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xls" ContentType="application/vnd.ms-excel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theme/themeOverride4.xml" ContentType="application/vnd.openxmlformats-officedocument.themeOverr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charts/chart5.xml" ContentType="application/vnd.openxmlformats-officedocument.drawingml.chart+xml"/>
  <Override PartName="/ppt/drawings/drawing1.xml" ContentType="application/vnd.openxmlformats-officedocument.drawingml.chartshapes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8" r:id="rId4"/>
    <p:sldMasterId id="2147483729" r:id="rId5"/>
    <p:sldMasterId id="2147483738" r:id="rId6"/>
  </p:sldMasterIdLst>
  <p:notesMasterIdLst>
    <p:notesMasterId r:id="rId76"/>
  </p:notesMasterIdLst>
  <p:handoutMasterIdLst>
    <p:handoutMasterId r:id="rId77"/>
  </p:handoutMasterIdLst>
  <p:sldIdLst>
    <p:sldId id="934" r:id="rId7"/>
    <p:sldId id="955" r:id="rId8"/>
    <p:sldId id="936" r:id="rId9"/>
    <p:sldId id="937" r:id="rId10"/>
    <p:sldId id="938" r:id="rId11"/>
    <p:sldId id="957" r:id="rId12"/>
    <p:sldId id="970" r:id="rId13"/>
    <p:sldId id="994" r:id="rId14"/>
    <p:sldId id="972" r:id="rId15"/>
    <p:sldId id="993" r:id="rId16"/>
    <p:sldId id="997" r:id="rId17"/>
    <p:sldId id="996" r:id="rId18"/>
    <p:sldId id="973" r:id="rId19"/>
    <p:sldId id="999" r:id="rId20"/>
    <p:sldId id="989" r:id="rId21"/>
    <p:sldId id="992" r:id="rId22"/>
    <p:sldId id="998" r:id="rId23"/>
    <p:sldId id="956" r:id="rId24"/>
    <p:sldId id="935" r:id="rId25"/>
    <p:sldId id="940" r:id="rId26"/>
    <p:sldId id="975" r:id="rId27"/>
    <p:sldId id="978" r:id="rId28"/>
    <p:sldId id="980" r:id="rId29"/>
    <p:sldId id="982" r:id="rId30"/>
    <p:sldId id="1039" r:id="rId31"/>
    <p:sldId id="1040" r:id="rId32"/>
    <p:sldId id="985" r:id="rId33"/>
    <p:sldId id="986" r:id="rId34"/>
    <p:sldId id="987" r:id="rId35"/>
    <p:sldId id="1020" r:id="rId36"/>
    <p:sldId id="1021" r:id="rId37"/>
    <p:sldId id="1000" r:id="rId38"/>
    <p:sldId id="1001" r:id="rId39"/>
    <p:sldId id="1002" r:id="rId40"/>
    <p:sldId id="1003" r:id="rId41"/>
    <p:sldId id="1004" r:id="rId42"/>
    <p:sldId id="1005" r:id="rId43"/>
    <p:sldId id="1006" r:id="rId44"/>
    <p:sldId id="1007" r:id="rId45"/>
    <p:sldId id="1008" r:id="rId46"/>
    <p:sldId id="1009" r:id="rId47"/>
    <p:sldId id="1010" r:id="rId48"/>
    <p:sldId id="1011" r:id="rId49"/>
    <p:sldId id="1012" r:id="rId50"/>
    <p:sldId id="1013" r:id="rId51"/>
    <p:sldId id="1014" r:id="rId52"/>
    <p:sldId id="1015" r:id="rId53"/>
    <p:sldId id="1016" r:id="rId54"/>
    <p:sldId id="1017" r:id="rId55"/>
    <p:sldId id="1018" r:id="rId56"/>
    <p:sldId id="1019" r:id="rId57"/>
    <p:sldId id="1022" r:id="rId58"/>
    <p:sldId id="1037" r:id="rId59"/>
    <p:sldId id="1038" r:id="rId60"/>
    <p:sldId id="1024" r:id="rId61"/>
    <p:sldId id="1025" r:id="rId62"/>
    <p:sldId id="1026" r:id="rId63"/>
    <p:sldId id="1028" r:id="rId64"/>
    <p:sldId id="1027" r:id="rId65"/>
    <p:sldId id="1029" r:id="rId66"/>
    <p:sldId id="1030" r:id="rId67"/>
    <p:sldId id="1031" r:id="rId68"/>
    <p:sldId id="1032" r:id="rId69"/>
    <p:sldId id="1033" r:id="rId70"/>
    <p:sldId id="1034" r:id="rId71"/>
    <p:sldId id="979" r:id="rId72"/>
    <p:sldId id="983" r:id="rId73"/>
    <p:sldId id="984" r:id="rId74"/>
    <p:sldId id="873" r:id="rId75"/>
  </p:sldIdLst>
  <p:sldSz cx="9144000" cy="6858000" type="screen4x3"/>
  <p:notesSz cx="6797675" cy="9926638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8080"/>
    <a:srgbClr val="0066FF"/>
    <a:srgbClr val="FFCC00"/>
    <a:srgbClr val="808000"/>
    <a:srgbClr val="33CC33"/>
    <a:srgbClr val="0066CC"/>
    <a:srgbClr val="FF0000"/>
    <a:srgbClr val="000099"/>
    <a:srgbClr val="FF33CC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Estilo Médio 2 - Ênfas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B344D84-9AFB-497E-A393-DC336BA19D2E}" styleName="Estilo Médio 3 - Ênfase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Estilo Médio 2 - Ênfase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Estilo Médio 2 - Ênfase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Estilo Mé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02" autoAdjust="0"/>
    <p:restoredTop sz="93750" autoAdjust="0"/>
  </p:normalViewPr>
  <p:slideViewPr>
    <p:cSldViewPr>
      <p:cViewPr varScale="1">
        <p:scale>
          <a:sx n="109" d="100"/>
          <a:sy n="109" d="100"/>
        </p:scale>
        <p:origin x="1428" y="10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2515" y="-62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63" Type="http://schemas.openxmlformats.org/officeDocument/2006/relationships/slide" Target="slides/slide57.xml"/><Relationship Id="rId68" Type="http://schemas.openxmlformats.org/officeDocument/2006/relationships/slide" Target="slides/slide62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71" Type="http://schemas.openxmlformats.org/officeDocument/2006/relationships/slide" Target="slides/slide65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slide" Target="slides/slide60.xml"/><Relationship Id="rId74" Type="http://schemas.openxmlformats.org/officeDocument/2006/relationships/slide" Target="slides/slide68.xml"/><Relationship Id="rId79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55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73" Type="http://schemas.openxmlformats.org/officeDocument/2006/relationships/slide" Target="slides/slide67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slide" Target="slides/slide58.xml"/><Relationship Id="rId69" Type="http://schemas.openxmlformats.org/officeDocument/2006/relationships/slide" Target="slides/slide63.xml"/><Relationship Id="rId77" Type="http://schemas.openxmlformats.org/officeDocument/2006/relationships/handoutMaster" Target="handoutMasters/handoutMaster1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slide" Target="slides/slide66.xml"/><Relationship Id="rId80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slide" Target="slides/slide6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slide" Target="slides/slide64.xml"/><Relationship Id="rId75" Type="http://schemas.openxmlformats.org/officeDocument/2006/relationships/slide" Target="slides/slide69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Vinicius\Documents\ONS\CRHM-Aula%201\ENAs%20Subsistema%20N.xls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Vinicius\Documents\ONS\CRHM-Aula%201\ENAs%20Subsistema%20NE.xls" TargetMode="External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Vinicius\Documents\ONS\CRHM-Aula%201\ENAs%20Subsistema%20S.xls" TargetMode="External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Vinicius\Documents\ONS\CRHM-Aula%201\ENAs%20Subsistema%20SE.xls" TargetMode="External"/><Relationship Id="rId1" Type="http://schemas.openxmlformats.org/officeDocument/2006/relationships/themeOverride" Target="../theme/themeOverride4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\\rio_arq_01\Hidrologia\Apresenta&#231;&#245;es\ANA\Reuni&#245;es-ANA-2015%20-%20Bacia%20do%20rio%20S&#227;o%20Francisco\Tr&#234;s%20Marias_SemGest&#227;o_25082015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2572431710217224"/>
          <c:y val="4.3428269434178698E-2"/>
          <c:w val="0.8875000000000004"/>
          <c:h val="0.79426644182124528"/>
        </c:manualLayout>
      </c:layout>
      <c:lineChart>
        <c:grouping val="standard"/>
        <c:varyColors val="0"/>
        <c:ser>
          <c:idx val="0"/>
          <c:order val="0"/>
          <c:tx>
            <c:strRef>
              <c:f>N_Dados!$B$1</c:f>
              <c:strCache>
                <c:ptCount val="1"/>
                <c:pt idx="0">
                  <c:v>1931</c:v>
                </c:pt>
              </c:strCache>
            </c:strRef>
          </c:tx>
          <c:spPr>
            <a:ln w="12700">
              <a:solidFill>
                <a:srgbClr val="000080"/>
              </a:solidFill>
              <a:prstDash val="solid"/>
            </a:ln>
          </c:spPr>
          <c:marker>
            <c:symbol val="none"/>
          </c:marker>
          <c:cat>
            <c:strRef>
              <c:f>N_Dados!$A$2:$A$13</c:f>
              <c:strCache>
                <c:ptCount val="12"/>
                <c:pt idx="0">
                  <c:v>jan</c:v>
                </c:pt>
                <c:pt idx="1">
                  <c:v>fev</c:v>
                </c:pt>
                <c:pt idx="2">
                  <c:v>mar</c:v>
                </c:pt>
                <c:pt idx="3">
                  <c:v>abr</c:v>
                </c:pt>
                <c:pt idx="4">
                  <c:v>mai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  <c:pt idx="8">
                  <c:v>set</c:v>
                </c:pt>
                <c:pt idx="9">
                  <c:v>out</c:v>
                </c:pt>
                <c:pt idx="10">
                  <c:v>nov</c:v>
                </c:pt>
                <c:pt idx="11">
                  <c:v>dez</c:v>
                </c:pt>
              </c:strCache>
            </c:strRef>
          </c:cat>
          <c:val>
            <c:numRef>
              <c:f>N_Dados!$B$2:$B$13</c:f>
              <c:numCache>
                <c:formatCode>General</c:formatCode>
                <c:ptCount val="12"/>
                <c:pt idx="0">
                  <c:v>9515</c:v>
                </c:pt>
                <c:pt idx="1">
                  <c:v>11812</c:v>
                </c:pt>
                <c:pt idx="2">
                  <c:v>18278</c:v>
                </c:pt>
                <c:pt idx="3">
                  <c:v>19063</c:v>
                </c:pt>
                <c:pt idx="4">
                  <c:v>8383</c:v>
                </c:pt>
                <c:pt idx="5">
                  <c:v>4753</c:v>
                </c:pt>
                <c:pt idx="6">
                  <c:v>3281</c:v>
                </c:pt>
                <c:pt idx="7">
                  <c:v>2355</c:v>
                </c:pt>
                <c:pt idx="8">
                  <c:v>1823</c:v>
                </c:pt>
                <c:pt idx="9">
                  <c:v>1824</c:v>
                </c:pt>
                <c:pt idx="10">
                  <c:v>3579</c:v>
                </c:pt>
                <c:pt idx="11">
                  <c:v>4646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N_Dados!$C$1</c:f>
              <c:strCache>
                <c:ptCount val="1"/>
                <c:pt idx="0">
                  <c:v>1932</c:v>
                </c:pt>
              </c:strCache>
            </c:strRef>
          </c:tx>
          <c:spPr>
            <a:ln w="12700">
              <a:solidFill>
                <a:srgbClr val="FF00FF"/>
              </a:solidFill>
              <a:prstDash val="solid"/>
            </a:ln>
          </c:spPr>
          <c:marker>
            <c:symbol val="none"/>
          </c:marker>
          <c:val>
            <c:numRef>
              <c:f>N_Dados!$C$2:$C$13</c:f>
              <c:numCache>
                <c:formatCode>General</c:formatCode>
                <c:ptCount val="12"/>
                <c:pt idx="0">
                  <c:v>7688</c:v>
                </c:pt>
                <c:pt idx="1">
                  <c:v>11305</c:v>
                </c:pt>
                <c:pt idx="2">
                  <c:v>11897</c:v>
                </c:pt>
                <c:pt idx="3">
                  <c:v>8786</c:v>
                </c:pt>
                <c:pt idx="4">
                  <c:v>5453</c:v>
                </c:pt>
                <c:pt idx="5">
                  <c:v>3682</c:v>
                </c:pt>
                <c:pt idx="6">
                  <c:v>2397</c:v>
                </c:pt>
                <c:pt idx="7">
                  <c:v>1490</c:v>
                </c:pt>
                <c:pt idx="8">
                  <c:v>1229</c:v>
                </c:pt>
                <c:pt idx="9">
                  <c:v>1545</c:v>
                </c:pt>
                <c:pt idx="10">
                  <c:v>2957</c:v>
                </c:pt>
                <c:pt idx="11">
                  <c:v>5242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N_Dados!$D$1</c:f>
              <c:strCache>
                <c:ptCount val="1"/>
                <c:pt idx="0">
                  <c:v>1933</c:v>
                </c:pt>
              </c:strCache>
            </c:strRef>
          </c:tx>
          <c:spPr>
            <a:ln w="12700">
              <a:solidFill>
                <a:srgbClr val="FFFF00"/>
              </a:solidFill>
              <a:prstDash val="solid"/>
            </a:ln>
          </c:spPr>
          <c:marker>
            <c:symbol val="none"/>
          </c:marker>
          <c:val>
            <c:numRef>
              <c:f>N_Dados!$D$2:$D$13</c:f>
              <c:numCache>
                <c:formatCode>General</c:formatCode>
                <c:ptCount val="12"/>
                <c:pt idx="0">
                  <c:v>8034</c:v>
                </c:pt>
                <c:pt idx="1">
                  <c:v>11286</c:v>
                </c:pt>
                <c:pt idx="2">
                  <c:v>11278</c:v>
                </c:pt>
                <c:pt idx="3">
                  <c:v>11560</c:v>
                </c:pt>
                <c:pt idx="4">
                  <c:v>7745</c:v>
                </c:pt>
                <c:pt idx="5">
                  <c:v>3937</c:v>
                </c:pt>
                <c:pt idx="6">
                  <c:v>2390</c:v>
                </c:pt>
                <c:pt idx="7">
                  <c:v>1657</c:v>
                </c:pt>
                <c:pt idx="8">
                  <c:v>1181</c:v>
                </c:pt>
                <c:pt idx="9">
                  <c:v>1156</c:v>
                </c:pt>
                <c:pt idx="10">
                  <c:v>3023</c:v>
                </c:pt>
                <c:pt idx="11">
                  <c:v>5704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N_Dados!$E$1</c:f>
              <c:strCache>
                <c:ptCount val="1"/>
                <c:pt idx="0">
                  <c:v>1934</c:v>
                </c:pt>
              </c:strCache>
            </c:strRef>
          </c:tx>
          <c:spPr>
            <a:ln w="12700">
              <a:solidFill>
                <a:srgbClr val="00FFFF"/>
              </a:solidFill>
              <a:prstDash val="solid"/>
            </a:ln>
          </c:spPr>
          <c:marker>
            <c:symbol val="none"/>
          </c:marker>
          <c:val>
            <c:numRef>
              <c:f>N_Dados!$E$2:$E$13</c:f>
              <c:numCache>
                <c:formatCode>General</c:formatCode>
                <c:ptCount val="12"/>
                <c:pt idx="0">
                  <c:v>9687</c:v>
                </c:pt>
                <c:pt idx="1">
                  <c:v>9108</c:v>
                </c:pt>
                <c:pt idx="2">
                  <c:v>11013</c:v>
                </c:pt>
                <c:pt idx="3">
                  <c:v>10288</c:v>
                </c:pt>
                <c:pt idx="4">
                  <c:v>7840</c:v>
                </c:pt>
                <c:pt idx="5">
                  <c:v>3876</c:v>
                </c:pt>
                <c:pt idx="6">
                  <c:v>2347</c:v>
                </c:pt>
                <c:pt idx="7">
                  <c:v>1607</c:v>
                </c:pt>
                <c:pt idx="8">
                  <c:v>825</c:v>
                </c:pt>
                <c:pt idx="9">
                  <c:v>1283</c:v>
                </c:pt>
                <c:pt idx="10">
                  <c:v>1495</c:v>
                </c:pt>
                <c:pt idx="11">
                  <c:v>4169</c:v>
                </c:pt>
              </c:numCache>
            </c:numRef>
          </c:val>
          <c:smooth val="0"/>
        </c:ser>
        <c:ser>
          <c:idx val="4"/>
          <c:order val="4"/>
          <c:tx>
            <c:strRef>
              <c:f>N_Dados!$F$1</c:f>
              <c:strCache>
                <c:ptCount val="1"/>
                <c:pt idx="0">
                  <c:v>1935</c:v>
                </c:pt>
              </c:strCache>
            </c:strRef>
          </c:tx>
          <c:spPr>
            <a:ln w="12700">
              <a:solidFill>
                <a:srgbClr val="800080"/>
              </a:solidFill>
              <a:prstDash val="solid"/>
            </a:ln>
          </c:spPr>
          <c:marker>
            <c:symbol val="none"/>
          </c:marker>
          <c:val>
            <c:numRef>
              <c:f>N_Dados!$F$2:$F$13</c:f>
              <c:numCache>
                <c:formatCode>General</c:formatCode>
                <c:ptCount val="12"/>
                <c:pt idx="0">
                  <c:v>10238</c:v>
                </c:pt>
                <c:pt idx="1">
                  <c:v>14506</c:v>
                </c:pt>
                <c:pt idx="2">
                  <c:v>14649</c:v>
                </c:pt>
                <c:pt idx="3">
                  <c:v>18628</c:v>
                </c:pt>
                <c:pt idx="4">
                  <c:v>12552</c:v>
                </c:pt>
                <c:pt idx="5">
                  <c:v>6706</c:v>
                </c:pt>
                <c:pt idx="6">
                  <c:v>3676</c:v>
                </c:pt>
                <c:pt idx="7">
                  <c:v>2798</c:v>
                </c:pt>
                <c:pt idx="8">
                  <c:v>2099</c:v>
                </c:pt>
                <c:pt idx="9">
                  <c:v>2091</c:v>
                </c:pt>
                <c:pt idx="10">
                  <c:v>3106</c:v>
                </c:pt>
                <c:pt idx="11">
                  <c:v>6317</c:v>
                </c:pt>
              </c:numCache>
            </c:numRef>
          </c:val>
          <c:smooth val="0"/>
        </c:ser>
        <c:ser>
          <c:idx val="5"/>
          <c:order val="5"/>
          <c:tx>
            <c:strRef>
              <c:f>N_Dados!$G$1</c:f>
              <c:strCache>
                <c:ptCount val="1"/>
                <c:pt idx="0">
                  <c:v>1936</c:v>
                </c:pt>
              </c:strCache>
            </c:strRef>
          </c:tx>
          <c:spPr>
            <a:ln w="12700">
              <a:solidFill>
                <a:srgbClr val="800000"/>
              </a:solidFill>
              <a:prstDash val="solid"/>
            </a:ln>
          </c:spPr>
          <c:marker>
            <c:symbol val="none"/>
          </c:marker>
          <c:val>
            <c:numRef>
              <c:f>N_Dados!$G$2:$G$13</c:f>
              <c:numCache>
                <c:formatCode>General</c:formatCode>
                <c:ptCount val="12"/>
                <c:pt idx="0">
                  <c:v>8242</c:v>
                </c:pt>
                <c:pt idx="1">
                  <c:v>10765</c:v>
                </c:pt>
                <c:pt idx="2">
                  <c:v>15488</c:v>
                </c:pt>
                <c:pt idx="3">
                  <c:v>13583</c:v>
                </c:pt>
                <c:pt idx="4">
                  <c:v>9635</c:v>
                </c:pt>
                <c:pt idx="5">
                  <c:v>4632</c:v>
                </c:pt>
                <c:pt idx="6">
                  <c:v>2878</c:v>
                </c:pt>
                <c:pt idx="7">
                  <c:v>2039</c:v>
                </c:pt>
                <c:pt idx="8">
                  <c:v>1411</c:v>
                </c:pt>
                <c:pt idx="9">
                  <c:v>1539</c:v>
                </c:pt>
                <c:pt idx="10">
                  <c:v>2394</c:v>
                </c:pt>
                <c:pt idx="11">
                  <c:v>4301</c:v>
                </c:pt>
              </c:numCache>
            </c:numRef>
          </c:val>
          <c:smooth val="0"/>
        </c:ser>
        <c:ser>
          <c:idx val="6"/>
          <c:order val="6"/>
          <c:tx>
            <c:strRef>
              <c:f>N_Dados!$H$1</c:f>
              <c:strCache>
                <c:ptCount val="1"/>
                <c:pt idx="0">
                  <c:v>1937</c:v>
                </c:pt>
              </c:strCache>
            </c:strRef>
          </c:tx>
          <c:spPr>
            <a:ln w="12700">
              <a:solidFill>
                <a:srgbClr val="008080"/>
              </a:solidFill>
              <a:prstDash val="solid"/>
            </a:ln>
          </c:spPr>
          <c:marker>
            <c:symbol val="none"/>
          </c:marker>
          <c:val>
            <c:numRef>
              <c:f>N_Dados!$H$2:$H$13</c:f>
              <c:numCache>
                <c:formatCode>General</c:formatCode>
                <c:ptCount val="12"/>
                <c:pt idx="0">
                  <c:v>6749</c:v>
                </c:pt>
                <c:pt idx="1">
                  <c:v>9235</c:v>
                </c:pt>
                <c:pt idx="2">
                  <c:v>9912</c:v>
                </c:pt>
                <c:pt idx="3">
                  <c:v>11279</c:v>
                </c:pt>
                <c:pt idx="4">
                  <c:v>8023</c:v>
                </c:pt>
                <c:pt idx="5">
                  <c:v>3952</c:v>
                </c:pt>
                <c:pt idx="6">
                  <c:v>2465</c:v>
                </c:pt>
                <c:pt idx="7">
                  <c:v>1599</c:v>
                </c:pt>
                <c:pt idx="8">
                  <c:v>806</c:v>
                </c:pt>
                <c:pt idx="9">
                  <c:v>1106</c:v>
                </c:pt>
                <c:pt idx="10">
                  <c:v>3019</c:v>
                </c:pt>
                <c:pt idx="11">
                  <c:v>6855</c:v>
                </c:pt>
              </c:numCache>
            </c:numRef>
          </c:val>
          <c:smooth val="0"/>
        </c:ser>
        <c:ser>
          <c:idx val="7"/>
          <c:order val="7"/>
          <c:tx>
            <c:strRef>
              <c:f>N_Dados!$I$1</c:f>
              <c:strCache>
                <c:ptCount val="1"/>
                <c:pt idx="0">
                  <c:v>1938</c:v>
                </c:pt>
              </c:strCache>
            </c:strRef>
          </c:tx>
          <c:spPr>
            <a:ln w="12700">
              <a:solidFill>
                <a:srgbClr val="0000FF"/>
              </a:solidFill>
              <a:prstDash val="solid"/>
            </a:ln>
          </c:spPr>
          <c:marker>
            <c:symbol val="none"/>
          </c:marker>
          <c:val>
            <c:numRef>
              <c:f>N_Dados!$I$2:$I$13</c:f>
              <c:numCache>
                <c:formatCode>General</c:formatCode>
                <c:ptCount val="12"/>
                <c:pt idx="0">
                  <c:v>10180</c:v>
                </c:pt>
                <c:pt idx="1">
                  <c:v>10165</c:v>
                </c:pt>
                <c:pt idx="2">
                  <c:v>11419</c:v>
                </c:pt>
                <c:pt idx="3">
                  <c:v>11092</c:v>
                </c:pt>
                <c:pt idx="4">
                  <c:v>6916</c:v>
                </c:pt>
                <c:pt idx="5">
                  <c:v>3651</c:v>
                </c:pt>
                <c:pt idx="6">
                  <c:v>2313</c:v>
                </c:pt>
                <c:pt idx="7">
                  <c:v>1600</c:v>
                </c:pt>
                <c:pt idx="8">
                  <c:v>1088</c:v>
                </c:pt>
                <c:pt idx="9">
                  <c:v>1119</c:v>
                </c:pt>
                <c:pt idx="10">
                  <c:v>1950</c:v>
                </c:pt>
                <c:pt idx="11">
                  <c:v>4350</c:v>
                </c:pt>
              </c:numCache>
            </c:numRef>
          </c:val>
          <c:smooth val="0"/>
        </c:ser>
        <c:ser>
          <c:idx val="8"/>
          <c:order val="8"/>
          <c:tx>
            <c:strRef>
              <c:f>N_Dados!$J$1</c:f>
              <c:strCache>
                <c:ptCount val="1"/>
                <c:pt idx="0">
                  <c:v>1939</c:v>
                </c:pt>
              </c:strCache>
            </c:strRef>
          </c:tx>
          <c:spPr>
            <a:ln w="12700">
              <a:solidFill>
                <a:srgbClr val="00CCFF"/>
              </a:solidFill>
              <a:prstDash val="solid"/>
            </a:ln>
          </c:spPr>
          <c:marker>
            <c:symbol val="none"/>
          </c:marker>
          <c:val>
            <c:numRef>
              <c:f>N_Dados!$J$2:$J$13</c:f>
              <c:numCache>
                <c:formatCode>General</c:formatCode>
                <c:ptCount val="12"/>
                <c:pt idx="0">
                  <c:v>7552</c:v>
                </c:pt>
                <c:pt idx="1">
                  <c:v>10925</c:v>
                </c:pt>
                <c:pt idx="2">
                  <c:v>8864</c:v>
                </c:pt>
                <c:pt idx="3">
                  <c:v>9279</c:v>
                </c:pt>
                <c:pt idx="4">
                  <c:v>6053</c:v>
                </c:pt>
                <c:pt idx="5">
                  <c:v>3290</c:v>
                </c:pt>
                <c:pt idx="6">
                  <c:v>2340</c:v>
                </c:pt>
                <c:pt idx="7">
                  <c:v>1727</c:v>
                </c:pt>
                <c:pt idx="8">
                  <c:v>1179</c:v>
                </c:pt>
                <c:pt idx="9">
                  <c:v>1900</c:v>
                </c:pt>
                <c:pt idx="10">
                  <c:v>3019</c:v>
                </c:pt>
                <c:pt idx="11">
                  <c:v>4345</c:v>
                </c:pt>
              </c:numCache>
            </c:numRef>
          </c:val>
          <c:smooth val="0"/>
        </c:ser>
        <c:ser>
          <c:idx val="9"/>
          <c:order val="9"/>
          <c:tx>
            <c:strRef>
              <c:f>N_Dados!$K$1</c:f>
              <c:strCache>
                <c:ptCount val="1"/>
                <c:pt idx="0">
                  <c:v>1940</c:v>
                </c:pt>
              </c:strCache>
            </c:strRef>
          </c:tx>
          <c:spPr>
            <a:ln w="12700">
              <a:solidFill>
                <a:srgbClr val="CCFFFF"/>
              </a:solidFill>
              <a:prstDash val="solid"/>
            </a:ln>
          </c:spPr>
          <c:marker>
            <c:symbol val="none"/>
          </c:marker>
          <c:val>
            <c:numRef>
              <c:f>N_Dados!$K$2:$K$13</c:f>
              <c:numCache>
                <c:formatCode>General</c:formatCode>
                <c:ptCount val="12"/>
                <c:pt idx="0">
                  <c:v>8235</c:v>
                </c:pt>
                <c:pt idx="1">
                  <c:v>15164</c:v>
                </c:pt>
                <c:pt idx="2">
                  <c:v>20240</c:v>
                </c:pt>
                <c:pt idx="3">
                  <c:v>17192</c:v>
                </c:pt>
                <c:pt idx="4">
                  <c:v>8780</c:v>
                </c:pt>
                <c:pt idx="5">
                  <c:v>4992</c:v>
                </c:pt>
                <c:pt idx="6">
                  <c:v>3364</c:v>
                </c:pt>
                <c:pt idx="7">
                  <c:v>2545</c:v>
                </c:pt>
                <c:pt idx="8">
                  <c:v>1953</c:v>
                </c:pt>
                <c:pt idx="9">
                  <c:v>2175</c:v>
                </c:pt>
                <c:pt idx="10">
                  <c:v>3821</c:v>
                </c:pt>
                <c:pt idx="11">
                  <c:v>6910</c:v>
                </c:pt>
              </c:numCache>
            </c:numRef>
          </c:val>
          <c:smooth val="0"/>
        </c:ser>
        <c:ser>
          <c:idx val="10"/>
          <c:order val="10"/>
          <c:tx>
            <c:strRef>
              <c:f>N_Dados!$L$1</c:f>
              <c:strCache>
                <c:ptCount val="1"/>
                <c:pt idx="0">
                  <c:v>1941</c:v>
                </c:pt>
              </c:strCache>
            </c:strRef>
          </c:tx>
          <c:spPr>
            <a:ln w="12700">
              <a:solidFill>
                <a:srgbClr val="CCFFCC"/>
              </a:solidFill>
              <a:prstDash val="solid"/>
            </a:ln>
          </c:spPr>
          <c:marker>
            <c:symbol val="none"/>
          </c:marker>
          <c:val>
            <c:numRef>
              <c:f>N_Dados!$L$2:$L$13</c:f>
              <c:numCache>
                <c:formatCode>General</c:formatCode>
                <c:ptCount val="12"/>
                <c:pt idx="0">
                  <c:v>9785</c:v>
                </c:pt>
                <c:pt idx="1">
                  <c:v>10319</c:v>
                </c:pt>
                <c:pt idx="2">
                  <c:v>11384</c:v>
                </c:pt>
                <c:pt idx="3">
                  <c:v>12743</c:v>
                </c:pt>
                <c:pt idx="4">
                  <c:v>7415</c:v>
                </c:pt>
                <c:pt idx="5">
                  <c:v>3763</c:v>
                </c:pt>
                <c:pt idx="6">
                  <c:v>2435</c:v>
                </c:pt>
                <c:pt idx="7">
                  <c:v>1873</c:v>
                </c:pt>
                <c:pt idx="8">
                  <c:v>1234</c:v>
                </c:pt>
                <c:pt idx="9">
                  <c:v>1634</c:v>
                </c:pt>
                <c:pt idx="10">
                  <c:v>4006</c:v>
                </c:pt>
                <c:pt idx="11">
                  <c:v>6479</c:v>
                </c:pt>
              </c:numCache>
            </c:numRef>
          </c:val>
          <c:smooth val="0"/>
        </c:ser>
        <c:ser>
          <c:idx val="11"/>
          <c:order val="11"/>
          <c:tx>
            <c:strRef>
              <c:f>N_Dados!$M$1</c:f>
              <c:strCache>
                <c:ptCount val="1"/>
                <c:pt idx="0">
                  <c:v>1942</c:v>
                </c:pt>
              </c:strCache>
            </c:strRef>
          </c:tx>
          <c:spPr>
            <a:ln w="12700">
              <a:solidFill>
                <a:srgbClr val="FFFF99"/>
              </a:solidFill>
              <a:prstDash val="solid"/>
            </a:ln>
          </c:spPr>
          <c:marker>
            <c:symbol val="none"/>
          </c:marker>
          <c:val>
            <c:numRef>
              <c:f>N_Dados!$M$2:$M$13</c:f>
              <c:numCache>
                <c:formatCode>General</c:formatCode>
                <c:ptCount val="12"/>
                <c:pt idx="0">
                  <c:v>9790</c:v>
                </c:pt>
                <c:pt idx="1">
                  <c:v>13740</c:v>
                </c:pt>
                <c:pt idx="2">
                  <c:v>19257</c:v>
                </c:pt>
                <c:pt idx="3">
                  <c:v>13544</c:v>
                </c:pt>
                <c:pt idx="4">
                  <c:v>8783</c:v>
                </c:pt>
                <c:pt idx="5">
                  <c:v>4887</c:v>
                </c:pt>
                <c:pt idx="6">
                  <c:v>3075</c:v>
                </c:pt>
                <c:pt idx="7">
                  <c:v>2213</c:v>
                </c:pt>
                <c:pt idx="8">
                  <c:v>1597</c:v>
                </c:pt>
                <c:pt idx="9">
                  <c:v>3110</c:v>
                </c:pt>
                <c:pt idx="10">
                  <c:v>4316</c:v>
                </c:pt>
                <c:pt idx="11">
                  <c:v>9958</c:v>
                </c:pt>
              </c:numCache>
            </c:numRef>
          </c:val>
          <c:smooth val="0"/>
        </c:ser>
        <c:ser>
          <c:idx val="12"/>
          <c:order val="12"/>
          <c:tx>
            <c:strRef>
              <c:f>N_Dados!$N$1</c:f>
              <c:strCache>
                <c:ptCount val="1"/>
                <c:pt idx="0">
                  <c:v>1943</c:v>
                </c:pt>
              </c:strCache>
            </c:strRef>
          </c:tx>
          <c:spPr>
            <a:ln w="12700">
              <a:solidFill>
                <a:srgbClr val="99CCFF"/>
              </a:solidFill>
              <a:prstDash val="solid"/>
            </a:ln>
          </c:spPr>
          <c:marker>
            <c:symbol val="none"/>
          </c:marker>
          <c:val>
            <c:numRef>
              <c:f>N_Dados!$N$2:$N$13</c:f>
              <c:numCache>
                <c:formatCode>General</c:formatCode>
                <c:ptCount val="12"/>
                <c:pt idx="0">
                  <c:v>19650</c:v>
                </c:pt>
                <c:pt idx="1">
                  <c:v>24280</c:v>
                </c:pt>
                <c:pt idx="2">
                  <c:v>19601</c:v>
                </c:pt>
                <c:pt idx="3">
                  <c:v>18266</c:v>
                </c:pt>
                <c:pt idx="4">
                  <c:v>11622</c:v>
                </c:pt>
                <c:pt idx="5">
                  <c:v>5638</c:v>
                </c:pt>
                <c:pt idx="6">
                  <c:v>3903</c:v>
                </c:pt>
                <c:pt idx="7">
                  <c:v>3008</c:v>
                </c:pt>
                <c:pt idx="8">
                  <c:v>1898</c:v>
                </c:pt>
                <c:pt idx="9">
                  <c:v>2591</c:v>
                </c:pt>
                <c:pt idx="10">
                  <c:v>4604</c:v>
                </c:pt>
                <c:pt idx="11">
                  <c:v>9506</c:v>
                </c:pt>
              </c:numCache>
            </c:numRef>
          </c:val>
          <c:smooth val="0"/>
        </c:ser>
        <c:ser>
          <c:idx val="13"/>
          <c:order val="13"/>
          <c:tx>
            <c:strRef>
              <c:f>N_Dados!$O$1</c:f>
              <c:strCache>
                <c:ptCount val="1"/>
                <c:pt idx="0">
                  <c:v>1944</c:v>
                </c:pt>
              </c:strCache>
            </c:strRef>
          </c:tx>
          <c:spPr>
            <a:ln w="12700">
              <a:solidFill>
                <a:srgbClr val="FF99CC"/>
              </a:solidFill>
              <a:prstDash val="solid"/>
            </a:ln>
          </c:spPr>
          <c:marker>
            <c:symbol val="none"/>
          </c:marker>
          <c:val>
            <c:numRef>
              <c:f>N_Dados!$O$2:$O$13</c:f>
              <c:numCache>
                <c:formatCode>General</c:formatCode>
                <c:ptCount val="12"/>
                <c:pt idx="0">
                  <c:v>10753</c:v>
                </c:pt>
                <c:pt idx="1">
                  <c:v>11425</c:v>
                </c:pt>
                <c:pt idx="2">
                  <c:v>12394</c:v>
                </c:pt>
                <c:pt idx="3">
                  <c:v>11699</c:v>
                </c:pt>
                <c:pt idx="4">
                  <c:v>6713</c:v>
                </c:pt>
                <c:pt idx="5">
                  <c:v>3731</c:v>
                </c:pt>
                <c:pt idx="6">
                  <c:v>2491</c:v>
                </c:pt>
                <c:pt idx="7">
                  <c:v>1740</c:v>
                </c:pt>
                <c:pt idx="8">
                  <c:v>1211</c:v>
                </c:pt>
                <c:pt idx="9">
                  <c:v>834</c:v>
                </c:pt>
                <c:pt idx="10">
                  <c:v>2624</c:v>
                </c:pt>
                <c:pt idx="11">
                  <c:v>5747</c:v>
                </c:pt>
              </c:numCache>
            </c:numRef>
          </c:val>
          <c:smooth val="0"/>
        </c:ser>
        <c:ser>
          <c:idx val="14"/>
          <c:order val="14"/>
          <c:tx>
            <c:strRef>
              <c:f>N_Dados!$P$1</c:f>
              <c:strCache>
                <c:ptCount val="1"/>
                <c:pt idx="0">
                  <c:v>1945</c:v>
                </c:pt>
              </c:strCache>
            </c:strRef>
          </c:tx>
          <c:spPr>
            <a:ln w="12700">
              <a:solidFill>
                <a:srgbClr val="CC99FF"/>
              </a:solidFill>
              <a:prstDash val="solid"/>
            </a:ln>
          </c:spPr>
          <c:marker>
            <c:symbol val="none"/>
          </c:marker>
          <c:val>
            <c:numRef>
              <c:f>N_Dados!$P$2:$P$13</c:f>
              <c:numCache>
                <c:formatCode>General</c:formatCode>
                <c:ptCount val="12"/>
                <c:pt idx="0">
                  <c:v>14607</c:v>
                </c:pt>
                <c:pt idx="1">
                  <c:v>17944</c:v>
                </c:pt>
                <c:pt idx="2">
                  <c:v>16051</c:v>
                </c:pt>
                <c:pt idx="3">
                  <c:v>17014</c:v>
                </c:pt>
                <c:pt idx="4">
                  <c:v>12650</c:v>
                </c:pt>
                <c:pt idx="5">
                  <c:v>7922</c:v>
                </c:pt>
                <c:pt idx="6">
                  <c:v>4019</c:v>
                </c:pt>
                <c:pt idx="7">
                  <c:v>2804</c:v>
                </c:pt>
                <c:pt idx="8">
                  <c:v>2140</c:v>
                </c:pt>
                <c:pt idx="9">
                  <c:v>2882</c:v>
                </c:pt>
                <c:pt idx="10">
                  <c:v>5667</c:v>
                </c:pt>
                <c:pt idx="11">
                  <c:v>9239</c:v>
                </c:pt>
              </c:numCache>
            </c:numRef>
          </c:val>
          <c:smooth val="0"/>
        </c:ser>
        <c:ser>
          <c:idx val="15"/>
          <c:order val="15"/>
          <c:tx>
            <c:strRef>
              <c:f>N_Dados!$Q$1</c:f>
              <c:strCache>
                <c:ptCount val="1"/>
                <c:pt idx="0">
                  <c:v>1946</c:v>
                </c:pt>
              </c:strCache>
            </c:strRef>
          </c:tx>
          <c:spPr>
            <a:ln w="12700">
              <a:solidFill>
                <a:srgbClr val="FFCC99"/>
              </a:solidFill>
              <a:prstDash val="solid"/>
            </a:ln>
          </c:spPr>
          <c:marker>
            <c:symbol val="none"/>
          </c:marker>
          <c:val>
            <c:numRef>
              <c:f>N_Dados!$Q$2:$Q$13</c:f>
              <c:numCache>
                <c:formatCode>General</c:formatCode>
                <c:ptCount val="12"/>
                <c:pt idx="0">
                  <c:v>12649</c:v>
                </c:pt>
                <c:pt idx="1">
                  <c:v>11763</c:v>
                </c:pt>
                <c:pt idx="2">
                  <c:v>10792</c:v>
                </c:pt>
                <c:pt idx="3">
                  <c:v>11108</c:v>
                </c:pt>
                <c:pt idx="4">
                  <c:v>6984</c:v>
                </c:pt>
                <c:pt idx="5">
                  <c:v>4669</c:v>
                </c:pt>
                <c:pt idx="6">
                  <c:v>2846</c:v>
                </c:pt>
                <c:pt idx="7">
                  <c:v>1877</c:v>
                </c:pt>
                <c:pt idx="8">
                  <c:v>1316</c:v>
                </c:pt>
                <c:pt idx="9">
                  <c:v>1108</c:v>
                </c:pt>
                <c:pt idx="10">
                  <c:v>1658</c:v>
                </c:pt>
                <c:pt idx="11">
                  <c:v>3053</c:v>
                </c:pt>
              </c:numCache>
            </c:numRef>
          </c:val>
          <c:smooth val="0"/>
        </c:ser>
        <c:ser>
          <c:idx val="16"/>
          <c:order val="16"/>
          <c:tx>
            <c:strRef>
              <c:f>N_Dados!$R$1</c:f>
              <c:strCache>
                <c:ptCount val="1"/>
                <c:pt idx="0">
                  <c:v>1947</c:v>
                </c:pt>
              </c:strCache>
            </c:strRef>
          </c:tx>
          <c:spPr>
            <a:ln w="12700">
              <a:solidFill>
                <a:srgbClr val="3366FF"/>
              </a:solidFill>
              <a:prstDash val="solid"/>
            </a:ln>
          </c:spPr>
          <c:marker>
            <c:symbol val="none"/>
          </c:marker>
          <c:val>
            <c:numRef>
              <c:f>N_Dados!$R$2:$R$13</c:f>
              <c:numCache>
                <c:formatCode>General</c:formatCode>
                <c:ptCount val="12"/>
                <c:pt idx="0">
                  <c:v>5599</c:v>
                </c:pt>
                <c:pt idx="1">
                  <c:v>9629</c:v>
                </c:pt>
                <c:pt idx="2">
                  <c:v>12756</c:v>
                </c:pt>
                <c:pt idx="3">
                  <c:v>17648</c:v>
                </c:pt>
                <c:pt idx="4">
                  <c:v>9102</c:v>
                </c:pt>
                <c:pt idx="5">
                  <c:v>4223</c:v>
                </c:pt>
                <c:pt idx="6">
                  <c:v>2718</c:v>
                </c:pt>
                <c:pt idx="7">
                  <c:v>2146</c:v>
                </c:pt>
                <c:pt idx="8">
                  <c:v>1902</c:v>
                </c:pt>
                <c:pt idx="9">
                  <c:v>1705</c:v>
                </c:pt>
                <c:pt idx="10">
                  <c:v>4257</c:v>
                </c:pt>
                <c:pt idx="11">
                  <c:v>5864</c:v>
                </c:pt>
              </c:numCache>
            </c:numRef>
          </c:val>
          <c:smooth val="0"/>
        </c:ser>
        <c:ser>
          <c:idx val="17"/>
          <c:order val="17"/>
          <c:tx>
            <c:strRef>
              <c:f>N_Dados!$S$1</c:f>
              <c:strCache>
                <c:ptCount val="1"/>
                <c:pt idx="0">
                  <c:v>1948</c:v>
                </c:pt>
              </c:strCache>
            </c:strRef>
          </c:tx>
          <c:spPr>
            <a:ln w="12700">
              <a:solidFill>
                <a:srgbClr val="33CCCC"/>
              </a:solidFill>
              <a:prstDash val="solid"/>
            </a:ln>
          </c:spPr>
          <c:marker>
            <c:symbol val="none"/>
          </c:marker>
          <c:val>
            <c:numRef>
              <c:f>N_Dados!$S$2:$S$13</c:f>
              <c:numCache>
                <c:formatCode>General</c:formatCode>
                <c:ptCount val="12"/>
                <c:pt idx="0">
                  <c:v>9167</c:v>
                </c:pt>
                <c:pt idx="1">
                  <c:v>9211</c:v>
                </c:pt>
                <c:pt idx="2">
                  <c:v>11718</c:v>
                </c:pt>
                <c:pt idx="3">
                  <c:v>12460</c:v>
                </c:pt>
                <c:pt idx="4">
                  <c:v>6709</c:v>
                </c:pt>
                <c:pt idx="5">
                  <c:v>3473</c:v>
                </c:pt>
                <c:pt idx="6">
                  <c:v>2326</c:v>
                </c:pt>
                <c:pt idx="7">
                  <c:v>1619</c:v>
                </c:pt>
                <c:pt idx="8">
                  <c:v>1207</c:v>
                </c:pt>
                <c:pt idx="9">
                  <c:v>1254</c:v>
                </c:pt>
                <c:pt idx="10">
                  <c:v>1600</c:v>
                </c:pt>
                <c:pt idx="11">
                  <c:v>8541</c:v>
                </c:pt>
              </c:numCache>
            </c:numRef>
          </c:val>
          <c:smooth val="0"/>
        </c:ser>
        <c:ser>
          <c:idx val="18"/>
          <c:order val="18"/>
          <c:tx>
            <c:strRef>
              <c:f>N_Dados!$T$1</c:f>
              <c:strCache>
                <c:ptCount val="1"/>
                <c:pt idx="0">
                  <c:v>1949</c:v>
                </c:pt>
              </c:strCache>
            </c:strRef>
          </c:tx>
          <c:spPr>
            <a:ln w="12700">
              <a:solidFill>
                <a:srgbClr val="99CC00"/>
              </a:solidFill>
              <a:prstDash val="solid"/>
            </a:ln>
          </c:spPr>
          <c:marker>
            <c:symbol val="none"/>
          </c:marker>
          <c:val>
            <c:numRef>
              <c:f>N_Dados!$T$2:$T$13</c:f>
              <c:numCache>
                <c:formatCode>General</c:formatCode>
                <c:ptCount val="12"/>
                <c:pt idx="0">
                  <c:v>12441</c:v>
                </c:pt>
                <c:pt idx="1">
                  <c:v>14049</c:v>
                </c:pt>
                <c:pt idx="2">
                  <c:v>13878</c:v>
                </c:pt>
                <c:pt idx="3">
                  <c:v>11421</c:v>
                </c:pt>
                <c:pt idx="4">
                  <c:v>7332</c:v>
                </c:pt>
                <c:pt idx="5">
                  <c:v>3926</c:v>
                </c:pt>
                <c:pt idx="6">
                  <c:v>2133</c:v>
                </c:pt>
                <c:pt idx="7">
                  <c:v>1435</c:v>
                </c:pt>
                <c:pt idx="8">
                  <c:v>963</c:v>
                </c:pt>
                <c:pt idx="9">
                  <c:v>863</c:v>
                </c:pt>
                <c:pt idx="10">
                  <c:v>2089</c:v>
                </c:pt>
                <c:pt idx="11">
                  <c:v>3319</c:v>
                </c:pt>
              </c:numCache>
            </c:numRef>
          </c:val>
          <c:smooth val="0"/>
        </c:ser>
        <c:ser>
          <c:idx val="19"/>
          <c:order val="19"/>
          <c:tx>
            <c:strRef>
              <c:f>N_Dados!$U$1</c:f>
              <c:strCache>
                <c:ptCount val="1"/>
                <c:pt idx="0">
                  <c:v>1950</c:v>
                </c:pt>
              </c:strCache>
            </c:strRef>
          </c:tx>
          <c:spPr>
            <a:ln w="12700">
              <a:solidFill>
                <a:srgbClr val="FFCC00"/>
              </a:solidFill>
              <a:prstDash val="solid"/>
            </a:ln>
          </c:spPr>
          <c:marker>
            <c:symbol val="none"/>
          </c:marker>
          <c:val>
            <c:numRef>
              <c:f>N_Dados!$U$2:$U$13</c:f>
              <c:numCache>
                <c:formatCode>General</c:formatCode>
                <c:ptCount val="12"/>
                <c:pt idx="0">
                  <c:v>4067</c:v>
                </c:pt>
                <c:pt idx="1">
                  <c:v>5121</c:v>
                </c:pt>
                <c:pt idx="2">
                  <c:v>7941</c:v>
                </c:pt>
                <c:pt idx="3">
                  <c:v>9214</c:v>
                </c:pt>
                <c:pt idx="4">
                  <c:v>7311</c:v>
                </c:pt>
                <c:pt idx="5">
                  <c:v>3179</c:v>
                </c:pt>
                <c:pt idx="6">
                  <c:v>1907</c:v>
                </c:pt>
                <c:pt idx="7">
                  <c:v>1444</c:v>
                </c:pt>
                <c:pt idx="8">
                  <c:v>1113</c:v>
                </c:pt>
                <c:pt idx="9">
                  <c:v>1311</c:v>
                </c:pt>
                <c:pt idx="10">
                  <c:v>1972</c:v>
                </c:pt>
                <c:pt idx="11">
                  <c:v>3559</c:v>
                </c:pt>
              </c:numCache>
            </c:numRef>
          </c:val>
          <c:smooth val="0"/>
        </c:ser>
        <c:ser>
          <c:idx val="20"/>
          <c:order val="20"/>
          <c:tx>
            <c:strRef>
              <c:f>N_Dados!$V$1</c:f>
              <c:strCache>
                <c:ptCount val="1"/>
                <c:pt idx="0">
                  <c:v>1951</c:v>
                </c:pt>
              </c:strCache>
            </c:strRef>
          </c:tx>
          <c:spPr>
            <a:ln w="12700">
              <a:solidFill>
                <a:srgbClr val="FF9900"/>
              </a:solidFill>
              <a:prstDash val="solid"/>
            </a:ln>
          </c:spPr>
          <c:marker>
            <c:symbol val="none"/>
          </c:marker>
          <c:val>
            <c:numRef>
              <c:f>N_Dados!$V$2:$V$13</c:f>
              <c:numCache>
                <c:formatCode>General</c:formatCode>
                <c:ptCount val="12"/>
                <c:pt idx="0">
                  <c:v>5912</c:v>
                </c:pt>
                <c:pt idx="1">
                  <c:v>7762</c:v>
                </c:pt>
                <c:pt idx="2">
                  <c:v>7210</c:v>
                </c:pt>
                <c:pt idx="3">
                  <c:v>9498</c:v>
                </c:pt>
                <c:pt idx="4">
                  <c:v>6560</c:v>
                </c:pt>
                <c:pt idx="5">
                  <c:v>3581</c:v>
                </c:pt>
                <c:pt idx="6">
                  <c:v>1946</c:v>
                </c:pt>
                <c:pt idx="7">
                  <c:v>1249</c:v>
                </c:pt>
                <c:pt idx="8">
                  <c:v>892</c:v>
                </c:pt>
                <c:pt idx="9">
                  <c:v>817</c:v>
                </c:pt>
                <c:pt idx="10">
                  <c:v>948</c:v>
                </c:pt>
                <c:pt idx="11">
                  <c:v>2155</c:v>
                </c:pt>
              </c:numCache>
            </c:numRef>
          </c:val>
          <c:smooth val="0"/>
        </c:ser>
        <c:ser>
          <c:idx val="21"/>
          <c:order val="21"/>
          <c:tx>
            <c:strRef>
              <c:f>N_Dados!$W$1</c:f>
              <c:strCache>
                <c:ptCount val="1"/>
                <c:pt idx="0">
                  <c:v>1952</c:v>
                </c:pt>
              </c:strCache>
            </c:strRef>
          </c:tx>
          <c:spPr>
            <a:ln w="12700">
              <a:solidFill>
                <a:srgbClr val="FF6600"/>
              </a:solidFill>
              <a:prstDash val="solid"/>
            </a:ln>
          </c:spPr>
          <c:marker>
            <c:symbol val="none"/>
          </c:marker>
          <c:val>
            <c:numRef>
              <c:f>N_Dados!$W$2:$W$13</c:f>
              <c:numCache>
                <c:formatCode>General</c:formatCode>
                <c:ptCount val="12"/>
                <c:pt idx="0">
                  <c:v>5065</c:v>
                </c:pt>
                <c:pt idx="1">
                  <c:v>4263</c:v>
                </c:pt>
                <c:pt idx="2">
                  <c:v>9290</c:v>
                </c:pt>
                <c:pt idx="3">
                  <c:v>9732</c:v>
                </c:pt>
                <c:pt idx="4">
                  <c:v>7303</c:v>
                </c:pt>
                <c:pt idx="5">
                  <c:v>3166</c:v>
                </c:pt>
                <c:pt idx="6">
                  <c:v>1766</c:v>
                </c:pt>
                <c:pt idx="7">
                  <c:v>1150</c:v>
                </c:pt>
                <c:pt idx="8">
                  <c:v>895</c:v>
                </c:pt>
                <c:pt idx="9">
                  <c:v>860</c:v>
                </c:pt>
                <c:pt idx="10">
                  <c:v>1191</c:v>
                </c:pt>
                <c:pt idx="11">
                  <c:v>3413</c:v>
                </c:pt>
              </c:numCache>
            </c:numRef>
          </c:val>
          <c:smooth val="0"/>
        </c:ser>
        <c:ser>
          <c:idx val="22"/>
          <c:order val="22"/>
          <c:tx>
            <c:strRef>
              <c:f>N_Dados!$X$1</c:f>
              <c:strCache>
                <c:ptCount val="1"/>
                <c:pt idx="0">
                  <c:v>1953</c:v>
                </c:pt>
              </c:strCache>
            </c:strRef>
          </c:tx>
          <c:spPr>
            <a:ln w="12700">
              <a:solidFill>
                <a:srgbClr val="666699"/>
              </a:solidFill>
              <a:prstDash val="solid"/>
            </a:ln>
          </c:spPr>
          <c:marker>
            <c:symbol val="none"/>
          </c:marker>
          <c:val>
            <c:numRef>
              <c:f>N_Dados!$X$2:$X$13</c:f>
              <c:numCache>
                <c:formatCode>General</c:formatCode>
                <c:ptCount val="12"/>
                <c:pt idx="0">
                  <c:v>5893</c:v>
                </c:pt>
                <c:pt idx="1">
                  <c:v>3966</c:v>
                </c:pt>
                <c:pt idx="2">
                  <c:v>5692</c:v>
                </c:pt>
                <c:pt idx="3">
                  <c:v>7549</c:v>
                </c:pt>
                <c:pt idx="4">
                  <c:v>5030</c:v>
                </c:pt>
                <c:pt idx="5">
                  <c:v>2186</c:v>
                </c:pt>
                <c:pt idx="6">
                  <c:v>1300</c:v>
                </c:pt>
                <c:pt idx="7">
                  <c:v>932</c:v>
                </c:pt>
                <c:pt idx="8">
                  <c:v>781</c:v>
                </c:pt>
                <c:pt idx="9">
                  <c:v>1304</c:v>
                </c:pt>
                <c:pt idx="10">
                  <c:v>2013</c:v>
                </c:pt>
                <c:pt idx="11">
                  <c:v>3642</c:v>
                </c:pt>
              </c:numCache>
            </c:numRef>
          </c:val>
          <c:smooth val="0"/>
        </c:ser>
        <c:ser>
          <c:idx val="23"/>
          <c:order val="23"/>
          <c:tx>
            <c:strRef>
              <c:f>N_Dados!$Y$1</c:f>
              <c:strCache>
                <c:ptCount val="1"/>
                <c:pt idx="0">
                  <c:v>1954</c:v>
                </c:pt>
              </c:strCache>
            </c:strRef>
          </c:tx>
          <c:spPr>
            <a:ln w="12700">
              <a:solidFill>
                <a:srgbClr val="969696"/>
              </a:solidFill>
              <a:prstDash val="solid"/>
            </a:ln>
          </c:spPr>
          <c:marker>
            <c:symbol val="none"/>
          </c:marker>
          <c:val>
            <c:numRef>
              <c:f>N_Dados!$Y$2:$Y$13</c:f>
              <c:numCache>
                <c:formatCode>General</c:formatCode>
                <c:ptCount val="12"/>
                <c:pt idx="0">
                  <c:v>7419</c:v>
                </c:pt>
                <c:pt idx="1">
                  <c:v>8398</c:v>
                </c:pt>
                <c:pt idx="2">
                  <c:v>8999</c:v>
                </c:pt>
                <c:pt idx="3">
                  <c:v>9323</c:v>
                </c:pt>
                <c:pt idx="4">
                  <c:v>6638</c:v>
                </c:pt>
                <c:pt idx="5">
                  <c:v>3644</c:v>
                </c:pt>
                <c:pt idx="6">
                  <c:v>2123</c:v>
                </c:pt>
                <c:pt idx="7">
                  <c:v>1213</c:v>
                </c:pt>
                <c:pt idx="8">
                  <c:v>816</c:v>
                </c:pt>
                <c:pt idx="9">
                  <c:v>709</c:v>
                </c:pt>
                <c:pt idx="10">
                  <c:v>1113</c:v>
                </c:pt>
                <c:pt idx="11">
                  <c:v>4535</c:v>
                </c:pt>
              </c:numCache>
            </c:numRef>
          </c:val>
          <c:smooth val="0"/>
        </c:ser>
        <c:ser>
          <c:idx val="24"/>
          <c:order val="24"/>
          <c:tx>
            <c:strRef>
              <c:f>N_Dados!$Z$1</c:f>
              <c:strCache>
                <c:ptCount val="1"/>
                <c:pt idx="0">
                  <c:v>1955</c:v>
                </c:pt>
              </c:strCache>
            </c:strRef>
          </c:tx>
          <c:spPr>
            <a:ln w="12700">
              <a:solidFill>
                <a:srgbClr val="003366"/>
              </a:solidFill>
              <a:prstDash val="solid"/>
            </a:ln>
          </c:spPr>
          <c:marker>
            <c:symbol val="none"/>
          </c:marker>
          <c:val>
            <c:numRef>
              <c:f>N_Dados!$Z$2:$Z$13</c:f>
              <c:numCache>
                <c:formatCode>General</c:formatCode>
                <c:ptCount val="12"/>
                <c:pt idx="0">
                  <c:v>4584</c:v>
                </c:pt>
                <c:pt idx="1">
                  <c:v>7837</c:v>
                </c:pt>
                <c:pt idx="2">
                  <c:v>7115</c:v>
                </c:pt>
                <c:pt idx="3">
                  <c:v>7446</c:v>
                </c:pt>
                <c:pt idx="4">
                  <c:v>5446</c:v>
                </c:pt>
                <c:pt idx="5">
                  <c:v>2800</c:v>
                </c:pt>
                <c:pt idx="6">
                  <c:v>1705</c:v>
                </c:pt>
                <c:pt idx="7">
                  <c:v>1174</c:v>
                </c:pt>
                <c:pt idx="8">
                  <c:v>932</c:v>
                </c:pt>
                <c:pt idx="9">
                  <c:v>848</c:v>
                </c:pt>
                <c:pt idx="10">
                  <c:v>1750</c:v>
                </c:pt>
                <c:pt idx="11">
                  <c:v>3288</c:v>
                </c:pt>
              </c:numCache>
            </c:numRef>
          </c:val>
          <c:smooth val="0"/>
        </c:ser>
        <c:ser>
          <c:idx val="25"/>
          <c:order val="25"/>
          <c:tx>
            <c:strRef>
              <c:f>N_Dados!$AA$1</c:f>
              <c:strCache>
                <c:ptCount val="1"/>
                <c:pt idx="0">
                  <c:v>1956</c:v>
                </c:pt>
              </c:strCache>
            </c:strRef>
          </c:tx>
          <c:spPr>
            <a:ln w="12700">
              <a:solidFill>
                <a:srgbClr val="339966"/>
              </a:solidFill>
              <a:prstDash val="solid"/>
            </a:ln>
          </c:spPr>
          <c:marker>
            <c:symbol val="none"/>
          </c:marker>
          <c:val>
            <c:numRef>
              <c:f>N_Dados!$AA$2:$AA$13</c:f>
              <c:numCache>
                <c:formatCode>General</c:formatCode>
                <c:ptCount val="12"/>
                <c:pt idx="0">
                  <c:v>6687</c:v>
                </c:pt>
                <c:pt idx="1">
                  <c:v>5574</c:v>
                </c:pt>
                <c:pt idx="2">
                  <c:v>9793</c:v>
                </c:pt>
                <c:pt idx="3">
                  <c:v>8635</c:v>
                </c:pt>
                <c:pt idx="4">
                  <c:v>6588</c:v>
                </c:pt>
                <c:pt idx="5">
                  <c:v>3767</c:v>
                </c:pt>
                <c:pt idx="6">
                  <c:v>2309</c:v>
                </c:pt>
                <c:pt idx="7">
                  <c:v>1703</c:v>
                </c:pt>
                <c:pt idx="8">
                  <c:v>1405</c:v>
                </c:pt>
                <c:pt idx="9">
                  <c:v>1294</c:v>
                </c:pt>
                <c:pt idx="10">
                  <c:v>4233</c:v>
                </c:pt>
                <c:pt idx="11">
                  <c:v>10201</c:v>
                </c:pt>
              </c:numCache>
            </c:numRef>
          </c:val>
          <c:smooth val="0"/>
        </c:ser>
        <c:ser>
          <c:idx val="26"/>
          <c:order val="26"/>
          <c:tx>
            <c:strRef>
              <c:f>N_Dados!$AB$1</c:f>
              <c:strCache>
                <c:ptCount val="1"/>
                <c:pt idx="0">
                  <c:v>1957</c:v>
                </c:pt>
              </c:strCache>
            </c:strRef>
          </c:tx>
          <c:spPr>
            <a:ln w="12700">
              <a:solidFill>
                <a:srgbClr val="003300"/>
              </a:solidFill>
              <a:prstDash val="solid"/>
            </a:ln>
          </c:spPr>
          <c:marker>
            <c:symbol val="none"/>
          </c:marker>
          <c:val>
            <c:numRef>
              <c:f>N_Dados!$AB$2:$AB$13</c:f>
              <c:numCache>
                <c:formatCode>General</c:formatCode>
                <c:ptCount val="12"/>
                <c:pt idx="0">
                  <c:v>17450</c:v>
                </c:pt>
                <c:pt idx="1">
                  <c:v>16611</c:v>
                </c:pt>
                <c:pt idx="2">
                  <c:v>22109</c:v>
                </c:pt>
                <c:pt idx="3">
                  <c:v>27151</c:v>
                </c:pt>
                <c:pt idx="4">
                  <c:v>14471</c:v>
                </c:pt>
                <c:pt idx="5">
                  <c:v>7836</c:v>
                </c:pt>
                <c:pt idx="6">
                  <c:v>4274</c:v>
                </c:pt>
                <c:pt idx="7">
                  <c:v>3068</c:v>
                </c:pt>
                <c:pt idx="8">
                  <c:v>2412</c:v>
                </c:pt>
                <c:pt idx="9">
                  <c:v>2487</c:v>
                </c:pt>
                <c:pt idx="10">
                  <c:v>2014</c:v>
                </c:pt>
                <c:pt idx="11">
                  <c:v>4364</c:v>
                </c:pt>
              </c:numCache>
            </c:numRef>
          </c:val>
          <c:smooth val="0"/>
        </c:ser>
        <c:ser>
          <c:idx val="27"/>
          <c:order val="27"/>
          <c:tx>
            <c:strRef>
              <c:f>N_Dados!$AC$1</c:f>
              <c:strCache>
                <c:ptCount val="1"/>
                <c:pt idx="0">
                  <c:v>1958</c:v>
                </c:pt>
              </c:strCache>
            </c:strRef>
          </c:tx>
          <c:spPr>
            <a:ln w="12700">
              <a:solidFill>
                <a:srgbClr val="333300"/>
              </a:solidFill>
              <a:prstDash val="solid"/>
            </a:ln>
          </c:spPr>
          <c:marker>
            <c:symbol val="none"/>
          </c:marker>
          <c:val>
            <c:numRef>
              <c:f>N_Dados!$AC$2:$AC$13</c:f>
              <c:numCache>
                <c:formatCode>General</c:formatCode>
                <c:ptCount val="12"/>
                <c:pt idx="0">
                  <c:v>7702</c:v>
                </c:pt>
                <c:pt idx="1">
                  <c:v>11739</c:v>
                </c:pt>
                <c:pt idx="2">
                  <c:v>12047</c:v>
                </c:pt>
                <c:pt idx="3">
                  <c:v>14066</c:v>
                </c:pt>
                <c:pt idx="4">
                  <c:v>10495</c:v>
                </c:pt>
                <c:pt idx="5">
                  <c:v>5455</c:v>
                </c:pt>
                <c:pt idx="6">
                  <c:v>2666</c:v>
                </c:pt>
                <c:pt idx="7">
                  <c:v>1925</c:v>
                </c:pt>
                <c:pt idx="8">
                  <c:v>1378</c:v>
                </c:pt>
                <c:pt idx="9">
                  <c:v>1563</c:v>
                </c:pt>
                <c:pt idx="10">
                  <c:v>2186</c:v>
                </c:pt>
                <c:pt idx="11">
                  <c:v>2787</c:v>
                </c:pt>
              </c:numCache>
            </c:numRef>
          </c:val>
          <c:smooth val="0"/>
        </c:ser>
        <c:ser>
          <c:idx val="28"/>
          <c:order val="28"/>
          <c:tx>
            <c:strRef>
              <c:f>N_Dados!$AD$1</c:f>
              <c:strCache>
                <c:ptCount val="1"/>
                <c:pt idx="0">
                  <c:v>1959</c:v>
                </c:pt>
              </c:strCache>
            </c:strRef>
          </c:tx>
          <c:spPr>
            <a:ln w="12700">
              <a:solidFill>
                <a:srgbClr val="993300"/>
              </a:solidFill>
              <a:prstDash val="solid"/>
            </a:ln>
          </c:spPr>
          <c:marker>
            <c:symbol val="none"/>
          </c:marker>
          <c:val>
            <c:numRef>
              <c:f>N_Dados!$AD$2:$AD$13</c:f>
              <c:numCache>
                <c:formatCode>General</c:formatCode>
                <c:ptCount val="12"/>
                <c:pt idx="0">
                  <c:v>9759</c:v>
                </c:pt>
                <c:pt idx="1">
                  <c:v>15171</c:v>
                </c:pt>
                <c:pt idx="2">
                  <c:v>14674</c:v>
                </c:pt>
                <c:pt idx="3">
                  <c:v>13564</c:v>
                </c:pt>
                <c:pt idx="4">
                  <c:v>8162</c:v>
                </c:pt>
                <c:pt idx="5">
                  <c:v>4301</c:v>
                </c:pt>
                <c:pt idx="6">
                  <c:v>2726</c:v>
                </c:pt>
                <c:pt idx="7">
                  <c:v>1787</c:v>
                </c:pt>
                <c:pt idx="8">
                  <c:v>1268</c:v>
                </c:pt>
                <c:pt idx="9">
                  <c:v>1262</c:v>
                </c:pt>
                <c:pt idx="10">
                  <c:v>1931</c:v>
                </c:pt>
                <c:pt idx="11">
                  <c:v>3177</c:v>
                </c:pt>
              </c:numCache>
            </c:numRef>
          </c:val>
          <c:smooth val="0"/>
        </c:ser>
        <c:ser>
          <c:idx val="29"/>
          <c:order val="29"/>
          <c:tx>
            <c:strRef>
              <c:f>N_Dados!$AE$1</c:f>
              <c:strCache>
                <c:ptCount val="1"/>
                <c:pt idx="0">
                  <c:v>1960</c:v>
                </c:pt>
              </c:strCache>
            </c:strRef>
          </c:tx>
          <c:spPr>
            <a:ln w="12700">
              <a:solidFill>
                <a:srgbClr val="993366"/>
              </a:solidFill>
              <a:prstDash val="solid"/>
            </a:ln>
          </c:spPr>
          <c:marker>
            <c:symbol val="none"/>
          </c:marker>
          <c:val>
            <c:numRef>
              <c:f>N_Dados!$AE$2:$AE$13</c:f>
              <c:numCache>
                <c:formatCode>General</c:formatCode>
                <c:ptCount val="12"/>
                <c:pt idx="0">
                  <c:v>5660</c:v>
                </c:pt>
                <c:pt idx="1">
                  <c:v>12094</c:v>
                </c:pt>
                <c:pt idx="2">
                  <c:v>15735</c:v>
                </c:pt>
                <c:pt idx="3">
                  <c:v>14833</c:v>
                </c:pt>
                <c:pt idx="4">
                  <c:v>8582</c:v>
                </c:pt>
                <c:pt idx="5">
                  <c:v>4745</c:v>
                </c:pt>
                <c:pt idx="6">
                  <c:v>2655</c:v>
                </c:pt>
                <c:pt idx="7">
                  <c:v>1620</c:v>
                </c:pt>
                <c:pt idx="8">
                  <c:v>1207</c:v>
                </c:pt>
                <c:pt idx="9">
                  <c:v>1141</c:v>
                </c:pt>
                <c:pt idx="10">
                  <c:v>1877</c:v>
                </c:pt>
                <c:pt idx="11">
                  <c:v>4509</c:v>
                </c:pt>
              </c:numCache>
            </c:numRef>
          </c:val>
          <c:smooth val="0"/>
        </c:ser>
        <c:ser>
          <c:idx val="30"/>
          <c:order val="30"/>
          <c:tx>
            <c:strRef>
              <c:f>N_Dados!$AF$1</c:f>
              <c:strCache>
                <c:ptCount val="1"/>
                <c:pt idx="0">
                  <c:v>1961</c:v>
                </c:pt>
              </c:strCache>
            </c:strRef>
          </c:tx>
          <c:spPr>
            <a:ln w="12700">
              <a:solidFill>
                <a:srgbClr val="333399"/>
              </a:solidFill>
              <a:prstDash val="solid"/>
            </a:ln>
          </c:spPr>
          <c:marker>
            <c:symbol val="none"/>
          </c:marker>
          <c:val>
            <c:numRef>
              <c:f>N_Dados!$AF$2:$AF$13</c:f>
              <c:numCache>
                <c:formatCode>General</c:formatCode>
                <c:ptCount val="12"/>
                <c:pt idx="0">
                  <c:v>8425</c:v>
                </c:pt>
                <c:pt idx="1">
                  <c:v>12859</c:v>
                </c:pt>
                <c:pt idx="2">
                  <c:v>13785</c:v>
                </c:pt>
                <c:pt idx="3">
                  <c:v>10901</c:v>
                </c:pt>
                <c:pt idx="4">
                  <c:v>6497</c:v>
                </c:pt>
                <c:pt idx="5">
                  <c:v>3384</c:v>
                </c:pt>
                <c:pt idx="6">
                  <c:v>1931</c:v>
                </c:pt>
                <c:pt idx="7">
                  <c:v>1416</c:v>
                </c:pt>
                <c:pt idx="8">
                  <c:v>1078</c:v>
                </c:pt>
                <c:pt idx="9">
                  <c:v>898</c:v>
                </c:pt>
                <c:pt idx="10">
                  <c:v>1128</c:v>
                </c:pt>
                <c:pt idx="11">
                  <c:v>1747</c:v>
                </c:pt>
              </c:numCache>
            </c:numRef>
          </c:val>
          <c:smooth val="0"/>
        </c:ser>
        <c:ser>
          <c:idx val="31"/>
          <c:order val="31"/>
          <c:tx>
            <c:strRef>
              <c:f>N_Dados!$AG$1</c:f>
              <c:strCache>
                <c:ptCount val="1"/>
                <c:pt idx="0">
                  <c:v>1962</c:v>
                </c:pt>
              </c:strCache>
            </c:strRef>
          </c:tx>
          <c:spPr>
            <a:ln w="12700">
              <a:solidFill>
                <a:srgbClr val="000000"/>
              </a:solidFill>
              <a:prstDash val="solid"/>
            </a:ln>
          </c:spPr>
          <c:marker>
            <c:symbol val="none"/>
          </c:marker>
          <c:val>
            <c:numRef>
              <c:f>N_Dados!$AG$2:$AG$13</c:f>
              <c:numCache>
                <c:formatCode>General</c:formatCode>
                <c:ptCount val="12"/>
                <c:pt idx="0">
                  <c:v>3698</c:v>
                </c:pt>
                <c:pt idx="1">
                  <c:v>7222</c:v>
                </c:pt>
                <c:pt idx="2">
                  <c:v>9151</c:v>
                </c:pt>
                <c:pt idx="3">
                  <c:v>9109</c:v>
                </c:pt>
                <c:pt idx="4">
                  <c:v>5466</c:v>
                </c:pt>
                <c:pt idx="5">
                  <c:v>2340</c:v>
                </c:pt>
                <c:pt idx="6">
                  <c:v>1455</c:v>
                </c:pt>
                <c:pt idx="7">
                  <c:v>1112</c:v>
                </c:pt>
                <c:pt idx="8">
                  <c:v>994</c:v>
                </c:pt>
                <c:pt idx="9">
                  <c:v>1077</c:v>
                </c:pt>
                <c:pt idx="10">
                  <c:v>1592</c:v>
                </c:pt>
                <c:pt idx="11">
                  <c:v>3067</c:v>
                </c:pt>
              </c:numCache>
            </c:numRef>
          </c:val>
          <c:smooth val="0"/>
        </c:ser>
        <c:ser>
          <c:idx val="32"/>
          <c:order val="32"/>
          <c:tx>
            <c:strRef>
              <c:f>N_Dados!$AH$1</c:f>
              <c:strCache>
                <c:ptCount val="1"/>
                <c:pt idx="0">
                  <c:v>1963</c:v>
                </c:pt>
              </c:strCache>
            </c:strRef>
          </c:tx>
          <c:spPr>
            <a:ln w="12700">
              <a:solidFill>
                <a:srgbClr val="FFFFFF"/>
              </a:solidFill>
              <a:prstDash val="solid"/>
            </a:ln>
          </c:spPr>
          <c:marker>
            <c:symbol val="none"/>
          </c:marker>
          <c:val>
            <c:numRef>
              <c:f>N_Dados!$AH$2:$AH$13</c:f>
              <c:numCache>
                <c:formatCode>General</c:formatCode>
                <c:ptCount val="12"/>
                <c:pt idx="0">
                  <c:v>8369</c:v>
                </c:pt>
                <c:pt idx="1">
                  <c:v>10075</c:v>
                </c:pt>
                <c:pt idx="2">
                  <c:v>10530</c:v>
                </c:pt>
                <c:pt idx="3">
                  <c:v>7442</c:v>
                </c:pt>
                <c:pt idx="4">
                  <c:v>5980</c:v>
                </c:pt>
                <c:pt idx="5">
                  <c:v>3016</c:v>
                </c:pt>
                <c:pt idx="6">
                  <c:v>2083</c:v>
                </c:pt>
                <c:pt idx="7">
                  <c:v>1578</c:v>
                </c:pt>
                <c:pt idx="8">
                  <c:v>1180</c:v>
                </c:pt>
                <c:pt idx="9">
                  <c:v>990</c:v>
                </c:pt>
                <c:pt idx="10">
                  <c:v>1248</c:v>
                </c:pt>
                <c:pt idx="11">
                  <c:v>1532</c:v>
                </c:pt>
              </c:numCache>
            </c:numRef>
          </c:val>
          <c:smooth val="0"/>
        </c:ser>
        <c:ser>
          <c:idx val="33"/>
          <c:order val="33"/>
          <c:tx>
            <c:strRef>
              <c:f>N_Dados!$AI$1</c:f>
              <c:strCache>
                <c:ptCount val="1"/>
                <c:pt idx="0">
                  <c:v>1964</c:v>
                </c:pt>
              </c:strCache>
            </c:strRef>
          </c:tx>
          <c:spPr>
            <a:ln w="12700">
              <a:solidFill>
                <a:srgbClr val="FF0000"/>
              </a:solidFill>
              <a:prstDash val="solid"/>
            </a:ln>
          </c:spPr>
          <c:marker>
            <c:symbol val="none"/>
          </c:marker>
          <c:val>
            <c:numRef>
              <c:f>N_Dados!$AI$2:$AI$13</c:f>
              <c:numCache>
                <c:formatCode>General</c:formatCode>
                <c:ptCount val="12"/>
                <c:pt idx="0">
                  <c:v>7763</c:v>
                </c:pt>
                <c:pt idx="1">
                  <c:v>14955</c:v>
                </c:pt>
                <c:pt idx="2">
                  <c:v>14485</c:v>
                </c:pt>
                <c:pt idx="3">
                  <c:v>12008</c:v>
                </c:pt>
                <c:pt idx="4">
                  <c:v>7701</c:v>
                </c:pt>
                <c:pt idx="5">
                  <c:v>3700</c:v>
                </c:pt>
                <c:pt idx="6">
                  <c:v>2103</c:v>
                </c:pt>
                <c:pt idx="7">
                  <c:v>1461</c:v>
                </c:pt>
                <c:pt idx="8">
                  <c:v>1089</c:v>
                </c:pt>
                <c:pt idx="9">
                  <c:v>1697</c:v>
                </c:pt>
                <c:pt idx="10">
                  <c:v>2747</c:v>
                </c:pt>
                <c:pt idx="11">
                  <c:v>5062</c:v>
                </c:pt>
              </c:numCache>
            </c:numRef>
          </c:val>
          <c:smooth val="0"/>
        </c:ser>
        <c:ser>
          <c:idx val="34"/>
          <c:order val="34"/>
          <c:tx>
            <c:strRef>
              <c:f>N_Dados!$AJ$1</c:f>
              <c:strCache>
                <c:ptCount val="1"/>
                <c:pt idx="0">
                  <c:v>1965</c:v>
                </c:pt>
              </c:strCache>
            </c:strRef>
          </c:tx>
          <c:spPr>
            <a:ln w="12700">
              <a:solidFill>
                <a:srgbClr val="00FF00"/>
              </a:solidFill>
              <a:prstDash val="solid"/>
            </a:ln>
          </c:spPr>
          <c:marker>
            <c:symbol val="none"/>
          </c:marker>
          <c:val>
            <c:numRef>
              <c:f>N_Dados!$AJ$2:$AJ$13</c:f>
              <c:numCache>
                <c:formatCode>General</c:formatCode>
                <c:ptCount val="12"/>
                <c:pt idx="0">
                  <c:v>6042</c:v>
                </c:pt>
                <c:pt idx="1">
                  <c:v>8551</c:v>
                </c:pt>
                <c:pt idx="2">
                  <c:v>11387</c:v>
                </c:pt>
                <c:pt idx="3">
                  <c:v>15027</c:v>
                </c:pt>
                <c:pt idx="4">
                  <c:v>10793</c:v>
                </c:pt>
                <c:pt idx="5">
                  <c:v>4686</c:v>
                </c:pt>
                <c:pt idx="6">
                  <c:v>2400</c:v>
                </c:pt>
                <c:pt idx="7">
                  <c:v>1671</c:v>
                </c:pt>
                <c:pt idx="8">
                  <c:v>1355</c:v>
                </c:pt>
                <c:pt idx="9">
                  <c:v>1527</c:v>
                </c:pt>
                <c:pt idx="10">
                  <c:v>2461</c:v>
                </c:pt>
                <c:pt idx="11">
                  <c:v>4971</c:v>
                </c:pt>
              </c:numCache>
            </c:numRef>
          </c:val>
          <c:smooth val="0"/>
        </c:ser>
        <c:ser>
          <c:idx val="35"/>
          <c:order val="35"/>
          <c:tx>
            <c:strRef>
              <c:f>N_Dados!$AK$1</c:f>
              <c:strCache>
                <c:ptCount val="1"/>
                <c:pt idx="0">
                  <c:v>1966</c:v>
                </c:pt>
              </c:strCache>
            </c:strRef>
          </c:tx>
          <c:spPr>
            <a:ln w="12700">
              <a:solidFill>
                <a:srgbClr val="0000FF"/>
              </a:solidFill>
              <a:prstDash val="solid"/>
            </a:ln>
          </c:spPr>
          <c:marker>
            <c:symbol val="none"/>
          </c:marker>
          <c:val>
            <c:numRef>
              <c:f>N_Dados!$AK$2:$AK$13</c:f>
              <c:numCache>
                <c:formatCode>General</c:formatCode>
                <c:ptCount val="12"/>
                <c:pt idx="0">
                  <c:v>6962</c:v>
                </c:pt>
                <c:pt idx="1">
                  <c:v>11877</c:v>
                </c:pt>
                <c:pt idx="2">
                  <c:v>13474</c:v>
                </c:pt>
                <c:pt idx="3">
                  <c:v>12274</c:v>
                </c:pt>
                <c:pt idx="4">
                  <c:v>7281</c:v>
                </c:pt>
                <c:pt idx="5">
                  <c:v>3859</c:v>
                </c:pt>
                <c:pt idx="6">
                  <c:v>2185</c:v>
                </c:pt>
                <c:pt idx="7">
                  <c:v>1531</c:v>
                </c:pt>
                <c:pt idx="8">
                  <c:v>1241</c:v>
                </c:pt>
                <c:pt idx="9">
                  <c:v>1374</c:v>
                </c:pt>
                <c:pt idx="10">
                  <c:v>1982</c:v>
                </c:pt>
                <c:pt idx="11">
                  <c:v>3110</c:v>
                </c:pt>
              </c:numCache>
            </c:numRef>
          </c:val>
          <c:smooth val="0"/>
        </c:ser>
        <c:ser>
          <c:idx val="36"/>
          <c:order val="36"/>
          <c:tx>
            <c:strRef>
              <c:f>N_Dados!$AL$1</c:f>
              <c:strCache>
                <c:ptCount val="1"/>
                <c:pt idx="0">
                  <c:v>1967</c:v>
                </c:pt>
              </c:strCache>
            </c:strRef>
          </c:tx>
          <c:spPr>
            <a:ln w="12700">
              <a:solidFill>
                <a:srgbClr val="FFFF00"/>
              </a:solidFill>
              <a:prstDash val="solid"/>
            </a:ln>
          </c:spPr>
          <c:marker>
            <c:symbol val="none"/>
          </c:marker>
          <c:val>
            <c:numRef>
              <c:f>N_Dados!$AL$2:$AL$13</c:f>
              <c:numCache>
                <c:formatCode>General</c:formatCode>
                <c:ptCount val="12"/>
                <c:pt idx="0">
                  <c:v>5587</c:v>
                </c:pt>
                <c:pt idx="1">
                  <c:v>7148</c:v>
                </c:pt>
                <c:pt idx="2">
                  <c:v>10498</c:v>
                </c:pt>
                <c:pt idx="3">
                  <c:v>11944</c:v>
                </c:pt>
                <c:pt idx="4">
                  <c:v>8190</c:v>
                </c:pt>
                <c:pt idx="5">
                  <c:v>3754</c:v>
                </c:pt>
                <c:pt idx="6">
                  <c:v>2030</c:v>
                </c:pt>
                <c:pt idx="7">
                  <c:v>1405</c:v>
                </c:pt>
                <c:pt idx="8">
                  <c:v>1130</c:v>
                </c:pt>
                <c:pt idx="9">
                  <c:v>1140</c:v>
                </c:pt>
                <c:pt idx="10">
                  <c:v>1860</c:v>
                </c:pt>
                <c:pt idx="11">
                  <c:v>3281</c:v>
                </c:pt>
              </c:numCache>
            </c:numRef>
          </c:val>
          <c:smooth val="0"/>
        </c:ser>
        <c:ser>
          <c:idx val="37"/>
          <c:order val="37"/>
          <c:tx>
            <c:strRef>
              <c:f>N_Dados!$AM$1</c:f>
              <c:strCache>
                <c:ptCount val="1"/>
                <c:pt idx="0">
                  <c:v>1968</c:v>
                </c:pt>
              </c:strCache>
            </c:strRef>
          </c:tx>
          <c:spPr>
            <a:ln w="12700">
              <a:solidFill>
                <a:srgbClr val="FF00FF"/>
              </a:solidFill>
              <a:prstDash val="solid"/>
            </a:ln>
          </c:spPr>
          <c:marker>
            <c:symbol val="none"/>
          </c:marker>
          <c:val>
            <c:numRef>
              <c:f>N_Dados!$AM$2:$AM$13</c:f>
              <c:numCache>
                <c:formatCode>General</c:formatCode>
                <c:ptCount val="12"/>
                <c:pt idx="0">
                  <c:v>6092</c:v>
                </c:pt>
                <c:pt idx="1">
                  <c:v>7849</c:v>
                </c:pt>
                <c:pt idx="2">
                  <c:v>17462</c:v>
                </c:pt>
                <c:pt idx="3">
                  <c:v>14165</c:v>
                </c:pt>
                <c:pt idx="4">
                  <c:v>8737</c:v>
                </c:pt>
                <c:pt idx="5">
                  <c:v>3989</c:v>
                </c:pt>
                <c:pt idx="6">
                  <c:v>2169</c:v>
                </c:pt>
                <c:pt idx="7">
                  <c:v>1504</c:v>
                </c:pt>
                <c:pt idx="8">
                  <c:v>1275</c:v>
                </c:pt>
                <c:pt idx="9">
                  <c:v>1272</c:v>
                </c:pt>
                <c:pt idx="10">
                  <c:v>1837</c:v>
                </c:pt>
                <c:pt idx="11">
                  <c:v>7980</c:v>
                </c:pt>
              </c:numCache>
            </c:numRef>
          </c:val>
          <c:smooth val="0"/>
        </c:ser>
        <c:ser>
          <c:idx val="38"/>
          <c:order val="38"/>
          <c:tx>
            <c:strRef>
              <c:f>N_Dados!$AN$1</c:f>
              <c:strCache>
                <c:ptCount val="1"/>
                <c:pt idx="0">
                  <c:v>1969</c:v>
                </c:pt>
              </c:strCache>
            </c:strRef>
          </c:tx>
          <c:spPr>
            <a:ln w="12700">
              <a:solidFill>
                <a:srgbClr val="00FFFF"/>
              </a:solidFill>
              <a:prstDash val="solid"/>
            </a:ln>
          </c:spPr>
          <c:marker>
            <c:symbol val="none"/>
          </c:marker>
          <c:val>
            <c:numRef>
              <c:f>N_Dados!$AN$2:$AN$13</c:f>
              <c:numCache>
                <c:formatCode>General</c:formatCode>
                <c:ptCount val="12"/>
                <c:pt idx="0">
                  <c:v>7250</c:v>
                </c:pt>
                <c:pt idx="1">
                  <c:v>9761</c:v>
                </c:pt>
                <c:pt idx="2">
                  <c:v>11954</c:v>
                </c:pt>
                <c:pt idx="3">
                  <c:v>10449</c:v>
                </c:pt>
                <c:pt idx="4">
                  <c:v>5721</c:v>
                </c:pt>
                <c:pt idx="5">
                  <c:v>2798</c:v>
                </c:pt>
                <c:pt idx="6">
                  <c:v>1780</c:v>
                </c:pt>
                <c:pt idx="7">
                  <c:v>1253</c:v>
                </c:pt>
                <c:pt idx="8">
                  <c:v>1082</c:v>
                </c:pt>
                <c:pt idx="9">
                  <c:v>1119</c:v>
                </c:pt>
                <c:pt idx="10">
                  <c:v>1647</c:v>
                </c:pt>
                <c:pt idx="11">
                  <c:v>3690</c:v>
                </c:pt>
              </c:numCache>
            </c:numRef>
          </c:val>
          <c:smooth val="0"/>
        </c:ser>
        <c:ser>
          <c:idx val="39"/>
          <c:order val="39"/>
          <c:tx>
            <c:strRef>
              <c:f>N_Dados!$AO$1</c:f>
              <c:strCache>
                <c:ptCount val="1"/>
                <c:pt idx="0">
                  <c:v>1970</c:v>
                </c:pt>
              </c:strCache>
            </c:strRef>
          </c:tx>
          <c:spPr>
            <a:ln w="12700">
              <a:solidFill>
                <a:srgbClr val="800000"/>
              </a:solidFill>
              <a:prstDash val="solid"/>
            </a:ln>
          </c:spPr>
          <c:marker>
            <c:symbol val="none"/>
          </c:marker>
          <c:val>
            <c:numRef>
              <c:f>N_Dados!$AO$2:$AO$13</c:f>
              <c:numCache>
                <c:formatCode>General</c:formatCode>
                <c:ptCount val="12"/>
                <c:pt idx="0">
                  <c:v>7760</c:v>
                </c:pt>
                <c:pt idx="1">
                  <c:v>11853</c:v>
                </c:pt>
                <c:pt idx="2">
                  <c:v>15524</c:v>
                </c:pt>
                <c:pt idx="3">
                  <c:v>11917</c:v>
                </c:pt>
                <c:pt idx="4">
                  <c:v>7859</c:v>
                </c:pt>
                <c:pt idx="5">
                  <c:v>3103</c:v>
                </c:pt>
                <c:pt idx="6">
                  <c:v>1834</c:v>
                </c:pt>
                <c:pt idx="7">
                  <c:v>1334</c:v>
                </c:pt>
                <c:pt idx="8">
                  <c:v>1132</c:v>
                </c:pt>
                <c:pt idx="9">
                  <c:v>1392</c:v>
                </c:pt>
                <c:pt idx="10">
                  <c:v>2864</c:v>
                </c:pt>
                <c:pt idx="11">
                  <c:v>2752</c:v>
                </c:pt>
              </c:numCache>
            </c:numRef>
          </c:val>
          <c:smooth val="0"/>
        </c:ser>
        <c:ser>
          <c:idx val="40"/>
          <c:order val="40"/>
          <c:tx>
            <c:strRef>
              <c:f>N_Dados!$AP$1</c:f>
              <c:strCache>
                <c:ptCount val="1"/>
                <c:pt idx="0">
                  <c:v>1971</c:v>
                </c:pt>
              </c:strCache>
            </c:strRef>
          </c:tx>
          <c:spPr>
            <a:ln w="12700">
              <a:solidFill>
                <a:srgbClr val="008000"/>
              </a:solidFill>
              <a:prstDash val="solid"/>
            </a:ln>
          </c:spPr>
          <c:marker>
            <c:symbol val="none"/>
          </c:marker>
          <c:val>
            <c:numRef>
              <c:f>N_Dados!$AP$2:$AP$13</c:f>
              <c:numCache>
                <c:formatCode>General</c:formatCode>
                <c:ptCount val="12"/>
                <c:pt idx="0">
                  <c:v>2895</c:v>
                </c:pt>
                <c:pt idx="1">
                  <c:v>4242</c:v>
                </c:pt>
                <c:pt idx="2">
                  <c:v>5925</c:v>
                </c:pt>
                <c:pt idx="3">
                  <c:v>8835</c:v>
                </c:pt>
                <c:pt idx="4">
                  <c:v>5963</c:v>
                </c:pt>
                <c:pt idx="5">
                  <c:v>2625</c:v>
                </c:pt>
                <c:pt idx="6">
                  <c:v>1581</c:v>
                </c:pt>
                <c:pt idx="7">
                  <c:v>1199</c:v>
                </c:pt>
                <c:pt idx="8">
                  <c:v>1048</c:v>
                </c:pt>
                <c:pt idx="9">
                  <c:v>1232</c:v>
                </c:pt>
                <c:pt idx="10">
                  <c:v>2596</c:v>
                </c:pt>
                <c:pt idx="11">
                  <c:v>4931</c:v>
                </c:pt>
              </c:numCache>
            </c:numRef>
          </c:val>
          <c:smooth val="0"/>
        </c:ser>
        <c:ser>
          <c:idx val="41"/>
          <c:order val="41"/>
          <c:tx>
            <c:strRef>
              <c:f>N_Dados!$AQ$1</c:f>
              <c:strCache>
                <c:ptCount val="1"/>
                <c:pt idx="0">
                  <c:v>1972</c:v>
                </c:pt>
              </c:strCache>
            </c:strRef>
          </c:tx>
          <c:spPr>
            <a:ln w="12700">
              <a:solidFill>
                <a:srgbClr val="000080"/>
              </a:solidFill>
              <a:prstDash val="solid"/>
            </a:ln>
          </c:spPr>
          <c:marker>
            <c:symbol val="none"/>
          </c:marker>
          <c:val>
            <c:numRef>
              <c:f>N_Dados!$AQ$2:$AQ$13</c:f>
              <c:numCache>
                <c:formatCode>General</c:formatCode>
                <c:ptCount val="12"/>
                <c:pt idx="0">
                  <c:v>5693</c:v>
                </c:pt>
                <c:pt idx="1">
                  <c:v>7766</c:v>
                </c:pt>
                <c:pt idx="2">
                  <c:v>10655</c:v>
                </c:pt>
                <c:pt idx="3">
                  <c:v>10277</c:v>
                </c:pt>
                <c:pt idx="4">
                  <c:v>5358</c:v>
                </c:pt>
                <c:pt idx="5">
                  <c:v>2501</c:v>
                </c:pt>
                <c:pt idx="6">
                  <c:v>1566</c:v>
                </c:pt>
                <c:pt idx="7">
                  <c:v>1257</c:v>
                </c:pt>
                <c:pt idx="8">
                  <c:v>1110</c:v>
                </c:pt>
                <c:pt idx="9">
                  <c:v>1166</c:v>
                </c:pt>
                <c:pt idx="10">
                  <c:v>1593</c:v>
                </c:pt>
                <c:pt idx="11">
                  <c:v>3048</c:v>
                </c:pt>
              </c:numCache>
            </c:numRef>
          </c:val>
          <c:smooth val="0"/>
        </c:ser>
        <c:ser>
          <c:idx val="42"/>
          <c:order val="42"/>
          <c:tx>
            <c:strRef>
              <c:f>N_Dados!$AR$1</c:f>
              <c:strCache>
                <c:ptCount val="1"/>
                <c:pt idx="0">
                  <c:v>1973</c:v>
                </c:pt>
              </c:strCache>
            </c:strRef>
          </c:tx>
          <c:spPr>
            <a:ln w="12700">
              <a:solidFill>
                <a:srgbClr val="808000"/>
              </a:solidFill>
              <a:prstDash val="solid"/>
            </a:ln>
          </c:spPr>
          <c:marker>
            <c:symbol val="none"/>
          </c:marker>
          <c:val>
            <c:numRef>
              <c:f>N_Dados!$AR$2:$AR$13</c:f>
              <c:numCache>
                <c:formatCode>General</c:formatCode>
                <c:ptCount val="12"/>
                <c:pt idx="0">
                  <c:v>7168</c:v>
                </c:pt>
                <c:pt idx="1">
                  <c:v>6869</c:v>
                </c:pt>
                <c:pt idx="2">
                  <c:v>10627</c:v>
                </c:pt>
                <c:pt idx="3">
                  <c:v>13709</c:v>
                </c:pt>
                <c:pt idx="4">
                  <c:v>8711</c:v>
                </c:pt>
                <c:pt idx="5">
                  <c:v>3695</c:v>
                </c:pt>
                <c:pt idx="6">
                  <c:v>2215</c:v>
                </c:pt>
                <c:pt idx="7">
                  <c:v>1658</c:v>
                </c:pt>
                <c:pt idx="8">
                  <c:v>1211</c:v>
                </c:pt>
                <c:pt idx="9">
                  <c:v>1637</c:v>
                </c:pt>
                <c:pt idx="10">
                  <c:v>3162</c:v>
                </c:pt>
                <c:pt idx="11">
                  <c:v>5939</c:v>
                </c:pt>
              </c:numCache>
            </c:numRef>
          </c:val>
          <c:smooth val="0"/>
        </c:ser>
        <c:ser>
          <c:idx val="43"/>
          <c:order val="43"/>
          <c:tx>
            <c:strRef>
              <c:f>N_Dados!$AS$1</c:f>
              <c:strCache>
                <c:ptCount val="1"/>
                <c:pt idx="0">
                  <c:v>1974</c:v>
                </c:pt>
              </c:strCache>
            </c:strRef>
          </c:tx>
          <c:spPr>
            <a:ln w="12700">
              <a:solidFill>
                <a:srgbClr val="800080"/>
              </a:solidFill>
              <a:prstDash val="solid"/>
            </a:ln>
          </c:spPr>
          <c:marker>
            <c:symbol val="none"/>
          </c:marker>
          <c:val>
            <c:numRef>
              <c:f>N_Dados!$AS$2:$AS$13</c:f>
              <c:numCache>
                <c:formatCode>General</c:formatCode>
                <c:ptCount val="12"/>
                <c:pt idx="0">
                  <c:v>7166</c:v>
                </c:pt>
                <c:pt idx="1">
                  <c:v>11422</c:v>
                </c:pt>
                <c:pt idx="2">
                  <c:v>16196</c:v>
                </c:pt>
                <c:pt idx="3">
                  <c:v>19250</c:v>
                </c:pt>
                <c:pt idx="4">
                  <c:v>17402</c:v>
                </c:pt>
                <c:pt idx="5">
                  <c:v>7702</c:v>
                </c:pt>
                <c:pt idx="6">
                  <c:v>3371</c:v>
                </c:pt>
                <c:pt idx="7">
                  <c:v>2159</c:v>
                </c:pt>
                <c:pt idx="8">
                  <c:v>1804</c:v>
                </c:pt>
                <c:pt idx="9">
                  <c:v>1834</c:v>
                </c:pt>
                <c:pt idx="10">
                  <c:v>2606</c:v>
                </c:pt>
                <c:pt idx="11">
                  <c:v>4081</c:v>
                </c:pt>
              </c:numCache>
            </c:numRef>
          </c:val>
          <c:smooth val="0"/>
        </c:ser>
        <c:ser>
          <c:idx val="44"/>
          <c:order val="44"/>
          <c:tx>
            <c:strRef>
              <c:f>N_Dados!$AT$1</c:f>
              <c:strCache>
                <c:ptCount val="1"/>
                <c:pt idx="0">
                  <c:v>1975</c:v>
                </c:pt>
              </c:strCache>
            </c:strRef>
          </c:tx>
          <c:spPr>
            <a:ln w="12700">
              <a:solidFill>
                <a:srgbClr val="008080"/>
              </a:solidFill>
              <a:prstDash val="solid"/>
            </a:ln>
          </c:spPr>
          <c:marker>
            <c:symbol val="none"/>
          </c:marker>
          <c:val>
            <c:numRef>
              <c:f>N_Dados!$AT$2:$AT$13</c:f>
              <c:numCache>
                <c:formatCode>General</c:formatCode>
                <c:ptCount val="12"/>
                <c:pt idx="0">
                  <c:v>6309</c:v>
                </c:pt>
                <c:pt idx="1">
                  <c:v>11350</c:v>
                </c:pt>
                <c:pt idx="2">
                  <c:v>11423</c:v>
                </c:pt>
                <c:pt idx="3">
                  <c:v>13545</c:v>
                </c:pt>
                <c:pt idx="4">
                  <c:v>11320</c:v>
                </c:pt>
                <c:pt idx="5">
                  <c:v>4637</c:v>
                </c:pt>
                <c:pt idx="6">
                  <c:v>2670</c:v>
                </c:pt>
                <c:pt idx="7">
                  <c:v>1797</c:v>
                </c:pt>
                <c:pt idx="8">
                  <c:v>1393</c:v>
                </c:pt>
                <c:pt idx="9">
                  <c:v>1387</c:v>
                </c:pt>
                <c:pt idx="10">
                  <c:v>2180</c:v>
                </c:pt>
                <c:pt idx="11">
                  <c:v>3241</c:v>
                </c:pt>
              </c:numCache>
            </c:numRef>
          </c:val>
          <c:smooth val="0"/>
        </c:ser>
        <c:ser>
          <c:idx val="45"/>
          <c:order val="45"/>
          <c:tx>
            <c:strRef>
              <c:f>N_Dados!$AU$1</c:f>
              <c:strCache>
                <c:ptCount val="1"/>
                <c:pt idx="0">
                  <c:v>1976</c:v>
                </c:pt>
              </c:strCache>
            </c:strRef>
          </c:tx>
          <c:spPr>
            <a:ln w="12700">
              <a:solidFill>
                <a:srgbClr val="C0C0C0"/>
              </a:solidFill>
              <a:prstDash val="solid"/>
            </a:ln>
          </c:spPr>
          <c:marker>
            <c:symbol val="none"/>
          </c:marker>
          <c:val>
            <c:numRef>
              <c:f>N_Dados!$AU$2:$AU$13</c:f>
              <c:numCache>
                <c:formatCode>General</c:formatCode>
                <c:ptCount val="12"/>
                <c:pt idx="0">
                  <c:v>4510</c:v>
                </c:pt>
                <c:pt idx="1">
                  <c:v>7149</c:v>
                </c:pt>
                <c:pt idx="2">
                  <c:v>9307</c:v>
                </c:pt>
                <c:pt idx="3">
                  <c:v>9389</c:v>
                </c:pt>
                <c:pt idx="4">
                  <c:v>5879</c:v>
                </c:pt>
                <c:pt idx="5">
                  <c:v>3164</c:v>
                </c:pt>
                <c:pt idx="6">
                  <c:v>1871</c:v>
                </c:pt>
                <c:pt idx="7">
                  <c:v>1357</c:v>
                </c:pt>
                <c:pt idx="8">
                  <c:v>1176</c:v>
                </c:pt>
                <c:pt idx="9">
                  <c:v>1741</c:v>
                </c:pt>
                <c:pt idx="10">
                  <c:v>2646</c:v>
                </c:pt>
                <c:pt idx="11">
                  <c:v>5384</c:v>
                </c:pt>
              </c:numCache>
            </c:numRef>
          </c:val>
          <c:smooth val="0"/>
        </c:ser>
        <c:ser>
          <c:idx val="46"/>
          <c:order val="46"/>
          <c:tx>
            <c:strRef>
              <c:f>N_Dados!$AV$1</c:f>
              <c:strCache>
                <c:ptCount val="1"/>
                <c:pt idx="0">
                  <c:v>1977</c:v>
                </c:pt>
              </c:strCache>
            </c:strRef>
          </c:tx>
          <c:spPr>
            <a:ln w="12700">
              <a:solidFill>
                <a:srgbClr val="808080"/>
              </a:solidFill>
              <a:prstDash val="solid"/>
            </a:ln>
          </c:spPr>
          <c:marker>
            <c:symbol val="none"/>
          </c:marker>
          <c:val>
            <c:numRef>
              <c:f>N_Dados!$AV$2:$AV$13</c:f>
              <c:numCache>
                <c:formatCode>General</c:formatCode>
                <c:ptCount val="12"/>
                <c:pt idx="0">
                  <c:v>7775</c:v>
                </c:pt>
                <c:pt idx="1">
                  <c:v>15561</c:v>
                </c:pt>
                <c:pt idx="2">
                  <c:v>13880</c:v>
                </c:pt>
                <c:pt idx="3">
                  <c:v>12545</c:v>
                </c:pt>
                <c:pt idx="4">
                  <c:v>12022</c:v>
                </c:pt>
                <c:pt idx="5">
                  <c:v>5387</c:v>
                </c:pt>
                <c:pt idx="6">
                  <c:v>2755</c:v>
                </c:pt>
                <c:pt idx="7">
                  <c:v>1784</c:v>
                </c:pt>
                <c:pt idx="8">
                  <c:v>1406</c:v>
                </c:pt>
                <c:pt idx="9">
                  <c:v>1783</c:v>
                </c:pt>
                <c:pt idx="10">
                  <c:v>2350</c:v>
                </c:pt>
                <c:pt idx="11">
                  <c:v>4066</c:v>
                </c:pt>
              </c:numCache>
            </c:numRef>
          </c:val>
          <c:smooth val="0"/>
        </c:ser>
        <c:ser>
          <c:idx val="47"/>
          <c:order val="47"/>
          <c:tx>
            <c:strRef>
              <c:f>N_Dados!$AW$1</c:f>
              <c:strCache>
                <c:ptCount val="1"/>
                <c:pt idx="0">
                  <c:v>1978</c:v>
                </c:pt>
              </c:strCache>
            </c:strRef>
          </c:tx>
          <c:spPr>
            <a:ln w="12700">
              <a:solidFill>
                <a:srgbClr val="9999FF"/>
              </a:solidFill>
              <a:prstDash val="solid"/>
            </a:ln>
          </c:spPr>
          <c:marker>
            <c:symbol val="none"/>
          </c:marker>
          <c:val>
            <c:numRef>
              <c:f>N_Dados!$AW$2:$AW$13</c:f>
              <c:numCache>
                <c:formatCode>General</c:formatCode>
                <c:ptCount val="12"/>
                <c:pt idx="0">
                  <c:v>12967</c:v>
                </c:pt>
                <c:pt idx="1">
                  <c:v>13554</c:v>
                </c:pt>
                <c:pt idx="2">
                  <c:v>21228</c:v>
                </c:pt>
                <c:pt idx="3">
                  <c:v>16741</c:v>
                </c:pt>
                <c:pt idx="4">
                  <c:v>12385</c:v>
                </c:pt>
                <c:pt idx="5">
                  <c:v>5944</c:v>
                </c:pt>
                <c:pt idx="6">
                  <c:v>3066</c:v>
                </c:pt>
                <c:pt idx="7">
                  <c:v>2177</c:v>
                </c:pt>
                <c:pt idx="8">
                  <c:v>1669</c:v>
                </c:pt>
                <c:pt idx="9">
                  <c:v>1717</c:v>
                </c:pt>
                <c:pt idx="10">
                  <c:v>2061</c:v>
                </c:pt>
                <c:pt idx="11">
                  <c:v>3760</c:v>
                </c:pt>
              </c:numCache>
            </c:numRef>
          </c:val>
          <c:smooth val="0"/>
        </c:ser>
        <c:ser>
          <c:idx val="48"/>
          <c:order val="48"/>
          <c:tx>
            <c:strRef>
              <c:f>N_Dados!$AX$1</c:f>
              <c:strCache>
                <c:ptCount val="1"/>
                <c:pt idx="0">
                  <c:v>1979</c:v>
                </c:pt>
              </c:strCache>
            </c:strRef>
          </c:tx>
          <c:spPr>
            <a:ln w="12700">
              <a:solidFill>
                <a:srgbClr val="993366"/>
              </a:solidFill>
              <a:prstDash val="solid"/>
            </a:ln>
          </c:spPr>
          <c:marker>
            <c:symbol val="none"/>
          </c:marker>
          <c:val>
            <c:numRef>
              <c:f>N_Dados!$AX$2:$AX$13</c:f>
              <c:numCache>
                <c:formatCode>General</c:formatCode>
                <c:ptCount val="12"/>
                <c:pt idx="0">
                  <c:v>10185</c:v>
                </c:pt>
                <c:pt idx="1">
                  <c:v>21317</c:v>
                </c:pt>
                <c:pt idx="2">
                  <c:v>20629</c:v>
                </c:pt>
                <c:pt idx="3">
                  <c:v>16228</c:v>
                </c:pt>
                <c:pt idx="4">
                  <c:v>9648</c:v>
                </c:pt>
                <c:pt idx="5">
                  <c:v>4186</c:v>
                </c:pt>
                <c:pt idx="6">
                  <c:v>2536</c:v>
                </c:pt>
                <c:pt idx="7">
                  <c:v>1912</c:v>
                </c:pt>
                <c:pt idx="8">
                  <c:v>1936</c:v>
                </c:pt>
                <c:pt idx="9">
                  <c:v>2047</c:v>
                </c:pt>
                <c:pt idx="10">
                  <c:v>2941</c:v>
                </c:pt>
                <c:pt idx="11">
                  <c:v>3497</c:v>
                </c:pt>
              </c:numCache>
            </c:numRef>
          </c:val>
          <c:smooth val="0"/>
        </c:ser>
        <c:ser>
          <c:idx val="49"/>
          <c:order val="49"/>
          <c:tx>
            <c:strRef>
              <c:f>N_Dados!$AY$1</c:f>
              <c:strCache>
                <c:ptCount val="1"/>
                <c:pt idx="0">
                  <c:v>1980</c:v>
                </c:pt>
              </c:strCache>
            </c:strRef>
          </c:tx>
          <c:spPr>
            <a:ln w="12700">
              <a:solidFill>
                <a:srgbClr val="FFFFCC"/>
              </a:solidFill>
              <a:prstDash val="solid"/>
            </a:ln>
          </c:spPr>
          <c:marker>
            <c:symbol val="none"/>
          </c:marker>
          <c:val>
            <c:numRef>
              <c:f>N_Dados!$AY$2:$AY$13</c:f>
              <c:numCache>
                <c:formatCode>General</c:formatCode>
                <c:ptCount val="12"/>
                <c:pt idx="0">
                  <c:v>8949</c:v>
                </c:pt>
                <c:pt idx="1">
                  <c:v>19998</c:v>
                </c:pt>
                <c:pt idx="2">
                  <c:v>28288</c:v>
                </c:pt>
                <c:pt idx="3">
                  <c:v>19851</c:v>
                </c:pt>
                <c:pt idx="4">
                  <c:v>9825</c:v>
                </c:pt>
                <c:pt idx="5">
                  <c:v>4578</c:v>
                </c:pt>
                <c:pt idx="6">
                  <c:v>2852</c:v>
                </c:pt>
                <c:pt idx="7">
                  <c:v>2147</c:v>
                </c:pt>
                <c:pt idx="8">
                  <c:v>1835</c:v>
                </c:pt>
                <c:pt idx="9">
                  <c:v>1916</c:v>
                </c:pt>
                <c:pt idx="10">
                  <c:v>2555</c:v>
                </c:pt>
                <c:pt idx="11">
                  <c:v>6150</c:v>
                </c:pt>
              </c:numCache>
            </c:numRef>
          </c:val>
          <c:smooth val="0"/>
        </c:ser>
        <c:ser>
          <c:idx val="50"/>
          <c:order val="50"/>
          <c:tx>
            <c:strRef>
              <c:f>N_Dados!$AZ$1</c:f>
              <c:strCache>
                <c:ptCount val="1"/>
                <c:pt idx="0">
                  <c:v>1981</c:v>
                </c:pt>
              </c:strCache>
            </c:strRef>
          </c:tx>
          <c:spPr>
            <a:ln w="12700">
              <a:solidFill>
                <a:srgbClr val="CCFFFF"/>
              </a:solidFill>
              <a:prstDash val="solid"/>
            </a:ln>
          </c:spPr>
          <c:marker>
            <c:symbol val="none"/>
          </c:marker>
          <c:val>
            <c:numRef>
              <c:f>N_Dados!$AZ$2:$AZ$13</c:f>
              <c:numCache>
                <c:formatCode>General</c:formatCode>
                <c:ptCount val="12"/>
                <c:pt idx="0">
                  <c:v>12303</c:v>
                </c:pt>
                <c:pt idx="1">
                  <c:v>13719</c:v>
                </c:pt>
                <c:pt idx="2">
                  <c:v>11781</c:v>
                </c:pt>
                <c:pt idx="3">
                  <c:v>15184</c:v>
                </c:pt>
                <c:pt idx="4">
                  <c:v>8688</c:v>
                </c:pt>
                <c:pt idx="5">
                  <c:v>4142</c:v>
                </c:pt>
                <c:pt idx="6">
                  <c:v>2537</c:v>
                </c:pt>
                <c:pt idx="7">
                  <c:v>1895</c:v>
                </c:pt>
                <c:pt idx="8">
                  <c:v>1598</c:v>
                </c:pt>
                <c:pt idx="9">
                  <c:v>1630</c:v>
                </c:pt>
                <c:pt idx="10">
                  <c:v>3558</c:v>
                </c:pt>
                <c:pt idx="11">
                  <c:v>6321</c:v>
                </c:pt>
              </c:numCache>
            </c:numRef>
          </c:val>
          <c:smooth val="0"/>
        </c:ser>
        <c:ser>
          <c:idx val="51"/>
          <c:order val="51"/>
          <c:tx>
            <c:strRef>
              <c:f>N_Dados!$BA$1</c:f>
              <c:strCache>
                <c:ptCount val="1"/>
                <c:pt idx="0">
                  <c:v>1982</c:v>
                </c:pt>
              </c:strCache>
            </c:strRef>
          </c:tx>
          <c:spPr>
            <a:ln w="12700">
              <a:solidFill>
                <a:srgbClr val="660066"/>
              </a:solidFill>
              <a:prstDash val="solid"/>
            </a:ln>
          </c:spPr>
          <c:marker>
            <c:symbol val="none"/>
          </c:marker>
          <c:val>
            <c:numRef>
              <c:f>N_Dados!$BA$2:$BA$13</c:f>
              <c:numCache>
                <c:formatCode>General</c:formatCode>
                <c:ptCount val="12"/>
                <c:pt idx="0">
                  <c:v>11807</c:v>
                </c:pt>
                <c:pt idx="1">
                  <c:v>18323</c:v>
                </c:pt>
                <c:pt idx="2">
                  <c:v>17185</c:v>
                </c:pt>
                <c:pt idx="3">
                  <c:v>15967</c:v>
                </c:pt>
                <c:pt idx="4">
                  <c:v>10146</c:v>
                </c:pt>
                <c:pt idx="5">
                  <c:v>4973</c:v>
                </c:pt>
                <c:pt idx="6">
                  <c:v>2786</c:v>
                </c:pt>
                <c:pt idx="7">
                  <c:v>1991</c:v>
                </c:pt>
                <c:pt idx="8">
                  <c:v>1759</c:v>
                </c:pt>
                <c:pt idx="9">
                  <c:v>1993</c:v>
                </c:pt>
                <c:pt idx="10">
                  <c:v>2164</c:v>
                </c:pt>
                <c:pt idx="11">
                  <c:v>2372</c:v>
                </c:pt>
              </c:numCache>
            </c:numRef>
          </c:val>
          <c:smooth val="0"/>
        </c:ser>
        <c:ser>
          <c:idx val="52"/>
          <c:order val="52"/>
          <c:tx>
            <c:strRef>
              <c:f>N_Dados!$BB$1</c:f>
              <c:strCache>
                <c:ptCount val="1"/>
                <c:pt idx="0">
                  <c:v>1983</c:v>
                </c:pt>
              </c:strCache>
            </c:strRef>
          </c:tx>
          <c:spPr>
            <a:ln w="12700">
              <a:solidFill>
                <a:srgbClr val="FF8080"/>
              </a:solidFill>
              <a:prstDash val="solid"/>
            </a:ln>
          </c:spPr>
          <c:marker>
            <c:symbol val="none"/>
          </c:marker>
          <c:val>
            <c:numRef>
              <c:f>N_Dados!$BB$2:$BB$13</c:f>
              <c:numCache>
                <c:formatCode>General</c:formatCode>
                <c:ptCount val="12"/>
                <c:pt idx="0">
                  <c:v>5008</c:v>
                </c:pt>
                <c:pt idx="1">
                  <c:v>15550</c:v>
                </c:pt>
                <c:pt idx="2">
                  <c:v>13622</c:v>
                </c:pt>
                <c:pt idx="3">
                  <c:v>14648</c:v>
                </c:pt>
                <c:pt idx="4">
                  <c:v>7203</c:v>
                </c:pt>
                <c:pt idx="5">
                  <c:v>3415</c:v>
                </c:pt>
                <c:pt idx="6">
                  <c:v>2140</c:v>
                </c:pt>
                <c:pt idx="7">
                  <c:v>1670</c:v>
                </c:pt>
                <c:pt idx="8">
                  <c:v>1427</c:v>
                </c:pt>
                <c:pt idx="9">
                  <c:v>1558</c:v>
                </c:pt>
                <c:pt idx="10">
                  <c:v>2347</c:v>
                </c:pt>
                <c:pt idx="11">
                  <c:v>5031</c:v>
                </c:pt>
              </c:numCache>
            </c:numRef>
          </c:val>
          <c:smooth val="0"/>
        </c:ser>
        <c:ser>
          <c:idx val="53"/>
          <c:order val="53"/>
          <c:tx>
            <c:strRef>
              <c:f>N_Dados!$BC$1</c:f>
              <c:strCache>
                <c:ptCount val="1"/>
                <c:pt idx="0">
                  <c:v>1984</c:v>
                </c:pt>
              </c:strCache>
            </c:strRef>
          </c:tx>
          <c:spPr>
            <a:ln w="12700">
              <a:solidFill>
                <a:srgbClr val="0066CC"/>
              </a:solidFill>
              <a:prstDash val="solid"/>
            </a:ln>
          </c:spPr>
          <c:marker>
            <c:symbol val="none"/>
          </c:marker>
          <c:val>
            <c:numRef>
              <c:f>N_Dados!$BC$2:$BC$13</c:f>
              <c:numCache>
                <c:formatCode>General</c:formatCode>
                <c:ptCount val="12"/>
                <c:pt idx="0">
                  <c:v>7053</c:v>
                </c:pt>
                <c:pt idx="1">
                  <c:v>7507</c:v>
                </c:pt>
                <c:pt idx="2">
                  <c:v>8741</c:v>
                </c:pt>
                <c:pt idx="3">
                  <c:v>13119</c:v>
                </c:pt>
                <c:pt idx="4">
                  <c:v>9143</c:v>
                </c:pt>
                <c:pt idx="5">
                  <c:v>3495</c:v>
                </c:pt>
                <c:pt idx="6">
                  <c:v>1993</c:v>
                </c:pt>
                <c:pt idx="7">
                  <c:v>1495</c:v>
                </c:pt>
                <c:pt idx="8">
                  <c:v>1437</c:v>
                </c:pt>
                <c:pt idx="9">
                  <c:v>1398</c:v>
                </c:pt>
                <c:pt idx="10">
                  <c:v>1955</c:v>
                </c:pt>
                <c:pt idx="11">
                  <c:v>2643</c:v>
                </c:pt>
              </c:numCache>
            </c:numRef>
          </c:val>
          <c:smooth val="0"/>
        </c:ser>
        <c:ser>
          <c:idx val="54"/>
          <c:order val="54"/>
          <c:tx>
            <c:strRef>
              <c:f>N_Dados!$BD$1</c:f>
              <c:strCache>
                <c:ptCount val="1"/>
                <c:pt idx="0">
                  <c:v>1985</c:v>
                </c:pt>
              </c:strCache>
            </c:strRef>
          </c:tx>
          <c:spPr>
            <a:ln w="12700">
              <a:solidFill>
                <a:srgbClr val="CCCCFF"/>
              </a:solidFill>
              <a:prstDash val="solid"/>
            </a:ln>
          </c:spPr>
          <c:marker>
            <c:symbol val="none"/>
          </c:marker>
          <c:val>
            <c:numRef>
              <c:f>N_Dados!$BD$2:$BD$13</c:f>
              <c:numCache>
                <c:formatCode>General</c:formatCode>
                <c:ptCount val="12"/>
                <c:pt idx="0">
                  <c:v>7478</c:v>
                </c:pt>
                <c:pt idx="1">
                  <c:v>16776</c:v>
                </c:pt>
                <c:pt idx="2">
                  <c:v>16305</c:v>
                </c:pt>
                <c:pt idx="3">
                  <c:v>19259</c:v>
                </c:pt>
                <c:pt idx="4">
                  <c:v>13661</c:v>
                </c:pt>
                <c:pt idx="5">
                  <c:v>5400</c:v>
                </c:pt>
                <c:pt idx="6">
                  <c:v>2661</c:v>
                </c:pt>
                <c:pt idx="7">
                  <c:v>1759</c:v>
                </c:pt>
                <c:pt idx="8">
                  <c:v>1376</c:v>
                </c:pt>
                <c:pt idx="9">
                  <c:v>1944</c:v>
                </c:pt>
                <c:pt idx="10">
                  <c:v>3298</c:v>
                </c:pt>
                <c:pt idx="11">
                  <c:v>6714</c:v>
                </c:pt>
              </c:numCache>
            </c:numRef>
          </c:val>
          <c:smooth val="0"/>
        </c:ser>
        <c:ser>
          <c:idx val="55"/>
          <c:order val="55"/>
          <c:tx>
            <c:strRef>
              <c:f>N_Dados!$BE$1</c:f>
              <c:strCache>
                <c:ptCount val="1"/>
                <c:pt idx="0">
                  <c:v>1986</c:v>
                </c:pt>
              </c:strCache>
            </c:strRef>
          </c:tx>
          <c:spPr>
            <a:ln w="12700">
              <a:solidFill>
                <a:srgbClr val="000080"/>
              </a:solidFill>
              <a:prstDash val="lgDash"/>
            </a:ln>
          </c:spPr>
          <c:marker>
            <c:symbol val="none"/>
          </c:marker>
          <c:val>
            <c:numRef>
              <c:f>N_Dados!$BE$2:$BE$13</c:f>
              <c:numCache>
                <c:formatCode>General</c:formatCode>
                <c:ptCount val="12"/>
                <c:pt idx="0">
                  <c:v>16198</c:v>
                </c:pt>
                <c:pt idx="1">
                  <c:v>14956</c:v>
                </c:pt>
                <c:pt idx="2">
                  <c:v>16419</c:v>
                </c:pt>
                <c:pt idx="3">
                  <c:v>14301</c:v>
                </c:pt>
                <c:pt idx="4">
                  <c:v>9125</c:v>
                </c:pt>
                <c:pt idx="5">
                  <c:v>4115</c:v>
                </c:pt>
                <c:pt idx="6">
                  <c:v>2330</c:v>
                </c:pt>
                <c:pt idx="7">
                  <c:v>1665</c:v>
                </c:pt>
                <c:pt idx="8">
                  <c:v>1496</c:v>
                </c:pt>
                <c:pt idx="9">
                  <c:v>2113</c:v>
                </c:pt>
                <c:pt idx="10">
                  <c:v>2565</c:v>
                </c:pt>
                <c:pt idx="11">
                  <c:v>3155</c:v>
                </c:pt>
              </c:numCache>
            </c:numRef>
          </c:val>
          <c:smooth val="0"/>
        </c:ser>
        <c:ser>
          <c:idx val="56"/>
          <c:order val="56"/>
          <c:tx>
            <c:strRef>
              <c:f>N_Dados!$BF$1</c:f>
              <c:strCache>
                <c:ptCount val="1"/>
                <c:pt idx="0">
                  <c:v>1987</c:v>
                </c:pt>
              </c:strCache>
            </c:strRef>
          </c:tx>
          <c:spPr>
            <a:ln w="12700">
              <a:solidFill>
                <a:srgbClr val="FF00FF"/>
              </a:solidFill>
              <a:prstDash val="lgDash"/>
            </a:ln>
          </c:spPr>
          <c:marker>
            <c:symbol val="none"/>
          </c:marker>
          <c:val>
            <c:numRef>
              <c:f>N_Dados!$BF$2:$BF$13</c:f>
              <c:numCache>
                <c:formatCode>General</c:formatCode>
                <c:ptCount val="12"/>
                <c:pt idx="0">
                  <c:v>4883</c:v>
                </c:pt>
                <c:pt idx="1">
                  <c:v>5643</c:v>
                </c:pt>
                <c:pt idx="2">
                  <c:v>10550</c:v>
                </c:pt>
                <c:pt idx="3">
                  <c:v>11304</c:v>
                </c:pt>
                <c:pt idx="4">
                  <c:v>5611</c:v>
                </c:pt>
                <c:pt idx="5">
                  <c:v>2592</c:v>
                </c:pt>
                <c:pt idx="6">
                  <c:v>1606</c:v>
                </c:pt>
                <c:pt idx="7">
                  <c:v>1320</c:v>
                </c:pt>
                <c:pt idx="8">
                  <c:v>1137</c:v>
                </c:pt>
                <c:pt idx="9">
                  <c:v>1267</c:v>
                </c:pt>
                <c:pt idx="10">
                  <c:v>1814</c:v>
                </c:pt>
                <c:pt idx="11">
                  <c:v>4567</c:v>
                </c:pt>
              </c:numCache>
            </c:numRef>
          </c:val>
          <c:smooth val="0"/>
        </c:ser>
        <c:ser>
          <c:idx val="57"/>
          <c:order val="57"/>
          <c:tx>
            <c:strRef>
              <c:f>N_Dados!$BG$1</c:f>
              <c:strCache>
                <c:ptCount val="1"/>
                <c:pt idx="0">
                  <c:v>1988</c:v>
                </c:pt>
              </c:strCache>
            </c:strRef>
          </c:tx>
          <c:spPr>
            <a:ln w="12700">
              <a:solidFill>
                <a:srgbClr val="FFFF00"/>
              </a:solidFill>
              <a:prstDash val="lgDash"/>
            </a:ln>
          </c:spPr>
          <c:marker>
            <c:symbol val="none"/>
          </c:marker>
          <c:val>
            <c:numRef>
              <c:f>N_Dados!$BG$2:$BG$13</c:f>
              <c:numCache>
                <c:formatCode>General</c:formatCode>
                <c:ptCount val="12"/>
                <c:pt idx="0">
                  <c:v>7799</c:v>
                </c:pt>
                <c:pt idx="1">
                  <c:v>9007</c:v>
                </c:pt>
                <c:pt idx="2">
                  <c:v>13836</c:v>
                </c:pt>
                <c:pt idx="3">
                  <c:v>14656</c:v>
                </c:pt>
                <c:pt idx="4">
                  <c:v>9926</c:v>
                </c:pt>
                <c:pt idx="5">
                  <c:v>4027</c:v>
                </c:pt>
                <c:pt idx="6">
                  <c:v>2213</c:v>
                </c:pt>
                <c:pt idx="7">
                  <c:v>1606</c:v>
                </c:pt>
                <c:pt idx="8">
                  <c:v>1322</c:v>
                </c:pt>
                <c:pt idx="9">
                  <c:v>1387</c:v>
                </c:pt>
                <c:pt idx="10">
                  <c:v>2466</c:v>
                </c:pt>
                <c:pt idx="11">
                  <c:v>5885</c:v>
                </c:pt>
              </c:numCache>
            </c:numRef>
          </c:val>
          <c:smooth val="0"/>
        </c:ser>
        <c:ser>
          <c:idx val="58"/>
          <c:order val="58"/>
          <c:tx>
            <c:strRef>
              <c:f>N_Dados!$BH$1</c:f>
              <c:strCache>
                <c:ptCount val="1"/>
                <c:pt idx="0">
                  <c:v>1989</c:v>
                </c:pt>
              </c:strCache>
            </c:strRef>
          </c:tx>
          <c:spPr>
            <a:ln w="12700">
              <a:solidFill>
                <a:srgbClr val="00FFFF"/>
              </a:solidFill>
              <a:prstDash val="lgDash"/>
            </a:ln>
          </c:spPr>
          <c:marker>
            <c:symbol val="none"/>
          </c:marker>
          <c:val>
            <c:numRef>
              <c:f>N_Dados!$BH$2:$BH$13</c:f>
              <c:numCache>
                <c:formatCode>General</c:formatCode>
                <c:ptCount val="12"/>
                <c:pt idx="0">
                  <c:v>8012</c:v>
                </c:pt>
                <c:pt idx="1">
                  <c:v>8892</c:v>
                </c:pt>
                <c:pt idx="2">
                  <c:v>11738</c:v>
                </c:pt>
                <c:pt idx="3">
                  <c:v>14369</c:v>
                </c:pt>
                <c:pt idx="4">
                  <c:v>10801</c:v>
                </c:pt>
                <c:pt idx="5">
                  <c:v>4281</c:v>
                </c:pt>
                <c:pt idx="6">
                  <c:v>2501</c:v>
                </c:pt>
                <c:pt idx="7">
                  <c:v>1828</c:v>
                </c:pt>
                <c:pt idx="8">
                  <c:v>1560</c:v>
                </c:pt>
                <c:pt idx="9">
                  <c:v>1606</c:v>
                </c:pt>
                <c:pt idx="10">
                  <c:v>3207</c:v>
                </c:pt>
                <c:pt idx="11">
                  <c:v>10281</c:v>
                </c:pt>
              </c:numCache>
            </c:numRef>
          </c:val>
          <c:smooth val="0"/>
        </c:ser>
        <c:ser>
          <c:idx val="59"/>
          <c:order val="59"/>
          <c:tx>
            <c:strRef>
              <c:f>N_Dados!$BI$1</c:f>
              <c:strCache>
                <c:ptCount val="1"/>
                <c:pt idx="0">
                  <c:v>1990</c:v>
                </c:pt>
              </c:strCache>
            </c:strRef>
          </c:tx>
          <c:spPr>
            <a:ln w="12700">
              <a:solidFill>
                <a:srgbClr val="800080"/>
              </a:solidFill>
              <a:prstDash val="lgDash"/>
            </a:ln>
          </c:spPr>
          <c:marker>
            <c:symbol val="none"/>
          </c:marker>
          <c:val>
            <c:numRef>
              <c:f>N_Dados!$BI$2:$BI$13</c:f>
              <c:numCache>
                <c:formatCode>General</c:formatCode>
                <c:ptCount val="12"/>
                <c:pt idx="0">
                  <c:v>19034</c:v>
                </c:pt>
                <c:pt idx="1">
                  <c:v>12841</c:v>
                </c:pt>
                <c:pt idx="2">
                  <c:v>15544</c:v>
                </c:pt>
                <c:pt idx="3">
                  <c:v>12171</c:v>
                </c:pt>
                <c:pt idx="4">
                  <c:v>6771</c:v>
                </c:pt>
                <c:pt idx="5">
                  <c:v>3340</c:v>
                </c:pt>
                <c:pt idx="6">
                  <c:v>2213</c:v>
                </c:pt>
                <c:pt idx="7">
                  <c:v>1557</c:v>
                </c:pt>
                <c:pt idx="8">
                  <c:v>1557</c:v>
                </c:pt>
                <c:pt idx="9">
                  <c:v>1667</c:v>
                </c:pt>
                <c:pt idx="10">
                  <c:v>1996</c:v>
                </c:pt>
                <c:pt idx="11">
                  <c:v>2832</c:v>
                </c:pt>
              </c:numCache>
            </c:numRef>
          </c:val>
          <c:smooth val="0"/>
        </c:ser>
        <c:ser>
          <c:idx val="60"/>
          <c:order val="60"/>
          <c:tx>
            <c:strRef>
              <c:f>N_Dados!$BJ$1</c:f>
              <c:strCache>
                <c:ptCount val="1"/>
                <c:pt idx="0">
                  <c:v>1991</c:v>
                </c:pt>
              </c:strCache>
            </c:strRef>
          </c:tx>
          <c:spPr>
            <a:ln w="12700">
              <a:solidFill>
                <a:srgbClr val="800000"/>
              </a:solidFill>
              <a:prstDash val="lgDash"/>
            </a:ln>
          </c:spPr>
          <c:marker>
            <c:symbol val="none"/>
          </c:marker>
          <c:val>
            <c:numRef>
              <c:f>N_Dados!$BJ$2:$BJ$13</c:f>
              <c:numCache>
                <c:formatCode>General</c:formatCode>
                <c:ptCount val="12"/>
                <c:pt idx="0">
                  <c:v>6560</c:v>
                </c:pt>
                <c:pt idx="1">
                  <c:v>9365</c:v>
                </c:pt>
                <c:pt idx="2">
                  <c:v>11423</c:v>
                </c:pt>
                <c:pt idx="3">
                  <c:v>15247</c:v>
                </c:pt>
                <c:pt idx="4">
                  <c:v>11633</c:v>
                </c:pt>
                <c:pt idx="5">
                  <c:v>4956</c:v>
                </c:pt>
                <c:pt idx="6">
                  <c:v>2317</c:v>
                </c:pt>
                <c:pt idx="7">
                  <c:v>1693</c:v>
                </c:pt>
                <c:pt idx="8">
                  <c:v>1398</c:v>
                </c:pt>
                <c:pt idx="9">
                  <c:v>1461</c:v>
                </c:pt>
                <c:pt idx="10">
                  <c:v>2006</c:v>
                </c:pt>
                <c:pt idx="11">
                  <c:v>3633</c:v>
                </c:pt>
              </c:numCache>
            </c:numRef>
          </c:val>
          <c:smooth val="0"/>
        </c:ser>
        <c:ser>
          <c:idx val="61"/>
          <c:order val="61"/>
          <c:tx>
            <c:strRef>
              <c:f>N_Dados!$BK$1</c:f>
              <c:strCache>
                <c:ptCount val="1"/>
                <c:pt idx="0">
                  <c:v>1992</c:v>
                </c:pt>
              </c:strCache>
            </c:strRef>
          </c:tx>
          <c:spPr>
            <a:ln w="12700">
              <a:solidFill>
                <a:srgbClr val="008080"/>
              </a:solidFill>
              <a:prstDash val="lgDash"/>
            </a:ln>
          </c:spPr>
          <c:marker>
            <c:symbol val="none"/>
          </c:marker>
          <c:val>
            <c:numRef>
              <c:f>N_Dados!$BK$2:$BK$13</c:f>
              <c:numCache>
                <c:formatCode>General</c:formatCode>
                <c:ptCount val="12"/>
                <c:pt idx="0">
                  <c:v>5832</c:v>
                </c:pt>
                <c:pt idx="1">
                  <c:v>17909</c:v>
                </c:pt>
                <c:pt idx="2">
                  <c:v>13372</c:v>
                </c:pt>
                <c:pt idx="3">
                  <c:v>12825</c:v>
                </c:pt>
                <c:pt idx="4">
                  <c:v>7720</c:v>
                </c:pt>
                <c:pt idx="5">
                  <c:v>3417</c:v>
                </c:pt>
                <c:pt idx="6">
                  <c:v>1959</c:v>
                </c:pt>
                <c:pt idx="7">
                  <c:v>1497</c:v>
                </c:pt>
                <c:pt idx="8">
                  <c:v>1483</c:v>
                </c:pt>
                <c:pt idx="9">
                  <c:v>1580</c:v>
                </c:pt>
                <c:pt idx="10">
                  <c:v>2706</c:v>
                </c:pt>
                <c:pt idx="11">
                  <c:v>6678</c:v>
                </c:pt>
              </c:numCache>
            </c:numRef>
          </c:val>
          <c:smooth val="0"/>
        </c:ser>
        <c:ser>
          <c:idx val="62"/>
          <c:order val="62"/>
          <c:tx>
            <c:strRef>
              <c:f>N_Dados!$BL$1</c:f>
              <c:strCache>
                <c:ptCount val="1"/>
                <c:pt idx="0">
                  <c:v>1993</c:v>
                </c:pt>
              </c:strCache>
            </c:strRef>
          </c:tx>
          <c:spPr>
            <a:ln w="12700">
              <a:solidFill>
                <a:srgbClr val="0000FF"/>
              </a:solidFill>
              <a:prstDash val="lgDash"/>
            </a:ln>
          </c:spPr>
          <c:marker>
            <c:symbol val="none"/>
          </c:marker>
          <c:val>
            <c:numRef>
              <c:f>N_Dados!$BL$2:$BL$13</c:f>
              <c:numCache>
                <c:formatCode>General</c:formatCode>
                <c:ptCount val="12"/>
                <c:pt idx="0">
                  <c:v>8685</c:v>
                </c:pt>
                <c:pt idx="1">
                  <c:v>9726</c:v>
                </c:pt>
                <c:pt idx="2">
                  <c:v>11326</c:v>
                </c:pt>
                <c:pt idx="3">
                  <c:v>9706</c:v>
                </c:pt>
                <c:pt idx="4">
                  <c:v>5973</c:v>
                </c:pt>
                <c:pt idx="5">
                  <c:v>2639</c:v>
                </c:pt>
                <c:pt idx="6">
                  <c:v>1719</c:v>
                </c:pt>
                <c:pt idx="7">
                  <c:v>1340</c:v>
                </c:pt>
                <c:pt idx="8">
                  <c:v>1270</c:v>
                </c:pt>
                <c:pt idx="9">
                  <c:v>1472</c:v>
                </c:pt>
                <c:pt idx="10">
                  <c:v>1912</c:v>
                </c:pt>
                <c:pt idx="11">
                  <c:v>3323</c:v>
                </c:pt>
              </c:numCache>
            </c:numRef>
          </c:val>
          <c:smooth val="0"/>
        </c:ser>
        <c:ser>
          <c:idx val="63"/>
          <c:order val="63"/>
          <c:tx>
            <c:strRef>
              <c:f>N_Dados!$BM$1</c:f>
              <c:strCache>
                <c:ptCount val="1"/>
                <c:pt idx="0">
                  <c:v>1994</c:v>
                </c:pt>
              </c:strCache>
            </c:strRef>
          </c:tx>
          <c:spPr>
            <a:ln w="12700">
              <a:solidFill>
                <a:srgbClr val="00CCFF"/>
              </a:solidFill>
              <a:prstDash val="lgDash"/>
            </a:ln>
          </c:spPr>
          <c:marker>
            <c:symbol val="none"/>
          </c:marker>
          <c:val>
            <c:numRef>
              <c:f>N_Dados!$BM$2:$BM$13</c:f>
              <c:numCache>
                <c:formatCode>General</c:formatCode>
                <c:ptCount val="12"/>
                <c:pt idx="0">
                  <c:v>8887</c:v>
                </c:pt>
                <c:pt idx="1">
                  <c:v>12155</c:v>
                </c:pt>
                <c:pt idx="2">
                  <c:v>16865</c:v>
                </c:pt>
                <c:pt idx="3">
                  <c:v>15438</c:v>
                </c:pt>
                <c:pt idx="4">
                  <c:v>8324</c:v>
                </c:pt>
                <c:pt idx="5">
                  <c:v>3937</c:v>
                </c:pt>
                <c:pt idx="6">
                  <c:v>2446</c:v>
                </c:pt>
                <c:pt idx="7">
                  <c:v>1674</c:v>
                </c:pt>
                <c:pt idx="8">
                  <c:v>1378</c:v>
                </c:pt>
                <c:pt idx="9">
                  <c:v>1396</c:v>
                </c:pt>
                <c:pt idx="10">
                  <c:v>1614</c:v>
                </c:pt>
                <c:pt idx="11">
                  <c:v>4172</c:v>
                </c:pt>
              </c:numCache>
            </c:numRef>
          </c:val>
          <c:smooth val="0"/>
        </c:ser>
        <c:ser>
          <c:idx val="64"/>
          <c:order val="64"/>
          <c:tx>
            <c:strRef>
              <c:f>N_Dados!$BN$1</c:f>
              <c:strCache>
                <c:ptCount val="1"/>
                <c:pt idx="0">
                  <c:v>1995</c:v>
                </c:pt>
              </c:strCache>
            </c:strRef>
          </c:tx>
          <c:spPr>
            <a:ln w="12700">
              <a:solidFill>
                <a:srgbClr val="CCFFFF"/>
              </a:solidFill>
              <a:prstDash val="lgDash"/>
            </a:ln>
          </c:spPr>
          <c:marker>
            <c:symbol val="none"/>
          </c:marker>
          <c:val>
            <c:numRef>
              <c:f>N_Dados!$BN$2:$BN$13</c:f>
              <c:numCache>
                <c:formatCode>General</c:formatCode>
                <c:ptCount val="12"/>
                <c:pt idx="0">
                  <c:v>8010</c:v>
                </c:pt>
                <c:pt idx="1">
                  <c:v>12369</c:v>
                </c:pt>
                <c:pt idx="2">
                  <c:v>12766</c:v>
                </c:pt>
                <c:pt idx="3">
                  <c:v>14811</c:v>
                </c:pt>
                <c:pt idx="4">
                  <c:v>13031</c:v>
                </c:pt>
                <c:pt idx="5">
                  <c:v>6528</c:v>
                </c:pt>
                <c:pt idx="6">
                  <c:v>2765</c:v>
                </c:pt>
                <c:pt idx="7">
                  <c:v>1880</c:v>
                </c:pt>
                <c:pt idx="8">
                  <c:v>1349</c:v>
                </c:pt>
                <c:pt idx="9">
                  <c:v>1393</c:v>
                </c:pt>
                <c:pt idx="10">
                  <c:v>2393</c:v>
                </c:pt>
                <c:pt idx="11">
                  <c:v>5358</c:v>
                </c:pt>
              </c:numCache>
            </c:numRef>
          </c:val>
          <c:smooth val="0"/>
        </c:ser>
        <c:ser>
          <c:idx val="65"/>
          <c:order val="65"/>
          <c:tx>
            <c:strRef>
              <c:f>N_Dados!$BO$1</c:f>
              <c:strCache>
                <c:ptCount val="1"/>
                <c:pt idx="0">
                  <c:v>1996</c:v>
                </c:pt>
              </c:strCache>
            </c:strRef>
          </c:tx>
          <c:spPr>
            <a:ln w="12700">
              <a:solidFill>
                <a:srgbClr val="CCFFCC"/>
              </a:solidFill>
              <a:prstDash val="lgDash"/>
            </a:ln>
          </c:spPr>
          <c:marker>
            <c:symbol val="none"/>
          </c:marker>
          <c:val>
            <c:numRef>
              <c:f>N_Dados!$BO$2:$BO$13</c:f>
              <c:numCache>
                <c:formatCode>General</c:formatCode>
                <c:ptCount val="12"/>
                <c:pt idx="0">
                  <c:v>8619</c:v>
                </c:pt>
                <c:pt idx="1">
                  <c:v>7975</c:v>
                </c:pt>
                <c:pt idx="2">
                  <c:v>9897</c:v>
                </c:pt>
                <c:pt idx="3">
                  <c:v>11044</c:v>
                </c:pt>
                <c:pt idx="4">
                  <c:v>7814</c:v>
                </c:pt>
                <c:pt idx="5">
                  <c:v>3315</c:v>
                </c:pt>
                <c:pt idx="6">
                  <c:v>2056</c:v>
                </c:pt>
                <c:pt idx="7">
                  <c:v>1491</c:v>
                </c:pt>
                <c:pt idx="8">
                  <c:v>1133</c:v>
                </c:pt>
                <c:pt idx="9">
                  <c:v>1445</c:v>
                </c:pt>
                <c:pt idx="10">
                  <c:v>2461</c:v>
                </c:pt>
                <c:pt idx="11">
                  <c:v>3431</c:v>
                </c:pt>
              </c:numCache>
            </c:numRef>
          </c:val>
          <c:smooth val="0"/>
        </c:ser>
        <c:ser>
          <c:idx val="66"/>
          <c:order val="66"/>
          <c:tx>
            <c:strRef>
              <c:f>N_Dados!$BP$1</c:f>
              <c:strCache>
                <c:ptCount val="1"/>
                <c:pt idx="0">
                  <c:v>1997</c:v>
                </c:pt>
              </c:strCache>
            </c:strRef>
          </c:tx>
          <c:spPr>
            <a:ln w="12700">
              <a:solidFill>
                <a:srgbClr val="FFFF99"/>
              </a:solidFill>
              <a:prstDash val="lgDash"/>
            </a:ln>
          </c:spPr>
          <c:marker>
            <c:symbol val="none"/>
          </c:marker>
          <c:val>
            <c:numRef>
              <c:f>N_Dados!$BP$2:$BP$13</c:f>
              <c:numCache>
                <c:formatCode>General</c:formatCode>
                <c:ptCount val="12"/>
                <c:pt idx="0">
                  <c:v>8029</c:v>
                </c:pt>
                <c:pt idx="1">
                  <c:v>11297</c:v>
                </c:pt>
                <c:pt idx="2">
                  <c:v>16031</c:v>
                </c:pt>
                <c:pt idx="3">
                  <c:v>20894</c:v>
                </c:pt>
                <c:pt idx="4">
                  <c:v>14801</c:v>
                </c:pt>
                <c:pt idx="5">
                  <c:v>5945</c:v>
                </c:pt>
                <c:pt idx="6">
                  <c:v>3228</c:v>
                </c:pt>
                <c:pt idx="7">
                  <c:v>2083</c:v>
                </c:pt>
                <c:pt idx="8">
                  <c:v>1695</c:v>
                </c:pt>
                <c:pt idx="9">
                  <c:v>1659</c:v>
                </c:pt>
                <c:pt idx="10">
                  <c:v>1943</c:v>
                </c:pt>
                <c:pt idx="11">
                  <c:v>3494</c:v>
                </c:pt>
              </c:numCache>
            </c:numRef>
          </c:val>
          <c:smooth val="0"/>
        </c:ser>
        <c:ser>
          <c:idx val="67"/>
          <c:order val="67"/>
          <c:tx>
            <c:strRef>
              <c:f>N_Dados!$BQ$1</c:f>
              <c:strCache>
                <c:ptCount val="1"/>
                <c:pt idx="0">
                  <c:v>1998</c:v>
                </c:pt>
              </c:strCache>
            </c:strRef>
          </c:tx>
          <c:spPr>
            <a:ln w="12700">
              <a:solidFill>
                <a:srgbClr val="99CCFF"/>
              </a:solidFill>
              <a:prstDash val="lgDash"/>
            </a:ln>
          </c:spPr>
          <c:marker>
            <c:symbol val="none"/>
          </c:marker>
          <c:val>
            <c:numRef>
              <c:f>N_Dados!$BQ$2:$BQ$13</c:f>
              <c:numCache>
                <c:formatCode>General</c:formatCode>
                <c:ptCount val="12"/>
                <c:pt idx="0">
                  <c:v>5775</c:v>
                </c:pt>
                <c:pt idx="1">
                  <c:v>7523</c:v>
                </c:pt>
                <c:pt idx="2">
                  <c:v>10319</c:v>
                </c:pt>
                <c:pt idx="3">
                  <c:v>7121</c:v>
                </c:pt>
                <c:pt idx="4">
                  <c:v>3990</c:v>
                </c:pt>
                <c:pt idx="5">
                  <c:v>2082</c:v>
                </c:pt>
                <c:pt idx="6">
                  <c:v>1571</c:v>
                </c:pt>
                <c:pt idx="7">
                  <c:v>986</c:v>
                </c:pt>
                <c:pt idx="8">
                  <c:v>994</c:v>
                </c:pt>
                <c:pt idx="9">
                  <c:v>1078</c:v>
                </c:pt>
                <c:pt idx="10">
                  <c:v>2000</c:v>
                </c:pt>
                <c:pt idx="11">
                  <c:v>4211</c:v>
                </c:pt>
              </c:numCache>
            </c:numRef>
          </c:val>
          <c:smooth val="0"/>
        </c:ser>
        <c:ser>
          <c:idx val="68"/>
          <c:order val="68"/>
          <c:tx>
            <c:strRef>
              <c:f>N_Dados!$BR$1</c:f>
              <c:strCache>
                <c:ptCount val="1"/>
                <c:pt idx="0">
                  <c:v>1999</c:v>
                </c:pt>
              </c:strCache>
            </c:strRef>
          </c:tx>
          <c:spPr>
            <a:ln w="12700">
              <a:solidFill>
                <a:srgbClr val="FF99CC"/>
              </a:solidFill>
              <a:prstDash val="lgDash"/>
            </a:ln>
          </c:spPr>
          <c:marker>
            <c:symbol val="none"/>
          </c:marker>
          <c:val>
            <c:numRef>
              <c:f>N_Dados!$BR$2:$BR$13</c:f>
              <c:numCache>
                <c:formatCode>General</c:formatCode>
                <c:ptCount val="12"/>
                <c:pt idx="0">
                  <c:v>6646</c:v>
                </c:pt>
                <c:pt idx="1">
                  <c:v>6607</c:v>
                </c:pt>
                <c:pt idx="2">
                  <c:v>10722</c:v>
                </c:pt>
                <c:pt idx="3">
                  <c:v>8769</c:v>
                </c:pt>
                <c:pt idx="4">
                  <c:v>6952</c:v>
                </c:pt>
                <c:pt idx="5">
                  <c:v>2776</c:v>
                </c:pt>
                <c:pt idx="6">
                  <c:v>1765</c:v>
                </c:pt>
                <c:pt idx="7">
                  <c:v>1217</c:v>
                </c:pt>
                <c:pt idx="8">
                  <c:v>1075</c:v>
                </c:pt>
                <c:pt idx="9">
                  <c:v>1206</c:v>
                </c:pt>
                <c:pt idx="10">
                  <c:v>2283</c:v>
                </c:pt>
                <c:pt idx="11">
                  <c:v>5895</c:v>
                </c:pt>
              </c:numCache>
            </c:numRef>
          </c:val>
          <c:smooth val="0"/>
        </c:ser>
        <c:ser>
          <c:idx val="69"/>
          <c:order val="69"/>
          <c:tx>
            <c:strRef>
              <c:f>N_Dados!$BS$1</c:f>
              <c:strCache>
                <c:ptCount val="1"/>
                <c:pt idx="0">
                  <c:v>2000</c:v>
                </c:pt>
              </c:strCache>
            </c:strRef>
          </c:tx>
          <c:spPr>
            <a:ln w="12700">
              <a:solidFill>
                <a:srgbClr val="CC99FF"/>
              </a:solidFill>
              <a:prstDash val="lgDash"/>
            </a:ln>
          </c:spPr>
          <c:marker>
            <c:symbol val="none"/>
          </c:marker>
          <c:val>
            <c:numRef>
              <c:f>N_Dados!$BS$2:$BS$13</c:f>
              <c:numCache>
                <c:formatCode>General</c:formatCode>
                <c:ptCount val="12"/>
                <c:pt idx="0">
                  <c:v>11975</c:v>
                </c:pt>
                <c:pt idx="1">
                  <c:v>13612</c:v>
                </c:pt>
                <c:pt idx="2">
                  <c:v>17261</c:v>
                </c:pt>
                <c:pt idx="3">
                  <c:v>14939</c:v>
                </c:pt>
                <c:pt idx="4">
                  <c:v>9927</c:v>
                </c:pt>
                <c:pt idx="5">
                  <c:v>3567</c:v>
                </c:pt>
                <c:pt idx="6">
                  <c:v>2293</c:v>
                </c:pt>
                <c:pt idx="7">
                  <c:v>1680</c:v>
                </c:pt>
                <c:pt idx="8">
                  <c:v>1433</c:v>
                </c:pt>
                <c:pt idx="9">
                  <c:v>1484</c:v>
                </c:pt>
                <c:pt idx="10">
                  <c:v>2580</c:v>
                </c:pt>
                <c:pt idx="11">
                  <c:v>6550</c:v>
                </c:pt>
              </c:numCache>
            </c:numRef>
          </c:val>
          <c:smooth val="0"/>
        </c:ser>
        <c:ser>
          <c:idx val="70"/>
          <c:order val="70"/>
          <c:tx>
            <c:strRef>
              <c:f>N_Dados!$BT$1</c:f>
              <c:strCache>
                <c:ptCount val="1"/>
                <c:pt idx="0">
                  <c:v>2001</c:v>
                </c:pt>
              </c:strCache>
            </c:strRef>
          </c:tx>
          <c:spPr>
            <a:ln w="12700">
              <a:solidFill>
                <a:srgbClr val="FFCC99"/>
              </a:solidFill>
              <a:prstDash val="lgDash"/>
            </a:ln>
          </c:spPr>
          <c:marker>
            <c:symbol val="none"/>
          </c:marker>
          <c:val>
            <c:numRef>
              <c:f>N_Dados!$BT$2:$BT$13</c:f>
              <c:numCache>
                <c:formatCode>General</c:formatCode>
                <c:ptCount val="12"/>
                <c:pt idx="0">
                  <c:v>7933</c:v>
                </c:pt>
                <c:pt idx="1">
                  <c:v>8391</c:v>
                </c:pt>
                <c:pt idx="2">
                  <c:v>10801</c:v>
                </c:pt>
                <c:pt idx="3">
                  <c:v>11497</c:v>
                </c:pt>
                <c:pt idx="4">
                  <c:v>5730</c:v>
                </c:pt>
                <c:pt idx="5">
                  <c:v>3131</c:v>
                </c:pt>
                <c:pt idx="6">
                  <c:v>1904</c:v>
                </c:pt>
                <c:pt idx="7">
                  <c:v>1354</c:v>
                </c:pt>
                <c:pt idx="8">
                  <c:v>1046</c:v>
                </c:pt>
                <c:pt idx="9">
                  <c:v>1364</c:v>
                </c:pt>
                <c:pt idx="10">
                  <c:v>2336</c:v>
                </c:pt>
                <c:pt idx="11">
                  <c:v>5501</c:v>
                </c:pt>
              </c:numCache>
            </c:numRef>
          </c:val>
          <c:smooth val="0"/>
        </c:ser>
        <c:ser>
          <c:idx val="71"/>
          <c:order val="71"/>
          <c:tx>
            <c:strRef>
              <c:f>N_Dados!$BU$1</c:f>
              <c:strCache>
                <c:ptCount val="1"/>
                <c:pt idx="0">
                  <c:v>2002</c:v>
                </c:pt>
              </c:strCache>
            </c:strRef>
          </c:tx>
          <c:spPr>
            <a:ln w="12700">
              <a:solidFill>
                <a:srgbClr val="3366FF"/>
              </a:solidFill>
              <a:prstDash val="lgDash"/>
            </a:ln>
          </c:spPr>
          <c:marker>
            <c:symbol val="none"/>
          </c:marker>
          <c:val>
            <c:numRef>
              <c:f>N_Dados!$BU$2:$BU$13</c:f>
              <c:numCache>
                <c:formatCode>General</c:formatCode>
                <c:ptCount val="12"/>
                <c:pt idx="0">
                  <c:v>15519</c:v>
                </c:pt>
                <c:pt idx="1">
                  <c:v>15298</c:v>
                </c:pt>
                <c:pt idx="2">
                  <c:v>12728</c:v>
                </c:pt>
                <c:pt idx="3">
                  <c:v>12106</c:v>
                </c:pt>
                <c:pt idx="4">
                  <c:v>5942</c:v>
                </c:pt>
                <c:pt idx="5">
                  <c:v>2852</c:v>
                </c:pt>
                <c:pt idx="6">
                  <c:v>1627</c:v>
                </c:pt>
                <c:pt idx="7">
                  <c:v>1130</c:v>
                </c:pt>
                <c:pt idx="8">
                  <c:v>996</c:v>
                </c:pt>
                <c:pt idx="9">
                  <c:v>1137</c:v>
                </c:pt>
                <c:pt idx="10">
                  <c:v>1692</c:v>
                </c:pt>
                <c:pt idx="11">
                  <c:v>2440</c:v>
                </c:pt>
              </c:numCache>
            </c:numRef>
          </c:val>
          <c:smooth val="0"/>
        </c:ser>
        <c:ser>
          <c:idx val="72"/>
          <c:order val="72"/>
          <c:tx>
            <c:strRef>
              <c:f>N_Dados!$BV$1</c:f>
              <c:strCache>
                <c:ptCount val="1"/>
                <c:pt idx="0">
                  <c:v>2003</c:v>
                </c:pt>
              </c:strCache>
            </c:strRef>
          </c:tx>
          <c:spPr>
            <a:ln w="12700">
              <a:solidFill>
                <a:srgbClr val="33CCCC"/>
              </a:solidFill>
              <a:prstDash val="lgDash"/>
            </a:ln>
          </c:spPr>
          <c:marker>
            <c:symbol val="none"/>
          </c:marker>
          <c:val>
            <c:numRef>
              <c:f>N_Dados!$BV$2:$BV$13</c:f>
              <c:numCache>
                <c:formatCode>General</c:formatCode>
                <c:ptCount val="12"/>
                <c:pt idx="0">
                  <c:v>5697</c:v>
                </c:pt>
                <c:pt idx="1">
                  <c:v>9004</c:v>
                </c:pt>
                <c:pt idx="2">
                  <c:v>12131</c:v>
                </c:pt>
                <c:pt idx="3">
                  <c:v>13533</c:v>
                </c:pt>
                <c:pt idx="4">
                  <c:v>7549</c:v>
                </c:pt>
                <c:pt idx="5">
                  <c:v>3232</c:v>
                </c:pt>
                <c:pt idx="6">
                  <c:v>1787</c:v>
                </c:pt>
                <c:pt idx="7">
                  <c:v>1263</c:v>
                </c:pt>
                <c:pt idx="8">
                  <c:v>978</c:v>
                </c:pt>
                <c:pt idx="9">
                  <c:v>999</c:v>
                </c:pt>
                <c:pt idx="10">
                  <c:v>1948</c:v>
                </c:pt>
                <c:pt idx="11">
                  <c:v>2974</c:v>
                </c:pt>
              </c:numCache>
            </c:numRef>
          </c:val>
          <c:smooth val="0"/>
        </c:ser>
        <c:ser>
          <c:idx val="73"/>
          <c:order val="73"/>
          <c:tx>
            <c:strRef>
              <c:f>N_Dados!$BW$1</c:f>
              <c:strCache>
                <c:ptCount val="1"/>
                <c:pt idx="0">
                  <c:v>2004</c:v>
                </c:pt>
              </c:strCache>
            </c:strRef>
          </c:tx>
          <c:spPr>
            <a:ln w="12700">
              <a:solidFill>
                <a:srgbClr val="99CC00"/>
              </a:solidFill>
              <a:prstDash val="lgDash"/>
            </a:ln>
          </c:spPr>
          <c:marker>
            <c:symbol val="none"/>
          </c:marker>
          <c:val>
            <c:numRef>
              <c:f>N_Dados!$BW$2:$BW$13</c:f>
              <c:numCache>
                <c:formatCode>General</c:formatCode>
                <c:ptCount val="12"/>
                <c:pt idx="0">
                  <c:v>6809</c:v>
                </c:pt>
                <c:pt idx="1">
                  <c:v>18978</c:v>
                </c:pt>
                <c:pt idx="2">
                  <c:v>20337</c:v>
                </c:pt>
                <c:pt idx="3">
                  <c:v>18463</c:v>
                </c:pt>
                <c:pt idx="4">
                  <c:v>9972</c:v>
                </c:pt>
                <c:pt idx="5">
                  <c:v>3870</c:v>
                </c:pt>
                <c:pt idx="6">
                  <c:v>2261</c:v>
                </c:pt>
                <c:pt idx="7">
                  <c:v>1595</c:v>
                </c:pt>
                <c:pt idx="8">
                  <c:v>1276</c:v>
                </c:pt>
                <c:pt idx="9">
                  <c:v>1331</c:v>
                </c:pt>
                <c:pt idx="10">
                  <c:v>1956</c:v>
                </c:pt>
                <c:pt idx="11">
                  <c:v>3236</c:v>
                </c:pt>
              </c:numCache>
            </c:numRef>
          </c:val>
          <c:smooth val="0"/>
        </c:ser>
        <c:ser>
          <c:idx val="74"/>
          <c:order val="74"/>
          <c:tx>
            <c:strRef>
              <c:f>N_Dados!$BX$1</c:f>
              <c:strCache>
                <c:ptCount val="1"/>
                <c:pt idx="0">
                  <c:v>2005</c:v>
                </c:pt>
              </c:strCache>
            </c:strRef>
          </c:tx>
          <c:spPr>
            <a:ln w="12700">
              <a:solidFill>
                <a:srgbClr val="FFCC00"/>
              </a:solidFill>
              <a:prstDash val="lgDash"/>
            </a:ln>
          </c:spPr>
          <c:marker>
            <c:symbol val="none"/>
          </c:marker>
          <c:val>
            <c:numRef>
              <c:f>N_Dados!$BX$2:$BX$13</c:f>
              <c:numCache>
                <c:formatCode>General</c:formatCode>
                <c:ptCount val="12"/>
                <c:pt idx="0">
                  <c:v>5489</c:v>
                </c:pt>
                <c:pt idx="1">
                  <c:v>10827</c:v>
                </c:pt>
                <c:pt idx="2">
                  <c:v>15584</c:v>
                </c:pt>
                <c:pt idx="3">
                  <c:v>13189</c:v>
                </c:pt>
                <c:pt idx="4">
                  <c:v>9159</c:v>
                </c:pt>
                <c:pt idx="5">
                  <c:v>3582</c:v>
                </c:pt>
                <c:pt idx="6">
                  <c:v>1954</c:v>
                </c:pt>
                <c:pt idx="7">
                  <c:v>1231</c:v>
                </c:pt>
                <c:pt idx="8">
                  <c:v>996</c:v>
                </c:pt>
                <c:pt idx="9">
                  <c:v>1065</c:v>
                </c:pt>
                <c:pt idx="10">
                  <c:v>1463</c:v>
                </c:pt>
                <c:pt idx="11">
                  <c:v>4932</c:v>
                </c:pt>
              </c:numCache>
            </c:numRef>
          </c:val>
          <c:smooth val="0"/>
        </c:ser>
        <c:ser>
          <c:idx val="75"/>
          <c:order val="75"/>
          <c:tx>
            <c:strRef>
              <c:f>N_Dados!$BY$1</c:f>
              <c:strCache>
                <c:ptCount val="1"/>
                <c:pt idx="0">
                  <c:v>2006</c:v>
                </c:pt>
              </c:strCache>
            </c:strRef>
          </c:tx>
          <c:spPr>
            <a:ln w="12700">
              <a:solidFill>
                <a:srgbClr val="FF9900"/>
              </a:solidFill>
              <a:prstDash val="lgDash"/>
            </a:ln>
          </c:spPr>
          <c:marker>
            <c:symbol val="none"/>
          </c:marker>
          <c:val>
            <c:numRef>
              <c:f>N_Dados!$BY$2:$BY$13</c:f>
              <c:numCache>
                <c:formatCode>General</c:formatCode>
                <c:ptCount val="12"/>
                <c:pt idx="0">
                  <c:v>8745</c:v>
                </c:pt>
                <c:pt idx="1">
                  <c:v>8884</c:v>
                </c:pt>
                <c:pt idx="2">
                  <c:v>11213</c:v>
                </c:pt>
                <c:pt idx="3">
                  <c:v>17563</c:v>
                </c:pt>
                <c:pt idx="4">
                  <c:v>14120</c:v>
                </c:pt>
                <c:pt idx="5">
                  <c:v>5095</c:v>
                </c:pt>
                <c:pt idx="6">
                  <c:v>2375</c:v>
                </c:pt>
                <c:pt idx="7">
                  <c:v>1484</c:v>
                </c:pt>
                <c:pt idx="8">
                  <c:v>1198</c:v>
                </c:pt>
                <c:pt idx="9">
                  <c:v>1524</c:v>
                </c:pt>
                <c:pt idx="10">
                  <c:v>3070</c:v>
                </c:pt>
                <c:pt idx="11">
                  <c:v>3882</c:v>
                </c:pt>
              </c:numCache>
            </c:numRef>
          </c:val>
          <c:smooth val="0"/>
        </c:ser>
        <c:ser>
          <c:idx val="76"/>
          <c:order val="76"/>
          <c:tx>
            <c:strRef>
              <c:f>N_Dados!$BZ$1</c:f>
              <c:strCache>
                <c:ptCount val="1"/>
                <c:pt idx="0">
                  <c:v>2007</c:v>
                </c:pt>
              </c:strCache>
            </c:strRef>
          </c:tx>
          <c:spPr>
            <a:ln w="12700">
              <a:solidFill>
                <a:srgbClr val="FF6600"/>
              </a:solidFill>
              <a:prstDash val="lgDash"/>
            </a:ln>
          </c:spPr>
          <c:marker>
            <c:symbol val="none"/>
          </c:marker>
          <c:val>
            <c:numRef>
              <c:f>N_Dados!$BZ$2:$BZ$13</c:f>
              <c:numCache>
                <c:formatCode>General</c:formatCode>
                <c:ptCount val="12"/>
                <c:pt idx="0">
                  <c:v>5168</c:v>
                </c:pt>
                <c:pt idx="1">
                  <c:v>12671</c:v>
                </c:pt>
                <c:pt idx="2">
                  <c:v>14447</c:v>
                </c:pt>
                <c:pt idx="3">
                  <c:v>11486</c:v>
                </c:pt>
                <c:pt idx="4">
                  <c:v>5896</c:v>
                </c:pt>
                <c:pt idx="5">
                  <c:v>2608</c:v>
                </c:pt>
                <c:pt idx="6">
                  <c:v>1555</c:v>
                </c:pt>
                <c:pt idx="7">
                  <c:v>1118</c:v>
                </c:pt>
                <c:pt idx="8">
                  <c:v>880</c:v>
                </c:pt>
                <c:pt idx="9">
                  <c:v>890</c:v>
                </c:pt>
                <c:pt idx="10">
                  <c:v>1123</c:v>
                </c:pt>
                <c:pt idx="11">
                  <c:v>2316</c:v>
                </c:pt>
              </c:numCache>
            </c:numRef>
          </c:val>
          <c:smooth val="0"/>
        </c:ser>
        <c:ser>
          <c:idx val="77"/>
          <c:order val="77"/>
          <c:tx>
            <c:strRef>
              <c:f>N_Dados!$CA$1</c:f>
              <c:strCache>
                <c:ptCount val="1"/>
                <c:pt idx="0">
                  <c:v>2008</c:v>
                </c:pt>
              </c:strCache>
            </c:strRef>
          </c:tx>
          <c:spPr>
            <a:ln w="12700">
              <a:solidFill>
                <a:srgbClr val="666699"/>
              </a:solidFill>
              <a:prstDash val="lgDash"/>
            </a:ln>
          </c:spPr>
          <c:marker>
            <c:symbol val="none"/>
          </c:marker>
          <c:val>
            <c:numRef>
              <c:f>N_Dados!$CA$2:$CA$13</c:f>
              <c:numCache>
                <c:formatCode>General</c:formatCode>
                <c:ptCount val="12"/>
                <c:pt idx="0">
                  <c:v>3830</c:v>
                </c:pt>
                <c:pt idx="1">
                  <c:v>8371</c:v>
                </c:pt>
                <c:pt idx="2">
                  <c:v>12327</c:v>
                </c:pt>
                <c:pt idx="3">
                  <c:v>14491</c:v>
                </c:pt>
                <c:pt idx="4">
                  <c:v>9976</c:v>
                </c:pt>
                <c:pt idx="5">
                  <c:v>3597</c:v>
                </c:pt>
                <c:pt idx="6">
                  <c:v>1859</c:v>
                </c:pt>
                <c:pt idx="7">
                  <c:v>1208</c:v>
                </c:pt>
                <c:pt idx="8">
                  <c:v>911</c:v>
                </c:pt>
                <c:pt idx="9">
                  <c:v>907</c:v>
                </c:pt>
                <c:pt idx="10">
                  <c:v>1391</c:v>
                </c:pt>
                <c:pt idx="11">
                  <c:v>4523</c:v>
                </c:pt>
              </c:numCache>
            </c:numRef>
          </c:val>
          <c:smooth val="0"/>
        </c:ser>
        <c:ser>
          <c:idx val="78"/>
          <c:order val="78"/>
          <c:tx>
            <c:strRef>
              <c:f>N_Dados!$CB$1</c:f>
              <c:strCache>
                <c:ptCount val="1"/>
                <c:pt idx="0">
                  <c:v>2009</c:v>
                </c:pt>
              </c:strCache>
            </c:strRef>
          </c:tx>
          <c:spPr>
            <a:ln w="12700">
              <a:solidFill>
                <a:srgbClr val="969696"/>
              </a:solidFill>
              <a:prstDash val="lgDash"/>
            </a:ln>
          </c:spPr>
          <c:marker>
            <c:symbol val="none"/>
          </c:marker>
          <c:val>
            <c:numRef>
              <c:f>N_Dados!$CB$2:$CB$13</c:f>
              <c:numCache>
                <c:formatCode>General</c:formatCode>
                <c:ptCount val="12"/>
                <c:pt idx="0">
                  <c:v>6388</c:v>
                </c:pt>
                <c:pt idx="1">
                  <c:v>9135</c:v>
                </c:pt>
                <c:pt idx="2">
                  <c:v>11273</c:v>
                </c:pt>
                <c:pt idx="3">
                  <c:v>13710</c:v>
                </c:pt>
                <c:pt idx="4">
                  <c:v>16566</c:v>
                </c:pt>
                <c:pt idx="5">
                  <c:v>7150</c:v>
                </c:pt>
                <c:pt idx="6">
                  <c:v>2960</c:v>
                </c:pt>
                <c:pt idx="7">
                  <c:v>1689</c:v>
                </c:pt>
                <c:pt idx="8">
                  <c:v>1395</c:v>
                </c:pt>
                <c:pt idx="9">
                  <c:v>1723</c:v>
                </c:pt>
                <c:pt idx="10">
                  <c:v>3342</c:v>
                </c:pt>
                <c:pt idx="11">
                  <c:v>5330</c:v>
                </c:pt>
              </c:numCache>
            </c:numRef>
          </c:val>
          <c:smooth val="0"/>
        </c:ser>
        <c:ser>
          <c:idx val="79"/>
          <c:order val="79"/>
          <c:tx>
            <c:strRef>
              <c:f>N_Dados!$CC$1</c:f>
              <c:strCache>
                <c:ptCount val="1"/>
                <c:pt idx="0">
                  <c:v>2010</c:v>
                </c:pt>
              </c:strCache>
            </c:strRef>
          </c:tx>
          <c:spPr>
            <a:ln w="12700">
              <a:solidFill>
                <a:srgbClr val="003366"/>
              </a:solidFill>
              <a:prstDash val="lgDash"/>
            </a:ln>
          </c:spPr>
          <c:marker>
            <c:symbol val="none"/>
          </c:marker>
          <c:val>
            <c:numRef>
              <c:f>N_Dados!$CC$2:$CC$13</c:f>
              <c:numCache>
                <c:formatCode>General</c:formatCode>
                <c:ptCount val="12"/>
                <c:pt idx="0">
                  <c:v>9890</c:v>
                </c:pt>
                <c:pt idx="1">
                  <c:v>10257</c:v>
                </c:pt>
                <c:pt idx="2">
                  <c:v>10453</c:v>
                </c:pt>
                <c:pt idx="3">
                  <c:v>13350</c:v>
                </c:pt>
                <c:pt idx="4">
                  <c:v>5733</c:v>
                </c:pt>
                <c:pt idx="5">
                  <c:v>2647</c:v>
                </c:pt>
                <c:pt idx="6">
                  <c:v>1536</c:v>
                </c:pt>
                <c:pt idx="7">
                  <c:v>1082</c:v>
                </c:pt>
                <c:pt idx="8">
                  <c:v>834</c:v>
                </c:pt>
                <c:pt idx="9">
                  <c:v>1060</c:v>
                </c:pt>
                <c:pt idx="10">
                  <c:v>1921</c:v>
                </c:pt>
                <c:pt idx="11">
                  <c:v>2633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37861096"/>
        <c:axId val="537861488"/>
      </c:lineChart>
      <c:catAx>
        <c:axId val="53786109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4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pt-BR"/>
          </a:p>
        </c:txPr>
        <c:crossAx val="537861488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537861488"/>
        <c:scaling>
          <c:orientation val="minMax"/>
          <c:max val="30000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pt-BR"/>
          </a:p>
        </c:txPr>
        <c:crossAx val="537861096"/>
        <c:crosses val="autoZero"/>
        <c:crossBetween val="midCat"/>
      </c:valAx>
      <c:spPr>
        <a:noFill/>
        <a:ln w="12700">
          <a:solidFill>
            <a:srgbClr val="808080"/>
          </a:solidFill>
          <a:prstDash val="solid"/>
        </a:ln>
      </c:spPr>
    </c:plotArea>
    <c:plotVisOnly val="1"/>
    <c:dispBlanksAs val="gap"/>
    <c:showDLblsOverMax val="0"/>
  </c:chart>
  <c:spPr>
    <a:noFill/>
    <a:ln w="9525"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pt-BR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2375002446358771"/>
          <c:y val="7.5885245587587316E-2"/>
          <c:w val="0.88749999999999996"/>
          <c:h val="0.79426644182124528"/>
        </c:manualLayout>
      </c:layout>
      <c:lineChart>
        <c:grouping val="standard"/>
        <c:varyColors val="0"/>
        <c:ser>
          <c:idx val="0"/>
          <c:order val="0"/>
          <c:tx>
            <c:strRef>
              <c:f>NE_Dados!$B$1</c:f>
              <c:strCache>
                <c:ptCount val="1"/>
                <c:pt idx="0">
                  <c:v>1931</c:v>
                </c:pt>
              </c:strCache>
            </c:strRef>
          </c:tx>
          <c:spPr>
            <a:ln w="12700">
              <a:solidFill>
                <a:srgbClr val="000080"/>
              </a:solidFill>
              <a:prstDash val="solid"/>
            </a:ln>
          </c:spPr>
          <c:marker>
            <c:symbol val="none"/>
          </c:marker>
          <c:cat>
            <c:strRef>
              <c:f>NE_Dados!$A$2:$A$13</c:f>
              <c:strCache>
                <c:ptCount val="12"/>
                <c:pt idx="0">
                  <c:v>jan</c:v>
                </c:pt>
                <c:pt idx="1">
                  <c:v>fev</c:v>
                </c:pt>
                <c:pt idx="2">
                  <c:v>mar</c:v>
                </c:pt>
                <c:pt idx="3">
                  <c:v>abr</c:v>
                </c:pt>
                <c:pt idx="4">
                  <c:v>mai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  <c:pt idx="8">
                  <c:v>set</c:v>
                </c:pt>
                <c:pt idx="9">
                  <c:v>out</c:v>
                </c:pt>
                <c:pt idx="10">
                  <c:v>nov</c:v>
                </c:pt>
                <c:pt idx="11">
                  <c:v>dez</c:v>
                </c:pt>
              </c:strCache>
            </c:strRef>
          </c:cat>
          <c:val>
            <c:numRef>
              <c:f>NE_Dados!$B$2:$B$13</c:f>
              <c:numCache>
                <c:formatCode>General</c:formatCode>
                <c:ptCount val="12"/>
                <c:pt idx="0">
                  <c:v>14124</c:v>
                </c:pt>
                <c:pt idx="1">
                  <c:v>13168</c:v>
                </c:pt>
                <c:pt idx="2">
                  <c:v>18892</c:v>
                </c:pt>
                <c:pt idx="3">
                  <c:v>20906</c:v>
                </c:pt>
                <c:pt idx="4">
                  <c:v>14301</c:v>
                </c:pt>
                <c:pt idx="5">
                  <c:v>7186</c:v>
                </c:pt>
                <c:pt idx="6">
                  <c:v>5560</c:v>
                </c:pt>
                <c:pt idx="7">
                  <c:v>4823</c:v>
                </c:pt>
                <c:pt idx="8">
                  <c:v>4243</c:v>
                </c:pt>
                <c:pt idx="9">
                  <c:v>4030</c:v>
                </c:pt>
                <c:pt idx="10">
                  <c:v>5863</c:v>
                </c:pt>
                <c:pt idx="11">
                  <c:v>6257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NE_Dados!$C$1</c:f>
              <c:strCache>
                <c:ptCount val="1"/>
                <c:pt idx="0">
                  <c:v>1932</c:v>
                </c:pt>
              </c:strCache>
            </c:strRef>
          </c:tx>
          <c:spPr>
            <a:ln w="12700">
              <a:solidFill>
                <a:srgbClr val="FF00FF"/>
              </a:solidFill>
              <a:prstDash val="solid"/>
            </a:ln>
          </c:spPr>
          <c:marker>
            <c:symbol val="none"/>
          </c:marker>
          <c:val>
            <c:numRef>
              <c:f>NE_Dados!$C$2:$C$13</c:f>
              <c:numCache>
                <c:formatCode>General</c:formatCode>
                <c:ptCount val="12"/>
                <c:pt idx="0">
                  <c:v>11138</c:v>
                </c:pt>
                <c:pt idx="1">
                  <c:v>13525</c:v>
                </c:pt>
                <c:pt idx="2">
                  <c:v>9712</c:v>
                </c:pt>
                <c:pt idx="3">
                  <c:v>6162</c:v>
                </c:pt>
                <c:pt idx="4">
                  <c:v>4278</c:v>
                </c:pt>
                <c:pt idx="5">
                  <c:v>3855</c:v>
                </c:pt>
                <c:pt idx="6">
                  <c:v>3505</c:v>
                </c:pt>
                <c:pt idx="7">
                  <c:v>2978</c:v>
                </c:pt>
                <c:pt idx="8">
                  <c:v>2714</c:v>
                </c:pt>
                <c:pt idx="9">
                  <c:v>2784</c:v>
                </c:pt>
                <c:pt idx="10">
                  <c:v>5519</c:v>
                </c:pt>
                <c:pt idx="11">
                  <c:v>10225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NE_Dados!$D$1</c:f>
              <c:strCache>
                <c:ptCount val="1"/>
                <c:pt idx="0">
                  <c:v>1933</c:v>
                </c:pt>
              </c:strCache>
            </c:strRef>
          </c:tx>
          <c:spPr>
            <a:ln w="12700">
              <a:solidFill>
                <a:srgbClr val="FFFF00"/>
              </a:solidFill>
              <a:prstDash val="solid"/>
            </a:ln>
          </c:spPr>
          <c:marker>
            <c:symbol val="none"/>
          </c:marker>
          <c:val>
            <c:numRef>
              <c:f>NE_Dados!$D$2:$D$13</c:f>
              <c:numCache>
                <c:formatCode>General</c:formatCode>
                <c:ptCount val="12"/>
                <c:pt idx="0">
                  <c:v>14895</c:v>
                </c:pt>
                <c:pt idx="1">
                  <c:v>16900</c:v>
                </c:pt>
                <c:pt idx="2">
                  <c:v>10348</c:v>
                </c:pt>
                <c:pt idx="3">
                  <c:v>8675</c:v>
                </c:pt>
                <c:pt idx="4">
                  <c:v>5985</c:v>
                </c:pt>
                <c:pt idx="5">
                  <c:v>4071</c:v>
                </c:pt>
                <c:pt idx="6">
                  <c:v>3778</c:v>
                </c:pt>
                <c:pt idx="7">
                  <c:v>3280</c:v>
                </c:pt>
                <c:pt idx="8">
                  <c:v>2747</c:v>
                </c:pt>
                <c:pt idx="9">
                  <c:v>3251</c:v>
                </c:pt>
                <c:pt idx="10">
                  <c:v>5569</c:v>
                </c:pt>
                <c:pt idx="11">
                  <c:v>9969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NE_Dados!$E$1</c:f>
              <c:strCache>
                <c:ptCount val="1"/>
                <c:pt idx="0">
                  <c:v>1934</c:v>
                </c:pt>
              </c:strCache>
            </c:strRef>
          </c:tx>
          <c:spPr>
            <a:ln w="12700">
              <a:solidFill>
                <a:srgbClr val="00FFFF"/>
              </a:solidFill>
              <a:prstDash val="solid"/>
            </a:ln>
          </c:spPr>
          <c:marker>
            <c:symbol val="none"/>
          </c:marker>
          <c:val>
            <c:numRef>
              <c:f>NE_Dados!$E$2:$E$13</c:f>
              <c:numCache>
                <c:formatCode>General</c:formatCode>
                <c:ptCount val="12"/>
                <c:pt idx="0">
                  <c:v>17873</c:v>
                </c:pt>
                <c:pt idx="1">
                  <c:v>14161</c:v>
                </c:pt>
                <c:pt idx="2">
                  <c:v>8394</c:v>
                </c:pt>
                <c:pt idx="3">
                  <c:v>5257</c:v>
                </c:pt>
                <c:pt idx="4">
                  <c:v>5434</c:v>
                </c:pt>
                <c:pt idx="5">
                  <c:v>3639</c:v>
                </c:pt>
                <c:pt idx="6">
                  <c:v>3056</c:v>
                </c:pt>
                <c:pt idx="7">
                  <c:v>2768</c:v>
                </c:pt>
                <c:pt idx="8">
                  <c:v>3030</c:v>
                </c:pt>
                <c:pt idx="9">
                  <c:v>3036</c:v>
                </c:pt>
                <c:pt idx="10">
                  <c:v>3005</c:v>
                </c:pt>
                <c:pt idx="11">
                  <c:v>5007</c:v>
                </c:pt>
              </c:numCache>
            </c:numRef>
          </c:val>
          <c:smooth val="0"/>
        </c:ser>
        <c:ser>
          <c:idx val="4"/>
          <c:order val="4"/>
          <c:tx>
            <c:strRef>
              <c:f>NE_Dados!$F$1</c:f>
              <c:strCache>
                <c:ptCount val="1"/>
                <c:pt idx="0">
                  <c:v>1935</c:v>
                </c:pt>
              </c:strCache>
            </c:strRef>
          </c:tx>
          <c:spPr>
            <a:ln w="12700">
              <a:solidFill>
                <a:srgbClr val="800080"/>
              </a:solidFill>
              <a:prstDash val="solid"/>
            </a:ln>
          </c:spPr>
          <c:marker>
            <c:symbol val="none"/>
          </c:marker>
          <c:val>
            <c:numRef>
              <c:f>NE_Dados!$F$2:$F$13</c:f>
              <c:numCache>
                <c:formatCode>General</c:formatCode>
                <c:ptCount val="12"/>
                <c:pt idx="0">
                  <c:v>12962</c:v>
                </c:pt>
                <c:pt idx="1">
                  <c:v>16847</c:v>
                </c:pt>
                <c:pt idx="2">
                  <c:v>17225</c:v>
                </c:pt>
                <c:pt idx="3">
                  <c:v>13642</c:v>
                </c:pt>
                <c:pt idx="4">
                  <c:v>12533</c:v>
                </c:pt>
                <c:pt idx="5">
                  <c:v>6137</c:v>
                </c:pt>
                <c:pt idx="6">
                  <c:v>4750</c:v>
                </c:pt>
                <c:pt idx="7">
                  <c:v>3756</c:v>
                </c:pt>
                <c:pt idx="8">
                  <c:v>3164</c:v>
                </c:pt>
                <c:pt idx="9">
                  <c:v>3173</c:v>
                </c:pt>
                <c:pt idx="10">
                  <c:v>3745</c:v>
                </c:pt>
                <c:pt idx="11">
                  <c:v>6990</c:v>
                </c:pt>
              </c:numCache>
            </c:numRef>
          </c:val>
          <c:smooth val="0"/>
        </c:ser>
        <c:ser>
          <c:idx val="5"/>
          <c:order val="5"/>
          <c:tx>
            <c:strRef>
              <c:f>NE_Dados!$G$1</c:f>
              <c:strCache>
                <c:ptCount val="1"/>
                <c:pt idx="0">
                  <c:v>1936</c:v>
                </c:pt>
              </c:strCache>
            </c:strRef>
          </c:tx>
          <c:spPr>
            <a:ln w="12700">
              <a:solidFill>
                <a:srgbClr val="800000"/>
              </a:solidFill>
              <a:prstDash val="solid"/>
            </a:ln>
          </c:spPr>
          <c:marker>
            <c:symbol val="none"/>
          </c:marker>
          <c:val>
            <c:numRef>
              <c:f>NE_Dados!$G$2:$G$13</c:f>
              <c:numCache>
                <c:formatCode>General</c:formatCode>
                <c:ptCount val="12"/>
                <c:pt idx="0">
                  <c:v>8523</c:v>
                </c:pt>
                <c:pt idx="1">
                  <c:v>8121</c:v>
                </c:pt>
                <c:pt idx="2">
                  <c:v>12080</c:v>
                </c:pt>
                <c:pt idx="3">
                  <c:v>8957</c:v>
                </c:pt>
                <c:pt idx="4">
                  <c:v>6601</c:v>
                </c:pt>
                <c:pt idx="5">
                  <c:v>4021</c:v>
                </c:pt>
                <c:pt idx="6">
                  <c:v>3332</c:v>
                </c:pt>
                <c:pt idx="7">
                  <c:v>2855</c:v>
                </c:pt>
                <c:pt idx="8">
                  <c:v>2580</c:v>
                </c:pt>
                <c:pt idx="9">
                  <c:v>2904</c:v>
                </c:pt>
                <c:pt idx="10">
                  <c:v>4502</c:v>
                </c:pt>
                <c:pt idx="11">
                  <c:v>7884</c:v>
                </c:pt>
              </c:numCache>
            </c:numRef>
          </c:val>
          <c:smooth val="0"/>
        </c:ser>
        <c:ser>
          <c:idx val="6"/>
          <c:order val="6"/>
          <c:tx>
            <c:strRef>
              <c:f>NE_Dados!$H$1</c:f>
              <c:strCache>
                <c:ptCount val="1"/>
                <c:pt idx="0">
                  <c:v>1937</c:v>
                </c:pt>
              </c:strCache>
            </c:strRef>
          </c:tx>
          <c:spPr>
            <a:ln w="12700">
              <a:solidFill>
                <a:srgbClr val="008080"/>
              </a:solidFill>
              <a:prstDash val="solid"/>
            </a:ln>
          </c:spPr>
          <c:marker>
            <c:symbol val="none"/>
          </c:marker>
          <c:val>
            <c:numRef>
              <c:f>NE_Dados!$H$2:$H$13</c:f>
              <c:numCache>
                <c:formatCode>General</c:formatCode>
                <c:ptCount val="12"/>
                <c:pt idx="0">
                  <c:v>13395</c:v>
                </c:pt>
                <c:pt idx="1">
                  <c:v>16599</c:v>
                </c:pt>
                <c:pt idx="2">
                  <c:v>13608</c:v>
                </c:pt>
                <c:pt idx="3">
                  <c:v>9788</c:v>
                </c:pt>
                <c:pt idx="4">
                  <c:v>7270</c:v>
                </c:pt>
                <c:pt idx="5">
                  <c:v>4463</c:v>
                </c:pt>
                <c:pt idx="6">
                  <c:v>3734</c:v>
                </c:pt>
                <c:pt idx="7">
                  <c:v>3134</c:v>
                </c:pt>
                <c:pt idx="8">
                  <c:v>2720</c:v>
                </c:pt>
                <c:pt idx="9">
                  <c:v>2683</c:v>
                </c:pt>
                <c:pt idx="10">
                  <c:v>6521</c:v>
                </c:pt>
                <c:pt idx="11">
                  <c:v>13725</c:v>
                </c:pt>
              </c:numCache>
            </c:numRef>
          </c:val>
          <c:smooth val="0"/>
        </c:ser>
        <c:ser>
          <c:idx val="7"/>
          <c:order val="7"/>
          <c:tx>
            <c:strRef>
              <c:f>NE_Dados!$I$1</c:f>
              <c:strCache>
                <c:ptCount val="1"/>
                <c:pt idx="0">
                  <c:v>1938</c:v>
                </c:pt>
              </c:strCache>
            </c:strRef>
          </c:tx>
          <c:spPr>
            <a:ln w="12700">
              <a:solidFill>
                <a:srgbClr val="0000FF"/>
              </a:solidFill>
              <a:prstDash val="solid"/>
            </a:ln>
          </c:spPr>
          <c:marker>
            <c:symbol val="none"/>
          </c:marker>
          <c:val>
            <c:numRef>
              <c:f>NE_Dados!$I$2:$I$13</c:f>
              <c:numCache>
                <c:formatCode>General</c:formatCode>
                <c:ptCount val="12"/>
                <c:pt idx="0">
                  <c:v>17993</c:v>
                </c:pt>
                <c:pt idx="1">
                  <c:v>13541</c:v>
                </c:pt>
                <c:pt idx="2">
                  <c:v>11838</c:v>
                </c:pt>
                <c:pt idx="3">
                  <c:v>7455</c:v>
                </c:pt>
                <c:pt idx="4">
                  <c:v>5173</c:v>
                </c:pt>
                <c:pt idx="5">
                  <c:v>4259</c:v>
                </c:pt>
                <c:pt idx="6">
                  <c:v>3478</c:v>
                </c:pt>
                <c:pt idx="7">
                  <c:v>3054</c:v>
                </c:pt>
                <c:pt idx="8">
                  <c:v>2860</c:v>
                </c:pt>
                <c:pt idx="9">
                  <c:v>2701</c:v>
                </c:pt>
                <c:pt idx="10">
                  <c:v>4014</c:v>
                </c:pt>
                <c:pt idx="11">
                  <c:v>8782</c:v>
                </c:pt>
              </c:numCache>
            </c:numRef>
          </c:val>
          <c:smooth val="0"/>
        </c:ser>
        <c:ser>
          <c:idx val="8"/>
          <c:order val="8"/>
          <c:tx>
            <c:strRef>
              <c:f>NE_Dados!$J$1</c:f>
              <c:strCache>
                <c:ptCount val="1"/>
                <c:pt idx="0">
                  <c:v>1939</c:v>
                </c:pt>
              </c:strCache>
            </c:strRef>
          </c:tx>
          <c:spPr>
            <a:ln w="12700">
              <a:solidFill>
                <a:srgbClr val="00CCFF"/>
              </a:solidFill>
              <a:prstDash val="solid"/>
            </a:ln>
          </c:spPr>
          <c:marker>
            <c:symbol val="none"/>
          </c:marker>
          <c:val>
            <c:numRef>
              <c:f>NE_Dados!$J$2:$J$13</c:f>
              <c:numCache>
                <c:formatCode>General</c:formatCode>
                <c:ptCount val="12"/>
                <c:pt idx="0">
                  <c:v>15031</c:v>
                </c:pt>
                <c:pt idx="1">
                  <c:v>17196</c:v>
                </c:pt>
                <c:pt idx="2">
                  <c:v>15825</c:v>
                </c:pt>
                <c:pt idx="3">
                  <c:v>6540</c:v>
                </c:pt>
                <c:pt idx="4">
                  <c:v>4809</c:v>
                </c:pt>
                <c:pt idx="5">
                  <c:v>3854</c:v>
                </c:pt>
                <c:pt idx="6">
                  <c:v>3317</c:v>
                </c:pt>
                <c:pt idx="7">
                  <c:v>3117</c:v>
                </c:pt>
                <c:pt idx="8">
                  <c:v>2899</c:v>
                </c:pt>
                <c:pt idx="9">
                  <c:v>3751</c:v>
                </c:pt>
                <c:pt idx="10">
                  <c:v>3213</c:v>
                </c:pt>
                <c:pt idx="11">
                  <c:v>5101</c:v>
                </c:pt>
              </c:numCache>
            </c:numRef>
          </c:val>
          <c:smooth val="0"/>
        </c:ser>
        <c:ser>
          <c:idx val="9"/>
          <c:order val="9"/>
          <c:tx>
            <c:strRef>
              <c:f>NE_Dados!$K$1</c:f>
              <c:strCache>
                <c:ptCount val="1"/>
                <c:pt idx="0">
                  <c:v>1940</c:v>
                </c:pt>
              </c:strCache>
            </c:strRef>
          </c:tx>
          <c:spPr>
            <a:ln w="12700">
              <a:solidFill>
                <a:srgbClr val="CCFFFF"/>
              </a:solidFill>
              <a:prstDash val="solid"/>
            </a:ln>
          </c:spPr>
          <c:marker>
            <c:symbol val="none"/>
          </c:marker>
          <c:val>
            <c:numRef>
              <c:f>NE_Dados!$K$2:$K$13</c:f>
              <c:numCache>
                <c:formatCode>General</c:formatCode>
                <c:ptCount val="12"/>
                <c:pt idx="0">
                  <c:v>9528</c:v>
                </c:pt>
                <c:pt idx="1">
                  <c:v>14465</c:v>
                </c:pt>
                <c:pt idx="2">
                  <c:v>20021</c:v>
                </c:pt>
                <c:pt idx="3">
                  <c:v>14582</c:v>
                </c:pt>
                <c:pt idx="4">
                  <c:v>6266</c:v>
                </c:pt>
                <c:pt idx="5">
                  <c:v>4448</c:v>
                </c:pt>
                <c:pt idx="6">
                  <c:v>3554</c:v>
                </c:pt>
                <c:pt idx="7">
                  <c:v>3187</c:v>
                </c:pt>
                <c:pt idx="8">
                  <c:v>2637</c:v>
                </c:pt>
                <c:pt idx="9">
                  <c:v>2809</c:v>
                </c:pt>
                <c:pt idx="10">
                  <c:v>5818</c:v>
                </c:pt>
                <c:pt idx="11">
                  <c:v>12218</c:v>
                </c:pt>
              </c:numCache>
            </c:numRef>
          </c:val>
          <c:smooth val="0"/>
        </c:ser>
        <c:ser>
          <c:idx val="10"/>
          <c:order val="10"/>
          <c:tx>
            <c:strRef>
              <c:f>NE_Dados!$L$1</c:f>
              <c:strCache>
                <c:ptCount val="1"/>
                <c:pt idx="0">
                  <c:v>1941</c:v>
                </c:pt>
              </c:strCache>
            </c:strRef>
          </c:tx>
          <c:spPr>
            <a:ln w="12700">
              <a:solidFill>
                <a:srgbClr val="CCFFCC"/>
              </a:solidFill>
              <a:prstDash val="solid"/>
            </a:ln>
          </c:spPr>
          <c:marker>
            <c:symbol val="none"/>
          </c:marker>
          <c:val>
            <c:numRef>
              <c:f>NE_Dados!$L$2:$L$13</c:f>
              <c:numCache>
                <c:formatCode>General</c:formatCode>
                <c:ptCount val="12"/>
                <c:pt idx="0">
                  <c:v>14353</c:v>
                </c:pt>
                <c:pt idx="1">
                  <c:v>14219</c:v>
                </c:pt>
                <c:pt idx="2">
                  <c:v>14671</c:v>
                </c:pt>
                <c:pt idx="3">
                  <c:v>14623</c:v>
                </c:pt>
                <c:pt idx="4">
                  <c:v>9244</c:v>
                </c:pt>
                <c:pt idx="5">
                  <c:v>5094</c:v>
                </c:pt>
                <c:pt idx="6">
                  <c:v>4258</c:v>
                </c:pt>
                <c:pt idx="7">
                  <c:v>3853</c:v>
                </c:pt>
                <c:pt idx="8">
                  <c:v>3077</c:v>
                </c:pt>
                <c:pt idx="9">
                  <c:v>3261</c:v>
                </c:pt>
                <c:pt idx="10">
                  <c:v>4919</c:v>
                </c:pt>
                <c:pt idx="11">
                  <c:v>7133</c:v>
                </c:pt>
              </c:numCache>
            </c:numRef>
          </c:val>
          <c:smooth val="0"/>
        </c:ser>
        <c:ser>
          <c:idx val="11"/>
          <c:order val="11"/>
          <c:tx>
            <c:strRef>
              <c:f>NE_Dados!$M$1</c:f>
              <c:strCache>
                <c:ptCount val="1"/>
                <c:pt idx="0">
                  <c:v>1942</c:v>
                </c:pt>
              </c:strCache>
            </c:strRef>
          </c:tx>
          <c:spPr>
            <a:ln w="12700">
              <a:solidFill>
                <a:srgbClr val="FFFF99"/>
              </a:solidFill>
              <a:prstDash val="solid"/>
            </a:ln>
          </c:spPr>
          <c:marker>
            <c:symbol val="none"/>
          </c:marker>
          <c:val>
            <c:numRef>
              <c:f>NE_Dados!$M$2:$M$13</c:f>
              <c:numCache>
                <c:formatCode>General</c:formatCode>
                <c:ptCount val="12"/>
                <c:pt idx="0">
                  <c:v>13932</c:v>
                </c:pt>
                <c:pt idx="1">
                  <c:v>14146</c:v>
                </c:pt>
                <c:pt idx="2">
                  <c:v>15271</c:v>
                </c:pt>
                <c:pt idx="3">
                  <c:v>10897</c:v>
                </c:pt>
                <c:pt idx="4">
                  <c:v>7078</c:v>
                </c:pt>
                <c:pt idx="5">
                  <c:v>4675</c:v>
                </c:pt>
                <c:pt idx="6">
                  <c:v>3918</c:v>
                </c:pt>
                <c:pt idx="7">
                  <c:v>3414</c:v>
                </c:pt>
                <c:pt idx="8">
                  <c:v>3062</c:v>
                </c:pt>
                <c:pt idx="9">
                  <c:v>3952</c:v>
                </c:pt>
                <c:pt idx="10">
                  <c:v>6669</c:v>
                </c:pt>
                <c:pt idx="11">
                  <c:v>16552</c:v>
                </c:pt>
              </c:numCache>
            </c:numRef>
          </c:val>
          <c:smooth val="0"/>
        </c:ser>
        <c:ser>
          <c:idx val="12"/>
          <c:order val="12"/>
          <c:tx>
            <c:strRef>
              <c:f>NE_Dados!$N$1</c:f>
              <c:strCache>
                <c:ptCount val="1"/>
                <c:pt idx="0">
                  <c:v>1943</c:v>
                </c:pt>
              </c:strCache>
            </c:strRef>
          </c:tx>
          <c:spPr>
            <a:ln w="12700">
              <a:solidFill>
                <a:srgbClr val="99CCFF"/>
              </a:solidFill>
              <a:prstDash val="solid"/>
            </a:ln>
          </c:spPr>
          <c:marker>
            <c:symbol val="none"/>
          </c:marker>
          <c:val>
            <c:numRef>
              <c:f>NE_Dados!$N$2:$N$13</c:f>
              <c:numCache>
                <c:formatCode>General</c:formatCode>
                <c:ptCount val="12"/>
                <c:pt idx="0">
                  <c:v>18873</c:v>
                </c:pt>
                <c:pt idx="1">
                  <c:v>26692</c:v>
                </c:pt>
                <c:pt idx="2">
                  <c:v>25197</c:v>
                </c:pt>
                <c:pt idx="3">
                  <c:v>16194</c:v>
                </c:pt>
                <c:pt idx="4">
                  <c:v>8975</c:v>
                </c:pt>
                <c:pt idx="5">
                  <c:v>6333</c:v>
                </c:pt>
                <c:pt idx="6">
                  <c:v>5323</c:v>
                </c:pt>
                <c:pt idx="7">
                  <c:v>4526</c:v>
                </c:pt>
                <c:pt idx="8">
                  <c:v>3900</c:v>
                </c:pt>
                <c:pt idx="9">
                  <c:v>4023</c:v>
                </c:pt>
                <c:pt idx="10">
                  <c:v>6525</c:v>
                </c:pt>
                <c:pt idx="11">
                  <c:v>16256</c:v>
                </c:pt>
              </c:numCache>
            </c:numRef>
          </c:val>
          <c:smooth val="0"/>
        </c:ser>
        <c:ser>
          <c:idx val="13"/>
          <c:order val="13"/>
          <c:tx>
            <c:strRef>
              <c:f>NE_Dados!$O$1</c:f>
              <c:strCache>
                <c:ptCount val="1"/>
                <c:pt idx="0">
                  <c:v>1944</c:v>
                </c:pt>
              </c:strCache>
            </c:strRef>
          </c:tx>
          <c:spPr>
            <a:ln w="12700">
              <a:solidFill>
                <a:srgbClr val="FF99CC"/>
              </a:solidFill>
              <a:prstDash val="solid"/>
            </a:ln>
          </c:spPr>
          <c:marker>
            <c:symbol val="none"/>
          </c:marker>
          <c:val>
            <c:numRef>
              <c:f>NE_Dados!$O$2:$O$13</c:f>
              <c:numCache>
                <c:formatCode>General</c:formatCode>
                <c:ptCount val="12"/>
                <c:pt idx="0">
                  <c:v>18788</c:v>
                </c:pt>
                <c:pt idx="1">
                  <c:v>15241</c:v>
                </c:pt>
                <c:pt idx="2">
                  <c:v>14972</c:v>
                </c:pt>
                <c:pt idx="3">
                  <c:v>11701</c:v>
                </c:pt>
                <c:pt idx="4">
                  <c:v>7808</c:v>
                </c:pt>
                <c:pt idx="5">
                  <c:v>5233</c:v>
                </c:pt>
                <c:pt idx="6">
                  <c:v>4407</c:v>
                </c:pt>
                <c:pt idx="7">
                  <c:v>3858</c:v>
                </c:pt>
                <c:pt idx="8">
                  <c:v>3334</c:v>
                </c:pt>
                <c:pt idx="9">
                  <c:v>2953</c:v>
                </c:pt>
                <c:pt idx="10">
                  <c:v>5059</c:v>
                </c:pt>
                <c:pt idx="11">
                  <c:v>12042</c:v>
                </c:pt>
              </c:numCache>
            </c:numRef>
          </c:val>
          <c:smooth val="0"/>
        </c:ser>
        <c:ser>
          <c:idx val="14"/>
          <c:order val="14"/>
          <c:tx>
            <c:strRef>
              <c:f>NE_Dados!$P$1</c:f>
              <c:strCache>
                <c:ptCount val="1"/>
                <c:pt idx="0">
                  <c:v>1945</c:v>
                </c:pt>
              </c:strCache>
            </c:strRef>
          </c:tx>
          <c:spPr>
            <a:ln w="12700">
              <a:solidFill>
                <a:srgbClr val="CC99FF"/>
              </a:solidFill>
              <a:prstDash val="solid"/>
            </a:ln>
          </c:spPr>
          <c:marker>
            <c:symbol val="none"/>
          </c:marker>
          <c:val>
            <c:numRef>
              <c:f>NE_Dados!$P$2:$P$13</c:f>
              <c:numCache>
                <c:formatCode>General</c:formatCode>
                <c:ptCount val="12"/>
                <c:pt idx="0">
                  <c:v>18240</c:v>
                </c:pt>
                <c:pt idx="1">
                  <c:v>20707</c:v>
                </c:pt>
                <c:pt idx="2">
                  <c:v>23718</c:v>
                </c:pt>
                <c:pt idx="3">
                  <c:v>22854</c:v>
                </c:pt>
                <c:pt idx="4">
                  <c:v>26010</c:v>
                </c:pt>
                <c:pt idx="5">
                  <c:v>13125</c:v>
                </c:pt>
                <c:pt idx="6">
                  <c:v>7898</c:v>
                </c:pt>
                <c:pt idx="7">
                  <c:v>6366</c:v>
                </c:pt>
                <c:pt idx="8">
                  <c:v>5179</c:v>
                </c:pt>
                <c:pt idx="9">
                  <c:v>5657</c:v>
                </c:pt>
                <c:pt idx="10">
                  <c:v>9584</c:v>
                </c:pt>
                <c:pt idx="11">
                  <c:v>17086</c:v>
                </c:pt>
              </c:numCache>
            </c:numRef>
          </c:val>
          <c:smooth val="0"/>
        </c:ser>
        <c:ser>
          <c:idx val="15"/>
          <c:order val="15"/>
          <c:tx>
            <c:strRef>
              <c:f>NE_Dados!$Q$1</c:f>
              <c:strCache>
                <c:ptCount val="1"/>
                <c:pt idx="0">
                  <c:v>1946</c:v>
                </c:pt>
              </c:strCache>
            </c:strRef>
          </c:tx>
          <c:spPr>
            <a:ln w="12700">
              <a:solidFill>
                <a:srgbClr val="FFCC99"/>
              </a:solidFill>
              <a:prstDash val="solid"/>
            </a:ln>
          </c:spPr>
          <c:marker>
            <c:symbol val="none"/>
          </c:marker>
          <c:val>
            <c:numRef>
              <c:f>NE_Dados!$Q$2:$Q$13</c:f>
              <c:numCache>
                <c:formatCode>General</c:formatCode>
                <c:ptCount val="12"/>
                <c:pt idx="0">
                  <c:v>20747</c:v>
                </c:pt>
                <c:pt idx="1">
                  <c:v>30724</c:v>
                </c:pt>
                <c:pt idx="2">
                  <c:v>13966</c:v>
                </c:pt>
                <c:pt idx="3">
                  <c:v>16285</c:v>
                </c:pt>
                <c:pt idx="4">
                  <c:v>11180</c:v>
                </c:pt>
                <c:pt idx="5">
                  <c:v>7437</c:v>
                </c:pt>
                <c:pt idx="6">
                  <c:v>6015</c:v>
                </c:pt>
                <c:pt idx="7">
                  <c:v>5210</c:v>
                </c:pt>
                <c:pt idx="8">
                  <c:v>4450</c:v>
                </c:pt>
                <c:pt idx="9">
                  <c:v>4592</c:v>
                </c:pt>
                <c:pt idx="10">
                  <c:v>6340</c:v>
                </c:pt>
                <c:pt idx="11">
                  <c:v>11614</c:v>
                </c:pt>
              </c:numCache>
            </c:numRef>
          </c:val>
          <c:smooth val="0"/>
        </c:ser>
        <c:ser>
          <c:idx val="16"/>
          <c:order val="16"/>
          <c:tx>
            <c:strRef>
              <c:f>NE_Dados!$R$1</c:f>
              <c:strCache>
                <c:ptCount val="1"/>
                <c:pt idx="0">
                  <c:v>1947</c:v>
                </c:pt>
              </c:strCache>
            </c:strRef>
          </c:tx>
          <c:spPr>
            <a:ln w="12700">
              <a:solidFill>
                <a:srgbClr val="3366FF"/>
              </a:solidFill>
              <a:prstDash val="solid"/>
            </a:ln>
          </c:spPr>
          <c:marker>
            <c:symbol val="none"/>
          </c:marker>
          <c:val>
            <c:numRef>
              <c:f>NE_Dados!$R$2:$R$13</c:f>
              <c:numCache>
                <c:formatCode>General</c:formatCode>
                <c:ptCount val="12"/>
                <c:pt idx="0">
                  <c:v>11024</c:v>
                </c:pt>
                <c:pt idx="1">
                  <c:v>14770</c:v>
                </c:pt>
                <c:pt idx="2">
                  <c:v>18109</c:v>
                </c:pt>
                <c:pt idx="3">
                  <c:v>23037</c:v>
                </c:pt>
                <c:pt idx="4">
                  <c:v>14051</c:v>
                </c:pt>
                <c:pt idx="5">
                  <c:v>7134</c:v>
                </c:pt>
                <c:pt idx="6">
                  <c:v>5757</c:v>
                </c:pt>
                <c:pt idx="7">
                  <c:v>4854</c:v>
                </c:pt>
                <c:pt idx="8">
                  <c:v>4667</c:v>
                </c:pt>
                <c:pt idx="9">
                  <c:v>4383</c:v>
                </c:pt>
                <c:pt idx="10">
                  <c:v>9586</c:v>
                </c:pt>
                <c:pt idx="11">
                  <c:v>13899</c:v>
                </c:pt>
              </c:numCache>
            </c:numRef>
          </c:val>
          <c:smooth val="0"/>
        </c:ser>
        <c:ser>
          <c:idx val="17"/>
          <c:order val="17"/>
          <c:tx>
            <c:strRef>
              <c:f>NE_Dados!$S$1</c:f>
              <c:strCache>
                <c:ptCount val="1"/>
                <c:pt idx="0">
                  <c:v>1948</c:v>
                </c:pt>
              </c:strCache>
            </c:strRef>
          </c:tx>
          <c:spPr>
            <a:ln w="12700">
              <a:solidFill>
                <a:srgbClr val="33CCCC"/>
              </a:solidFill>
              <a:prstDash val="solid"/>
            </a:ln>
          </c:spPr>
          <c:marker>
            <c:symbol val="none"/>
          </c:marker>
          <c:val>
            <c:numRef>
              <c:f>NE_Dados!$S$2:$S$13</c:f>
              <c:numCache>
                <c:formatCode>General</c:formatCode>
                <c:ptCount val="12"/>
                <c:pt idx="0">
                  <c:v>18356</c:v>
                </c:pt>
                <c:pt idx="1">
                  <c:v>13844</c:v>
                </c:pt>
                <c:pt idx="2">
                  <c:v>16640</c:v>
                </c:pt>
                <c:pt idx="3">
                  <c:v>12657</c:v>
                </c:pt>
                <c:pt idx="4">
                  <c:v>6803</c:v>
                </c:pt>
                <c:pt idx="5">
                  <c:v>5572</c:v>
                </c:pt>
                <c:pt idx="6">
                  <c:v>4899</c:v>
                </c:pt>
                <c:pt idx="7">
                  <c:v>4146</c:v>
                </c:pt>
                <c:pt idx="8">
                  <c:v>3621</c:v>
                </c:pt>
                <c:pt idx="9">
                  <c:v>3779</c:v>
                </c:pt>
                <c:pt idx="10">
                  <c:v>4340</c:v>
                </c:pt>
                <c:pt idx="11">
                  <c:v>15969</c:v>
                </c:pt>
              </c:numCache>
            </c:numRef>
          </c:val>
          <c:smooth val="0"/>
        </c:ser>
        <c:ser>
          <c:idx val="18"/>
          <c:order val="18"/>
          <c:tx>
            <c:strRef>
              <c:f>NE_Dados!$T$1</c:f>
              <c:strCache>
                <c:ptCount val="1"/>
                <c:pt idx="0">
                  <c:v>1949</c:v>
                </c:pt>
              </c:strCache>
            </c:strRef>
          </c:tx>
          <c:spPr>
            <a:ln w="12700">
              <a:solidFill>
                <a:srgbClr val="99CC00"/>
              </a:solidFill>
              <a:prstDash val="solid"/>
            </a:ln>
          </c:spPr>
          <c:marker>
            <c:symbol val="none"/>
          </c:marker>
          <c:val>
            <c:numRef>
              <c:f>NE_Dados!$T$2:$T$13</c:f>
              <c:numCache>
                <c:formatCode>General</c:formatCode>
                <c:ptCount val="12"/>
                <c:pt idx="0">
                  <c:v>22518</c:v>
                </c:pt>
                <c:pt idx="1">
                  <c:v>27899</c:v>
                </c:pt>
                <c:pt idx="2">
                  <c:v>37415</c:v>
                </c:pt>
                <c:pt idx="3">
                  <c:v>23015</c:v>
                </c:pt>
                <c:pt idx="4">
                  <c:v>10792</c:v>
                </c:pt>
                <c:pt idx="5">
                  <c:v>7921</c:v>
                </c:pt>
                <c:pt idx="6">
                  <c:v>6493</c:v>
                </c:pt>
                <c:pt idx="7">
                  <c:v>5480</c:v>
                </c:pt>
                <c:pt idx="8">
                  <c:v>4698</c:v>
                </c:pt>
                <c:pt idx="9">
                  <c:v>4361</c:v>
                </c:pt>
                <c:pt idx="10">
                  <c:v>8739</c:v>
                </c:pt>
                <c:pt idx="11">
                  <c:v>9699</c:v>
                </c:pt>
              </c:numCache>
            </c:numRef>
          </c:val>
          <c:smooth val="0"/>
        </c:ser>
        <c:ser>
          <c:idx val="19"/>
          <c:order val="19"/>
          <c:tx>
            <c:strRef>
              <c:f>NE_Dados!$U$1</c:f>
              <c:strCache>
                <c:ptCount val="1"/>
                <c:pt idx="0">
                  <c:v>1950</c:v>
                </c:pt>
              </c:strCache>
            </c:strRef>
          </c:tx>
          <c:spPr>
            <a:ln w="12700">
              <a:solidFill>
                <a:srgbClr val="FFCC00"/>
              </a:solidFill>
              <a:prstDash val="solid"/>
            </a:ln>
          </c:spPr>
          <c:marker>
            <c:symbol val="none"/>
          </c:marker>
          <c:val>
            <c:numRef>
              <c:f>NE_Dados!$U$2:$U$13</c:f>
              <c:numCache>
                <c:formatCode>General</c:formatCode>
                <c:ptCount val="12"/>
                <c:pt idx="0">
                  <c:v>13705</c:v>
                </c:pt>
                <c:pt idx="1">
                  <c:v>13483</c:v>
                </c:pt>
                <c:pt idx="2">
                  <c:v>10772</c:v>
                </c:pt>
                <c:pt idx="3">
                  <c:v>11712</c:v>
                </c:pt>
                <c:pt idx="4">
                  <c:v>8237</c:v>
                </c:pt>
                <c:pt idx="5">
                  <c:v>5250</c:v>
                </c:pt>
                <c:pt idx="6">
                  <c:v>4535</c:v>
                </c:pt>
                <c:pt idx="7">
                  <c:v>3947</c:v>
                </c:pt>
                <c:pt idx="8">
                  <c:v>3256</c:v>
                </c:pt>
                <c:pt idx="9">
                  <c:v>3727</c:v>
                </c:pt>
                <c:pt idx="10">
                  <c:v>6127</c:v>
                </c:pt>
                <c:pt idx="11">
                  <c:v>12180</c:v>
                </c:pt>
              </c:numCache>
            </c:numRef>
          </c:val>
          <c:smooth val="0"/>
        </c:ser>
        <c:ser>
          <c:idx val="20"/>
          <c:order val="20"/>
          <c:tx>
            <c:strRef>
              <c:f>NE_Dados!$V$1</c:f>
              <c:strCache>
                <c:ptCount val="1"/>
                <c:pt idx="0">
                  <c:v>1951</c:v>
                </c:pt>
              </c:strCache>
            </c:strRef>
          </c:tx>
          <c:spPr>
            <a:ln w="12700">
              <a:solidFill>
                <a:srgbClr val="FF9900"/>
              </a:solidFill>
              <a:prstDash val="solid"/>
            </a:ln>
          </c:spPr>
          <c:marker>
            <c:symbol val="none"/>
          </c:marker>
          <c:val>
            <c:numRef>
              <c:f>NE_Dados!$V$2:$V$13</c:f>
              <c:numCache>
                <c:formatCode>General</c:formatCode>
                <c:ptCount val="12"/>
                <c:pt idx="0">
                  <c:v>12841</c:v>
                </c:pt>
                <c:pt idx="1">
                  <c:v>12112</c:v>
                </c:pt>
                <c:pt idx="2">
                  <c:v>13978</c:v>
                </c:pt>
                <c:pt idx="3">
                  <c:v>14453</c:v>
                </c:pt>
                <c:pt idx="4">
                  <c:v>8122</c:v>
                </c:pt>
                <c:pt idx="5">
                  <c:v>5596</c:v>
                </c:pt>
                <c:pt idx="6">
                  <c:v>4467</c:v>
                </c:pt>
                <c:pt idx="7">
                  <c:v>3812</c:v>
                </c:pt>
                <c:pt idx="8">
                  <c:v>3298</c:v>
                </c:pt>
                <c:pt idx="9">
                  <c:v>3023</c:v>
                </c:pt>
                <c:pt idx="10">
                  <c:v>2848</c:v>
                </c:pt>
                <c:pt idx="11">
                  <c:v>4479</c:v>
                </c:pt>
              </c:numCache>
            </c:numRef>
          </c:val>
          <c:smooth val="0"/>
        </c:ser>
        <c:ser>
          <c:idx val="21"/>
          <c:order val="21"/>
          <c:tx>
            <c:strRef>
              <c:f>NE_Dados!$W$1</c:f>
              <c:strCache>
                <c:ptCount val="1"/>
                <c:pt idx="0">
                  <c:v>1952</c:v>
                </c:pt>
              </c:strCache>
            </c:strRef>
          </c:tx>
          <c:spPr>
            <a:ln w="12700">
              <a:solidFill>
                <a:srgbClr val="FF6600"/>
              </a:solidFill>
              <a:prstDash val="solid"/>
            </a:ln>
          </c:spPr>
          <c:marker>
            <c:symbol val="none"/>
          </c:marker>
          <c:val>
            <c:numRef>
              <c:f>NE_Dados!$W$2:$W$13</c:f>
              <c:numCache>
                <c:formatCode>General</c:formatCode>
                <c:ptCount val="12"/>
                <c:pt idx="0">
                  <c:v>9697</c:v>
                </c:pt>
                <c:pt idx="1">
                  <c:v>13423</c:v>
                </c:pt>
                <c:pt idx="2">
                  <c:v>17575</c:v>
                </c:pt>
                <c:pt idx="3">
                  <c:v>20658</c:v>
                </c:pt>
                <c:pt idx="4">
                  <c:v>10678</c:v>
                </c:pt>
                <c:pt idx="5">
                  <c:v>5959</c:v>
                </c:pt>
                <c:pt idx="6">
                  <c:v>4829</c:v>
                </c:pt>
                <c:pt idx="7">
                  <c:v>3972</c:v>
                </c:pt>
                <c:pt idx="8">
                  <c:v>3530</c:v>
                </c:pt>
                <c:pt idx="9">
                  <c:v>3474</c:v>
                </c:pt>
                <c:pt idx="10">
                  <c:v>4826</c:v>
                </c:pt>
                <c:pt idx="11">
                  <c:v>11083</c:v>
                </c:pt>
              </c:numCache>
            </c:numRef>
          </c:val>
          <c:smooth val="0"/>
        </c:ser>
        <c:ser>
          <c:idx val="22"/>
          <c:order val="22"/>
          <c:tx>
            <c:strRef>
              <c:f>NE_Dados!$X$1</c:f>
              <c:strCache>
                <c:ptCount val="1"/>
                <c:pt idx="0">
                  <c:v>1953</c:v>
                </c:pt>
              </c:strCache>
            </c:strRef>
          </c:tx>
          <c:spPr>
            <a:ln w="12700">
              <a:solidFill>
                <a:srgbClr val="666699"/>
              </a:solidFill>
              <a:prstDash val="solid"/>
            </a:ln>
          </c:spPr>
          <c:marker>
            <c:symbol val="none"/>
          </c:marker>
          <c:val>
            <c:numRef>
              <c:f>NE_Dados!$X$2:$X$13</c:f>
              <c:numCache>
                <c:formatCode>General</c:formatCode>
                <c:ptCount val="12"/>
                <c:pt idx="0">
                  <c:v>11747</c:v>
                </c:pt>
                <c:pt idx="1">
                  <c:v>5439</c:v>
                </c:pt>
                <c:pt idx="2">
                  <c:v>7863</c:v>
                </c:pt>
                <c:pt idx="3">
                  <c:v>11262</c:v>
                </c:pt>
                <c:pt idx="4">
                  <c:v>6191</c:v>
                </c:pt>
                <c:pt idx="5">
                  <c:v>3983</c:v>
                </c:pt>
                <c:pt idx="6">
                  <c:v>3359</c:v>
                </c:pt>
                <c:pt idx="7">
                  <c:v>2935</c:v>
                </c:pt>
                <c:pt idx="8">
                  <c:v>2597</c:v>
                </c:pt>
                <c:pt idx="9">
                  <c:v>3193</c:v>
                </c:pt>
                <c:pt idx="10">
                  <c:v>4513</c:v>
                </c:pt>
                <c:pt idx="11">
                  <c:v>9562</c:v>
                </c:pt>
              </c:numCache>
            </c:numRef>
          </c:val>
          <c:smooth val="0"/>
        </c:ser>
        <c:ser>
          <c:idx val="23"/>
          <c:order val="23"/>
          <c:tx>
            <c:strRef>
              <c:f>NE_Dados!$Y$1</c:f>
              <c:strCache>
                <c:ptCount val="1"/>
                <c:pt idx="0">
                  <c:v>1954</c:v>
                </c:pt>
              </c:strCache>
            </c:strRef>
          </c:tx>
          <c:spPr>
            <a:ln w="12700">
              <a:solidFill>
                <a:srgbClr val="969696"/>
              </a:solidFill>
              <a:prstDash val="solid"/>
            </a:ln>
          </c:spPr>
          <c:marker>
            <c:symbol val="none"/>
          </c:marker>
          <c:val>
            <c:numRef>
              <c:f>NE_Dados!$Y$2:$Y$13</c:f>
              <c:numCache>
                <c:formatCode>General</c:formatCode>
                <c:ptCount val="12"/>
                <c:pt idx="0">
                  <c:v>13977</c:v>
                </c:pt>
                <c:pt idx="1">
                  <c:v>8210</c:v>
                </c:pt>
                <c:pt idx="2">
                  <c:v>9173</c:v>
                </c:pt>
                <c:pt idx="3">
                  <c:v>7819</c:v>
                </c:pt>
                <c:pt idx="4">
                  <c:v>4441</c:v>
                </c:pt>
                <c:pt idx="5">
                  <c:v>3731</c:v>
                </c:pt>
                <c:pt idx="6">
                  <c:v>2963</c:v>
                </c:pt>
                <c:pt idx="7">
                  <c:v>2645</c:v>
                </c:pt>
                <c:pt idx="8">
                  <c:v>2183</c:v>
                </c:pt>
                <c:pt idx="9">
                  <c:v>1961</c:v>
                </c:pt>
                <c:pt idx="10">
                  <c:v>2940</c:v>
                </c:pt>
                <c:pt idx="11">
                  <c:v>10453</c:v>
                </c:pt>
              </c:numCache>
            </c:numRef>
          </c:val>
          <c:smooth val="0"/>
        </c:ser>
        <c:ser>
          <c:idx val="24"/>
          <c:order val="24"/>
          <c:tx>
            <c:strRef>
              <c:f>NE_Dados!$Z$1</c:f>
              <c:strCache>
                <c:ptCount val="1"/>
                <c:pt idx="0">
                  <c:v>1955</c:v>
                </c:pt>
              </c:strCache>
            </c:strRef>
          </c:tx>
          <c:spPr>
            <a:ln w="12700">
              <a:solidFill>
                <a:srgbClr val="003366"/>
              </a:solidFill>
              <a:prstDash val="solid"/>
            </a:ln>
          </c:spPr>
          <c:marker>
            <c:symbol val="none"/>
          </c:marker>
          <c:val>
            <c:numRef>
              <c:f>NE_Dados!$Z$2:$Z$13</c:f>
              <c:numCache>
                <c:formatCode>General</c:formatCode>
                <c:ptCount val="12"/>
                <c:pt idx="0">
                  <c:v>7959</c:v>
                </c:pt>
                <c:pt idx="1">
                  <c:v>12214</c:v>
                </c:pt>
                <c:pt idx="2">
                  <c:v>6848</c:v>
                </c:pt>
                <c:pt idx="3">
                  <c:v>7841</c:v>
                </c:pt>
                <c:pt idx="4">
                  <c:v>4733</c:v>
                </c:pt>
                <c:pt idx="5">
                  <c:v>3204</c:v>
                </c:pt>
                <c:pt idx="6">
                  <c:v>2750</c:v>
                </c:pt>
                <c:pt idx="7">
                  <c:v>2397</c:v>
                </c:pt>
                <c:pt idx="8">
                  <c:v>2060</c:v>
                </c:pt>
                <c:pt idx="9">
                  <c:v>1937</c:v>
                </c:pt>
                <c:pt idx="10">
                  <c:v>5983</c:v>
                </c:pt>
                <c:pt idx="11">
                  <c:v>10082</c:v>
                </c:pt>
              </c:numCache>
            </c:numRef>
          </c:val>
          <c:smooth val="0"/>
        </c:ser>
        <c:ser>
          <c:idx val="25"/>
          <c:order val="25"/>
          <c:tx>
            <c:strRef>
              <c:f>NE_Dados!$AA$1</c:f>
              <c:strCache>
                <c:ptCount val="1"/>
                <c:pt idx="0">
                  <c:v>1956</c:v>
                </c:pt>
              </c:strCache>
            </c:strRef>
          </c:tx>
          <c:spPr>
            <a:ln w="12700">
              <a:solidFill>
                <a:srgbClr val="339966"/>
              </a:solidFill>
              <a:prstDash val="solid"/>
            </a:ln>
          </c:spPr>
          <c:marker>
            <c:symbol val="none"/>
          </c:marker>
          <c:val>
            <c:numRef>
              <c:f>NE_Dados!$AA$2:$AA$13</c:f>
              <c:numCache>
                <c:formatCode>General</c:formatCode>
                <c:ptCount val="12"/>
                <c:pt idx="0">
                  <c:v>15767</c:v>
                </c:pt>
                <c:pt idx="1">
                  <c:v>7716</c:v>
                </c:pt>
                <c:pt idx="2">
                  <c:v>13129</c:v>
                </c:pt>
                <c:pt idx="3">
                  <c:v>8736</c:v>
                </c:pt>
                <c:pt idx="4">
                  <c:v>5164</c:v>
                </c:pt>
                <c:pt idx="5">
                  <c:v>4932</c:v>
                </c:pt>
                <c:pt idx="6">
                  <c:v>4134</c:v>
                </c:pt>
                <c:pt idx="7">
                  <c:v>3224</c:v>
                </c:pt>
                <c:pt idx="8">
                  <c:v>2739</c:v>
                </c:pt>
                <c:pt idx="9">
                  <c:v>2491</c:v>
                </c:pt>
                <c:pt idx="10">
                  <c:v>4326</c:v>
                </c:pt>
                <c:pt idx="11">
                  <c:v>11649</c:v>
                </c:pt>
              </c:numCache>
            </c:numRef>
          </c:val>
          <c:smooth val="0"/>
        </c:ser>
        <c:ser>
          <c:idx val="26"/>
          <c:order val="26"/>
          <c:tx>
            <c:strRef>
              <c:f>NE_Dados!$AB$1</c:f>
              <c:strCache>
                <c:ptCount val="1"/>
                <c:pt idx="0">
                  <c:v>1957</c:v>
                </c:pt>
              </c:strCache>
            </c:strRef>
          </c:tx>
          <c:spPr>
            <a:ln w="12700">
              <a:solidFill>
                <a:srgbClr val="003300"/>
              </a:solidFill>
              <a:prstDash val="solid"/>
            </a:ln>
          </c:spPr>
          <c:marker>
            <c:symbol val="none"/>
          </c:marker>
          <c:val>
            <c:numRef>
              <c:f>NE_Dados!$AB$2:$AB$13</c:f>
              <c:numCache>
                <c:formatCode>General</c:formatCode>
                <c:ptCount val="12"/>
                <c:pt idx="0">
                  <c:v>18055</c:v>
                </c:pt>
                <c:pt idx="1">
                  <c:v>21173</c:v>
                </c:pt>
                <c:pt idx="2">
                  <c:v>23075</c:v>
                </c:pt>
                <c:pt idx="3">
                  <c:v>24664</c:v>
                </c:pt>
                <c:pt idx="4">
                  <c:v>18876</c:v>
                </c:pt>
                <c:pt idx="5">
                  <c:v>8862</c:v>
                </c:pt>
                <c:pt idx="6">
                  <c:v>6315</c:v>
                </c:pt>
                <c:pt idx="7">
                  <c:v>5067</c:v>
                </c:pt>
                <c:pt idx="8">
                  <c:v>4197</c:v>
                </c:pt>
                <c:pt idx="9">
                  <c:v>4562</c:v>
                </c:pt>
                <c:pt idx="10">
                  <c:v>4208</c:v>
                </c:pt>
                <c:pt idx="11">
                  <c:v>12343</c:v>
                </c:pt>
              </c:numCache>
            </c:numRef>
          </c:val>
          <c:smooth val="0"/>
        </c:ser>
        <c:ser>
          <c:idx val="27"/>
          <c:order val="27"/>
          <c:tx>
            <c:strRef>
              <c:f>NE_Dados!$AC$1</c:f>
              <c:strCache>
                <c:ptCount val="1"/>
                <c:pt idx="0">
                  <c:v>1958</c:v>
                </c:pt>
              </c:strCache>
            </c:strRef>
          </c:tx>
          <c:spPr>
            <a:ln w="12700">
              <a:solidFill>
                <a:srgbClr val="333300"/>
              </a:solidFill>
              <a:prstDash val="solid"/>
            </a:ln>
          </c:spPr>
          <c:marker>
            <c:symbol val="none"/>
          </c:marker>
          <c:val>
            <c:numRef>
              <c:f>NE_Dados!$AC$2:$AC$13</c:f>
              <c:numCache>
                <c:formatCode>General</c:formatCode>
                <c:ptCount val="12"/>
                <c:pt idx="0">
                  <c:v>11829</c:v>
                </c:pt>
                <c:pt idx="1">
                  <c:v>15375</c:v>
                </c:pt>
                <c:pt idx="2">
                  <c:v>11155</c:v>
                </c:pt>
                <c:pt idx="3">
                  <c:v>9586</c:v>
                </c:pt>
                <c:pt idx="4">
                  <c:v>7546</c:v>
                </c:pt>
                <c:pt idx="5">
                  <c:v>5157</c:v>
                </c:pt>
                <c:pt idx="6">
                  <c:v>4328</c:v>
                </c:pt>
                <c:pt idx="7">
                  <c:v>4326</c:v>
                </c:pt>
                <c:pt idx="8">
                  <c:v>3364</c:v>
                </c:pt>
                <c:pt idx="9">
                  <c:v>4433</c:v>
                </c:pt>
                <c:pt idx="10">
                  <c:v>5842</c:v>
                </c:pt>
                <c:pt idx="11">
                  <c:v>5037</c:v>
                </c:pt>
              </c:numCache>
            </c:numRef>
          </c:val>
          <c:smooth val="0"/>
        </c:ser>
        <c:ser>
          <c:idx val="28"/>
          <c:order val="28"/>
          <c:tx>
            <c:strRef>
              <c:f>NE_Dados!$AD$1</c:f>
              <c:strCache>
                <c:ptCount val="1"/>
                <c:pt idx="0">
                  <c:v>1959</c:v>
                </c:pt>
              </c:strCache>
            </c:strRef>
          </c:tx>
          <c:spPr>
            <a:ln w="12700">
              <a:solidFill>
                <a:srgbClr val="993300"/>
              </a:solidFill>
              <a:prstDash val="solid"/>
            </a:ln>
          </c:spPr>
          <c:marker>
            <c:symbol val="none"/>
          </c:marker>
          <c:val>
            <c:numRef>
              <c:f>NE_Dados!$AD$2:$AD$13</c:f>
              <c:numCache>
                <c:formatCode>General</c:formatCode>
                <c:ptCount val="12"/>
                <c:pt idx="0">
                  <c:v>10993</c:v>
                </c:pt>
                <c:pt idx="1">
                  <c:v>11386</c:v>
                </c:pt>
                <c:pt idx="2">
                  <c:v>10192</c:v>
                </c:pt>
                <c:pt idx="3">
                  <c:v>8778</c:v>
                </c:pt>
                <c:pt idx="4">
                  <c:v>4212</c:v>
                </c:pt>
                <c:pt idx="5">
                  <c:v>3418</c:v>
                </c:pt>
                <c:pt idx="6">
                  <c:v>3088</c:v>
                </c:pt>
                <c:pt idx="7">
                  <c:v>2745</c:v>
                </c:pt>
                <c:pt idx="8">
                  <c:v>2491</c:v>
                </c:pt>
                <c:pt idx="9">
                  <c:v>2785</c:v>
                </c:pt>
                <c:pt idx="10">
                  <c:v>4833</c:v>
                </c:pt>
                <c:pt idx="11">
                  <c:v>7875</c:v>
                </c:pt>
              </c:numCache>
            </c:numRef>
          </c:val>
          <c:smooth val="0"/>
        </c:ser>
        <c:ser>
          <c:idx val="29"/>
          <c:order val="29"/>
          <c:tx>
            <c:strRef>
              <c:f>NE_Dados!$AE$1</c:f>
              <c:strCache>
                <c:ptCount val="1"/>
                <c:pt idx="0">
                  <c:v>1960</c:v>
                </c:pt>
              </c:strCache>
            </c:strRef>
          </c:tx>
          <c:spPr>
            <a:ln w="12700">
              <a:solidFill>
                <a:srgbClr val="993366"/>
              </a:solidFill>
              <a:prstDash val="solid"/>
            </a:ln>
          </c:spPr>
          <c:marker>
            <c:symbol val="none"/>
          </c:marker>
          <c:val>
            <c:numRef>
              <c:f>NE_Dados!$AE$2:$AE$13</c:f>
              <c:numCache>
                <c:formatCode>General</c:formatCode>
                <c:ptCount val="12"/>
                <c:pt idx="0">
                  <c:v>10543</c:v>
                </c:pt>
                <c:pt idx="1">
                  <c:v>17528</c:v>
                </c:pt>
                <c:pt idx="2">
                  <c:v>27210</c:v>
                </c:pt>
                <c:pt idx="3">
                  <c:v>21550</c:v>
                </c:pt>
                <c:pt idx="4">
                  <c:v>7996</c:v>
                </c:pt>
                <c:pt idx="5">
                  <c:v>5568</c:v>
                </c:pt>
                <c:pt idx="6">
                  <c:v>4336</c:v>
                </c:pt>
                <c:pt idx="7">
                  <c:v>3657</c:v>
                </c:pt>
                <c:pt idx="8">
                  <c:v>3076</c:v>
                </c:pt>
                <c:pt idx="9">
                  <c:v>2747</c:v>
                </c:pt>
                <c:pt idx="10">
                  <c:v>3245</c:v>
                </c:pt>
                <c:pt idx="11">
                  <c:v>11855</c:v>
                </c:pt>
              </c:numCache>
            </c:numRef>
          </c:val>
          <c:smooth val="0"/>
        </c:ser>
        <c:ser>
          <c:idx val="30"/>
          <c:order val="30"/>
          <c:tx>
            <c:strRef>
              <c:f>NE_Dados!$AF$1</c:f>
              <c:strCache>
                <c:ptCount val="1"/>
                <c:pt idx="0">
                  <c:v>1961</c:v>
                </c:pt>
              </c:strCache>
            </c:strRef>
          </c:tx>
          <c:spPr>
            <a:ln w="12700">
              <a:solidFill>
                <a:srgbClr val="333399"/>
              </a:solidFill>
              <a:prstDash val="solid"/>
            </a:ln>
          </c:spPr>
          <c:marker>
            <c:symbol val="none"/>
          </c:marker>
          <c:val>
            <c:numRef>
              <c:f>NE_Dados!$AF$2:$AF$13</c:f>
              <c:numCache>
                <c:formatCode>General</c:formatCode>
                <c:ptCount val="12"/>
                <c:pt idx="0">
                  <c:v>16793</c:v>
                </c:pt>
                <c:pt idx="1">
                  <c:v>22630</c:v>
                </c:pt>
                <c:pt idx="2">
                  <c:v>19211</c:v>
                </c:pt>
                <c:pt idx="3">
                  <c:v>11103</c:v>
                </c:pt>
                <c:pt idx="4">
                  <c:v>7009</c:v>
                </c:pt>
                <c:pt idx="5">
                  <c:v>5310</c:v>
                </c:pt>
                <c:pt idx="6">
                  <c:v>4298</c:v>
                </c:pt>
                <c:pt idx="7">
                  <c:v>3608</c:v>
                </c:pt>
                <c:pt idx="8">
                  <c:v>3032</c:v>
                </c:pt>
                <c:pt idx="9">
                  <c:v>2633</c:v>
                </c:pt>
                <c:pt idx="10">
                  <c:v>3174</c:v>
                </c:pt>
                <c:pt idx="11">
                  <c:v>4537</c:v>
                </c:pt>
              </c:numCache>
            </c:numRef>
          </c:val>
          <c:smooth val="0"/>
        </c:ser>
        <c:ser>
          <c:idx val="31"/>
          <c:order val="31"/>
          <c:tx>
            <c:strRef>
              <c:f>NE_Dados!$AG$1</c:f>
              <c:strCache>
                <c:ptCount val="1"/>
                <c:pt idx="0">
                  <c:v>1962</c:v>
                </c:pt>
              </c:strCache>
            </c:strRef>
          </c:tx>
          <c:spPr>
            <a:ln w="12700">
              <a:solidFill>
                <a:srgbClr val="000000"/>
              </a:solidFill>
              <a:prstDash val="solid"/>
            </a:ln>
          </c:spPr>
          <c:marker>
            <c:symbol val="none"/>
          </c:marker>
          <c:val>
            <c:numRef>
              <c:f>NE_Dados!$AG$2:$AG$13</c:f>
              <c:numCache>
                <c:formatCode>General</c:formatCode>
                <c:ptCount val="12"/>
                <c:pt idx="0">
                  <c:v>10409</c:v>
                </c:pt>
                <c:pt idx="1">
                  <c:v>15920</c:v>
                </c:pt>
                <c:pt idx="2">
                  <c:v>13250</c:v>
                </c:pt>
                <c:pt idx="3">
                  <c:v>10155</c:v>
                </c:pt>
                <c:pt idx="4">
                  <c:v>6067</c:v>
                </c:pt>
                <c:pt idx="5">
                  <c:v>4461</c:v>
                </c:pt>
                <c:pt idx="6">
                  <c:v>3775</c:v>
                </c:pt>
                <c:pt idx="7">
                  <c:v>3117</c:v>
                </c:pt>
                <c:pt idx="8">
                  <c:v>2501</c:v>
                </c:pt>
                <c:pt idx="9">
                  <c:v>3282</c:v>
                </c:pt>
                <c:pt idx="10">
                  <c:v>5614</c:v>
                </c:pt>
                <c:pt idx="11">
                  <c:v>8826</c:v>
                </c:pt>
              </c:numCache>
            </c:numRef>
          </c:val>
          <c:smooth val="0"/>
        </c:ser>
        <c:ser>
          <c:idx val="32"/>
          <c:order val="32"/>
          <c:tx>
            <c:strRef>
              <c:f>NE_Dados!$AH$1</c:f>
              <c:strCache>
                <c:ptCount val="1"/>
                <c:pt idx="0">
                  <c:v>1963</c:v>
                </c:pt>
              </c:strCache>
            </c:strRef>
          </c:tx>
          <c:spPr>
            <a:ln w="12700">
              <a:solidFill>
                <a:srgbClr val="FFFFFF"/>
              </a:solidFill>
              <a:prstDash val="solid"/>
            </a:ln>
          </c:spPr>
          <c:marker>
            <c:symbol val="none"/>
          </c:marker>
          <c:val>
            <c:numRef>
              <c:f>NE_Dados!$AH$2:$AH$13</c:f>
              <c:numCache>
                <c:formatCode>General</c:formatCode>
                <c:ptCount val="12"/>
                <c:pt idx="0">
                  <c:v>16252</c:v>
                </c:pt>
                <c:pt idx="1">
                  <c:v>19439</c:v>
                </c:pt>
                <c:pt idx="2">
                  <c:v>11265</c:v>
                </c:pt>
                <c:pt idx="3">
                  <c:v>5225</c:v>
                </c:pt>
                <c:pt idx="4">
                  <c:v>4381</c:v>
                </c:pt>
                <c:pt idx="5">
                  <c:v>3352</c:v>
                </c:pt>
                <c:pt idx="6">
                  <c:v>2943</c:v>
                </c:pt>
                <c:pt idx="7">
                  <c:v>2679</c:v>
                </c:pt>
                <c:pt idx="8">
                  <c:v>2375</c:v>
                </c:pt>
                <c:pt idx="9">
                  <c:v>2124</c:v>
                </c:pt>
                <c:pt idx="10">
                  <c:v>2730</c:v>
                </c:pt>
                <c:pt idx="11">
                  <c:v>4175</c:v>
                </c:pt>
              </c:numCache>
            </c:numRef>
          </c:val>
          <c:smooth val="0"/>
        </c:ser>
        <c:ser>
          <c:idx val="33"/>
          <c:order val="33"/>
          <c:tx>
            <c:strRef>
              <c:f>NE_Dados!$AI$1</c:f>
              <c:strCache>
                <c:ptCount val="1"/>
                <c:pt idx="0">
                  <c:v>1964</c:v>
                </c:pt>
              </c:strCache>
            </c:strRef>
          </c:tx>
          <c:spPr>
            <a:ln w="12700">
              <a:solidFill>
                <a:srgbClr val="FF0000"/>
              </a:solidFill>
              <a:prstDash val="solid"/>
            </a:ln>
          </c:spPr>
          <c:marker>
            <c:symbol val="none"/>
          </c:marker>
          <c:val>
            <c:numRef>
              <c:f>NE_Dados!$AI$2:$AI$13</c:f>
              <c:numCache>
                <c:formatCode>General</c:formatCode>
                <c:ptCount val="12"/>
                <c:pt idx="0">
                  <c:v>12511</c:v>
                </c:pt>
                <c:pt idx="1">
                  <c:v>24177</c:v>
                </c:pt>
                <c:pt idx="2">
                  <c:v>17503</c:v>
                </c:pt>
                <c:pt idx="3">
                  <c:v>8959</c:v>
                </c:pt>
                <c:pt idx="4">
                  <c:v>5325</c:v>
                </c:pt>
                <c:pt idx="5">
                  <c:v>3675</c:v>
                </c:pt>
                <c:pt idx="6">
                  <c:v>3143</c:v>
                </c:pt>
                <c:pt idx="7">
                  <c:v>2895</c:v>
                </c:pt>
                <c:pt idx="8">
                  <c:v>2299</c:v>
                </c:pt>
                <c:pt idx="9">
                  <c:v>2610</c:v>
                </c:pt>
                <c:pt idx="10">
                  <c:v>7935</c:v>
                </c:pt>
                <c:pt idx="11">
                  <c:v>12581</c:v>
                </c:pt>
              </c:numCache>
            </c:numRef>
          </c:val>
          <c:smooth val="0"/>
        </c:ser>
        <c:ser>
          <c:idx val="34"/>
          <c:order val="34"/>
          <c:tx>
            <c:strRef>
              <c:f>NE_Dados!$AJ$1</c:f>
              <c:strCache>
                <c:ptCount val="1"/>
                <c:pt idx="0">
                  <c:v>1965</c:v>
                </c:pt>
              </c:strCache>
            </c:strRef>
          </c:tx>
          <c:spPr>
            <a:ln w="12700">
              <a:solidFill>
                <a:srgbClr val="00FF00"/>
              </a:solidFill>
              <a:prstDash val="solid"/>
            </a:ln>
          </c:spPr>
          <c:marker>
            <c:symbol val="none"/>
          </c:marker>
          <c:val>
            <c:numRef>
              <c:f>NE_Dados!$AJ$2:$AJ$13</c:f>
              <c:numCache>
                <c:formatCode>General</c:formatCode>
                <c:ptCount val="12"/>
                <c:pt idx="0">
                  <c:v>15317</c:v>
                </c:pt>
                <c:pt idx="1">
                  <c:v>14802</c:v>
                </c:pt>
                <c:pt idx="2">
                  <c:v>15912</c:v>
                </c:pt>
                <c:pt idx="3">
                  <c:v>18010</c:v>
                </c:pt>
                <c:pt idx="4">
                  <c:v>9082</c:v>
                </c:pt>
                <c:pt idx="5">
                  <c:v>5575</c:v>
                </c:pt>
                <c:pt idx="6">
                  <c:v>4499</c:v>
                </c:pt>
                <c:pt idx="7">
                  <c:v>3852</c:v>
                </c:pt>
                <c:pt idx="8">
                  <c:v>3206</c:v>
                </c:pt>
                <c:pt idx="9">
                  <c:v>4011</c:v>
                </c:pt>
                <c:pt idx="10">
                  <c:v>7769</c:v>
                </c:pt>
                <c:pt idx="11">
                  <c:v>12028</c:v>
                </c:pt>
              </c:numCache>
            </c:numRef>
          </c:val>
          <c:smooth val="0"/>
        </c:ser>
        <c:ser>
          <c:idx val="35"/>
          <c:order val="35"/>
          <c:tx>
            <c:strRef>
              <c:f>NE_Dados!$AK$1</c:f>
              <c:strCache>
                <c:ptCount val="1"/>
                <c:pt idx="0">
                  <c:v>1966</c:v>
                </c:pt>
              </c:strCache>
            </c:strRef>
          </c:tx>
          <c:spPr>
            <a:ln w="12700">
              <a:solidFill>
                <a:srgbClr val="0000FF"/>
              </a:solidFill>
              <a:prstDash val="solid"/>
            </a:ln>
          </c:spPr>
          <c:marker>
            <c:symbol val="none"/>
          </c:marker>
          <c:val>
            <c:numRef>
              <c:f>NE_Dados!$AK$2:$AK$13</c:f>
              <c:numCache>
                <c:formatCode>General</c:formatCode>
                <c:ptCount val="12"/>
                <c:pt idx="0">
                  <c:v>12412</c:v>
                </c:pt>
                <c:pt idx="1">
                  <c:v>17865</c:v>
                </c:pt>
                <c:pt idx="2">
                  <c:v>19441</c:v>
                </c:pt>
                <c:pt idx="3">
                  <c:v>14467</c:v>
                </c:pt>
                <c:pt idx="4">
                  <c:v>7998</c:v>
                </c:pt>
                <c:pt idx="5">
                  <c:v>5758</c:v>
                </c:pt>
                <c:pt idx="6">
                  <c:v>4627</c:v>
                </c:pt>
                <c:pt idx="7">
                  <c:v>4080</c:v>
                </c:pt>
                <c:pt idx="8">
                  <c:v>3517</c:v>
                </c:pt>
                <c:pt idx="9">
                  <c:v>3541</c:v>
                </c:pt>
                <c:pt idx="10">
                  <c:v>5396</c:v>
                </c:pt>
                <c:pt idx="11">
                  <c:v>7562</c:v>
                </c:pt>
              </c:numCache>
            </c:numRef>
          </c:val>
          <c:smooth val="0"/>
        </c:ser>
        <c:ser>
          <c:idx val="36"/>
          <c:order val="36"/>
          <c:tx>
            <c:strRef>
              <c:f>NE_Dados!$AL$1</c:f>
              <c:strCache>
                <c:ptCount val="1"/>
                <c:pt idx="0">
                  <c:v>1967</c:v>
                </c:pt>
              </c:strCache>
            </c:strRef>
          </c:tx>
          <c:spPr>
            <a:ln w="12700">
              <a:solidFill>
                <a:srgbClr val="FFFF00"/>
              </a:solidFill>
              <a:prstDash val="solid"/>
            </a:ln>
          </c:spPr>
          <c:marker>
            <c:symbol val="none"/>
          </c:marker>
          <c:val>
            <c:numRef>
              <c:f>NE_Dados!$AL$2:$AL$13</c:f>
              <c:numCache>
                <c:formatCode>General</c:formatCode>
                <c:ptCount val="12"/>
                <c:pt idx="0">
                  <c:v>14675</c:v>
                </c:pt>
                <c:pt idx="1">
                  <c:v>13618</c:v>
                </c:pt>
                <c:pt idx="2">
                  <c:v>12863</c:v>
                </c:pt>
                <c:pt idx="3">
                  <c:v>13044</c:v>
                </c:pt>
                <c:pt idx="4">
                  <c:v>8220</c:v>
                </c:pt>
                <c:pt idx="5">
                  <c:v>4613</c:v>
                </c:pt>
                <c:pt idx="6">
                  <c:v>3896</c:v>
                </c:pt>
                <c:pt idx="7">
                  <c:v>3374</c:v>
                </c:pt>
                <c:pt idx="8">
                  <c:v>2903</c:v>
                </c:pt>
                <c:pt idx="9">
                  <c:v>2700</c:v>
                </c:pt>
                <c:pt idx="10">
                  <c:v>4615</c:v>
                </c:pt>
                <c:pt idx="11">
                  <c:v>12337</c:v>
                </c:pt>
              </c:numCache>
            </c:numRef>
          </c:val>
          <c:smooth val="0"/>
        </c:ser>
        <c:ser>
          <c:idx val="37"/>
          <c:order val="37"/>
          <c:tx>
            <c:strRef>
              <c:f>NE_Dados!$AM$1</c:f>
              <c:strCache>
                <c:ptCount val="1"/>
                <c:pt idx="0">
                  <c:v>1968</c:v>
                </c:pt>
              </c:strCache>
            </c:strRef>
          </c:tx>
          <c:spPr>
            <a:ln w="12700">
              <a:solidFill>
                <a:srgbClr val="FF00FF"/>
              </a:solidFill>
              <a:prstDash val="solid"/>
            </a:ln>
          </c:spPr>
          <c:marker>
            <c:symbol val="none"/>
          </c:marker>
          <c:val>
            <c:numRef>
              <c:f>NE_Dados!$AM$2:$AM$13</c:f>
              <c:numCache>
                <c:formatCode>General</c:formatCode>
                <c:ptCount val="12"/>
                <c:pt idx="0">
                  <c:v>16365</c:v>
                </c:pt>
                <c:pt idx="1">
                  <c:v>14647</c:v>
                </c:pt>
                <c:pt idx="2">
                  <c:v>20515</c:v>
                </c:pt>
                <c:pt idx="3">
                  <c:v>16158</c:v>
                </c:pt>
                <c:pt idx="4">
                  <c:v>7399</c:v>
                </c:pt>
                <c:pt idx="5">
                  <c:v>5037</c:v>
                </c:pt>
                <c:pt idx="6">
                  <c:v>4355</c:v>
                </c:pt>
                <c:pt idx="7">
                  <c:v>3948</c:v>
                </c:pt>
                <c:pt idx="8">
                  <c:v>3723</c:v>
                </c:pt>
                <c:pt idx="9">
                  <c:v>3757</c:v>
                </c:pt>
                <c:pt idx="10">
                  <c:v>5854</c:v>
                </c:pt>
                <c:pt idx="11">
                  <c:v>13609</c:v>
                </c:pt>
              </c:numCache>
            </c:numRef>
          </c:val>
          <c:smooth val="0"/>
        </c:ser>
        <c:ser>
          <c:idx val="38"/>
          <c:order val="38"/>
          <c:tx>
            <c:strRef>
              <c:f>NE_Dados!$AN$1</c:f>
              <c:strCache>
                <c:ptCount val="1"/>
                <c:pt idx="0">
                  <c:v>1969</c:v>
                </c:pt>
              </c:strCache>
            </c:strRef>
          </c:tx>
          <c:spPr>
            <a:ln w="12700">
              <a:solidFill>
                <a:srgbClr val="00FFFF"/>
              </a:solidFill>
              <a:prstDash val="solid"/>
            </a:ln>
          </c:spPr>
          <c:marker>
            <c:symbol val="none"/>
          </c:marker>
          <c:val>
            <c:numRef>
              <c:f>NE_Dados!$AN$2:$AN$13</c:f>
              <c:numCache>
                <c:formatCode>General</c:formatCode>
                <c:ptCount val="12"/>
                <c:pt idx="0">
                  <c:v>10165</c:v>
                </c:pt>
                <c:pt idx="1">
                  <c:v>12920</c:v>
                </c:pt>
                <c:pt idx="2">
                  <c:v>13700</c:v>
                </c:pt>
                <c:pt idx="3">
                  <c:v>8099</c:v>
                </c:pt>
                <c:pt idx="4">
                  <c:v>5166</c:v>
                </c:pt>
                <c:pt idx="5">
                  <c:v>3906</c:v>
                </c:pt>
                <c:pt idx="6">
                  <c:v>3432</c:v>
                </c:pt>
                <c:pt idx="7">
                  <c:v>3025</c:v>
                </c:pt>
                <c:pt idx="8">
                  <c:v>2569</c:v>
                </c:pt>
                <c:pt idx="9">
                  <c:v>2656</c:v>
                </c:pt>
                <c:pt idx="10">
                  <c:v>6742</c:v>
                </c:pt>
                <c:pt idx="11">
                  <c:v>15584</c:v>
                </c:pt>
              </c:numCache>
            </c:numRef>
          </c:val>
          <c:smooth val="0"/>
        </c:ser>
        <c:ser>
          <c:idx val="39"/>
          <c:order val="39"/>
          <c:tx>
            <c:strRef>
              <c:f>NE_Dados!$AO$1</c:f>
              <c:strCache>
                <c:ptCount val="1"/>
                <c:pt idx="0">
                  <c:v>1970</c:v>
                </c:pt>
              </c:strCache>
            </c:strRef>
          </c:tx>
          <c:spPr>
            <a:ln w="12700">
              <a:solidFill>
                <a:srgbClr val="800000"/>
              </a:solidFill>
              <a:prstDash val="solid"/>
            </a:ln>
          </c:spPr>
          <c:marker>
            <c:symbol val="none"/>
          </c:marker>
          <c:val>
            <c:numRef>
              <c:f>NE_Dados!$AO$2:$AO$13</c:f>
              <c:numCache>
                <c:formatCode>General</c:formatCode>
                <c:ptCount val="12"/>
                <c:pt idx="0">
                  <c:v>19264</c:v>
                </c:pt>
                <c:pt idx="1">
                  <c:v>19019</c:v>
                </c:pt>
                <c:pt idx="2">
                  <c:v>15047</c:v>
                </c:pt>
                <c:pt idx="3">
                  <c:v>7905</c:v>
                </c:pt>
                <c:pt idx="4">
                  <c:v>6043</c:v>
                </c:pt>
                <c:pt idx="5">
                  <c:v>4406</c:v>
                </c:pt>
                <c:pt idx="6">
                  <c:v>3917</c:v>
                </c:pt>
                <c:pt idx="7">
                  <c:v>3396</c:v>
                </c:pt>
                <c:pt idx="8">
                  <c:v>3147</c:v>
                </c:pt>
                <c:pt idx="9">
                  <c:v>4669</c:v>
                </c:pt>
                <c:pt idx="10">
                  <c:v>9339</c:v>
                </c:pt>
                <c:pt idx="11">
                  <c:v>8853</c:v>
                </c:pt>
              </c:numCache>
            </c:numRef>
          </c:val>
          <c:smooth val="0"/>
        </c:ser>
        <c:ser>
          <c:idx val="40"/>
          <c:order val="40"/>
          <c:tx>
            <c:strRef>
              <c:f>NE_Dados!$AP$1</c:f>
              <c:strCache>
                <c:ptCount val="1"/>
                <c:pt idx="0">
                  <c:v>1971</c:v>
                </c:pt>
              </c:strCache>
            </c:strRef>
          </c:tx>
          <c:spPr>
            <a:ln w="12700">
              <a:solidFill>
                <a:srgbClr val="008000"/>
              </a:solidFill>
              <a:prstDash val="solid"/>
            </a:ln>
          </c:spPr>
          <c:marker>
            <c:symbol val="none"/>
          </c:marker>
          <c:val>
            <c:numRef>
              <c:f>NE_Dados!$AP$2:$AP$13</c:f>
              <c:numCache>
                <c:formatCode>General</c:formatCode>
                <c:ptCount val="12"/>
                <c:pt idx="0">
                  <c:v>5271</c:v>
                </c:pt>
                <c:pt idx="1">
                  <c:v>4500</c:v>
                </c:pt>
                <c:pt idx="2">
                  <c:v>5320</c:v>
                </c:pt>
                <c:pt idx="3">
                  <c:v>5178</c:v>
                </c:pt>
                <c:pt idx="4">
                  <c:v>3786</c:v>
                </c:pt>
                <c:pt idx="5">
                  <c:v>2770</c:v>
                </c:pt>
                <c:pt idx="6">
                  <c:v>2640</c:v>
                </c:pt>
                <c:pt idx="7">
                  <c:v>2283</c:v>
                </c:pt>
                <c:pt idx="8">
                  <c:v>2276</c:v>
                </c:pt>
                <c:pt idx="9">
                  <c:v>3240</c:v>
                </c:pt>
                <c:pt idx="10">
                  <c:v>7506</c:v>
                </c:pt>
                <c:pt idx="11">
                  <c:v>18137</c:v>
                </c:pt>
              </c:numCache>
            </c:numRef>
          </c:val>
          <c:smooth val="0"/>
        </c:ser>
        <c:ser>
          <c:idx val="41"/>
          <c:order val="41"/>
          <c:tx>
            <c:strRef>
              <c:f>NE_Dados!$AQ$1</c:f>
              <c:strCache>
                <c:ptCount val="1"/>
                <c:pt idx="0">
                  <c:v>1972</c:v>
                </c:pt>
              </c:strCache>
            </c:strRef>
          </c:tx>
          <c:spPr>
            <a:ln w="12700">
              <a:solidFill>
                <a:srgbClr val="000080"/>
              </a:solidFill>
              <a:prstDash val="solid"/>
            </a:ln>
          </c:spPr>
          <c:marker>
            <c:symbol val="none"/>
          </c:marker>
          <c:val>
            <c:numRef>
              <c:f>NE_Dados!$AQ$2:$AQ$13</c:f>
              <c:numCache>
                <c:formatCode>General</c:formatCode>
                <c:ptCount val="12"/>
                <c:pt idx="0">
                  <c:v>15731</c:v>
                </c:pt>
                <c:pt idx="1">
                  <c:v>8459</c:v>
                </c:pt>
                <c:pt idx="2">
                  <c:v>9984</c:v>
                </c:pt>
                <c:pt idx="3">
                  <c:v>8876</c:v>
                </c:pt>
                <c:pt idx="4">
                  <c:v>5911</c:v>
                </c:pt>
                <c:pt idx="5">
                  <c:v>3859</c:v>
                </c:pt>
                <c:pt idx="6">
                  <c:v>3379</c:v>
                </c:pt>
                <c:pt idx="7">
                  <c:v>3177</c:v>
                </c:pt>
                <c:pt idx="8">
                  <c:v>2644</c:v>
                </c:pt>
                <c:pt idx="9">
                  <c:v>3882</c:v>
                </c:pt>
                <c:pt idx="10">
                  <c:v>5718</c:v>
                </c:pt>
                <c:pt idx="11">
                  <c:v>12049</c:v>
                </c:pt>
              </c:numCache>
            </c:numRef>
          </c:val>
          <c:smooth val="0"/>
        </c:ser>
        <c:ser>
          <c:idx val="42"/>
          <c:order val="42"/>
          <c:tx>
            <c:strRef>
              <c:f>NE_Dados!$AR$1</c:f>
              <c:strCache>
                <c:ptCount val="1"/>
                <c:pt idx="0">
                  <c:v>1973</c:v>
                </c:pt>
              </c:strCache>
            </c:strRef>
          </c:tx>
          <c:spPr>
            <a:ln w="12700">
              <a:solidFill>
                <a:srgbClr val="808000"/>
              </a:solidFill>
              <a:prstDash val="solid"/>
            </a:ln>
          </c:spPr>
          <c:marker>
            <c:symbol val="none"/>
          </c:marker>
          <c:val>
            <c:numRef>
              <c:f>NE_Dados!$AR$2:$AR$13</c:f>
              <c:numCache>
                <c:formatCode>General</c:formatCode>
                <c:ptCount val="12"/>
                <c:pt idx="0">
                  <c:v>13662</c:v>
                </c:pt>
                <c:pt idx="1">
                  <c:v>11238</c:v>
                </c:pt>
                <c:pt idx="2">
                  <c:v>10976</c:v>
                </c:pt>
                <c:pt idx="3">
                  <c:v>13725</c:v>
                </c:pt>
                <c:pt idx="4">
                  <c:v>6673</c:v>
                </c:pt>
                <c:pt idx="5">
                  <c:v>4450</c:v>
                </c:pt>
                <c:pt idx="6">
                  <c:v>3784</c:v>
                </c:pt>
                <c:pt idx="7">
                  <c:v>3088</c:v>
                </c:pt>
                <c:pt idx="8">
                  <c:v>2534</c:v>
                </c:pt>
                <c:pt idx="9">
                  <c:v>3745</c:v>
                </c:pt>
                <c:pt idx="10">
                  <c:v>9425</c:v>
                </c:pt>
                <c:pt idx="11">
                  <c:v>13162</c:v>
                </c:pt>
              </c:numCache>
            </c:numRef>
          </c:val>
          <c:smooth val="0"/>
        </c:ser>
        <c:ser>
          <c:idx val="43"/>
          <c:order val="43"/>
          <c:tx>
            <c:strRef>
              <c:f>NE_Dados!$AS$1</c:f>
              <c:strCache>
                <c:ptCount val="1"/>
                <c:pt idx="0">
                  <c:v>1974</c:v>
                </c:pt>
              </c:strCache>
            </c:strRef>
          </c:tx>
          <c:spPr>
            <a:ln w="12700">
              <a:solidFill>
                <a:srgbClr val="800080"/>
              </a:solidFill>
              <a:prstDash val="solid"/>
            </a:ln>
          </c:spPr>
          <c:marker>
            <c:symbol val="none"/>
          </c:marker>
          <c:val>
            <c:numRef>
              <c:f>NE_Dados!$AS$2:$AS$13</c:f>
              <c:numCache>
                <c:formatCode>General</c:formatCode>
                <c:ptCount val="12"/>
                <c:pt idx="0">
                  <c:v>13717</c:v>
                </c:pt>
                <c:pt idx="1">
                  <c:v>10813</c:v>
                </c:pt>
                <c:pt idx="2">
                  <c:v>12721</c:v>
                </c:pt>
                <c:pt idx="3">
                  <c:v>18222</c:v>
                </c:pt>
                <c:pt idx="4">
                  <c:v>10307</c:v>
                </c:pt>
                <c:pt idx="5">
                  <c:v>5442</c:v>
                </c:pt>
                <c:pt idx="6">
                  <c:v>4232</c:v>
                </c:pt>
                <c:pt idx="7">
                  <c:v>3723</c:v>
                </c:pt>
                <c:pt idx="8">
                  <c:v>3282</c:v>
                </c:pt>
                <c:pt idx="9">
                  <c:v>3264</c:v>
                </c:pt>
                <c:pt idx="10">
                  <c:v>5694</c:v>
                </c:pt>
                <c:pt idx="11">
                  <c:v>7523</c:v>
                </c:pt>
              </c:numCache>
            </c:numRef>
          </c:val>
          <c:smooth val="0"/>
        </c:ser>
        <c:ser>
          <c:idx val="44"/>
          <c:order val="44"/>
          <c:tx>
            <c:strRef>
              <c:f>NE_Dados!$AT$1</c:f>
              <c:strCache>
                <c:ptCount val="1"/>
                <c:pt idx="0">
                  <c:v>1975</c:v>
                </c:pt>
              </c:strCache>
            </c:strRef>
          </c:tx>
          <c:spPr>
            <a:ln w="12700">
              <a:solidFill>
                <a:srgbClr val="008080"/>
              </a:solidFill>
              <a:prstDash val="solid"/>
            </a:ln>
          </c:spPr>
          <c:marker>
            <c:symbol val="none"/>
          </c:marker>
          <c:val>
            <c:numRef>
              <c:f>NE_Dados!$AT$2:$AT$13</c:f>
              <c:numCache>
                <c:formatCode>General</c:formatCode>
                <c:ptCount val="12"/>
                <c:pt idx="0">
                  <c:v>12657</c:v>
                </c:pt>
                <c:pt idx="1">
                  <c:v>12213</c:v>
                </c:pt>
                <c:pt idx="2">
                  <c:v>8454</c:v>
                </c:pt>
                <c:pt idx="3">
                  <c:v>7473</c:v>
                </c:pt>
                <c:pt idx="4">
                  <c:v>6388</c:v>
                </c:pt>
                <c:pt idx="5">
                  <c:v>3811</c:v>
                </c:pt>
                <c:pt idx="6">
                  <c:v>3829</c:v>
                </c:pt>
                <c:pt idx="7">
                  <c:v>2988</c:v>
                </c:pt>
                <c:pt idx="8">
                  <c:v>2476</c:v>
                </c:pt>
                <c:pt idx="9">
                  <c:v>2879</c:v>
                </c:pt>
                <c:pt idx="10">
                  <c:v>6859</c:v>
                </c:pt>
                <c:pt idx="11">
                  <c:v>8374</c:v>
                </c:pt>
              </c:numCache>
            </c:numRef>
          </c:val>
          <c:smooth val="0"/>
        </c:ser>
        <c:ser>
          <c:idx val="45"/>
          <c:order val="45"/>
          <c:tx>
            <c:strRef>
              <c:f>NE_Dados!$AU$1</c:f>
              <c:strCache>
                <c:ptCount val="1"/>
                <c:pt idx="0">
                  <c:v>1976</c:v>
                </c:pt>
              </c:strCache>
            </c:strRef>
          </c:tx>
          <c:spPr>
            <a:ln w="12700">
              <a:solidFill>
                <a:srgbClr val="C0C0C0"/>
              </a:solidFill>
              <a:prstDash val="solid"/>
            </a:ln>
          </c:spPr>
          <c:marker>
            <c:symbol val="none"/>
          </c:marker>
          <c:val>
            <c:numRef>
              <c:f>NE_Dados!$AU$2:$AU$13</c:f>
              <c:numCache>
                <c:formatCode>General</c:formatCode>
                <c:ptCount val="12"/>
                <c:pt idx="0">
                  <c:v>6180</c:v>
                </c:pt>
                <c:pt idx="1">
                  <c:v>6032</c:v>
                </c:pt>
                <c:pt idx="2">
                  <c:v>6381</c:v>
                </c:pt>
                <c:pt idx="3">
                  <c:v>5469</c:v>
                </c:pt>
                <c:pt idx="4">
                  <c:v>3179</c:v>
                </c:pt>
                <c:pt idx="5">
                  <c:v>3075</c:v>
                </c:pt>
                <c:pt idx="6">
                  <c:v>2466</c:v>
                </c:pt>
                <c:pt idx="7">
                  <c:v>2292</c:v>
                </c:pt>
                <c:pt idx="8">
                  <c:v>2647</c:v>
                </c:pt>
                <c:pt idx="9">
                  <c:v>4521</c:v>
                </c:pt>
                <c:pt idx="10">
                  <c:v>6496</c:v>
                </c:pt>
                <c:pt idx="11">
                  <c:v>13695</c:v>
                </c:pt>
              </c:numCache>
            </c:numRef>
          </c:val>
          <c:smooth val="0"/>
        </c:ser>
        <c:ser>
          <c:idx val="46"/>
          <c:order val="46"/>
          <c:tx>
            <c:strRef>
              <c:f>NE_Dados!$AV$1</c:f>
              <c:strCache>
                <c:ptCount val="1"/>
                <c:pt idx="0">
                  <c:v>1977</c:v>
                </c:pt>
              </c:strCache>
            </c:strRef>
          </c:tx>
          <c:spPr>
            <a:ln w="12700">
              <a:solidFill>
                <a:srgbClr val="808080"/>
              </a:solidFill>
              <a:prstDash val="solid"/>
            </a:ln>
          </c:spPr>
          <c:marker>
            <c:symbol val="none"/>
          </c:marker>
          <c:val>
            <c:numRef>
              <c:f>NE_Dados!$AV$2:$AV$13</c:f>
              <c:numCache>
                <c:formatCode>General</c:formatCode>
                <c:ptCount val="12"/>
                <c:pt idx="0">
                  <c:v>15114</c:v>
                </c:pt>
                <c:pt idx="1">
                  <c:v>18114</c:v>
                </c:pt>
                <c:pt idx="2">
                  <c:v>7080</c:v>
                </c:pt>
                <c:pt idx="3">
                  <c:v>6814</c:v>
                </c:pt>
                <c:pt idx="4">
                  <c:v>6113</c:v>
                </c:pt>
                <c:pt idx="5">
                  <c:v>4132</c:v>
                </c:pt>
                <c:pt idx="6">
                  <c:v>3542</c:v>
                </c:pt>
                <c:pt idx="7">
                  <c:v>2881</c:v>
                </c:pt>
                <c:pt idx="8">
                  <c:v>2718</c:v>
                </c:pt>
                <c:pt idx="9">
                  <c:v>3619</c:v>
                </c:pt>
                <c:pt idx="10">
                  <c:v>4187</c:v>
                </c:pt>
                <c:pt idx="11">
                  <c:v>8420</c:v>
                </c:pt>
              </c:numCache>
            </c:numRef>
          </c:val>
          <c:smooth val="0"/>
        </c:ser>
        <c:ser>
          <c:idx val="47"/>
          <c:order val="47"/>
          <c:tx>
            <c:strRef>
              <c:f>NE_Dados!$AW$1</c:f>
              <c:strCache>
                <c:ptCount val="1"/>
                <c:pt idx="0">
                  <c:v>1978</c:v>
                </c:pt>
              </c:strCache>
            </c:strRef>
          </c:tx>
          <c:spPr>
            <a:ln w="12700">
              <a:solidFill>
                <a:srgbClr val="9999FF"/>
              </a:solidFill>
              <a:prstDash val="solid"/>
            </a:ln>
          </c:spPr>
          <c:marker>
            <c:symbol val="none"/>
          </c:marker>
          <c:val>
            <c:numRef>
              <c:f>NE_Dados!$AW$2:$AW$13</c:f>
              <c:numCache>
                <c:formatCode>General</c:formatCode>
                <c:ptCount val="12"/>
                <c:pt idx="0">
                  <c:v>16890</c:v>
                </c:pt>
                <c:pt idx="1">
                  <c:v>16523</c:v>
                </c:pt>
                <c:pt idx="2">
                  <c:v>20532</c:v>
                </c:pt>
                <c:pt idx="3">
                  <c:v>12571</c:v>
                </c:pt>
                <c:pt idx="4">
                  <c:v>8533</c:v>
                </c:pt>
                <c:pt idx="5">
                  <c:v>6845</c:v>
                </c:pt>
                <c:pt idx="6">
                  <c:v>4689</c:v>
                </c:pt>
                <c:pt idx="7">
                  <c:v>4493</c:v>
                </c:pt>
                <c:pt idx="8">
                  <c:v>3628</c:v>
                </c:pt>
                <c:pt idx="9">
                  <c:v>4461</c:v>
                </c:pt>
                <c:pt idx="10">
                  <c:v>6169</c:v>
                </c:pt>
                <c:pt idx="11">
                  <c:v>11193</c:v>
                </c:pt>
              </c:numCache>
            </c:numRef>
          </c:val>
          <c:smooth val="0"/>
        </c:ser>
        <c:ser>
          <c:idx val="48"/>
          <c:order val="48"/>
          <c:tx>
            <c:strRef>
              <c:f>NE_Dados!$AX$1</c:f>
              <c:strCache>
                <c:ptCount val="1"/>
                <c:pt idx="0">
                  <c:v>1979</c:v>
                </c:pt>
              </c:strCache>
            </c:strRef>
          </c:tx>
          <c:spPr>
            <a:ln w="12700">
              <a:solidFill>
                <a:srgbClr val="993366"/>
              </a:solidFill>
              <a:prstDash val="solid"/>
            </a:ln>
          </c:spPr>
          <c:marker>
            <c:symbol val="none"/>
          </c:marker>
          <c:val>
            <c:numRef>
              <c:f>NE_Dados!$AX$2:$AX$13</c:f>
              <c:numCache>
                <c:formatCode>General</c:formatCode>
                <c:ptCount val="12"/>
                <c:pt idx="0">
                  <c:v>18894</c:v>
                </c:pt>
                <c:pt idx="1">
                  <c:v>29515</c:v>
                </c:pt>
                <c:pt idx="2">
                  <c:v>46244</c:v>
                </c:pt>
                <c:pt idx="3">
                  <c:v>23462</c:v>
                </c:pt>
                <c:pt idx="4">
                  <c:v>11405</c:v>
                </c:pt>
                <c:pt idx="5">
                  <c:v>8316</c:v>
                </c:pt>
                <c:pt idx="6">
                  <c:v>6773</c:v>
                </c:pt>
                <c:pt idx="7">
                  <c:v>5894</c:v>
                </c:pt>
                <c:pt idx="8">
                  <c:v>5857</c:v>
                </c:pt>
                <c:pt idx="9">
                  <c:v>6031</c:v>
                </c:pt>
                <c:pt idx="10">
                  <c:v>9560</c:v>
                </c:pt>
                <c:pt idx="11">
                  <c:v>9908</c:v>
                </c:pt>
              </c:numCache>
            </c:numRef>
          </c:val>
          <c:smooth val="0"/>
        </c:ser>
        <c:ser>
          <c:idx val="49"/>
          <c:order val="49"/>
          <c:tx>
            <c:strRef>
              <c:f>NE_Dados!$AY$1</c:f>
              <c:strCache>
                <c:ptCount val="1"/>
                <c:pt idx="0">
                  <c:v>1980</c:v>
                </c:pt>
              </c:strCache>
            </c:strRef>
          </c:tx>
          <c:spPr>
            <a:ln w="12700">
              <a:solidFill>
                <a:srgbClr val="FFFFCC"/>
              </a:solidFill>
              <a:prstDash val="solid"/>
            </a:ln>
          </c:spPr>
          <c:marker>
            <c:symbol val="none"/>
          </c:marker>
          <c:val>
            <c:numRef>
              <c:f>NE_Dados!$AY$2:$AY$13</c:f>
              <c:numCache>
                <c:formatCode>General</c:formatCode>
                <c:ptCount val="12"/>
                <c:pt idx="0">
                  <c:v>18616</c:v>
                </c:pt>
                <c:pt idx="1">
                  <c:v>30803</c:v>
                </c:pt>
                <c:pt idx="2">
                  <c:v>32684</c:v>
                </c:pt>
                <c:pt idx="3">
                  <c:v>13975</c:v>
                </c:pt>
                <c:pt idx="4">
                  <c:v>10936</c:v>
                </c:pt>
                <c:pt idx="5">
                  <c:v>7148</c:v>
                </c:pt>
                <c:pt idx="6">
                  <c:v>6605</c:v>
                </c:pt>
                <c:pt idx="7">
                  <c:v>5632</c:v>
                </c:pt>
                <c:pt idx="8">
                  <c:v>5010</c:v>
                </c:pt>
                <c:pt idx="9">
                  <c:v>5325</c:v>
                </c:pt>
                <c:pt idx="10">
                  <c:v>6675</c:v>
                </c:pt>
                <c:pt idx="11">
                  <c:v>13798</c:v>
                </c:pt>
              </c:numCache>
            </c:numRef>
          </c:val>
          <c:smooth val="0"/>
        </c:ser>
        <c:ser>
          <c:idx val="50"/>
          <c:order val="50"/>
          <c:tx>
            <c:strRef>
              <c:f>NE_Dados!$AZ$1</c:f>
              <c:strCache>
                <c:ptCount val="1"/>
                <c:pt idx="0">
                  <c:v>1981</c:v>
                </c:pt>
              </c:strCache>
            </c:strRef>
          </c:tx>
          <c:spPr>
            <a:ln w="12700">
              <a:solidFill>
                <a:srgbClr val="CCFFFF"/>
              </a:solidFill>
              <a:prstDash val="solid"/>
            </a:ln>
          </c:spPr>
          <c:marker>
            <c:symbol val="none"/>
          </c:marker>
          <c:val>
            <c:numRef>
              <c:f>NE_Dados!$AZ$2:$AZ$13</c:f>
              <c:numCache>
                <c:formatCode>General</c:formatCode>
                <c:ptCount val="12"/>
                <c:pt idx="0">
                  <c:v>17437</c:v>
                </c:pt>
                <c:pt idx="1">
                  <c:v>15455</c:v>
                </c:pt>
                <c:pt idx="2">
                  <c:v>14649</c:v>
                </c:pt>
                <c:pt idx="3">
                  <c:v>18948</c:v>
                </c:pt>
                <c:pt idx="4">
                  <c:v>8929</c:v>
                </c:pt>
                <c:pt idx="5">
                  <c:v>6251</c:v>
                </c:pt>
                <c:pt idx="6">
                  <c:v>5090</c:v>
                </c:pt>
                <c:pt idx="7">
                  <c:v>4548</c:v>
                </c:pt>
                <c:pt idx="8">
                  <c:v>4210</c:v>
                </c:pt>
                <c:pt idx="9">
                  <c:v>5392</c:v>
                </c:pt>
                <c:pt idx="10">
                  <c:v>12710</c:v>
                </c:pt>
                <c:pt idx="11">
                  <c:v>18116</c:v>
                </c:pt>
              </c:numCache>
            </c:numRef>
          </c:val>
          <c:smooth val="0"/>
        </c:ser>
        <c:ser>
          <c:idx val="51"/>
          <c:order val="51"/>
          <c:tx>
            <c:strRef>
              <c:f>NE_Dados!$BA$1</c:f>
              <c:strCache>
                <c:ptCount val="1"/>
                <c:pt idx="0">
                  <c:v>1982</c:v>
                </c:pt>
              </c:strCache>
            </c:strRef>
          </c:tx>
          <c:spPr>
            <a:ln w="12700">
              <a:solidFill>
                <a:srgbClr val="660066"/>
              </a:solidFill>
              <a:prstDash val="solid"/>
            </a:ln>
          </c:spPr>
          <c:marker>
            <c:symbol val="none"/>
          </c:marker>
          <c:val>
            <c:numRef>
              <c:f>NE_Dados!$BA$2:$BA$13</c:f>
              <c:numCache>
                <c:formatCode>General</c:formatCode>
                <c:ptCount val="12"/>
                <c:pt idx="0">
                  <c:v>21132</c:v>
                </c:pt>
                <c:pt idx="1">
                  <c:v>23346</c:v>
                </c:pt>
                <c:pt idx="2">
                  <c:v>22227</c:v>
                </c:pt>
                <c:pt idx="3">
                  <c:v>20863</c:v>
                </c:pt>
                <c:pt idx="4">
                  <c:v>12373</c:v>
                </c:pt>
                <c:pt idx="5">
                  <c:v>8071</c:v>
                </c:pt>
                <c:pt idx="6">
                  <c:v>6340</c:v>
                </c:pt>
                <c:pt idx="7">
                  <c:v>5362</c:v>
                </c:pt>
                <c:pt idx="8">
                  <c:v>4908</c:v>
                </c:pt>
                <c:pt idx="9">
                  <c:v>5028</c:v>
                </c:pt>
                <c:pt idx="10">
                  <c:v>5058</c:v>
                </c:pt>
                <c:pt idx="11">
                  <c:v>5518</c:v>
                </c:pt>
              </c:numCache>
            </c:numRef>
          </c:val>
          <c:smooth val="0"/>
        </c:ser>
        <c:ser>
          <c:idx val="52"/>
          <c:order val="52"/>
          <c:tx>
            <c:strRef>
              <c:f>NE_Dados!$BB$1</c:f>
              <c:strCache>
                <c:ptCount val="1"/>
                <c:pt idx="0">
                  <c:v>1983</c:v>
                </c:pt>
              </c:strCache>
            </c:strRef>
          </c:tx>
          <c:spPr>
            <a:ln w="12700">
              <a:solidFill>
                <a:srgbClr val="FF8080"/>
              </a:solidFill>
              <a:prstDash val="solid"/>
            </a:ln>
          </c:spPr>
          <c:marker>
            <c:symbol val="none"/>
          </c:marker>
          <c:val>
            <c:numRef>
              <c:f>NE_Dados!$BB$2:$BB$13</c:f>
              <c:numCache>
                <c:formatCode>General</c:formatCode>
                <c:ptCount val="12"/>
                <c:pt idx="0">
                  <c:v>14610</c:v>
                </c:pt>
                <c:pt idx="1">
                  <c:v>22724</c:v>
                </c:pt>
                <c:pt idx="2">
                  <c:v>28135</c:v>
                </c:pt>
                <c:pt idx="3">
                  <c:v>21402</c:v>
                </c:pt>
                <c:pt idx="4">
                  <c:v>14007</c:v>
                </c:pt>
                <c:pt idx="5">
                  <c:v>8126</c:v>
                </c:pt>
                <c:pt idx="6">
                  <c:v>6320</c:v>
                </c:pt>
                <c:pt idx="7">
                  <c:v>5725</c:v>
                </c:pt>
                <c:pt idx="8">
                  <c:v>4503</c:v>
                </c:pt>
                <c:pt idx="9">
                  <c:v>5910</c:v>
                </c:pt>
                <c:pt idx="10">
                  <c:v>11280</c:v>
                </c:pt>
                <c:pt idx="11">
                  <c:v>17500</c:v>
                </c:pt>
              </c:numCache>
            </c:numRef>
          </c:val>
          <c:smooth val="0"/>
        </c:ser>
        <c:ser>
          <c:idx val="53"/>
          <c:order val="53"/>
          <c:tx>
            <c:strRef>
              <c:f>NE_Dados!$BC$1</c:f>
              <c:strCache>
                <c:ptCount val="1"/>
                <c:pt idx="0">
                  <c:v>1984</c:v>
                </c:pt>
              </c:strCache>
            </c:strRef>
          </c:tx>
          <c:spPr>
            <a:ln w="12700">
              <a:solidFill>
                <a:srgbClr val="0066CC"/>
              </a:solidFill>
              <a:prstDash val="solid"/>
            </a:ln>
          </c:spPr>
          <c:marker>
            <c:symbol val="none"/>
          </c:marker>
          <c:val>
            <c:numRef>
              <c:f>NE_Dados!$BC$2:$BC$13</c:f>
              <c:numCache>
                <c:formatCode>General</c:formatCode>
                <c:ptCount val="12"/>
                <c:pt idx="0">
                  <c:v>19164</c:v>
                </c:pt>
                <c:pt idx="1">
                  <c:v>9711</c:v>
                </c:pt>
                <c:pt idx="2">
                  <c:v>8413</c:v>
                </c:pt>
                <c:pt idx="3">
                  <c:v>12462</c:v>
                </c:pt>
                <c:pt idx="4">
                  <c:v>6342</c:v>
                </c:pt>
                <c:pt idx="5">
                  <c:v>4395</c:v>
                </c:pt>
                <c:pt idx="6">
                  <c:v>3883</c:v>
                </c:pt>
                <c:pt idx="7">
                  <c:v>3482</c:v>
                </c:pt>
                <c:pt idx="8">
                  <c:v>4183</c:v>
                </c:pt>
                <c:pt idx="9">
                  <c:v>4451</c:v>
                </c:pt>
                <c:pt idx="10">
                  <c:v>5498</c:v>
                </c:pt>
                <c:pt idx="11">
                  <c:v>11576</c:v>
                </c:pt>
              </c:numCache>
            </c:numRef>
          </c:val>
          <c:smooth val="0"/>
        </c:ser>
        <c:ser>
          <c:idx val="54"/>
          <c:order val="54"/>
          <c:tx>
            <c:strRef>
              <c:f>NE_Dados!$BD$1</c:f>
              <c:strCache>
                <c:ptCount val="1"/>
                <c:pt idx="0">
                  <c:v>1985</c:v>
                </c:pt>
              </c:strCache>
            </c:strRef>
          </c:tx>
          <c:spPr>
            <a:ln w="12700">
              <a:solidFill>
                <a:srgbClr val="CCCCFF"/>
              </a:solidFill>
              <a:prstDash val="solid"/>
            </a:ln>
          </c:spPr>
          <c:marker>
            <c:symbol val="none"/>
          </c:marker>
          <c:val>
            <c:numRef>
              <c:f>NE_Dados!$BD$2:$BD$13</c:f>
              <c:numCache>
                <c:formatCode>General</c:formatCode>
                <c:ptCount val="12"/>
                <c:pt idx="0">
                  <c:v>18560</c:v>
                </c:pt>
                <c:pt idx="1">
                  <c:v>24975</c:v>
                </c:pt>
                <c:pt idx="2">
                  <c:v>22083</c:v>
                </c:pt>
                <c:pt idx="3">
                  <c:v>22033</c:v>
                </c:pt>
                <c:pt idx="4">
                  <c:v>9929</c:v>
                </c:pt>
                <c:pt idx="5">
                  <c:v>6173</c:v>
                </c:pt>
                <c:pt idx="6">
                  <c:v>4920</c:v>
                </c:pt>
                <c:pt idx="7">
                  <c:v>4415</c:v>
                </c:pt>
                <c:pt idx="8">
                  <c:v>4230</c:v>
                </c:pt>
                <c:pt idx="9">
                  <c:v>5486</c:v>
                </c:pt>
                <c:pt idx="10">
                  <c:v>6924</c:v>
                </c:pt>
                <c:pt idx="11">
                  <c:v>11449</c:v>
                </c:pt>
              </c:numCache>
            </c:numRef>
          </c:val>
          <c:smooth val="0"/>
        </c:ser>
        <c:ser>
          <c:idx val="55"/>
          <c:order val="55"/>
          <c:tx>
            <c:strRef>
              <c:f>NE_Dados!$BE$1</c:f>
              <c:strCache>
                <c:ptCount val="1"/>
                <c:pt idx="0">
                  <c:v>1986</c:v>
                </c:pt>
              </c:strCache>
            </c:strRef>
          </c:tx>
          <c:spPr>
            <a:ln w="12700">
              <a:solidFill>
                <a:srgbClr val="000080"/>
              </a:solidFill>
              <a:prstDash val="lgDash"/>
            </a:ln>
          </c:spPr>
          <c:marker>
            <c:symbol val="none"/>
          </c:marker>
          <c:val>
            <c:numRef>
              <c:f>NE_Dados!$BE$2:$BE$13</c:f>
              <c:numCache>
                <c:formatCode>General</c:formatCode>
                <c:ptCount val="12"/>
                <c:pt idx="0">
                  <c:v>18700</c:v>
                </c:pt>
                <c:pt idx="1">
                  <c:v>22754</c:v>
                </c:pt>
                <c:pt idx="2">
                  <c:v>15553</c:v>
                </c:pt>
                <c:pt idx="3">
                  <c:v>7630</c:v>
                </c:pt>
                <c:pt idx="4">
                  <c:v>5659</c:v>
                </c:pt>
                <c:pt idx="5">
                  <c:v>4238</c:v>
                </c:pt>
                <c:pt idx="6">
                  <c:v>3921</c:v>
                </c:pt>
                <c:pt idx="7">
                  <c:v>3862</c:v>
                </c:pt>
                <c:pt idx="8">
                  <c:v>3660</c:v>
                </c:pt>
                <c:pt idx="9">
                  <c:v>3235</c:v>
                </c:pt>
                <c:pt idx="10">
                  <c:v>3755</c:v>
                </c:pt>
                <c:pt idx="11">
                  <c:v>5718</c:v>
                </c:pt>
              </c:numCache>
            </c:numRef>
          </c:val>
          <c:smooth val="0"/>
        </c:ser>
        <c:ser>
          <c:idx val="56"/>
          <c:order val="56"/>
          <c:tx>
            <c:strRef>
              <c:f>NE_Dados!$BF$1</c:f>
              <c:strCache>
                <c:ptCount val="1"/>
                <c:pt idx="0">
                  <c:v>1987</c:v>
                </c:pt>
              </c:strCache>
            </c:strRef>
          </c:tx>
          <c:spPr>
            <a:ln w="12700">
              <a:solidFill>
                <a:srgbClr val="FF00FF"/>
              </a:solidFill>
              <a:prstDash val="lgDash"/>
            </a:ln>
          </c:spPr>
          <c:marker>
            <c:symbol val="none"/>
          </c:marker>
          <c:val>
            <c:numRef>
              <c:f>NE_Dados!$BF$2:$BF$13</c:f>
              <c:numCache>
                <c:formatCode>General</c:formatCode>
                <c:ptCount val="12"/>
                <c:pt idx="0">
                  <c:v>9724</c:v>
                </c:pt>
                <c:pt idx="1">
                  <c:v>7972</c:v>
                </c:pt>
                <c:pt idx="2">
                  <c:v>8219</c:v>
                </c:pt>
                <c:pt idx="3">
                  <c:v>9151</c:v>
                </c:pt>
                <c:pt idx="4">
                  <c:v>5601</c:v>
                </c:pt>
                <c:pt idx="5">
                  <c:v>3734</c:v>
                </c:pt>
                <c:pt idx="6">
                  <c:v>3422</c:v>
                </c:pt>
                <c:pt idx="7">
                  <c:v>2758</c:v>
                </c:pt>
                <c:pt idx="8">
                  <c:v>2699</c:v>
                </c:pt>
                <c:pt idx="9">
                  <c:v>3096</c:v>
                </c:pt>
                <c:pt idx="10">
                  <c:v>4532</c:v>
                </c:pt>
                <c:pt idx="11">
                  <c:v>10750</c:v>
                </c:pt>
              </c:numCache>
            </c:numRef>
          </c:val>
          <c:smooth val="0"/>
        </c:ser>
        <c:ser>
          <c:idx val="57"/>
          <c:order val="57"/>
          <c:tx>
            <c:strRef>
              <c:f>NE_Dados!$BG$1</c:f>
              <c:strCache>
                <c:ptCount val="1"/>
                <c:pt idx="0">
                  <c:v>1988</c:v>
                </c:pt>
              </c:strCache>
            </c:strRef>
          </c:tx>
          <c:spPr>
            <a:ln w="12700">
              <a:solidFill>
                <a:srgbClr val="FFFF00"/>
              </a:solidFill>
              <a:prstDash val="lgDash"/>
            </a:ln>
          </c:spPr>
          <c:marker>
            <c:symbol val="none"/>
          </c:marker>
          <c:val>
            <c:numRef>
              <c:f>NE_Dados!$BG$2:$BG$13</c:f>
              <c:numCache>
                <c:formatCode>General</c:formatCode>
                <c:ptCount val="12"/>
                <c:pt idx="0">
                  <c:v>16159</c:v>
                </c:pt>
                <c:pt idx="1">
                  <c:v>10964</c:v>
                </c:pt>
                <c:pt idx="2">
                  <c:v>13622</c:v>
                </c:pt>
                <c:pt idx="3">
                  <c:v>10386</c:v>
                </c:pt>
                <c:pt idx="4">
                  <c:v>6480</c:v>
                </c:pt>
                <c:pt idx="5">
                  <c:v>3915</c:v>
                </c:pt>
                <c:pt idx="6">
                  <c:v>3330</c:v>
                </c:pt>
                <c:pt idx="7">
                  <c:v>3332</c:v>
                </c:pt>
                <c:pt idx="8">
                  <c:v>3200</c:v>
                </c:pt>
                <c:pt idx="9">
                  <c:v>3288</c:v>
                </c:pt>
                <c:pt idx="10">
                  <c:v>5144</c:v>
                </c:pt>
                <c:pt idx="11">
                  <c:v>8168</c:v>
                </c:pt>
              </c:numCache>
            </c:numRef>
          </c:val>
          <c:smooth val="0"/>
        </c:ser>
        <c:ser>
          <c:idx val="58"/>
          <c:order val="58"/>
          <c:tx>
            <c:strRef>
              <c:f>NE_Dados!$BH$1</c:f>
              <c:strCache>
                <c:ptCount val="1"/>
                <c:pt idx="0">
                  <c:v>1989</c:v>
                </c:pt>
              </c:strCache>
            </c:strRef>
          </c:tx>
          <c:spPr>
            <a:ln w="12700">
              <a:solidFill>
                <a:srgbClr val="00FFFF"/>
              </a:solidFill>
              <a:prstDash val="lgDash"/>
            </a:ln>
          </c:spPr>
          <c:marker>
            <c:symbol val="none"/>
          </c:marker>
          <c:val>
            <c:numRef>
              <c:f>NE_Dados!$BH$2:$BH$13</c:f>
              <c:numCache>
                <c:formatCode>General</c:formatCode>
                <c:ptCount val="12"/>
                <c:pt idx="0">
                  <c:v>11197</c:v>
                </c:pt>
                <c:pt idx="1">
                  <c:v>7856</c:v>
                </c:pt>
                <c:pt idx="2">
                  <c:v>9536</c:v>
                </c:pt>
                <c:pt idx="3">
                  <c:v>6030</c:v>
                </c:pt>
                <c:pt idx="4">
                  <c:v>4211</c:v>
                </c:pt>
                <c:pt idx="5">
                  <c:v>3288</c:v>
                </c:pt>
                <c:pt idx="6">
                  <c:v>3236</c:v>
                </c:pt>
                <c:pt idx="7">
                  <c:v>3017</c:v>
                </c:pt>
                <c:pt idx="8">
                  <c:v>2825</c:v>
                </c:pt>
                <c:pt idx="9">
                  <c:v>3096</c:v>
                </c:pt>
                <c:pt idx="10">
                  <c:v>5366</c:v>
                </c:pt>
                <c:pt idx="11">
                  <c:v>20433</c:v>
                </c:pt>
              </c:numCache>
            </c:numRef>
          </c:val>
          <c:smooth val="0"/>
        </c:ser>
        <c:ser>
          <c:idx val="59"/>
          <c:order val="59"/>
          <c:tx>
            <c:strRef>
              <c:f>NE_Dados!$BI$1</c:f>
              <c:strCache>
                <c:ptCount val="1"/>
                <c:pt idx="0">
                  <c:v>1990</c:v>
                </c:pt>
              </c:strCache>
            </c:strRef>
          </c:tx>
          <c:spPr>
            <a:ln w="12700">
              <a:solidFill>
                <a:srgbClr val="800080"/>
              </a:solidFill>
              <a:prstDash val="lgDash"/>
            </a:ln>
          </c:spPr>
          <c:marker>
            <c:symbol val="none"/>
          </c:marker>
          <c:val>
            <c:numRef>
              <c:f>NE_Dados!$BI$2:$BI$13</c:f>
              <c:numCache>
                <c:formatCode>General</c:formatCode>
                <c:ptCount val="12"/>
                <c:pt idx="0">
                  <c:v>28071</c:v>
                </c:pt>
                <c:pt idx="1">
                  <c:v>12451</c:v>
                </c:pt>
                <c:pt idx="2">
                  <c:v>9685</c:v>
                </c:pt>
                <c:pt idx="3">
                  <c:v>6657</c:v>
                </c:pt>
                <c:pt idx="4">
                  <c:v>4263</c:v>
                </c:pt>
                <c:pt idx="5">
                  <c:v>3401</c:v>
                </c:pt>
                <c:pt idx="6">
                  <c:v>3492</c:v>
                </c:pt>
                <c:pt idx="7">
                  <c:v>3213</c:v>
                </c:pt>
                <c:pt idx="8">
                  <c:v>3236</c:v>
                </c:pt>
                <c:pt idx="9">
                  <c:v>3548</c:v>
                </c:pt>
                <c:pt idx="10">
                  <c:v>4462</c:v>
                </c:pt>
                <c:pt idx="11">
                  <c:v>5190</c:v>
                </c:pt>
              </c:numCache>
            </c:numRef>
          </c:val>
          <c:smooth val="0"/>
        </c:ser>
        <c:ser>
          <c:idx val="60"/>
          <c:order val="60"/>
          <c:tx>
            <c:strRef>
              <c:f>NE_Dados!$BJ$1</c:f>
              <c:strCache>
                <c:ptCount val="1"/>
                <c:pt idx="0">
                  <c:v>1991</c:v>
                </c:pt>
              </c:strCache>
            </c:strRef>
          </c:tx>
          <c:spPr>
            <a:ln w="12700">
              <a:solidFill>
                <a:srgbClr val="800000"/>
              </a:solidFill>
              <a:prstDash val="lgDash"/>
            </a:ln>
          </c:spPr>
          <c:marker>
            <c:symbol val="none"/>
          </c:marker>
          <c:val>
            <c:numRef>
              <c:f>NE_Dados!$BJ$2:$BJ$13</c:f>
              <c:numCache>
                <c:formatCode>General</c:formatCode>
                <c:ptCount val="12"/>
                <c:pt idx="0">
                  <c:v>10441</c:v>
                </c:pt>
                <c:pt idx="1">
                  <c:v>15735</c:v>
                </c:pt>
                <c:pt idx="2">
                  <c:v>14345</c:v>
                </c:pt>
                <c:pt idx="3">
                  <c:v>15657</c:v>
                </c:pt>
                <c:pt idx="4">
                  <c:v>7792</c:v>
                </c:pt>
                <c:pt idx="5">
                  <c:v>4839</c:v>
                </c:pt>
                <c:pt idx="6">
                  <c:v>3859</c:v>
                </c:pt>
                <c:pt idx="7">
                  <c:v>3521</c:v>
                </c:pt>
                <c:pt idx="8">
                  <c:v>3293</c:v>
                </c:pt>
                <c:pt idx="9">
                  <c:v>4174</c:v>
                </c:pt>
                <c:pt idx="10">
                  <c:v>6204</c:v>
                </c:pt>
                <c:pt idx="11">
                  <c:v>9605</c:v>
                </c:pt>
              </c:numCache>
            </c:numRef>
          </c:val>
          <c:smooth val="0"/>
        </c:ser>
        <c:ser>
          <c:idx val="61"/>
          <c:order val="61"/>
          <c:tx>
            <c:strRef>
              <c:f>NE_Dados!$BK$1</c:f>
              <c:strCache>
                <c:ptCount val="1"/>
                <c:pt idx="0">
                  <c:v>1992</c:v>
                </c:pt>
              </c:strCache>
            </c:strRef>
          </c:tx>
          <c:spPr>
            <a:ln w="12700">
              <a:solidFill>
                <a:srgbClr val="008080"/>
              </a:solidFill>
              <a:prstDash val="lgDash"/>
            </a:ln>
          </c:spPr>
          <c:marker>
            <c:symbol val="none"/>
          </c:marker>
          <c:val>
            <c:numRef>
              <c:f>NE_Dados!$BK$2:$BK$13</c:f>
              <c:numCache>
                <c:formatCode>General</c:formatCode>
                <c:ptCount val="12"/>
                <c:pt idx="0">
                  <c:v>15200</c:v>
                </c:pt>
                <c:pt idx="1">
                  <c:v>29992</c:v>
                </c:pt>
                <c:pt idx="2">
                  <c:v>39292</c:v>
                </c:pt>
                <c:pt idx="3">
                  <c:v>13271</c:v>
                </c:pt>
                <c:pt idx="4">
                  <c:v>8669</c:v>
                </c:pt>
                <c:pt idx="5">
                  <c:v>5730</c:v>
                </c:pt>
                <c:pt idx="6">
                  <c:v>4636</c:v>
                </c:pt>
                <c:pt idx="7">
                  <c:v>4243</c:v>
                </c:pt>
                <c:pt idx="8">
                  <c:v>4259</c:v>
                </c:pt>
                <c:pt idx="9">
                  <c:v>5671</c:v>
                </c:pt>
                <c:pt idx="10">
                  <c:v>12716</c:v>
                </c:pt>
                <c:pt idx="11">
                  <c:v>16234</c:v>
                </c:pt>
              </c:numCache>
            </c:numRef>
          </c:val>
          <c:smooth val="0"/>
        </c:ser>
        <c:ser>
          <c:idx val="62"/>
          <c:order val="62"/>
          <c:tx>
            <c:strRef>
              <c:f>NE_Dados!$BL$1</c:f>
              <c:strCache>
                <c:ptCount val="1"/>
                <c:pt idx="0">
                  <c:v>1993</c:v>
                </c:pt>
              </c:strCache>
            </c:strRef>
          </c:tx>
          <c:spPr>
            <a:ln w="12700">
              <a:solidFill>
                <a:srgbClr val="0000FF"/>
              </a:solidFill>
              <a:prstDash val="lgDash"/>
            </a:ln>
          </c:spPr>
          <c:marker>
            <c:symbol val="none"/>
          </c:marker>
          <c:val>
            <c:numRef>
              <c:f>NE_Dados!$BL$2:$BL$13</c:f>
              <c:numCache>
                <c:formatCode>General</c:formatCode>
                <c:ptCount val="12"/>
                <c:pt idx="0">
                  <c:v>18078</c:v>
                </c:pt>
                <c:pt idx="1">
                  <c:v>13811</c:v>
                </c:pt>
                <c:pt idx="2">
                  <c:v>12532</c:v>
                </c:pt>
                <c:pt idx="3">
                  <c:v>7946</c:v>
                </c:pt>
                <c:pt idx="4">
                  <c:v>5714</c:v>
                </c:pt>
                <c:pt idx="5">
                  <c:v>4336</c:v>
                </c:pt>
                <c:pt idx="6">
                  <c:v>3789</c:v>
                </c:pt>
                <c:pt idx="7">
                  <c:v>3627</c:v>
                </c:pt>
                <c:pt idx="8">
                  <c:v>3238</c:v>
                </c:pt>
                <c:pt idx="9">
                  <c:v>3812</c:v>
                </c:pt>
                <c:pt idx="10">
                  <c:v>4036</c:v>
                </c:pt>
                <c:pt idx="11">
                  <c:v>5837</c:v>
                </c:pt>
              </c:numCache>
            </c:numRef>
          </c:val>
          <c:smooth val="0"/>
        </c:ser>
        <c:ser>
          <c:idx val="63"/>
          <c:order val="63"/>
          <c:tx>
            <c:strRef>
              <c:f>NE_Dados!$BM$1</c:f>
              <c:strCache>
                <c:ptCount val="1"/>
                <c:pt idx="0">
                  <c:v>1994</c:v>
                </c:pt>
              </c:strCache>
            </c:strRef>
          </c:tx>
          <c:spPr>
            <a:ln w="12700">
              <a:solidFill>
                <a:srgbClr val="00CCFF"/>
              </a:solidFill>
              <a:prstDash val="lgDash"/>
            </a:ln>
          </c:spPr>
          <c:marker>
            <c:symbol val="none"/>
          </c:marker>
          <c:val>
            <c:numRef>
              <c:f>NE_Dados!$BM$2:$BM$13</c:f>
              <c:numCache>
                <c:formatCode>General</c:formatCode>
                <c:ptCount val="12"/>
                <c:pt idx="0">
                  <c:v>15087</c:v>
                </c:pt>
                <c:pt idx="1">
                  <c:v>14585</c:v>
                </c:pt>
                <c:pt idx="2">
                  <c:v>14956</c:v>
                </c:pt>
                <c:pt idx="3">
                  <c:v>15334</c:v>
                </c:pt>
                <c:pt idx="4">
                  <c:v>6898</c:v>
                </c:pt>
                <c:pt idx="5">
                  <c:v>4950</c:v>
                </c:pt>
                <c:pt idx="6">
                  <c:v>4217</c:v>
                </c:pt>
                <c:pt idx="7">
                  <c:v>3445</c:v>
                </c:pt>
                <c:pt idx="8">
                  <c:v>3416</c:v>
                </c:pt>
                <c:pt idx="9">
                  <c:v>2701</c:v>
                </c:pt>
                <c:pt idx="10">
                  <c:v>3052</c:v>
                </c:pt>
                <c:pt idx="11">
                  <c:v>9121</c:v>
                </c:pt>
              </c:numCache>
            </c:numRef>
          </c:val>
          <c:smooth val="0"/>
        </c:ser>
        <c:ser>
          <c:idx val="64"/>
          <c:order val="64"/>
          <c:tx>
            <c:strRef>
              <c:f>NE_Dados!$BN$1</c:f>
              <c:strCache>
                <c:ptCount val="1"/>
                <c:pt idx="0">
                  <c:v>1995</c:v>
                </c:pt>
              </c:strCache>
            </c:strRef>
          </c:tx>
          <c:spPr>
            <a:ln w="12700">
              <a:solidFill>
                <a:srgbClr val="CCFFFF"/>
              </a:solidFill>
              <a:prstDash val="lgDash"/>
            </a:ln>
          </c:spPr>
          <c:marker>
            <c:symbol val="none"/>
          </c:marker>
          <c:val>
            <c:numRef>
              <c:f>NE_Dados!$BN$2:$BN$13</c:f>
              <c:numCache>
                <c:formatCode>General</c:formatCode>
                <c:ptCount val="12"/>
                <c:pt idx="0">
                  <c:v>8983</c:v>
                </c:pt>
                <c:pt idx="1">
                  <c:v>8889</c:v>
                </c:pt>
                <c:pt idx="2">
                  <c:v>9309</c:v>
                </c:pt>
                <c:pt idx="3">
                  <c:v>8453</c:v>
                </c:pt>
                <c:pt idx="4">
                  <c:v>5580</c:v>
                </c:pt>
                <c:pt idx="5">
                  <c:v>4254</c:v>
                </c:pt>
                <c:pt idx="6">
                  <c:v>3320</c:v>
                </c:pt>
                <c:pt idx="7">
                  <c:v>2932</c:v>
                </c:pt>
                <c:pt idx="8">
                  <c:v>2341</c:v>
                </c:pt>
                <c:pt idx="9">
                  <c:v>2781</c:v>
                </c:pt>
                <c:pt idx="10">
                  <c:v>5088</c:v>
                </c:pt>
                <c:pt idx="11">
                  <c:v>9734</c:v>
                </c:pt>
              </c:numCache>
            </c:numRef>
          </c:val>
          <c:smooth val="0"/>
        </c:ser>
        <c:ser>
          <c:idx val="65"/>
          <c:order val="65"/>
          <c:tx>
            <c:strRef>
              <c:f>NE_Dados!$BO$1</c:f>
              <c:strCache>
                <c:ptCount val="1"/>
                <c:pt idx="0">
                  <c:v>1996</c:v>
                </c:pt>
              </c:strCache>
            </c:strRef>
          </c:tx>
          <c:spPr>
            <a:ln w="12700">
              <a:solidFill>
                <a:srgbClr val="CCFFCC"/>
              </a:solidFill>
              <a:prstDash val="lgDash"/>
            </a:ln>
          </c:spPr>
          <c:marker>
            <c:symbol val="none"/>
          </c:marker>
          <c:val>
            <c:numRef>
              <c:f>NE_Dados!$BO$2:$BO$13</c:f>
              <c:numCache>
                <c:formatCode>General</c:formatCode>
                <c:ptCount val="12"/>
                <c:pt idx="0">
                  <c:v>13805</c:v>
                </c:pt>
                <c:pt idx="1">
                  <c:v>7080</c:v>
                </c:pt>
                <c:pt idx="2">
                  <c:v>6496</c:v>
                </c:pt>
                <c:pt idx="3">
                  <c:v>5737</c:v>
                </c:pt>
                <c:pt idx="4">
                  <c:v>4018</c:v>
                </c:pt>
                <c:pt idx="5">
                  <c:v>3149</c:v>
                </c:pt>
                <c:pt idx="6">
                  <c:v>2641</c:v>
                </c:pt>
                <c:pt idx="7">
                  <c:v>2091</c:v>
                </c:pt>
                <c:pt idx="8">
                  <c:v>2041</c:v>
                </c:pt>
                <c:pt idx="9">
                  <c:v>2459</c:v>
                </c:pt>
                <c:pt idx="10">
                  <c:v>5121</c:v>
                </c:pt>
                <c:pt idx="11">
                  <c:v>10196</c:v>
                </c:pt>
              </c:numCache>
            </c:numRef>
          </c:val>
          <c:smooth val="0"/>
        </c:ser>
        <c:ser>
          <c:idx val="66"/>
          <c:order val="66"/>
          <c:tx>
            <c:strRef>
              <c:f>NE_Dados!$BP$1</c:f>
              <c:strCache>
                <c:ptCount val="1"/>
                <c:pt idx="0">
                  <c:v>1997</c:v>
                </c:pt>
              </c:strCache>
            </c:strRef>
          </c:tx>
          <c:spPr>
            <a:ln w="12700">
              <a:solidFill>
                <a:srgbClr val="FFFF99"/>
              </a:solidFill>
              <a:prstDash val="lgDash"/>
            </a:ln>
          </c:spPr>
          <c:marker>
            <c:symbol val="none"/>
          </c:marker>
          <c:val>
            <c:numRef>
              <c:f>NE_Dados!$BP$2:$BP$13</c:f>
              <c:numCache>
                <c:formatCode>General</c:formatCode>
                <c:ptCount val="12"/>
                <c:pt idx="0">
                  <c:v>17758</c:v>
                </c:pt>
                <c:pt idx="1">
                  <c:v>14930</c:v>
                </c:pt>
                <c:pt idx="2">
                  <c:v>13839</c:v>
                </c:pt>
                <c:pt idx="3">
                  <c:v>13665</c:v>
                </c:pt>
                <c:pt idx="4">
                  <c:v>7950</c:v>
                </c:pt>
                <c:pt idx="5">
                  <c:v>5298</c:v>
                </c:pt>
                <c:pt idx="6">
                  <c:v>4073</c:v>
                </c:pt>
                <c:pt idx="7">
                  <c:v>3657</c:v>
                </c:pt>
                <c:pt idx="8">
                  <c:v>3213</c:v>
                </c:pt>
                <c:pt idx="9">
                  <c:v>3327</c:v>
                </c:pt>
                <c:pt idx="10">
                  <c:v>3882</c:v>
                </c:pt>
                <c:pt idx="11">
                  <c:v>9220</c:v>
                </c:pt>
              </c:numCache>
            </c:numRef>
          </c:val>
          <c:smooth val="0"/>
        </c:ser>
        <c:ser>
          <c:idx val="67"/>
          <c:order val="67"/>
          <c:tx>
            <c:strRef>
              <c:f>NE_Dados!$BQ$1</c:f>
              <c:strCache>
                <c:ptCount val="1"/>
                <c:pt idx="0">
                  <c:v>1998</c:v>
                </c:pt>
              </c:strCache>
            </c:strRef>
          </c:tx>
          <c:spPr>
            <a:ln w="12700">
              <a:solidFill>
                <a:srgbClr val="99CCFF"/>
              </a:solidFill>
              <a:prstDash val="lgDash"/>
            </a:ln>
          </c:spPr>
          <c:marker>
            <c:symbol val="none"/>
          </c:marker>
          <c:val>
            <c:numRef>
              <c:f>NE_Dados!$BQ$2:$BQ$13</c:f>
              <c:numCache>
                <c:formatCode>General</c:formatCode>
                <c:ptCount val="12"/>
                <c:pt idx="0">
                  <c:v>10344</c:v>
                </c:pt>
                <c:pt idx="1">
                  <c:v>9773</c:v>
                </c:pt>
                <c:pt idx="2">
                  <c:v>9554</c:v>
                </c:pt>
                <c:pt idx="3">
                  <c:v>4846</c:v>
                </c:pt>
                <c:pt idx="4">
                  <c:v>3611</c:v>
                </c:pt>
                <c:pt idx="5">
                  <c:v>2865</c:v>
                </c:pt>
                <c:pt idx="6">
                  <c:v>2496</c:v>
                </c:pt>
                <c:pt idx="7">
                  <c:v>2298</c:v>
                </c:pt>
                <c:pt idx="8">
                  <c:v>2048</c:v>
                </c:pt>
                <c:pt idx="9">
                  <c:v>2096</c:v>
                </c:pt>
                <c:pt idx="10">
                  <c:v>5887</c:v>
                </c:pt>
                <c:pt idx="11">
                  <c:v>9942</c:v>
                </c:pt>
              </c:numCache>
            </c:numRef>
          </c:val>
          <c:smooth val="0"/>
        </c:ser>
        <c:ser>
          <c:idx val="68"/>
          <c:order val="68"/>
          <c:tx>
            <c:strRef>
              <c:f>NE_Dados!$BR$1</c:f>
              <c:strCache>
                <c:ptCount val="1"/>
                <c:pt idx="0">
                  <c:v>1999</c:v>
                </c:pt>
              </c:strCache>
            </c:strRef>
          </c:tx>
          <c:spPr>
            <a:ln w="12700">
              <a:solidFill>
                <a:srgbClr val="FF99CC"/>
              </a:solidFill>
              <a:prstDash val="lgDash"/>
            </a:ln>
          </c:spPr>
          <c:marker>
            <c:symbol val="none"/>
          </c:marker>
          <c:val>
            <c:numRef>
              <c:f>NE_Dados!$BR$2:$BR$13</c:f>
              <c:numCache>
                <c:formatCode>General</c:formatCode>
                <c:ptCount val="12"/>
                <c:pt idx="0">
                  <c:v>9341</c:v>
                </c:pt>
                <c:pt idx="1">
                  <c:v>5689</c:v>
                </c:pt>
                <c:pt idx="2">
                  <c:v>11718</c:v>
                </c:pt>
                <c:pt idx="3">
                  <c:v>7664</c:v>
                </c:pt>
                <c:pt idx="4">
                  <c:v>3947</c:v>
                </c:pt>
                <c:pt idx="5">
                  <c:v>2799</c:v>
                </c:pt>
                <c:pt idx="6">
                  <c:v>2387</c:v>
                </c:pt>
                <c:pt idx="7">
                  <c:v>2087</c:v>
                </c:pt>
                <c:pt idx="8">
                  <c:v>2336</c:v>
                </c:pt>
                <c:pt idx="9">
                  <c:v>1880</c:v>
                </c:pt>
                <c:pt idx="10">
                  <c:v>4865</c:v>
                </c:pt>
                <c:pt idx="11">
                  <c:v>10075</c:v>
                </c:pt>
              </c:numCache>
            </c:numRef>
          </c:val>
          <c:smooth val="0"/>
        </c:ser>
        <c:ser>
          <c:idx val="69"/>
          <c:order val="69"/>
          <c:tx>
            <c:strRef>
              <c:f>NE_Dados!$BS$1</c:f>
              <c:strCache>
                <c:ptCount val="1"/>
                <c:pt idx="0">
                  <c:v>2000</c:v>
                </c:pt>
              </c:strCache>
            </c:strRef>
          </c:tx>
          <c:spPr>
            <a:ln w="12700">
              <a:solidFill>
                <a:srgbClr val="CC99FF"/>
              </a:solidFill>
              <a:prstDash val="lgDash"/>
            </a:ln>
          </c:spPr>
          <c:marker>
            <c:symbol val="none"/>
          </c:marker>
          <c:val>
            <c:numRef>
              <c:f>NE_Dados!$BS$2:$BS$13</c:f>
              <c:numCache>
                <c:formatCode>General</c:formatCode>
                <c:ptCount val="12"/>
                <c:pt idx="0">
                  <c:v>13158</c:v>
                </c:pt>
                <c:pt idx="1">
                  <c:v>15046</c:v>
                </c:pt>
                <c:pt idx="2">
                  <c:v>13522</c:v>
                </c:pt>
                <c:pt idx="3">
                  <c:v>11027</c:v>
                </c:pt>
                <c:pt idx="4">
                  <c:v>5506</c:v>
                </c:pt>
                <c:pt idx="5">
                  <c:v>3710</c:v>
                </c:pt>
                <c:pt idx="6">
                  <c:v>2932</c:v>
                </c:pt>
                <c:pt idx="7">
                  <c:v>3003</c:v>
                </c:pt>
                <c:pt idx="8">
                  <c:v>2783</c:v>
                </c:pt>
                <c:pt idx="9">
                  <c:v>2464</c:v>
                </c:pt>
                <c:pt idx="10">
                  <c:v>5288</c:v>
                </c:pt>
                <c:pt idx="11">
                  <c:v>11430</c:v>
                </c:pt>
              </c:numCache>
            </c:numRef>
          </c:val>
          <c:smooth val="0"/>
        </c:ser>
        <c:ser>
          <c:idx val="70"/>
          <c:order val="70"/>
          <c:tx>
            <c:strRef>
              <c:f>NE_Dados!$BT$1</c:f>
              <c:strCache>
                <c:ptCount val="1"/>
                <c:pt idx="0">
                  <c:v>2001</c:v>
                </c:pt>
              </c:strCache>
            </c:strRef>
          </c:tx>
          <c:spPr>
            <a:ln w="12700">
              <a:solidFill>
                <a:srgbClr val="FFCC99"/>
              </a:solidFill>
              <a:prstDash val="lgDash"/>
            </a:ln>
          </c:spPr>
          <c:marker>
            <c:symbol val="none"/>
          </c:marker>
          <c:val>
            <c:numRef>
              <c:f>NE_Dados!$BT$2:$BT$13</c:f>
              <c:numCache>
                <c:formatCode>General</c:formatCode>
                <c:ptCount val="12"/>
                <c:pt idx="0">
                  <c:v>10240</c:v>
                </c:pt>
                <c:pt idx="1">
                  <c:v>5360</c:v>
                </c:pt>
                <c:pt idx="2">
                  <c:v>5359</c:v>
                </c:pt>
                <c:pt idx="3">
                  <c:v>4027</c:v>
                </c:pt>
                <c:pt idx="4">
                  <c:v>2642</c:v>
                </c:pt>
                <c:pt idx="5">
                  <c:v>2555</c:v>
                </c:pt>
                <c:pt idx="6">
                  <c:v>2070</c:v>
                </c:pt>
                <c:pt idx="7">
                  <c:v>1918</c:v>
                </c:pt>
                <c:pt idx="8">
                  <c:v>2029</c:v>
                </c:pt>
                <c:pt idx="9">
                  <c:v>2299</c:v>
                </c:pt>
                <c:pt idx="10">
                  <c:v>3598</c:v>
                </c:pt>
                <c:pt idx="11">
                  <c:v>6486</c:v>
                </c:pt>
              </c:numCache>
            </c:numRef>
          </c:val>
          <c:smooth val="0"/>
        </c:ser>
        <c:ser>
          <c:idx val="71"/>
          <c:order val="71"/>
          <c:tx>
            <c:strRef>
              <c:f>NE_Dados!$BU$1</c:f>
              <c:strCache>
                <c:ptCount val="1"/>
                <c:pt idx="0">
                  <c:v>2002</c:v>
                </c:pt>
              </c:strCache>
            </c:strRef>
          </c:tx>
          <c:spPr>
            <a:ln w="12700">
              <a:solidFill>
                <a:srgbClr val="3366FF"/>
              </a:solidFill>
              <a:prstDash val="lgDash"/>
            </a:ln>
          </c:spPr>
          <c:marker>
            <c:symbol val="none"/>
          </c:marker>
          <c:val>
            <c:numRef>
              <c:f>NE_Dados!$BU$2:$BU$13</c:f>
              <c:numCache>
                <c:formatCode>General</c:formatCode>
                <c:ptCount val="12"/>
                <c:pt idx="0">
                  <c:v>16854</c:v>
                </c:pt>
                <c:pt idx="1">
                  <c:v>14634</c:v>
                </c:pt>
                <c:pt idx="2">
                  <c:v>10689</c:v>
                </c:pt>
                <c:pt idx="3">
                  <c:v>6945</c:v>
                </c:pt>
                <c:pt idx="4">
                  <c:v>3356</c:v>
                </c:pt>
                <c:pt idx="5">
                  <c:v>2721</c:v>
                </c:pt>
                <c:pt idx="6">
                  <c:v>2581</c:v>
                </c:pt>
                <c:pt idx="7">
                  <c:v>2026</c:v>
                </c:pt>
                <c:pt idx="8">
                  <c:v>1583</c:v>
                </c:pt>
                <c:pt idx="9">
                  <c:v>2073</c:v>
                </c:pt>
                <c:pt idx="10">
                  <c:v>2834</c:v>
                </c:pt>
                <c:pt idx="11">
                  <c:v>5530</c:v>
                </c:pt>
              </c:numCache>
            </c:numRef>
          </c:val>
          <c:smooth val="0"/>
        </c:ser>
        <c:ser>
          <c:idx val="72"/>
          <c:order val="72"/>
          <c:tx>
            <c:strRef>
              <c:f>NE_Dados!$BV$1</c:f>
              <c:strCache>
                <c:ptCount val="1"/>
                <c:pt idx="0">
                  <c:v>2003</c:v>
                </c:pt>
              </c:strCache>
            </c:strRef>
          </c:tx>
          <c:spPr>
            <a:ln w="12700">
              <a:solidFill>
                <a:srgbClr val="33CCCC"/>
              </a:solidFill>
              <a:prstDash val="lgDash"/>
            </a:ln>
          </c:spPr>
          <c:marker>
            <c:symbol val="none"/>
          </c:marker>
          <c:val>
            <c:numRef>
              <c:f>NE_Dados!$BV$2:$BV$13</c:f>
              <c:numCache>
                <c:formatCode>General</c:formatCode>
                <c:ptCount val="12"/>
                <c:pt idx="0">
                  <c:v>12301</c:v>
                </c:pt>
                <c:pt idx="1">
                  <c:v>13178</c:v>
                </c:pt>
                <c:pt idx="2">
                  <c:v>8017</c:v>
                </c:pt>
                <c:pt idx="3">
                  <c:v>7895</c:v>
                </c:pt>
                <c:pt idx="4">
                  <c:v>4145</c:v>
                </c:pt>
                <c:pt idx="5">
                  <c:v>3007</c:v>
                </c:pt>
                <c:pt idx="6">
                  <c:v>2643</c:v>
                </c:pt>
                <c:pt idx="7">
                  <c:v>2261</c:v>
                </c:pt>
                <c:pt idx="8">
                  <c:v>2064</c:v>
                </c:pt>
                <c:pt idx="9">
                  <c:v>1527</c:v>
                </c:pt>
                <c:pt idx="10">
                  <c:v>2498</c:v>
                </c:pt>
                <c:pt idx="11">
                  <c:v>4820</c:v>
                </c:pt>
              </c:numCache>
            </c:numRef>
          </c:val>
          <c:smooth val="0"/>
        </c:ser>
        <c:ser>
          <c:idx val="73"/>
          <c:order val="73"/>
          <c:tx>
            <c:strRef>
              <c:f>NE_Dados!$BW$1</c:f>
              <c:strCache>
                <c:ptCount val="1"/>
                <c:pt idx="0">
                  <c:v>2004</c:v>
                </c:pt>
              </c:strCache>
            </c:strRef>
          </c:tx>
          <c:spPr>
            <a:ln w="12700">
              <a:solidFill>
                <a:srgbClr val="99CC00"/>
              </a:solidFill>
              <a:prstDash val="lgDash"/>
            </a:ln>
          </c:spPr>
          <c:marker>
            <c:symbol val="none"/>
          </c:marker>
          <c:val>
            <c:numRef>
              <c:f>NE_Dados!$BW$2:$BW$13</c:f>
              <c:numCache>
                <c:formatCode>General</c:formatCode>
                <c:ptCount val="12"/>
                <c:pt idx="0">
                  <c:v>9778</c:v>
                </c:pt>
                <c:pt idx="1">
                  <c:v>14873</c:v>
                </c:pt>
                <c:pt idx="2">
                  <c:v>20160</c:v>
                </c:pt>
                <c:pt idx="3">
                  <c:v>15946</c:v>
                </c:pt>
                <c:pt idx="4">
                  <c:v>8504</c:v>
                </c:pt>
                <c:pt idx="5">
                  <c:v>4503</c:v>
                </c:pt>
                <c:pt idx="6">
                  <c:v>3899</c:v>
                </c:pt>
                <c:pt idx="7">
                  <c:v>3028</c:v>
                </c:pt>
                <c:pt idx="8">
                  <c:v>2711</c:v>
                </c:pt>
                <c:pt idx="9">
                  <c:v>2706</c:v>
                </c:pt>
                <c:pt idx="10">
                  <c:v>3194</c:v>
                </c:pt>
                <c:pt idx="11">
                  <c:v>5401</c:v>
                </c:pt>
              </c:numCache>
            </c:numRef>
          </c:val>
          <c:smooth val="0"/>
        </c:ser>
        <c:ser>
          <c:idx val="74"/>
          <c:order val="74"/>
          <c:tx>
            <c:strRef>
              <c:f>NE_Dados!$BX$1</c:f>
              <c:strCache>
                <c:ptCount val="1"/>
                <c:pt idx="0">
                  <c:v>2005</c:v>
                </c:pt>
              </c:strCache>
            </c:strRef>
          </c:tx>
          <c:spPr>
            <a:ln w="12700">
              <a:solidFill>
                <a:srgbClr val="FFCC00"/>
              </a:solidFill>
              <a:prstDash val="lgDash"/>
            </a:ln>
          </c:spPr>
          <c:marker>
            <c:symbol val="none"/>
          </c:marker>
          <c:val>
            <c:numRef>
              <c:f>NE_Dados!$BX$2:$BX$13</c:f>
              <c:numCache>
                <c:formatCode>General</c:formatCode>
                <c:ptCount val="12"/>
                <c:pt idx="0">
                  <c:v>11835</c:v>
                </c:pt>
                <c:pt idx="1">
                  <c:v>14907</c:v>
                </c:pt>
                <c:pt idx="2">
                  <c:v>14563</c:v>
                </c:pt>
                <c:pt idx="3">
                  <c:v>12384</c:v>
                </c:pt>
                <c:pt idx="4">
                  <c:v>6689</c:v>
                </c:pt>
                <c:pt idx="5">
                  <c:v>4404</c:v>
                </c:pt>
                <c:pt idx="6">
                  <c:v>3545</c:v>
                </c:pt>
                <c:pt idx="7">
                  <c:v>2945</c:v>
                </c:pt>
                <c:pt idx="8">
                  <c:v>2880</c:v>
                </c:pt>
                <c:pt idx="9">
                  <c:v>2729</c:v>
                </c:pt>
                <c:pt idx="10">
                  <c:v>4077</c:v>
                </c:pt>
                <c:pt idx="11">
                  <c:v>13018</c:v>
                </c:pt>
              </c:numCache>
            </c:numRef>
          </c:val>
          <c:smooth val="0"/>
        </c:ser>
        <c:ser>
          <c:idx val="75"/>
          <c:order val="75"/>
          <c:tx>
            <c:strRef>
              <c:f>NE_Dados!$BY$1</c:f>
              <c:strCache>
                <c:ptCount val="1"/>
                <c:pt idx="0">
                  <c:v>2006</c:v>
                </c:pt>
              </c:strCache>
            </c:strRef>
          </c:tx>
          <c:spPr>
            <a:ln w="12700">
              <a:solidFill>
                <a:srgbClr val="FF9900"/>
              </a:solidFill>
              <a:prstDash val="lgDash"/>
            </a:ln>
          </c:spPr>
          <c:marker>
            <c:symbol val="none"/>
          </c:marker>
          <c:val>
            <c:numRef>
              <c:f>NE_Dados!$BY$2:$BY$13</c:f>
              <c:numCache>
                <c:formatCode>General</c:formatCode>
                <c:ptCount val="12"/>
                <c:pt idx="0">
                  <c:v>12969</c:v>
                </c:pt>
                <c:pt idx="1">
                  <c:v>6988</c:v>
                </c:pt>
                <c:pt idx="2">
                  <c:v>10601</c:v>
                </c:pt>
                <c:pt idx="3">
                  <c:v>13306</c:v>
                </c:pt>
                <c:pt idx="4">
                  <c:v>7024</c:v>
                </c:pt>
                <c:pt idx="5">
                  <c:v>3915</c:v>
                </c:pt>
                <c:pt idx="6">
                  <c:v>3241</c:v>
                </c:pt>
                <c:pt idx="7">
                  <c:v>3030</c:v>
                </c:pt>
                <c:pt idx="8">
                  <c:v>2913</c:v>
                </c:pt>
                <c:pt idx="9">
                  <c:v>3938</c:v>
                </c:pt>
                <c:pt idx="10">
                  <c:v>8497</c:v>
                </c:pt>
                <c:pt idx="11">
                  <c:v>12072</c:v>
                </c:pt>
              </c:numCache>
            </c:numRef>
          </c:val>
          <c:smooth val="0"/>
        </c:ser>
        <c:ser>
          <c:idx val="76"/>
          <c:order val="76"/>
          <c:tx>
            <c:strRef>
              <c:f>NE_Dados!$BZ$1</c:f>
              <c:strCache>
                <c:ptCount val="1"/>
                <c:pt idx="0">
                  <c:v>2007</c:v>
                </c:pt>
              </c:strCache>
            </c:strRef>
          </c:tx>
          <c:spPr>
            <a:ln w="12700">
              <a:solidFill>
                <a:srgbClr val="FF6600"/>
              </a:solidFill>
              <a:prstDash val="lgDash"/>
            </a:ln>
          </c:spPr>
          <c:marker>
            <c:symbol val="none"/>
          </c:marker>
          <c:val>
            <c:numRef>
              <c:f>NE_Dados!$BZ$2:$BZ$13</c:f>
              <c:numCache>
                <c:formatCode>General</c:formatCode>
                <c:ptCount val="12"/>
                <c:pt idx="0">
                  <c:v>16869</c:v>
                </c:pt>
                <c:pt idx="1">
                  <c:v>21486</c:v>
                </c:pt>
                <c:pt idx="2">
                  <c:v>20482</c:v>
                </c:pt>
                <c:pt idx="3">
                  <c:v>7766</c:v>
                </c:pt>
                <c:pt idx="4">
                  <c:v>4624</c:v>
                </c:pt>
                <c:pt idx="5">
                  <c:v>3858</c:v>
                </c:pt>
                <c:pt idx="6">
                  <c:v>3018</c:v>
                </c:pt>
                <c:pt idx="7">
                  <c:v>2968</c:v>
                </c:pt>
                <c:pt idx="8">
                  <c:v>2218</c:v>
                </c:pt>
                <c:pt idx="9">
                  <c:v>1796</c:v>
                </c:pt>
                <c:pt idx="10">
                  <c:v>1902</c:v>
                </c:pt>
                <c:pt idx="11">
                  <c:v>4719</c:v>
                </c:pt>
              </c:numCache>
            </c:numRef>
          </c:val>
          <c:smooth val="0"/>
        </c:ser>
        <c:ser>
          <c:idx val="77"/>
          <c:order val="77"/>
          <c:tx>
            <c:strRef>
              <c:f>NE_Dados!$CA$1</c:f>
              <c:strCache>
                <c:ptCount val="1"/>
                <c:pt idx="0">
                  <c:v>2008</c:v>
                </c:pt>
              </c:strCache>
            </c:strRef>
          </c:tx>
          <c:spPr>
            <a:ln w="12700">
              <a:solidFill>
                <a:srgbClr val="666699"/>
              </a:solidFill>
              <a:prstDash val="lgDash"/>
            </a:ln>
          </c:spPr>
          <c:marker>
            <c:symbol val="none"/>
          </c:marker>
          <c:val>
            <c:numRef>
              <c:f>NE_Dados!$CA$2:$CA$13</c:f>
              <c:numCache>
                <c:formatCode>General</c:formatCode>
                <c:ptCount val="12"/>
                <c:pt idx="0">
                  <c:v>5821</c:v>
                </c:pt>
                <c:pt idx="1">
                  <c:v>11438</c:v>
                </c:pt>
                <c:pt idx="2">
                  <c:v>13473</c:v>
                </c:pt>
                <c:pt idx="3">
                  <c:v>14218</c:v>
                </c:pt>
                <c:pt idx="4">
                  <c:v>5905</c:v>
                </c:pt>
                <c:pt idx="5">
                  <c:v>3386</c:v>
                </c:pt>
                <c:pt idx="6">
                  <c:v>2790</c:v>
                </c:pt>
                <c:pt idx="7">
                  <c:v>2513</c:v>
                </c:pt>
                <c:pt idx="8">
                  <c:v>2005</c:v>
                </c:pt>
                <c:pt idx="9">
                  <c:v>2192</c:v>
                </c:pt>
                <c:pt idx="10">
                  <c:v>2703</c:v>
                </c:pt>
                <c:pt idx="11">
                  <c:v>7218</c:v>
                </c:pt>
              </c:numCache>
            </c:numRef>
          </c:val>
          <c:smooth val="0"/>
        </c:ser>
        <c:ser>
          <c:idx val="78"/>
          <c:order val="78"/>
          <c:tx>
            <c:strRef>
              <c:f>NE_Dados!$CB$1</c:f>
              <c:strCache>
                <c:ptCount val="1"/>
                <c:pt idx="0">
                  <c:v>2009</c:v>
                </c:pt>
              </c:strCache>
            </c:strRef>
          </c:tx>
          <c:spPr>
            <a:ln w="12700">
              <a:solidFill>
                <a:srgbClr val="969696"/>
              </a:solidFill>
              <a:prstDash val="lgDash"/>
            </a:ln>
          </c:spPr>
          <c:marker>
            <c:symbol val="none"/>
          </c:marker>
          <c:val>
            <c:numRef>
              <c:f>NE_Dados!$CB$2:$CB$13</c:f>
              <c:numCache>
                <c:formatCode>General</c:formatCode>
                <c:ptCount val="12"/>
                <c:pt idx="0">
                  <c:v>15926</c:v>
                </c:pt>
                <c:pt idx="1">
                  <c:v>14524</c:v>
                </c:pt>
                <c:pt idx="2">
                  <c:v>10221</c:v>
                </c:pt>
                <c:pt idx="3">
                  <c:v>13502</c:v>
                </c:pt>
                <c:pt idx="4">
                  <c:v>8885</c:v>
                </c:pt>
                <c:pt idx="5">
                  <c:v>4746</c:v>
                </c:pt>
                <c:pt idx="6">
                  <c:v>3805</c:v>
                </c:pt>
                <c:pt idx="7">
                  <c:v>3257</c:v>
                </c:pt>
                <c:pt idx="8">
                  <c:v>3257</c:v>
                </c:pt>
                <c:pt idx="9">
                  <c:v>4101</c:v>
                </c:pt>
                <c:pt idx="10">
                  <c:v>8063</c:v>
                </c:pt>
                <c:pt idx="11">
                  <c:v>7045</c:v>
                </c:pt>
              </c:numCache>
            </c:numRef>
          </c:val>
          <c:smooth val="0"/>
        </c:ser>
        <c:ser>
          <c:idx val="79"/>
          <c:order val="79"/>
          <c:tx>
            <c:strRef>
              <c:f>NE_Dados!$CC$1</c:f>
              <c:strCache>
                <c:ptCount val="1"/>
                <c:pt idx="0">
                  <c:v>2010</c:v>
                </c:pt>
              </c:strCache>
            </c:strRef>
          </c:tx>
          <c:spPr>
            <a:ln w="12700">
              <a:solidFill>
                <a:srgbClr val="003366"/>
              </a:solidFill>
              <a:prstDash val="lgDash"/>
            </a:ln>
          </c:spPr>
          <c:marker>
            <c:symbol val="none"/>
          </c:marker>
          <c:val>
            <c:numRef>
              <c:f>NE_Dados!$CC$2:$CC$13</c:f>
              <c:numCache>
                <c:formatCode>General</c:formatCode>
                <c:ptCount val="12"/>
                <c:pt idx="0">
                  <c:v>10294</c:v>
                </c:pt>
                <c:pt idx="1">
                  <c:v>5570</c:v>
                </c:pt>
                <c:pt idx="2">
                  <c:v>7736</c:v>
                </c:pt>
                <c:pt idx="3">
                  <c:v>8470</c:v>
                </c:pt>
                <c:pt idx="4">
                  <c:v>3614</c:v>
                </c:pt>
                <c:pt idx="5">
                  <c:v>3110</c:v>
                </c:pt>
                <c:pt idx="6">
                  <c:v>2586</c:v>
                </c:pt>
                <c:pt idx="7">
                  <c:v>2113</c:v>
                </c:pt>
                <c:pt idx="8">
                  <c:v>1817</c:v>
                </c:pt>
                <c:pt idx="9">
                  <c:v>2217</c:v>
                </c:pt>
                <c:pt idx="10">
                  <c:v>5210</c:v>
                </c:pt>
                <c:pt idx="11">
                  <c:v>7538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37859528"/>
        <c:axId val="537854824"/>
      </c:lineChart>
      <c:catAx>
        <c:axId val="5378595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4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pt-BR"/>
          </a:p>
        </c:txPr>
        <c:crossAx val="537854824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537854824"/>
        <c:scaling>
          <c:orientation val="minMax"/>
          <c:max val="50000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pt-BR"/>
          </a:p>
        </c:txPr>
        <c:crossAx val="537859528"/>
        <c:crosses val="autoZero"/>
        <c:crossBetween val="midCat"/>
      </c:valAx>
      <c:spPr>
        <a:noFill/>
        <a:ln w="12700">
          <a:solidFill>
            <a:srgbClr val="C0C0C0"/>
          </a:solidFill>
          <a:prstDash val="solid"/>
        </a:ln>
      </c:spPr>
    </c:plotArea>
    <c:plotVisOnly val="1"/>
    <c:dispBlanksAs val="gap"/>
    <c:showDLblsOverMax val="0"/>
  </c:chart>
  <c:spPr>
    <a:noFill/>
    <a:ln w="9525"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pt-BR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8.0208333333333368E-2"/>
          <c:y val="7.5885328836424973E-2"/>
          <c:w val="0.88749999999999996"/>
          <c:h val="0.79426644182124528"/>
        </c:manualLayout>
      </c:layout>
      <c:lineChart>
        <c:grouping val="standard"/>
        <c:varyColors val="0"/>
        <c:ser>
          <c:idx val="0"/>
          <c:order val="0"/>
          <c:tx>
            <c:strRef>
              <c:f>S_Dados!$B$1</c:f>
              <c:strCache>
                <c:ptCount val="1"/>
                <c:pt idx="0">
                  <c:v>1931</c:v>
                </c:pt>
              </c:strCache>
            </c:strRef>
          </c:tx>
          <c:spPr>
            <a:ln w="12700">
              <a:solidFill>
                <a:srgbClr val="000080"/>
              </a:solidFill>
              <a:prstDash val="solid"/>
            </a:ln>
          </c:spPr>
          <c:marker>
            <c:symbol val="none"/>
          </c:marker>
          <c:cat>
            <c:strRef>
              <c:f>S_Dados!$A$2:$A$13</c:f>
              <c:strCache>
                <c:ptCount val="12"/>
                <c:pt idx="0">
                  <c:v>jan</c:v>
                </c:pt>
                <c:pt idx="1">
                  <c:v>fev</c:v>
                </c:pt>
                <c:pt idx="2">
                  <c:v>mar</c:v>
                </c:pt>
                <c:pt idx="3">
                  <c:v>abr</c:v>
                </c:pt>
                <c:pt idx="4">
                  <c:v>mai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  <c:pt idx="8">
                  <c:v>set</c:v>
                </c:pt>
                <c:pt idx="9">
                  <c:v>out</c:v>
                </c:pt>
                <c:pt idx="10">
                  <c:v>nov</c:v>
                </c:pt>
                <c:pt idx="11">
                  <c:v>dez</c:v>
                </c:pt>
              </c:strCache>
            </c:strRef>
          </c:cat>
          <c:val>
            <c:numRef>
              <c:f>S_Dados!$B$2:$B$13</c:f>
              <c:numCache>
                <c:formatCode>General</c:formatCode>
                <c:ptCount val="12"/>
                <c:pt idx="0">
                  <c:v>6574</c:v>
                </c:pt>
                <c:pt idx="1">
                  <c:v>2961</c:v>
                </c:pt>
                <c:pt idx="2">
                  <c:v>3127</c:v>
                </c:pt>
                <c:pt idx="3">
                  <c:v>2075</c:v>
                </c:pt>
                <c:pt idx="4">
                  <c:v>15667</c:v>
                </c:pt>
                <c:pt idx="5">
                  <c:v>14914</c:v>
                </c:pt>
                <c:pt idx="6">
                  <c:v>11677</c:v>
                </c:pt>
                <c:pt idx="7">
                  <c:v>5268</c:v>
                </c:pt>
                <c:pt idx="8">
                  <c:v>13493</c:v>
                </c:pt>
                <c:pt idx="9">
                  <c:v>7105</c:v>
                </c:pt>
                <c:pt idx="10">
                  <c:v>3995</c:v>
                </c:pt>
                <c:pt idx="11">
                  <c:v>4894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S_Dados!$C$1</c:f>
              <c:strCache>
                <c:ptCount val="1"/>
                <c:pt idx="0">
                  <c:v>1932</c:v>
                </c:pt>
              </c:strCache>
            </c:strRef>
          </c:tx>
          <c:spPr>
            <a:ln w="12700">
              <a:solidFill>
                <a:srgbClr val="FF00FF"/>
              </a:solidFill>
              <a:prstDash val="solid"/>
            </a:ln>
          </c:spPr>
          <c:marker>
            <c:symbol val="none"/>
          </c:marker>
          <c:val>
            <c:numRef>
              <c:f>S_Dados!$C$2:$C$13</c:f>
              <c:numCache>
                <c:formatCode>General</c:formatCode>
                <c:ptCount val="12"/>
                <c:pt idx="0">
                  <c:v>4689</c:v>
                </c:pt>
                <c:pt idx="1">
                  <c:v>7195</c:v>
                </c:pt>
                <c:pt idx="2">
                  <c:v>8035</c:v>
                </c:pt>
                <c:pt idx="3">
                  <c:v>20153</c:v>
                </c:pt>
                <c:pt idx="4">
                  <c:v>14716</c:v>
                </c:pt>
                <c:pt idx="5">
                  <c:v>12313</c:v>
                </c:pt>
                <c:pt idx="6">
                  <c:v>8696</c:v>
                </c:pt>
                <c:pt idx="7">
                  <c:v>6262</c:v>
                </c:pt>
                <c:pt idx="8">
                  <c:v>11764</c:v>
                </c:pt>
                <c:pt idx="9">
                  <c:v>11947</c:v>
                </c:pt>
                <c:pt idx="10">
                  <c:v>5152</c:v>
                </c:pt>
                <c:pt idx="11">
                  <c:v>6936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S_Dados!$D$1</c:f>
              <c:strCache>
                <c:ptCount val="1"/>
                <c:pt idx="0">
                  <c:v>1933</c:v>
                </c:pt>
              </c:strCache>
            </c:strRef>
          </c:tx>
          <c:spPr>
            <a:ln w="12700">
              <a:solidFill>
                <a:srgbClr val="FFFF00"/>
              </a:solidFill>
              <a:prstDash val="solid"/>
            </a:ln>
          </c:spPr>
          <c:marker>
            <c:symbol val="none"/>
          </c:marker>
          <c:val>
            <c:numRef>
              <c:f>S_Dados!$D$2:$D$13</c:f>
              <c:numCache>
                <c:formatCode>General</c:formatCode>
                <c:ptCount val="12"/>
                <c:pt idx="0">
                  <c:v>2613</c:v>
                </c:pt>
                <c:pt idx="1">
                  <c:v>3191</c:v>
                </c:pt>
                <c:pt idx="2">
                  <c:v>2874</c:v>
                </c:pt>
                <c:pt idx="3">
                  <c:v>1718</c:v>
                </c:pt>
                <c:pt idx="4">
                  <c:v>2136</c:v>
                </c:pt>
                <c:pt idx="5">
                  <c:v>2265</c:v>
                </c:pt>
                <c:pt idx="6">
                  <c:v>2464</c:v>
                </c:pt>
                <c:pt idx="7">
                  <c:v>3538</c:v>
                </c:pt>
                <c:pt idx="8">
                  <c:v>5130</c:v>
                </c:pt>
                <c:pt idx="9">
                  <c:v>10054</c:v>
                </c:pt>
                <c:pt idx="10">
                  <c:v>4298</c:v>
                </c:pt>
                <c:pt idx="11">
                  <c:v>1852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S_Dados!$E$1</c:f>
              <c:strCache>
                <c:ptCount val="1"/>
                <c:pt idx="0">
                  <c:v>1934</c:v>
                </c:pt>
              </c:strCache>
            </c:strRef>
          </c:tx>
          <c:spPr>
            <a:ln w="12700">
              <a:solidFill>
                <a:srgbClr val="00FFFF"/>
              </a:solidFill>
              <a:prstDash val="solid"/>
            </a:ln>
          </c:spPr>
          <c:marker>
            <c:symbol val="none"/>
          </c:marker>
          <c:val>
            <c:numRef>
              <c:f>S_Dados!$E$2:$E$13</c:f>
              <c:numCache>
                <c:formatCode>General</c:formatCode>
                <c:ptCount val="12"/>
                <c:pt idx="0">
                  <c:v>3581</c:v>
                </c:pt>
                <c:pt idx="1">
                  <c:v>7954</c:v>
                </c:pt>
                <c:pt idx="2">
                  <c:v>5050</c:v>
                </c:pt>
                <c:pt idx="3">
                  <c:v>6905</c:v>
                </c:pt>
                <c:pt idx="4">
                  <c:v>5869</c:v>
                </c:pt>
                <c:pt idx="5">
                  <c:v>4426</c:v>
                </c:pt>
                <c:pt idx="6">
                  <c:v>3534</c:v>
                </c:pt>
                <c:pt idx="7">
                  <c:v>4580</c:v>
                </c:pt>
                <c:pt idx="8">
                  <c:v>5054</c:v>
                </c:pt>
                <c:pt idx="9">
                  <c:v>6043</c:v>
                </c:pt>
                <c:pt idx="10">
                  <c:v>2539</c:v>
                </c:pt>
                <c:pt idx="11">
                  <c:v>5153</c:v>
                </c:pt>
              </c:numCache>
            </c:numRef>
          </c:val>
          <c:smooth val="0"/>
        </c:ser>
        <c:ser>
          <c:idx val="4"/>
          <c:order val="4"/>
          <c:tx>
            <c:strRef>
              <c:f>S_Dados!$F$1</c:f>
              <c:strCache>
                <c:ptCount val="1"/>
                <c:pt idx="0">
                  <c:v>1935</c:v>
                </c:pt>
              </c:strCache>
            </c:strRef>
          </c:tx>
          <c:spPr>
            <a:ln w="12700">
              <a:solidFill>
                <a:srgbClr val="800080"/>
              </a:solidFill>
              <a:prstDash val="solid"/>
            </a:ln>
          </c:spPr>
          <c:marker>
            <c:symbol val="none"/>
          </c:marker>
          <c:val>
            <c:numRef>
              <c:f>S_Dados!$F$2:$F$13</c:f>
              <c:numCache>
                <c:formatCode>General</c:formatCode>
                <c:ptCount val="12"/>
                <c:pt idx="0">
                  <c:v>2748</c:v>
                </c:pt>
                <c:pt idx="1">
                  <c:v>2160</c:v>
                </c:pt>
                <c:pt idx="2">
                  <c:v>3656</c:v>
                </c:pt>
                <c:pt idx="3">
                  <c:v>2079</c:v>
                </c:pt>
                <c:pt idx="4">
                  <c:v>1342</c:v>
                </c:pt>
                <c:pt idx="5">
                  <c:v>4405</c:v>
                </c:pt>
                <c:pt idx="6">
                  <c:v>8326</c:v>
                </c:pt>
                <c:pt idx="7">
                  <c:v>12143</c:v>
                </c:pt>
                <c:pt idx="8">
                  <c:v>15144</c:v>
                </c:pt>
                <c:pt idx="9">
                  <c:v>32168</c:v>
                </c:pt>
                <c:pt idx="10">
                  <c:v>8490</c:v>
                </c:pt>
                <c:pt idx="11">
                  <c:v>8880</c:v>
                </c:pt>
              </c:numCache>
            </c:numRef>
          </c:val>
          <c:smooth val="0"/>
        </c:ser>
        <c:ser>
          <c:idx val="5"/>
          <c:order val="5"/>
          <c:tx>
            <c:strRef>
              <c:f>S_Dados!$G$1</c:f>
              <c:strCache>
                <c:ptCount val="1"/>
                <c:pt idx="0">
                  <c:v>1936</c:v>
                </c:pt>
              </c:strCache>
            </c:strRef>
          </c:tx>
          <c:spPr>
            <a:ln w="12700">
              <a:solidFill>
                <a:srgbClr val="800000"/>
              </a:solidFill>
              <a:prstDash val="solid"/>
            </a:ln>
          </c:spPr>
          <c:marker>
            <c:symbol val="none"/>
          </c:marker>
          <c:val>
            <c:numRef>
              <c:f>S_Dados!$G$2:$G$13</c:f>
              <c:numCache>
                <c:formatCode>General</c:formatCode>
                <c:ptCount val="12"/>
                <c:pt idx="0">
                  <c:v>9376</c:v>
                </c:pt>
                <c:pt idx="1">
                  <c:v>3446</c:v>
                </c:pt>
                <c:pt idx="2">
                  <c:v>2789</c:v>
                </c:pt>
                <c:pt idx="3">
                  <c:v>1937</c:v>
                </c:pt>
                <c:pt idx="4">
                  <c:v>5246</c:v>
                </c:pt>
                <c:pt idx="5">
                  <c:v>22305</c:v>
                </c:pt>
                <c:pt idx="6">
                  <c:v>8177</c:v>
                </c:pt>
                <c:pt idx="7">
                  <c:v>13442</c:v>
                </c:pt>
                <c:pt idx="8">
                  <c:v>11377</c:v>
                </c:pt>
                <c:pt idx="9">
                  <c:v>11911</c:v>
                </c:pt>
                <c:pt idx="10">
                  <c:v>6728</c:v>
                </c:pt>
                <c:pt idx="11">
                  <c:v>4120</c:v>
                </c:pt>
              </c:numCache>
            </c:numRef>
          </c:val>
          <c:smooth val="0"/>
        </c:ser>
        <c:ser>
          <c:idx val="6"/>
          <c:order val="6"/>
          <c:tx>
            <c:strRef>
              <c:f>S_Dados!$H$1</c:f>
              <c:strCache>
                <c:ptCount val="1"/>
                <c:pt idx="0">
                  <c:v>1937</c:v>
                </c:pt>
              </c:strCache>
            </c:strRef>
          </c:tx>
          <c:spPr>
            <a:ln w="12700">
              <a:solidFill>
                <a:srgbClr val="008080"/>
              </a:solidFill>
              <a:prstDash val="solid"/>
            </a:ln>
          </c:spPr>
          <c:marker>
            <c:symbol val="none"/>
          </c:marker>
          <c:val>
            <c:numRef>
              <c:f>S_Dados!$H$2:$H$13</c:f>
              <c:numCache>
                <c:formatCode>General</c:formatCode>
                <c:ptCount val="12"/>
                <c:pt idx="0">
                  <c:v>4407</c:v>
                </c:pt>
                <c:pt idx="1">
                  <c:v>4018</c:v>
                </c:pt>
                <c:pt idx="2">
                  <c:v>7108</c:v>
                </c:pt>
                <c:pt idx="3">
                  <c:v>5965</c:v>
                </c:pt>
                <c:pt idx="4">
                  <c:v>3594</c:v>
                </c:pt>
                <c:pt idx="5">
                  <c:v>2782</c:v>
                </c:pt>
                <c:pt idx="6">
                  <c:v>4275</c:v>
                </c:pt>
                <c:pt idx="7">
                  <c:v>6032</c:v>
                </c:pt>
                <c:pt idx="8">
                  <c:v>7223</c:v>
                </c:pt>
                <c:pt idx="9">
                  <c:v>10987</c:v>
                </c:pt>
                <c:pt idx="10">
                  <c:v>10931</c:v>
                </c:pt>
                <c:pt idx="11">
                  <c:v>4863</c:v>
                </c:pt>
              </c:numCache>
            </c:numRef>
          </c:val>
          <c:smooth val="0"/>
        </c:ser>
        <c:ser>
          <c:idx val="7"/>
          <c:order val="7"/>
          <c:tx>
            <c:strRef>
              <c:f>S_Dados!$I$1</c:f>
              <c:strCache>
                <c:ptCount val="1"/>
                <c:pt idx="0">
                  <c:v>1938</c:v>
                </c:pt>
              </c:strCache>
            </c:strRef>
          </c:tx>
          <c:spPr>
            <a:ln w="12700">
              <a:solidFill>
                <a:srgbClr val="0000FF"/>
              </a:solidFill>
              <a:prstDash val="solid"/>
            </a:ln>
          </c:spPr>
          <c:marker>
            <c:symbol val="none"/>
          </c:marker>
          <c:val>
            <c:numRef>
              <c:f>S_Dados!$I$2:$I$13</c:f>
              <c:numCache>
                <c:formatCode>General</c:formatCode>
                <c:ptCount val="12"/>
                <c:pt idx="0">
                  <c:v>7193</c:v>
                </c:pt>
                <c:pt idx="1">
                  <c:v>11962</c:v>
                </c:pt>
                <c:pt idx="2">
                  <c:v>4004</c:v>
                </c:pt>
                <c:pt idx="3">
                  <c:v>5731</c:v>
                </c:pt>
                <c:pt idx="4">
                  <c:v>12327</c:v>
                </c:pt>
                <c:pt idx="5">
                  <c:v>16635</c:v>
                </c:pt>
                <c:pt idx="6">
                  <c:v>18404</c:v>
                </c:pt>
                <c:pt idx="7">
                  <c:v>5320</c:v>
                </c:pt>
                <c:pt idx="8">
                  <c:v>4917</c:v>
                </c:pt>
                <c:pt idx="9">
                  <c:v>4487</c:v>
                </c:pt>
                <c:pt idx="10">
                  <c:v>4322</c:v>
                </c:pt>
                <c:pt idx="11">
                  <c:v>2856</c:v>
                </c:pt>
              </c:numCache>
            </c:numRef>
          </c:val>
          <c:smooth val="0"/>
        </c:ser>
        <c:ser>
          <c:idx val="8"/>
          <c:order val="8"/>
          <c:tx>
            <c:strRef>
              <c:f>S_Dados!$J$1</c:f>
              <c:strCache>
                <c:ptCount val="1"/>
                <c:pt idx="0">
                  <c:v>1939</c:v>
                </c:pt>
              </c:strCache>
            </c:strRef>
          </c:tx>
          <c:spPr>
            <a:ln w="12700">
              <a:solidFill>
                <a:srgbClr val="00CCFF"/>
              </a:solidFill>
              <a:prstDash val="solid"/>
            </a:ln>
          </c:spPr>
          <c:marker>
            <c:symbol val="none"/>
          </c:marker>
          <c:val>
            <c:numRef>
              <c:f>S_Dados!$J$2:$J$13</c:f>
              <c:numCache>
                <c:formatCode>General</c:formatCode>
                <c:ptCount val="12"/>
                <c:pt idx="0">
                  <c:v>3544</c:v>
                </c:pt>
                <c:pt idx="1">
                  <c:v>4234</c:v>
                </c:pt>
                <c:pt idx="2">
                  <c:v>8129</c:v>
                </c:pt>
                <c:pt idx="3">
                  <c:v>5251</c:v>
                </c:pt>
                <c:pt idx="4">
                  <c:v>9776</c:v>
                </c:pt>
                <c:pt idx="5">
                  <c:v>7213</c:v>
                </c:pt>
                <c:pt idx="6">
                  <c:v>6463</c:v>
                </c:pt>
                <c:pt idx="7">
                  <c:v>3875</c:v>
                </c:pt>
                <c:pt idx="8">
                  <c:v>8751</c:v>
                </c:pt>
                <c:pt idx="9">
                  <c:v>5251</c:v>
                </c:pt>
                <c:pt idx="10">
                  <c:v>13043</c:v>
                </c:pt>
                <c:pt idx="11">
                  <c:v>18520</c:v>
                </c:pt>
              </c:numCache>
            </c:numRef>
          </c:val>
          <c:smooth val="0"/>
        </c:ser>
        <c:ser>
          <c:idx val="9"/>
          <c:order val="9"/>
          <c:tx>
            <c:strRef>
              <c:f>S_Dados!$K$1</c:f>
              <c:strCache>
                <c:ptCount val="1"/>
                <c:pt idx="0">
                  <c:v>1940</c:v>
                </c:pt>
              </c:strCache>
            </c:strRef>
          </c:tx>
          <c:spPr>
            <a:ln w="12700">
              <a:solidFill>
                <a:srgbClr val="CCFFFF"/>
              </a:solidFill>
              <a:prstDash val="solid"/>
            </a:ln>
          </c:spPr>
          <c:marker>
            <c:symbol val="none"/>
          </c:marker>
          <c:val>
            <c:numRef>
              <c:f>S_Dados!$K$2:$K$13</c:f>
              <c:numCache>
                <c:formatCode>General</c:formatCode>
                <c:ptCount val="12"/>
                <c:pt idx="0">
                  <c:v>9202</c:v>
                </c:pt>
                <c:pt idx="1">
                  <c:v>6404</c:v>
                </c:pt>
                <c:pt idx="2">
                  <c:v>3668</c:v>
                </c:pt>
                <c:pt idx="3">
                  <c:v>7119</c:v>
                </c:pt>
                <c:pt idx="4">
                  <c:v>7368</c:v>
                </c:pt>
                <c:pt idx="5">
                  <c:v>4887</c:v>
                </c:pt>
                <c:pt idx="6">
                  <c:v>5490</c:v>
                </c:pt>
                <c:pt idx="7">
                  <c:v>7207</c:v>
                </c:pt>
                <c:pt idx="8">
                  <c:v>4220</c:v>
                </c:pt>
                <c:pt idx="9">
                  <c:v>6566</c:v>
                </c:pt>
                <c:pt idx="10">
                  <c:v>3784</c:v>
                </c:pt>
                <c:pt idx="11">
                  <c:v>5715</c:v>
                </c:pt>
              </c:numCache>
            </c:numRef>
          </c:val>
          <c:smooth val="0"/>
        </c:ser>
        <c:ser>
          <c:idx val="10"/>
          <c:order val="10"/>
          <c:tx>
            <c:strRef>
              <c:f>S_Dados!$L$1</c:f>
              <c:strCache>
                <c:ptCount val="1"/>
                <c:pt idx="0">
                  <c:v>1941</c:v>
                </c:pt>
              </c:strCache>
            </c:strRef>
          </c:tx>
          <c:spPr>
            <a:ln w="12700">
              <a:solidFill>
                <a:srgbClr val="CCFFCC"/>
              </a:solidFill>
              <a:prstDash val="solid"/>
            </a:ln>
          </c:spPr>
          <c:marker>
            <c:symbol val="none"/>
          </c:marker>
          <c:val>
            <c:numRef>
              <c:f>S_Dados!$L$2:$L$13</c:f>
              <c:numCache>
                <c:formatCode>General</c:formatCode>
                <c:ptCount val="12"/>
                <c:pt idx="0">
                  <c:v>5907</c:v>
                </c:pt>
                <c:pt idx="1">
                  <c:v>10803</c:v>
                </c:pt>
                <c:pt idx="2">
                  <c:v>6277</c:v>
                </c:pt>
                <c:pt idx="3">
                  <c:v>6845</c:v>
                </c:pt>
                <c:pt idx="4">
                  <c:v>15297</c:v>
                </c:pt>
                <c:pt idx="5">
                  <c:v>11048</c:v>
                </c:pt>
                <c:pt idx="6">
                  <c:v>7439</c:v>
                </c:pt>
                <c:pt idx="7">
                  <c:v>14816</c:v>
                </c:pt>
                <c:pt idx="8">
                  <c:v>8386</c:v>
                </c:pt>
                <c:pt idx="9">
                  <c:v>8207</c:v>
                </c:pt>
                <c:pt idx="10">
                  <c:v>10566</c:v>
                </c:pt>
                <c:pt idx="11">
                  <c:v>8040</c:v>
                </c:pt>
              </c:numCache>
            </c:numRef>
          </c:val>
          <c:smooth val="0"/>
        </c:ser>
        <c:ser>
          <c:idx val="11"/>
          <c:order val="11"/>
          <c:tx>
            <c:strRef>
              <c:f>S_Dados!$M$1</c:f>
              <c:strCache>
                <c:ptCount val="1"/>
                <c:pt idx="0">
                  <c:v>1942</c:v>
                </c:pt>
              </c:strCache>
            </c:strRef>
          </c:tx>
          <c:spPr>
            <a:ln w="12700">
              <a:solidFill>
                <a:srgbClr val="FFFF99"/>
              </a:solidFill>
              <a:prstDash val="solid"/>
            </a:ln>
          </c:spPr>
          <c:marker>
            <c:symbol val="none"/>
          </c:marker>
          <c:val>
            <c:numRef>
              <c:f>S_Dados!$M$2:$M$13</c:f>
              <c:numCache>
                <c:formatCode>General</c:formatCode>
                <c:ptCount val="12"/>
                <c:pt idx="0">
                  <c:v>4021</c:v>
                </c:pt>
                <c:pt idx="1">
                  <c:v>9081</c:v>
                </c:pt>
                <c:pt idx="2">
                  <c:v>7137</c:v>
                </c:pt>
                <c:pt idx="3">
                  <c:v>9355</c:v>
                </c:pt>
                <c:pt idx="4">
                  <c:v>9651</c:v>
                </c:pt>
                <c:pt idx="5">
                  <c:v>8017</c:v>
                </c:pt>
                <c:pt idx="6">
                  <c:v>7526</c:v>
                </c:pt>
                <c:pt idx="7">
                  <c:v>6970</c:v>
                </c:pt>
                <c:pt idx="8">
                  <c:v>5542</c:v>
                </c:pt>
                <c:pt idx="9">
                  <c:v>6644</c:v>
                </c:pt>
                <c:pt idx="10">
                  <c:v>2675</c:v>
                </c:pt>
                <c:pt idx="11">
                  <c:v>2035</c:v>
                </c:pt>
              </c:numCache>
            </c:numRef>
          </c:val>
          <c:smooth val="0"/>
        </c:ser>
        <c:ser>
          <c:idx val="12"/>
          <c:order val="12"/>
          <c:tx>
            <c:strRef>
              <c:f>S_Dados!$N$1</c:f>
              <c:strCache>
                <c:ptCount val="1"/>
                <c:pt idx="0">
                  <c:v>1943</c:v>
                </c:pt>
              </c:strCache>
            </c:strRef>
          </c:tx>
          <c:spPr>
            <a:ln w="12700">
              <a:solidFill>
                <a:srgbClr val="99CCFF"/>
              </a:solidFill>
              <a:prstDash val="solid"/>
            </a:ln>
          </c:spPr>
          <c:marker>
            <c:symbol val="none"/>
          </c:marker>
          <c:val>
            <c:numRef>
              <c:f>S_Dados!$N$2:$N$13</c:f>
              <c:numCache>
                <c:formatCode>General</c:formatCode>
                <c:ptCount val="12"/>
                <c:pt idx="0">
                  <c:v>1890</c:v>
                </c:pt>
                <c:pt idx="1">
                  <c:v>3149</c:v>
                </c:pt>
                <c:pt idx="2">
                  <c:v>2356</c:v>
                </c:pt>
                <c:pt idx="3">
                  <c:v>1523</c:v>
                </c:pt>
                <c:pt idx="4">
                  <c:v>2739</c:v>
                </c:pt>
                <c:pt idx="5">
                  <c:v>9759</c:v>
                </c:pt>
                <c:pt idx="6">
                  <c:v>6895</c:v>
                </c:pt>
                <c:pt idx="7">
                  <c:v>11462</c:v>
                </c:pt>
                <c:pt idx="8">
                  <c:v>9647</c:v>
                </c:pt>
                <c:pt idx="9">
                  <c:v>7349</c:v>
                </c:pt>
                <c:pt idx="10">
                  <c:v>4592</c:v>
                </c:pt>
                <c:pt idx="11">
                  <c:v>2579</c:v>
                </c:pt>
              </c:numCache>
            </c:numRef>
          </c:val>
          <c:smooth val="0"/>
        </c:ser>
        <c:ser>
          <c:idx val="13"/>
          <c:order val="13"/>
          <c:tx>
            <c:strRef>
              <c:f>S_Dados!$O$1</c:f>
              <c:strCache>
                <c:ptCount val="1"/>
                <c:pt idx="0">
                  <c:v>1944</c:v>
                </c:pt>
              </c:strCache>
            </c:strRef>
          </c:tx>
          <c:spPr>
            <a:ln w="12700">
              <a:solidFill>
                <a:srgbClr val="FF99CC"/>
              </a:solidFill>
              <a:prstDash val="solid"/>
            </a:ln>
          </c:spPr>
          <c:marker>
            <c:symbol val="none"/>
          </c:marker>
          <c:val>
            <c:numRef>
              <c:f>S_Dados!$O$2:$O$13</c:f>
              <c:numCache>
                <c:formatCode>General</c:formatCode>
                <c:ptCount val="12"/>
                <c:pt idx="0">
                  <c:v>5426</c:v>
                </c:pt>
                <c:pt idx="1">
                  <c:v>2978</c:v>
                </c:pt>
                <c:pt idx="2">
                  <c:v>6047</c:v>
                </c:pt>
                <c:pt idx="3">
                  <c:v>2729</c:v>
                </c:pt>
                <c:pt idx="4">
                  <c:v>1389</c:v>
                </c:pt>
                <c:pt idx="5">
                  <c:v>2495</c:v>
                </c:pt>
                <c:pt idx="6">
                  <c:v>2281</c:v>
                </c:pt>
                <c:pt idx="7">
                  <c:v>1230</c:v>
                </c:pt>
                <c:pt idx="8">
                  <c:v>2306</c:v>
                </c:pt>
                <c:pt idx="9">
                  <c:v>2206</c:v>
                </c:pt>
                <c:pt idx="10">
                  <c:v>4102</c:v>
                </c:pt>
                <c:pt idx="11">
                  <c:v>3045</c:v>
                </c:pt>
              </c:numCache>
            </c:numRef>
          </c:val>
          <c:smooth val="0"/>
        </c:ser>
        <c:ser>
          <c:idx val="14"/>
          <c:order val="14"/>
          <c:tx>
            <c:strRef>
              <c:f>S_Dados!$P$1</c:f>
              <c:strCache>
                <c:ptCount val="1"/>
                <c:pt idx="0">
                  <c:v>1945</c:v>
                </c:pt>
              </c:strCache>
            </c:strRef>
          </c:tx>
          <c:spPr>
            <a:ln w="12700">
              <a:solidFill>
                <a:srgbClr val="CC99FF"/>
              </a:solidFill>
              <a:prstDash val="solid"/>
            </a:ln>
          </c:spPr>
          <c:marker>
            <c:symbol val="none"/>
          </c:marker>
          <c:val>
            <c:numRef>
              <c:f>S_Dados!$P$2:$P$13</c:f>
              <c:numCache>
                <c:formatCode>General</c:formatCode>
                <c:ptCount val="12"/>
                <c:pt idx="0">
                  <c:v>1148</c:v>
                </c:pt>
                <c:pt idx="1">
                  <c:v>2602</c:v>
                </c:pt>
                <c:pt idx="2">
                  <c:v>3184</c:v>
                </c:pt>
                <c:pt idx="3">
                  <c:v>1557</c:v>
                </c:pt>
                <c:pt idx="4">
                  <c:v>1185</c:v>
                </c:pt>
                <c:pt idx="5">
                  <c:v>1844</c:v>
                </c:pt>
                <c:pt idx="6">
                  <c:v>6075</c:v>
                </c:pt>
                <c:pt idx="7">
                  <c:v>3612</c:v>
                </c:pt>
                <c:pt idx="8">
                  <c:v>3555</c:v>
                </c:pt>
                <c:pt idx="9">
                  <c:v>3953</c:v>
                </c:pt>
                <c:pt idx="10">
                  <c:v>2613</c:v>
                </c:pt>
                <c:pt idx="11">
                  <c:v>2943</c:v>
                </c:pt>
              </c:numCache>
            </c:numRef>
          </c:val>
          <c:smooth val="0"/>
        </c:ser>
        <c:ser>
          <c:idx val="15"/>
          <c:order val="15"/>
          <c:tx>
            <c:strRef>
              <c:f>S_Dados!$Q$1</c:f>
              <c:strCache>
                <c:ptCount val="1"/>
                <c:pt idx="0">
                  <c:v>1946</c:v>
                </c:pt>
              </c:strCache>
            </c:strRef>
          </c:tx>
          <c:spPr>
            <a:ln w="12700">
              <a:solidFill>
                <a:srgbClr val="FFCC99"/>
              </a:solidFill>
              <a:prstDash val="solid"/>
            </a:ln>
          </c:spPr>
          <c:marker>
            <c:symbol val="none"/>
          </c:marker>
          <c:val>
            <c:numRef>
              <c:f>S_Dados!$Q$2:$Q$13</c:f>
              <c:numCache>
                <c:formatCode>General</c:formatCode>
                <c:ptCount val="12"/>
                <c:pt idx="0">
                  <c:v>7867</c:v>
                </c:pt>
                <c:pt idx="1">
                  <c:v>18690</c:v>
                </c:pt>
                <c:pt idx="2">
                  <c:v>12658</c:v>
                </c:pt>
                <c:pt idx="3">
                  <c:v>5371</c:v>
                </c:pt>
                <c:pt idx="4">
                  <c:v>5071</c:v>
                </c:pt>
                <c:pt idx="5">
                  <c:v>8596</c:v>
                </c:pt>
                <c:pt idx="6">
                  <c:v>14746</c:v>
                </c:pt>
                <c:pt idx="7">
                  <c:v>5869</c:v>
                </c:pt>
                <c:pt idx="8">
                  <c:v>5112</c:v>
                </c:pt>
                <c:pt idx="9">
                  <c:v>9438</c:v>
                </c:pt>
                <c:pt idx="10">
                  <c:v>5902</c:v>
                </c:pt>
                <c:pt idx="11">
                  <c:v>7783</c:v>
                </c:pt>
              </c:numCache>
            </c:numRef>
          </c:val>
          <c:smooth val="0"/>
        </c:ser>
        <c:ser>
          <c:idx val="16"/>
          <c:order val="16"/>
          <c:tx>
            <c:strRef>
              <c:f>S_Dados!$R$1</c:f>
              <c:strCache>
                <c:ptCount val="1"/>
                <c:pt idx="0">
                  <c:v>1947</c:v>
                </c:pt>
              </c:strCache>
            </c:strRef>
          </c:tx>
          <c:spPr>
            <a:ln w="12700">
              <a:solidFill>
                <a:srgbClr val="3366FF"/>
              </a:solidFill>
              <a:prstDash val="solid"/>
            </a:ln>
          </c:spPr>
          <c:marker>
            <c:symbol val="none"/>
          </c:marker>
          <c:val>
            <c:numRef>
              <c:f>S_Dados!$R$2:$R$13</c:f>
              <c:numCache>
                <c:formatCode>General</c:formatCode>
                <c:ptCount val="12"/>
                <c:pt idx="0">
                  <c:v>5985</c:v>
                </c:pt>
                <c:pt idx="1">
                  <c:v>8344</c:v>
                </c:pt>
                <c:pt idx="2">
                  <c:v>5992</c:v>
                </c:pt>
                <c:pt idx="3">
                  <c:v>3186</c:v>
                </c:pt>
                <c:pt idx="4">
                  <c:v>3839</c:v>
                </c:pt>
                <c:pt idx="5">
                  <c:v>7623</c:v>
                </c:pt>
                <c:pt idx="6">
                  <c:v>5924</c:v>
                </c:pt>
                <c:pt idx="7">
                  <c:v>7454</c:v>
                </c:pt>
                <c:pt idx="8">
                  <c:v>15032</c:v>
                </c:pt>
                <c:pt idx="9">
                  <c:v>12364</c:v>
                </c:pt>
                <c:pt idx="10">
                  <c:v>5149</c:v>
                </c:pt>
                <c:pt idx="11">
                  <c:v>6641</c:v>
                </c:pt>
              </c:numCache>
            </c:numRef>
          </c:val>
          <c:smooth val="0"/>
        </c:ser>
        <c:ser>
          <c:idx val="17"/>
          <c:order val="17"/>
          <c:tx>
            <c:strRef>
              <c:f>S_Dados!$S$1</c:f>
              <c:strCache>
                <c:ptCount val="1"/>
                <c:pt idx="0">
                  <c:v>1948</c:v>
                </c:pt>
              </c:strCache>
            </c:strRef>
          </c:tx>
          <c:spPr>
            <a:ln w="12700">
              <a:solidFill>
                <a:srgbClr val="33CCCC"/>
              </a:solidFill>
              <a:prstDash val="solid"/>
            </a:ln>
          </c:spPr>
          <c:marker>
            <c:symbol val="none"/>
          </c:marker>
          <c:val>
            <c:numRef>
              <c:f>S_Dados!$S$2:$S$13</c:f>
              <c:numCache>
                <c:formatCode>General</c:formatCode>
                <c:ptCount val="12"/>
                <c:pt idx="0">
                  <c:v>4555</c:v>
                </c:pt>
                <c:pt idx="1">
                  <c:v>7360</c:v>
                </c:pt>
                <c:pt idx="2">
                  <c:v>6248</c:v>
                </c:pt>
                <c:pt idx="3">
                  <c:v>6341</c:v>
                </c:pt>
                <c:pt idx="4">
                  <c:v>10394</c:v>
                </c:pt>
                <c:pt idx="5">
                  <c:v>5938</c:v>
                </c:pt>
                <c:pt idx="6">
                  <c:v>6885</c:v>
                </c:pt>
                <c:pt idx="7">
                  <c:v>14826</c:v>
                </c:pt>
                <c:pt idx="8">
                  <c:v>4924</c:v>
                </c:pt>
                <c:pt idx="9">
                  <c:v>6432</c:v>
                </c:pt>
                <c:pt idx="10">
                  <c:v>7155</c:v>
                </c:pt>
                <c:pt idx="11">
                  <c:v>2256</c:v>
                </c:pt>
              </c:numCache>
            </c:numRef>
          </c:val>
          <c:smooth val="0"/>
        </c:ser>
        <c:ser>
          <c:idx val="18"/>
          <c:order val="18"/>
          <c:tx>
            <c:strRef>
              <c:f>S_Dados!$T$1</c:f>
              <c:strCache>
                <c:ptCount val="1"/>
                <c:pt idx="0">
                  <c:v>1949</c:v>
                </c:pt>
              </c:strCache>
            </c:strRef>
          </c:tx>
          <c:spPr>
            <a:ln w="12700">
              <a:solidFill>
                <a:srgbClr val="99CC00"/>
              </a:solidFill>
              <a:prstDash val="solid"/>
            </a:ln>
          </c:spPr>
          <c:marker>
            <c:symbol val="none"/>
          </c:marker>
          <c:val>
            <c:numRef>
              <c:f>S_Dados!$T$2:$T$13</c:f>
              <c:numCache>
                <c:formatCode>General</c:formatCode>
                <c:ptCount val="12"/>
                <c:pt idx="0">
                  <c:v>2488</c:v>
                </c:pt>
                <c:pt idx="1">
                  <c:v>1418</c:v>
                </c:pt>
                <c:pt idx="2">
                  <c:v>3193</c:v>
                </c:pt>
                <c:pt idx="3">
                  <c:v>5709</c:v>
                </c:pt>
                <c:pt idx="4">
                  <c:v>4146</c:v>
                </c:pt>
                <c:pt idx="5">
                  <c:v>7506</c:v>
                </c:pt>
                <c:pt idx="6">
                  <c:v>4436</c:v>
                </c:pt>
                <c:pt idx="7">
                  <c:v>4639</c:v>
                </c:pt>
                <c:pt idx="8">
                  <c:v>6743</c:v>
                </c:pt>
                <c:pt idx="9">
                  <c:v>5544</c:v>
                </c:pt>
                <c:pt idx="10">
                  <c:v>2628</c:v>
                </c:pt>
                <c:pt idx="11">
                  <c:v>1978</c:v>
                </c:pt>
              </c:numCache>
            </c:numRef>
          </c:val>
          <c:smooth val="0"/>
        </c:ser>
        <c:ser>
          <c:idx val="19"/>
          <c:order val="19"/>
          <c:tx>
            <c:strRef>
              <c:f>S_Dados!$U$1</c:f>
              <c:strCache>
                <c:ptCount val="1"/>
                <c:pt idx="0">
                  <c:v>1950</c:v>
                </c:pt>
              </c:strCache>
            </c:strRef>
          </c:tx>
          <c:spPr>
            <a:ln w="12700">
              <a:solidFill>
                <a:srgbClr val="FFCC00"/>
              </a:solidFill>
              <a:prstDash val="solid"/>
            </a:ln>
          </c:spPr>
          <c:marker>
            <c:symbol val="none"/>
          </c:marker>
          <c:val>
            <c:numRef>
              <c:f>S_Dados!$U$2:$U$13</c:f>
              <c:numCache>
                <c:formatCode>General</c:formatCode>
                <c:ptCount val="12"/>
                <c:pt idx="0">
                  <c:v>5235</c:v>
                </c:pt>
                <c:pt idx="1">
                  <c:v>4891</c:v>
                </c:pt>
                <c:pt idx="2">
                  <c:v>7626</c:v>
                </c:pt>
                <c:pt idx="3">
                  <c:v>3501</c:v>
                </c:pt>
                <c:pt idx="4">
                  <c:v>4476</c:v>
                </c:pt>
                <c:pt idx="5">
                  <c:v>3853</c:v>
                </c:pt>
                <c:pt idx="6">
                  <c:v>3702</c:v>
                </c:pt>
                <c:pt idx="7">
                  <c:v>6835</c:v>
                </c:pt>
                <c:pt idx="8">
                  <c:v>5384</c:v>
                </c:pt>
                <c:pt idx="9">
                  <c:v>17190</c:v>
                </c:pt>
                <c:pt idx="10">
                  <c:v>6342</c:v>
                </c:pt>
                <c:pt idx="11">
                  <c:v>4836</c:v>
                </c:pt>
              </c:numCache>
            </c:numRef>
          </c:val>
          <c:smooth val="0"/>
        </c:ser>
        <c:ser>
          <c:idx val="20"/>
          <c:order val="20"/>
          <c:tx>
            <c:strRef>
              <c:f>S_Dados!$V$1</c:f>
              <c:strCache>
                <c:ptCount val="1"/>
                <c:pt idx="0">
                  <c:v>1951</c:v>
                </c:pt>
              </c:strCache>
            </c:strRef>
          </c:tx>
          <c:spPr>
            <a:ln w="12700">
              <a:solidFill>
                <a:srgbClr val="FF9900"/>
              </a:solidFill>
              <a:prstDash val="solid"/>
            </a:ln>
          </c:spPr>
          <c:marker>
            <c:symbol val="none"/>
          </c:marker>
          <c:val>
            <c:numRef>
              <c:f>S_Dados!$V$2:$V$13</c:f>
              <c:numCache>
                <c:formatCode>General</c:formatCode>
                <c:ptCount val="12"/>
                <c:pt idx="0">
                  <c:v>5776</c:v>
                </c:pt>
                <c:pt idx="1">
                  <c:v>10946</c:v>
                </c:pt>
                <c:pt idx="2">
                  <c:v>10362</c:v>
                </c:pt>
                <c:pt idx="3">
                  <c:v>3431</c:v>
                </c:pt>
                <c:pt idx="4">
                  <c:v>1902</c:v>
                </c:pt>
                <c:pt idx="5">
                  <c:v>1899</c:v>
                </c:pt>
                <c:pt idx="6">
                  <c:v>2442</c:v>
                </c:pt>
                <c:pt idx="7">
                  <c:v>1217</c:v>
                </c:pt>
                <c:pt idx="8">
                  <c:v>1397</c:v>
                </c:pt>
                <c:pt idx="9">
                  <c:v>13056</c:v>
                </c:pt>
                <c:pt idx="10">
                  <c:v>9680</c:v>
                </c:pt>
                <c:pt idx="11">
                  <c:v>5814</c:v>
                </c:pt>
              </c:numCache>
            </c:numRef>
          </c:val>
          <c:smooth val="0"/>
        </c:ser>
        <c:ser>
          <c:idx val="21"/>
          <c:order val="21"/>
          <c:tx>
            <c:strRef>
              <c:f>S_Dados!$W$1</c:f>
              <c:strCache>
                <c:ptCount val="1"/>
                <c:pt idx="0">
                  <c:v>1952</c:v>
                </c:pt>
              </c:strCache>
            </c:strRef>
          </c:tx>
          <c:spPr>
            <a:ln w="12700">
              <a:solidFill>
                <a:srgbClr val="FF6600"/>
              </a:solidFill>
              <a:prstDash val="solid"/>
            </a:ln>
          </c:spPr>
          <c:marker>
            <c:symbol val="none"/>
          </c:marker>
          <c:val>
            <c:numRef>
              <c:f>S_Dados!$W$2:$W$13</c:f>
              <c:numCache>
                <c:formatCode>General</c:formatCode>
                <c:ptCount val="12"/>
                <c:pt idx="0">
                  <c:v>3270</c:v>
                </c:pt>
                <c:pt idx="1">
                  <c:v>3049</c:v>
                </c:pt>
                <c:pt idx="2">
                  <c:v>2037</c:v>
                </c:pt>
                <c:pt idx="3">
                  <c:v>1759</c:v>
                </c:pt>
                <c:pt idx="4">
                  <c:v>957</c:v>
                </c:pt>
                <c:pt idx="5">
                  <c:v>6677</c:v>
                </c:pt>
                <c:pt idx="6">
                  <c:v>7527</c:v>
                </c:pt>
                <c:pt idx="7">
                  <c:v>3017</c:v>
                </c:pt>
                <c:pt idx="8">
                  <c:v>9124</c:v>
                </c:pt>
                <c:pt idx="9">
                  <c:v>14442</c:v>
                </c:pt>
                <c:pt idx="10">
                  <c:v>8945</c:v>
                </c:pt>
                <c:pt idx="11">
                  <c:v>3856</c:v>
                </c:pt>
              </c:numCache>
            </c:numRef>
          </c:val>
          <c:smooth val="0"/>
        </c:ser>
        <c:ser>
          <c:idx val="22"/>
          <c:order val="22"/>
          <c:tx>
            <c:strRef>
              <c:f>S_Dados!$X$1</c:f>
              <c:strCache>
                <c:ptCount val="1"/>
                <c:pt idx="0">
                  <c:v>1953</c:v>
                </c:pt>
              </c:strCache>
            </c:strRef>
          </c:tx>
          <c:spPr>
            <a:ln w="12700">
              <a:solidFill>
                <a:srgbClr val="666699"/>
              </a:solidFill>
              <a:prstDash val="solid"/>
            </a:ln>
          </c:spPr>
          <c:marker>
            <c:symbol val="none"/>
          </c:marker>
          <c:val>
            <c:numRef>
              <c:f>S_Dados!$X$2:$X$13</c:f>
              <c:numCache>
                <c:formatCode>General</c:formatCode>
                <c:ptCount val="12"/>
                <c:pt idx="0">
                  <c:v>4523</c:v>
                </c:pt>
                <c:pt idx="1">
                  <c:v>5947</c:v>
                </c:pt>
                <c:pt idx="2">
                  <c:v>3586</c:v>
                </c:pt>
                <c:pt idx="3">
                  <c:v>3391</c:v>
                </c:pt>
                <c:pt idx="4">
                  <c:v>2826</c:v>
                </c:pt>
                <c:pt idx="5">
                  <c:v>4704</c:v>
                </c:pt>
                <c:pt idx="6">
                  <c:v>3712</c:v>
                </c:pt>
                <c:pt idx="7">
                  <c:v>3054</c:v>
                </c:pt>
                <c:pt idx="8">
                  <c:v>11554</c:v>
                </c:pt>
                <c:pt idx="9">
                  <c:v>15409</c:v>
                </c:pt>
                <c:pt idx="10">
                  <c:v>13225</c:v>
                </c:pt>
                <c:pt idx="11">
                  <c:v>5629</c:v>
                </c:pt>
              </c:numCache>
            </c:numRef>
          </c:val>
          <c:smooth val="0"/>
        </c:ser>
        <c:ser>
          <c:idx val="23"/>
          <c:order val="23"/>
          <c:tx>
            <c:strRef>
              <c:f>S_Dados!$Y$1</c:f>
              <c:strCache>
                <c:ptCount val="1"/>
                <c:pt idx="0">
                  <c:v>1954</c:v>
                </c:pt>
              </c:strCache>
            </c:strRef>
          </c:tx>
          <c:spPr>
            <a:ln w="12700">
              <a:solidFill>
                <a:srgbClr val="969696"/>
              </a:solidFill>
              <a:prstDash val="solid"/>
            </a:ln>
          </c:spPr>
          <c:marker>
            <c:symbol val="none"/>
          </c:marker>
          <c:val>
            <c:numRef>
              <c:f>S_Dados!$Y$2:$Y$13</c:f>
              <c:numCache>
                <c:formatCode>General</c:formatCode>
                <c:ptCount val="12"/>
                <c:pt idx="0">
                  <c:v>8931</c:v>
                </c:pt>
                <c:pt idx="1">
                  <c:v>5879</c:v>
                </c:pt>
                <c:pt idx="2">
                  <c:v>7018</c:v>
                </c:pt>
                <c:pt idx="3">
                  <c:v>5829</c:v>
                </c:pt>
                <c:pt idx="4">
                  <c:v>16141</c:v>
                </c:pt>
                <c:pt idx="5">
                  <c:v>17860</c:v>
                </c:pt>
                <c:pt idx="6">
                  <c:v>17833</c:v>
                </c:pt>
                <c:pt idx="7">
                  <c:v>5775</c:v>
                </c:pt>
                <c:pt idx="8">
                  <c:v>17927</c:v>
                </c:pt>
                <c:pt idx="9">
                  <c:v>21844</c:v>
                </c:pt>
                <c:pt idx="10">
                  <c:v>5921</c:v>
                </c:pt>
                <c:pt idx="11">
                  <c:v>3903</c:v>
                </c:pt>
              </c:numCache>
            </c:numRef>
          </c:val>
          <c:smooth val="0"/>
        </c:ser>
        <c:ser>
          <c:idx val="24"/>
          <c:order val="24"/>
          <c:tx>
            <c:strRef>
              <c:f>S_Dados!$Z$1</c:f>
              <c:strCache>
                <c:ptCount val="1"/>
                <c:pt idx="0">
                  <c:v>1955</c:v>
                </c:pt>
              </c:strCache>
            </c:strRef>
          </c:tx>
          <c:spPr>
            <a:ln w="12700">
              <a:solidFill>
                <a:srgbClr val="003366"/>
              </a:solidFill>
              <a:prstDash val="solid"/>
            </a:ln>
          </c:spPr>
          <c:marker>
            <c:symbol val="none"/>
          </c:marker>
          <c:val>
            <c:numRef>
              <c:f>S_Dados!$Z$2:$Z$13</c:f>
              <c:numCache>
                <c:formatCode>General</c:formatCode>
                <c:ptCount val="12"/>
                <c:pt idx="0">
                  <c:v>3151</c:v>
                </c:pt>
                <c:pt idx="1">
                  <c:v>3981</c:v>
                </c:pt>
                <c:pt idx="2">
                  <c:v>3954</c:v>
                </c:pt>
                <c:pt idx="3">
                  <c:v>8577</c:v>
                </c:pt>
                <c:pt idx="4">
                  <c:v>12375</c:v>
                </c:pt>
                <c:pt idx="5">
                  <c:v>17807</c:v>
                </c:pt>
                <c:pt idx="6">
                  <c:v>21792</c:v>
                </c:pt>
                <c:pt idx="7">
                  <c:v>9662</c:v>
                </c:pt>
                <c:pt idx="8">
                  <c:v>8967</c:v>
                </c:pt>
                <c:pt idx="9">
                  <c:v>5469</c:v>
                </c:pt>
                <c:pt idx="10">
                  <c:v>3142</c:v>
                </c:pt>
                <c:pt idx="11">
                  <c:v>3303</c:v>
                </c:pt>
              </c:numCache>
            </c:numRef>
          </c:val>
          <c:smooth val="0"/>
        </c:ser>
        <c:ser>
          <c:idx val="25"/>
          <c:order val="25"/>
          <c:tx>
            <c:strRef>
              <c:f>S_Dados!$AA$1</c:f>
              <c:strCache>
                <c:ptCount val="1"/>
                <c:pt idx="0">
                  <c:v>1956</c:v>
                </c:pt>
              </c:strCache>
            </c:strRef>
          </c:tx>
          <c:spPr>
            <a:ln w="12700">
              <a:solidFill>
                <a:srgbClr val="339966"/>
              </a:solidFill>
              <a:prstDash val="solid"/>
            </a:ln>
          </c:spPr>
          <c:marker>
            <c:symbol val="none"/>
          </c:marker>
          <c:val>
            <c:numRef>
              <c:f>S_Dados!$AA$2:$AA$13</c:f>
              <c:numCache>
                <c:formatCode>General</c:formatCode>
                <c:ptCount val="12"/>
                <c:pt idx="0">
                  <c:v>7009</c:v>
                </c:pt>
                <c:pt idx="1">
                  <c:v>7284</c:v>
                </c:pt>
                <c:pt idx="2">
                  <c:v>2994</c:v>
                </c:pt>
                <c:pt idx="3">
                  <c:v>10453</c:v>
                </c:pt>
                <c:pt idx="4">
                  <c:v>11118</c:v>
                </c:pt>
                <c:pt idx="5">
                  <c:v>6446</c:v>
                </c:pt>
                <c:pt idx="6">
                  <c:v>5372</c:v>
                </c:pt>
                <c:pt idx="7">
                  <c:v>9131</c:v>
                </c:pt>
                <c:pt idx="8">
                  <c:v>10341</c:v>
                </c:pt>
                <c:pt idx="9">
                  <c:v>6184</c:v>
                </c:pt>
                <c:pt idx="10">
                  <c:v>2729</c:v>
                </c:pt>
                <c:pt idx="11">
                  <c:v>2122</c:v>
                </c:pt>
              </c:numCache>
            </c:numRef>
          </c:val>
          <c:smooth val="0"/>
        </c:ser>
        <c:ser>
          <c:idx val="26"/>
          <c:order val="26"/>
          <c:tx>
            <c:strRef>
              <c:f>S_Dados!$AB$1</c:f>
              <c:strCache>
                <c:ptCount val="1"/>
                <c:pt idx="0">
                  <c:v>1957</c:v>
                </c:pt>
              </c:strCache>
            </c:strRef>
          </c:tx>
          <c:spPr>
            <a:ln w="12700">
              <a:solidFill>
                <a:srgbClr val="003300"/>
              </a:solidFill>
              <a:prstDash val="solid"/>
            </a:ln>
          </c:spPr>
          <c:marker>
            <c:symbol val="none"/>
          </c:marker>
          <c:val>
            <c:numRef>
              <c:f>S_Dados!$AB$2:$AB$13</c:f>
              <c:numCache>
                <c:formatCode>General</c:formatCode>
                <c:ptCount val="12"/>
                <c:pt idx="0">
                  <c:v>3984</c:v>
                </c:pt>
                <c:pt idx="1">
                  <c:v>7272</c:v>
                </c:pt>
                <c:pt idx="2">
                  <c:v>4056</c:v>
                </c:pt>
                <c:pt idx="3">
                  <c:v>4082</c:v>
                </c:pt>
                <c:pt idx="4">
                  <c:v>3846</c:v>
                </c:pt>
                <c:pt idx="5">
                  <c:v>6029</c:v>
                </c:pt>
                <c:pt idx="6">
                  <c:v>17426</c:v>
                </c:pt>
                <c:pt idx="7">
                  <c:v>31672</c:v>
                </c:pt>
                <c:pt idx="8">
                  <c:v>30381</c:v>
                </c:pt>
                <c:pt idx="9">
                  <c:v>12189</c:v>
                </c:pt>
                <c:pt idx="10">
                  <c:v>8943</c:v>
                </c:pt>
                <c:pt idx="11">
                  <c:v>5481</c:v>
                </c:pt>
              </c:numCache>
            </c:numRef>
          </c:val>
          <c:smooth val="0"/>
        </c:ser>
        <c:ser>
          <c:idx val="27"/>
          <c:order val="27"/>
          <c:tx>
            <c:strRef>
              <c:f>S_Dados!$AC$1</c:f>
              <c:strCache>
                <c:ptCount val="1"/>
                <c:pt idx="0">
                  <c:v>1958</c:v>
                </c:pt>
              </c:strCache>
            </c:strRef>
          </c:tx>
          <c:spPr>
            <a:ln w="12700">
              <a:solidFill>
                <a:srgbClr val="333300"/>
              </a:solidFill>
              <a:prstDash val="solid"/>
            </a:ln>
          </c:spPr>
          <c:marker>
            <c:symbol val="none"/>
          </c:marker>
          <c:val>
            <c:numRef>
              <c:f>S_Dados!$AC$2:$AC$13</c:f>
              <c:numCache>
                <c:formatCode>General</c:formatCode>
                <c:ptCount val="12"/>
                <c:pt idx="0">
                  <c:v>4006</c:v>
                </c:pt>
                <c:pt idx="1">
                  <c:v>2949</c:v>
                </c:pt>
                <c:pt idx="2">
                  <c:v>7768</c:v>
                </c:pt>
                <c:pt idx="3">
                  <c:v>3398</c:v>
                </c:pt>
                <c:pt idx="4">
                  <c:v>2268</c:v>
                </c:pt>
                <c:pt idx="5">
                  <c:v>6764</c:v>
                </c:pt>
                <c:pt idx="6">
                  <c:v>3587</c:v>
                </c:pt>
                <c:pt idx="7">
                  <c:v>8617</c:v>
                </c:pt>
                <c:pt idx="8">
                  <c:v>14545</c:v>
                </c:pt>
                <c:pt idx="9">
                  <c:v>11007</c:v>
                </c:pt>
                <c:pt idx="10">
                  <c:v>10094</c:v>
                </c:pt>
                <c:pt idx="11">
                  <c:v>9725</c:v>
                </c:pt>
              </c:numCache>
            </c:numRef>
          </c:val>
          <c:smooth val="0"/>
        </c:ser>
        <c:ser>
          <c:idx val="28"/>
          <c:order val="28"/>
          <c:tx>
            <c:strRef>
              <c:f>S_Dados!$AD$1</c:f>
              <c:strCache>
                <c:ptCount val="1"/>
                <c:pt idx="0">
                  <c:v>1959</c:v>
                </c:pt>
              </c:strCache>
            </c:strRef>
          </c:tx>
          <c:spPr>
            <a:ln w="12700">
              <a:solidFill>
                <a:srgbClr val="993300"/>
              </a:solidFill>
              <a:prstDash val="solid"/>
            </a:ln>
          </c:spPr>
          <c:marker>
            <c:symbol val="none"/>
          </c:marker>
          <c:val>
            <c:numRef>
              <c:f>S_Dados!$AD$2:$AD$13</c:f>
              <c:numCache>
                <c:formatCode>General</c:formatCode>
                <c:ptCount val="12"/>
                <c:pt idx="0">
                  <c:v>5124</c:v>
                </c:pt>
                <c:pt idx="1">
                  <c:v>6867</c:v>
                </c:pt>
                <c:pt idx="2">
                  <c:v>4080</c:v>
                </c:pt>
                <c:pt idx="3">
                  <c:v>6741</c:v>
                </c:pt>
                <c:pt idx="4">
                  <c:v>6986</c:v>
                </c:pt>
                <c:pt idx="5">
                  <c:v>6746</c:v>
                </c:pt>
                <c:pt idx="6">
                  <c:v>4544</c:v>
                </c:pt>
                <c:pt idx="7">
                  <c:v>5854</c:v>
                </c:pt>
                <c:pt idx="8">
                  <c:v>9640</c:v>
                </c:pt>
                <c:pt idx="9">
                  <c:v>6374</c:v>
                </c:pt>
                <c:pt idx="10">
                  <c:v>2799</c:v>
                </c:pt>
                <c:pt idx="11">
                  <c:v>2212</c:v>
                </c:pt>
              </c:numCache>
            </c:numRef>
          </c:val>
          <c:smooth val="0"/>
        </c:ser>
        <c:ser>
          <c:idx val="29"/>
          <c:order val="29"/>
          <c:tx>
            <c:strRef>
              <c:f>S_Dados!$AE$1</c:f>
              <c:strCache>
                <c:ptCount val="1"/>
                <c:pt idx="0">
                  <c:v>1960</c:v>
                </c:pt>
              </c:strCache>
            </c:strRef>
          </c:tx>
          <c:spPr>
            <a:ln w="12700">
              <a:solidFill>
                <a:srgbClr val="993366"/>
              </a:solidFill>
              <a:prstDash val="solid"/>
            </a:ln>
          </c:spPr>
          <c:marker>
            <c:symbol val="none"/>
          </c:marker>
          <c:val>
            <c:numRef>
              <c:f>S_Dados!$AE$2:$AE$13</c:f>
              <c:numCache>
                <c:formatCode>General</c:formatCode>
                <c:ptCount val="12"/>
                <c:pt idx="0">
                  <c:v>2100</c:v>
                </c:pt>
                <c:pt idx="1">
                  <c:v>3898</c:v>
                </c:pt>
                <c:pt idx="2">
                  <c:v>3304</c:v>
                </c:pt>
                <c:pt idx="3">
                  <c:v>3521</c:v>
                </c:pt>
                <c:pt idx="4">
                  <c:v>3028</c:v>
                </c:pt>
                <c:pt idx="5">
                  <c:v>5268</c:v>
                </c:pt>
                <c:pt idx="6">
                  <c:v>3424</c:v>
                </c:pt>
                <c:pt idx="7">
                  <c:v>11682</c:v>
                </c:pt>
                <c:pt idx="8">
                  <c:v>12388</c:v>
                </c:pt>
                <c:pt idx="9">
                  <c:v>10664</c:v>
                </c:pt>
                <c:pt idx="10">
                  <c:v>10635</c:v>
                </c:pt>
                <c:pt idx="11">
                  <c:v>4720</c:v>
                </c:pt>
              </c:numCache>
            </c:numRef>
          </c:val>
          <c:smooth val="0"/>
        </c:ser>
        <c:ser>
          <c:idx val="30"/>
          <c:order val="30"/>
          <c:tx>
            <c:strRef>
              <c:f>S_Dados!$AF$1</c:f>
              <c:strCache>
                <c:ptCount val="1"/>
                <c:pt idx="0">
                  <c:v>1961</c:v>
                </c:pt>
              </c:strCache>
            </c:strRef>
          </c:tx>
          <c:spPr>
            <a:ln w="12700">
              <a:solidFill>
                <a:srgbClr val="333399"/>
              </a:solidFill>
              <a:prstDash val="solid"/>
            </a:ln>
          </c:spPr>
          <c:marker>
            <c:symbol val="none"/>
          </c:marker>
          <c:val>
            <c:numRef>
              <c:f>S_Dados!$AF$2:$AF$13</c:f>
              <c:numCache>
                <c:formatCode>General</c:formatCode>
                <c:ptCount val="12"/>
                <c:pt idx="0">
                  <c:v>4435</c:v>
                </c:pt>
                <c:pt idx="1">
                  <c:v>4237</c:v>
                </c:pt>
                <c:pt idx="2">
                  <c:v>14131</c:v>
                </c:pt>
                <c:pt idx="3">
                  <c:v>8321</c:v>
                </c:pt>
                <c:pt idx="4">
                  <c:v>6031</c:v>
                </c:pt>
                <c:pt idx="5">
                  <c:v>7574</c:v>
                </c:pt>
                <c:pt idx="6">
                  <c:v>5565</c:v>
                </c:pt>
                <c:pt idx="7">
                  <c:v>3161</c:v>
                </c:pt>
                <c:pt idx="8">
                  <c:v>18430</c:v>
                </c:pt>
                <c:pt idx="9">
                  <c:v>19025</c:v>
                </c:pt>
                <c:pt idx="10">
                  <c:v>16592</c:v>
                </c:pt>
                <c:pt idx="11">
                  <c:v>7609</c:v>
                </c:pt>
              </c:numCache>
            </c:numRef>
          </c:val>
          <c:smooth val="0"/>
        </c:ser>
        <c:ser>
          <c:idx val="31"/>
          <c:order val="31"/>
          <c:tx>
            <c:strRef>
              <c:f>S_Dados!$AG$1</c:f>
              <c:strCache>
                <c:ptCount val="1"/>
                <c:pt idx="0">
                  <c:v>1962</c:v>
                </c:pt>
              </c:strCache>
            </c:strRef>
          </c:tx>
          <c:spPr>
            <a:ln w="12700">
              <a:solidFill>
                <a:srgbClr val="000000"/>
              </a:solidFill>
              <a:prstDash val="solid"/>
            </a:ln>
          </c:spPr>
          <c:marker>
            <c:symbol val="none"/>
          </c:marker>
          <c:val>
            <c:numRef>
              <c:f>S_Dados!$AG$2:$AG$13</c:f>
              <c:numCache>
                <c:formatCode>General</c:formatCode>
                <c:ptCount val="12"/>
                <c:pt idx="0">
                  <c:v>4213</c:v>
                </c:pt>
                <c:pt idx="1">
                  <c:v>5055</c:v>
                </c:pt>
                <c:pt idx="2">
                  <c:v>6076</c:v>
                </c:pt>
                <c:pt idx="3">
                  <c:v>3085</c:v>
                </c:pt>
                <c:pt idx="4">
                  <c:v>3935</c:v>
                </c:pt>
                <c:pt idx="5">
                  <c:v>3628</c:v>
                </c:pt>
                <c:pt idx="6">
                  <c:v>3994</c:v>
                </c:pt>
                <c:pt idx="7">
                  <c:v>2788</c:v>
                </c:pt>
                <c:pt idx="8">
                  <c:v>8039</c:v>
                </c:pt>
                <c:pt idx="9">
                  <c:v>10048</c:v>
                </c:pt>
                <c:pt idx="10">
                  <c:v>5208</c:v>
                </c:pt>
                <c:pt idx="11">
                  <c:v>2745</c:v>
                </c:pt>
              </c:numCache>
            </c:numRef>
          </c:val>
          <c:smooth val="0"/>
        </c:ser>
        <c:ser>
          <c:idx val="32"/>
          <c:order val="32"/>
          <c:tx>
            <c:strRef>
              <c:f>S_Dados!$AH$1</c:f>
              <c:strCache>
                <c:ptCount val="1"/>
                <c:pt idx="0">
                  <c:v>1963</c:v>
                </c:pt>
              </c:strCache>
            </c:strRef>
          </c:tx>
          <c:spPr>
            <a:ln w="12700">
              <a:solidFill>
                <a:srgbClr val="FFFFFF"/>
              </a:solidFill>
              <a:prstDash val="solid"/>
            </a:ln>
          </c:spPr>
          <c:marker>
            <c:symbol val="none"/>
          </c:marker>
          <c:val>
            <c:numRef>
              <c:f>S_Dados!$AH$2:$AH$13</c:f>
              <c:numCache>
                <c:formatCode>General</c:formatCode>
                <c:ptCount val="12"/>
                <c:pt idx="0">
                  <c:v>4556</c:v>
                </c:pt>
                <c:pt idx="1">
                  <c:v>10201</c:v>
                </c:pt>
                <c:pt idx="2">
                  <c:v>9446</c:v>
                </c:pt>
                <c:pt idx="3">
                  <c:v>5769</c:v>
                </c:pt>
                <c:pt idx="4">
                  <c:v>2820</c:v>
                </c:pt>
                <c:pt idx="5">
                  <c:v>2106</c:v>
                </c:pt>
                <c:pt idx="6">
                  <c:v>1930</c:v>
                </c:pt>
                <c:pt idx="7">
                  <c:v>5023</c:v>
                </c:pt>
                <c:pt idx="8">
                  <c:v>6578</c:v>
                </c:pt>
                <c:pt idx="9">
                  <c:v>19233</c:v>
                </c:pt>
                <c:pt idx="10">
                  <c:v>17450</c:v>
                </c:pt>
                <c:pt idx="11">
                  <c:v>8557</c:v>
                </c:pt>
              </c:numCache>
            </c:numRef>
          </c:val>
          <c:smooth val="0"/>
        </c:ser>
        <c:ser>
          <c:idx val="33"/>
          <c:order val="33"/>
          <c:tx>
            <c:strRef>
              <c:f>S_Dados!$AI$1</c:f>
              <c:strCache>
                <c:ptCount val="1"/>
                <c:pt idx="0">
                  <c:v>1964</c:v>
                </c:pt>
              </c:strCache>
            </c:strRef>
          </c:tx>
          <c:spPr>
            <a:ln w="12700">
              <a:solidFill>
                <a:srgbClr val="FF0000"/>
              </a:solidFill>
              <a:prstDash val="solid"/>
            </a:ln>
          </c:spPr>
          <c:marker>
            <c:symbol val="none"/>
          </c:marker>
          <c:val>
            <c:numRef>
              <c:f>S_Dados!$AI$2:$AI$13</c:f>
              <c:numCache>
                <c:formatCode>General</c:formatCode>
                <c:ptCount val="12"/>
                <c:pt idx="0">
                  <c:v>3056</c:v>
                </c:pt>
                <c:pt idx="1">
                  <c:v>4200</c:v>
                </c:pt>
                <c:pt idx="2">
                  <c:v>3220</c:v>
                </c:pt>
                <c:pt idx="3">
                  <c:v>5450</c:v>
                </c:pt>
                <c:pt idx="4">
                  <c:v>6126</c:v>
                </c:pt>
                <c:pt idx="5">
                  <c:v>5086</c:v>
                </c:pt>
                <c:pt idx="6">
                  <c:v>5928</c:v>
                </c:pt>
                <c:pt idx="7">
                  <c:v>9777</c:v>
                </c:pt>
                <c:pt idx="8">
                  <c:v>11507</c:v>
                </c:pt>
                <c:pt idx="9">
                  <c:v>6690</c:v>
                </c:pt>
                <c:pt idx="10">
                  <c:v>3688</c:v>
                </c:pt>
                <c:pt idx="11">
                  <c:v>3489</c:v>
                </c:pt>
              </c:numCache>
            </c:numRef>
          </c:val>
          <c:smooth val="0"/>
        </c:ser>
        <c:ser>
          <c:idx val="34"/>
          <c:order val="34"/>
          <c:tx>
            <c:strRef>
              <c:f>S_Dados!$AJ$1</c:f>
              <c:strCache>
                <c:ptCount val="1"/>
                <c:pt idx="0">
                  <c:v>1965</c:v>
                </c:pt>
              </c:strCache>
            </c:strRef>
          </c:tx>
          <c:spPr>
            <a:ln w="12700">
              <a:solidFill>
                <a:srgbClr val="00FF00"/>
              </a:solidFill>
              <a:prstDash val="solid"/>
            </a:ln>
          </c:spPr>
          <c:marker>
            <c:symbol val="none"/>
          </c:marker>
          <c:val>
            <c:numRef>
              <c:f>S_Dados!$AJ$2:$AJ$13</c:f>
              <c:numCache>
                <c:formatCode>General</c:formatCode>
                <c:ptCount val="12"/>
                <c:pt idx="0">
                  <c:v>2955</c:v>
                </c:pt>
                <c:pt idx="1">
                  <c:v>3766</c:v>
                </c:pt>
                <c:pt idx="2">
                  <c:v>3749</c:v>
                </c:pt>
                <c:pt idx="3">
                  <c:v>3088</c:v>
                </c:pt>
                <c:pt idx="4">
                  <c:v>12381</c:v>
                </c:pt>
                <c:pt idx="5">
                  <c:v>5091</c:v>
                </c:pt>
                <c:pt idx="6">
                  <c:v>12723</c:v>
                </c:pt>
                <c:pt idx="7">
                  <c:v>17508</c:v>
                </c:pt>
                <c:pt idx="8">
                  <c:v>17881</c:v>
                </c:pt>
                <c:pt idx="9">
                  <c:v>16476</c:v>
                </c:pt>
                <c:pt idx="10">
                  <c:v>10084</c:v>
                </c:pt>
                <c:pt idx="11">
                  <c:v>13617</c:v>
                </c:pt>
              </c:numCache>
            </c:numRef>
          </c:val>
          <c:smooth val="0"/>
        </c:ser>
        <c:ser>
          <c:idx val="35"/>
          <c:order val="35"/>
          <c:tx>
            <c:strRef>
              <c:f>S_Dados!$AK$1</c:f>
              <c:strCache>
                <c:ptCount val="1"/>
                <c:pt idx="0">
                  <c:v>1966</c:v>
                </c:pt>
              </c:strCache>
            </c:strRef>
          </c:tx>
          <c:spPr>
            <a:ln w="12700">
              <a:solidFill>
                <a:srgbClr val="0000FF"/>
              </a:solidFill>
              <a:prstDash val="solid"/>
            </a:ln>
          </c:spPr>
          <c:marker>
            <c:symbol val="none"/>
          </c:marker>
          <c:val>
            <c:numRef>
              <c:f>S_Dados!$AK$2:$AK$13</c:f>
              <c:numCache>
                <c:formatCode>General</c:formatCode>
                <c:ptCount val="12"/>
                <c:pt idx="0">
                  <c:v>9249</c:v>
                </c:pt>
                <c:pt idx="1">
                  <c:v>18539</c:v>
                </c:pt>
                <c:pt idx="2">
                  <c:v>11561</c:v>
                </c:pt>
                <c:pt idx="3">
                  <c:v>4663</c:v>
                </c:pt>
                <c:pt idx="4">
                  <c:v>3119</c:v>
                </c:pt>
                <c:pt idx="5">
                  <c:v>7392</c:v>
                </c:pt>
                <c:pt idx="6">
                  <c:v>8488</c:v>
                </c:pt>
                <c:pt idx="7">
                  <c:v>7838</c:v>
                </c:pt>
                <c:pt idx="8">
                  <c:v>15013</c:v>
                </c:pt>
                <c:pt idx="9">
                  <c:v>14142</c:v>
                </c:pt>
                <c:pt idx="10">
                  <c:v>9943</c:v>
                </c:pt>
                <c:pt idx="11">
                  <c:v>10337</c:v>
                </c:pt>
              </c:numCache>
            </c:numRef>
          </c:val>
          <c:smooth val="0"/>
        </c:ser>
        <c:ser>
          <c:idx val="36"/>
          <c:order val="36"/>
          <c:tx>
            <c:strRef>
              <c:f>S_Dados!$AL$1</c:f>
              <c:strCache>
                <c:ptCount val="1"/>
                <c:pt idx="0">
                  <c:v>1967</c:v>
                </c:pt>
              </c:strCache>
            </c:strRef>
          </c:tx>
          <c:spPr>
            <a:ln w="12700">
              <a:solidFill>
                <a:srgbClr val="FFFF00"/>
              </a:solidFill>
              <a:prstDash val="solid"/>
            </a:ln>
          </c:spPr>
          <c:marker>
            <c:symbol val="none"/>
          </c:marker>
          <c:val>
            <c:numRef>
              <c:f>S_Dados!$AL$2:$AL$13</c:f>
              <c:numCache>
                <c:formatCode>General</c:formatCode>
                <c:ptCount val="12"/>
                <c:pt idx="0">
                  <c:v>6866</c:v>
                </c:pt>
                <c:pt idx="1">
                  <c:v>8273</c:v>
                </c:pt>
                <c:pt idx="2">
                  <c:v>9747</c:v>
                </c:pt>
                <c:pt idx="3">
                  <c:v>4476</c:v>
                </c:pt>
                <c:pt idx="4">
                  <c:v>2433</c:v>
                </c:pt>
                <c:pt idx="5">
                  <c:v>4584</c:v>
                </c:pt>
                <c:pt idx="6">
                  <c:v>5471</c:v>
                </c:pt>
                <c:pt idx="7">
                  <c:v>8329</c:v>
                </c:pt>
                <c:pt idx="8">
                  <c:v>15175</c:v>
                </c:pt>
                <c:pt idx="9">
                  <c:v>6785</c:v>
                </c:pt>
                <c:pt idx="10">
                  <c:v>5059</c:v>
                </c:pt>
                <c:pt idx="11">
                  <c:v>6761</c:v>
                </c:pt>
              </c:numCache>
            </c:numRef>
          </c:val>
          <c:smooth val="0"/>
        </c:ser>
        <c:ser>
          <c:idx val="37"/>
          <c:order val="37"/>
          <c:tx>
            <c:strRef>
              <c:f>S_Dados!$AM$1</c:f>
              <c:strCache>
                <c:ptCount val="1"/>
                <c:pt idx="0">
                  <c:v>1968</c:v>
                </c:pt>
              </c:strCache>
            </c:strRef>
          </c:tx>
          <c:spPr>
            <a:ln w="12700">
              <a:solidFill>
                <a:srgbClr val="FF00FF"/>
              </a:solidFill>
              <a:prstDash val="solid"/>
            </a:ln>
          </c:spPr>
          <c:marker>
            <c:symbol val="none"/>
          </c:marker>
          <c:val>
            <c:numRef>
              <c:f>S_Dados!$AM$2:$AM$13</c:f>
              <c:numCache>
                <c:formatCode>General</c:formatCode>
                <c:ptCount val="12"/>
                <c:pt idx="0">
                  <c:v>3762</c:v>
                </c:pt>
                <c:pt idx="1">
                  <c:v>2942</c:v>
                </c:pt>
                <c:pt idx="2">
                  <c:v>2117</c:v>
                </c:pt>
                <c:pt idx="3">
                  <c:v>2620</c:v>
                </c:pt>
                <c:pt idx="4">
                  <c:v>2172</c:v>
                </c:pt>
                <c:pt idx="5">
                  <c:v>1835</c:v>
                </c:pt>
                <c:pt idx="6">
                  <c:v>3359</c:v>
                </c:pt>
                <c:pt idx="7">
                  <c:v>1664</c:v>
                </c:pt>
                <c:pt idx="8">
                  <c:v>3414</c:v>
                </c:pt>
                <c:pt idx="9">
                  <c:v>3396</c:v>
                </c:pt>
                <c:pt idx="10">
                  <c:v>7173</c:v>
                </c:pt>
                <c:pt idx="11">
                  <c:v>4618</c:v>
                </c:pt>
              </c:numCache>
            </c:numRef>
          </c:val>
          <c:smooth val="0"/>
        </c:ser>
        <c:ser>
          <c:idx val="38"/>
          <c:order val="38"/>
          <c:tx>
            <c:strRef>
              <c:f>S_Dados!$AN$1</c:f>
              <c:strCache>
                <c:ptCount val="1"/>
                <c:pt idx="0">
                  <c:v>1969</c:v>
                </c:pt>
              </c:strCache>
            </c:strRef>
          </c:tx>
          <c:spPr>
            <a:ln w="12700">
              <a:solidFill>
                <a:srgbClr val="00FFFF"/>
              </a:solidFill>
              <a:prstDash val="solid"/>
            </a:ln>
          </c:spPr>
          <c:marker>
            <c:symbol val="none"/>
          </c:marker>
          <c:val>
            <c:numRef>
              <c:f>S_Dados!$AN$2:$AN$13</c:f>
              <c:numCache>
                <c:formatCode>General</c:formatCode>
                <c:ptCount val="12"/>
                <c:pt idx="0">
                  <c:v>8279</c:v>
                </c:pt>
                <c:pt idx="1">
                  <c:v>8856</c:v>
                </c:pt>
                <c:pt idx="2">
                  <c:v>6577</c:v>
                </c:pt>
                <c:pt idx="3">
                  <c:v>11234</c:v>
                </c:pt>
                <c:pt idx="4">
                  <c:v>6215</c:v>
                </c:pt>
                <c:pt idx="5">
                  <c:v>13113</c:v>
                </c:pt>
                <c:pt idx="6">
                  <c:v>8983</c:v>
                </c:pt>
                <c:pt idx="7">
                  <c:v>4148</c:v>
                </c:pt>
                <c:pt idx="8">
                  <c:v>6060</c:v>
                </c:pt>
                <c:pt idx="9">
                  <c:v>7075</c:v>
                </c:pt>
                <c:pt idx="10">
                  <c:v>10349</c:v>
                </c:pt>
                <c:pt idx="11">
                  <c:v>4424</c:v>
                </c:pt>
              </c:numCache>
            </c:numRef>
          </c:val>
          <c:smooth val="0"/>
        </c:ser>
        <c:ser>
          <c:idx val="39"/>
          <c:order val="39"/>
          <c:tx>
            <c:strRef>
              <c:f>S_Dados!$AO$1</c:f>
              <c:strCache>
                <c:ptCount val="1"/>
                <c:pt idx="0">
                  <c:v>1970</c:v>
                </c:pt>
              </c:strCache>
            </c:strRef>
          </c:tx>
          <c:spPr>
            <a:ln w="12700">
              <a:solidFill>
                <a:srgbClr val="800000"/>
              </a:solidFill>
              <a:prstDash val="solid"/>
            </a:ln>
          </c:spPr>
          <c:marker>
            <c:symbol val="none"/>
          </c:marker>
          <c:val>
            <c:numRef>
              <c:f>S_Dados!$AO$2:$AO$13</c:f>
              <c:numCache>
                <c:formatCode>General</c:formatCode>
                <c:ptCount val="12"/>
                <c:pt idx="0">
                  <c:v>4587</c:v>
                </c:pt>
                <c:pt idx="1">
                  <c:v>4005</c:v>
                </c:pt>
                <c:pt idx="2">
                  <c:v>3865</c:v>
                </c:pt>
                <c:pt idx="3">
                  <c:v>2864</c:v>
                </c:pt>
                <c:pt idx="4">
                  <c:v>6284</c:v>
                </c:pt>
                <c:pt idx="5">
                  <c:v>12087</c:v>
                </c:pt>
                <c:pt idx="6">
                  <c:v>14950</c:v>
                </c:pt>
                <c:pt idx="7">
                  <c:v>6033</c:v>
                </c:pt>
                <c:pt idx="8">
                  <c:v>6160</c:v>
                </c:pt>
                <c:pt idx="9">
                  <c:v>8777</c:v>
                </c:pt>
                <c:pt idx="10">
                  <c:v>3506</c:v>
                </c:pt>
                <c:pt idx="11">
                  <c:v>9497</c:v>
                </c:pt>
              </c:numCache>
            </c:numRef>
          </c:val>
          <c:smooth val="0"/>
        </c:ser>
        <c:ser>
          <c:idx val="40"/>
          <c:order val="40"/>
          <c:tx>
            <c:strRef>
              <c:f>S_Dados!$AP$1</c:f>
              <c:strCache>
                <c:ptCount val="1"/>
                <c:pt idx="0">
                  <c:v>1971</c:v>
                </c:pt>
              </c:strCache>
            </c:strRef>
          </c:tx>
          <c:spPr>
            <a:ln w="12700">
              <a:solidFill>
                <a:srgbClr val="008000"/>
              </a:solidFill>
              <a:prstDash val="solid"/>
            </a:ln>
          </c:spPr>
          <c:marker>
            <c:symbol val="none"/>
          </c:marker>
          <c:val>
            <c:numRef>
              <c:f>S_Dados!$AP$2:$AP$13</c:f>
              <c:numCache>
                <c:formatCode>General</c:formatCode>
                <c:ptCount val="12"/>
                <c:pt idx="0">
                  <c:v>19209</c:v>
                </c:pt>
                <c:pt idx="1">
                  <c:v>10155</c:v>
                </c:pt>
                <c:pt idx="2">
                  <c:v>10437</c:v>
                </c:pt>
                <c:pt idx="3">
                  <c:v>11054</c:v>
                </c:pt>
                <c:pt idx="4">
                  <c:v>13359</c:v>
                </c:pt>
                <c:pt idx="5">
                  <c:v>16249</c:v>
                </c:pt>
                <c:pt idx="6">
                  <c:v>14275</c:v>
                </c:pt>
                <c:pt idx="7">
                  <c:v>10809</c:v>
                </c:pt>
                <c:pt idx="8">
                  <c:v>6022</c:v>
                </c:pt>
                <c:pt idx="9">
                  <c:v>6406</c:v>
                </c:pt>
                <c:pt idx="10">
                  <c:v>2488</c:v>
                </c:pt>
                <c:pt idx="11">
                  <c:v>2136</c:v>
                </c:pt>
              </c:numCache>
            </c:numRef>
          </c:val>
          <c:smooth val="0"/>
        </c:ser>
        <c:ser>
          <c:idx val="41"/>
          <c:order val="41"/>
          <c:tx>
            <c:strRef>
              <c:f>S_Dados!$AQ$1</c:f>
              <c:strCache>
                <c:ptCount val="1"/>
                <c:pt idx="0">
                  <c:v>1972</c:v>
                </c:pt>
              </c:strCache>
            </c:strRef>
          </c:tx>
          <c:spPr>
            <a:ln w="12700">
              <a:solidFill>
                <a:srgbClr val="000080"/>
              </a:solidFill>
              <a:prstDash val="solid"/>
            </a:ln>
          </c:spPr>
          <c:marker>
            <c:symbol val="none"/>
          </c:marker>
          <c:val>
            <c:numRef>
              <c:f>S_Dados!$AQ$2:$AQ$13</c:f>
              <c:numCache>
                <c:formatCode>General</c:formatCode>
                <c:ptCount val="12"/>
                <c:pt idx="0">
                  <c:v>4059</c:v>
                </c:pt>
                <c:pt idx="1">
                  <c:v>10461</c:v>
                </c:pt>
                <c:pt idx="2">
                  <c:v>7947</c:v>
                </c:pt>
                <c:pt idx="3">
                  <c:v>6494</c:v>
                </c:pt>
                <c:pt idx="4">
                  <c:v>2693</c:v>
                </c:pt>
                <c:pt idx="5">
                  <c:v>11250</c:v>
                </c:pt>
                <c:pt idx="6">
                  <c:v>10040</c:v>
                </c:pt>
                <c:pt idx="7">
                  <c:v>19965</c:v>
                </c:pt>
                <c:pt idx="8">
                  <c:v>25635</c:v>
                </c:pt>
                <c:pt idx="9">
                  <c:v>16503</c:v>
                </c:pt>
                <c:pt idx="10">
                  <c:v>9660</c:v>
                </c:pt>
                <c:pt idx="11">
                  <c:v>9017</c:v>
                </c:pt>
              </c:numCache>
            </c:numRef>
          </c:val>
          <c:smooth val="0"/>
        </c:ser>
        <c:ser>
          <c:idx val="42"/>
          <c:order val="42"/>
          <c:tx>
            <c:strRef>
              <c:f>S_Dados!$AR$1</c:f>
              <c:strCache>
                <c:ptCount val="1"/>
                <c:pt idx="0">
                  <c:v>1973</c:v>
                </c:pt>
              </c:strCache>
            </c:strRef>
          </c:tx>
          <c:spPr>
            <a:ln w="12700">
              <a:solidFill>
                <a:srgbClr val="808000"/>
              </a:solidFill>
              <a:prstDash val="solid"/>
            </a:ln>
          </c:spPr>
          <c:marker>
            <c:symbol val="none"/>
          </c:marker>
          <c:val>
            <c:numRef>
              <c:f>S_Dados!$AR$2:$AR$13</c:f>
              <c:numCache>
                <c:formatCode>General</c:formatCode>
                <c:ptCount val="12"/>
                <c:pt idx="0">
                  <c:v>9413</c:v>
                </c:pt>
                <c:pt idx="1">
                  <c:v>9232</c:v>
                </c:pt>
                <c:pt idx="2">
                  <c:v>6023</c:v>
                </c:pt>
                <c:pt idx="3">
                  <c:v>4696</c:v>
                </c:pt>
                <c:pt idx="4">
                  <c:v>10902</c:v>
                </c:pt>
                <c:pt idx="5">
                  <c:v>12786</c:v>
                </c:pt>
                <c:pt idx="6">
                  <c:v>15669</c:v>
                </c:pt>
                <c:pt idx="7">
                  <c:v>17874</c:v>
                </c:pt>
                <c:pt idx="8">
                  <c:v>20754</c:v>
                </c:pt>
                <c:pt idx="9">
                  <c:v>13059</c:v>
                </c:pt>
                <c:pt idx="10">
                  <c:v>8427</c:v>
                </c:pt>
                <c:pt idx="11">
                  <c:v>4695</c:v>
                </c:pt>
              </c:numCache>
            </c:numRef>
          </c:val>
          <c:smooth val="0"/>
        </c:ser>
        <c:ser>
          <c:idx val="43"/>
          <c:order val="43"/>
          <c:tx>
            <c:strRef>
              <c:f>S_Dados!$AS$1</c:f>
              <c:strCache>
                <c:ptCount val="1"/>
                <c:pt idx="0">
                  <c:v>1974</c:v>
                </c:pt>
              </c:strCache>
            </c:strRef>
          </c:tx>
          <c:spPr>
            <a:ln w="12700">
              <a:solidFill>
                <a:srgbClr val="800080"/>
              </a:solidFill>
              <a:prstDash val="solid"/>
            </a:ln>
          </c:spPr>
          <c:marker>
            <c:symbol val="none"/>
          </c:marker>
          <c:val>
            <c:numRef>
              <c:f>S_Dados!$AS$2:$AS$13</c:f>
              <c:numCache>
                <c:formatCode>General</c:formatCode>
                <c:ptCount val="12"/>
                <c:pt idx="0">
                  <c:v>7253</c:v>
                </c:pt>
                <c:pt idx="1">
                  <c:v>8116</c:v>
                </c:pt>
                <c:pt idx="2">
                  <c:v>8749</c:v>
                </c:pt>
                <c:pt idx="3">
                  <c:v>4126</c:v>
                </c:pt>
                <c:pt idx="4">
                  <c:v>3672</c:v>
                </c:pt>
                <c:pt idx="5">
                  <c:v>8606</c:v>
                </c:pt>
                <c:pt idx="6">
                  <c:v>6585</c:v>
                </c:pt>
                <c:pt idx="7">
                  <c:v>4675</c:v>
                </c:pt>
                <c:pt idx="8">
                  <c:v>7370</c:v>
                </c:pt>
                <c:pt idx="9">
                  <c:v>3610</c:v>
                </c:pt>
                <c:pt idx="10">
                  <c:v>5209</c:v>
                </c:pt>
                <c:pt idx="11">
                  <c:v>4374</c:v>
                </c:pt>
              </c:numCache>
            </c:numRef>
          </c:val>
          <c:smooth val="0"/>
        </c:ser>
        <c:ser>
          <c:idx val="44"/>
          <c:order val="44"/>
          <c:tx>
            <c:strRef>
              <c:f>S_Dados!$AT$1</c:f>
              <c:strCache>
                <c:ptCount val="1"/>
                <c:pt idx="0">
                  <c:v>1975</c:v>
                </c:pt>
              </c:strCache>
            </c:strRef>
          </c:tx>
          <c:spPr>
            <a:ln w="12700">
              <a:solidFill>
                <a:srgbClr val="008080"/>
              </a:solidFill>
              <a:prstDash val="solid"/>
            </a:ln>
          </c:spPr>
          <c:marker>
            <c:symbol val="none"/>
          </c:marker>
          <c:val>
            <c:numRef>
              <c:f>S_Dados!$AT$2:$AT$13</c:f>
              <c:numCache>
                <c:formatCode>General</c:formatCode>
                <c:ptCount val="12"/>
                <c:pt idx="0">
                  <c:v>5403</c:v>
                </c:pt>
                <c:pt idx="1">
                  <c:v>5220</c:v>
                </c:pt>
                <c:pt idx="2">
                  <c:v>4809</c:v>
                </c:pt>
                <c:pt idx="3">
                  <c:v>3096</c:v>
                </c:pt>
                <c:pt idx="4">
                  <c:v>2541</c:v>
                </c:pt>
                <c:pt idx="5">
                  <c:v>4948</c:v>
                </c:pt>
                <c:pt idx="6">
                  <c:v>4082</c:v>
                </c:pt>
                <c:pt idx="7">
                  <c:v>9834</c:v>
                </c:pt>
                <c:pt idx="8">
                  <c:v>15500</c:v>
                </c:pt>
                <c:pt idx="9">
                  <c:v>18312</c:v>
                </c:pt>
                <c:pt idx="10">
                  <c:v>8722</c:v>
                </c:pt>
                <c:pt idx="11">
                  <c:v>16344</c:v>
                </c:pt>
              </c:numCache>
            </c:numRef>
          </c:val>
          <c:smooth val="0"/>
        </c:ser>
        <c:ser>
          <c:idx val="45"/>
          <c:order val="45"/>
          <c:tx>
            <c:strRef>
              <c:f>S_Dados!$AU$1</c:f>
              <c:strCache>
                <c:ptCount val="1"/>
                <c:pt idx="0">
                  <c:v>1976</c:v>
                </c:pt>
              </c:strCache>
            </c:strRef>
          </c:tx>
          <c:spPr>
            <a:ln w="12700">
              <a:solidFill>
                <a:srgbClr val="C0C0C0"/>
              </a:solidFill>
              <a:prstDash val="solid"/>
            </a:ln>
          </c:spPr>
          <c:marker>
            <c:symbol val="none"/>
          </c:marker>
          <c:val>
            <c:numRef>
              <c:f>S_Dados!$AU$2:$AU$13</c:f>
              <c:numCache>
                <c:formatCode>General</c:formatCode>
                <c:ptCount val="12"/>
                <c:pt idx="0">
                  <c:v>11119</c:v>
                </c:pt>
                <c:pt idx="1">
                  <c:v>6587</c:v>
                </c:pt>
                <c:pt idx="2">
                  <c:v>7153</c:v>
                </c:pt>
                <c:pt idx="3">
                  <c:v>5380</c:v>
                </c:pt>
                <c:pt idx="4">
                  <c:v>6796</c:v>
                </c:pt>
                <c:pt idx="5">
                  <c:v>13247</c:v>
                </c:pt>
                <c:pt idx="6">
                  <c:v>7180</c:v>
                </c:pt>
                <c:pt idx="7">
                  <c:v>15057</c:v>
                </c:pt>
                <c:pt idx="8">
                  <c:v>9239</c:v>
                </c:pt>
                <c:pt idx="9">
                  <c:v>6234</c:v>
                </c:pt>
                <c:pt idx="10">
                  <c:v>10230</c:v>
                </c:pt>
                <c:pt idx="11">
                  <c:v>9831</c:v>
                </c:pt>
              </c:numCache>
            </c:numRef>
          </c:val>
          <c:smooth val="0"/>
        </c:ser>
        <c:ser>
          <c:idx val="46"/>
          <c:order val="46"/>
          <c:tx>
            <c:strRef>
              <c:f>S_Dados!$AV$1</c:f>
              <c:strCache>
                <c:ptCount val="1"/>
                <c:pt idx="0">
                  <c:v>1977</c:v>
                </c:pt>
              </c:strCache>
            </c:strRef>
          </c:tx>
          <c:spPr>
            <a:ln w="12700">
              <a:solidFill>
                <a:srgbClr val="808080"/>
              </a:solidFill>
              <a:prstDash val="solid"/>
            </a:ln>
          </c:spPr>
          <c:marker>
            <c:symbol val="none"/>
          </c:marker>
          <c:val>
            <c:numRef>
              <c:f>S_Dados!$AV$2:$AV$13</c:f>
              <c:numCache>
                <c:formatCode>General</c:formatCode>
                <c:ptCount val="12"/>
                <c:pt idx="0">
                  <c:v>9201</c:v>
                </c:pt>
                <c:pt idx="1">
                  <c:v>10729</c:v>
                </c:pt>
                <c:pt idx="2">
                  <c:v>7829</c:v>
                </c:pt>
                <c:pt idx="3">
                  <c:v>6985</c:v>
                </c:pt>
                <c:pt idx="4">
                  <c:v>3000</c:v>
                </c:pt>
                <c:pt idx="5">
                  <c:v>5172</c:v>
                </c:pt>
                <c:pt idx="6">
                  <c:v>7030</c:v>
                </c:pt>
                <c:pt idx="7">
                  <c:v>13836</c:v>
                </c:pt>
                <c:pt idx="8">
                  <c:v>6085</c:v>
                </c:pt>
                <c:pt idx="9">
                  <c:v>10134</c:v>
                </c:pt>
                <c:pt idx="10">
                  <c:v>9479</c:v>
                </c:pt>
                <c:pt idx="11">
                  <c:v>6589</c:v>
                </c:pt>
              </c:numCache>
            </c:numRef>
          </c:val>
          <c:smooth val="0"/>
        </c:ser>
        <c:ser>
          <c:idx val="47"/>
          <c:order val="47"/>
          <c:tx>
            <c:strRef>
              <c:f>S_Dados!$AW$1</c:f>
              <c:strCache>
                <c:ptCount val="1"/>
                <c:pt idx="0">
                  <c:v>1978</c:v>
                </c:pt>
              </c:strCache>
            </c:strRef>
          </c:tx>
          <c:spPr>
            <a:ln w="12700">
              <a:solidFill>
                <a:srgbClr val="9999FF"/>
              </a:solidFill>
              <a:prstDash val="solid"/>
            </a:ln>
          </c:spPr>
          <c:marker>
            <c:symbol val="none"/>
          </c:marker>
          <c:val>
            <c:numRef>
              <c:f>S_Dados!$AW$2:$AW$13</c:f>
              <c:numCache>
                <c:formatCode>General</c:formatCode>
                <c:ptCount val="12"/>
                <c:pt idx="0">
                  <c:v>3947</c:v>
                </c:pt>
                <c:pt idx="1">
                  <c:v>2844</c:v>
                </c:pt>
                <c:pt idx="2">
                  <c:v>3460</c:v>
                </c:pt>
                <c:pt idx="3">
                  <c:v>1614</c:v>
                </c:pt>
                <c:pt idx="4">
                  <c:v>1286</c:v>
                </c:pt>
                <c:pt idx="5">
                  <c:v>1652</c:v>
                </c:pt>
                <c:pt idx="6">
                  <c:v>6099</c:v>
                </c:pt>
                <c:pt idx="7">
                  <c:v>5562</c:v>
                </c:pt>
                <c:pt idx="8">
                  <c:v>7765</c:v>
                </c:pt>
                <c:pt idx="9">
                  <c:v>4012</c:v>
                </c:pt>
                <c:pt idx="10">
                  <c:v>7345</c:v>
                </c:pt>
                <c:pt idx="11">
                  <c:v>5090</c:v>
                </c:pt>
              </c:numCache>
            </c:numRef>
          </c:val>
          <c:smooth val="0"/>
        </c:ser>
        <c:ser>
          <c:idx val="48"/>
          <c:order val="48"/>
          <c:tx>
            <c:strRef>
              <c:f>S_Dados!$AX$1</c:f>
              <c:strCache>
                <c:ptCount val="1"/>
                <c:pt idx="0">
                  <c:v>1979</c:v>
                </c:pt>
              </c:strCache>
            </c:strRef>
          </c:tx>
          <c:spPr>
            <a:ln w="12700">
              <a:solidFill>
                <a:srgbClr val="993366"/>
              </a:solidFill>
              <a:prstDash val="solid"/>
            </a:ln>
          </c:spPr>
          <c:marker>
            <c:symbol val="none"/>
          </c:marker>
          <c:val>
            <c:numRef>
              <c:f>S_Dados!$AX$2:$AX$13</c:f>
              <c:numCache>
                <c:formatCode>General</c:formatCode>
                <c:ptCount val="12"/>
                <c:pt idx="0">
                  <c:v>2994</c:v>
                </c:pt>
                <c:pt idx="1">
                  <c:v>1980</c:v>
                </c:pt>
                <c:pt idx="2">
                  <c:v>2741</c:v>
                </c:pt>
                <c:pt idx="3">
                  <c:v>3395</c:v>
                </c:pt>
                <c:pt idx="4">
                  <c:v>14454</c:v>
                </c:pt>
                <c:pt idx="5">
                  <c:v>5130</c:v>
                </c:pt>
                <c:pt idx="6">
                  <c:v>6889</c:v>
                </c:pt>
                <c:pt idx="7">
                  <c:v>7283</c:v>
                </c:pt>
                <c:pt idx="8">
                  <c:v>7647</c:v>
                </c:pt>
                <c:pt idx="9">
                  <c:v>22610</c:v>
                </c:pt>
                <c:pt idx="10">
                  <c:v>17427</c:v>
                </c:pt>
                <c:pt idx="11">
                  <c:v>12410</c:v>
                </c:pt>
              </c:numCache>
            </c:numRef>
          </c:val>
          <c:smooth val="0"/>
        </c:ser>
        <c:ser>
          <c:idx val="49"/>
          <c:order val="49"/>
          <c:tx>
            <c:strRef>
              <c:f>S_Dados!$AY$1</c:f>
              <c:strCache>
                <c:ptCount val="1"/>
                <c:pt idx="0">
                  <c:v>1980</c:v>
                </c:pt>
              </c:strCache>
            </c:strRef>
          </c:tx>
          <c:spPr>
            <a:ln w="12700">
              <a:solidFill>
                <a:srgbClr val="FFFFCC"/>
              </a:solidFill>
              <a:prstDash val="solid"/>
            </a:ln>
          </c:spPr>
          <c:marker>
            <c:symbol val="none"/>
          </c:marker>
          <c:val>
            <c:numRef>
              <c:f>S_Dados!$AY$2:$AY$13</c:f>
              <c:numCache>
                <c:formatCode>General</c:formatCode>
                <c:ptCount val="12"/>
                <c:pt idx="0">
                  <c:v>6838</c:v>
                </c:pt>
                <c:pt idx="1">
                  <c:v>5107</c:v>
                </c:pt>
                <c:pt idx="2">
                  <c:v>8721</c:v>
                </c:pt>
                <c:pt idx="3">
                  <c:v>4115</c:v>
                </c:pt>
                <c:pt idx="4">
                  <c:v>5615</c:v>
                </c:pt>
                <c:pt idx="5">
                  <c:v>3838</c:v>
                </c:pt>
                <c:pt idx="6">
                  <c:v>9534</c:v>
                </c:pt>
                <c:pt idx="7">
                  <c:v>15708</c:v>
                </c:pt>
                <c:pt idx="8">
                  <c:v>16022</c:v>
                </c:pt>
                <c:pt idx="9">
                  <c:v>10551</c:v>
                </c:pt>
                <c:pt idx="10">
                  <c:v>9668</c:v>
                </c:pt>
                <c:pt idx="11">
                  <c:v>14099</c:v>
                </c:pt>
              </c:numCache>
            </c:numRef>
          </c:val>
          <c:smooth val="0"/>
        </c:ser>
        <c:ser>
          <c:idx val="50"/>
          <c:order val="50"/>
          <c:tx>
            <c:strRef>
              <c:f>S_Dados!$AZ$1</c:f>
              <c:strCache>
                <c:ptCount val="1"/>
                <c:pt idx="0">
                  <c:v>1981</c:v>
                </c:pt>
              </c:strCache>
            </c:strRef>
          </c:tx>
          <c:spPr>
            <a:ln w="12700">
              <a:solidFill>
                <a:srgbClr val="CCFFFF"/>
              </a:solidFill>
              <a:prstDash val="solid"/>
            </a:ln>
          </c:spPr>
          <c:marker>
            <c:symbol val="none"/>
          </c:marker>
          <c:val>
            <c:numRef>
              <c:f>S_Dados!$AZ$2:$AZ$13</c:f>
              <c:numCache>
                <c:formatCode>General</c:formatCode>
                <c:ptCount val="12"/>
                <c:pt idx="0">
                  <c:v>12225</c:v>
                </c:pt>
                <c:pt idx="1">
                  <c:v>10195</c:v>
                </c:pt>
                <c:pt idx="2">
                  <c:v>3828</c:v>
                </c:pt>
                <c:pt idx="3">
                  <c:v>3780</c:v>
                </c:pt>
                <c:pt idx="4">
                  <c:v>3309</c:v>
                </c:pt>
                <c:pt idx="5">
                  <c:v>3515</c:v>
                </c:pt>
                <c:pt idx="6">
                  <c:v>2783</c:v>
                </c:pt>
                <c:pt idx="7">
                  <c:v>2468</c:v>
                </c:pt>
                <c:pt idx="8">
                  <c:v>5478</c:v>
                </c:pt>
                <c:pt idx="9">
                  <c:v>6614</c:v>
                </c:pt>
                <c:pt idx="10">
                  <c:v>6843</c:v>
                </c:pt>
                <c:pt idx="11">
                  <c:v>9648</c:v>
                </c:pt>
              </c:numCache>
            </c:numRef>
          </c:val>
          <c:smooth val="0"/>
        </c:ser>
        <c:ser>
          <c:idx val="51"/>
          <c:order val="51"/>
          <c:tx>
            <c:strRef>
              <c:f>S_Dados!$BA$1</c:f>
              <c:strCache>
                <c:ptCount val="1"/>
                <c:pt idx="0">
                  <c:v>1982</c:v>
                </c:pt>
              </c:strCache>
            </c:strRef>
          </c:tx>
          <c:spPr>
            <a:ln w="12700">
              <a:solidFill>
                <a:srgbClr val="660066"/>
              </a:solidFill>
              <a:prstDash val="solid"/>
            </a:ln>
          </c:spPr>
          <c:marker>
            <c:symbol val="none"/>
          </c:marker>
          <c:val>
            <c:numRef>
              <c:f>S_Dados!$BA$2:$BA$13</c:f>
              <c:numCache>
                <c:formatCode>General</c:formatCode>
                <c:ptCount val="12"/>
                <c:pt idx="0">
                  <c:v>3905</c:v>
                </c:pt>
                <c:pt idx="1">
                  <c:v>5566</c:v>
                </c:pt>
                <c:pt idx="2">
                  <c:v>4014</c:v>
                </c:pt>
                <c:pt idx="3">
                  <c:v>2110</c:v>
                </c:pt>
                <c:pt idx="4">
                  <c:v>2108</c:v>
                </c:pt>
                <c:pt idx="5">
                  <c:v>10325</c:v>
                </c:pt>
                <c:pt idx="6">
                  <c:v>20730</c:v>
                </c:pt>
                <c:pt idx="7">
                  <c:v>9298</c:v>
                </c:pt>
                <c:pt idx="8">
                  <c:v>5520</c:v>
                </c:pt>
                <c:pt idx="9">
                  <c:v>17372</c:v>
                </c:pt>
                <c:pt idx="10">
                  <c:v>29287</c:v>
                </c:pt>
                <c:pt idx="11">
                  <c:v>14482</c:v>
                </c:pt>
              </c:numCache>
            </c:numRef>
          </c:val>
          <c:smooth val="0"/>
        </c:ser>
        <c:ser>
          <c:idx val="52"/>
          <c:order val="52"/>
          <c:tx>
            <c:strRef>
              <c:f>S_Dados!$BB$1</c:f>
              <c:strCache>
                <c:ptCount val="1"/>
                <c:pt idx="0">
                  <c:v>1983</c:v>
                </c:pt>
              </c:strCache>
            </c:strRef>
          </c:tx>
          <c:spPr>
            <a:ln w="12700">
              <a:solidFill>
                <a:srgbClr val="FF8080"/>
              </a:solidFill>
              <a:prstDash val="solid"/>
            </a:ln>
          </c:spPr>
          <c:marker>
            <c:symbol val="none"/>
          </c:marker>
          <c:val>
            <c:numRef>
              <c:f>S_Dados!$BB$2:$BB$13</c:f>
              <c:numCache>
                <c:formatCode>General</c:formatCode>
                <c:ptCount val="12"/>
                <c:pt idx="0">
                  <c:v>9228</c:v>
                </c:pt>
                <c:pt idx="1">
                  <c:v>9922</c:v>
                </c:pt>
                <c:pt idx="2">
                  <c:v>16024</c:v>
                </c:pt>
                <c:pt idx="3">
                  <c:v>10244</c:v>
                </c:pt>
                <c:pt idx="4">
                  <c:v>29051</c:v>
                </c:pt>
                <c:pt idx="5">
                  <c:v>24572</c:v>
                </c:pt>
                <c:pt idx="6">
                  <c:v>61986</c:v>
                </c:pt>
                <c:pt idx="7">
                  <c:v>25332</c:v>
                </c:pt>
                <c:pt idx="8">
                  <c:v>14679</c:v>
                </c:pt>
                <c:pt idx="9">
                  <c:v>13512</c:v>
                </c:pt>
                <c:pt idx="10">
                  <c:v>10299</c:v>
                </c:pt>
                <c:pt idx="11">
                  <c:v>6656</c:v>
                </c:pt>
              </c:numCache>
            </c:numRef>
          </c:val>
          <c:smooth val="0"/>
        </c:ser>
        <c:ser>
          <c:idx val="53"/>
          <c:order val="53"/>
          <c:tx>
            <c:strRef>
              <c:f>S_Dados!$BC$1</c:f>
              <c:strCache>
                <c:ptCount val="1"/>
                <c:pt idx="0">
                  <c:v>1984</c:v>
                </c:pt>
              </c:strCache>
            </c:strRef>
          </c:tx>
          <c:spPr>
            <a:ln w="12700">
              <a:solidFill>
                <a:srgbClr val="0066CC"/>
              </a:solidFill>
              <a:prstDash val="solid"/>
            </a:ln>
          </c:spPr>
          <c:marker>
            <c:symbol val="none"/>
          </c:marker>
          <c:val>
            <c:numRef>
              <c:f>S_Dados!$BC$2:$BC$13</c:f>
              <c:numCache>
                <c:formatCode>General</c:formatCode>
                <c:ptCount val="12"/>
                <c:pt idx="0">
                  <c:v>5950</c:v>
                </c:pt>
                <c:pt idx="1">
                  <c:v>5403</c:v>
                </c:pt>
                <c:pt idx="2">
                  <c:v>5179</c:v>
                </c:pt>
                <c:pt idx="3">
                  <c:v>5856</c:v>
                </c:pt>
                <c:pt idx="4">
                  <c:v>10159</c:v>
                </c:pt>
                <c:pt idx="5">
                  <c:v>17080</c:v>
                </c:pt>
                <c:pt idx="6">
                  <c:v>12627</c:v>
                </c:pt>
                <c:pt idx="7">
                  <c:v>25067</c:v>
                </c:pt>
                <c:pt idx="8">
                  <c:v>11196</c:v>
                </c:pt>
                <c:pt idx="9">
                  <c:v>10669</c:v>
                </c:pt>
                <c:pt idx="10">
                  <c:v>11527</c:v>
                </c:pt>
                <c:pt idx="11">
                  <c:v>7802</c:v>
                </c:pt>
              </c:numCache>
            </c:numRef>
          </c:val>
          <c:smooth val="0"/>
        </c:ser>
        <c:ser>
          <c:idx val="54"/>
          <c:order val="54"/>
          <c:tx>
            <c:strRef>
              <c:f>S_Dados!$BD$1</c:f>
              <c:strCache>
                <c:ptCount val="1"/>
                <c:pt idx="0">
                  <c:v>1985</c:v>
                </c:pt>
              </c:strCache>
            </c:strRef>
          </c:tx>
          <c:spPr>
            <a:ln w="12700">
              <a:solidFill>
                <a:srgbClr val="CCCCFF"/>
              </a:solidFill>
              <a:prstDash val="solid"/>
            </a:ln>
          </c:spPr>
          <c:marker>
            <c:symbol val="none"/>
          </c:marker>
          <c:val>
            <c:numRef>
              <c:f>S_Dados!$BD$2:$BD$13</c:f>
              <c:numCache>
                <c:formatCode>General</c:formatCode>
                <c:ptCount val="12"/>
                <c:pt idx="0">
                  <c:v>3148</c:v>
                </c:pt>
                <c:pt idx="1">
                  <c:v>7910</c:v>
                </c:pt>
                <c:pt idx="2">
                  <c:v>5339</c:v>
                </c:pt>
                <c:pt idx="3">
                  <c:v>9383</c:v>
                </c:pt>
                <c:pt idx="4">
                  <c:v>6422</c:v>
                </c:pt>
                <c:pt idx="5">
                  <c:v>3810</c:v>
                </c:pt>
                <c:pt idx="6">
                  <c:v>4379</c:v>
                </c:pt>
                <c:pt idx="7">
                  <c:v>5482</c:v>
                </c:pt>
                <c:pt idx="8">
                  <c:v>6021</c:v>
                </c:pt>
                <c:pt idx="9">
                  <c:v>3510</c:v>
                </c:pt>
                <c:pt idx="10">
                  <c:v>3849</c:v>
                </c:pt>
                <c:pt idx="11">
                  <c:v>1251</c:v>
                </c:pt>
              </c:numCache>
            </c:numRef>
          </c:val>
          <c:smooth val="0"/>
        </c:ser>
        <c:ser>
          <c:idx val="55"/>
          <c:order val="55"/>
          <c:tx>
            <c:strRef>
              <c:f>S_Dados!$BE$1</c:f>
              <c:strCache>
                <c:ptCount val="1"/>
                <c:pt idx="0">
                  <c:v>1986</c:v>
                </c:pt>
              </c:strCache>
            </c:strRef>
          </c:tx>
          <c:spPr>
            <a:ln w="12700">
              <a:solidFill>
                <a:srgbClr val="000080"/>
              </a:solidFill>
              <a:prstDash val="lgDash"/>
            </a:ln>
          </c:spPr>
          <c:marker>
            <c:symbol val="none"/>
          </c:marker>
          <c:val>
            <c:numRef>
              <c:f>S_Dados!$BE$2:$BE$13</c:f>
              <c:numCache>
                <c:formatCode>General</c:formatCode>
                <c:ptCount val="12"/>
                <c:pt idx="0">
                  <c:v>1953</c:v>
                </c:pt>
                <c:pt idx="1">
                  <c:v>4325</c:v>
                </c:pt>
                <c:pt idx="2">
                  <c:v>4086</c:v>
                </c:pt>
                <c:pt idx="3">
                  <c:v>6997</c:v>
                </c:pt>
                <c:pt idx="4">
                  <c:v>6243</c:v>
                </c:pt>
                <c:pt idx="5">
                  <c:v>7069</c:v>
                </c:pt>
                <c:pt idx="6">
                  <c:v>3959</c:v>
                </c:pt>
                <c:pt idx="7">
                  <c:v>5488</c:v>
                </c:pt>
                <c:pt idx="8">
                  <c:v>7651</c:v>
                </c:pt>
                <c:pt idx="9">
                  <c:v>7748</c:v>
                </c:pt>
                <c:pt idx="10">
                  <c:v>9571</c:v>
                </c:pt>
                <c:pt idx="11">
                  <c:v>8838</c:v>
                </c:pt>
              </c:numCache>
            </c:numRef>
          </c:val>
          <c:smooth val="0"/>
        </c:ser>
        <c:ser>
          <c:idx val="56"/>
          <c:order val="56"/>
          <c:tx>
            <c:strRef>
              <c:f>S_Dados!$BF$1</c:f>
              <c:strCache>
                <c:ptCount val="1"/>
                <c:pt idx="0">
                  <c:v>1987</c:v>
                </c:pt>
              </c:strCache>
            </c:strRef>
          </c:tx>
          <c:spPr>
            <a:ln w="12700">
              <a:solidFill>
                <a:srgbClr val="FF00FF"/>
              </a:solidFill>
              <a:prstDash val="lgDash"/>
            </a:ln>
          </c:spPr>
          <c:marker>
            <c:symbol val="none"/>
          </c:marker>
          <c:val>
            <c:numRef>
              <c:f>S_Dados!$BF$2:$BF$13</c:f>
              <c:numCache>
                <c:formatCode>General</c:formatCode>
                <c:ptCount val="12"/>
                <c:pt idx="0">
                  <c:v>8921</c:v>
                </c:pt>
                <c:pt idx="1">
                  <c:v>8557</c:v>
                </c:pt>
                <c:pt idx="2">
                  <c:v>3029</c:v>
                </c:pt>
                <c:pt idx="3">
                  <c:v>7827</c:v>
                </c:pt>
                <c:pt idx="4">
                  <c:v>25467</c:v>
                </c:pt>
                <c:pt idx="5">
                  <c:v>14892</c:v>
                </c:pt>
                <c:pt idx="6">
                  <c:v>11884</c:v>
                </c:pt>
                <c:pt idx="7">
                  <c:v>9273</c:v>
                </c:pt>
                <c:pt idx="8">
                  <c:v>6307</c:v>
                </c:pt>
                <c:pt idx="9">
                  <c:v>11691</c:v>
                </c:pt>
                <c:pt idx="10">
                  <c:v>5446</c:v>
                </c:pt>
                <c:pt idx="11">
                  <c:v>3344</c:v>
                </c:pt>
              </c:numCache>
            </c:numRef>
          </c:val>
          <c:smooth val="0"/>
        </c:ser>
        <c:ser>
          <c:idx val="57"/>
          <c:order val="57"/>
          <c:tx>
            <c:strRef>
              <c:f>S_Dados!$BG$1</c:f>
              <c:strCache>
                <c:ptCount val="1"/>
                <c:pt idx="0">
                  <c:v>1988</c:v>
                </c:pt>
              </c:strCache>
            </c:strRef>
          </c:tx>
          <c:spPr>
            <a:ln w="12700">
              <a:solidFill>
                <a:srgbClr val="FFFF00"/>
              </a:solidFill>
              <a:prstDash val="lgDash"/>
            </a:ln>
          </c:spPr>
          <c:marker>
            <c:symbol val="none"/>
          </c:marker>
          <c:val>
            <c:numRef>
              <c:f>S_Dados!$BG$2:$BG$13</c:f>
              <c:numCache>
                <c:formatCode>General</c:formatCode>
                <c:ptCount val="12"/>
                <c:pt idx="0">
                  <c:v>3736</c:v>
                </c:pt>
                <c:pt idx="1">
                  <c:v>4844</c:v>
                </c:pt>
                <c:pt idx="2">
                  <c:v>3818</c:v>
                </c:pt>
                <c:pt idx="3">
                  <c:v>4522</c:v>
                </c:pt>
                <c:pt idx="4">
                  <c:v>17047</c:v>
                </c:pt>
                <c:pt idx="5">
                  <c:v>12910</c:v>
                </c:pt>
                <c:pt idx="6">
                  <c:v>5198</c:v>
                </c:pt>
                <c:pt idx="7">
                  <c:v>2268</c:v>
                </c:pt>
                <c:pt idx="8">
                  <c:v>7423</c:v>
                </c:pt>
                <c:pt idx="9">
                  <c:v>5653</c:v>
                </c:pt>
                <c:pt idx="10">
                  <c:v>3645</c:v>
                </c:pt>
                <c:pt idx="11">
                  <c:v>2545</c:v>
                </c:pt>
              </c:numCache>
            </c:numRef>
          </c:val>
          <c:smooth val="0"/>
        </c:ser>
        <c:ser>
          <c:idx val="58"/>
          <c:order val="58"/>
          <c:tx>
            <c:strRef>
              <c:f>S_Dados!$BH$1</c:f>
              <c:strCache>
                <c:ptCount val="1"/>
                <c:pt idx="0">
                  <c:v>1989</c:v>
                </c:pt>
              </c:strCache>
            </c:strRef>
          </c:tx>
          <c:spPr>
            <a:ln w="12700">
              <a:solidFill>
                <a:srgbClr val="00FFFF"/>
              </a:solidFill>
              <a:prstDash val="lgDash"/>
            </a:ln>
          </c:spPr>
          <c:marker>
            <c:symbol val="none"/>
          </c:marker>
          <c:val>
            <c:numRef>
              <c:f>S_Dados!$BH$2:$BH$13</c:f>
              <c:numCache>
                <c:formatCode>General</c:formatCode>
                <c:ptCount val="12"/>
                <c:pt idx="0">
                  <c:v>8909</c:v>
                </c:pt>
                <c:pt idx="1">
                  <c:v>13221</c:v>
                </c:pt>
                <c:pt idx="2">
                  <c:v>6854</c:v>
                </c:pt>
                <c:pt idx="3">
                  <c:v>6926</c:v>
                </c:pt>
                <c:pt idx="4">
                  <c:v>11254</c:v>
                </c:pt>
                <c:pt idx="5">
                  <c:v>3223</c:v>
                </c:pt>
                <c:pt idx="6">
                  <c:v>7567</c:v>
                </c:pt>
                <c:pt idx="7">
                  <c:v>9773</c:v>
                </c:pt>
                <c:pt idx="8">
                  <c:v>26235</c:v>
                </c:pt>
                <c:pt idx="9">
                  <c:v>10756</c:v>
                </c:pt>
                <c:pt idx="10">
                  <c:v>4744</c:v>
                </c:pt>
                <c:pt idx="11">
                  <c:v>2859</c:v>
                </c:pt>
              </c:numCache>
            </c:numRef>
          </c:val>
          <c:smooth val="0"/>
        </c:ser>
        <c:ser>
          <c:idx val="59"/>
          <c:order val="59"/>
          <c:tx>
            <c:strRef>
              <c:f>S_Dados!$BI$1</c:f>
              <c:strCache>
                <c:ptCount val="1"/>
                <c:pt idx="0">
                  <c:v>1990</c:v>
                </c:pt>
              </c:strCache>
            </c:strRef>
          </c:tx>
          <c:spPr>
            <a:ln w="12700">
              <a:solidFill>
                <a:srgbClr val="800080"/>
              </a:solidFill>
              <a:prstDash val="lgDash"/>
            </a:ln>
          </c:spPr>
          <c:marker>
            <c:symbol val="none"/>
          </c:marker>
          <c:val>
            <c:numRef>
              <c:f>S_Dados!$BI$2:$BI$13</c:f>
              <c:numCache>
                <c:formatCode>General</c:formatCode>
                <c:ptCount val="12"/>
                <c:pt idx="0">
                  <c:v>15379</c:v>
                </c:pt>
                <c:pt idx="1">
                  <c:v>9485</c:v>
                </c:pt>
                <c:pt idx="2">
                  <c:v>5964</c:v>
                </c:pt>
                <c:pt idx="3">
                  <c:v>11141</c:v>
                </c:pt>
                <c:pt idx="4">
                  <c:v>11635</c:v>
                </c:pt>
                <c:pt idx="5">
                  <c:v>27550</c:v>
                </c:pt>
                <c:pt idx="6">
                  <c:v>13178</c:v>
                </c:pt>
                <c:pt idx="7">
                  <c:v>13260</c:v>
                </c:pt>
                <c:pt idx="8">
                  <c:v>18101</c:v>
                </c:pt>
                <c:pt idx="9">
                  <c:v>21166</c:v>
                </c:pt>
                <c:pt idx="10">
                  <c:v>15324</c:v>
                </c:pt>
                <c:pt idx="11">
                  <c:v>6592</c:v>
                </c:pt>
              </c:numCache>
            </c:numRef>
          </c:val>
          <c:smooth val="0"/>
        </c:ser>
        <c:ser>
          <c:idx val="60"/>
          <c:order val="60"/>
          <c:tx>
            <c:strRef>
              <c:f>S_Dados!$BJ$1</c:f>
              <c:strCache>
                <c:ptCount val="1"/>
                <c:pt idx="0">
                  <c:v>1991</c:v>
                </c:pt>
              </c:strCache>
            </c:strRef>
          </c:tx>
          <c:spPr>
            <a:ln w="12700">
              <a:solidFill>
                <a:srgbClr val="800000"/>
              </a:solidFill>
              <a:prstDash val="lgDash"/>
            </a:ln>
          </c:spPr>
          <c:marker>
            <c:symbol val="none"/>
          </c:marker>
          <c:val>
            <c:numRef>
              <c:f>S_Dados!$BJ$2:$BJ$13</c:f>
              <c:numCache>
                <c:formatCode>General</c:formatCode>
                <c:ptCount val="12"/>
                <c:pt idx="0">
                  <c:v>3140</c:v>
                </c:pt>
                <c:pt idx="1">
                  <c:v>3229</c:v>
                </c:pt>
                <c:pt idx="2">
                  <c:v>2352</c:v>
                </c:pt>
                <c:pt idx="3">
                  <c:v>2694</c:v>
                </c:pt>
                <c:pt idx="4">
                  <c:v>2169</c:v>
                </c:pt>
                <c:pt idx="5">
                  <c:v>9232</c:v>
                </c:pt>
                <c:pt idx="6">
                  <c:v>6795</c:v>
                </c:pt>
                <c:pt idx="7">
                  <c:v>6798</c:v>
                </c:pt>
                <c:pt idx="8">
                  <c:v>2521</c:v>
                </c:pt>
                <c:pt idx="9">
                  <c:v>7461</c:v>
                </c:pt>
                <c:pt idx="10">
                  <c:v>6905</c:v>
                </c:pt>
                <c:pt idx="11">
                  <c:v>8273</c:v>
                </c:pt>
              </c:numCache>
            </c:numRef>
          </c:val>
          <c:smooth val="0"/>
        </c:ser>
        <c:ser>
          <c:idx val="61"/>
          <c:order val="61"/>
          <c:tx>
            <c:strRef>
              <c:f>S_Dados!$BK$1</c:f>
              <c:strCache>
                <c:ptCount val="1"/>
                <c:pt idx="0">
                  <c:v>1992</c:v>
                </c:pt>
              </c:strCache>
            </c:strRef>
          </c:tx>
          <c:spPr>
            <a:ln w="12700">
              <a:solidFill>
                <a:srgbClr val="008080"/>
              </a:solidFill>
              <a:prstDash val="lgDash"/>
            </a:ln>
          </c:spPr>
          <c:marker>
            <c:symbol val="none"/>
          </c:marker>
          <c:val>
            <c:numRef>
              <c:f>S_Dados!$BK$2:$BK$13</c:f>
              <c:numCache>
                <c:formatCode>General</c:formatCode>
                <c:ptCount val="12"/>
                <c:pt idx="0">
                  <c:v>5227</c:v>
                </c:pt>
                <c:pt idx="1">
                  <c:v>6376</c:v>
                </c:pt>
                <c:pt idx="2">
                  <c:v>7265</c:v>
                </c:pt>
                <c:pt idx="3">
                  <c:v>6460</c:v>
                </c:pt>
                <c:pt idx="4">
                  <c:v>21930</c:v>
                </c:pt>
                <c:pt idx="5">
                  <c:v>26156</c:v>
                </c:pt>
                <c:pt idx="6">
                  <c:v>18851</c:v>
                </c:pt>
                <c:pt idx="7">
                  <c:v>15375</c:v>
                </c:pt>
                <c:pt idx="8">
                  <c:v>11280</c:v>
                </c:pt>
                <c:pt idx="9">
                  <c:v>6876</c:v>
                </c:pt>
                <c:pt idx="10">
                  <c:v>7570</c:v>
                </c:pt>
                <c:pt idx="11">
                  <c:v>4664</c:v>
                </c:pt>
              </c:numCache>
            </c:numRef>
          </c:val>
          <c:smooth val="0"/>
        </c:ser>
        <c:ser>
          <c:idx val="62"/>
          <c:order val="62"/>
          <c:tx>
            <c:strRef>
              <c:f>S_Dados!$BL$1</c:f>
              <c:strCache>
                <c:ptCount val="1"/>
                <c:pt idx="0">
                  <c:v>1993</c:v>
                </c:pt>
              </c:strCache>
            </c:strRef>
          </c:tx>
          <c:spPr>
            <a:ln w="12700">
              <a:solidFill>
                <a:srgbClr val="0000FF"/>
              </a:solidFill>
              <a:prstDash val="lgDash"/>
            </a:ln>
          </c:spPr>
          <c:marker>
            <c:symbol val="none"/>
          </c:marker>
          <c:val>
            <c:numRef>
              <c:f>S_Dados!$BL$2:$BL$13</c:f>
              <c:numCache>
                <c:formatCode>General</c:formatCode>
                <c:ptCount val="12"/>
                <c:pt idx="0">
                  <c:v>5131</c:v>
                </c:pt>
                <c:pt idx="1">
                  <c:v>8404</c:v>
                </c:pt>
                <c:pt idx="2">
                  <c:v>7721</c:v>
                </c:pt>
                <c:pt idx="3">
                  <c:v>5317</c:v>
                </c:pt>
                <c:pt idx="4">
                  <c:v>11513</c:v>
                </c:pt>
                <c:pt idx="5">
                  <c:v>10240</c:v>
                </c:pt>
                <c:pt idx="6">
                  <c:v>16901</c:v>
                </c:pt>
                <c:pt idx="7">
                  <c:v>5504</c:v>
                </c:pt>
                <c:pt idx="8">
                  <c:v>10838</c:v>
                </c:pt>
                <c:pt idx="9">
                  <c:v>20342</c:v>
                </c:pt>
                <c:pt idx="10">
                  <c:v>5713</c:v>
                </c:pt>
                <c:pt idx="11">
                  <c:v>9663</c:v>
                </c:pt>
              </c:numCache>
            </c:numRef>
          </c:val>
          <c:smooth val="0"/>
        </c:ser>
        <c:ser>
          <c:idx val="63"/>
          <c:order val="63"/>
          <c:tx>
            <c:strRef>
              <c:f>S_Dados!$BM$1</c:f>
              <c:strCache>
                <c:ptCount val="1"/>
                <c:pt idx="0">
                  <c:v>1994</c:v>
                </c:pt>
              </c:strCache>
            </c:strRef>
          </c:tx>
          <c:spPr>
            <a:ln w="12700">
              <a:solidFill>
                <a:srgbClr val="00CCFF"/>
              </a:solidFill>
              <a:prstDash val="lgDash"/>
            </a:ln>
          </c:spPr>
          <c:marker>
            <c:symbol val="none"/>
          </c:marker>
          <c:val>
            <c:numRef>
              <c:f>S_Dados!$BM$2:$BM$13</c:f>
              <c:numCache>
                <c:formatCode>General</c:formatCode>
                <c:ptCount val="12"/>
                <c:pt idx="0">
                  <c:v>3909</c:v>
                </c:pt>
                <c:pt idx="1">
                  <c:v>11981</c:v>
                </c:pt>
                <c:pt idx="2">
                  <c:v>6805</c:v>
                </c:pt>
                <c:pt idx="3">
                  <c:v>6096</c:v>
                </c:pt>
                <c:pt idx="4">
                  <c:v>10404</c:v>
                </c:pt>
                <c:pt idx="5">
                  <c:v>14113</c:v>
                </c:pt>
                <c:pt idx="6">
                  <c:v>17086</c:v>
                </c:pt>
                <c:pt idx="7">
                  <c:v>6421</c:v>
                </c:pt>
                <c:pt idx="8">
                  <c:v>3990</c:v>
                </c:pt>
                <c:pt idx="9">
                  <c:v>9562</c:v>
                </c:pt>
                <c:pt idx="10">
                  <c:v>11465</c:v>
                </c:pt>
                <c:pt idx="11">
                  <c:v>6447</c:v>
                </c:pt>
              </c:numCache>
            </c:numRef>
          </c:val>
          <c:smooth val="0"/>
        </c:ser>
        <c:ser>
          <c:idx val="64"/>
          <c:order val="64"/>
          <c:tx>
            <c:strRef>
              <c:f>S_Dados!$BN$1</c:f>
              <c:strCache>
                <c:ptCount val="1"/>
                <c:pt idx="0">
                  <c:v>1995</c:v>
                </c:pt>
              </c:strCache>
            </c:strRef>
          </c:tx>
          <c:spPr>
            <a:ln w="12700">
              <a:solidFill>
                <a:srgbClr val="CCFFFF"/>
              </a:solidFill>
              <a:prstDash val="lgDash"/>
            </a:ln>
          </c:spPr>
          <c:marker>
            <c:symbol val="none"/>
          </c:marker>
          <c:val>
            <c:numRef>
              <c:f>S_Dados!$BN$2:$BN$13</c:f>
              <c:numCache>
                <c:formatCode>General</c:formatCode>
                <c:ptCount val="12"/>
                <c:pt idx="0">
                  <c:v>22596</c:v>
                </c:pt>
                <c:pt idx="1">
                  <c:v>11854</c:v>
                </c:pt>
                <c:pt idx="2">
                  <c:v>6619</c:v>
                </c:pt>
                <c:pt idx="3">
                  <c:v>3850</c:v>
                </c:pt>
                <c:pt idx="4">
                  <c:v>2253</c:v>
                </c:pt>
                <c:pt idx="5">
                  <c:v>4654</c:v>
                </c:pt>
                <c:pt idx="6">
                  <c:v>11062</c:v>
                </c:pt>
                <c:pt idx="7">
                  <c:v>5239</c:v>
                </c:pt>
                <c:pt idx="8">
                  <c:v>6670</c:v>
                </c:pt>
                <c:pt idx="9">
                  <c:v>13205</c:v>
                </c:pt>
                <c:pt idx="10">
                  <c:v>5159</c:v>
                </c:pt>
                <c:pt idx="11">
                  <c:v>3813</c:v>
                </c:pt>
              </c:numCache>
            </c:numRef>
          </c:val>
          <c:smooth val="0"/>
        </c:ser>
        <c:ser>
          <c:idx val="65"/>
          <c:order val="65"/>
          <c:tx>
            <c:strRef>
              <c:f>S_Dados!$BO$1</c:f>
              <c:strCache>
                <c:ptCount val="1"/>
                <c:pt idx="0">
                  <c:v>1996</c:v>
                </c:pt>
              </c:strCache>
            </c:strRef>
          </c:tx>
          <c:spPr>
            <a:ln w="12700">
              <a:solidFill>
                <a:srgbClr val="CCFFCC"/>
              </a:solidFill>
              <a:prstDash val="lgDash"/>
            </a:ln>
          </c:spPr>
          <c:marker>
            <c:symbol val="none"/>
          </c:marker>
          <c:val>
            <c:numRef>
              <c:f>S_Dados!$BO$2:$BO$13</c:f>
              <c:numCache>
                <c:formatCode>General</c:formatCode>
                <c:ptCount val="12"/>
                <c:pt idx="0">
                  <c:v>11206</c:v>
                </c:pt>
                <c:pt idx="1">
                  <c:v>15313</c:v>
                </c:pt>
                <c:pt idx="2">
                  <c:v>11927</c:v>
                </c:pt>
                <c:pt idx="3">
                  <c:v>10246</c:v>
                </c:pt>
                <c:pt idx="4">
                  <c:v>2784</c:v>
                </c:pt>
                <c:pt idx="5">
                  <c:v>7199</c:v>
                </c:pt>
                <c:pt idx="6">
                  <c:v>13571</c:v>
                </c:pt>
                <c:pt idx="7">
                  <c:v>9235</c:v>
                </c:pt>
                <c:pt idx="8">
                  <c:v>11820</c:v>
                </c:pt>
                <c:pt idx="9">
                  <c:v>16562</c:v>
                </c:pt>
                <c:pt idx="10">
                  <c:v>10024</c:v>
                </c:pt>
                <c:pt idx="11">
                  <c:v>7900</c:v>
                </c:pt>
              </c:numCache>
            </c:numRef>
          </c:val>
          <c:smooth val="0"/>
        </c:ser>
        <c:ser>
          <c:idx val="66"/>
          <c:order val="66"/>
          <c:tx>
            <c:strRef>
              <c:f>S_Dados!$BP$1</c:f>
              <c:strCache>
                <c:ptCount val="1"/>
                <c:pt idx="0">
                  <c:v>1997</c:v>
                </c:pt>
              </c:strCache>
            </c:strRef>
          </c:tx>
          <c:spPr>
            <a:ln w="12700">
              <a:solidFill>
                <a:srgbClr val="FFFF99"/>
              </a:solidFill>
              <a:prstDash val="lgDash"/>
            </a:ln>
          </c:spPr>
          <c:marker>
            <c:symbol val="none"/>
          </c:marker>
          <c:val>
            <c:numRef>
              <c:f>S_Dados!$BP$2:$BP$13</c:f>
              <c:numCache>
                <c:formatCode>General</c:formatCode>
                <c:ptCount val="12"/>
                <c:pt idx="0">
                  <c:v>9213</c:v>
                </c:pt>
                <c:pt idx="1">
                  <c:v>20217</c:v>
                </c:pt>
                <c:pt idx="2">
                  <c:v>8177</c:v>
                </c:pt>
                <c:pt idx="3">
                  <c:v>2689</c:v>
                </c:pt>
                <c:pt idx="4">
                  <c:v>2998</c:v>
                </c:pt>
                <c:pt idx="5">
                  <c:v>9115</c:v>
                </c:pt>
                <c:pt idx="6">
                  <c:v>10579</c:v>
                </c:pt>
                <c:pt idx="7">
                  <c:v>16444</c:v>
                </c:pt>
                <c:pt idx="8">
                  <c:v>7151</c:v>
                </c:pt>
                <c:pt idx="9">
                  <c:v>32239</c:v>
                </c:pt>
                <c:pt idx="10">
                  <c:v>30066</c:v>
                </c:pt>
                <c:pt idx="11">
                  <c:v>11846</c:v>
                </c:pt>
              </c:numCache>
            </c:numRef>
          </c:val>
          <c:smooth val="0"/>
        </c:ser>
        <c:ser>
          <c:idx val="67"/>
          <c:order val="67"/>
          <c:tx>
            <c:strRef>
              <c:f>S_Dados!$BQ$1</c:f>
              <c:strCache>
                <c:ptCount val="1"/>
                <c:pt idx="0">
                  <c:v>1998</c:v>
                </c:pt>
              </c:strCache>
            </c:strRef>
          </c:tx>
          <c:spPr>
            <a:ln w="12700">
              <a:solidFill>
                <a:srgbClr val="99CCFF"/>
              </a:solidFill>
              <a:prstDash val="lgDash"/>
            </a:ln>
          </c:spPr>
          <c:marker>
            <c:symbol val="none"/>
          </c:marker>
          <c:val>
            <c:numRef>
              <c:f>S_Dados!$BQ$2:$BQ$13</c:f>
              <c:numCache>
                <c:formatCode>General</c:formatCode>
                <c:ptCount val="12"/>
                <c:pt idx="0">
                  <c:v>13876</c:v>
                </c:pt>
                <c:pt idx="1">
                  <c:v>20949</c:v>
                </c:pt>
                <c:pt idx="2">
                  <c:v>16797</c:v>
                </c:pt>
                <c:pt idx="3">
                  <c:v>28048</c:v>
                </c:pt>
                <c:pt idx="4">
                  <c:v>19415</c:v>
                </c:pt>
                <c:pt idx="5">
                  <c:v>7476</c:v>
                </c:pt>
                <c:pt idx="6">
                  <c:v>12433</c:v>
                </c:pt>
                <c:pt idx="7">
                  <c:v>22422</c:v>
                </c:pt>
                <c:pt idx="8">
                  <c:v>23914</c:v>
                </c:pt>
                <c:pt idx="9">
                  <c:v>23221</c:v>
                </c:pt>
                <c:pt idx="10">
                  <c:v>6558</c:v>
                </c:pt>
                <c:pt idx="11">
                  <c:v>5215</c:v>
                </c:pt>
              </c:numCache>
            </c:numRef>
          </c:val>
          <c:smooth val="0"/>
        </c:ser>
        <c:ser>
          <c:idx val="68"/>
          <c:order val="68"/>
          <c:tx>
            <c:strRef>
              <c:f>S_Dados!$BR$1</c:f>
              <c:strCache>
                <c:ptCount val="1"/>
                <c:pt idx="0">
                  <c:v>1999</c:v>
                </c:pt>
              </c:strCache>
            </c:strRef>
          </c:tx>
          <c:spPr>
            <a:ln w="12700">
              <a:solidFill>
                <a:srgbClr val="FF99CC"/>
              </a:solidFill>
              <a:prstDash val="lgDash"/>
            </a:ln>
          </c:spPr>
          <c:marker>
            <c:symbol val="none"/>
          </c:marker>
          <c:val>
            <c:numRef>
              <c:f>S_Dados!$BR$2:$BR$13</c:f>
              <c:numCache>
                <c:formatCode>General</c:formatCode>
                <c:ptCount val="12"/>
                <c:pt idx="0">
                  <c:v>4993</c:v>
                </c:pt>
                <c:pt idx="1">
                  <c:v>7716</c:v>
                </c:pt>
                <c:pt idx="2">
                  <c:v>5332</c:v>
                </c:pt>
                <c:pt idx="3">
                  <c:v>7861</c:v>
                </c:pt>
                <c:pt idx="4">
                  <c:v>4128</c:v>
                </c:pt>
                <c:pt idx="5">
                  <c:v>9126</c:v>
                </c:pt>
                <c:pt idx="6">
                  <c:v>18113</c:v>
                </c:pt>
                <c:pt idx="7">
                  <c:v>4314</c:v>
                </c:pt>
                <c:pt idx="8">
                  <c:v>4883</c:v>
                </c:pt>
                <c:pt idx="9">
                  <c:v>12247</c:v>
                </c:pt>
                <c:pt idx="10">
                  <c:v>4870</c:v>
                </c:pt>
                <c:pt idx="11">
                  <c:v>3632</c:v>
                </c:pt>
              </c:numCache>
            </c:numRef>
          </c:val>
          <c:smooth val="0"/>
        </c:ser>
        <c:ser>
          <c:idx val="69"/>
          <c:order val="69"/>
          <c:tx>
            <c:strRef>
              <c:f>S_Dados!$BS$1</c:f>
              <c:strCache>
                <c:ptCount val="1"/>
                <c:pt idx="0">
                  <c:v>2000</c:v>
                </c:pt>
              </c:strCache>
            </c:strRef>
          </c:tx>
          <c:spPr>
            <a:ln w="12700">
              <a:solidFill>
                <a:srgbClr val="CC99FF"/>
              </a:solidFill>
              <a:prstDash val="lgDash"/>
            </a:ln>
          </c:spPr>
          <c:marker>
            <c:symbol val="none"/>
          </c:marker>
          <c:val>
            <c:numRef>
              <c:f>S_Dados!$BS$2:$BS$13</c:f>
              <c:numCache>
                <c:formatCode>General</c:formatCode>
                <c:ptCount val="12"/>
                <c:pt idx="0">
                  <c:v>4721</c:v>
                </c:pt>
                <c:pt idx="1">
                  <c:v>6313</c:v>
                </c:pt>
                <c:pt idx="2">
                  <c:v>7356</c:v>
                </c:pt>
                <c:pt idx="3">
                  <c:v>3885</c:v>
                </c:pt>
                <c:pt idx="4">
                  <c:v>4329</c:v>
                </c:pt>
                <c:pt idx="5">
                  <c:v>4874</c:v>
                </c:pt>
                <c:pt idx="6">
                  <c:v>10309</c:v>
                </c:pt>
                <c:pt idx="7">
                  <c:v>5765</c:v>
                </c:pt>
                <c:pt idx="8">
                  <c:v>23650</c:v>
                </c:pt>
                <c:pt idx="9">
                  <c:v>22126</c:v>
                </c:pt>
                <c:pt idx="10">
                  <c:v>7004</c:v>
                </c:pt>
                <c:pt idx="11">
                  <c:v>5518</c:v>
                </c:pt>
              </c:numCache>
            </c:numRef>
          </c:val>
          <c:smooth val="0"/>
        </c:ser>
        <c:ser>
          <c:idx val="70"/>
          <c:order val="70"/>
          <c:tx>
            <c:strRef>
              <c:f>S_Dados!$BT$1</c:f>
              <c:strCache>
                <c:ptCount val="1"/>
                <c:pt idx="0">
                  <c:v>2001</c:v>
                </c:pt>
              </c:strCache>
            </c:strRef>
          </c:tx>
          <c:spPr>
            <a:ln w="12700">
              <a:solidFill>
                <a:srgbClr val="FFCC99"/>
              </a:solidFill>
              <a:prstDash val="lgDash"/>
            </a:ln>
          </c:spPr>
          <c:marker>
            <c:symbol val="none"/>
          </c:marker>
          <c:val>
            <c:numRef>
              <c:f>S_Dados!$BT$2:$BT$13</c:f>
              <c:numCache>
                <c:formatCode>General</c:formatCode>
                <c:ptCount val="12"/>
                <c:pt idx="0">
                  <c:v>11553</c:v>
                </c:pt>
                <c:pt idx="1">
                  <c:v>18761</c:v>
                </c:pt>
                <c:pt idx="2">
                  <c:v>9967</c:v>
                </c:pt>
                <c:pt idx="3">
                  <c:v>7977</c:v>
                </c:pt>
                <c:pt idx="4">
                  <c:v>10376</c:v>
                </c:pt>
                <c:pt idx="5">
                  <c:v>9826</c:v>
                </c:pt>
                <c:pt idx="6">
                  <c:v>12628</c:v>
                </c:pt>
                <c:pt idx="7">
                  <c:v>7220</c:v>
                </c:pt>
                <c:pt idx="8">
                  <c:v>8515</c:v>
                </c:pt>
                <c:pt idx="9">
                  <c:v>23271</c:v>
                </c:pt>
                <c:pt idx="10">
                  <c:v>6812</c:v>
                </c:pt>
                <c:pt idx="11">
                  <c:v>7603</c:v>
                </c:pt>
              </c:numCache>
            </c:numRef>
          </c:val>
          <c:smooth val="0"/>
        </c:ser>
        <c:ser>
          <c:idx val="71"/>
          <c:order val="71"/>
          <c:tx>
            <c:strRef>
              <c:f>S_Dados!$BU$1</c:f>
              <c:strCache>
                <c:ptCount val="1"/>
                <c:pt idx="0">
                  <c:v>2002</c:v>
                </c:pt>
              </c:strCache>
            </c:strRef>
          </c:tx>
          <c:spPr>
            <a:ln w="12700">
              <a:solidFill>
                <a:srgbClr val="3366FF"/>
              </a:solidFill>
              <a:prstDash val="lgDash"/>
            </a:ln>
          </c:spPr>
          <c:marker>
            <c:symbol val="none"/>
          </c:marker>
          <c:val>
            <c:numRef>
              <c:f>S_Dados!$BU$2:$BU$13</c:f>
              <c:numCache>
                <c:formatCode>General</c:formatCode>
                <c:ptCount val="12"/>
                <c:pt idx="0">
                  <c:v>6662</c:v>
                </c:pt>
                <c:pt idx="1">
                  <c:v>5461</c:v>
                </c:pt>
                <c:pt idx="2">
                  <c:v>4266</c:v>
                </c:pt>
                <c:pt idx="3">
                  <c:v>3727</c:v>
                </c:pt>
                <c:pt idx="4">
                  <c:v>8366</c:v>
                </c:pt>
                <c:pt idx="5">
                  <c:v>9769</c:v>
                </c:pt>
                <c:pt idx="6">
                  <c:v>6315</c:v>
                </c:pt>
                <c:pt idx="7">
                  <c:v>10484</c:v>
                </c:pt>
                <c:pt idx="8">
                  <c:v>13044</c:v>
                </c:pt>
                <c:pt idx="9">
                  <c:v>16612</c:v>
                </c:pt>
                <c:pt idx="10">
                  <c:v>15467</c:v>
                </c:pt>
                <c:pt idx="11">
                  <c:v>14634</c:v>
                </c:pt>
              </c:numCache>
            </c:numRef>
          </c:val>
          <c:smooth val="0"/>
        </c:ser>
        <c:ser>
          <c:idx val="72"/>
          <c:order val="72"/>
          <c:tx>
            <c:strRef>
              <c:f>S_Dados!$BV$1</c:f>
              <c:strCache>
                <c:ptCount val="1"/>
                <c:pt idx="0">
                  <c:v>2003</c:v>
                </c:pt>
              </c:strCache>
            </c:strRef>
          </c:tx>
          <c:spPr>
            <a:ln w="12700">
              <a:solidFill>
                <a:srgbClr val="33CCCC"/>
              </a:solidFill>
              <a:prstDash val="lgDash"/>
            </a:ln>
          </c:spPr>
          <c:marker>
            <c:symbol val="none"/>
          </c:marker>
          <c:val>
            <c:numRef>
              <c:f>S_Dados!$BV$2:$BV$13</c:f>
              <c:numCache>
                <c:formatCode>General</c:formatCode>
                <c:ptCount val="12"/>
                <c:pt idx="0">
                  <c:v>6731</c:v>
                </c:pt>
                <c:pt idx="1">
                  <c:v>8075</c:v>
                </c:pt>
                <c:pt idx="2">
                  <c:v>7316</c:v>
                </c:pt>
                <c:pt idx="3">
                  <c:v>3511</c:v>
                </c:pt>
                <c:pt idx="4">
                  <c:v>3625</c:v>
                </c:pt>
                <c:pt idx="5">
                  <c:v>6947</c:v>
                </c:pt>
                <c:pt idx="6">
                  <c:v>6498</c:v>
                </c:pt>
                <c:pt idx="7">
                  <c:v>2824</c:v>
                </c:pt>
                <c:pt idx="8">
                  <c:v>2444</c:v>
                </c:pt>
                <c:pt idx="9">
                  <c:v>5062</c:v>
                </c:pt>
                <c:pt idx="10">
                  <c:v>6640</c:v>
                </c:pt>
                <c:pt idx="11">
                  <c:v>15027</c:v>
                </c:pt>
              </c:numCache>
            </c:numRef>
          </c:val>
          <c:smooth val="0"/>
        </c:ser>
        <c:ser>
          <c:idx val="73"/>
          <c:order val="73"/>
          <c:tx>
            <c:strRef>
              <c:f>S_Dados!$BW$1</c:f>
              <c:strCache>
                <c:ptCount val="1"/>
                <c:pt idx="0">
                  <c:v>2004</c:v>
                </c:pt>
              </c:strCache>
            </c:strRef>
          </c:tx>
          <c:spPr>
            <a:ln w="12700">
              <a:solidFill>
                <a:srgbClr val="99CC00"/>
              </a:solidFill>
              <a:prstDash val="lgDash"/>
            </a:ln>
          </c:spPr>
          <c:marker>
            <c:symbol val="none"/>
          </c:marker>
          <c:val>
            <c:numRef>
              <c:f>S_Dados!$BW$2:$BW$13</c:f>
              <c:numCache>
                <c:formatCode>General</c:formatCode>
                <c:ptCount val="12"/>
                <c:pt idx="0">
                  <c:v>7985</c:v>
                </c:pt>
                <c:pt idx="1">
                  <c:v>3957</c:v>
                </c:pt>
                <c:pt idx="2">
                  <c:v>2901</c:v>
                </c:pt>
                <c:pt idx="3">
                  <c:v>3442</c:v>
                </c:pt>
                <c:pt idx="4">
                  <c:v>7811</c:v>
                </c:pt>
                <c:pt idx="5">
                  <c:v>7303</c:v>
                </c:pt>
                <c:pt idx="6">
                  <c:v>11194</c:v>
                </c:pt>
                <c:pt idx="7">
                  <c:v>4026</c:v>
                </c:pt>
                <c:pt idx="8">
                  <c:v>7466</c:v>
                </c:pt>
                <c:pt idx="9">
                  <c:v>12683</c:v>
                </c:pt>
                <c:pt idx="10">
                  <c:v>11565</c:v>
                </c:pt>
                <c:pt idx="11">
                  <c:v>5254</c:v>
                </c:pt>
              </c:numCache>
            </c:numRef>
          </c:val>
          <c:smooth val="0"/>
        </c:ser>
        <c:ser>
          <c:idx val="74"/>
          <c:order val="74"/>
          <c:tx>
            <c:strRef>
              <c:f>S_Dados!$BX$1</c:f>
              <c:strCache>
                <c:ptCount val="1"/>
                <c:pt idx="0">
                  <c:v>2005</c:v>
                </c:pt>
              </c:strCache>
            </c:strRef>
          </c:tx>
          <c:spPr>
            <a:ln w="12700">
              <a:solidFill>
                <a:srgbClr val="FFCC00"/>
              </a:solidFill>
              <a:prstDash val="lgDash"/>
            </a:ln>
          </c:spPr>
          <c:marker>
            <c:symbol val="none"/>
          </c:marker>
          <c:val>
            <c:numRef>
              <c:f>S_Dados!$BX$2:$BX$13</c:f>
              <c:numCache>
                <c:formatCode>General</c:formatCode>
                <c:ptCount val="12"/>
                <c:pt idx="0">
                  <c:v>4780</c:v>
                </c:pt>
                <c:pt idx="1">
                  <c:v>2556</c:v>
                </c:pt>
                <c:pt idx="2">
                  <c:v>2258</c:v>
                </c:pt>
                <c:pt idx="3">
                  <c:v>5367</c:v>
                </c:pt>
                <c:pt idx="4">
                  <c:v>12540</c:v>
                </c:pt>
                <c:pt idx="5">
                  <c:v>14972</c:v>
                </c:pt>
                <c:pt idx="6">
                  <c:v>8503</c:v>
                </c:pt>
                <c:pt idx="7">
                  <c:v>7000</c:v>
                </c:pt>
                <c:pt idx="8">
                  <c:v>24091</c:v>
                </c:pt>
                <c:pt idx="9">
                  <c:v>26465</c:v>
                </c:pt>
                <c:pt idx="10">
                  <c:v>11313</c:v>
                </c:pt>
                <c:pt idx="11">
                  <c:v>3750</c:v>
                </c:pt>
              </c:numCache>
            </c:numRef>
          </c:val>
          <c:smooth val="0"/>
        </c:ser>
        <c:ser>
          <c:idx val="75"/>
          <c:order val="75"/>
          <c:tx>
            <c:strRef>
              <c:f>S_Dados!$BY$1</c:f>
              <c:strCache>
                <c:ptCount val="1"/>
                <c:pt idx="0">
                  <c:v>2006</c:v>
                </c:pt>
              </c:strCache>
            </c:strRef>
          </c:tx>
          <c:spPr>
            <a:ln w="12700">
              <a:solidFill>
                <a:srgbClr val="FF9900"/>
              </a:solidFill>
              <a:prstDash val="lgDash"/>
            </a:ln>
          </c:spPr>
          <c:marker>
            <c:symbol val="none"/>
          </c:marker>
          <c:val>
            <c:numRef>
              <c:f>S_Dados!$BY$2:$BY$13</c:f>
              <c:numCache>
                <c:formatCode>General</c:formatCode>
                <c:ptCount val="12"/>
                <c:pt idx="0">
                  <c:v>4035</c:v>
                </c:pt>
                <c:pt idx="1">
                  <c:v>3536</c:v>
                </c:pt>
                <c:pt idx="2">
                  <c:v>3429</c:v>
                </c:pt>
                <c:pt idx="3">
                  <c:v>2633</c:v>
                </c:pt>
                <c:pt idx="4">
                  <c:v>1397</c:v>
                </c:pt>
                <c:pt idx="5">
                  <c:v>2048</c:v>
                </c:pt>
                <c:pt idx="6">
                  <c:v>2805</c:v>
                </c:pt>
                <c:pt idx="7">
                  <c:v>4436</c:v>
                </c:pt>
                <c:pt idx="8">
                  <c:v>4752</c:v>
                </c:pt>
                <c:pt idx="9">
                  <c:v>4497</c:v>
                </c:pt>
                <c:pt idx="10">
                  <c:v>6080</c:v>
                </c:pt>
                <c:pt idx="11">
                  <c:v>6468</c:v>
                </c:pt>
              </c:numCache>
            </c:numRef>
          </c:val>
          <c:smooth val="0"/>
        </c:ser>
        <c:ser>
          <c:idx val="76"/>
          <c:order val="76"/>
          <c:tx>
            <c:strRef>
              <c:f>S_Dados!$BZ$1</c:f>
              <c:strCache>
                <c:ptCount val="1"/>
                <c:pt idx="0">
                  <c:v>2007</c:v>
                </c:pt>
              </c:strCache>
            </c:strRef>
          </c:tx>
          <c:spPr>
            <a:ln w="12700">
              <a:solidFill>
                <a:srgbClr val="FF6600"/>
              </a:solidFill>
              <a:prstDash val="lgDash"/>
            </a:ln>
          </c:spPr>
          <c:marker>
            <c:symbol val="none"/>
          </c:marker>
          <c:val>
            <c:numRef>
              <c:f>S_Dados!$BZ$2:$BZ$13</c:f>
              <c:numCache>
                <c:formatCode>General</c:formatCode>
                <c:ptCount val="12"/>
                <c:pt idx="0">
                  <c:v>6187</c:v>
                </c:pt>
                <c:pt idx="1">
                  <c:v>6479</c:v>
                </c:pt>
                <c:pt idx="2">
                  <c:v>8532</c:v>
                </c:pt>
                <c:pt idx="3">
                  <c:v>7794</c:v>
                </c:pt>
                <c:pt idx="4">
                  <c:v>17753</c:v>
                </c:pt>
                <c:pt idx="5">
                  <c:v>7008</c:v>
                </c:pt>
                <c:pt idx="6">
                  <c:v>10737</c:v>
                </c:pt>
                <c:pt idx="7">
                  <c:v>5671</c:v>
                </c:pt>
                <c:pt idx="8">
                  <c:v>7601</c:v>
                </c:pt>
                <c:pt idx="9">
                  <c:v>8717</c:v>
                </c:pt>
                <c:pt idx="10">
                  <c:v>12600</c:v>
                </c:pt>
                <c:pt idx="11">
                  <c:v>6919</c:v>
                </c:pt>
              </c:numCache>
            </c:numRef>
          </c:val>
          <c:smooth val="0"/>
        </c:ser>
        <c:ser>
          <c:idx val="77"/>
          <c:order val="77"/>
          <c:tx>
            <c:strRef>
              <c:f>S_Dados!$CA$1</c:f>
              <c:strCache>
                <c:ptCount val="1"/>
                <c:pt idx="0">
                  <c:v>2008</c:v>
                </c:pt>
              </c:strCache>
            </c:strRef>
          </c:tx>
          <c:spPr>
            <a:ln w="12700">
              <a:solidFill>
                <a:srgbClr val="666699"/>
              </a:solidFill>
              <a:prstDash val="lgDash"/>
            </a:ln>
          </c:spPr>
          <c:marker>
            <c:symbol val="none"/>
          </c:marker>
          <c:val>
            <c:numRef>
              <c:f>S_Dados!$CA$2:$CA$13</c:f>
              <c:numCache>
                <c:formatCode>General</c:formatCode>
                <c:ptCount val="12"/>
                <c:pt idx="0">
                  <c:v>6732</c:v>
                </c:pt>
                <c:pt idx="1">
                  <c:v>4560</c:v>
                </c:pt>
                <c:pt idx="2">
                  <c:v>3887</c:v>
                </c:pt>
                <c:pt idx="3">
                  <c:v>5195</c:v>
                </c:pt>
                <c:pt idx="4">
                  <c:v>8718</c:v>
                </c:pt>
                <c:pt idx="5">
                  <c:v>8623</c:v>
                </c:pt>
                <c:pt idx="6">
                  <c:v>5931</c:v>
                </c:pt>
                <c:pt idx="7">
                  <c:v>8102</c:v>
                </c:pt>
                <c:pt idx="8">
                  <c:v>7164</c:v>
                </c:pt>
                <c:pt idx="9">
                  <c:v>19465</c:v>
                </c:pt>
                <c:pt idx="10">
                  <c:v>17319</c:v>
                </c:pt>
                <c:pt idx="11">
                  <c:v>4431</c:v>
                </c:pt>
              </c:numCache>
            </c:numRef>
          </c:val>
          <c:smooth val="0"/>
        </c:ser>
        <c:ser>
          <c:idx val="78"/>
          <c:order val="78"/>
          <c:tx>
            <c:strRef>
              <c:f>S_Dados!$CB$1</c:f>
              <c:strCache>
                <c:ptCount val="1"/>
                <c:pt idx="0">
                  <c:v>2009</c:v>
                </c:pt>
              </c:strCache>
            </c:strRef>
          </c:tx>
          <c:spPr>
            <a:ln w="12700">
              <a:solidFill>
                <a:srgbClr val="969696"/>
              </a:solidFill>
              <a:prstDash val="lgDash"/>
            </a:ln>
          </c:spPr>
          <c:marker>
            <c:symbol val="none"/>
          </c:marker>
          <c:val>
            <c:numRef>
              <c:f>S_Dados!$CB$2:$CB$13</c:f>
              <c:numCache>
                <c:formatCode>General</c:formatCode>
                <c:ptCount val="12"/>
                <c:pt idx="0">
                  <c:v>4879</c:v>
                </c:pt>
                <c:pt idx="1">
                  <c:v>4230</c:v>
                </c:pt>
                <c:pt idx="2">
                  <c:v>3863</c:v>
                </c:pt>
                <c:pt idx="3">
                  <c:v>1575</c:v>
                </c:pt>
                <c:pt idx="4">
                  <c:v>2256</c:v>
                </c:pt>
                <c:pt idx="5">
                  <c:v>3362</c:v>
                </c:pt>
                <c:pt idx="6">
                  <c:v>10897</c:v>
                </c:pt>
                <c:pt idx="7">
                  <c:v>15829</c:v>
                </c:pt>
                <c:pt idx="8">
                  <c:v>26221</c:v>
                </c:pt>
                <c:pt idx="9">
                  <c:v>22633</c:v>
                </c:pt>
                <c:pt idx="10">
                  <c:v>12775</c:v>
                </c:pt>
                <c:pt idx="11">
                  <c:v>10696</c:v>
                </c:pt>
              </c:numCache>
            </c:numRef>
          </c:val>
          <c:smooth val="0"/>
        </c:ser>
        <c:ser>
          <c:idx val="79"/>
          <c:order val="79"/>
          <c:tx>
            <c:strRef>
              <c:f>S_Dados!$CC$1</c:f>
              <c:strCache>
                <c:ptCount val="1"/>
                <c:pt idx="0">
                  <c:v>2010</c:v>
                </c:pt>
              </c:strCache>
            </c:strRef>
          </c:tx>
          <c:spPr>
            <a:ln w="12700">
              <a:solidFill>
                <a:srgbClr val="003366"/>
              </a:solidFill>
              <a:prstDash val="lgDash"/>
            </a:ln>
          </c:spPr>
          <c:marker>
            <c:symbol val="none"/>
          </c:marker>
          <c:val>
            <c:numRef>
              <c:f>S_Dados!$CC$2:$CC$13</c:f>
              <c:numCache>
                <c:formatCode>General</c:formatCode>
                <c:ptCount val="12"/>
                <c:pt idx="0">
                  <c:v>14611</c:v>
                </c:pt>
                <c:pt idx="1">
                  <c:v>13508</c:v>
                </c:pt>
                <c:pt idx="2">
                  <c:v>8879</c:v>
                </c:pt>
                <c:pt idx="3">
                  <c:v>17825</c:v>
                </c:pt>
                <c:pt idx="4">
                  <c:v>21517</c:v>
                </c:pt>
                <c:pt idx="5">
                  <c:v>9775</c:v>
                </c:pt>
                <c:pt idx="6">
                  <c:v>10361</c:v>
                </c:pt>
                <c:pt idx="7">
                  <c:v>8290</c:v>
                </c:pt>
                <c:pt idx="8">
                  <c:v>5989</c:v>
                </c:pt>
                <c:pt idx="9">
                  <c:v>6054</c:v>
                </c:pt>
                <c:pt idx="10">
                  <c:v>5065</c:v>
                </c:pt>
                <c:pt idx="11">
                  <c:v>6859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37859920"/>
        <c:axId val="537863448"/>
      </c:lineChart>
      <c:catAx>
        <c:axId val="53785992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4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pt-BR"/>
          </a:p>
        </c:txPr>
        <c:crossAx val="537863448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537863448"/>
        <c:scaling>
          <c:orientation val="minMax"/>
          <c:max val="65000"/>
          <c:min val="0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pt-BR"/>
          </a:p>
        </c:txPr>
        <c:crossAx val="537859920"/>
        <c:crosses val="autoZero"/>
        <c:crossBetween val="midCat"/>
      </c:valAx>
      <c:spPr>
        <a:noFill/>
        <a:ln w="12700">
          <a:solidFill>
            <a:srgbClr val="808080"/>
          </a:solidFill>
          <a:prstDash val="solid"/>
        </a:ln>
      </c:spPr>
    </c:plotArea>
    <c:plotVisOnly val="1"/>
    <c:dispBlanksAs val="gap"/>
    <c:showDLblsOverMax val="0"/>
  </c:chart>
  <c:spPr>
    <a:noFill/>
    <a:ln w="9525"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pt-BR"/>
    </a:p>
  </c:tx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3438426632015169"/>
          <c:y val="7.5885492445018368E-2"/>
          <c:w val="0.8802083333333337"/>
          <c:h val="0.79426644182124528"/>
        </c:manualLayout>
      </c:layout>
      <c:lineChart>
        <c:grouping val="standard"/>
        <c:varyColors val="0"/>
        <c:ser>
          <c:idx val="0"/>
          <c:order val="0"/>
          <c:tx>
            <c:strRef>
              <c:f>SE_Dados!$B$1</c:f>
              <c:strCache>
                <c:ptCount val="1"/>
                <c:pt idx="0">
                  <c:v>1931</c:v>
                </c:pt>
              </c:strCache>
            </c:strRef>
          </c:tx>
          <c:spPr>
            <a:ln w="12700">
              <a:solidFill>
                <a:srgbClr val="000080"/>
              </a:solidFill>
              <a:prstDash val="solid"/>
            </a:ln>
          </c:spPr>
          <c:marker>
            <c:symbol val="none"/>
          </c:marker>
          <c:cat>
            <c:strRef>
              <c:f>SE_Dados!$A$2:$A$13</c:f>
              <c:strCache>
                <c:ptCount val="12"/>
                <c:pt idx="0">
                  <c:v>jan</c:v>
                </c:pt>
                <c:pt idx="1">
                  <c:v>fev</c:v>
                </c:pt>
                <c:pt idx="2">
                  <c:v>mar</c:v>
                </c:pt>
                <c:pt idx="3">
                  <c:v>abr</c:v>
                </c:pt>
                <c:pt idx="4">
                  <c:v>mai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  <c:pt idx="8">
                  <c:v>set</c:v>
                </c:pt>
                <c:pt idx="9">
                  <c:v>out</c:v>
                </c:pt>
                <c:pt idx="10">
                  <c:v>nov</c:v>
                </c:pt>
                <c:pt idx="11">
                  <c:v>dez</c:v>
                </c:pt>
              </c:strCache>
            </c:strRef>
          </c:cat>
          <c:val>
            <c:numRef>
              <c:f>SE_Dados!$B$2:$B$13</c:f>
              <c:numCache>
                <c:formatCode>General</c:formatCode>
                <c:ptCount val="12"/>
                <c:pt idx="0">
                  <c:v>56006</c:v>
                </c:pt>
                <c:pt idx="1">
                  <c:v>85486</c:v>
                </c:pt>
                <c:pt idx="2">
                  <c:v>87372</c:v>
                </c:pt>
                <c:pt idx="3">
                  <c:v>63370</c:v>
                </c:pt>
                <c:pt idx="4">
                  <c:v>42145</c:v>
                </c:pt>
                <c:pt idx="5">
                  <c:v>31583</c:v>
                </c:pt>
                <c:pt idx="6">
                  <c:v>25364</c:v>
                </c:pt>
                <c:pt idx="7">
                  <c:v>20334</c:v>
                </c:pt>
                <c:pt idx="8">
                  <c:v>22487</c:v>
                </c:pt>
                <c:pt idx="9">
                  <c:v>23398</c:v>
                </c:pt>
                <c:pt idx="10">
                  <c:v>25400</c:v>
                </c:pt>
                <c:pt idx="11">
                  <c:v>37839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SE_Dados!$C$1</c:f>
              <c:strCache>
                <c:ptCount val="1"/>
                <c:pt idx="0">
                  <c:v>1932</c:v>
                </c:pt>
              </c:strCache>
            </c:strRef>
          </c:tx>
          <c:spPr>
            <a:ln w="12700">
              <a:solidFill>
                <a:srgbClr val="FF00FF"/>
              </a:solidFill>
              <a:prstDash val="solid"/>
            </a:ln>
          </c:spPr>
          <c:marker>
            <c:symbol val="none"/>
          </c:marker>
          <c:val>
            <c:numRef>
              <c:f>SE_Dados!$C$2:$C$13</c:f>
              <c:numCache>
                <c:formatCode>General</c:formatCode>
                <c:ptCount val="12"/>
                <c:pt idx="0">
                  <c:v>55548</c:v>
                </c:pt>
                <c:pt idx="1">
                  <c:v>60792</c:v>
                </c:pt>
                <c:pt idx="2">
                  <c:v>49497</c:v>
                </c:pt>
                <c:pt idx="3">
                  <c:v>34829</c:v>
                </c:pt>
                <c:pt idx="4">
                  <c:v>26160</c:v>
                </c:pt>
                <c:pt idx="5">
                  <c:v>24797</c:v>
                </c:pt>
                <c:pt idx="6">
                  <c:v>19604</c:v>
                </c:pt>
                <c:pt idx="7">
                  <c:v>16542</c:v>
                </c:pt>
                <c:pt idx="8">
                  <c:v>14806</c:v>
                </c:pt>
                <c:pt idx="9">
                  <c:v>22040</c:v>
                </c:pt>
                <c:pt idx="10">
                  <c:v>24619</c:v>
                </c:pt>
                <c:pt idx="11">
                  <c:v>48143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SE_Dados!$D$1</c:f>
              <c:strCache>
                <c:ptCount val="1"/>
                <c:pt idx="0">
                  <c:v>1933</c:v>
                </c:pt>
              </c:strCache>
            </c:strRef>
          </c:tx>
          <c:spPr>
            <a:ln w="12700">
              <a:solidFill>
                <a:srgbClr val="FFFF00"/>
              </a:solidFill>
              <a:prstDash val="solid"/>
            </a:ln>
          </c:spPr>
          <c:marker>
            <c:symbol val="none"/>
          </c:marker>
          <c:val>
            <c:numRef>
              <c:f>SE_Dados!$D$2:$D$13</c:f>
              <c:numCache>
                <c:formatCode>General</c:formatCode>
                <c:ptCount val="12"/>
                <c:pt idx="0">
                  <c:v>64499</c:v>
                </c:pt>
                <c:pt idx="1">
                  <c:v>49777</c:v>
                </c:pt>
                <c:pt idx="2">
                  <c:v>39064</c:v>
                </c:pt>
                <c:pt idx="3">
                  <c:v>33652</c:v>
                </c:pt>
                <c:pt idx="4">
                  <c:v>23835</c:v>
                </c:pt>
                <c:pt idx="5">
                  <c:v>18721</c:v>
                </c:pt>
                <c:pt idx="6">
                  <c:v>16548</c:v>
                </c:pt>
                <c:pt idx="7">
                  <c:v>14014</c:v>
                </c:pt>
                <c:pt idx="8">
                  <c:v>13538</c:v>
                </c:pt>
                <c:pt idx="9">
                  <c:v>17080</c:v>
                </c:pt>
                <c:pt idx="10">
                  <c:v>18211</c:v>
                </c:pt>
                <c:pt idx="11">
                  <c:v>35498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SE_Dados!$E$1</c:f>
              <c:strCache>
                <c:ptCount val="1"/>
                <c:pt idx="0">
                  <c:v>1934</c:v>
                </c:pt>
              </c:strCache>
            </c:strRef>
          </c:tx>
          <c:spPr>
            <a:ln w="12700">
              <a:solidFill>
                <a:srgbClr val="00FFFF"/>
              </a:solidFill>
              <a:prstDash val="solid"/>
            </a:ln>
          </c:spPr>
          <c:marker>
            <c:symbol val="none"/>
          </c:marker>
          <c:val>
            <c:numRef>
              <c:f>SE_Dados!$E$2:$E$13</c:f>
              <c:numCache>
                <c:formatCode>General</c:formatCode>
                <c:ptCount val="12"/>
                <c:pt idx="0">
                  <c:v>45677</c:v>
                </c:pt>
                <c:pt idx="1">
                  <c:v>35779</c:v>
                </c:pt>
                <c:pt idx="2">
                  <c:v>34155</c:v>
                </c:pt>
                <c:pt idx="3">
                  <c:v>26089</c:v>
                </c:pt>
                <c:pt idx="4">
                  <c:v>18447</c:v>
                </c:pt>
                <c:pt idx="5">
                  <c:v>13859</c:v>
                </c:pt>
                <c:pt idx="6">
                  <c:v>11685</c:v>
                </c:pt>
                <c:pt idx="7">
                  <c:v>9760</c:v>
                </c:pt>
                <c:pt idx="8">
                  <c:v>11649</c:v>
                </c:pt>
                <c:pt idx="9">
                  <c:v>12723</c:v>
                </c:pt>
                <c:pt idx="10">
                  <c:v>13353</c:v>
                </c:pt>
                <c:pt idx="11">
                  <c:v>33042</c:v>
                </c:pt>
              </c:numCache>
            </c:numRef>
          </c:val>
          <c:smooth val="0"/>
        </c:ser>
        <c:ser>
          <c:idx val="4"/>
          <c:order val="4"/>
          <c:tx>
            <c:strRef>
              <c:f>SE_Dados!$F$1</c:f>
              <c:strCache>
                <c:ptCount val="1"/>
                <c:pt idx="0">
                  <c:v>1935</c:v>
                </c:pt>
              </c:strCache>
            </c:strRef>
          </c:tx>
          <c:spPr>
            <a:ln w="12700">
              <a:solidFill>
                <a:srgbClr val="800080"/>
              </a:solidFill>
              <a:prstDash val="solid"/>
            </a:ln>
          </c:spPr>
          <c:marker>
            <c:symbol val="none"/>
          </c:marker>
          <c:val>
            <c:numRef>
              <c:f>SE_Dados!$F$2:$F$13</c:f>
              <c:numCache>
                <c:formatCode>General</c:formatCode>
                <c:ptCount val="12"/>
                <c:pt idx="0">
                  <c:v>53474</c:v>
                </c:pt>
                <c:pt idx="1">
                  <c:v>71215</c:v>
                </c:pt>
                <c:pt idx="2">
                  <c:v>59689</c:v>
                </c:pt>
                <c:pt idx="3">
                  <c:v>53295</c:v>
                </c:pt>
                <c:pt idx="4">
                  <c:v>33707</c:v>
                </c:pt>
                <c:pt idx="5">
                  <c:v>25664</c:v>
                </c:pt>
                <c:pt idx="6">
                  <c:v>19651</c:v>
                </c:pt>
                <c:pt idx="7">
                  <c:v>19617</c:v>
                </c:pt>
                <c:pt idx="8">
                  <c:v>18085</c:v>
                </c:pt>
                <c:pt idx="9">
                  <c:v>34499</c:v>
                </c:pt>
                <c:pt idx="10">
                  <c:v>25856</c:v>
                </c:pt>
                <c:pt idx="11">
                  <c:v>31625</c:v>
                </c:pt>
              </c:numCache>
            </c:numRef>
          </c:val>
          <c:smooth val="0"/>
        </c:ser>
        <c:ser>
          <c:idx val="5"/>
          <c:order val="5"/>
          <c:tx>
            <c:strRef>
              <c:f>SE_Dados!$G$1</c:f>
              <c:strCache>
                <c:ptCount val="1"/>
                <c:pt idx="0">
                  <c:v>1936</c:v>
                </c:pt>
              </c:strCache>
            </c:strRef>
          </c:tx>
          <c:spPr>
            <a:ln w="12700">
              <a:solidFill>
                <a:srgbClr val="800000"/>
              </a:solidFill>
              <a:prstDash val="solid"/>
            </a:ln>
          </c:spPr>
          <c:marker>
            <c:symbol val="none"/>
          </c:marker>
          <c:val>
            <c:numRef>
              <c:f>SE_Dados!$G$2:$G$13</c:f>
              <c:numCache>
                <c:formatCode>General</c:formatCode>
                <c:ptCount val="12"/>
                <c:pt idx="0">
                  <c:v>36293</c:v>
                </c:pt>
                <c:pt idx="1">
                  <c:v>28837</c:v>
                </c:pt>
                <c:pt idx="2">
                  <c:v>52512</c:v>
                </c:pt>
                <c:pt idx="3">
                  <c:v>36058</c:v>
                </c:pt>
                <c:pt idx="4">
                  <c:v>23964</c:v>
                </c:pt>
                <c:pt idx="5">
                  <c:v>17448</c:v>
                </c:pt>
                <c:pt idx="6">
                  <c:v>14514</c:v>
                </c:pt>
                <c:pt idx="7">
                  <c:v>13729</c:v>
                </c:pt>
                <c:pt idx="8">
                  <c:v>16841</c:v>
                </c:pt>
                <c:pt idx="9">
                  <c:v>13943</c:v>
                </c:pt>
                <c:pt idx="10">
                  <c:v>18187</c:v>
                </c:pt>
                <c:pt idx="11">
                  <c:v>33927</c:v>
                </c:pt>
              </c:numCache>
            </c:numRef>
          </c:val>
          <c:smooth val="0"/>
        </c:ser>
        <c:ser>
          <c:idx val="6"/>
          <c:order val="6"/>
          <c:tx>
            <c:strRef>
              <c:f>SE_Dados!$H$1</c:f>
              <c:strCache>
                <c:ptCount val="1"/>
                <c:pt idx="0">
                  <c:v>1937</c:v>
                </c:pt>
              </c:strCache>
            </c:strRef>
          </c:tx>
          <c:spPr>
            <a:ln w="12700">
              <a:solidFill>
                <a:srgbClr val="008080"/>
              </a:solidFill>
              <a:prstDash val="solid"/>
            </a:ln>
          </c:spPr>
          <c:marker>
            <c:symbol val="none"/>
          </c:marker>
          <c:val>
            <c:numRef>
              <c:f>SE_Dados!$H$2:$H$13</c:f>
              <c:numCache>
                <c:formatCode>General</c:formatCode>
                <c:ptCount val="12"/>
                <c:pt idx="0">
                  <c:v>62692</c:v>
                </c:pt>
                <c:pt idx="1">
                  <c:v>43262</c:v>
                </c:pt>
                <c:pt idx="2">
                  <c:v>38478</c:v>
                </c:pt>
                <c:pt idx="3">
                  <c:v>34090</c:v>
                </c:pt>
                <c:pt idx="4">
                  <c:v>26751</c:v>
                </c:pt>
                <c:pt idx="5">
                  <c:v>22637</c:v>
                </c:pt>
                <c:pt idx="6">
                  <c:v>16101</c:v>
                </c:pt>
                <c:pt idx="7">
                  <c:v>13687</c:v>
                </c:pt>
                <c:pt idx="8">
                  <c:v>11893</c:v>
                </c:pt>
                <c:pt idx="9">
                  <c:v>21316</c:v>
                </c:pt>
                <c:pt idx="10">
                  <c:v>35026</c:v>
                </c:pt>
                <c:pt idx="11">
                  <c:v>53121</c:v>
                </c:pt>
              </c:numCache>
            </c:numRef>
          </c:val>
          <c:smooth val="0"/>
        </c:ser>
        <c:ser>
          <c:idx val="7"/>
          <c:order val="7"/>
          <c:tx>
            <c:strRef>
              <c:f>SE_Dados!$I$1</c:f>
              <c:strCache>
                <c:ptCount val="1"/>
                <c:pt idx="0">
                  <c:v>1938</c:v>
                </c:pt>
              </c:strCache>
            </c:strRef>
          </c:tx>
          <c:spPr>
            <a:ln w="12700">
              <a:solidFill>
                <a:srgbClr val="0000FF"/>
              </a:solidFill>
              <a:prstDash val="solid"/>
            </a:ln>
          </c:spPr>
          <c:marker>
            <c:symbol val="none"/>
          </c:marker>
          <c:val>
            <c:numRef>
              <c:f>SE_Dados!$I$2:$I$13</c:f>
              <c:numCache>
                <c:formatCode>General</c:formatCode>
                <c:ptCount val="12"/>
                <c:pt idx="0">
                  <c:v>52545</c:v>
                </c:pt>
                <c:pt idx="1">
                  <c:v>44114</c:v>
                </c:pt>
                <c:pt idx="2">
                  <c:v>38969</c:v>
                </c:pt>
                <c:pt idx="3">
                  <c:v>29907</c:v>
                </c:pt>
                <c:pt idx="4">
                  <c:v>24938</c:v>
                </c:pt>
                <c:pt idx="5">
                  <c:v>20388</c:v>
                </c:pt>
                <c:pt idx="6">
                  <c:v>18339</c:v>
                </c:pt>
                <c:pt idx="7">
                  <c:v>16005</c:v>
                </c:pt>
                <c:pt idx="8">
                  <c:v>14221</c:v>
                </c:pt>
                <c:pt idx="9">
                  <c:v>18254</c:v>
                </c:pt>
                <c:pt idx="10">
                  <c:v>21941</c:v>
                </c:pt>
                <c:pt idx="11">
                  <c:v>39776</c:v>
                </c:pt>
              </c:numCache>
            </c:numRef>
          </c:val>
          <c:smooth val="0"/>
        </c:ser>
        <c:ser>
          <c:idx val="8"/>
          <c:order val="8"/>
          <c:tx>
            <c:strRef>
              <c:f>SE_Dados!$J$1</c:f>
              <c:strCache>
                <c:ptCount val="1"/>
                <c:pt idx="0">
                  <c:v>1939</c:v>
                </c:pt>
              </c:strCache>
            </c:strRef>
          </c:tx>
          <c:spPr>
            <a:ln w="12700">
              <a:solidFill>
                <a:srgbClr val="00CCFF"/>
              </a:solidFill>
              <a:prstDash val="solid"/>
            </a:ln>
          </c:spPr>
          <c:marker>
            <c:symbol val="none"/>
          </c:marker>
          <c:val>
            <c:numRef>
              <c:f>SE_Dados!$J$2:$J$13</c:f>
              <c:numCache>
                <c:formatCode>General</c:formatCode>
                <c:ptCount val="12"/>
                <c:pt idx="0">
                  <c:v>56930</c:v>
                </c:pt>
                <c:pt idx="1">
                  <c:v>56416</c:v>
                </c:pt>
                <c:pt idx="2">
                  <c:v>32931</c:v>
                </c:pt>
                <c:pt idx="3">
                  <c:v>27940</c:v>
                </c:pt>
                <c:pt idx="4">
                  <c:v>24165</c:v>
                </c:pt>
                <c:pt idx="5">
                  <c:v>19732</c:v>
                </c:pt>
                <c:pt idx="6">
                  <c:v>16261</c:v>
                </c:pt>
                <c:pt idx="7">
                  <c:v>13186</c:v>
                </c:pt>
                <c:pt idx="8">
                  <c:v>12108</c:v>
                </c:pt>
                <c:pt idx="9">
                  <c:v>13711</c:v>
                </c:pt>
                <c:pt idx="10">
                  <c:v>24633</c:v>
                </c:pt>
                <c:pt idx="11">
                  <c:v>36379</c:v>
                </c:pt>
              </c:numCache>
            </c:numRef>
          </c:val>
          <c:smooth val="0"/>
        </c:ser>
        <c:ser>
          <c:idx val="9"/>
          <c:order val="9"/>
          <c:tx>
            <c:strRef>
              <c:f>SE_Dados!$K$1</c:f>
              <c:strCache>
                <c:ptCount val="1"/>
                <c:pt idx="0">
                  <c:v>1940</c:v>
                </c:pt>
              </c:strCache>
            </c:strRef>
          </c:tx>
          <c:spPr>
            <a:ln w="12700">
              <a:solidFill>
                <a:srgbClr val="CCFFFF"/>
              </a:solidFill>
              <a:prstDash val="solid"/>
            </a:ln>
          </c:spPr>
          <c:marker>
            <c:symbol val="none"/>
          </c:marker>
          <c:val>
            <c:numRef>
              <c:f>SE_Dados!$K$2:$K$13</c:f>
              <c:numCache>
                <c:formatCode>General</c:formatCode>
                <c:ptCount val="12"/>
                <c:pt idx="0">
                  <c:v>52940</c:v>
                </c:pt>
                <c:pt idx="1">
                  <c:v>73507</c:v>
                </c:pt>
                <c:pt idx="2">
                  <c:v>66830</c:v>
                </c:pt>
                <c:pt idx="3">
                  <c:v>36586</c:v>
                </c:pt>
                <c:pt idx="4">
                  <c:v>28377</c:v>
                </c:pt>
                <c:pt idx="5">
                  <c:v>20687</c:v>
                </c:pt>
                <c:pt idx="6">
                  <c:v>16377</c:v>
                </c:pt>
                <c:pt idx="7">
                  <c:v>13549</c:v>
                </c:pt>
                <c:pt idx="8">
                  <c:v>12088</c:v>
                </c:pt>
                <c:pt idx="9">
                  <c:v>14143</c:v>
                </c:pt>
                <c:pt idx="10">
                  <c:v>29357</c:v>
                </c:pt>
                <c:pt idx="11">
                  <c:v>33608</c:v>
                </c:pt>
              </c:numCache>
            </c:numRef>
          </c:val>
          <c:smooth val="0"/>
        </c:ser>
        <c:ser>
          <c:idx val="10"/>
          <c:order val="10"/>
          <c:tx>
            <c:strRef>
              <c:f>SE_Dados!$L$1</c:f>
              <c:strCache>
                <c:ptCount val="1"/>
                <c:pt idx="0">
                  <c:v>1941</c:v>
                </c:pt>
              </c:strCache>
            </c:strRef>
          </c:tx>
          <c:spPr>
            <a:ln w="12700">
              <a:solidFill>
                <a:srgbClr val="CCFFCC"/>
              </a:solidFill>
              <a:prstDash val="solid"/>
            </a:ln>
          </c:spPr>
          <c:marker>
            <c:symbol val="none"/>
          </c:marker>
          <c:val>
            <c:numRef>
              <c:f>SE_Dados!$L$2:$L$13</c:f>
              <c:numCache>
                <c:formatCode>General</c:formatCode>
                <c:ptCount val="12"/>
                <c:pt idx="0">
                  <c:v>47600</c:v>
                </c:pt>
                <c:pt idx="1">
                  <c:v>37345</c:v>
                </c:pt>
                <c:pt idx="2">
                  <c:v>34392</c:v>
                </c:pt>
                <c:pt idx="3">
                  <c:v>32768</c:v>
                </c:pt>
                <c:pt idx="4">
                  <c:v>18277</c:v>
                </c:pt>
                <c:pt idx="5">
                  <c:v>16253</c:v>
                </c:pt>
                <c:pt idx="6">
                  <c:v>15521</c:v>
                </c:pt>
                <c:pt idx="7">
                  <c:v>14929</c:v>
                </c:pt>
                <c:pt idx="8">
                  <c:v>17275</c:v>
                </c:pt>
                <c:pt idx="9">
                  <c:v>21152</c:v>
                </c:pt>
                <c:pt idx="10">
                  <c:v>26622</c:v>
                </c:pt>
                <c:pt idx="11">
                  <c:v>40094</c:v>
                </c:pt>
              </c:numCache>
            </c:numRef>
          </c:val>
          <c:smooth val="0"/>
        </c:ser>
        <c:ser>
          <c:idx val="11"/>
          <c:order val="11"/>
          <c:tx>
            <c:strRef>
              <c:f>SE_Dados!$M$1</c:f>
              <c:strCache>
                <c:ptCount val="1"/>
                <c:pt idx="0">
                  <c:v>1942</c:v>
                </c:pt>
              </c:strCache>
            </c:strRef>
          </c:tx>
          <c:spPr>
            <a:ln w="12700">
              <a:solidFill>
                <a:srgbClr val="FFFF99"/>
              </a:solidFill>
              <a:prstDash val="solid"/>
            </a:ln>
          </c:spPr>
          <c:marker>
            <c:symbol val="none"/>
          </c:marker>
          <c:val>
            <c:numRef>
              <c:f>SE_Dados!$M$2:$M$13</c:f>
              <c:numCache>
                <c:formatCode>General</c:formatCode>
                <c:ptCount val="12"/>
                <c:pt idx="0">
                  <c:v>44221</c:v>
                </c:pt>
                <c:pt idx="1">
                  <c:v>50092</c:v>
                </c:pt>
                <c:pt idx="2">
                  <c:v>61179</c:v>
                </c:pt>
                <c:pt idx="3">
                  <c:v>43469</c:v>
                </c:pt>
                <c:pt idx="4">
                  <c:v>29046</c:v>
                </c:pt>
                <c:pt idx="5">
                  <c:v>28787</c:v>
                </c:pt>
                <c:pt idx="6">
                  <c:v>22746</c:v>
                </c:pt>
                <c:pt idx="7">
                  <c:v>16126</c:v>
                </c:pt>
                <c:pt idx="8">
                  <c:v>16428</c:v>
                </c:pt>
                <c:pt idx="9">
                  <c:v>18141</c:v>
                </c:pt>
                <c:pt idx="10">
                  <c:v>25321</c:v>
                </c:pt>
                <c:pt idx="11">
                  <c:v>40945</c:v>
                </c:pt>
              </c:numCache>
            </c:numRef>
          </c:val>
          <c:smooth val="0"/>
        </c:ser>
        <c:ser>
          <c:idx val="12"/>
          <c:order val="12"/>
          <c:tx>
            <c:strRef>
              <c:f>SE_Dados!$N$1</c:f>
              <c:strCache>
                <c:ptCount val="1"/>
                <c:pt idx="0">
                  <c:v>1943</c:v>
                </c:pt>
              </c:strCache>
            </c:strRef>
          </c:tx>
          <c:spPr>
            <a:ln w="12700">
              <a:solidFill>
                <a:srgbClr val="99CCFF"/>
              </a:solidFill>
              <a:prstDash val="solid"/>
            </a:ln>
          </c:spPr>
          <c:marker>
            <c:symbol val="none"/>
          </c:marker>
          <c:val>
            <c:numRef>
              <c:f>SE_Dados!$N$2:$N$13</c:f>
              <c:numCache>
                <c:formatCode>General</c:formatCode>
                <c:ptCount val="12"/>
                <c:pt idx="0">
                  <c:v>80103</c:v>
                </c:pt>
                <c:pt idx="1">
                  <c:v>72648</c:v>
                </c:pt>
                <c:pt idx="2">
                  <c:v>68250</c:v>
                </c:pt>
                <c:pt idx="3">
                  <c:v>40664</c:v>
                </c:pt>
                <c:pt idx="4">
                  <c:v>26094</c:v>
                </c:pt>
                <c:pt idx="5">
                  <c:v>23414</c:v>
                </c:pt>
                <c:pt idx="6">
                  <c:v>18359</c:v>
                </c:pt>
                <c:pt idx="7">
                  <c:v>15164</c:v>
                </c:pt>
                <c:pt idx="8">
                  <c:v>14453</c:v>
                </c:pt>
                <c:pt idx="9">
                  <c:v>22778</c:v>
                </c:pt>
                <c:pt idx="10">
                  <c:v>31284</c:v>
                </c:pt>
                <c:pt idx="11">
                  <c:v>38470</c:v>
                </c:pt>
              </c:numCache>
            </c:numRef>
          </c:val>
          <c:smooth val="0"/>
        </c:ser>
        <c:ser>
          <c:idx val="13"/>
          <c:order val="13"/>
          <c:tx>
            <c:strRef>
              <c:f>SE_Dados!$O$1</c:f>
              <c:strCache>
                <c:ptCount val="1"/>
                <c:pt idx="0">
                  <c:v>1944</c:v>
                </c:pt>
              </c:strCache>
            </c:strRef>
          </c:tx>
          <c:spPr>
            <a:ln w="12700">
              <a:solidFill>
                <a:srgbClr val="FF99CC"/>
              </a:solidFill>
              <a:prstDash val="solid"/>
            </a:ln>
          </c:spPr>
          <c:marker>
            <c:symbol val="none"/>
          </c:marker>
          <c:val>
            <c:numRef>
              <c:f>SE_Dados!$O$2:$O$13</c:f>
              <c:numCache>
                <c:formatCode>General</c:formatCode>
                <c:ptCount val="12"/>
                <c:pt idx="0">
                  <c:v>34149</c:v>
                </c:pt>
                <c:pt idx="1">
                  <c:v>46739</c:v>
                </c:pt>
                <c:pt idx="2">
                  <c:v>50411</c:v>
                </c:pt>
                <c:pt idx="3">
                  <c:v>31534</c:v>
                </c:pt>
                <c:pt idx="4">
                  <c:v>21949</c:v>
                </c:pt>
                <c:pt idx="5">
                  <c:v>16910</c:v>
                </c:pt>
                <c:pt idx="6">
                  <c:v>14251</c:v>
                </c:pt>
                <c:pt idx="7">
                  <c:v>11846</c:v>
                </c:pt>
                <c:pt idx="8">
                  <c:v>10361</c:v>
                </c:pt>
                <c:pt idx="9">
                  <c:v>11498</c:v>
                </c:pt>
                <c:pt idx="10">
                  <c:v>21338</c:v>
                </c:pt>
                <c:pt idx="11">
                  <c:v>26902</c:v>
                </c:pt>
              </c:numCache>
            </c:numRef>
          </c:val>
          <c:smooth val="0"/>
        </c:ser>
        <c:ser>
          <c:idx val="14"/>
          <c:order val="14"/>
          <c:tx>
            <c:strRef>
              <c:f>SE_Dados!$P$1</c:f>
              <c:strCache>
                <c:ptCount val="1"/>
                <c:pt idx="0">
                  <c:v>1945</c:v>
                </c:pt>
              </c:strCache>
            </c:strRef>
          </c:tx>
          <c:spPr>
            <a:ln w="12700">
              <a:solidFill>
                <a:srgbClr val="CC99FF"/>
              </a:solidFill>
              <a:prstDash val="solid"/>
            </a:ln>
          </c:spPr>
          <c:marker>
            <c:symbol val="none"/>
          </c:marker>
          <c:val>
            <c:numRef>
              <c:f>SE_Dados!$P$2:$P$13</c:f>
              <c:numCache>
                <c:formatCode>General</c:formatCode>
                <c:ptCount val="12"/>
                <c:pt idx="0">
                  <c:v>40232</c:v>
                </c:pt>
                <c:pt idx="1">
                  <c:v>69761</c:v>
                </c:pt>
                <c:pt idx="2">
                  <c:v>61024</c:v>
                </c:pt>
                <c:pt idx="3">
                  <c:v>60033</c:v>
                </c:pt>
                <c:pt idx="4">
                  <c:v>33884</c:v>
                </c:pt>
                <c:pt idx="5">
                  <c:v>25710</c:v>
                </c:pt>
                <c:pt idx="6">
                  <c:v>24612</c:v>
                </c:pt>
                <c:pt idx="7">
                  <c:v>16231</c:v>
                </c:pt>
                <c:pt idx="8">
                  <c:v>13944</c:v>
                </c:pt>
                <c:pt idx="9">
                  <c:v>17207</c:v>
                </c:pt>
                <c:pt idx="10">
                  <c:v>29421</c:v>
                </c:pt>
                <c:pt idx="11">
                  <c:v>58356</c:v>
                </c:pt>
              </c:numCache>
            </c:numRef>
          </c:val>
          <c:smooth val="0"/>
        </c:ser>
        <c:ser>
          <c:idx val="15"/>
          <c:order val="15"/>
          <c:tx>
            <c:strRef>
              <c:f>SE_Dados!$Q$1</c:f>
              <c:strCache>
                <c:ptCount val="1"/>
                <c:pt idx="0">
                  <c:v>1946</c:v>
                </c:pt>
              </c:strCache>
            </c:strRef>
          </c:tx>
          <c:spPr>
            <a:ln w="12700">
              <a:solidFill>
                <a:srgbClr val="FFCC99"/>
              </a:solidFill>
              <a:prstDash val="solid"/>
            </a:ln>
          </c:spPr>
          <c:marker>
            <c:symbol val="none"/>
          </c:marker>
          <c:val>
            <c:numRef>
              <c:f>SE_Dados!$Q$2:$Q$13</c:f>
              <c:numCache>
                <c:formatCode>General</c:formatCode>
                <c:ptCount val="12"/>
                <c:pt idx="0">
                  <c:v>79486</c:v>
                </c:pt>
                <c:pt idx="1">
                  <c:v>61513</c:v>
                </c:pt>
                <c:pt idx="2">
                  <c:v>68794</c:v>
                </c:pt>
                <c:pt idx="3">
                  <c:v>44315</c:v>
                </c:pt>
                <c:pt idx="4">
                  <c:v>29877</c:v>
                </c:pt>
                <c:pt idx="5">
                  <c:v>25666</c:v>
                </c:pt>
                <c:pt idx="6">
                  <c:v>26531</c:v>
                </c:pt>
                <c:pt idx="7">
                  <c:v>17906</c:v>
                </c:pt>
                <c:pt idx="8">
                  <c:v>14765</c:v>
                </c:pt>
                <c:pt idx="9">
                  <c:v>19364</c:v>
                </c:pt>
                <c:pt idx="10">
                  <c:v>22066</c:v>
                </c:pt>
                <c:pt idx="11">
                  <c:v>28199</c:v>
                </c:pt>
              </c:numCache>
            </c:numRef>
          </c:val>
          <c:smooth val="0"/>
        </c:ser>
        <c:ser>
          <c:idx val="16"/>
          <c:order val="16"/>
          <c:tx>
            <c:strRef>
              <c:f>SE_Dados!$R$1</c:f>
              <c:strCache>
                <c:ptCount val="1"/>
                <c:pt idx="0">
                  <c:v>1947</c:v>
                </c:pt>
              </c:strCache>
            </c:strRef>
          </c:tx>
          <c:spPr>
            <a:ln w="12700">
              <a:solidFill>
                <a:srgbClr val="3366FF"/>
              </a:solidFill>
              <a:prstDash val="solid"/>
            </a:ln>
          </c:spPr>
          <c:marker>
            <c:symbol val="none"/>
          </c:marker>
          <c:val>
            <c:numRef>
              <c:f>SE_Dados!$R$2:$R$13</c:f>
              <c:numCache>
                <c:formatCode>General</c:formatCode>
                <c:ptCount val="12"/>
                <c:pt idx="0">
                  <c:v>50112</c:v>
                </c:pt>
                <c:pt idx="1">
                  <c:v>59607</c:v>
                </c:pt>
                <c:pt idx="2">
                  <c:v>91822</c:v>
                </c:pt>
                <c:pt idx="3">
                  <c:v>56334</c:v>
                </c:pt>
                <c:pt idx="4">
                  <c:v>33626</c:v>
                </c:pt>
                <c:pt idx="5">
                  <c:v>25697</c:v>
                </c:pt>
                <c:pt idx="6">
                  <c:v>22395</c:v>
                </c:pt>
                <c:pt idx="7">
                  <c:v>19640</c:v>
                </c:pt>
                <c:pt idx="8">
                  <c:v>23810</c:v>
                </c:pt>
                <c:pt idx="9">
                  <c:v>24714</c:v>
                </c:pt>
                <c:pt idx="10">
                  <c:v>24076</c:v>
                </c:pt>
                <c:pt idx="11">
                  <c:v>43911</c:v>
                </c:pt>
              </c:numCache>
            </c:numRef>
          </c:val>
          <c:smooth val="0"/>
        </c:ser>
        <c:ser>
          <c:idx val="17"/>
          <c:order val="17"/>
          <c:tx>
            <c:strRef>
              <c:f>SE_Dados!$S$1</c:f>
              <c:strCache>
                <c:ptCount val="1"/>
                <c:pt idx="0">
                  <c:v>1948</c:v>
                </c:pt>
              </c:strCache>
            </c:strRef>
          </c:tx>
          <c:spPr>
            <a:ln w="12700">
              <a:solidFill>
                <a:srgbClr val="33CCCC"/>
              </a:solidFill>
              <a:prstDash val="solid"/>
            </a:ln>
          </c:spPr>
          <c:marker>
            <c:symbol val="none"/>
          </c:marker>
          <c:val>
            <c:numRef>
              <c:f>SE_Dados!$S$2:$S$13</c:f>
              <c:numCache>
                <c:formatCode>General</c:formatCode>
                <c:ptCount val="12"/>
                <c:pt idx="0">
                  <c:v>52340</c:v>
                </c:pt>
                <c:pt idx="1">
                  <c:v>56165</c:v>
                </c:pt>
                <c:pt idx="2">
                  <c:v>58646</c:v>
                </c:pt>
                <c:pt idx="3">
                  <c:v>39634</c:v>
                </c:pt>
                <c:pt idx="4">
                  <c:v>24218</c:v>
                </c:pt>
                <c:pt idx="5">
                  <c:v>21706</c:v>
                </c:pt>
                <c:pt idx="6">
                  <c:v>16903</c:v>
                </c:pt>
                <c:pt idx="7">
                  <c:v>16745</c:v>
                </c:pt>
                <c:pt idx="8">
                  <c:v>13462</c:v>
                </c:pt>
                <c:pt idx="9">
                  <c:v>15380</c:v>
                </c:pt>
                <c:pt idx="10">
                  <c:v>22495</c:v>
                </c:pt>
                <c:pt idx="11">
                  <c:v>47013</c:v>
                </c:pt>
              </c:numCache>
            </c:numRef>
          </c:val>
          <c:smooth val="0"/>
        </c:ser>
        <c:ser>
          <c:idx val="18"/>
          <c:order val="18"/>
          <c:tx>
            <c:strRef>
              <c:f>SE_Dados!$T$1</c:f>
              <c:strCache>
                <c:ptCount val="1"/>
                <c:pt idx="0">
                  <c:v>1949</c:v>
                </c:pt>
              </c:strCache>
            </c:strRef>
          </c:tx>
          <c:spPr>
            <a:ln w="12700">
              <a:solidFill>
                <a:srgbClr val="99CC00"/>
              </a:solidFill>
              <a:prstDash val="solid"/>
            </a:ln>
          </c:spPr>
          <c:marker>
            <c:symbol val="none"/>
          </c:marker>
          <c:val>
            <c:numRef>
              <c:f>SE_Dados!$T$2:$T$13</c:f>
              <c:numCache>
                <c:formatCode>General</c:formatCode>
                <c:ptCount val="12"/>
                <c:pt idx="0">
                  <c:v>49011</c:v>
                </c:pt>
                <c:pt idx="1">
                  <c:v>70922</c:v>
                </c:pt>
                <c:pt idx="2">
                  <c:v>51797</c:v>
                </c:pt>
                <c:pt idx="3">
                  <c:v>35644</c:v>
                </c:pt>
                <c:pt idx="4">
                  <c:v>26405</c:v>
                </c:pt>
                <c:pt idx="5">
                  <c:v>21136</c:v>
                </c:pt>
                <c:pt idx="6">
                  <c:v>16839</c:v>
                </c:pt>
                <c:pt idx="7">
                  <c:v>13946</c:v>
                </c:pt>
                <c:pt idx="8">
                  <c:v>12129</c:v>
                </c:pt>
                <c:pt idx="9">
                  <c:v>14756</c:v>
                </c:pt>
                <c:pt idx="10">
                  <c:v>20831</c:v>
                </c:pt>
                <c:pt idx="11">
                  <c:v>33504</c:v>
                </c:pt>
              </c:numCache>
            </c:numRef>
          </c:val>
          <c:smooth val="0"/>
        </c:ser>
        <c:ser>
          <c:idx val="19"/>
          <c:order val="19"/>
          <c:tx>
            <c:strRef>
              <c:f>SE_Dados!$U$1</c:f>
              <c:strCache>
                <c:ptCount val="1"/>
                <c:pt idx="0">
                  <c:v>1950</c:v>
                </c:pt>
              </c:strCache>
            </c:strRef>
          </c:tx>
          <c:spPr>
            <a:ln w="12700">
              <a:solidFill>
                <a:srgbClr val="FFCC00"/>
              </a:solidFill>
              <a:prstDash val="solid"/>
            </a:ln>
          </c:spPr>
          <c:marker>
            <c:symbol val="none"/>
          </c:marker>
          <c:val>
            <c:numRef>
              <c:f>SE_Dados!$U$2:$U$13</c:f>
              <c:numCache>
                <c:formatCode>General</c:formatCode>
                <c:ptCount val="12"/>
                <c:pt idx="0">
                  <c:v>41118</c:v>
                </c:pt>
                <c:pt idx="1">
                  <c:v>63684</c:v>
                </c:pt>
                <c:pt idx="2">
                  <c:v>54989</c:v>
                </c:pt>
                <c:pt idx="3">
                  <c:v>38709</c:v>
                </c:pt>
                <c:pt idx="4">
                  <c:v>26710</c:v>
                </c:pt>
                <c:pt idx="5">
                  <c:v>20217</c:v>
                </c:pt>
                <c:pt idx="6">
                  <c:v>17321</c:v>
                </c:pt>
                <c:pt idx="7">
                  <c:v>13426</c:v>
                </c:pt>
                <c:pt idx="8">
                  <c:v>11604</c:v>
                </c:pt>
                <c:pt idx="9">
                  <c:v>17717</c:v>
                </c:pt>
                <c:pt idx="10">
                  <c:v>29994</c:v>
                </c:pt>
                <c:pt idx="11">
                  <c:v>42670</c:v>
                </c:pt>
              </c:numCache>
            </c:numRef>
          </c:val>
          <c:smooth val="0"/>
        </c:ser>
        <c:ser>
          <c:idx val="20"/>
          <c:order val="20"/>
          <c:tx>
            <c:strRef>
              <c:f>SE_Dados!$V$1</c:f>
              <c:strCache>
                <c:ptCount val="1"/>
                <c:pt idx="0">
                  <c:v>1951</c:v>
                </c:pt>
              </c:strCache>
            </c:strRef>
          </c:tx>
          <c:spPr>
            <a:ln w="12700">
              <a:solidFill>
                <a:srgbClr val="FF9900"/>
              </a:solidFill>
              <a:prstDash val="solid"/>
            </a:ln>
          </c:spPr>
          <c:marker>
            <c:symbol val="none"/>
          </c:marker>
          <c:val>
            <c:numRef>
              <c:f>SE_Dados!$V$2:$V$13</c:f>
              <c:numCache>
                <c:formatCode>General</c:formatCode>
                <c:ptCount val="12"/>
                <c:pt idx="0">
                  <c:v>53814</c:v>
                </c:pt>
                <c:pt idx="1">
                  <c:v>65616</c:v>
                </c:pt>
                <c:pt idx="2">
                  <c:v>63934</c:v>
                </c:pt>
                <c:pt idx="3">
                  <c:v>45304</c:v>
                </c:pt>
                <c:pt idx="4">
                  <c:v>27574</c:v>
                </c:pt>
                <c:pt idx="5">
                  <c:v>22628</c:v>
                </c:pt>
                <c:pt idx="6">
                  <c:v>18753</c:v>
                </c:pt>
                <c:pt idx="7">
                  <c:v>15734</c:v>
                </c:pt>
                <c:pt idx="8">
                  <c:v>13276</c:v>
                </c:pt>
                <c:pt idx="9">
                  <c:v>15344</c:v>
                </c:pt>
                <c:pt idx="10">
                  <c:v>16070</c:v>
                </c:pt>
                <c:pt idx="11">
                  <c:v>25227</c:v>
                </c:pt>
              </c:numCache>
            </c:numRef>
          </c:val>
          <c:smooth val="0"/>
        </c:ser>
        <c:ser>
          <c:idx val="21"/>
          <c:order val="21"/>
          <c:tx>
            <c:strRef>
              <c:f>SE_Dados!$W$1</c:f>
              <c:strCache>
                <c:ptCount val="1"/>
                <c:pt idx="0">
                  <c:v>1952</c:v>
                </c:pt>
              </c:strCache>
            </c:strRef>
          </c:tx>
          <c:spPr>
            <a:ln w="12700">
              <a:solidFill>
                <a:srgbClr val="FF6600"/>
              </a:solidFill>
              <a:prstDash val="solid"/>
            </a:ln>
          </c:spPr>
          <c:marker>
            <c:symbol val="none"/>
          </c:marker>
          <c:val>
            <c:numRef>
              <c:f>SE_Dados!$W$2:$W$13</c:f>
              <c:numCache>
                <c:formatCode>General</c:formatCode>
                <c:ptCount val="12"/>
                <c:pt idx="0">
                  <c:v>32896</c:v>
                </c:pt>
                <c:pt idx="1">
                  <c:v>48944</c:v>
                </c:pt>
                <c:pt idx="2">
                  <c:v>76321</c:v>
                </c:pt>
                <c:pt idx="3">
                  <c:v>40675</c:v>
                </c:pt>
                <c:pt idx="4">
                  <c:v>24772</c:v>
                </c:pt>
                <c:pt idx="5">
                  <c:v>22455</c:v>
                </c:pt>
                <c:pt idx="6">
                  <c:v>17132</c:v>
                </c:pt>
                <c:pt idx="7">
                  <c:v>13894</c:v>
                </c:pt>
                <c:pt idx="8">
                  <c:v>13902</c:v>
                </c:pt>
                <c:pt idx="9">
                  <c:v>16162</c:v>
                </c:pt>
                <c:pt idx="10">
                  <c:v>24120</c:v>
                </c:pt>
                <c:pt idx="11">
                  <c:v>28204</c:v>
                </c:pt>
              </c:numCache>
            </c:numRef>
          </c:val>
          <c:smooth val="0"/>
        </c:ser>
        <c:ser>
          <c:idx val="22"/>
          <c:order val="22"/>
          <c:tx>
            <c:strRef>
              <c:f>SE_Dados!$X$1</c:f>
              <c:strCache>
                <c:ptCount val="1"/>
                <c:pt idx="0">
                  <c:v>1953</c:v>
                </c:pt>
              </c:strCache>
            </c:strRef>
          </c:tx>
          <c:spPr>
            <a:ln w="12700">
              <a:solidFill>
                <a:srgbClr val="666699"/>
              </a:solidFill>
              <a:prstDash val="solid"/>
            </a:ln>
          </c:spPr>
          <c:marker>
            <c:symbol val="none"/>
          </c:marker>
          <c:val>
            <c:numRef>
              <c:f>SE_Dados!$X$2:$X$13</c:f>
              <c:numCache>
                <c:formatCode>General</c:formatCode>
                <c:ptCount val="12"/>
                <c:pt idx="0">
                  <c:v>24547</c:v>
                </c:pt>
                <c:pt idx="1">
                  <c:v>25159</c:v>
                </c:pt>
                <c:pt idx="2">
                  <c:v>31371</c:v>
                </c:pt>
                <c:pt idx="3">
                  <c:v>34167</c:v>
                </c:pt>
                <c:pt idx="4">
                  <c:v>20630</c:v>
                </c:pt>
                <c:pt idx="5">
                  <c:v>16998</c:v>
                </c:pt>
                <c:pt idx="6">
                  <c:v>13418</c:v>
                </c:pt>
                <c:pt idx="7">
                  <c:v>11432</c:v>
                </c:pt>
                <c:pt idx="8">
                  <c:v>12538</c:v>
                </c:pt>
                <c:pt idx="9">
                  <c:v>18223</c:v>
                </c:pt>
                <c:pt idx="10">
                  <c:v>22136</c:v>
                </c:pt>
                <c:pt idx="11">
                  <c:v>33340</c:v>
                </c:pt>
              </c:numCache>
            </c:numRef>
          </c:val>
          <c:smooth val="0"/>
        </c:ser>
        <c:ser>
          <c:idx val="23"/>
          <c:order val="23"/>
          <c:tx>
            <c:strRef>
              <c:f>SE_Dados!$Y$1</c:f>
              <c:strCache>
                <c:ptCount val="1"/>
                <c:pt idx="0">
                  <c:v>1954</c:v>
                </c:pt>
              </c:strCache>
            </c:strRef>
          </c:tx>
          <c:spPr>
            <a:ln w="12700">
              <a:solidFill>
                <a:srgbClr val="969696"/>
              </a:solidFill>
              <a:prstDash val="solid"/>
            </a:ln>
          </c:spPr>
          <c:marker>
            <c:symbol val="none"/>
          </c:marker>
          <c:val>
            <c:numRef>
              <c:f>SE_Dados!$Y$2:$Y$13</c:f>
              <c:numCache>
                <c:formatCode>General</c:formatCode>
                <c:ptCount val="12"/>
                <c:pt idx="0">
                  <c:v>28522</c:v>
                </c:pt>
                <c:pt idx="1">
                  <c:v>43090</c:v>
                </c:pt>
                <c:pt idx="2">
                  <c:v>28024</c:v>
                </c:pt>
                <c:pt idx="3">
                  <c:v>23601</c:v>
                </c:pt>
                <c:pt idx="4">
                  <c:v>29842</c:v>
                </c:pt>
                <c:pt idx="5">
                  <c:v>22759</c:v>
                </c:pt>
                <c:pt idx="6">
                  <c:v>15210</c:v>
                </c:pt>
                <c:pt idx="7">
                  <c:v>11465</c:v>
                </c:pt>
                <c:pt idx="8">
                  <c:v>9912</c:v>
                </c:pt>
                <c:pt idx="9">
                  <c:v>11286</c:v>
                </c:pt>
                <c:pt idx="10">
                  <c:v>15277</c:v>
                </c:pt>
                <c:pt idx="11">
                  <c:v>23466</c:v>
                </c:pt>
              </c:numCache>
            </c:numRef>
          </c:val>
          <c:smooth val="0"/>
        </c:ser>
        <c:ser>
          <c:idx val="24"/>
          <c:order val="24"/>
          <c:tx>
            <c:strRef>
              <c:f>SE_Dados!$Z$1</c:f>
              <c:strCache>
                <c:ptCount val="1"/>
                <c:pt idx="0">
                  <c:v>1955</c:v>
                </c:pt>
              </c:strCache>
            </c:strRef>
          </c:tx>
          <c:spPr>
            <a:ln w="12700">
              <a:solidFill>
                <a:srgbClr val="003366"/>
              </a:solidFill>
              <a:prstDash val="solid"/>
            </a:ln>
          </c:spPr>
          <c:marker>
            <c:symbol val="none"/>
          </c:marker>
          <c:val>
            <c:numRef>
              <c:f>SE_Dados!$Z$2:$Z$13</c:f>
              <c:numCache>
                <c:formatCode>General</c:formatCode>
                <c:ptCount val="12"/>
                <c:pt idx="0">
                  <c:v>35406</c:v>
                </c:pt>
                <c:pt idx="1">
                  <c:v>26670</c:v>
                </c:pt>
                <c:pt idx="2">
                  <c:v>27947</c:v>
                </c:pt>
                <c:pt idx="3">
                  <c:v>28036</c:v>
                </c:pt>
                <c:pt idx="4">
                  <c:v>16350</c:v>
                </c:pt>
                <c:pt idx="5">
                  <c:v>17782</c:v>
                </c:pt>
                <c:pt idx="6">
                  <c:v>14991</c:v>
                </c:pt>
                <c:pt idx="7">
                  <c:v>11273</c:v>
                </c:pt>
                <c:pt idx="8">
                  <c:v>11148</c:v>
                </c:pt>
                <c:pt idx="9">
                  <c:v>11828</c:v>
                </c:pt>
                <c:pt idx="10">
                  <c:v>18652</c:v>
                </c:pt>
                <c:pt idx="11">
                  <c:v>35192</c:v>
                </c:pt>
              </c:numCache>
            </c:numRef>
          </c:val>
          <c:smooth val="0"/>
        </c:ser>
        <c:ser>
          <c:idx val="25"/>
          <c:order val="25"/>
          <c:tx>
            <c:strRef>
              <c:f>SE_Dados!$AA$1</c:f>
              <c:strCache>
                <c:ptCount val="1"/>
                <c:pt idx="0">
                  <c:v>1956</c:v>
                </c:pt>
              </c:strCache>
            </c:strRef>
          </c:tx>
          <c:spPr>
            <a:ln w="12700">
              <a:solidFill>
                <a:srgbClr val="339966"/>
              </a:solidFill>
              <a:prstDash val="solid"/>
            </a:ln>
          </c:spPr>
          <c:marker>
            <c:symbol val="none"/>
          </c:marker>
          <c:val>
            <c:numRef>
              <c:f>SE_Dados!$AA$2:$AA$13</c:f>
              <c:numCache>
                <c:formatCode>General</c:formatCode>
                <c:ptCount val="12"/>
                <c:pt idx="0">
                  <c:v>37117</c:v>
                </c:pt>
                <c:pt idx="1">
                  <c:v>24656</c:v>
                </c:pt>
                <c:pt idx="2">
                  <c:v>36822</c:v>
                </c:pt>
                <c:pt idx="3">
                  <c:v>25527</c:v>
                </c:pt>
                <c:pt idx="4">
                  <c:v>29010</c:v>
                </c:pt>
                <c:pt idx="5">
                  <c:v>31815</c:v>
                </c:pt>
                <c:pt idx="6">
                  <c:v>20770</c:v>
                </c:pt>
                <c:pt idx="7">
                  <c:v>23486</c:v>
                </c:pt>
                <c:pt idx="8">
                  <c:v>16356</c:v>
                </c:pt>
                <c:pt idx="9">
                  <c:v>14507</c:v>
                </c:pt>
                <c:pt idx="10">
                  <c:v>22059</c:v>
                </c:pt>
                <c:pt idx="11">
                  <c:v>43422</c:v>
                </c:pt>
              </c:numCache>
            </c:numRef>
          </c:val>
          <c:smooth val="0"/>
        </c:ser>
        <c:ser>
          <c:idx val="26"/>
          <c:order val="26"/>
          <c:tx>
            <c:strRef>
              <c:f>SE_Dados!$AB$1</c:f>
              <c:strCache>
                <c:ptCount val="1"/>
                <c:pt idx="0">
                  <c:v>1957</c:v>
                </c:pt>
              </c:strCache>
            </c:strRef>
          </c:tx>
          <c:spPr>
            <a:ln w="12700">
              <a:solidFill>
                <a:srgbClr val="003300"/>
              </a:solidFill>
              <a:prstDash val="solid"/>
            </a:ln>
          </c:spPr>
          <c:marker>
            <c:symbol val="none"/>
          </c:marker>
          <c:val>
            <c:numRef>
              <c:f>SE_Dados!$AB$2:$AB$13</c:f>
              <c:numCache>
                <c:formatCode>General</c:formatCode>
                <c:ptCount val="12"/>
                <c:pt idx="0">
                  <c:v>56951</c:v>
                </c:pt>
                <c:pt idx="1">
                  <c:v>60996</c:v>
                </c:pt>
                <c:pt idx="2">
                  <c:v>62085</c:v>
                </c:pt>
                <c:pt idx="3">
                  <c:v>55985</c:v>
                </c:pt>
                <c:pt idx="4">
                  <c:v>33387</c:v>
                </c:pt>
                <c:pt idx="5">
                  <c:v>24924</c:v>
                </c:pt>
                <c:pt idx="6">
                  <c:v>27885</c:v>
                </c:pt>
                <c:pt idx="7">
                  <c:v>24830</c:v>
                </c:pt>
                <c:pt idx="8">
                  <c:v>31424</c:v>
                </c:pt>
                <c:pt idx="9">
                  <c:v>22208</c:v>
                </c:pt>
                <c:pt idx="10">
                  <c:v>27632</c:v>
                </c:pt>
                <c:pt idx="11">
                  <c:v>41253</c:v>
                </c:pt>
              </c:numCache>
            </c:numRef>
          </c:val>
          <c:smooth val="0"/>
        </c:ser>
        <c:ser>
          <c:idx val="27"/>
          <c:order val="27"/>
          <c:tx>
            <c:strRef>
              <c:f>SE_Dados!$AC$1</c:f>
              <c:strCache>
                <c:ptCount val="1"/>
                <c:pt idx="0">
                  <c:v>1958</c:v>
                </c:pt>
              </c:strCache>
            </c:strRef>
          </c:tx>
          <c:spPr>
            <a:ln w="12700">
              <a:solidFill>
                <a:srgbClr val="333300"/>
              </a:solidFill>
              <a:prstDash val="solid"/>
            </a:ln>
          </c:spPr>
          <c:marker>
            <c:symbol val="none"/>
          </c:marker>
          <c:val>
            <c:numRef>
              <c:f>SE_Dados!$AC$2:$AC$13</c:f>
              <c:numCache>
                <c:formatCode>General</c:formatCode>
                <c:ptCount val="12"/>
                <c:pt idx="0">
                  <c:v>38750</c:v>
                </c:pt>
                <c:pt idx="1">
                  <c:v>56274</c:v>
                </c:pt>
                <c:pt idx="2">
                  <c:v>46738</c:v>
                </c:pt>
                <c:pt idx="3">
                  <c:v>38996</c:v>
                </c:pt>
                <c:pt idx="4">
                  <c:v>31504</c:v>
                </c:pt>
                <c:pt idx="5">
                  <c:v>28445</c:v>
                </c:pt>
                <c:pt idx="6">
                  <c:v>22155</c:v>
                </c:pt>
                <c:pt idx="7">
                  <c:v>16737</c:v>
                </c:pt>
                <c:pt idx="8">
                  <c:v>20375</c:v>
                </c:pt>
                <c:pt idx="9">
                  <c:v>21172</c:v>
                </c:pt>
                <c:pt idx="10">
                  <c:v>23982</c:v>
                </c:pt>
                <c:pt idx="11">
                  <c:v>29474</c:v>
                </c:pt>
              </c:numCache>
            </c:numRef>
          </c:val>
          <c:smooth val="0"/>
        </c:ser>
        <c:ser>
          <c:idx val="28"/>
          <c:order val="28"/>
          <c:tx>
            <c:strRef>
              <c:f>SE_Dados!$AD$1</c:f>
              <c:strCache>
                <c:ptCount val="1"/>
                <c:pt idx="0">
                  <c:v>1959</c:v>
                </c:pt>
              </c:strCache>
            </c:strRef>
          </c:tx>
          <c:spPr>
            <a:ln w="12700">
              <a:solidFill>
                <a:srgbClr val="993300"/>
              </a:solidFill>
              <a:prstDash val="solid"/>
            </a:ln>
          </c:spPr>
          <c:marker>
            <c:symbol val="none"/>
          </c:marker>
          <c:val>
            <c:numRef>
              <c:f>SE_Dados!$AD$2:$AD$13</c:f>
              <c:numCache>
                <c:formatCode>General</c:formatCode>
                <c:ptCount val="12"/>
                <c:pt idx="0">
                  <c:v>61005</c:v>
                </c:pt>
                <c:pt idx="1">
                  <c:v>48911</c:v>
                </c:pt>
                <c:pt idx="2">
                  <c:v>51007</c:v>
                </c:pt>
                <c:pt idx="3">
                  <c:v>37828</c:v>
                </c:pt>
                <c:pt idx="4">
                  <c:v>24254</c:v>
                </c:pt>
                <c:pt idx="5">
                  <c:v>19889</c:v>
                </c:pt>
                <c:pt idx="6">
                  <c:v>15973</c:v>
                </c:pt>
                <c:pt idx="7">
                  <c:v>15188</c:v>
                </c:pt>
                <c:pt idx="8">
                  <c:v>12494</c:v>
                </c:pt>
                <c:pt idx="9">
                  <c:v>14753</c:v>
                </c:pt>
                <c:pt idx="10">
                  <c:v>22473</c:v>
                </c:pt>
                <c:pt idx="11">
                  <c:v>26509</c:v>
                </c:pt>
              </c:numCache>
            </c:numRef>
          </c:val>
          <c:smooth val="0"/>
        </c:ser>
        <c:ser>
          <c:idx val="29"/>
          <c:order val="29"/>
          <c:tx>
            <c:strRef>
              <c:f>SE_Dados!$AE$1</c:f>
              <c:strCache>
                <c:ptCount val="1"/>
                <c:pt idx="0">
                  <c:v>1960</c:v>
                </c:pt>
              </c:strCache>
            </c:strRef>
          </c:tx>
          <c:spPr>
            <a:ln w="12700">
              <a:solidFill>
                <a:srgbClr val="993366"/>
              </a:solidFill>
              <a:prstDash val="solid"/>
            </a:ln>
          </c:spPr>
          <c:marker>
            <c:symbol val="none"/>
          </c:marker>
          <c:val>
            <c:numRef>
              <c:f>SE_Dados!$AE$2:$AE$13</c:f>
              <c:numCache>
                <c:formatCode>General</c:formatCode>
                <c:ptCount val="12"/>
                <c:pt idx="0">
                  <c:v>48276</c:v>
                </c:pt>
                <c:pt idx="1">
                  <c:v>58009</c:v>
                </c:pt>
                <c:pt idx="2">
                  <c:v>62131</c:v>
                </c:pt>
                <c:pt idx="3">
                  <c:v>39316</c:v>
                </c:pt>
                <c:pt idx="4">
                  <c:v>29388</c:v>
                </c:pt>
                <c:pt idx="5">
                  <c:v>23536</c:v>
                </c:pt>
                <c:pt idx="6">
                  <c:v>19799</c:v>
                </c:pt>
                <c:pt idx="7">
                  <c:v>17479</c:v>
                </c:pt>
                <c:pt idx="8">
                  <c:v>13807</c:v>
                </c:pt>
                <c:pt idx="9">
                  <c:v>16173</c:v>
                </c:pt>
                <c:pt idx="10">
                  <c:v>26319</c:v>
                </c:pt>
                <c:pt idx="11">
                  <c:v>41551</c:v>
                </c:pt>
              </c:numCache>
            </c:numRef>
          </c:val>
          <c:smooth val="0"/>
        </c:ser>
        <c:ser>
          <c:idx val="30"/>
          <c:order val="30"/>
          <c:tx>
            <c:strRef>
              <c:f>SE_Dados!$AF$1</c:f>
              <c:strCache>
                <c:ptCount val="1"/>
                <c:pt idx="0">
                  <c:v>1961</c:v>
                </c:pt>
              </c:strCache>
            </c:strRef>
          </c:tx>
          <c:spPr>
            <a:ln w="12700">
              <a:solidFill>
                <a:srgbClr val="333399"/>
              </a:solidFill>
              <a:prstDash val="solid"/>
            </a:ln>
          </c:spPr>
          <c:marker>
            <c:symbol val="none"/>
          </c:marker>
          <c:val>
            <c:numRef>
              <c:f>SE_Dados!$AF$2:$AF$13</c:f>
              <c:numCache>
                <c:formatCode>General</c:formatCode>
                <c:ptCount val="12"/>
                <c:pt idx="0">
                  <c:v>71813</c:v>
                </c:pt>
                <c:pt idx="1">
                  <c:v>75669</c:v>
                </c:pt>
                <c:pt idx="2">
                  <c:v>76843</c:v>
                </c:pt>
                <c:pt idx="3">
                  <c:v>48549</c:v>
                </c:pt>
                <c:pt idx="4">
                  <c:v>38948</c:v>
                </c:pt>
                <c:pt idx="5">
                  <c:v>27045</c:v>
                </c:pt>
                <c:pt idx="6">
                  <c:v>20924</c:v>
                </c:pt>
                <c:pt idx="7">
                  <c:v>17092</c:v>
                </c:pt>
                <c:pt idx="8">
                  <c:v>15219</c:v>
                </c:pt>
                <c:pt idx="9">
                  <c:v>14513</c:v>
                </c:pt>
                <c:pt idx="10">
                  <c:v>22279</c:v>
                </c:pt>
                <c:pt idx="11">
                  <c:v>26013</c:v>
                </c:pt>
              </c:numCache>
            </c:numRef>
          </c:val>
          <c:smooth val="0"/>
        </c:ser>
        <c:ser>
          <c:idx val="31"/>
          <c:order val="31"/>
          <c:tx>
            <c:strRef>
              <c:f>SE_Dados!$AG$1</c:f>
              <c:strCache>
                <c:ptCount val="1"/>
                <c:pt idx="0">
                  <c:v>1962</c:v>
                </c:pt>
              </c:strCache>
            </c:strRef>
          </c:tx>
          <c:spPr>
            <a:ln w="12700">
              <a:solidFill>
                <a:srgbClr val="000000"/>
              </a:solidFill>
              <a:prstDash val="solid"/>
            </a:ln>
          </c:spPr>
          <c:marker>
            <c:symbol val="none"/>
          </c:marker>
          <c:val>
            <c:numRef>
              <c:f>SE_Dados!$AG$2:$AG$13</c:f>
              <c:numCache>
                <c:formatCode>General</c:formatCode>
                <c:ptCount val="12"/>
                <c:pt idx="0">
                  <c:v>44661</c:v>
                </c:pt>
                <c:pt idx="1">
                  <c:v>59333</c:v>
                </c:pt>
                <c:pt idx="2">
                  <c:v>58990</c:v>
                </c:pt>
                <c:pt idx="3">
                  <c:v>34976</c:v>
                </c:pt>
                <c:pt idx="4">
                  <c:v>25902</c:v>
                </c:pt>
                <c:pt idx="5">
                  <c:v>22312</c:v>
                </c:pt>
                <c:pt idx="6">
                  <c:v>17426</c:v>
                </c:pt>
                <c:pt idx="7">
                  <c:v>15232</c:v>
                </c:pt>
                <c:pt idx="8">
                  <c:v>16155</c:v>
                </c:pt>
                <c:pt idx="9">
                  <c:v>24816</c:v>
                </c:pt>
                <c:pt idx="10">
                  <c:v>25831</c:v>
                </c:pt>
                <c:pt idx="11">
                  <c:v>51836</c:v>
                </c:pt>
              </c:numCache>
            </c:numRef>
          </c:val>
          <c:smooth val="0"/>
        </c:ser>
        <c:ser>
          <c:idx val="32"/>
          <c:order val="32"/>
          <c:tx>
            <c:strRef>
              <c:f>SE_Dados!$AH$1</c:f>
              <c:strCache>
                <c:ptCount val="1"/>
                <c:pt idx="0">
                  <c:v>1963</c:v>
                </c:pt>
              </c:strCache>
            </c:strRef>
          </c:tx>
          <c:spPr>
            <a:ln w="12700">
              <a:solidFill>
                <a:srgbClr val="FFFFFF"/>
              </a:solidFill>
              <a:prstDash val="solid"/>
            </a:ln>
          </c:spPr>
          <c:marker>
            <c:symbol val="none"/>
          </c:marker>
          <c:val>
            <c:numRef>
              <c:f>SE_Dados!$AH$2:$AH$13</c:f>
              <c:numCache>
                <c:formatCode>General</c:formatCode>
                <c:ptCount val="12"/>
                <c:pt idx="0">
                  <c:v>65281</c:v>
                </c:pt>
                <c:pt idx="1">
                  <c:v>57550</c:v>
                </c:pt>
                <c:pt idx="2">
                  <c:v>39899</c:v>
                </c:pt>
                <c:pt idx="3">
                  <c:v>27446</c:v>
                </c:pt>
                <c:pt idx="4">
                  <c:v>20089</c:v>
                </c:pt>
                <c:pt idx="5">
                  <c:v>17308</c:v>
                </c:pt>
                <c:pt idx="6">
                  <c:v>14765</c:v>
                </c:pt>
                <c:pt idx="7">
                  <c:v>12896</c:v>
                </c:pt>
                <c:pt idx="8">
                  <c:v>11430</c:v>
                </c:pt>
                <c:pt idx="9">
                  <c:v>13195</c:v>
                </c:pt>
                <c:pt idx="10">
                  <c:v>20734</c:v>
                </c:pt>
                <c:pt idx="11">
                  <c:v>16395</c:v>
                </c:pt>
              </c:numCache>
            </c:numRef>
          </c:val>
          <c:smooth val="0"/>
        </c:ser>
        <c:ser>
          <c:idx val="33"/>
          <c:order val="33"/>
          <c:tx>
            <c:strRef>
              <c:f>SE_Dados!$AI$1</c:f>
              <c:strCache>
                <c:ptCount val="1"/>
                <c:pt idx="0">
                  <c:v>1964</c:v>
                </c:pt>
              </c:strCache>
            </c:strRef>
          </c:tx>
          <c:spPr>
            <a:ln w="12700">
              <a:solidFill>
                <a:srgbClr val="FF0000"/>
              </a:solidFill>
              <a:prstDash val="solid"/>
            </a:ln>
          </c:spPr>
          <c:marker>
            <c:symbol val="none"/>
          </c:marker>
          <c:val>
            <c:numRef>
              <c:f>SE_Dados!$AI$2:$AI$13</c:f>
              <c:numCache>
                <c:formatCode>General</c:formatCode>
                <c:ptCount val="12"/>
                <c:pt idx="0">
                  <c:v>37243</c:v>
                </c:pt>
                <c:pt idx="1">
                  <c:v>60285</c:v>
                </c:pt>
                <c:pt idx="2">
                  <c:v>36201</c:v>
                </c:pt>
                <c:pt idx="3">
                  <c:v>26945</c:v>
                </c:pt>
                <c:pt idx="4">
                  <c:v>21212</c:v>
                </c:pt>
                <c:pt idx="5">
                  <c:v>16593</c:v>
                </c:pt>
                <c:pt idx="6">
                  <c:v>15453</c:v>
                </c:pt>
                <c:pt idx="7">
                  <c:v>13259</c:v>
                </c:pt>
                <c:pt idx="8">
                  <c:v>10821</c:v>
                </c:pt>
                <c:pt idx="9">
                  <c:v>17354</c:v>
                </c:pt>
                <c:pt idx="10">
                  <c:v>24511</c:v>
                </c:pt>
                <c:pt idx="11">
                  <c:v>38013</c:v>
                </c:pt>
              </c:numCache>
            </c:numRef>
          </c:val>
          <c:smooth val="0"/>
        </c:ser>
        <c:ser>
          <c:idx val="34"/>
          <c:order val="34"/>
          <c:tx>
            <c:strRef>
              <c:f>SE_Dados!$AJ$1</c:f>
              <c:strCache>
                <c:ptCount val="1"/>
                <c:pt idx="0">
                  <c:v>1965</c:v>
                </c:pt>
              </c:strCache>
            </c:strRef>
          </c:tx>
          <c:spPr>
            <a:ln w="12700">
              <a:solidFill>
                <a:srgbClr val="00FF00"/>
              </a:solidFill>
              <a:prstDash val="solid"/>
            </a:ln>
          </c:spPr>
          <c:marker>
            <c:symbol val="none"/>
          </c:marker>
          <c:val>
            <c:numRef>
              <c:f>SE_Dados!$AJ$2:$AJ$13</c:f>
              <c:numCache>
                <c:formatCode>General</c:formatCode>
                <c:ptCount val="12"/>
                <c:pt idx="0">
                  <c:v>61690</c:v>
                </c:pt>
                <c:pt idx="1">
                  <c:v>76909</c:v>
                </c:pt>
                <c:pt idx="2">
                  <c:v>82670</c:v>
                </c:pt>
                <c:pt idx="3">
                  <c:v>50857</c:v>
                </c:pt>
                <c:pt idx="4">
                  <c:v>44455</c:v>
                </c:pt>
                <c:pt idx="5">
                  <c:v>30187</c:v>
                </c:pt>
                <c:pt idx="6">
                  <c:v>27501</c:v>
                </c:pt>
                <c:pt idx="7">
                  <c:v>21322</c:v>
                </c:pt>
                <c:pt idx="8">
                  <c:v>16955</c:v>
                </c:pt>
                <c:pt idx="9">
                  <c:v>29983</c:v>
                </c:pt>
                <c:pt idx="10">
                  <c:v>34085</c:v>
                </c:pt>
                <c:pt idx="11">
                  <c:v>52530</c:v>
                </c:pt>
              </c:numCache>
            </c:numRef>
          </c:val>
          <c:smooth val="0"/>
        </c:ser>
        <c:ser>
          <c:idx val="35"/>
          <c:order val="35"/>
          <c:tx>
            <c:strRef>
              <c:f>SE_Dados!$AK$1</c:f>
              <c:strCache>
                <c:ptCount val="1"/>
                <c:pt idx="0">
                  <c:v>1966</c:v>
                </c:pt>
              </c:strCache>
            </c:strRef>
          </c:tx>
          <c:spPr>
            <a:ln w="12700">
              <a:solidFill>
                <a:srgbClr val="0000FF"/>
              </a:solidFill>
              <a:prstDash val="solid"/>
            </a:ln>
          </c:spPr>
          <c:marker>
            <c:symbol val="none"/>
          </c:marker>
          <c:val>
            <c:numRef>
              <c:f>SE_Dados!$AK$2:$AK$13</c:f>
              <c:numCache>
                <c:formatCode>General</c:formatCode>
                <c:ptCount val="12"/>
                <c:pt idx="0">
                  <c:v>71870</c:v>
                </c:pt>
                <c:pt idx="1">
                  <c:v>77609</c:v>
                </c:pt>
                <c:pt idx="2">
                  <c:v>71550</c:v>
                </c:pt>
                <c:pt idx="3">
                  <c:v>46092</c:v>
                </c:pt>
                <c:pt idx="4">
                  <c:v>34053</c:v>
                </c:pt>
                <c:pt idx="5">
                  <c:v>25483</c:v>
                </c:pt>
                <c:pt idx="6">
                  <c:v>21097</c:v>
                </c:pt>
                <c:pt idx="7">
                  <c:v>17398</c:v>
                </c:pt>
                <c:pt idx="8">
                  <c:v>17310</c:v>
                </c:pt>
                <c:pt idx="9">
                  <c:v>22907</c:v>
                </c:pt>
                <c:pt idx="10">
                  <c:v>34839</c:v>
                </c:pt>
                <c:pt idx="11">
                  <c:v>41745</c:v>
                </c:pt>
              </c:numCache>
            </c:numRef>
          </c:val>
          <c:smooth val="0"/>
        </c:ser>
        <c:ser>
          <c:idx val="36"/>
          <c:order val="36"/>
          <c:tx>
            <c:strRef>
              <c:f>SE_Dados!$AL$1</c:f>
              <c:strCache>
                <c:ptCount val="1"/>
                <c:pt idx="0">
                  <c:v>1967</c:v>
                </c:pt>
              </c:strCache>
            </c:strRef>
          </c:tx>
          <c:spPr>
            <a:ln w="12700">
              <a:solidFill>
                <a:srgbClr val="FFFF00"/>
              </a:solidFill>
              <a:prstDash val="solid"/>
            </a:ln>
          </c:spPr>
          <c:marker>
            <c:symbol val="none"/>
          </c:marker>
          <c:val>
            <c:numRef>
              <c:f>SE_Dados!$AL$2:$AL$13</c:f>
              <c:numCache>
                <c:formatCode>General</c:formatCode>
                <c:ptCount val="12"/>
                <c:pt idx="0">
                  <c:v>65966</c:v>
                </c:pt>
                <c:pt idx="1">
                  <c:v>70632</c:v>
                </c:pt>
                <c:pt idx="2">
                  <c:v>60131</c:v>
                </c:pt>
                <c:pt idx="3">
                  <c:v>41204</c:v>
                </c:pt>
                <c:pt idx="4">
                  <c:v>28058</c:v>
                </c:pt>
                <c:pt idx="5">
                  <c:v>26166</c:v>
                </c:pt>
                <c:pt idx="6">
                  <c:v>21005</c:v>
                </c:pt>
                <c:pt idx="7">
                  <c:v>16736</c:v>
                </c:pt>
                <c:pt idx="8">
                  <c:v>15805</c:v>
                </c:pt>
                <c:pt idx="9">
                  <c:v>15261</c:v>
                </c:pt>
                <c:pt idx="10">
                  <c:v>26555</c:v>
                </c:pt>
                <c:pt idx="11">
                  <c:v>40767</c:v>
                </c:pt>
              </c:numCache>
            </c:numRef>
          </c:val>
          <c:smooth val="0"/>
        </c:ser>
        <c:ser>
          <c:idx val="37"/>
          <c:order val="37"/>
          <c:tx>
            <c:strRef>
              <c:f>SE_Dados!$AM$1</c:f>
              <c:strCache>
                <c:ptCount val="1"/>
                <c:pt idx="0">
                  <c:v>1968</c:v>
                </c:pt>
              </c:strCache>
            </c:strRef>
          </c:tx>
          <c:spPr>
            <a:ln w="12700">
              <a:solidFill>
                <a:srgbClr val="FF00FF"/>
              </a:solidFill>
              <a:prstDash val="solid"/>
            </a:ln>
          </c:spPr>
          <c:marker>
            <c:symbol val="none"/>
          </c:marker>
          <c:val>
            <c:numRef>
              <c:f>SE_Dados!$AM$2:$AM$13</c:f>
              <c:numCache>
                <c:formatCode>General</c:formatCode>
                <c:ptCount val="12"/>
                <c:pt idx="0">
                  <c:v>52267</c:v>
                </c:pt>
                <c:pt idx="1">
                  <c:v>46146</c:v>
                </c:pt>
                <c:pt idx="2">
                  <c:v>51427</c:v>
                </c:pt>
                <c:pt idx="3">
                  <c:v>30230</c:v>
                </c:pt>
                <c:pt idx="4">
                  <c:v>22427</c:v>
                </c:pt>
                <c:pt idx="5">
                  <c:v>18232</c:v>
                </c:pt>
                <c:pt idx="6">
                  <c:v>15408</c:v>
                </c:pt>
                <c:pt idx="7">
                  <c:v>14989</c:v>
                </c:pt>
                <c:pt idx="8">
                  <c:v>13737</c:v>
                </c:pt>
                <c:pt idx="9">
                  <c:v>16874</c:v>
                </c:pt>
                <c:pt idx="10">
                  <c:v>20785</c:v>
                </c:pt>
                <c:pt idx="11">
                  <c:v>37737</c:v>
                </c:pt>
              </c:numCache>
            </c:numRef>
          </c:val>
          <c:smooth val="0"/>
        </c:ser>
        <c:ser>
          <c:idx val="38"/>
          <c:order val="38"/>
          <c:tx>
            <c:strRef>
              <c:f>SE_Dados!$AN$1</c:f>
              <c:strCache>
                <c:ptCount val="1"/>
                <c:pt idx="0">
                  <c:v>1969</c:v>
                </c:pt>
              </c:strCache>
            </c:strRef>
          </c:tx>
          <c:spPr>
            <a:ln w="12700">
              <a:solidFill>
                <a:srgbClr val="00FFFF"/>
              </a:solidFill>
              <a:prstDash val="solid"/>
            </a:ln>
          </c:spPr>
          <c:marker>
            <c:symbol val="none"/>
          </c:marker>
          <c:val>
            <c:numRef>
              <c:f>SE_Dados!$AN$2:$AN$13</c:f>
              <c:numCache>
                <c:formatCode>General</c:formatCode>
                <c:ptCount val="12"/>
                <c:pt idx="0">
                  <c:v>30694</c:v>
                </c:pt>
                <c:pt idx="1">
                  <c:v>36632</c:v>
                </c:pt>
                <c:pt idx="2">
                  <c:v>32486</c:v>
                </c:pt>
                <c:pt idx="3">
                  <c:v>22632</c:v>
                </c:pt>
                <c:pt idx="4">
                  <c:v>17084</c:v>
                </c:pt>
                <c:pt idx="5">
                  <c:v>18051</c:v>
                </c:pt>
                <c:pt idx="6">
                  <c:v>13747</c:v>
                </c:pt>
                <c:pt idx="7">
                  <c:v>11185</c:v>
                </c:pt>
                <c:pt idx="8">
                  <c:v>9376</c:v>
                </c:pt>
                <c:pt idx="9">
                  <c:v>18746</c:v>
                </c:pt>
                <c:pt idx="10">
                  <c:v>37977</c:v>
                </c:pt>
                <c:pt idx="11">
                  <c:v>38494</c:v>
                </c:pt>
              </c:numCache>
            </c:numRef>
          </c:val>
          <c:smooth val="0"/>
        </c:ser>
        <c:ser>
          <c:idx val="39"/>
          <c:order val="39"/>
          <c:tx>
            <c:strRef>
              <c:f>SE_Dados!$AO$1</c:f>
              <c:strCache>
                <c:ptCount val="1"/>
                <c:pt idx="0">
                  <c:v>1970</c:v>
                </c:pt>
              </c:strCache>
            </c:strRef>
          </c:tx>
          <c:spPr>
            <a:ln w="12700">
              <a:solidFill>
                <a:srgbClr val="800000"/>
              </a:solidFill>
              <a:prstDash val="solid"/>
            </a:ln>
          </c:spPr>
          <c:marker>
            <c:symbol val="none"/>
          </c:marker>
          <c:val>
            <c:numRef>
              <c:f>SE_Dados!$AO$2:$AO$13</c:f>
              <c:numCache>
                <c:formatCode>General</c:formatCode>
                <c:ptCount val="12"/>
                <c:pt idx="0">
                  <c:v>54896</c:v>
                </c:pt>
                <c:pt idx="1">
                  <c:v>56546</c:v>
                </c:pt>
                <c:pt idx="2">
                  <c:v>57178</c:v>
                </c:pt>
                <c:pt idx="3">
                  <c:v>32866</c:v>
                </c:pt>
                <c:pt idx="4">
                  <c:v>23944</c:v>
                </c:pt>
                <c:pt idx="5">
                  <c:v>20064</c:v>
                </c:pt>
                <c:pt idx="6">
                  <c:v>19343</c:v>
                </c:pt>
                <c:pt idx="7">
                  <c:v>14104</c:v>
                </c:pt>
                <c:pt idx="8">
                  <c:v>19123</c:v>
                </c:pt>
                <c:pt idx="9">
                  <c:v>21548</c:v>
                </c:pt>
                <c:pt idx="10">
                  <c:v>24152</c:v>
                </c:pt>
                <c:pt idx="11">
                  <c:v>24522</c:v>
                </c:pt>
              </c:numCache>
            </c:numRef>
          </c:val>
          <c:smooth val="0"/>
        </c:ser>
        <c:ser>
          <c:idx val="40"/>
          <c:order val="40"/>
          <c:tx>
            <c:strRef>
              <c:f>SE_Dados!$AP$1</c:f>
              <c:strCache>
                <c:ptCount val="1"/>
                <c:pt idx="0">
                  <c:v>1971</c:v>
                </c:pt>
              </c:strCache>
            </c:strRef>
          </c:tx>
          <c:spPr>
            <a:ln w="12700">
              <a:solidFill>
                <a:srgbClr val="008000"/>
              </a:solidFill>
              <a:prstDash val="solid"/>
            </a:ln>
          </c:spPr>
          <c:marker>
            <c:symbol val="none"/>
          </c:marker>
          <c:val>
            <c:numRef>
              <c:f>SE_Dados!$AP$2:$AP$13</c:f>
              <c:numCache>
                <c:formatCode>General</c:formatCode>
                <c:ptCount val="12"/>
                <c:pt idx="0">
                  <c:v>30081</c:v>
                </c:pt>
                <c:pt idx="1">
                  <c:v>19939</c:v>
                </c:pt>
                <c:pt idx="2">
                  <c:v>24508</c:v>
                </c:pt>
                <c:pt idx="3">
                  <c:v>20830</c:v>
                </c:pt>
                <c:pt idx="4">
                  <c:v>17850</c:v>
                </c:pt>
                <c:pt idx="5">
                  <c:v>19223</c:v>
                </c:pt>
                <c:pt idx="6">
                  <c:v>17598</c:v>
                </c:pt>
                <c:pt idx="7">
                  <c:v>13057</c:v>
                </c:pt>
                <c:pt idx="8">
                  <c:v>12501</c:v>
                </c:pt>
                <c:pt idx="9">
                  <c:v>18573</c:v>
                </c:pt>
                <c:pt idx="10">
                  <c:v>24905</c:v>
                </c:pt>
                <c:pt idx="11">
                  <c:v>44887</c:v>
                </c:pt>
              </c:numCache>
            </c:numRef>
          </c:val>
          <c:smooth val="0"/>
        </c:ser>
        <c:ser>
          <c:idx val="41"/>
          <c:order val="41"/>
          <c:tx>
            <c:strRef>
              <c:f>SE_Dados!$AQ$1</c:f>
              <c:strCache>
                <c:ptCount val="1"/>
                <c:pt idx="0">
                  <c:v>1972</c:v>
                </c:pt>
              </c:strCache>
            </c:strRef>
          </c:tx>
          <c:spPr>
            <a:ln w="12700">
              <a:solidFill>
                <a:srgbClr val="000080"/>
              </a:solidFill>
              <a:prstDash val="solid"/>
            </a:ln>
          </c:spPr>
          <c:marker>
            <c:symbol val="none"/>
          </c:marker>
          <c:val>
            <c:numRef>
              <c:f>SE_Dados!$AQ$2:$AQ$13</c:f>
              <c:numCache>
                <c:formatCode>General</c:formatCode>
                <c:ptCount val="12"/>
                <c:pt idx="0">
                  <c:v>40195</c:v>
                </c:pt>
                <c:pt idx="1">
                  <c:v>57173</c:v>
                </c:pt>
                <c:pt idx="2">
                  <c:v>51589</c:v>
                </c:pt>
                <c:pt idx="3">
                  <c:v>36355</c:v>
                </c:pt>
                <c:pt idx="4">
                  <c:v>23254</c:v>
                </c:pt>
                <c:pt idx="5">
                  <c:v>19342</c:v>
                </c:pt>
                <c:pt idx="6">
                  <c:v>21661</c:v>
                </c:pt>
                <c:pt idx="7">
                  <c:v>19090</c:v>
                </c:pt>
                <c:pt idx="8">
                  <c:v>18531</c:v>
                </c:pt>
                <c:pt idx="9">
                  <c:v>41699</c:v>
                </c:pt>
                <c:pt idx="10">
                  <c:v>42771</c:v>
                </c:pt>
                <c:pt idx="11">
                  <c:v>47027</c:v>
                </c:pt>
              </c:numCache>
            </c:numRef>
          </c:val>
          <c:smooth val="0"/>
        </c:ser>
        <c:ser>
          <c:idx val="42"/>
          <c:order val="42"/>
          <c:tx>
            <c:strRef>
              <c:f>SE_Dados!$AR$1</c:f>
              <c:strCache>
                <c:ptCount val="1"/>
                <c:pt idx="0">
                  <c:v>1973</c:v>
                </c:pt>
              </c:strCache>
            </c:strRef>
          </c:tx>
          <c:spPr>
            <a:ln w="12700">
              <a:solidFill>
                <a:srgbClr val="808000"/>
              </a:solidFill>
              <a:prstDash val="solid"/>
            </a:ln>
          </c:spPr>
          <c:marker>
            <c:symbol val="none"/>
          </c:marker>
          <c:val>
            <c:numRef>
              <c:f>SE_Dados!$AR$2:$AR$13</c:f>
              <c:numCache>
                <c:formatCode>General</c:formatCode>
                <c:ptCount val="12"/>
                <c:pt idx="0">
                  <c:v>53253</c:v>
                </c:pt>
                <c:pt idx="1">
                  <c:v>53484</c:v>
                </c:pt>
                <c:pt idx="2">
                  <c:v>47089</c:v>
                </c:pt>
                <c:pt idx="3">
                  <c:v>48274</c:v>
                </c:pt>
                <c:pt idx="4">
                  <c:v>30612</c:v>
                </c:pt>
                <c:pt idx="5">
                  <c:v>25108</c:v>
                </c:pt>
                <c:pt idx="6">
                  <c:v>22989</c:v>
                </c:pt>
                <c:pt idx="7">
                  <c:v>18170</c:v>
                </c:pt>
                <c:pt idx="8">
                  <c:v>18696</c:v>
                </c:pt>
                <c:pt idx="9">
                  <c:v>25727</c:v>
                </c:pt>
                <c:pt idx="10">
                  <c:v>34590</c:v>
                </c:pt>
                <c:pt idx="11">
                  <c:v>43177</c:v>
                </c:pt>
              </c:numCache>
            </c:numRef>
          </c:val>
          <c:smooth val="0"/>
        </c:ser>
        <c:ser>
          <c:idx val="43"/>
          <c:order val="43"/>
          <c:tx>
            <c:strRef>
              <c:f>SE_Dados!$AS$1</c:f>
              <c:strCache>
                <c:ptCount val="1"/>
                <c:pt idx="0">
                  <c:v>1974</c:v>
                </c:pt>
              </c:strCache>
            </c:strRef>
          </c:tx>
          <c:spPr>
            <a:ln w="12700">
              <a:solidFill>
                <a:srgbClr val="800080"/>
              </a:solidFill>
              <a:prstDash val="solid"/>
            </a:ln>
          </c:spPr>
          <c:marker>
            <c:symbol val="none"/>
          </c:marker>
          <c:val>
            <c:numRef>
              <c:f>SE_Dados!$AS$2:$AS$13</c:f>
              <c:numCache>
                <c:formatCode>General</c:formatCode>
                <c:ptCount val="12"/>
                <c:pt idx="0">
                  <c:v>61239</c:v>
                </c:pt>
                <c:pt idx="1">
                  <c:v>44576</c:v>
                </c:pt>
                <c:pt idx="2">
                  <c:v>61807</c:v>
                </c:pt>
                <c:pt idx="3">
                  <c:v>54965</c:v>
                </c:pt>
                <c:pt idx="4">
                  <c:v>33590</c:v>
                </c:pt>
                <c:pt idx="5">
                  <c:v>29055</c:v>
                </c:pt>
                <c:pt idx="6">
                  <c:v>23591</c:v>
                </c:pt>
                <c:pt idx="7">
                  <c:v>18521</c:v>
                </c:pt>
                <c:pt idx="8">
                  <c:v>16747</c:v>
                </c:pt>
                <c:pt idx="9">
                  <c:v>19858</c:v>
                </c:pt>
                <c:pt idx="10">
                  <c:v>21427</c:v>
                </c:pt>
                <c:pt idx="11">
                  <c:v>35501</c:v>
                </c:pt>
              </c:numCache>
            </c:numRef>
          </c:val>
          <c:smooth val="0"/>
        </c:ser>
        <c:ser>
          <c:idx val="44"/>
          <c:order val="44"/>
          <c:tx>
            <c:strRef>
              <c:f>SE_Dados!$AT$1</c:f>
              <c:strCache>
                <c:ptCount val="1"/>
                <c:pt idx="0">
                  <c:v>1975</c:v>
                </c:pt>
              </c:strCache>
            </c:strRef>
          </c:tx>
          <c:spPr>
            <a:ln w="12700">
              <a:solidFill>
                <a:srgbClr val="008080"/>
              </a:solidFill>
              <a:prstDash val="solid"/>
            </a:ln>
          </c:spPr>
          <c:marker>
            <c:symbol val="none"/>
          </c:marker>
          <c:val>
            <c:numRef>
              <c:f>SE_Dados!$AT$2:$AT$13</c:f>
              <c:numCache>
                <c:formatCode>General</c:formatCode>
                <c:ptCount val="12"/>
                <c:pt idx="0">
                  <c:v>50570</c:v>
                </c:pt>
                <c:pt idx="1">
                  <c:v>47121</c:v>
                </c:pt>
                <c:pt idx="2">
                  <c:v>35205</c:v>
                </c:pt>
                <c:pt idx="3">
                  <c:v>33695</c:v>
                </c:pt>
                <c:pt idx="4">
                  <c:v>22812</c:v>
                </c:pt>
                <c:pt idx="5">
                  <c:v>18230</c:v>
                </c:pt>
                <c:pt idx="6">
                  <c:v>18000</c:v>
                </c:pt>
                <c:pt idx="7">
                  <c:v>14547</c:v>
                </c:pt>
                <c:pt idx="8">
                  <c:v>12101</c:v>
                </c:pt>
                <c:pt idx="9">
                  <c:v>22555</c:v>
                </c:pt>
                <c:pt idx="10">
                  <c:v>30844</c:v>
                </c:pt>
                <c:pt idx="11">
                  <c:v>43792</c:v>
                </c:pt>
              </c:numCache>
            </c:numRef>
          </c:val>
          <c:smooth val="0"/>
        </c:ser>
        <c:ser>
          <c:idx val="45"/>
          <c:order val="45"/>
          <c:tx>
            <c:strRef>
              <c:f>SE_Dados!$AU$1</c:f>
              <c:strCache>
                <c:ptCount val="1"/>
                <c:pt idx="0">
                  <c:v>1976</c:v>
                </c:pt>
              </c:strCache>
            </c:strRef>
          </c:tx>
          <c:spPr>
            <a:ln w="12700">
              <a:solidFill>
                <a:srgbClr val="C0C0C0"/>
              </a:solidFill>
              <a:prstDash val="solid"/>
            </a:ln>
          </c:spPr>
          <c:marker>
            <c:symbol val="none"/>
          </c:marker>
          <c:val>
            <c:numRef>
              <c:f>SE_Dados!$AU$2:$AU$13</c:f>
              <c:numCache>
                <c:formatCode>General</c:formatCode>
                <c:ptCount val="12"/>
                <c:pt idx="0">
                  <c:v>40159</c:v>
                </c:pt>
                <c:pt idx="1">
                  <c:v>46875</c:v>
                </c:pt>
                <c:pt idx="2">
                  <c:v>47385</c:v>
                </c:pt>
                <c:pt idx="3">
                  <c:v>37147</c:v>
                </c:pt>
                <c:pt idx="4">
                  <c:v>28582</c:v>
                </c:pt>
                <c:pt idx="5">
                  <c:v>32617</c:v>
                </c:pt>
                <c:pt idx="6">
                  <c:v>25839</c:v>
                </c:pt>
                <c:pt idx="7">
                  <c:v>25676</c:v>
                </c:pt>
                <c:pt idx="8">
                  <c:v>29438</c:v>
                </c:pt>
                <c:pt idx="9">
                  <c:v>30543</c:v>
                </c:pt>
                <c:pt idx="10">
                  <c:v>40179</c:v>
                </c:pt>
                <c:pt idx="11">
                  <c:v>58890</c:v>
                </c:pt>
              </c:numCache>
            </c:numRef>
          </c:val>
          <c:smooth val="0"/>
        </c:ser>
        <c:ser>
          <c:idx val="46"/>
          <c:order val="46"/>
          <c:tx>
            <c:strRef>
              <c:f>SE_Dados!$AV$1</c:f>
              <c:strCache>
                <c:ptCount val="1"/>
                <c:pt idx="0">
                  <c:v>1977</c:v>
                </c:pt>
              </c:strCache>
            </c:strRef>
          </c:tx>
          <c:spPr>
            <a:ln w="12700">
              <a:solidFill>
                <a:srgbClr val="808080"/>
              </a:solidFill>
              <a:prstDash val="solid"/>
            </a:ln>
          </c:spPr>
          <c:marker>
            <c:symbol val="none"/>
          </c:marker>
          <c:val>
            <c:numRef>
              <c:f>SE_Dados!$AV$2:$AV$13</c:f>
              <c:numCache>
                <c:formatCode>General</c:formatCode>
                <c:ptCount val="12"/>
                <c:pt idx="0">
                  <c:v>72304</c:v>
                </c:pt>
                <c:pt idx="1">
                  <c:v>70412</c:v>
                </c:pt>
                <c:pt idx="2">
                  <c:v>38804</c:v>
                </c:pt>
                <c:pt idx="3">
                  <c:v>43791</c:v>
                </c:pt>
                <c:pt idx="4">
                  <c:v>28726</c:v>
                </c:pt>
                <c:pt idx="5">
                  <c:v>25462</c:v>
                </c:pt>
                <c:pt idx="6">
                  <c:v>19803</c:v>
                </c:pt>
                <c:pt idx="7">
                  <c:v>15569</c:v>
                </c:pt>
                <c:pt idx="8">
                  <c:v>18698</c:v>
                </c:pt>
                <c:pt idx="9">
                  <c:v>18660</c:v>
                </c:pt>
                <c:pt idx="10">
                  <c:v>27776</c:v>
                </c:pt>
                <c:pt idx="11">
                  <c:v>49801</c:v>
                </c:pt>
              </c:numCache>
            </c:numRef>
          </c:val>
          <c:smooth val="0"/>
        </c:ser>
        <c:ser>
          <c:idx val="47"/>
          <c:order val="47"/>
          <c:tx>
            <c:strRef>
              <c:f>SE_Dados!$AW$1</c:f>
              <c:strCache>
                <c:ptCount val="1"/>
                <c:pt idx="0">
                  <c:v>1978</c:v>
                </c:pt>
              </c:strCache>
            </c:strRef>
          </c:tx>
          <c:spPr>
            <a:ln w="12700">
              <a:solidFill>
                <a:srgbClr val="9999FF"/>
              </a:solidFill>
              <a:prstDash val="solid"/>
            </a:ln>
          </c:spPr>
          <c:marker>
            <c:symbol val="none"/>
          </c:marker>
          <c:val>
            <c:numRef>
              <c:f>SE_Dados!$AW$2:$AW$13</c:f>
              <c:numCache>
                <c:formatCode>General</c:formatCode>
                <c:ptCount val="12"/>
                <c:pt idx="0">
                  <c:v>68610</c:v>
                </c:pt>
                <c:pt idx="1">
                  <c:v>46318</c:v>
                </c:pt>
                <c:pt idx="2">
                  <c:v>53064</c:v>
                </c:pt>
                <c:pt idx="3">
                  <c:v>34702</c:v>
                </c:pt>
                <c:pt idx="4">
                  <c:v>27784</c:v>
                </c:pt>
                <c:pt idx="5">
                  <c:v>26658</c:v>
                </c:pt>
                <c:pt idx="6">
                  <c:v>23774</c:v>
                </c:pt>
                <c:pt idx="7">
                  <c:v>18502</c:v>
                </c:pt>
                <c:pt idx="8">
                  <c:v>19488</c:v>
                </c:pt>
                <c:pt idx="9">
                  <c:v>18376</c:v>
                </c:pt>
                <c:pt idx="10">
                  <c:v>30116</c:v>
                </c:pt>
                <c:pt idx="11">
                  <c:v>45777</c:v>
                </c:pt>
              </c:numCache>
            </c:numRef>
          </c:val>
          <c:smooth val="0"/>
        </c:ser>
        <c:ser>
          <c:idx val="48"/>
          <c:order val="48"/>
          <c:tx>
            <c:strRef>
              <c:f>SE_Dados!$AX$1</c:f>
              <c:strCache>
                <c:ptCount val="1"/>
                <c:pt idx="0">
                  <c:v>1979</c:v>
                </c:pt>
              </c:strCache>
            </c:strRef>
          </c:tx>
          <c:spPr>
            <a:ln w="12700">
              <a:solidFill>
                <a:srgbClr val="993366"/>
              </a:solidFill>
              <a:prstDash val="solid"/>
            </a:ln>
          </c:spPr>
          <c:marker>
            <c:symbol val="none"/>
          </c:marker>
          <c:val>
            <c:numRef>
              <c:f>SE_Dados!$AX$2:$AX$13</c:f>
              <c:numCache>
                <c:formatCode>General</c:formatCode>
                <c:ptCount val="12"/>
                <c:pt idx="0">
                  <c:v>65647</c:v>
                </c:pt>
                <c:pt idx="1">
                  <c:v>88033</c:v>
                </c:pt>
                <c:pt idx="2">
                  <c:v>55669</c:v>
                </c:pt>
                <c:pt idx="3">
                  <c:v>39302</c:v>
                </c:pt>
                <c:pt idx="4">
                  <c:v>33865</c:v>
                </c:pt>
                <c:pt idx="5">
                  <c:v>25939</c:v>
                </c:pt>
                <c:pt idx="6">
                  <c:v>22378</c:v>
                </c:pt>
                <c:pt idx="7">
                  <c:v>21517</c:v>
                </c:pt>
                <c:pt idx="8">
                  <c:v>27454</c:v>
                </c:pt>
                <c:pt idx="9">
                  <c:v>25234</c:v>
                </c:pt>
                <c:pt idx="10">
                  <c:v>32741</c:v>
                </c:pt>
                <c:pt idx="11">
                  <c:v>42727</c:v>
                </c:pt>
              </c:numCache>
            </c:numRef>
          </c:val>
          <c:smooth val="0"/>
        </c:ser>
        <c:ser>
          <c:idx val="49"/>
          <c:order val="49"/>
          <c:tx>
            <c:strRef>
              <c:f>SE_Dados!$AY$1</c:f>
              <c:strCache>
                <c:ptCount val="1"/>
                <c:pt idx="0">
                  <c:v>1980</c:v>
                </c:pt>
              </c:strCache>
            </c:strRef>
          </c:tx>
          <c:spPr>
            <a:ln w="12700">
              <a:solidFill>
                <a:srgbClr val="FFFFCC"/>
              </a:solidFill>
              <a:prstDash val="solid"/>
            </a:ln>
          </c:spPr>
          <c:marker>
            <c:symbol val="none"/>
          </c:marker>
          <c:val>
            <c:numRef>
              <c:f>SE_Dados!$AY$2:$AY$13</c:f>
              <c:numCache>
                <c:formatCode>General</c:formatCode>
                <c:ptCount val="12"/>
                <c:pt idx="0">
                  <c:v>75298</c:v>
                </c:pt>
                <c:pt idx="1">
                  <c:v>91222</c:v>
                </c:pt>
                <c:pt idx="2">
                  <c:v>61182</c:v>
                </c:pt>
                <c:pt idx="3">
                  <c:v>51645</c:v>
                </c:pt>
                <c:pt idx="4">
                  <c:v>34616</c:v>
                </c:pt>
                <c:pt idx="5">
                  <c:v>27869</c:v>
                </c:pt>
                <c:pt idx="6">
                  <c:v>26444</c:v>
                </c:pt>
                <c:pt idx="7">
                  <c:v>20914</c:v>
                </c:pt>
                <c:pt idx="8">
                  <c:v>22536</c:v>
                </c:pt>
                <c:pt idx="9">
                  <c:v>21644</c:v>
                </c:pt>
                <c:pt idx="10">
                  <c:v>26993</c:v>
                </c:pt>
                <c:pt idx="11">
                  <c:v>53347</c:v>
                </c:pt>
              </c:numCache>
            </c:numRef>
          </c:val>
          <c:smooth val="0"/>
        </c:ser>
        <c:ser>
          <c:idx val="50"/>
          <c:order val="50"/>
          <c:tx>
            <c:strRef>
              <c:f>SE_Dados!$AZ$1</c:f>
              <c:strCache>
                <c:ptCount val="1"/>
                <c:pt idx="0">
                  <c:v>1981</c:v>
                </c:pt>
              </c:strCache>
            </c:strRef>
          </c:tx>
          <c:spPr>
            <a:ln w="12700">
              <a:solidFill>
                <a:srgbClr val="CCFFFF"/>
              </a:solidFill>
              <a:prstDash val="solid"/>
            </a:ln>
          </c:spPr>
          <c:marker>
            <c:symbol val="none"/>
          </c:marker>
          <c:val>
            <c:numRef>
              <c:f>SE_Dados!$AZ$2:$AZ$13</c:f>
              <c:numCache>
                <c:formatCode>General</c:formatCode>
                <c:ptCount val="12"/>
                <c:pt idx="0">
                  <c:v>71103</c:v>
                </c:pt>
                <c:pt idx="1">
                  <c:v>46882</c:v>
                </c:pt>
                <c:pt idx="2">
                  <c:v>42255</c:v>
                </c:pt>
                <c:pt idx="3">
                  <c:v>39093</c:v>
                </c:pt>
                <c:pt idx="4">
                  <c:v>27091</c:v>
                </c:pt>
                <c:pt idx="5">
                  <c:v>24953</c:v>
                </c:pt>
                <c:pt idx="6">
                  <c:v>19213</c:v>
                </c:pt>
                <c:pt idx="7">
                  <c:v>17163</c:v>
                </c:pt>
                <c:pt idx="8">
                  <c:v>14158</c:v>
                </c:pt>
                <c:pt idx="9">
                  <c:v>26078</c:v>
                </c:pt>
                <c:pt idx="10">
                  <c:v>47329</c:v>
                </c:pt>
                <c:pt idx="11">
                  <c:v>62921</c:v>
                </c:pt>
              </c:numCache>
            </c:numRef>
          </c:val>
          <c:smooth val="0"/>
        </c:ser>
        <c:ser>
          <c:idx val="51"/>
          <c:order val="51"/>
          <c:tx>
            <c:strRef>
              <c:f>SE_Dados!$BA$1</c:f>
              <c:strCache>
                <c:ptCount val="1"/>
                <c:pt idx="0">
                  <c:v>1982</c:v>
                </c:pt>
              </c:strCache>
            </c:strRef>
          </c:tx>
          <c:spPr>
            <a:ln w="12700">
              <a:solidFill>
                <a:srgbClr val="660066"/>
              </a:solidFill>
              <a:prstDash val="solid"/>
            </a:ln>
          </c:spPr>
          <c:marker>
            <c:symbol val="none"/>
          </c:marker>
          <c:val>
            <c:numRef>
              <c:f>SE_Dados!$BA$2:$BA$13</c:f>
              <c:numCache>
                <c:formatCode>General</c:formatCode>
                <c:ptCount val="12"/>
                <c:pt idx="0">
                  <c:v>83095</c:v>
                </c:pt>
                <c:pt idx="1">
                  <c:v>70569</c:v>
                </c:pt>
                <c:pt idx="2">
                  <c:v>83705</c:v>
                </c:pt>
                <c:pt idx="3">
                  <c:v>61034</c:v>
                </c:pt>
                <c:pt idx="4">
                  <c:v>38733</c:v>
                </c:pt>
                <c:pt idx="5">
                  <c:v>38935</c:v>
                </c:pt>
                <c:pt idx="6">
                  <c:v>38045</c:v>
                </c:pt>
                <c:pt idx="7">
                  <c:v>26633</c:v>
                </c:pt>
                <c:pt idx="8">
                  <c:v>22191</c:v>
                </c:pt>
                <c:pt idx="9">
                  <c:v>32584</c:v>
                </c:pt>
                <c:pt idx="10">
                  <c:v>38074</c:v>
                </c:pt>
                <c:pt idx="11">
                  <c:v>60115</c:v>
                </c:pt>
              </c:numCache>
            </c:numRef>
          </c:val>
          <c:smooth val="0"/>
        </c:ser>
        <c:ser>
          <c:idx val="52"/>
          <c:order val="52"/>
          <c:tx>
            <c:strRef>
              <c:f>SE_Dados!$BB$1</c:f>
              <c:strCache>
                <c:ptCount val="1"/>
                <c:pt idx="0">
                  <c:v>1983</c:v>
                </c:pt>
              </c:strCache>
            </c:strRef>
          </c:tx>
          <c:spPr>
            <a:ln w="12700">
              <a:solidFill>
                <a:srgbClr val="FF8080"/>
              </a:solidFill>
              <a:prstDash val="solid"/>
            </a:ln>
          </c:spPr>
          <c:marker>
            <c:symbol val="none"/>
          </c:marker>
          <c:val>
            <c:numRef>
              <c:f>SE_Dados!$BB$2:$BB$13</c:f>
              <c:numCache>
                <c:formatCode>General</c:formatCode>
                <c:ptCount val="12"/>
                <c:pt idx="0">
                  <c:v>97203</c:v>
                </c:pt>
                <c:pt idx="1">
                  <c:v>117118</c:v>
                </c:pt>
                <c:pt idx="2">
                  <c:v>92895</c:v>
                </c:pt>
                <c:pt idx="3">
                  <c:v>73653</c:v>
                </c:pt>
                <c:pt idx="4">
                  <c:v>60512</c:v>
                </c:pt>
                <c:pt idx="5">
                  <c:v>80368</c:v>
                </c:pt>
                <c:pt idx="6">
                  <c:v>49075</c:v>
                </c:pt>
                <c:pt idx="7">
                  <c:v>33058</c:v>
                </c:pt>
                <c:pt idx="8">
                  <c:v>45350</c:v>
                </c:pt>
                <c:pt idx="9">
                  <c:v>50924</c:v>
                </c:pt>
                <c:pt idx="10">
                  <c:v>53719</c:v>
                </c:pt>
                <c:pt idx="11">
                  <c:v>72247</c:v>
                </c:pt>
              </c:numCache>
            </c:numRef>
          </c:val>
          <c:smooth val="0"/>
        </c:ser>
        <c:ser>
          <c:idx val="53"/>
          <c:order val="53"/>
          <c:tx>
            <c:strRef>
              <c:f>SE_Dados!$BC$1</c:f>
              <c:strCache>
                <c:ptCount val="1"/>
                <c:pt idx="0">
                  <c:v>1984</c:v>
                </c:pt>
              </c:strCache>
            </c:strRef>
          </c:tx>
          <c:spPr>
            <a:ln w="12700">
              <a:solidFill>
                <a:srgbClr val="0066CC"/>
              </a:solidFill>
              <a:prstDash val="solid"/>
            </a:ln>
          </c:spPr>
          <c:marker>
            <c:symbol val="none"/>
          </c:marker>
          <c:val>
            <c:numRef>
              <c:f>SE_Dados!$BC$2:$BC$13</c:f>
              <c:numCache>
                <c:formatCode>General</c:formatCode>
                <c:ptCount val="12"/>
                <c:pt idx="0">
                  <c:v>63661</c:v>
                </c:pt>
                <c:pt idx="1">
                  <c:v>46679</c:v>
                </c:pt>
                <c:pt idx="2">
                  <c:v>38630</c:v>
                </c:pt>
                <c:pt idx="3">
                  <c:v>41518</c:v>
                </c:pt>
                <c:pt idx="4">
                  <c:v>34130</c:v>
                </c:pt>
                <c:pt idx="5">
                  <c:v>23612</c:v>
                </c:pt>
                <c:pt idx="6">
                  <c:v>19854</c:v>
                </c:pt>
                <c:pt idx="7">
                  <c:v>20361</c:v>
                </c:pt>
                <c:pt idx="8">
                  <c:v>22629</c:v>
                </c:pt>
                <c:pt idx="9">
                  <c:v>20960</c:v>
                </c:pt>
                <c:pt idx="10">
                  <c:v>22464</c:v>
                </c:pt>
                <c:pt idx="11">
                  <c:v>43790</c:v>
                </c:pt>
              </c:numCache>
            </c:numRef>
          </c:val>
          <c:smooth val="0"/>
        </c:ser>
        <c:ser>
          <c:idx val="54"/>
          <c:order val="54"/>
          <c:tx>
            <c:strRef>
              <c:f>SE_Dados!$BD$1</c:f>
              <c:strCache>
                <c:ptCount val="1"/>
                <c:pt idx="0">
                  <c:v>1985</c:v>
                </c:pt>
              </c:strCache>
            </c:strRef>
          </c:tx>
          <c:spPr>
            <a:ln w="12700">
              <a:solidFill>
                <a:srgbClr val="CCCCFF"/>
              </a:solidFill>
              <a:prstDash val="solid"/>
            </a:ln>
          </c:spPr>
          <c:marker>
            <c:symbol val="none"/>
          </c:marker>
          <c:val>
            <c:numRef>
              <c:f>SE_Dados!$BD$2:$BD$13</c:f>
              <c:numCache>
                <c:formatCode>General</c:formatCode>
                <c:ptCount val="12"/>
                <c:pt idx="0">
                  <c:v>72069</c:v>
                </c:pt>
                <c:pt idx="1">
                  <c:v>69558</c:v>
                </c:pt>
                <c:pt idx="2">
                  <c:v>70207</c:v>
                </c:pt>
                <c:pt idx="3">
                  <c:v>51203</c:v>
                </c:pt>
                <c:pt idx="4">
                  <c:v>36239</c:v>
                </c:pt>
                <c:pt idx="5">
                  <c:v>27473</c:v>
                </c:pt>
                <c:pt idx="6">
                  <c:v>23101</c:v>
                </c:pt>
                <c:pt idx="7">
                  <c:v>19395</c:v>
                </c:pt>
                <c:pt idx="8">
                  <c:v>18654</c:v>
                </c:pt>
                <c:pt idx="9">
                  <c:v>17885</c:v>
                </c:pt>
                <c:pt idx="10">
                  <c:v>23650</c:v>
                </c:pt>
                <c:pt idx="11">
                  <c:v>31531</c:v>
                </c:pt>
              </c:numCache>
            </c:numRef>
          </c:val>
          <c:smooth val="0"/>
        </c:ser>
        <c:ser>
          <c:idx val="55"/>
          <c:order val="55"/>
          <c:tx>
            <c:strRef>
              <c:f>SE_Dados!$BE$1</c:f>
              <c:strCache>
                <c:ptCount val="1"/>
                <c:pt idx="0">
                  <c:v>1986</c:v>
                </c:pt>
              </c:strCache>
            </c:strRef>
          </c:tx>
          <c:spPr>
            <a:ln w="12700">
              <a:solidFill>
                <a:srgbClr val="000080"/>
              </a:solidFill>
              <a:prstDash val="lgDash"/>
            </a:ln>
          </c:spPr>
          <c:marker>
            <c:symbol val="none"/>
          </c:marker>
          <c:val>
            <c:numRef>
              <c:f>SE_Dados!$BE$2:$BE$13</c:f>
              <c:numCache>
                <c:formatCode>General</c:formatCode>
                <c:ptCount val="12"/>
                <c:pt idx="0">
                  <c:v>52943</c:v>
                </c:pt>
                <c:pt idx="1">
                  <c:v>48778</c:v>
                </c:pt>
                <c:pt idx="2">
                  <c:v>46050</c:v>
                </c:pt>
                <c:pt idx="3">
                  <c:v>31889</c:v>
                </c:pt>
                <c:pt idx="4">
                  <c:v>30484</c:v>
                </c:pt>
                <c:pt idx="5">
                  <c:v>22315</c:v>
                </c:pt>
                <c:pt idx="6">
                  <c:v>18928</c:v>
                </c:pt>
                <c:pt idx="7">
                  <c:v>22185</c:v>
                </c:pt>
                <c:pt idx="8">
                  <c:v>17212</c:v>
                </c:pt>
                <c:pt idx="9">
                  <c:v>15753</c:v>
                </c:pt>
                <c:pt idx="10">
                  <c:v>17048</c:v>
                </c:pt>
                <c:pt idx="11">
                  <c:v>40893</c:v>
                </c:pt>
              </c:numCache>
            </c:numRef>
          </c:val>
          <c:smooth val="0"/>
        </c:ser>
        <c:ser>
          <c:idx val="56"/>
          <c:order val="56"/>
          <c:tx>
            <c:strRef>
              <c:f>SE_Dados!$BF$1</c:f>
              <c:strCache>
                <c:ptCount val="1"/>
                <c:pt idx="0">
                  <c:v>1987</c:v>
                </c:pt>
              </c:strCache>
            </c:strRef>
          </c:tx>
          <c:spPr>
            <a:ln w="12700">
              <a:solidFill>
                <a:srgbClr val="FF00FF"/>
              </a:solidFill>
              <a:prstDash val="lgDash"/>
            </a:ln>
          </c:spPr>
          <c:marker>
            <c:symbol val="none"/>
          </c:marker>
          <c:val>
            <c:numRef>
              <c:f>SE_Dados!$BF$2:$BF$13</c:f>
              <c:numCache>
                <c:formatCode>General</c:formatCode>
                <c:ptCount val="12"/>
                <c:pt idx="0">
                  <c:v>52267</c:v>
                </c:pt>
                <c:pt idx="1">
                  <c:v>58087</c:v>
                </c:pt>
                <c:pt idx="2">
                  <c:v>46211</c:v>
                </c:pt>
                <c:pt idx="3">
                  <c:v>40152</c:v>
                </c:pt>
                <c:pt idx="4">
                  <c:v>39209</c:v>
                </c:pt>
                <c:pt idx="5">
                  <c:v>33924</c:v>
                </c:pt>
                <c:pt idx="6">
                  <c:v>23848</c:v>
                </c:pt>
                <c:pt idx="7">
                  <c:v>18204</c:v>
                </c:pt>
                <c:pt idx="8">
                  <c:v>18658</c:v>
                </c:pt>
                <c:pt idx="9">
                  <c:v>20822</c:v>
                </c:pt>
                <c:pt idx="10">
                  <c:v>28882</c:v>
                </c:pt>
                <c:pt idx="11">
                  <c:v>48157</c:v>
                </c:pt>
              </c:numCache>
            </c:numRef>
          </c:val>
          <c:smooth val="0"/>
        </c:ser>
        <c:ser>
          <c:idx val="57"/>
          <c:order val="57"/>
          <c:tx>
            <c:strRef>
              <c:f>SE_Dados!$BG$1</c:f>
              <c:strCache>
                <c:ptCount val="1"/>
                <c:pt idx="0">
                  <c:v>1988</c:v>
                </c:pt>
              </c:strCache>
            </c:strRef>
          </c:tx>
          <c:spPr>
            <a:ln w="12700">
              <a:solidFill>
                <a:srgbClr val="FFFF00"/>
              </a:solidFill>
              <a:prstDash val="lgDash"/>
            </a:ln>
          </c:spPr>
          <c:marker>
            <c:symbol val="none"/>
          </c:marker>
          <c:val>
            <c:numRef>
              <c:f>SE_Dados!$BG$2:$BG$13</c:f>
              <c:numCache>
                <c:formatCode>General</c:formatCode>
                <c:ptCount val="12"/>
                <c:pt idx="0">
                  <c:v>46261</c:v>
                </c:pt>
                <c:pt idx="1">
                  <c:v>56523</c:v>
                </c:pt>
                <c:pt idx="2">
                  <c:v>61663</c:v>
                </c:pt>
                <c:pt idx="3">
                  <c:v>42900</c:v>
                </c:pt>
                <c:pt idx="4">
                  <c:v>35064</c:v>
                </c:pt>
                <c:pt idx="5">
                  <c:v>31707</c:v>
                </c:pt>
                <c:pt idx="6">
                  <c:v>21194</c:v>
                </c:pt>
                <c:pt idx="7">
                  <c:v>17666</c:v>
                </c:pt>
                <c:pt idx="8">
                  <c:v>15342</c:v>
                </c:pt>
                <c:pt idx="9">
                  <c:v>20314</c:v>
                </c:pt>
                <c:pt idx="10">
                  <c:v>25694</c:v>
                </c:pt>
                <c:pt idx="11">
                  <c:v>32408</c:v>
                </c:pt>
              </c:numCache>
            </c:numRef>
          </c:val>
          <c:smooth val="0"/>
        </c:ser>
        <c:ser>
          <c:idx val="58"/>
          <c:order val="58"/>
          <c:tx>
            <c:strRef>
              <c:f>SE_Dados!$BH$1</c:f>
              <c:strCache>
                <c:ptCount val="1"/>
                <c:pt idx="0">
                  <c:v>1989</c:v>
                </c:pt>
              </c:strCache>
            </c:strRef>
          </c:tx>
          <c:spPr>
            <a:ln w="12700">
              <a:solidFill>
                <a:srgbClr val="00FFFF"/>
              </a:solidFill>
              <a:prstDash val="lgDash"/>
            </a:ln>
          </c:spPr>
          <c:marker>
            <c:symbol val="none"/>
          </c:marker>
          <c:val>
            <c:numRef>
              <c:f>SE_Dados!$BH$2:$BH$13</c:f>
              <c:numCache>
                <c:formatCode>General</c:formatCode>
                <c:ptCount val="12"/>
                <c:pt idx="0">
                  <c:v>57190</c:v>
                </c:pt>
                <c:pt idx="1">
                  <c:v>60296</c:v>
                </c:pt>
                <c:pt idx="2">
                  <c:v>53254</c:v>
                </c:pt>
                <c:pt idx="3">
                  <c:v>35410</c:v>
                </c:pt>
                <c:pt idx="4">
                  <c:v>27526</c:v>
                </c:pt>
                <c:pt idx="5">
                  <c:v>23293</c:v>
                </c:pt>
                <c:pt idx="6">
                  <c:v>21134</c:v>
                </c:pt>
                <c:pt idx="7">
                  <c:v>25419</c:v>
                </c:pt>
                <c:pt idx="8">
                  <c:v>26279</c:v>
                </c:pt>
                <c:pt idx="9">
                  <c:v>20291</c:v>
                </c:pt>
                <c:pt idx="10">
                  <c:v>27141</c:v>
                </c:pt>
                <c:pt idx="11">
                  <c:v>62290</c:v>
                </c:pt>
              </c:numCache>
            </c:numRef>
          </c:val>
          <c:smooth val="0"/>
        </c:ser>
        <c:ser>
          <c:idx val="59"/>
          <c:order val="59"/>
          <c:tx>
            <c:strRef>
              <c:f>SE_Dados!$BI$1</c:f>
              <c:strCache>
                <c:ptCount val="1"/>
                <c:pt idx="0">
                  <c:v>1990</c:v>
                </c:pt>
              </c:strCache>
            </c:strRef>
          </c:tx>
          <c:spPr>
            <a:ln w="12700">
              <a:solidFill>
                <a:srgbClr val="800080"/>
              </a:solidFill>
              <a:prstDash val="lgDash"/>
            </a:ln>
          </c:spPr>
          <c:marker>
            <c:symbol val="none"/>
          </c:marker>
          <c:val>
            <c:numRef>
              <c:f>SE_Dados!$BI$2:$BI$13</c:f>
              <c:numCache>
                <c:formatCode>General</c:formatCode>
                <c:ptCount val="12"/>
                <c:pt idx="0">
                  <c:v>79503</c:v>
                </c:pt>
                <c:pt idx="1">
                  <c:v>40782</c:v>
                </c:pt>
                <c:pt idx="2">
                  <c:v>42240</c:v>
                </c:pt>
                <c:pt idx="3">
                  <c:v>34165</c:v>
                </c:pt>
                <c:pt idx="4">
                  <c:v>29357</c:v>
                </c:pt>
                <c:pt idx="5">
                  <c:v>22900</c:v>
                </c:pt>
                <c:pt idx="6">
                  <c:v>24355</c:v>
                </c:pt>
                <c:pt idx="7">
                  <c:v>22035</c:v>
                </c:pt>
                <c:pt idx="8">
                  <c:v>25886</c:v>
                </c:pt>
                <c:pt idx="9">
                  <c:v>26584</c:v>
                </c:pt>
                <c:pt idx="10">
                  <c:v>24332</c:v>
                </c:pt>
                <c:pt idx="11">
                  <c:v>25012</c:v>
                </c:pt>
              </c:numCache>
            </c:numRef>
          </c:val>
          <c:smooth val="0"/>
        </c:ser>
        <c:ser>
          <c:idx val="60"/>
          <c:order val="60"/>
          <c:tx>
            <c:strRef>
              <c:f>SE_Dados!$BJ$1</c:f>
              <c:strCache>
                <c:ptCount val="1"/>
                <c:pt idx="0">
                  <c:v>1991</c:v>
                </c:pt>
              </c:strCache>
            </c:strRef>
          </c:tx>
          <c:spPr>
            <a:ln w="12700">
              <a:solidFill>
                <a:srgbClr val="800000"/>
              </a:solidFill>
              <a:prstDash val="lgDash"/>
            </a:ln>
          </c:spPr>
          <c:marker>
            <c:symbol val="none"/>
          </c:marker>
          <c:val>
            <c:numRef>
              <c:f>SE_Dados!$BJ$2:$BJ$13</c:f>
              <c:numCache>
                <c:formatCode>General</c:formatCode>
                <c:ptCount val="12"/>
                <c:pt idx="0">
                  <c:v>47169</c:v>
                </c:pt>
                <c:pt idx="1">
                  <c:v>64422</c:v>
                </c:pt>
                <c:pt idx="2">
                  <c:v>66754</c:v>
                </c:pt>
                <c:pt idx="3">
                  <c:v>67436</c:v>
                </c:pt>
                <c:pt idx="4">
                  <c:v>39232</c:v>
                </c:pt>
                <c:pt idx="5">
                  <c:v>29098</c:v>
                </c:pt>
                <c:pt idx="6">
                  <c:v>24512</c:v>
                </c:pt>
                <c:pt idx="7">
                  <c:v>19572</c:v>
                </c:pt>
                <c:pt idx="8">
                  <c:v>16998</c:v>
                </c:pt>
                <c:pt idx="9">
                  <c:v>26284</c:v>
                </c:pt>
                <c:pt idx="10">
                  <c:v>22704</c:v>
                </c:pt>
                <c:pt idx="11">
                  <c:v>34973</c:v>
                </c:pt>
              </c:numCache>
            </c:numRef>
          </c:val>
          <c:smooth val="0"/>
        </c:ser>
        <c:ser>
          <c:idx val="61"/>
          <c:order val="61"/>
          <c:tx>
            <c:strRef>
              <c:f>SE_Dados!$BK$1</c:f>
              <c:strCache>
                <c:ptCount val="1"/>
                <c:pt idx="0">
                  <c:v>1992</c:v>
                </c:pt>
              </c:strCache>
            </c:strRef>
          </c:tx>
          <c:spPr>
            <a:ln w="12700">
              <a:solidFill>
                <a:srgbClr val="008080"/>
              </a:solidFill>
              <a:prstDash val="lgDash"/>
            </a:ln>
          </c:spPr>
          <c:marker>
            <c:symbol val="none"/>
          </c:marker>
          <c:val>
            <c:numRef>
              <c:f>SE_Dados!$BK$2:$BK$13</c:f>
              <c:numCache>
                <c:formatCode>General</c:formatCode>
                <c:ptCount val="12"/>
                <c:pt idx="0">
                  <c:v>59415</c:v>
                </c:pt>
                <c:pt idx="1">
                  <c:v>85267</c:v>
                </c:pt>
                <c:pt idx="2">
                  <c:v>54620</c:v>
                </c:pt>
                <c:pt idx="3">
                  <c:v>49637</c:v>
                </c:pt>
                <c:pt idx="4">
                  <c:v>49746</c:v>
                </c:pt>
                <c:pt idx="5">
                  <c:v>34180</c:v>
                </c:pt>
                <c:pt idx="6">
                  <c:v>25997</c:v>
                </c:pt>
                <c:pt idx="7">
                  <c:v>22264</c:v>
                </c:pt>
                <c:pt idx="8">
                  <c:v>27837</c:v>
                </c:pt>
                <c:pt idx="9">
                  <c:v>33769</c:v>
                </c:pt>
                <c:pt idx="10">
                  <c:v>45770</c:v>
                </c:pt>
                <c:pt idx="11">
                  <c:v>53555</c:v>
                </c:pt>
              </c:numCache>
            </c:numRef>
          </c:val>
          <c:smooth val="0"/>
        </c:ser>
        <c:ser>
          <c:idx val="62"/>
          <c:order val="62"/>
          <c:tx>
            <c:strRef>
              <c:f>SE_Dados!$BL$1</c:f>
              <c:strCache>
                <c:ptCount val="1"/>
                <c:pt idx="0">
                  <c:v>1993</c:v>
                </c:pt>
              </c:strCache>
            </c:strRef>
          </c:tx>
          <c:spPr>
            <a:ln w="12700">
              <a:solidFill>
                <a:srgbClr val="0000FF"/>
              </a:solidFill>
              <a:prstDash val="lgDash"/>
            </a:ln>
          </c:spPr>
          <c:marker>
            <c:symbol val="none"/>
          </c:marker>
          <c:val>
            <c:numRef>
              <c:f>SE_Dados!$BL$2:$BL$13</c:f>
              <c:numCache>
                <c:formatCode>General</c:formatCode>
                <c:ptCount val="12"/>
                <c:pt idx="0">
                  <c:v>47242</c:v>
                </c:pt>
                <c:pt idx="1">
                  <c:v>67430</c:v>
                </c:pt>
                <c:pt idx="2">
                  <c:v>54867</c:v>
                </c:pt>
                <c:pt idx="3">
                  <c:v>46024</c:v>
                </c:pt>
                <c:pt idx="4">
                  <c:v>31839</c:v>
                </c:pt>
                <c:pt idx="5">
                  <c:v>31028</c:v>
                </c:pt>
                <c:pt idx="6">
                  <c:v>22969</c:v>
                </c:pt>
                <c:pt idx="7">
                  <c:v>20621</c:v>
                </c:pt>
                <c:pt idx="8">
                  <c:v>23136</c:v>
                </c:pt>
                <c:pt idx="9">
                  <c:v>29402</c:v>
                </c:pt>
                <c:pt idx="10">
                  <c:v>21059</c:v>
                </c:pt>
                <c:pt idx="11">
                  <c:v>34862</c:v>
                </c:pt>
              </c:numCache>
            </c:numRef>
          </c:val>
          <c:smooth val="0"/>
        </c:ser>
        <c:ser>
          <c:idx val="63"/>
          <c:order val="63"/>
          <c:tx>
            <c:strRef>
              <c:f>SE_Dados!$BM$1</c:f>
              <c:strCache>
                <c:ptCount val="1"/>
                <c:pt idx="0">
                  <c:v>1994</c:v>
                </c:pt>
              </c:strCache>
            </c:strRef>
          </c:tx>
          <c:spPr>
            <a:ln w="12700">
              <a:solidFill>
                <a:srgbClr val="00CCFF"/>
              </a:solidFill>
              <a:prstDash val="lgDash"/>
            </a:ln>
          </c:spPr>
          <c:marker>
            <c:symbol val="none"/>
          </c:marker>
          <c:val>
            <c:numRef>
              <c:f>SE_Dados!$BM$2:$BM$13</c:f>
              <c:numCache>
                <c:formatCode>General</c:formatCode>
                <c:ptCount val="12"/>
                <c:pt idx="0">
                  <c:v>63526</c:v>
                </c:pt>
                <c:pt idx="1">
                  <c:v>50568</c:v>
                </c:pt>
                <c:pt idx="2">
                  <c:v>59762</c:v>
                </c:pt>
                <c:pt idx="3">
                  <c:v>42441</c:v>
                </c:pt>
                <c:pt idx="4">
                  <c:v>31406</c:v>
                </c:pt>
                <c:pt idx="5">
                  <c:v>28295</c:v>
                </c:pt>
                <c:pt idx="6">
                  <c:v>24090</c:v>
                </c:pt>
                <c:pt idx="7">
                  <c:v>18777</c:v>
                </c:pt>
                <c:pt idx="8">
                  <c:v>15053</c:v>
                </c:pt>
                <c:pt idx="9">
                  <c:v>15922</c:v>
                </c:pt>
                <c:pt idx="10">
                  <c:v>23641</c:v>
                </c:pt>
                <c:pt idx="11">
                  <c:v>35799</c:v>
                </c:pt>
              </c:numCache>
            </c:numRef>
          </c:val>
          <c:smooth val="0"/>
        </c:ser>
        <c:ser>
          <c:idx val="64"/>
          <c:order val="64"/>
          <c:tx>
            <c:strRef>
              <c:f>SE_Dados!$BN$1</c:f>
              <c:strCache>
                <c:ptCount val="1"/>
                <c:pt idx="0">
                  <c:v>1995</c:v>
                </c:pt>
              </c:strCache>
            </c:strRef>
          </c:tx>
          <c:spPr>
            <a:ln w="12700">
              <a:solidFill>
                <a:srgbClr val="CCFFFF"/>
              </a:solidFill>
              <a:prstDash val="lgDash"/>
            </a:ln>
          </c:spPr>
          <c:marker>
            <c:symbol val="none"/>
          </c:marker>
          <c:val>
            <c:numRef>
              <c:f>SE_Dados!$BN$2:$BN$13</c:f>
              <c:numCache>
                <c:formatCode>General</c:formatCode>
                <c:ptCount val="12"/>
                <c:pt idx="0">
                  <c:v>51663</c:v>
                </c:pt>
                <c:pt idx="1">
                  <c:v>82630</c:v>
                </c:pt>
                <c:pt idx="2">
                  <c:v>51327</c:v>
                </c:pt>
                <c:pt idx="3">
                  <c:v>46374</c:v>
                </c:pt>
                <c:pt idx="4">
                  <c:v>34070</c:v>
                </c:pt>
                <c:pt idx="5">
                  <c:v>24615</c:v>
                </c:pt>
                <c:pt idx="6">
                  <c:v>23560</c:v>
                </c:pt>
                <c:pt idx="7">
                  <c:v>16739</c:v>
                </c:pt>
                <c:pt idx="8">
                  <c:v>15432</c:v>
                </c:pt>
                <c:pt idx="9">
                  <c:v>25598</c:v>
                </c:pt>
                <c:pt idx="10">
                  <c:v>24855</c:v>
                </c:pt>
                <c:pt idx="11">
                  <c:v>33312</c:v>
                </c:pt>
              </c:numCache>
            </c:numRef>
          </c:val>
          <c:smooth val="0"/>
        </c:ser>
        <c:ser>
          <c:idx val="65"/>
          <c:order val="65"/>
          <c:tx>
            <c:strRef>
              <c:f>SE_Dados!$BO$1</c:f>
              <c:strCache>
                <c:ptCount val="1"/>
                <c:pt idx="0">
                  <c:v>1996</c:v>
                </c:pt>
              </c:strCache>
            </c:strRef>
          </c:tx>
          <c:spPr>
            <a:ln w="12700">
              <a:solidFill>
                <a:srgbClr val="CCFFCC"/>
              </a:solidFill>
              <a:prstDash val="lgDash"/>
            </a:ln>
          </c:spPr>
          <c:marker>
            <c:symbol val="none"/>
          </c:marker>
          <c:val>
            <c:numRef>
              <c:f>SE_Dados!$BO$2:$BO$13</c:f>
              <c:numCache>
                <c:formatCode>General</c:formatCode>
                <c:ptCount val="12"/>
                <c:pt idx="0">
                  <c:v>54111</c:v>
                </c:pt>
                <c:pt idx="1">
                  <c:v>40052</c:v>
                </c:pt>
                <c:pt idx="2">
                  <c:v>52940</c:v>
                </c:pt>
                <c:pt idx="3">
                  <c:v>35537</c:v>
                </c:pt>
                <c:pt idx="4">
                  <c:v>25852</c:v>
                </c:pt>
                <c:pt idx="5">
                  <c:v>20547</c:v>
                </c:pt>
                <c:pt idx="6">
                  <c:v>17952</c:v>
                </c:pt>
                <c:pt idx="7">
                  <c:v>15819</c:v>
                </c:pt>
                <c:pt idx="8">
                  <c:v>20839</c:v>
                </c:pt>
                <c:pt idx="9">
                  <c:v>21848</c:v>
                </c:pt>
                <c:pt idx="10">
                  <c:v>35876</c:v>
                </c:pt>
                <c:pt idx="11">
                  <c:v>45256</c:v>
                </c:pt>
              </c:numCache>
            </c:numRef>
          </c:val>
          <c:smooth val="0"/>
        </c:ser>
        <c:ser>
          <c:idx val="66"/>
          <c:order val="66"/>
          <c:tx>
            <c:strRef>
              <c:f>SE_Dados!$BP$1</c:f>
              <c:strCache>
                <c:ptCount val="1"/>
                <c:pt idx="0">
                  <c:v>1997</c:v>
                </c:pt>
              </c:strCache>
            </c:strRef>
          </c:tx>
          <c:spPr>
            <a:ln w="12700">
              <a:solidFill>
                <a:srgbClr val="FFFF99"/>
              </a:solidFill>
              <a:prstDash val="lgDash"/>
            </a:ln>
          </c:spPr>
          <c:marker>
            <c:symbol val="none"/>
          </c:marker>
          <c:val>
            <c:numRef>
              <c:f>SE_Dados!$BP$2:$BP$13</c:f>
              <c:numCache>
                <c:formatCode>General</c:formatCode>
                <c:ptCount val="12"/>
                <c:pt idx="0">
                  <c:v>91328</c:v>
                </c:pt>
                <c:pt idx="1">
                  <c:v>72167</c:v>
                </c:pt>
                <c:pt idx="2">
                  <c:v>56356</c:v>
                </c:pt>
                <c:pt idx="3">
                  <c:v>43889</c:v>
                </c:pt>
                <c:pt idx="4">
                  <c:v>31926</c:v>
                </c:pt>
                <c:pt idx="5">
                  <c:v>38997</c:v>
                </c:pt>
                <c:pt idx="6">
                  <c:v>27915</c:v>
                </c:pt>
                <c:pt idx="7">
                  <c:v>21118</c:v>
                </c:pt>
                <c:pt idx="8">
                  <c:v>20197</c:v>
                </c:pt>
                <c:pt idx="9">
                  <c:v>24861</c:v>
                </c:pt>
                <c:pt idx="10">
                  <c:v>33268</c:v>
                </c:pt>
                <c:pt idx="11">
                  <c:v>50321</c:v>
                </c:pt>
              </c:numCache>
            </c:numRef>
          </c:val>
          <c:smooth val="0"/>
        </c:ser>
        <c:ser>
          <c:idx val="67"/>
          <c:order val="67"/>
          <c:tx>
            <c:strRef>
              <c:f>SE_Dados!$BQ$1</c:f>
              <c:strCache>
                <c:ptCount val="1"/>
                <c:pt idx="0">
                  <c:v>1998</c:v>
                </c:pt>
              </c:strCache>
            </c:strRef>
          </c:tx>
          <c:spPr>
            <a:ln w="12700">
              <a:solidFill>
                <a:srgbClr val="99CCFF"/>
              </a:solidFill>
              <a:prstDash val="lgDash"/>
            </a:ln>
          </c:spPr>
          <c:marker>
            <c:symbol val="none"/>
          </c:marker>
          <c:val>
            <c:numRef>
              <c:f>SE_Dados!$BQ$2:$BQ$13</c:f>
              <c:numCache>
                <c:formatCode>General</c:formatCode>
                <c:ptCount val="12"/>
                <c:pt idx="0">
                  <c:v>42659</c:v>
                </c:pt>
                <c:pt idx="1">
                  <c:v>53017</c:v>
                </c:pt>
                <c:pt idx="2">
                  <c:v>54558</c:v>
                </c:pt>
                <c:pt idx="3">
                  <c:v>44762</c:v>
                </c:pt>
                <c:pt idx="4">
                  <c:v>34508</c:v>
                </c:pt>
                <c:pt idx="5">
                  <c:v>26404</c:v>
                </c:pt>
                <c:pt idx="6">
                  <c:v>20715</c:v>
                </c:pt>
                <c:pt idx="7">
                  <c:v>22546</c:v>
                </c:pt>
                <c:pt idx="8">
                  <c:v>23263</c:v>
                </c:pt>
                <c:pt idx="9">
                  <c:v>33525</c:v>
                </c:pt>
                <c:pt idx="10">
                  <c:v>28562</c:v>
                </c:pt>
                <c:pt idx="11">
                  <c:v>39173</c:v>
                </c:pt>
              </c:numCache>
            </c:numRef>
          </c:val>
          <c:smooth val="0"/>
        </c:ser>
        <c:ser>
          <c:idx val="68"/>
          <c:order val="68"/>
          <c:tx>
            <c:strRef>
              <c:f>SE_Dados!$BR$1</c:f>
              <c:strCache>
                <c:ptCount val="1"/>
                <c:pt idx="0">
                  <c:v>1999</c:v>
                </c:pt>
              </c:strCache>
            </c:strRef>
          </c:tx>
          <c:spPr>
            <a:ln w="12700">
              <a:solidFill>
                <a:srgbClr val="FF99CC"/>
              </a:solidFill>
              <a:prstDash val="lgDash"/>
            </a:ln>
          </c:spPr>
          <c:marker>
            <c:symbol val="none"/>
          </c:marker>
          <c:val>
            <c:numRef>
              <c:f>SE_Dados!$BR$2:$BR$13</c:f>
              <c:numCache>
                <c:formatCode>General</c:formatCode>
                <c:ptCount val="12"/>
                <c:pt idx="0">
                  <c:v>57942</c:v>
                </c:pt>
                <c:pt idx="1">
                  <c:v>49890</c:v>
                </c:pt>
                <c:pt idx="2">
                  <c:v>58476</c:v>
                </c:pt>
                <c:pt idx="3">
                  <c:v>33519</c:v>
                </c:pt>
                <c:pt idx="4">
                  <c:v>25550</c:v>
                </c:pt>
                <c:pt idx="5">
                  <c:v>23902</c:v>
                </c:pt>
                <c:pt idx="6">
                  <c:v>22114</c:v>
                </c:pt>
                <c:pt idx="7">
                  <c:v>15626</c:v>
                </c:pt>
                <c:pt idx="8">
                  <c:v>16585</c:v>
                </c:pt>
                <c:pt idx="9">
                  <c:v>13711</c:v>
                </c:pt>
                <c:pt idx="10">
                  <c:v>19851</c:v>
                </c:pt>
                <c:pt idx="11">
                  <c:v>30617</c:v>
                </c:pt>
              </c:numCache>
            </c:numRef>
          </c:val>
          <c:smooth val="0"/>
        </c:ser>
        <c:ser>
          <c:idx val="69"/>
          <c:order val="69"/>
          <c:tx>
            <c:strRef>
              <c:f>SE_Dados!$BS$1</c:f>
              <c:strCache>
                <c:ptCount val="1"/>
                <c:pt idx="0">
                  <c:v>2000</c:v>
                </c:pt>
              </c:strCache>
            </c:strRef>
          </c:tx>
          <c:spPr>
            <a:ln w="12700">
              <a:solidFill>
                <a:srgbClr val="CC99FF"/>
              </a:solidFill>
              <a:prstDash val="lgDash"/>
            </a:ln>
          </c:spPr>
          <c:marker>
            <c:symbol val="none"/>
          </c:marker>
          <c:val>
            <c:numRef>
              <c:f>SE_Dados!$BS$2:$BS$13</c:f>
              <c:numCache>
                <c:formatCode>General</c:formatCode>
                <c:ptCount val="12"/>
                <c:pt idx="0">
                  <c:v>54585</c:v>
                </c:pt>
                <c:pt idx="1">
                  <c:v>66717</c:v>
                </c:pt>
                <c:pt idx="2">
                  <c:v>61073</c:v>
                </c:pt>
                <c:pt idx="3">
                  <c:v>37270</c:v>
                </c:pt>
                <c:pt idx="4">
                  <c:v>24466</c:v>
                </c:pt>
                <c:pt idx="5">
                  <c:v>21101</c:v>
                </c:pt>
                <c:pt idx="6">
                  <c:v>19568</c:v>
                </c:pt>
                <c:pt idx="7">
                  <c:v>18776</c:v>
                </c:pt>
                <c:pt idx="8">
                  <c:v>29906</c:v>
                </c:pt>
                <c:pt idx="9">
                  <c:v>18594</c:v>
                </c:pt>
                <c:pt idx="10">
                  <c:v>28870</c:v>
                </c:pt>
                <c:pt idx="11">
                  <c:v>44548</c:v>
                </c:pt>
              </c:numCache>
            </c:numRef>
          </c:val>
          <c:smooth val="0"/>
        </c:ser>
        <c:ser>
          <c:idx val="70"/>
          <c:order val="70"/>
          <c:tx>
            <c:strRef>
              <c:f>SE_Dados!$BT$1</c:f>
              <c:strCache>
                <c:ptCount val="1"/>
                <c:pt idx="0">
                  <c:v>2001</c:v>
                </c:pt>
              </c:strCache>
            </c:strRef>
          </c:tx>
          <c:spPr>
            <a:ln w="12700">
              <a:solidFill>
                <a:srgbClr val="FFCC99"/>
              </a:solidFill>
              <a:prstDash val="lgDash"/>
            </a:ln>
          </c:spPr>
          <c:marker>
            <c:symbol val="none"/>
          </c:marker>
          <c:val>
            <c:numRef>
              <c:f>SE_Dados!$BT$2:$BT$13</c:f>
              <c:numCache>
                <c:formatCode>General</c:formatCode>
                <c:ptCount val="12"/>
                <c:pt idx="0">
                  <c:v>39874</c:v>
                </c:pt>
                <c:pt idx="1">
                  <c:v>39458</c:v>
                </c:pt>
                <c:pt idx="2">
                  <c:v>37084</c:v>
                </c:pt>
                <c:pt idx="3">
                  <c:v>27962</c:v>
                </c:pt>
                <c:pt idx="4">
                  <c:v>22345</c:v>
                </c:pt>
                <c:pt idx="5">
                  <c:v>20134</c:v>
                </c:pt>
                <c:pt idx="6">
                  <c:v>17122</c:v>
                </c:pt>
                <c:pt idx="7">
                  <c:v>14627</c:v>
                </c:pt>
                <c:pt idx="8">
                  <c:v>15485</c:v>
                </c:pt>
                <c:pt idx="9">
                  <c:v>21904</c:v>
                </c:pt>
                <c:pt idx="10">
                  <c:v>25787</c:v>
                </c:pt>
                <c:pt idx="11">
                  <c:v>39770</c:v>
                </c:pt>
              </c:numCache>
            </c:numRef>
          </c:val>
          <c:smooth val="0"/>
        </c:ser>
        <c:ser>
          <c:idx val="71"/>
          <c:order val="71"/>
          <c:tx>
            <c:strRef>
              <c:f>SE_Dados!$BU$1</c:f>
              <c:strCache>
                <c:ptCount val="1"/>
                <c:pt idx="0">
                  <c:v>2002</c:v>
                </c:pt>
              </c:strCache>
            </c:strRef>
          </c:tx>
          <c:spPr>
            <a:ln w="12700">
              <a:solidFill>
                <a:srgbClr val="3366FF"/>
              </a:solidFill>
              <a:prstDash val="lgDash"/>
            </a:ln>
          </c:spPr>
          <c:marker>
            <c:symbol val="none"/>
          </c:marker>
          <c:val>
            <c:numRef>
              <c:f>SE_Dados!$BU$2:$BU$13</c:f>
              <c:numCache>
                <c:formatCode>General</c:formatCode>
                <c:ptCount val="12"/>
                <c:pt idx="0">
                  <c:v>62604</c:v>
                </c:pt>
                <c:pt idx="1">
                  <c:v>69740</c:v>
                </c:pt>
                <c:pt idx="2">
                  <c:v>48094</c:v>
                </c:pt>
                <c:pt idx="3">
                  <c:v>30789</c:v>
                </c:pt>
                <c:pt idx="4">
                  <c:v>28360</c:v>
                </c:pt>
                <c:pt idx="5">
                  <c:v>20684</c:v>
                </c:pt>
                <c:pt idx="6">
                  <c:v>18043</c:v>
                </c:pt>
                <c:pt idx="7">
                  <c:v>16331</c:v>
                </c:pt>
                <c:pt idx="8">
                  <c:v>17344</c:v>
                </c:pt>
                <c:pt idx="9">
                  <c:v>13152</c:v>
                </c:pt>
                <c:pt idx="10">
                  <c:v>22512</c:v>
                </c:pt>
                <c:pt idx="11">
                  <c:v>34684</c:v>
                </c:pt>
              </c:numCache>
            </c:numRef>
          </c:val>
          <c:smooth val="0"/>
        </c:ser>
        <c:ser>
          <c:idx val="72"/>
          <c:order val="72"/>
          <c:tx>
            <c:strRef>
              <c:f>SE_Dados!$BV$1</c:f>
              <c:strCache>
                <c:ptCount val="1"/>
                <c:pt idx="0">
                  <c:v>2003</c:v>
                </c:pt>
              </c:strCache>
            </c:strRef>
          </c:tx>
          <c:spPr>
            <a:ln w="12700">
              <a:solidFill>
                <a:srgbClr val="33CCCC"/>
              </a:solidFill>
              <a:prstDash val="lgDash"/>
            </a:ln>
          </c:spPr>
          <c:marker>
            <c:symbol val="none"/>
          </c:marker>
          <c:val>
            <c:numRef>
              <c:f>SE_Dados!$BV$2:$BV$13</c:f>
              <c:numCache>
                <c:formatCode>General</c:formatCode>
                <c:ptCount val="12"/>
                <c:pt idx="0">
                  <c:v>59373</c:v>
                </c:pt>
                <c:pt idx="1">
                  <c:v>60709</c:v>
                </c:pt>
                <c:pt idx="2">
                  <c:v>47745</c:v>
                </c:pt>
                <c:pt idx="3">
                  <c:v>41784</c:v>
                </c:pt>
                <c:pt idx="4">
                  <c:v>26402</c:v>
                </c:pt>
                <c:pt idx="5">
                  <c:v>22439</c:v>
                </c:pt>
                <c:pt idx="6">
                  <c:v>19241</c:v>
                </c:pt>
                <c:pt idx="7">
                  <c:v>15404</c:v>
                </c:pt>
                <c:pt idx="8">
                  <c:v>14866</c:v>
                </c:pt>
                <c:pt idx="9">
                  <c:v>15596</c:v>
                </c:pt>
                <c:pt idx="10">
                  <c:v>21275</c:v>
                </c:pt>
                <c:pt idx="11">
                  <c:v>33357</c:v>
                </c:pt>
              </c:numCache>
            </c:numRef>
          </c:val>
          <c:smooth val="0"/>
        </c:ser>
        <c:ser>
          <c:idx val="73"/>
          <c:order val="73"/>
          <c:tx>
            <c:strRef>
              <c:f>SE_Dados!$BW$1</c:f>
              <c:strCache>
                <c:ptCount val="1"/>
                <c:pt idx="0">
                  <c:v>2004</c:v>
                </c:pt>
              </c:strCache>
            </c:strRef>
          </c:tx>
          <c:spPr>
            <a:ln w="12700">
              <a:solidFill>
                <a:srgbClr val="99CC00"/>
              </a:solidFill>
              <a:prstDash val="lgDash"/>
            </a:ln>
          </c:spPr>
          <c:marker>
            <c:symbol val="none"/>
          </c:marker>
          <c:val>
            <c:numRef>
              <c:f>SE_Dados!$BW$2:$BW$13</c:f>
              <c:numCache>
                <c:formatCode>General</c:formatCode>
                <c:ptCount val="12"/>
                <c:pt idx="0">
                  <c:v>46375</c:v>
                </c:pt>
                <c:pt idx="1">
                  <c:v>70113</c:v>
                </c:pt>
                <c:pt idx="2">
                  <c:v>61415</c:v>
                </c:pt>
                <c:pt idx="3">
                  <c:v>47307</c:v>
                </c:pt>
                <c:pt idx="4">
                  <c:v>37048</c:v>
                </c:pt>
                <c:pt idx="5">
                  <c:v>33145</c:v>
                </c:pt>
                <c:pt idx="6">
                  <c:v>27429</c:v>
                </c:pt>
                <c:pt idx="7">
                  <c:v>19142</c:v>
                </c:pt>
                <c:pt idx="8">
                  <c:v>15057</c:v>
                </c:pt>
                <c:pt idx="9">
                  <c:v>21661</c:v>
                </c:pt>
                <c:pt idx="10">
                  <c:v>25935</c:v>
                </c:pt>
                <c:pt idx="11">
                  <c:v>39946</c:v>
                </c:pt>
              </c:numCache>
            </c:numRef>
          </c:val>
          <c:smooth val="0"/>
        </c:ser>
        <c:ser>
          <c:idx val="74"/>
          <c:order val="74"/>
          <c:tx>
            <c:strRef>
              <c:f>SE_Dados!$BX$1</c:f>
              <c:strCache>
                <c:ptCount val="1"/>
                <c:pt idx="0">
                  <c:v>2005</c:v>
                </c:pt>
              </c:strCache>
            </c:strRef>
          </c:tx>
          <c:spPr>
            <a:ln w="12700">
              <a:solidFill>
                <a:srgbClr val="FFCC00"/>
              </a:solidFill>
              <a:prstDash val="lgDash"/>
            </a:ln>
          </c:spPr>
          <c:marker>
            <c:symbol val="none"/>
          </c:marker>
          <c:val>
            <c:numRef>
              <c:f>SE_Dados!$BX$2:$BX$13</c:f>
              <c:numCache>
                <c:formatCode>General</c:formatCode>
                <c:ptCount val="12"/>
                <c:pt idx="0">
                  <c:v>66200</c:v>
                </c:pt>
                <c:pt idx="1">
                  <c:v>58107</c:v>
                </c:pt>
                <c:pt idx="2">
                  <c:v>55798</c:v>
                </c:pt>
                <c:pt idx="3">
                  <c:v>36765</c:v>
                </c:pt>
                <c:pt idx="4">
                  <c:v>30666</c:v>
                </c:pt>
                <c:pt idx="5">
                  <c:v>27694</c:v>
                </c:pt>
                <c:pt idx="6">
                  <c:v>21089</c:v>
                </c:pt>
                <c:pt idx="7">
                  <c:v>16859</c:v>
                </c:pt>
                <c:pt idx="8">
                  <c:v>19547</c:v>
                </c:pt>
                <c:pt idx="9">
                  <c:v>23147</c:v>
                </c:pt>
                <c:pt idx="10">
                  <c:v>28679</c:v>
                </c:pt>
                <c:pt idx="11">
                  <c:v>56130</c:v>
                </c:pt>
              </c:numCache>
            </c:numRef>
          </c:val>
          <c:smooth val="0"/>
        </c:ser>
        <c:ser>
          <c:idx val="75"/>
          <c:order val="75"/>
          <c:tx>
            <c:strRef>
              <c:f>SE_Dados!$BY$1</c:f>
              <c:strCache>
                <c:ptCount val="1"/>
                <c:pt idx="0">
                  <c:v>2006</c:v>
                </c:pt>
              </c:strCache>
            </c:strRef>
          </c:tx>
          <c:spPr>
            <a:ln w="12700">
              <a:solidFill>
                <a:srgbClr val="FF9900"/>
              </a:solidFill>
              <a:prstDash val="lgDash"/>
            </a:ln>
          </c:spPr>
          <c:marker>
            <c:symbol val="none"/>
          </c:marker>
          <c:val>
            <c:numRef>
              <c:f>SE_Dados!$BY$2:$BY$13</c:f>
              <c:numCache>
                <c:formatCode>General</c:formatCode>
                <c:ptCount val="12"/>
                <c:pt idx="0">
                  <c:v>46037</c:v>
                </c:pt>
                <c:pt idx="1">
                  <c:v>47976</c:v>
                </c:pt>
                <c:pt idx="2">
                  <c:v>57938</c:v>
                </c:pt>
                <c:pt idx="3">
                  <c:v>49294</c:v>
                </c:pt>
                <c:pt idx="4">
                  <c:v>28642</c:v>
                </c:pt>
                <c:pt idx="5">
                  <c:v>22923</c:v>
                </c:pt>
                <c:pt idx="6">
                  <c:v>20238</c:v>
                </c:pt>
                <c:pt idx="7">
                  <c:v>17245</c:v>
                </c:pt>
                <c:pt idx="8">
                  <c:v>18400</c:v>
                </c:pt>
                <c:pt idx="9">
                  <c:v>25839</c:v>
                </c:pt>
                <c:pt idx="10">
                  <c:v>28693</c:v>
                </c:pt>
                <c:pt idx="11">
                  <c:v>56201</c:v>
                </c:pt>
              </c:numCache>
            </c:numRef>
          </c:val>
          <c:smooth val="0"/>
        </c:ser>
        <c:ser>
          <c:idx val="76"/>
          <c:order val="76"/>
          <c:tx>
            <c:strRef>
              <c:f>SE_Dados!$BZ$1</c:f>
              <c:strCache>
                <c:ptCount val="1"/>
                <c:pt idx="0">
                  <c:v>2007</c:v>
                </c:pt>
              </c:strCache>
            </c:strRef>
          </c:tx>
          <c:spPr>
            <a:ln w="12700">
              <a:solidFill>
                <a:srgbClr val="FF6600"/>
              </a:solidFill>
              <a:prstDash val="lgDash"/>
            </a:ln>
          </c:spPr>
          <c:marker>
            <c:symbol val="none"/>
          </c:marker>
          <c:val>
            <c:numRef>
              <c:f>SE_Dados!$BZ$2:$BZ$13</c:f>
              <c:numCache>
                <c:formatCode>General</c:formatCode>
                <c:ptCount val="12"/>
                <c:pt idx="0">
                  <c:v>94285</c:v>
                </c:pt>
                <c:pt idx="1">
                  <c:v>90234</c:v>
                </c:pt>
                <c:pt idx="2">
                  <c:v>50839</c:v>
                </c:pt>
                <c:pt idx="3">
                  <c:v>34945</c:v>
                </c:pt>
                <c:pt idx="4">
                  <c:v>28830</c:v>
                </c:pt>
                <c:pt idx="5">
                  <c:v>23909</c:v>
                </c:pt>
                <c:pt idx="6">
                  <c:v>23297</c:v>
                </c:pt>
                <c:pt idx="7">
                  <c:v>18883</c:v>
                </c:pt>
                <c:pt idx="8">
                  <c:v>13228</c:v>
                </c:pt>
                <c:pt idx="9">
                  <c:v>13391</c:v>
                </c:pt>
                <c:pt idx="10">
                  <c:v>23546</c:v>
                </c:pt>
                <c:pt idx="11">
                  <c:v>29669</c:v>
                </c:pt>
              </c:numCache>
            </c:numRef>
          </c:val>
          <c:smooth val="0"/>
        </c:ser>
        <c:ser>
          <c:idx val="77"/>
          <c:order val="77"/>
          <c:tx>
            <c:strRef>
              <c:f>SE_Dados!$CA$1</c:f>
              <c:strCache>
                <c:ptCount val="1"/>
                <c:pt idx="0">
                  <c:v>2008</c:v>
                </c:pt>
              </c:strCache>
            </c:strRef>
          </c:tx>
          <c:spPr>
            <a:ln w="12700">
              <a:solidFill>
                <a:srgbClr val="666699"/>
              </a:solidFill>
              <a:prstDash val="lgDash"/>
            </a:ln>
          </c:spPr>
          <c:marker>
            <c:symbol val="none"/>
          </c:marker>
          <c:val>
            <c:numRef>
              <c:f>SE_Dados!$CA$2:$CA$13</c:f>
              <c:numCache>
                <c:formatCode>General</c:formatCode>
                <c:ptCount val="12"/>
                <c:pt idx="0">
                  <c:v>37457</c:v>
                </c:pt>
                <c:pt idx="1">
                  <c:v>62579</c:v>
                </c:pt>
                <c:pt idx="2">
                  <c:v>62817</c:v>
                </c:pt>
                <c:pt idx="3">
                  <c:v>51552</c:v>
                </c:pt>
                <c:pt idx="4">
                  <c:v>35769</c:v>
                </c:pt>
                <c:pt idx="5">
                  <c:v>27614</c:v>
                </c:pt>
                <c:pt idx="6">
                  <c:v>20963</c:v>
                </c:pt>
                <c:pt idx="7">
                  <c:v>22622</c:v>
                </c:pt>
                <c:pt idx="8">
                  <c:v>16135</c:v>
                </c:pt>
                <c:pt idx="9">
                  <c:v>20743</c:v>
                </c:pt>
                <c:pt idx="10">
                  <c:v>25775</c:v>
                </c:pt>
                <c:pt idx="11">
                  <c:v>37787</c:v>
                </c:pt>
              </c:numCache>
            </c:numRef>
          </c:val>
          <c:smooth val="0"/>
        </c:ser>
        <c:ser>
          <c:idx val="78"/>
          <c:order val="78"/>
          <c:tx>
            <c:strRef>
              <c:f>SE_Dados!$CB$1</c:f>
              <c:strCache>
                <c:ptCount val="1"/>
                <c:pt idx="0">
                  <c:v>2009</c:v>
                </c:pt>
              </c:strCache>
            </c:strRef>
          </c:tx>
          <c:spPr>
            <a:ln w="12700">
              <a:solidFill>
                <a:srgbClr val="969696"/>
              </a:solidFill>
              <a:prstDash val="lgDash"/>
            </a:ln>
          </c:spPr>
          <c:marker>
            <c:symbol val="none"/>
          </c:marker>
          <c:val>
            <c:numRef>
              <c:f>SE_Dados!$CB$2:$CB$13</c:f>
              <c:numCache>
                <c:formatCode>General</c:formatCode>
                <c:ptCount val="12"/>
                <c:pt idx="0">
                  <c:v>53555</c:v>
                </c:pt>
                <c:pt idx="1">
                  <c:v>64715</c:v>
                </c:pt>
                <c:pt idx="2">
                  <c:v>46663</c:v>
                </c:pt>
                <c:pt idx="3">
                  <c:v>47521</c:v>
                </c:pt>
                <c:pt idx="4">
                  <c:v>30634</c:v>
                </c:pt>
                <c:pt idx="5">
                  <c:v>25271</c:v>
                </c:pt>
                <c:pt idx="6">
                  <c:v>27661</c:v>
                </c:pt>
                <c:pt idx="7">
                  <c:v>24147</c:v>
                </c:pt>
                <c:pt idx="8">
                  <c:v>31508</c:v>
                </c:pt>
                <c:pt idx="9">
                  <c:v>36664</c:v>
                </c:pt>
                <c:pt idx="10">
                  <c:v>37113</c:v>
                </c:pt>
                <c:pt idx="11">
                  <c:v>61611</c:v>
                </c:pt>
              </c:numCache>
            </c:numRef>
          </c:val>
          <c:smooth val="0"/>
        </c:ser>
        <c:ser>
          <c:idx val="79"/>
          <c:order val="79"/>
          <c:tx>
            <c:strRef>
              <c:f>SE_Dados!$CC$1</c:f>
              <c:strCache>
                <c:ptCount val="1"/>
                <c:pt idx="0">
                  <c:v>2010</c:v>
                </c:pt>
              </c:strCache>
            </c:strRef>
          </c:tx>
          <c:spPr>
            <a:ln w="12700">
              <a:solidFill>
                <a:srgbClr val="003366"/>
              </a:solidFill>
              <a:prstDash val="lgDash"/>
            </a:ln>
          </c:spPr>
          <c:marker>
            <c:symbol val="none"/>
          </c:marker>
          <c:val>
            <c:numRef>
              <c:f>SE_Dados!$CC$2:$CC$13</c:f>
              <c:numCache>
                <c:formatCode>General</c:formatCode>
                <c:ptCount val="12"/>
                <c:pt idx="0">
                  <c:v>70875</c:v>
                </c:pt>
                <c:pt idx="1">
                  <c:v>57647</c:v>
                </c:pt>
                <c:pt idx="2">
                  <c:v>53019</c:v>
                </c:pt>
                <c:pt idx="3">
                  <c:v>44696</c:v>
                </c:pt>
                <c:pt idx="4">
                  <c:v>28879</c:v>
                </c:pt>
                <c:pt idx="5">
                  <c:v>23512</c:v>
                </c:pt>
                <c:pt idx="6">
                  <c:v>20555</c:v>
                </c:pt>
                <c:pt idx="7">
                  <c:v>15828</c:v>
                </c:pt>
                <c:pt idx="8">
                  <c:v>13627</c:v>
                </c:pt>
                <c:pt idx="9">
                  <c:v>21810</c:v>
                </c:pt>
                <c:pt idx="10">
                  <c:v>28890</c:v>
                </c:pt>
                <c:pt idx="11">
                  <c:v>34355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37853648"/>
        <c:axId val="537854040"/>
      </c:lineChart>
      <c:catAx>
        <c:axId val="53785364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4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pt-BR"/>
          </a:p>
        </c:txPr>
        <c:crossAx val="537854040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537854040"/>
        <c:scaling>
          <c:orientation val="minMax"/>
          <c:max val="120000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pt-BR"/>
          </a:p>
        </c:txPr>
        <c:crossAx val="537853648"/>
        <c:crosses val="autoZero"/>
        <c:crossBetween val="midCat"/>
      </c:valAx>
      <c:spPr>
        <a:noFill/>
        <a:ln w="12700">
          <a:solidFill>
            <a:srgbClr val="808080"/>
          </a:solidFill>
          <a:prstDash val="solid"/>
        </a:ln>
      </c:spPr>
    </c:plotArea>
    <c:plotVisOnly val="1"/>
    <c:dispBlanksAs val="gap"/>
    <c:showDLblsOverMax val="0"/>
  </c:chart>
  <c:spPr>
    <a:noFill/>
    <a:ln w="9525"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pt-BR"/>
    </a:p>
  </c:txPr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6205941771052073E-2"/>
          <c:y val="3.2562581576600642E-2"/>
          <c:w val="0.87271690827559123"/>
          <c:h val="0.79836731455669607"/>
        </c:manualLayout>
      </c:layout>
      <c:lineChart>
        <c:grouping val="standard"/>
        <c:varyColors val="0"/>
        <c:ser>
          <c:idx val="0"/>
          <c:order val="0"/>
          <c:tx>
            <c:strRef>
              <c:f>Plan1!$C$3</c:f>
              <c:strCache>
                <c:ptCount val="1"/>
                <c:pt idx="0">
                  <c:v>REDUÇÃO DA DEFLUÊNCIA</c:v>
                </c:pt>
              </c:strCache>
            </c:strRef>
          </c:tx>
          <c:spPr>
            <a:ln w="44450" cap="rnd">
              <a:solidFill>
                <a:srgbClr val="FF0000"/>
              </a:solidFill>
              <a:prstDash val="solid"/>
              <a:round/>
            </a:ln>
            <a:effectLst/>
          </c:spPr>
          <c:marker>
            <c:symbol val="none"/>
          </c:marker>
          <c:cat>
            <c:numRef>
              <c:f>Plan1!$A$4:$A$571</c:f>
              <c:numCache>
                <c:formatCode>m/d/yyyy</c:formatCode>
                <c:ptCount val="568"/>
                <c:pt idx="0">
                  <c:v>41715</c:v>
                </c:pt>
                <c:pt idx="1">
                  <c:v>41716</c:v>
                </c:pt>
                <c:pt idx="2">
                  <c:v>41717</c:v>
                </c:pt>
                <c:pt idx="3">
                  <c:v>41718</c:v>
                </c:pt>
                <c:pt idx="4">
                  <c:v>41719</c:v>
                </c:pt>
                <c:pt idx="5">
                  <c:v>41720</c:v>
                </c:pt>
                <c:pt idx="6">
                  <c:v>41721</c:v>
                </c:pt>
                <c:pt idx="7">
                  <c:v>41722</c:v>
                </c:pt>
                <c:pt idx="8">
                  <c:v>41723</c:v>
                </c:pt>
                <c:pt idx="9">
                  <c:v>41724</c:v>
                </c:pt>
                <c:pt idx="10">
                  <c:v>41725</c:v>
                </c:pt>
                <c:pt idx="11">
                  <c:v>41726</c:v>
                </c:pt>
                <c:pt idx="12">
                  <c:v>41727</c:v>
                </c:pt>
                <c:pt idx="13">
                  <c:v>41728</c:v>
                </c:pt>
                <c:pt idx="14">
                  <c:v>41729</c:v>
                </c:pt>
                <c:pt idx="15">
                  <c:v>41730</c:v>
                </c:pt>
                <c:pt idx="16">
                  <c:v>41731</c:v>
                </c:pt>
                <c:pt idx="17">
                  <c:v>41732</c:v>
                </c:pt>
                <c:pt idx="18">
                  <c:v>41733</c:v>
                </c:pt>
                <c:pt idx="19">
                  <c:v>41734</c:v>
                </c:pt>
                <c:pt idx="20">
                  <c:v>41735</c:v>
                </c:pt>
                <c:pt idx="21">
                  <c:v>41736</c:v>
                </c:pt>
                <c:pt idx="22">
                  <c:v>41737</c:v>
                </c:pt>
                <c:pt idx="23">
                  <c:v>41738</c:v>
                </c:pt>
                <c:pt idx="24">
                  <c:v>41739</c:v>
                </c:pt>
                <c:pt idx="25">
                  <c:v>41740</c:v>
                </c:pt>
                <c:pt idx="26">
                  <c:v>41741</c:v>
                </c:pt>
                <c:pt idx="27">
                  <c:v>41742</c:v>
                </c:pt>
                <c:pt idx="28">
                  <c:v>41743</c:v>
                </c:pt>
                <c:pt idx="29">
                  <c:v>41744</c:v>
                </c:pt>
                <c:pt idx="30">
                  <c:v>41745</c:v>
                </c:pt>
                <c:pt idx="31">
                  <c:v>41746</c:v>
                </c:pt>
                <c:pt idx="32">
                  <c:v>41747</c:v>
                </c:pt>
                <c:pt idx="33">
                  <c:v>41748</c:v>
                </c:pt>
                <c:pt idx="34">
                  <c:v>41749</c:v>
                </c:pt>
                <c:pt idx="35">
                  <c:v>41750</c:v>
                </c:pt>
                <c:pt idx="36">
                  <c:v>41751</c:v>
                </c:pt>
                <c:pt idx="37">
                  <c:v>41752</c:v>
                </c:pt>
                <c:pt idx="38">
                  <c:v>41753</c:v>
                </c:pt>
                <c:pt idx="39">
                  <c:v>41754</c:v>
                </c:pt>
                <c:pt idx="40">
                  <c:v>41755</c:v>
                </c:pt>
                <c:pt idx="41">
                  <c:v>41756</c:v>
                </c:pt>
                <c:pt idx="42">
                  <c:v>41757</c:v>
                </c:pt>
                <c:pt idx="43">
                  <c:v>41758</c:v>
                </c:pt>
                <c:pt idx="44">
                  <c:v>41759</c:v>
                </c:pt>
                <c:pt idx="45">
                  <c:v>41760</c:v>
                </c:pt>
                <c:pt idx="46">
                  <c:v>41761</c:v>
                </c:pt>
                <c:pt idx="47">
                  <c:v>41762</c:v>
                </c:pt>
                <c:pt idx="48">
                  <c:v>41763</c:v>
                </c:pt>
                <c:pt idx="49">
                  <c:v>41764</c:v>
                </c:pt>
                <c:pt idx="50">
                  <c:v>41765</c:v>
                </c:pt>
                <c:pt idx="51">
                  <c:v>41766</c:v>
                </c:pt>
                <c:pt idx="52">
                  <c:v>41767</c:v>
                </c:pt>
                <c:pt idx="53">
                  <c:v>41768</c:v>
                </c:pt>
                <c:pt idx="54">
                  <c:v>41769</c:v>
                </c:pt>
                <c:pt idx="55">
                  <c:v>41770</c:v>
                </c:pt>
                <c:pt idx="56">
                  <c:v>41771</c:v>
                </c:pt>
                <c:pt idx="57">
                  <c:v>41772</c:v>
                </c:pt>
                <c:pt idx="58">
                  <c:v>41773</c:v>
                </c:pt>
                <c:pt idx="59">
                  <c:v>41774</c:v>
                </c:pt>
                <c:pt idx="60">
                  <c:v>41775</c:v>
                </c:pt>
                <c:pt idx="61">
                  <c:v>41776</c:v>
                </c:pt>
                <c:pt idx="62">
                  <c:v>41777</c:v>
                </c:pt>
                <c:pt idx="63">
                  <c:v>41778</c:v>
                </c:pt>
                <c:pt idx="64">
                  <c:v>41779</c:v>
                </c:pt>
                <c:pt idx="65">
                  <c:v>41780</c:v>
                </c:pt>
                <c:pt idx="66">
                  <c:v>41781</c:v>
                </c:pt>
                <c:pt idx="67">
                  <c:v>41782</c:v>
                </c:pt>
                <c:pt idx="68">
                  <c:v>41783</c:v>
                </c:pt>
                <c:pt idx="69">
                  <c:v>41784</c:v>
                </c:pt>
                <c:pt idx="70">
                  <c:v>41785</c:v>
                </c:pt>
                <c:pt idx="71">
                  <c:v>41786</c:v>
                </c:pt>
                <c:pt idx="72">
                  <c:v>41787</c:v>
                </c:pt>
                <c:pt idx="73">
                  <c:v>41788</c:v>
                </c:pt>
                <c:pt idx="74">
                  <c:v>41789</c:v>
                </c:pt>
                <c:pt idx="75">
                  <c:v>41790</c:v>
                </c:pt>
                <c:pt idx="76">
                  <c:v>41791</c:v>
                </c:pt>
                <c:pt idx="77">
                  <c:v>41792</c:v>
                </c:pt>
                <c:pt idx="78">
                  <c:v>41793</c:v>
                </c:pt>
                <c:pt idx="79">
                  <c:v>41794</c:v>
                </c:pt>
                <c:pt idx="80">
                  <c:v>41795</c:v>
                </c:pt>
                <c:pt idx="81">
                  <c:v>41796</c:v>
                </c:pt>
                <c:pt idx="82">
                  <c:v>41797</c:v>
                </c:pt>
                <c:pt idx="83">
                  <c:v>41798</c:v>
                </c:pt>
                <c:pt idx="84">
                  <c:v>41799</c:v>
                </c:pt>
                <c:pt idx="85">
                  <c:v>41800</c:v>
                </c:pt>
                <c:pt idx="86">
                  <c:v>41801</c:v>
                </c:pt>
                <c:pt idx="87">
                  <c:v>41802</c:v>
                </c:pt>
                <c:pt idx="88">
                  <c:v>41803</c:v>
                </c:pt>
                <c:pt idx="89">
                  <c:v>41804</c:v>
                </c:pt>
                <c:pt idx="90">
                  <c:v>41805</c:v>
                </c:pt>
                <c:pt idx="91">
                  <c:v>41806</c:v>
                </c:pt>
                <c:pt idx="92">
                  <c:v>41807</c:v>
                </c:pt>
                <c:pt idx="93">
                  <c:v>41808</c:v>
                </c:pt>
                <c:pt idx="94">
                  <c:v>41809</c:v>
                </c:pt>
                <c:pt idx="95">
                  <c:v>41810</c:v>
                </c:pt>
                <c:pt idx="96">
                  <c:v>41811</c:v>
                </c:pt>
                <c:pt idx="97">
                  <c:v>41812</c:v>
                </c:pt>
                <c:pt idx="98">
                  <c:v>41813</c:v>
                </c:pt>
                <c:pt idx="99">
                  <c:v>41814</c:v>
                </c:pt>
                <c:pt idx="100">
                  <c:v>41815</c:v>
                </c:pt>
                <c:pt idx="101">
                  <c:v>41816</c:v>
                </c:pt>
                <c:pt idx="102">
                  <c:v>41817</c:v>
                </c:pt>
                <c:pt idx="103">
                  <c:v>41818</c:v>
                </c:pt>
                <c:pt idx="104">
                  <c:v>41819</c:v>
                </c:pt>
                <c:pt idx="105">
                  <c:v>41820</c:v>
                </c:pt>
                <c:pt idx="106">
                  <c:v>41821</c:v>
                </c:pt>
                <c:pt idx="107">
                  <c:v>41822</c:v>
                </c:pt>
                <c:pt idx="108">
                  <c:v>41823</c:v>
                </c:pt>
                <c:pt idx="109">
                  <c:v>41824</c:v>
                </c:pt>
                <c:pt idx="110">
                  <c:v>41825</c:v>
                </c:pt>
                <c:pt idx="111">
                  <c:v>41826</c:v>
                </c:pt>
                <c:pt idx="112">
                  <c:v>41827</c:v>
                </c:pt>
                <c:pt idx="113">
                  <c:v>41828</c:v>
                </c:pt>
                <c:pt idx="114">
                  <c:v>41829</c:v>
                </c:pt>
                <c:pt idx="115">
                  <c:v>41830</c:v>
                </c:pt>
                <c:pt idx="116">
                  <c:v>41831</c:v>
                </c:pt>
                <c:pt idx="117">
                  <c:v>41832</c:v>
                </c:pt>
                <c:pt idx="118">
                  <c:v>41833</c:v>
                </c:pt>
                <c:pt idx="119">
                  <c:v>41834</c:v>
                </c:pt>
                <c:pt idx="120">
                  <c:v>41835</c:v>
                </c:pt>
                <c:pt idx="121">
                  <c:v>41836</c:v>
                </c:pt>
                <c:pt idx="122">
                  <c:v>41837</c:v>
                </c:pt>
                <c:pt idx="123">
                  <c:v>41838</c:v>
                </c:pt>
                <c:pt idx="124">
                  <c:v>41839</c:v>
                </c:pt>
                <c:pt idx="125">
                  <c:v>41840</c:v>
                </c:pt>
                <c:pt idx="126">
                  <c:v>41841</c:v>
                </c:pt>
                <c:pt idx="127">
                  <c:v>41842</c:v>
                </c:pt>
                <c:pt idx="128">
                  <c:v>41843</c:v>
                </c:pt>
                <c:pt idx="129">
                  <c:v>41844</c:v>
                </c:pt>
                <c:pt idx="130">
                  <c:v>41845</c:v>
                </c:pt>
                <c:pt idx="131">
                  <c:v>41846</c:v>
                </c:pt>
                <c:pt idx="132">
                  <c:v>41847</c:v>
                </c:pt>
                <c:pt idx="133">
                  <c:v>41848</c:v>
                </c:pt>
                <c:pt idx="134">
                  <c:v>41849</c:v>
                </c:pt>
                <c:pt idx="135">
                  <c:v>41850</c:v>
                </c:pt>
                <c:pt idx="136">
                  <c:v>41851</c:v>
                </c:pt>
                <c:pt idx="137">
                  <c:v>41852</c:v>
                </c:pt>
                <c:pt idx="138">
                  <c:v>41853</c:v>
                </c:pt>
                <c:pt idx="139">
                  <c:v>41854</c:v>
                </c:pt>
                <c:pt idx="140">
                  <c:v>41855</c:v>
                </c:pt>
                <c:pt idx="141">
                  <c:v>41856</c:v>
                </c:pt>
                <c:pt idx="142">
                  <c:v>41857</c:v>
                </c:pt>
                <c:pt idx="143">
                  <c:v>41858</c:v>
                </c:pt>
                <c:pt idx="144">
                  <c:v>41859</c:v>
                </c:pt>
                <c:pt idx="145">
                  <c:v>41860</c:v>
                </c:pt>
                <c:pt idx="146">
                  <c:v>41861</c:v>
                </c:pt>
                <c:pt idx="147">
                  <c:v>41862</c:v>
                </c:pt>
                <c:pt idx="148">
                  <c:v>41863</c:v>
                </c:pt>
                <c:pt idx="149">
                  <c:v>41864</c:v>
                </c:pt>
                <c:pt idx="150">
                  <c:v>41865</c:v>
                </c:pt>
                <c:pt idx="151">
                  <c:v>41866</c:v>
                </c:pt>
                <c:pt idx="152">
                  <c:v>41867</c:v>
                </c:pt>
                <c:pt idx="153">
                  <c:v>41868</c:v>
                </c:pt>
                <c:pt idx="154">
                  <c:v>41869</c:v>
                </c:pt>
                <c:pt idx="155">
                  <c:v>41870</c:v>
                </c:pt>
                <c:pt idx="156">
                  <c:v>41871</c:v>
                </c:pt>
                <c:pt idx="157">
                  <c:v>41872</c:v>
                </c:pt>
                <c:pt idx="158">
                  <c:v>41873</c:v>
                </c:pt>
                <c:pt idx="159">
                  <c:v>41874</c:v>
                </c:pt>
                <c:pt idx="160">
                  <c:v>41875</c:v>
                </c:pt>
                <c:pt idx="161">
                  <c:v>41876</c:v>
                </c:pt>
                <c:pt idx="162">
                  <c:v>41877</c:v>
                </c:pt>
                <c:pt idx="163">
                  <c:v>41878</c:v>
                </c:pt>
                <c:pt idx="164">
                  <c:v>41879</c:v>
                </c:pt>
                <c:pt idx="165">
                  <c:v>41880</c:v>
                </c:pt>
                <c:pt idx="166">
                  <c:v>41881</c:v>
                </c:pt>
                <c:pt idx="167">
                  <c:v>41882</c:v>
                </c:pt>
                <c:pt idx="168">
                  <c:v>41883</c:v>
                </c:pt>
                <c:pt idx="169">
                  <c:v>41884</c:v>
                </c:pt>
                <c:pt idx="170">
                  <c:v>41885</c:v>
                </c:pt>
                <c:pt idx="171">
                  <c:v>41886</c:v>
                </c:pt>
                <c:pt idx="172">
                  <c:v>41887</c:v>
                </c:pt>
                <c:pt idx="173">
                  <c:v>41888</c:v>
                </c:pt>
                <c:pt idx="174">
                  <c:v>41889</c:v>
                </c:pt>
                <c:pt idx="175">
                  <c:v>41890</c:v>
                </c:pt>
                <c:pt idx="176">
                  <c:v>41891</c:v>
                </c:pt>
                <c:pt idx="177">
                  <c:v>41892</c:v>
                </c:pt>
                <c:pt idx="178">
                  <c:v>41893</c:v>
                </c:pt>
                <c:pt idx="179">
                  <c:v>41894</c:v>
                </c:pt>
                <c:pt idx="180">
                  <c:v>41895</c:v>
                </c:pt>
                <c:pt idx="181">
                  <c:v>41896</c:v>
                </c:pt>
                <c:pt idx="182">
                  <c:v>41897</c:v>
                </c:pt>
                <c:pt idx="183">
                  <c:v>41898</c:v>
                </c:pt>
                <c:pt idx="184">
                  <c:v>41899</c:v>
                </c:pt>
                <c:pt idx="185">
                  <c:v>41900</c:v>
                </c:pt>
                <c:pt idx="186">
                  <c:v>41901</c:v>
                </c:pt>
                <c:pt idx="187">
                  <c:v>41902</c:v>
                </c:pt>
                <c:pt idx="188">
                  <c:v>41903</c:v>
                </c:pt>
                <c:pt idx="189">
                  <c:v>41904</c:v>
                </c:pt>
                <c:pt idx="190">
                  <c:v>41905</c:v>
                </c:pt>
                <c:pt idx="191">
                  <c:v>41906</c:v>
                </c:pt>
                <c:pt idx="192">
                  <c:v>41907</c:v>
                </c:pt>
                <c:pt idx="193">
                  <c:v>41908</c:v>
                </c:pt>
                <c:pt idx="194">
                  <c:v>41909</c:v>
                </c:pt>
                <c:pt idx="195">
                  <c:v>41910</c:v>
                </c:pt>
                <c:pt idx="196">
                  <c:v>41911</c:v>
                </c:pt>
                <c:pt idx="197">
                  <c:v>41912</c:v>
                </c:pt>
                <c:pt idx="198">
                  <c:v>41913</c:v>
                </c:pt>
                <c:pt idx="199">
                  <c:v>41914</c:v>
                </c:pt>
                <c:pt idx="200">
                  <c:v>41915</c:v>
                </c:pt>
                <c:pt idx="201">
                  <c:v>41916</c:v>
                </c:pt>
                <c:pt idx="202">
                  <c:v>41917</c:v>
                </c:pt>
                <c:pt idx="203">
                  <c:v>41918</c:v>
                </c:pt>
                <c:pt idx="204">
                  <c:v>41919</c:v>
                </c:pt>
                <c:pt idx="205">
                  <c:v>41920</c:v>
                </c:pt>
                <c:pt idx="206">
                  <c:v>41921</c:v>
                </c:pt>
                <c:pt idx="207">
                  <c:v>41922</c:v>
                </c:pt>
                <c:pt idx="208">
                  <c:v>41923</c:v>
                </c:pt>
                <c:pt idx="209">
                  <c:v>41924</c:v>
                </c:pt>
                <c:pt idx="210">
                  <c:v>41925</c:v>
                </c:pt>
                <c:pt idx="211">
                  <c:v>41926</c:v>
                </c:pt>
                <c:pt idx="212">
                  <c:v>41927</c:v>
                </c:pt>
                <c:pt idx="213">
                  <c:v>41928</c:v>
                </c:pt>
                <c:pt idx="214">
                  <c:v>41929</c:v>
                </c:pt>
                <c:pt idx="215">
                  <c:v>41930</c:v>
                </c:pt>
                <c:pt idx="216">
                  <c:v>41931</c:v>
                </c:pt>
                <c:pt idx="217">
                  <c:v>41932</c:v>
                </c:pt>
                <c:pt idx="218">
                  <c:v>41933</c:v>
                </c:pt>
                <c:pt idx="219">
                  <c:v>41934</c:v>
                </c:pt>
                <c:pt idx="220">
                  <c:v>41935</c:v>
                </c:pt>
                <c:pt idx="221">
                  <c:v>41936</c:v>
                </c:pt>
                <c:pt idx="222">
                  <c:v>41937</c:v>
                </c:pt>
                <c:pt idx="223">
                  <c:v>41938</c:v>
                </c:pt>
                <c:pt idx="224">
                  <c:v>41939</c:v>
                </c:pt>
                <c:pt idx="225">
                  <c:v>41940</c:v>
                </c:pt>
                <c:pt idx="226">
                  <c:v>41941</c:v>
                </c:pt>
                <c:pt idx="227">
                  <c:v>41942</c:v>
                </c:pt>
                <c:pt idx="228">
                  <c:v>41943</c:v>
                </c:pt>
                <c:pt idx="229">
                  <c:v>41944</c:v>
                </c:pt>
                <c:pt idx="230">
                  <c:v>41945</c:v>
                </c:pt>
                <c:pt idx="231">
                  <c:v>41946</c:v>
                </c:pt>
                <c:pt idx="232">
                  <c:v>41947</c:v>
                </c:pt>
                <c:pt idx="233">
                  <c:v>41948</c:v>
                </c:pt>
                <c:pt idx="234">
                  <c:v>41949</c:v>
                </c:pt>
                <c:pt idx="235">
                  <c:v>41950</c:v>
                </c:pt>
                <c:pt idx="236">
                  <c:v>41951</c:v>
                </c:pt>
                <c:pt idx="237">
                  <c:v>41952</c:v>
                </c:pt>
                <c:pt idx="238">
                  <c:v>41953</c:v>
                </c:pt>
                <c:pt idx="239">
                  <c:v>41954</c:v>
                </c:pt>
                <c:pt idx="240">
                  <c:v>41955</c:v>
                </c:pt>
                <c:pt idx="241">
                  <c:v>41956</c:v>
                </c:pt>
                <c:pt idx="242">
                  <c:v>41957</c:v>
                </c:pt>
                <c:pt idx="243">
                  <c:v>41958</c:v>
                </c:pt>
                <c:pt idx="244">
                  <c:v>41959</c:v>
                </c:pt>
                <c:pt idx="245">
                  <c:v>41960</c:v>
                </c:pt>
                <c:pt idx="246">
                  <c:v>41961</c:v>
                </c:pt>
                <c:pt idx="247">
                  <c:v>41962</c:v>
                </c:pt>
                <c:pt idx="248">
                  <c:v>41963</c:v>
                </c:pt>
                <c:pt idx="249">
                  <c:v>41964</c:v>
                </c:pt>
                <c:pt idx="250">
                  <c:v>41965</c:v>
                </c:pt>
                <c:pt idx="251">
                  <c:v>41966</c:v>
                </c:pt>
                <c:pt idx="252">
                  <c:v>41967</c:v>
                </c:pt>
                <c:pt idx="253">
                  <c:v>41968</c:v>
                </c:pt>
                <c:pt idx="254">
                  <c:v>41969</c:v>
                </c:pt>
                <c:pt idx="255">
                  <c:v>41970</c:v>
                </c:pt>
                <c:pt idx="256">
                  <c:v>41971</c:v>
                </c:pt>
                <c:pt idx="257">
                  <c:v>41972</c:v>
                </c:pt>
                <c:pt idx="258">
                  <c:v>41973</c:v>
                </c:pt>
                <c:pt idx="259">
                  <c:v>41974</c:v>
                </c:pt>
                <c:pt idx="260">
                  <c:v>41975</c:v>
                </c:pt>
                <c:pt idx="261">
                  <c:v>41976</c:v>
                </c:pt>
                <c:pt idx="262">
                  <c:v>41977</c:v>
                </c:pt>
                <c:pt idx="263">
                  <c:v>41978</c:v>
                </c:pt>
                <c:pt idx="264">
                  <c:v>41979</c:v>
                </c:pt>
                <c:pt idx="265">
                  <c:v>41980</c:v>
                </c:pt>
                <c:pt idx="266">
                  <c:v>41981</c:v>
                </c:pt>
                <c:pt idx="267">
                  <c:v>41982</c:v>
                </c:pt>
                <c:pt idx="268">
                  <c:v>41983</c:v>
                </c:pt>
                <c:pt idx="269">
                  <c:v>41984</c:v>
                </c:pt>
                <c:pt idx="270">
                  <c:v>41985</c:v>
                </c:pt>
                <c:pt idx="271">
                  <c:v>41986</c:v>
                </c:pt>
                <c:pt idx="272">
                  <c:v>41987</c:v>
                </c:pt>
                <c:pt idx="273">
                  <c:v>41988</c:v>
                </c:pt>
                <c:pt idx="274">
                  <c:v>41989</c:v>
                </c:pt>
                <c:pt idx="275">
                  <c:v>41990</c:v>
                </c:pt>
                <c:pt idx="276">
                  <c:v>41991</c:v>
                </c:pt>
                <c:pt idx="277">
                  <c:v>41992</c:v>
                </c:pt>
                <c:pt idx="278">
                  <c:v>41993</c:v>
                </c:pt>
                <c:pt idx="279">
                  <c:v>41994</c:v>
                </c:pt>
                <c:pt idx="280">
                  <c:v>41995</c:v>
                </c:pt>
                <c:pt idx="281">
                  <c:v>41996</c:v>
                </c:pt>
                <c:pt idx="282">
                  <c:v>41997</c:v>
                </c:pt>
                <c:pt idx="283">
                  <c:v>41998</c:v>
                </c:pt>
                <c:pt idx="284">
                  <c:v>41999</c:v>
                </c:pt>
                <c:pt idx="285">
                  <c:v>42000</c:v>
                </c:pt>
                <c:pt idx="286">
                  <c:v>42001</c:v>
                </c:pt>
                <c:pt idx="287">
                  <c:v>42002</c:v>
                </c:pt>
                <c:pt idx="288">
                  <c:v>42003</c:v>
                </c:pt>
                <c:pt idx="289">
                  <c:v>42004</c:v>
                </c:pt>
                <c:pt idx="290">
                  <c:v>42005</c:v>
                </c:pt>
                <c:pt idx="291">
                  <c:v>42006</c:v>
                </c:pt>
                <c:pt idx="292">
                  <c:v>42007</c:v>
                </c:pt>
                <c:pt idx="293">
                  <c:v>42008</c:v>
                </c:pt>
                <c:pt idx="294">
                  <c:v>42009</c:v>
                </c:pt>
                <c:pt idx="295">
                  <c:v>42010</c:v>
                </c:pt>
                <c:pt idx="296">
                  <c:v>42011</c:v>
                </c:pt>
                <c:pt idx="297">
                  <c:v>42012</c:v>
                </c:pt>
                <c:pt idx="298">
                  <c:v>42013</c:v>
                </c:pt>
                <c:pt idx="299">
                  <c:v>42014</c:v>
                </c:pt>
                <c:pt idx="300">
                  <c:v>42015</c:v>
                </c:pt>
                <c:pt idx="301">
                  <c:v>42016</c:v>
                </c:pt>
                <c:pt idx="302">
                  <c:v>42017</c:v>
                </c:pt>
                <c:pt idx="303">
                  <c:v>42018</c:v>
                </c:pt>
                <c:pt idx="304">
                  <c:v>42019</c:v>
                </c:pt>
                <c:pt idx="305">
                  <c:v>42020</c:v>
                </c:pt>
                <c:pt idx="306">
                  <c:v>42021</c:v>
                </c:pt>
                <c:pt idx="307">
                  <c:v>42022</c:v>
                </c:pt>
                <c:pt idx="308">
                  <c:v>42023</c:v>
                </c:pt>
                <c:pt idx="309">
                  <c:v>42024</c:v>
                </c:pt>
                <c:pt idx="310">
                  <c:v>42025</c:v>
                </c:pt>
                <c:pt idx="311">
                  <c:v>42026</c:v>
                </c:pt>
                <c:pt idx="312">
                  <c:v>42027</c:v>
                </c:pt>
                <c:pt idx="313">
                  <c:v>42028</c:v>
                </c:pt>
                <c:pt idx="314">
                  <c:v>42029</c:v>
                </c:pt>
                <c:pt idx="315">
                  <c:v>42030</c:v>
                </c:pt>
                <c:pt idx="316">
                  <c:v>42031</c:v>
                </c:pt>
                <c:pt idx="317">
                  <c:v>42032</c:v>
                </c:pt>
                <c:pt idx="318">
                  <c:v>42033</c:v>
                </c:pt>
                <c:pt idx="319">
                  <c:v>42034</c:v>
                </c:pt>
                <c:pt idx="320">
                  <c:v>42035</c:v>
                </c:pt>
                <c:pt idx="321">
                  <c:v>42036</c:v>
                </c:pt>
                <c:pt idx="322">
                  <c:v>42037</c:v>
                </c:pt>
                <c:pt idx="323">
                  <c:v>42038</c:v>
                </c:pt>
                <c:pt idx="324">
                  <c:v>42039</c:v>
                </c:pt>
                <c:pt idx="325">
                  <c:v>42040</c:v>
                </c:pt>
                <c:pt idx="326">
                  <c:v>42041</c:v>
                </c:pt>
                <c:pt idx="327">
                  <c:v>42042</c:v>
                </c:pt>
                <c:pt idx="328">
                  <c:v>42043</c:v>
                </c:pt>
                <c:pt idx="329">
                  <c:v>42044</c:v>
                </c:pt>
                <c:pt idx="330">
                  <c:v>42045</c:v>
                </c:pt>
                <c:pt idx="331">
                  <c:v>42046</c:v>
                </c:pt>
                <c:pt idx="332">
                  <c:v>42047</c:v>
                </c:pt>
                <c:pt idx="333">
                  <c:v>42048</c:v>
                </c:pt>
                <c:pt idx="334">
                  <c:v>42049</c:v>
                </c:pt>
                <c:pt idx="335">
                  <c:v>42050</c:v>
                </c:pt>
                <c:pt idx="336">
                  <c:v>42051</c:v>
                </c:pt>
                <c:pt idx="337">
                  <c:v>42052</c:v>
                </c:pt>
                <c:pt idx="338">
                  <c:v>42053</c:v>
                </c:pt>
                <c:pt idx="339">
                  <c:v>42054</c:v>
                </c:pt>
                <c:pt idx="340">
                  <c:v>42055</c:v>
                </c:pt>
                <c:pt idx="341">
                  <c:v>42056</c:v>
                </c:pt>
                <c:pt idx="342">
                  <c:v>42057</c:v>
                </c:pt>
                <c:pt idx="343">
                  <c:v>42058</c:v>
                </c:pt>
                <c:pt idx="344">
                  <c:v>42059</c:v>
                </c:pt>
                <c:pt idx="345">
                  <c:v>42060</c:v>
                </c:pt>
                <c:pt idx="346">
                  <c:v>42061</c:v>
                </c:pt>
                <c:pt idx="347">
                  <c:v>42062</c:v>
                </c:pt>
                <c:pt idx="348">
                  <c:v>42063</c:v>
                </c:pt>
                <c:pt idx="349">
                  <c:v>42064</c:v>
                </c:pt>
                <c:pt idx="350">
                  <c:v>42065</c:v>
                </c:pt>
                <c:pt idx="351">
                  <c:v>42066</c:v>
                </c:pt>
                <c:pt idx="352">
                  <c:v>42067</c:v>
                </c:pt>
                <c:pt idx="353">
                  <c:v>42068</c:v>
                </c:pt>
                <c:pt idx="354">
                  <c:v>42069</c:v>
                </c:pt>
                <c:pt idx="355">
                  <c:v>42070</c:v>
                </c:pt>
                <c:pt idx="356">
                  <c:v>42071</c:v>
                </c:pt>
                <c:pt idx="357">
                  <c:v>42072</c:v>
                </c:pt>
                <c:pt idx="358">
                  <c:v>42073</c:v>
                </c:pt>
                <c:pt idx="359">
                  <c:v>42074</c:v>
                </c:pt>
                <c:pt idx="360">
                  <c:v>42075</c:v>
                </c:pt>
                <c:pt idx="361">
                  <c:v>42076</c:v>
                </c:pt>
                <c:pt idx="362">
                  <c:v>42077</c:v>
                </c:pt>
                <c:pt idx="363">
                  <c:v>42078</c:v>
                </c:pt>
                <c:pt idx="364">
                  <c:v>42079</c:v>
                </c:pt>
                <c:pt idx="365">
                  <c:v>42080</c:v>
                </c:pt>
                <c:pt idx="366">
                  <c:v>42081</c:v>
                </c:pt>
                <c:pt idx="367">
                  <c:v>42082</c:v>
                </c:pt>
                <c:pt idx="368">
                  <c:v>42083</c:v>
                </c:pt>
                <c:pt idx="369">
                  <c:v>42084</c:v>
                </c:pt>
                <c:pt idx="370">
                  <c:v>42085</c:v>
                </c:pt>
                <c:pt idx="371">
                  <c:v>42086</c:v>
                </c:pt>
                <c:pt idx="372">
                  <c:v>42087</c:v>
                </c:pt>
                <c:pt idx="373">
                  <c:v>42088</c:v>
                </c:pt>
                <c:pt idx="374">
                  <c:v>42089</c:v>
                </c:pt>
                <c:pt idx="375">
                  <c:v>42090</c:v>
                </c:pt>
                <c:pt idx="376">
                  <c:v>42091</c:v>
                </c:pt>
                <c:pt idx="377">
                  <c:v>42092</c:v>
                </c:pt>
                <c:pt idx="378">
                  <c:v>42093</c:v>
                </c:pt>
                <c:pt idx="379">
                  <c:v>42094</c:v>
                </c:pt>
                <c:pt idx="380">
                  <c:v>42095</c:v>
                </c:pt>
                <c:pt idx="381">
                  <c:v>42096</c:v>
                </c:pt>
                <c:pt idx="382">
                  <c:v>42097</c:v>
                </c:pt>
                <c:pt idx="383">
                  <c:v>42098</c:v>
                </c:pt>
                <c:pt idx="384">
                  <c:v>42099</c:v>
                </c:pt>
                <c:pt idx="385">
                  <c:v>42100</c:v>
                </c:pt>
                <c:pt idx="386">
                  <c:v>42101</c:v>
                </c:pt>
                <c:pt idx="387">
                  <c:v>42102</c:v>
                </c:pt>
                <c:pt idx="388">
                  <c:v>42103</c:v>
                </c:pt>
                <c:pt idx="389">
                  <c:v>42104</c:v>
                </c:pt>
                <c:pt idx="390">
                  <c:v>42105</c:v>
                </c:pt>
                <c:pt idx="391">
                  <c:v>42106</c:v>
                </c:pt>
                <c:pt idx="392">
                  <c:v>42107</c:v>
                </c:pt>
                <c:pt idx="393">
                  <c:v>42108</c:v>
                </c:pt>
                <c:pt idx="394">
                  <c:v>42109</c:v>
                </c:pt>
                <c:pt idx="395">
                  <c:v>42110</c:v>
                </c:pt>
                <c:pt idx="396">
                  <c:v>42111</c:v>
                </c:pt>
                <c:pt idx="397">
                  <c:v>42112</c:v>
                </c:pt>
                <c:pt idx="398">
                  <c:v>42113</c:v>
                </c:pt>
                <c:pt idx="399">
                  <c:v>42114</c:v>
                </c:pt>
                <c:pt idx="400">
                  <c:v>42115</c:v>
                </c:pt>
                <c:pt idx="401">
                  <c:v>42116</c:v>
                </c:pt>
                <c:pt idx="402">
                  <c:v>42117</c:v>
                </c:pt>
                <c:pt idx="403">
                  <c:v>42118</c:v>
                </c:pt>
                <c:pt idx="404">
                  <c:v>42119</c:v>
                </c:pt>
                <c:pt idx="405">
                  <c:v>42120</c:v>
                </c:pt>
                <c:pt idx="406">
                  <c:v>42121</c:v>
                </c:pt>
                <c:pt idx="407">
                  <c:v>42122</c:v>
                </c:pt>
                <c:pt idx="408">
                  <c:v>42123</c:v>
                </c:pt>
                <c:pt idx="409">
                  <c:v>42124</c:v>
                </c:pt>
                <c:pt idx="410">
                  <c:v>42125</c:v>
                </c:pt>
                <c:pt idx="411">
                  <c:v>42126</c:v>
                </c:pt>
                <c:pt idx="412">
                  <c:v>42127</c:v>
                </c:pt>
                <c:pt idx="413">
                  <c:v>42128</c:v>
                </c:pt>
                <c:pt idx="414">
                  <c:v>42129</c:v>
                </c:pt>
                <c:pt idx="415">
                  <c:v>42130</c:v>
                </c:pt>
                <c:pt idx="416">
                  <c:v>42131</c:v>
                </c:pt>
                <c:pt idx="417">
                  <c:v>42132</c:v>
                </c:pt>
                <c:pt idx="418">
                  <c:v>42133</c:v>
                </c:pt>
                <c:pt idx="419">
                  <c:v>42134</c:v>
                </c:pt>
                <c:pt idx="420">
                  <c:v>42135</c:v>
                </c:pt>
                <c:pt idx="421">
                  <c:v>42136</c:v>
                </c:pt>
                <c:pt idx="422">
                  <c:v>42137</c:v>
                </c:pt>
                <c:pt idx="423">
                  <c:v>42138</c:v>
                </c:pt>
                <c:pt idx="424">
                  <c:v>42139</c:v>
                </c:pt>
                <c:pt idx="425">
                  <c:v>42140</c:v>
                </c:pt>
                <c:pt idx="426">
                  <c:v>42141</c:v>
                </c:pt>
                <c:pt idx="427">
                  <c:v>42142</c:v>
                </c:pt>
                <c:pt idx="428">
                  <c:v>42143</c:v>
                </c:pt>
                <c:pt idx="429">
                  <c:v>42144</c:v>
                </c:pt>
                <c:pt idx="430">
                  <c:v>42145</c:v>
                </c:pt>
                <c:pt idx="431">
                  <c:v>42146</c:v>
                </c:pt>
                <c:pt idx="432">
                  <c:v>42147</c:v>
                </c:pt>
                <c:pt idx="433">
                  <c:v>42148</c:v>
                </c:pt>
                <c:pt idx="434">
                  <c:v>42149</c:v>
                </c:pt>
                <c:pt idx="435">
                  <c:v>42150</c:v>
                </c:pt>
                <c:pt idx="436">
                  <c:v>42151</c:v>
                </c:pt>
                <c:pt idx="437">
                  <c:v>42152</c:v>
                </c:pt>
                <c:pt idx="438">
                  <c:v>42153</c:v>
                </c:pt>
                <c:pt idx="439">
                  <c:v>42154</c:v>
                </c:pt>
                <c:pt idx="440">
                  <c:v>42155</c:v>
                </c:pt>
                <c:pt idx="441">
                  <c:v>42156</c:v>
                </c:pt>
                <c:pt idx="442">
                  <c:v>42157</c:v>
                </c:pt>
                <c:pt idx="443">
                  <c:v>42158</c:v>
                </c:pt>
                <c:pt idx="444">
                  <c:v>42159</c:v>
                </c:pt>
                <c:pt idx="445">
                  <c:v>42160</c:v>
                </c:pt>
                <c:pt idx="446">
                  <c:v>42161</c:v>
                </c:pt>
                <c:pt idx="447">
                  <c:v>42162</c:v>
                </c:pt>
                <c:pt idx="448">
                  <c:v>42163</c:v>
                </c:pt>
                <c:pt idx="449">
                  <c:v>42164</c:v>
                </c:pt>
                <c:pt idx="450">
                  <c:v>42165</c:v>
                </c:pt>
                <c:pt idx="451">
                  <c:v>42166</c:v>
                </c:pt>
                <c:pt idx="452">
                  <c:v>42167</c:v>
                </c:pt>
                <c:pt idx="453">
                  <c:v>42168</c:v>
                </c:pt>
                <c:pt idx="454">
                  <c:v>42169</c:v>
                </c:pt>
                <c:pt idx="455">
                  <c:v>42170</c:v>
                </c:pt>
                <c:pt idx="456">
                  <c:v>42171</c:v>
                </c:pt>
                <c:pt idx="457">
                  <c:v>42172</c:v>
                </c:pt>
                <c:pt idx="458">
                  <c:v>42173</c:v>
                </c:pt>
                <c:pt idx="459">
                  <c:v>42174</c:v>
                </c:pt>
                <c:pt idx="460">
                  <c:v>42175</c:v>
                </c:pt>
                <c:pt idx="461">
                  <c:v>42176</c:v>
                </c:pt>
                <c:pt idx="462">
                  <c:v>42177</c:v>
                </c:pt>
                <c:pt idx="463">
                  <c:v>42178</c:v>
                </c:pt>
                <c:pt idx="464">
                  <c:v>42179</c:v>
                </c:pt>
                <c:pt idx="465">
                  <c:v>42180</c:v>
                </c:pt>
                <c:pt idx="466">
                  <c:v>42181</c:v>
                </c:pt>
                <c:pt idx="467">
                  <c:v>42182</c:v>
                </c:pt>
                <c:pt idx="468">
                  <c:v>42183</c:v>
                </c:pt>
                <c:pt idx="469">
                  <c:v>42184</c:v>
                </c:pt>
                <c:pt idx="470">
                  <c:v>42185</c:v>
                </c:pt>
                <c:pt idx="471">
                  <c:v>42186</c:v>
                </c:pt>
                <c:pt idx="472">
                  <c:v>42187</c:v>
                </c:pt>
                <c:pt idx="473">
                  <c:v>42188</c:v>
                </c:pt>
                <c:pt idx="474">
                  <c:v>42189</c:v>
                </c:pt>
                <c:pt idx="475">
                  <c:v>42190</c:v>
                </c:pt>
                <c:pt idx="476">
                  <c:v>42191</c:v>
                </c:pt>
                <c:pt idx="477">
                  <c:v>42192</c:v>
                </c:pt>
                <c:pt idx="478">
                  <c:v>42193</c:v>
                </c:pt>
                <c:pt idx="479">
                  <c:v>42194</c:v>
                </c:pt>
                <c:pt idx="480">
                  <c:v>42195</c:v>
                </c:pt>
                <c:pt idx="481">
                  <c:v>42196</c:v>
                </c:pt>
                <c:pt idx="482">
                  <c:v>42197</c:v>
                </c:pt>
                <c:pt idx="483">
                  <c:v>42198</c:v>
                </c:pt>
                <c:pt idx="484">
                  <c:v>42199</c:v>
                </c:pt>
                <c:pt idx="485">
                  <c:v>42200</c:v>
                </c:pt>
                <c:pt idx="486">
                  <c:v>42201</c:v>
                </c:pt>
                <c:pt idx="487">
                  <c:v>42202</c:v>
                </c:pt>
                <c:pt idx="488">
                  <c:v>42203</c:v>
                </c:pt>
                <c:pt idx="489">
                  <c:v>42204</c:v>
                </c:pt>
                <c:pt idx="490">
                  <c:v>42205</c:v>
                </c:pt>
                <c:pt idx="491">
                  <c:v>42206</c:v>
                </c:pt>
                <c:pt idx="492">
                  <c:v>42207</c:v>
                </c:pt>
                <c:pt idx="493">
                  <c:v>42208</c:v>
                </c:pt>
                <c:pt idx="494">
                  <c:v>42209</c:v>
                </c:pt>
                <c:pt idx="495">
                  <c:v>42210</c:v>
                </c:pt>
                <c:pt idx="496">
                  <c:v>42211</c:v>
                </c:pt>
                <c:pt idx="497">
                  <c:v>42212</c:v>
                </c:pt>
                <c:pt idx="498">
                  <c:v>42213</c:v>
                </c:pt>
                <c:pt idx="499">
                  <c:v>42214</c:v>
                </c:pt>
                <c:pt idx="500">
                  <c:v>42215</c:v>
                </c:pt>
                <c:pt idx="501">
                  <c:v>42216</c:v>
                </c:pt>
                <c:pt idx="502">
                  <c:v>42217</c:v>
                </c:pt>
                <c:pt idx="503">
                  <c:v>42218</c:v>
                </c:pt>
                <c:pt idx="504">
                  <c:v>42219</c:v>
                </c:pt>
                <c:pt idx="505">
                  <c:v>42220</c:v>
                </c:pt>
                <c:pt idx="506">
                  <c:v>42221</c:v>
                </c:pt>
                <c:pt idx="507">
                  <c:v>42222</c:v>
                </c:pt>
                <c:pt idx="508">
                  <c:v>42223</c:v>
                </c:pt>
                <c:pt idx="509">
                  <c:v>42224</c:v>
                </c:pt>
                <c:pt idx="510">
                  <c:v>42225</c:v>
                </c:pt>
                <c:pt idx="511">
                  <c:v>42226</c:v>
                </c:pt>
                <c:pt idx="512">
                  <c:v>42227</c:v>
                </c:pt>
                <c:pt idx="513">
                  <c:v>42228</c:v>
                </c:pt>
                <c:pt idx="514">
                  <c:v>42229</c:v>
                </c:pt>
                <c:pt idx="515">
                  <c:v>42230</c:v>
                </c:pt>
                <c:pt idx="516">
                  <c:v>42231</c:v>
                </c:pt>
                <c:pt idx="517">
                  <c:v>42232</c:v>
                </c:pt>
                <c:pt idx="518">
                  <c:v>42233</c:v>
                </c:pt>
                <c:pt idx="519">
                  <c:v>42234</c:v>
                </c:pt>
                <c:pt idx="520">
                  <c:v>42235</c:v>
                </c:pt>
                <c:pt idx="521">
                  <c:v>42236</c:v>
                </c:pt>
                <c:pt idx="522">
                  <c:v>42237</c:v>
                </c:pt>
                <c:pt idx="523">
                  <c:v>42238</c:v>
                </c:pt>
                <c:pt idx="524">
                  <c:v>42239</c:v>
                </c:pt>
                <c:pt idx="525">
                  <c:v>42240</c:v>
                </c:pt>
                <c:pt idx="526">
                  <c:v>42241</c:v>
                </c:pt>
                <c:pt idx="527">
                  <c:v>42242</c:v>
                </c:pt>
                <c:pt idx="528">
                  <c:v>42243</c:v>
                </c:pt>
                <c:pt idx="529">
                  <c:v>42244</c:v>
                </c:pt>
                <c:pt idx="530">
                  <c:v>42245</c:v>
                </c:pt>
                <c:pt idx="531">
                  <c:v>42246</c:v>
                </c:pt>
                <c:pt idx="532">
                  <c:v>42247</c:v>
                </c:pt>
                <c:pt idx="533">
                  <c:v>42248</c:v>
                </c:pt>
                <c:pt idx="534">
                  <c:v>42249</c:v>
                </c:pt>
                <c:pt idx="535">
                  <c:v>42250</c:v>
                </c:pt>
                <c:pt idx="536">
                  <c:v>42251</c:v>
                </c:pt>
                <c:pt idx="537">
                  <c:v>42252</c:v>
                </c:pt>
                <c:pt idx="538">
                  <c:v>42253</c:v>
                </c:pt>
                <c:pt idx="539">
                  <c:v>42254</c:v>
                </c:pt>
                <c:pt idx="540">
                  <c:v>42255</c:v>
                </c:pt>
                <c:pt idx="541">
                  <c:v>42256</c:v>
                </c:pt>
                <c:pt idx="542">
                  <c:v>42257</c:v>
                </c:pt>
                <c:pt idx="543">
                  <c:v>42258</c:v>
                </c:pt>
                <c:pt idx="544">
                  <c:v>42259</c:v>
                </c:pt>
                <c:pt idx="545">
                  <c:v>42260</c:v>
                </c:pt>
                <c:pt idx="546">
                  <c:v>42261</c:v>
                </c:pt>
                <c:pt idx="547">
                  <c:v>42262</c:v>
                </c:pt>
                <c:pt idx="548">
                  <c:v>42263</c:v>
                </c:pt>
                <c:pt idx="549">
                  <c:v>42264</c:v>
                </c:pt>
                <c:pt idx="550">
                  <c:v>42265</c:v>
                </c:pt>
                <c:pt idx="551">
                  <c:v>42266</c:v>
                </c:pt>
                <c:pt idx="552">
                  <c:v>42267</c:v>
                </c:pt>
                <c:pt idx="553">
                  <c:v>42268</c:v>
                </c:pt>
                <c:pt idx="554">
                  <c:v>42269</c:v>
                </c:pt>
                <c:pt idx="555">
                  <c:v>42270</c:v>
                </c:pt>
                <c:pt idx="556">
                  <c:v>42271</c:v>
                </c:pt>
                <c:pt idx="557">
                  <c:v>42272</c:v>
                </c:pt>
                <c:pt idx="558">
                  <c:v>42273</c:v>
                </c:pt>
                <c:pt idx="559">
                  <c:v>42274</c:v>
                </c:pt>
                <c:pt idx="560">
                  <c:v>42275</c:v>
                </c:pt>
                <c:pt idx="561">
                  <c:v>42276</c:v>
                </c:pt>
                <c:pt idx="562">
                  <c:v>42277</c:v>
                </c:pt>
                <c:pt idx="563">
                  <c:v>42278</c:v>
                </c:pt>
                <c:pt idx="564">
                  <c:v>42279</c:v>
                </c:pt>
                <c:pt idx="565">
                  <c:v>42280</c:v>
                </c:pt>
                <c:pt idx="566">
                  <c:v>42281</c:v>
                </c:pt>
                <c:pt idx="567">
                  <c:v>42282</c:v>
                </c:pt>
              </c:numCache>
            </c:numRef>
          </c:cat>
          <c:val>
            <c:numRef>
              <c:f>Plan1!$C$4:$C$571</c:f>
              <c:numCache>
                <c:formatCode>0.00</c:formatCode>
                <c:ptCount val="568"/>
                <c:pt idx="0">
                  <c:v>19.769603351224131</c:v>
                </c:pt>
                <c:pt idx="1">
                  <c:v>19.675350176724859</c:v>
                </c:pt>
                <c:pt idx="2">
                  <c:v>19.577169786621443</c:v>
                </c:pt>
                <c:pt idx="3">
                  <c:v>19.480298468386071</c:v>
                </c:pt>
                <c:pt idx="4">
                  <c:v>19.386045293886792</c:v>
                </c:pt>
                <c:pt idx="5">
                  <c:v>19.289173975651423</c:v>
                </c:pt>
                <c:pt idx="6">
                  <c:v>19.190993585548007</c:v>
                </c:pt>
                <c:pt idx="7">
                  <c:v>19.159575860714916</c:v>
                </c:pt>
                <c:pt idx="8">
                  <c:v>19.128158135881822</c:v>
                </c:pt>
                <c:pt idx="9">
                  <c:v>19.06532268621563</c:v>
                </c:pt>
                <c:pt idx="10">
                  <c:v>19.001178164681409</c:v>
                </c:pt>
                <c:pt idx="11">
                  <c:v>18.935724571279117</c:v>
                </c:pt>
                <c:pt idx="12">
                  <c:v>18.870270977876846</c:v>
                </c:pt>
                <c:pt idx="13">
                  <c:v>18.807435528210664</c:v>
                </c:pt>
                <c:pt idx="14">
                  <c:v>18.77601780337756</c:v>
                </c:pt>
                <c:pt idx="15">
                  <c:v>18.77601780337756</c:v>
                </c:pt>
                <c:pt idx="16">
                  <c:v>18.77601780337756</c:v>
                </c:pt>
                <c:pt idx="17">
                  <c:v>18.77601780337756</c:v>
                </c:pt>
                <c:pt idx="18">
                  <c:v>18.807435528210664</c:v>
                </c:pt>
                <c:pt idx="19">
                  <c:v>18.838853253043755</c:v>
                </c:pt>
                <c:pt idx="20">
                  <c:v>18.838853253043755</c:v>
                </c:pt>
                <c:pt idx="21">
                  <c:v>18.838853253043755</c:v>
                </c:pt>
                <c:pt idx="22">
                  <c:v>18.838853253043755</c:v>
                </c:pt>
                <c:pt idx="23">
                  <c:v>18.807435528210664</c:v>
                </c:pt>
                <c:pt idx="24">
                  <c:v>18.77601780337756</c:v>
                </c:pt>
                <c:pt idx="25">
                  <c:v>18.744600078544476</c:v>
                </c:pt>
                <c:pt idx="26">
                  <c:v>18.713182353711382</c:v>
                </c:pt>
                <c:pt idx="27">
                  <c:v>18.680455557010241</c:v>
                </c:pt>
                <c:pt idx="28">
                  <c:v>18.647728760309104</c:v>
                </c:pt>
                <c:pt idx="29">
                  <c:v>18.615001963607966</c:v>
                </c:pt>
                <c:pt idx="30">
                  <c:v>18.582275166906825</c:v>
                </c:pt>
                <c:pt idx="31">
                  <c:v>18.549548370205684</c:v>
                </c:pt>
                <c:pt idx="32">
                  <c:v>18.51813064537259</c:v>
                </c:pt>
                <c:pt idx="33">
                  <c:v>18.486712920539492</c:v>
                </c:pt>
                <c:pt idx="34">
                  <c:v>18.455295195706405</c:v>
                </c:pt>
                <c:pt idx="35">
                  <c:v>18.423877470873315</c:v>
                </c:pt>
                <c:pt idx="36">
                  <c:v>18.39245974604022</c:v>
                </c:pt>
                <c:pt idx="37">
                  <c:v>18.35973294933908</c:v>
                </c:pt>
                <c:pt idx="38">
                  <c:v>18.327006152637942</c:v>
                </c:pt>
                <c:pt idx="39">
                  <c:v>18.294279355936801</c:v>
                </c:pt>
                <c:pt idx="40">
                  <c:v>18.261552559235664</c:v>
                </c:pt>
                <c:pt idx="41">
                  <c:v>18.22882576253453</c:v>
                </c:pt>
                <c:pt idx="42">
                  <c:v>18.197408037701432</c:v>
                </c:pt>
                <c:pt idx="43">
                  <c:v>18.13457258803524</c:v>
                </c:pt>
                <c:pt idx="44">
                  <c:v>18.039010341667922</c:v>
                </c:pt>
                <c:pt idx="45">
                  <c:v>17.97355674826564</c:v>
                </c:pt>
                <c:pt idx="46">
                  <c:v>17.908103154863365</c:v>
                </c:pt>
                <c:pt idx="47">
                  <c:v>17.813849980364083</c:v>
                </c:pt>
                <c:pt idx="48">
                  <c:v>17.751014530697898</c:v>
                </c:pt>
                <c:pt idx="49">
                  <c:v>17.685560937295623</c:v>
                </c:pt>
                <c:pt idx="50">
                  <c:v>17.620107343893345</c:v>
                </c:pt>
                <c:pt idx="51">
                  <c:v>17.555962822359113</c:v>
                </c:pt>
                <c:pt idx="52">
                  <c:v>17.493127372692921</c:v>
                </c:pt>
                <c:pt idx="53">
                  <c:v>17.397565126325606</c:v>
                </c:pt>
                <c:pt idx="54">
                  <c:v>17.332111532923317</c:v>
                </c:pt>
                <c:pt idx="55">
                  <c:v>17.235240214687952</c:v>
                </c:pt>
                <c:pt idx="56">
                  <c:v>17.14098704018868</c:v>
                </c:pt>
                <c:pt idx="57">
                  <c:v>17.044115721953304</c:v>
                </c:pt>
                <c:pt idx="58">
                  <c:v>16.945935331849885</c:v>
                </c:pt>
                <c:pt idx="59">
                  <c:v>16.851682157350609</c:v>
                </c:pt>
                <c:pt idx="60">
                  <c:v>16.75611991098328</c:v>
                </c:pt>
                <c:pt idx="61">
                  <c:v>16.657939520879868</c:v>
                </c:pt>
                <c:pt idx="62">
                  <c:v>16.562377274512539</c:v>
                </c:pt>
                <c:pt idx="63">
                  <c:v>16.468124100013259</c:v>
                </c:pt>
                <c:pt idx="64">
                  <c:v>16.373870925513984</c:v>
                </c:pt>
                <c:pt idx="65">
                  <c:v>16.279617751014705</c:v>
                </c:pt>
                <c:pt idx="66">
                  <c:v>16.185364576515422</c:v>
                </c:pt>
                <c:pt idx="67">
                  <c:v>16.091111402016146</c:v>
                </c:pt>
                <c:pt idx="68">
                  <c:v>15.996858227516865</c:v>
                </c:pt>
                <c:pt idx="69">
                  <c:v>15.902605053017584</c:v>
                </c:pt>
                <c:pt idx="70">
                  <c:v>15.807042806650264</c:v>
                </c:pt>
                <c:pt idx="71">
                  <c:v>15.708862416546845</c:v>
                </c:pt>
                <c:pt idx="72">
                  <c:v>15.613300170179516</c:v>
                </c:pt>
                <c:pt idx="73">
                  <c:v>15.519046995680243</c:v>
                </c:pt>
                <c:pt idx="74">
                  <c:v>15.424793821180957</c:v>
                </c:pt>
                <c:pt idx="75">
                  <c:v>15.299122921848584</c:v>
                </c:pt>
                <c:pt idx="76">
                  <c:v>15.173452022516217</c:v>
                </c:pt>
                <c:pt idx="77">
                  <c:v>15.07919884801694</c:v>
                </c:pt>
                <c:pt idx="78">
                  <c:v>14.984945673517654</c:v>
                </c:pt>
                <c:pt idx="79">
                  <c:v>14.859274774185286</c:v>
                </c:pt>
                <c:pt idx="80">
                  <c:v>14.765021599686008</c:v>
                </c:pt>
                <c:pt idx="81">
                  <c:v>14.67076842518672</c:v>
                </c:pt>
                <c:pt idx="82">
                  <c:v>14.545097525854352</c:v>
                </c:pt>
                <c:pt idx="83">
                  <c:v>14.450844351355077</c:v>
                </c:pt>
                <c:pt idx="84">
                  <c:v>14.353973033119702</c:v>
                </c:pt>
                <c:pt idx="85">
                  <c:v>14.255792643016287</c:v>
                </c:pt>
                <c:pt idx="86">
                  <c:v>14.161539468517002</c:v>
                </c:pt>
                <c:pt idx="87">
                  <c:v>14.067286294017729</c:v>
                </c:pt>
                <c:pt idx="88">
                  <c:v>13.973033119518451</c:v>
                </c:pt>
                <c:pt idx="89">
                  <c:v>13.878779945019165</c:v>
                </c:pt>
                <c:pt idx="90">
                  <c:v>13.784526770519888</c:v>
                </c:pt>
                <c:pt idx="91">
                  <c:v>13.690273596020605</c:v>
                </c:pt>
                <c:pt idx="92">
                  <c:v>13.596020421521327</c:v>
                </c:pt>
                <c:pt idx="93">
                  <c:v>13.501767247022052</c:v>
                </c:pt>
                <c:pt idx="94">
                  <c:v>13.407514072522774</c:v>
                </c:pt>
                <c:pt idx="95">
                  <c:v>13.281843173190396</c:v>
                </c:pt>
                <c:pt idx="96">
                  <c:v>13.15617227385802</c:v>
                </c:pt>
                <c:pt idx="97">
                  <c:v>13.030501374525643</c:v>
                </c:pt>
                <c:pt idx="98">
                  <c:v>12.904830475193265</c:v>
                </c:pt>
                <c:pt idx="99">
                  <c:v>12.781777719596972</c:v>
                </c:pt>
                <c:pt idx="100">
                  <c:v>12.66003403586874</c:v>
                </c:pt>
                <c:pt idx="101">
                  <c:v>12.565780861369454</c:v>
                </c:pt>
                <c:pt idx="102">
                  <c:v>12.47152768687017</c:v>
                </c:pt>
                <c:pt idx="103">
                  <c:v>12.377274512370889</c:v>
                </c:pt>
                <c:pt idx="104">
                  <c:v>12.25160361303851</c:v>
                </c:pt>
                <c:pt idx="105">
                  <c:v>12.157350438539227</c:v>
                </c:pt>
                <c:pt idx="106">
                  <c:v>12.03167953920685</c:v>
                </c:pt>
                <c:pt idx="107">
                  <c:v>11.937426364707566</c:v>
                </c:pt>
                <c:pt idx="108">
                  <c:v>11.811755465375187</c:v>
                </c:pt>
                <c:pt idx="109">
                  <c:v>11.686084566042814</c:v>
                </c:pt>
                <c:pt idx="110">
                  <c:v>11.591831391543527</c:v>
                </c:pt>
                <c:pt idx="111">
                  <c:v>11.497578217044248</c:v>
                </c:pt>
                <c:pt idx="112">
                  <c:v>11.403325042544962</c:v>
                </c:pt>
                <c:pt idx="113">
                  <c:v>11.309071868045677</c:v>
                </c:pt>
                <c:pt idx="114">
                  <c:v>11.217436837282486</c:v>
                </c:pt>
                <c:pt idx="115">
                  <c:v>11.127110878387336</c:v>
                </c:pt>
                <c:pt idx="116">
                  <c:v>11.064275428721144</c:v>
                </c:pt>
                <c:pt idx="117">
                  <c:v>10.970022254221863</c:v>
                </c:pt>
                <c:pt idx="118">
                  <c:v>10.875769079722581</c:v>
                </c:pt>
                <c:pt idx="119">
                  <c:v>10.7815159052233</c:v>
                </c:pt>
                <c:pt idx="120">
                  <c:v>10.687262730724013</c:v>
                </c:pt>
                <c:pt idx="121">
                  <c:v>10.593009556224734</c:v>
                </c:pt>
                <c:pt idx="122">
                  <c:v>10.49875638172545</c:v>
                </c:pt>
                <c:pt idx="123">
                  <c:v>10.404503207226165</c:v>
                </c:pt>
                <c:pt idx="124">
                  <c:v>10.314177248331019</c:v>
                </c:pt>
                <c:pt idx="125">
                  <c:v>10.23170572064415</c:v>
                </c:pt>
                <c:pt idx="126">
                  <c:v>10.146616049221199</c:v>
                </c:pt>
                <c:pt idx="127">
                  <c:v>10.060217305930195</c:v>
                </c:pt>
                <c:pt idx="128">
                  <c:v>9.9777457782433299</c:v>
                </c:pt>
                <c:pt idx="129">
                  <c:v>9.8939651786884166</c:v>
                </c:pt>
                <c:pt idx="130">
                  <c:v>9.807566435397419</c:v>
                </c:pt>
                <c:pt idx="131">
                  <c:v>9.7512763450714566</c:v>
                </c:pt>
                <c:pt idx="132">
                  <c:v>9.6962953266135443</c:v>
                </c:pt>
                <c:pt idx="133">
                  <c:v>9.6413143081556356</c:v>
                </c:pt>
                <c:pt idx="134">
                  <c:v>9.5837151459616372</c:v>
                </c:pt>
                <c:pt idx="135">
                  <c:v>9.526115983767637</c:v>
                </c:pt>
                <c:pt idx="136">
                  <c:v>9.4698258934416764</c:v>
                </c:pt>
                <c:pt idx="137">
                  <c:v>9.387354365754808</c:v>
                </c:pt>
                <c:pt idx="138">
                  <c:v>9.3022646943318552</c:v>
                </c:pt>
                <c:pt idx="139">
                  <c:v>9.2446655321378532</c:v>
                </c:pt>
                <c:pt idx="140">
                  <c:v>9.1883754418118908</c:v>
                </c:pt>
                <c:pt idx="141">
                  <c:v>9.1333944233539839</c:v>
                </c:pt>
                <c:pt idx="142">
                  <c:v>9.0784134048960716</c:v>
                </c:pt>
                <c:pt idx="143">
                  <c:v>9.0208142427020732</c:v>
                </c:pt>
                <c:pt idx="144">
                  <c:v>8.9344154994110685</c:v>
                </c:pt>
                <c:pt idx="145">
                  <c:v>8.8519439717242054</c:v>
                </c:pt>
                <c:pt idx="146">
                  <c:v>8.768163372169294</c:v>
                </c:pt>
                <c:pt idx="147">
                  <c:v>8.6817646288782928</c:v>
                </c:pt>
                <c:pt idx="148">
                  <c:v>8.5979840293233778</c:v>
                </c:pt>
                <c:pt idx="149">
                  <c:v>8.515512501636513</c:v>
                </c:pt>
                <c:pt idx="150">
                  <c:v>8.4579133394425128</c:v>
                </c:pt>
                <c:pt idx="151">
                  <c:v>8.4003141772485126</c:v>
                </c:pt>
                <c:pt idx="152">
                  <c:v>8.3440240869225519</c:v>
                </c:pt>
                <c:pt idx="153">
                  <c:v>8.2615525592356871</c:v>
                </c:pt>
                <c:pt idx="154">
                  <c:v>8.1764628878127308</c:v>
                </c:pt>
                <c:pt idx="155">
                  <c:v>8.0900641445217243</c:v>
                </c:pt>
                <c:pt idx="156">
                  <c:v>8.007592616834863</c:v>
                </c:pt>
                <c:pt idx="157">
                  <c:v>7.9526115983769481</c:v>
                </c:pt>
                <c:pt idx="158">
                  <c:v>7.8950124361829488</c:v>
                </c:pt>
                <c:pt idx="159">
                  <c:v>7.8374132739889486</c:v>
                </c:pt>
                <c:pt idx="160">
                  <c:v>7.7811231836629915</c:v>
                </c:pt>
                <c:pt idx="161">
                  <c:v>7.7261421652050783</c:v>
                </c:pt>
                <c:pt idx="162">
                  <c:v>7.6711611467471688</c:v>
                </c:pt>
                <c:pt idx="163">
                  <c:v>7.6135619845531712</c:v>
                </c:pt>
                <c:pt idx="164">
                  <c:v>7.5559628223591684</c:v>
                </c:pt>
                <c:pt idx="165">
                  <c:v>7.4721822228042596</c:v>
                </c:pt>
                <c:pt idx="166">
                  <c:v>7.389710695117393</c:v>
                </c:pt>
                <c:pt idx="167">
                  <c:v>7.3072391674305273</c:v>
                </c:pt>
                <c:pt idx="168">
                  <c:v>7.2247676397436615</c:v>
                </c:pt>
                <c:pt idx="169">
                  <c:v>7.142296112056794</c:v>
                </c:pt>
                <c:pt idx="170">
                  <c:v>7.0598245843699283</c:v>
                </c:pt>
                <c:pt idx="171">
                  <c:v>6.9773530566830635</c:v>
                </c:pt>
                <c:pt idx="172">
                  <c:v>6.8948815289961951</c:v>
                </c:pt>
                <c:pt idx="173">
                  <c:v>6.8124100013093303</c:v>
                </c:pt>
                <c:pt idx="174">
                  <c:v>6.7299384736224654</c:v>
                </c:pt>
                <c:pt idx="175">
                  <c:v>6.6474669459355979</c:v>
                </c:pt>
                <c:pt idx="176">
                  <c:v>6.5649954182487313</c:v>
                </c:pt>
                <c:pt idx="177">
                  <c:v>6.5100143997908217</c:v>
                </c:pt>
                <c:pt idx="178">
                  <c:v>6.4550333813329113</c:v>
                </c:pt>
                <c:pt idx="179">
                  <c:v>6.4000523628749999</c:v>
                </c:pt>
                <c:pt idx="180">
                  <c:v>6.3450713444170894</c:v>
                </c:pt>
                <c:pt idx="181">
                  <c:v>6.2625998167302228</c:v>
                </c:pt>
                <c:pt idx="182">
                  <c:v>6.180128289043358</c:v>
                </c:pt>
                <c:pt idx="183">
                  <c:v>6.0976567613564896</c:v>
                </c:pt>
                <c:pt idx="184">
                  <c:v>6.0151852336696257</c:v>
                </c:pt>
                <c:pt idx="185">
                  <c:v>5.9327137059827608</c:v>
                </c:pt>
                <c:pt idx="186">
                  <c:v>5.8777326875248503</c:v>
                </c:pt>
                <c:pt idx="187">
                  <c:v>5.8227516690669363</c:v>
                </c:pt>
                <c:pt idx="188">
                  <c:v>5.7677706506090276</c:v>
                </c:pt>
                <c:pt idx="189">
                  <c:v>5.7127896321511171</c:v>
                </c:pt>
                <c:pt idx="190">
                  <c:v>5.6578086136932066</c:v>
                </c:pt>
                <c:pt idx="191">
                  <c:v>5.6028275952352944</c:v>
                </c:pt>
                <c:pt idx="192">
                  <c:v>5.5478465767773839</c:v>
                </c:pt>
                <c:pt idx="193">
                  <c:v>5.4653750490905182</c:v>
                </c:pt>
                <c:pt idx="194">
                  <c:v>5.4103940306326086</c:v>
                </c:pt>
                <c:pt idx="195">
                  <c:v>5.3279225029457402</c:v>
                </c:pt>
                <c:pt idx="196">
                  <c:v>5.2454509752588763</c:v>
                </c:pt>
                <c:pt idx="197">
                  <c:v>5.1629794475720088</c:v>
                </c:pt>
                <c:pt idx="198">
                  <c:v>5.0805079198851431</c:v>
                </c:pt>
                <c:pt idx="199">
                  <c:v>4.9980363921982782</c:v>
                </c:pt>
                <c:pt idx="200">
                  <c:v>4.9155648645114116</c:v>
                </c:pt>
                <c:pt idx="201">
                  <c:v>4.8330933368245477</c:v>
                </c:pt>
                <c:pt idx="202">
                  <c:v>4.7545490247418138</c:v>
                </c:pt>
                <c:pt idx="203">
                  <c:v>4.59</c:v>
                </c:pt>
                <c:pt idx="204" formatCode="General">
                  <c:v>4.51</c:v>
                </c:pt>
                <c:pt idx="205" formatCode="General">
                  <c:v>4.4300000000000006</c:v>
                </c:pt>
                <c:pt idx="206" formatCode="General">
                  <c:v>4.3499999999999996</c:v>
                </c:pt>
                <c:pt idx="207" formatCode="General">
                  <c:v>4.2699999999999996</c:v>
                </c:pt>
                <c:pt idx="208" formatCode="General">
                  <c:v>4.2</c:v>
                </c:pt>
                <c:pt idx="209" formatCode="General">
                  <c:v>4.13</c:v>
                </c:pt>
                <c:pt idx="210" formatCode="General">
                  <c:v>4.0599999999999996</c:v>
                </c:pt>
                <c:pt idx="211" formatCode="General">
                  <c:v>3.9899999999999998</c:v>
                </c:pt>
                <c:pt idx="212" formatCode="General">
                  <c:v>3.9099999999999997</c:v>
                </c:pt>
                <c:pt idx="213" formatCode="General">
                  <c:v>3.84</c:v>
                </c:pt>
                <c:pt idx="214" formatCode="General">
                  <c:v>3.7800000000000002</c:v>
                </c:pt>
                <c:pt idx="215" formatCode="General">
                  <c:v>3.71</c:v>
                </c:pt>
                <c:pt idx="216" formatCode="General">
                  <c:v>3.64</c:v>
                </c:pt>
                <c:pt idx="217" formatCode="General">
                  <c:v>3.58</c:v>
                </c:pt>
                <c:pt idx="218" formatCode="General">
                  <c:v>3.52</c:v>
                </c:pt>
                <c:pt idx="219" formatCode="General">
                  <c:v>3.4499999999999997</c:v>
                </c:pt>
                <c:pt idx="220" formatCode="General">
                  <c:v>3.4499999999999997</c:v>
                </c:pt>
                <c:pt idx="221" formatCode="General">
                  <c:v>3.3699999999999997</c:v>
                </c:pt>
                <c:pt idx="222" formatCode="General">
                  <c:v>3.3</c:v>
                </c:pt>
                <c:pt idx="223" formatCode="General">
                  <c:v>3.23</c:v>
                </c:pt>
                <c:pt idx="224" formatCode="General">
                  <c:v>3.16</c:v>
                </c:pt>
                <c:pt idx="225" formatCode="General">
                  <c:v>3.08</c:v>
                </c:pt>
                <c:pt idx="226" formatCode="General">
                  <c:v>3.01</c:v>
                </c:pt>
                <c:pt idx="227" formatCode="General">
                  <c:v>2.94</c:v>
                </c:pt>
                <c:pt idx="228" formatCode="General">
                  <c:v>2.8899999999999997</c:v>
                </c:pt>
                <c:pt idx="229" formatCode="General">
                  <c:v>2.88</c:v>
                </c:pt>
                <c:pt idx="230" formatCode="General">
                  <c:v>2.8499999999999996</c:v>
                </c:pt>
                <c:pt idx="231" formatCode="General">
                  <c:v>2.8099999999999996</c:v>
                </c:pt>
                <c:pt idx="232" formatCode="General">
                  <c:v>2.7800000000000002</c:v>
                </c:pt>
                <c:pt idx="233" formatCode="General">
                  <c:v>2.7600000000000002</c:v>
                </c:pt>
                <c:pt idx="234" formatCode="General">
                  <c:v>2.73</c:v>
                </c:pt>
                <c:pt idx="235" formatCode="General">
                  <c:v>2.69</c:v>
                </c:pt>
                <c:pt idx="236" formatCode="General">
                  <c:v>2.66</c:v>
                </c:pt>
                <c:pt idx="237" formatCode="General">
                  <c:v>2.63</c:v>
                </c:pt>
                <c:pt idx="238" formatCode="General">
                  <c:v>2.61</c:v>
                </c:pt>
                <c:pt idx="239" formatCode="General">
                  <c:v>2.6</c:v>
                </c:pt>
                <c:pt idx="240" formatCode="General">
                  <c:v>2.59</c:v>
                </c:pt>
                <c:pt idx="241" formatCode="General">
                  <c:v>2.58</c:v>
                </c:pt>
                <c:pt idx="242" formatCode="General">
                  <c:v>2.58</c:v>
                </c:pt>
                <c:pt idx="243" formatCode="General">
                  <c:v>2.58</c:v>
                </c:pt>
                <c:pt idx="244" formatCode="General">
                  <c:v>2.6</c:v>
                </c:pt>
                <c:pt idx="245" formatCode="General">
                  <c:v>2.62</c:v>
                </c:pt>
                <c:pt idx="246" formatCode="General">
                  <c:v>2.64</c:v>
                </c:pt>
                <c:pt idx="247" formatCode="General">
                  <c:v>2.67</c:v>
                </c:pt>
                <c:pt idx="248" formatCode="General">
                  <c:v>2.71</c:v>
                </c:pt>
                <c:pt idx="249" formatCode="General">
                  <c:v>2.7600000000000002</c:v>
                </c:pt>
                <c:pt idx="250" formatCode="General">
                  <c:v>2.8099999999999996</c:v>
                </c:pt>
                <c:pt idx="251" formatCode="General">
                  <c:v>2.88</c:v>
                </c:pt>
                <c:pt idx="252" formatCode="General">
                  <c:v>2.9699999999999998</c:v>
                </c:pt>
                <c:pt idx="253" formatCode="General">
                  <c:v>3.07</c:v>
                </c:pt>
                <c:pt idx="254" formatCode="General">
                  <c:v>3.21</c:v>
                </c:pt>
                <c:pt idx="255" formatCode="General">
                  <c:v>3.3899999999999997</c:v>
                </c:pt>
                <c:pt idx="256" formatCode="General">
                  <c:v>3.62</c:v>
                </c:pt>
                <c:pt idx="257" formatCode="General">
                  <c:v>3.9</c:v>
                </c:pt>
                <c:pt idx="258" formatCode="General">
                  <c:v>4.26</c:v>
                </c:pt>
                <c:pt idx="259" formatCode="General">
                  <c:v>4.75</c:v>
                </c:pt>
                <c:pt idx="260" formatCode="General">
                  <c:v>5.1599999999999993</c:v>
                </c:pt>
                <c:pt idx="261" formatCode="General">
                  <c:v>5.56</c:v>
                </c:pt>
                <c:pt idx="262" formatCode="General">
                  <c:v>5.92</c:v>
                </c:pt>
                <c:pt idx="263" formatCode="General">
                  <c:v>6.22</c:v>
                </c:pt>
                <c:pt idx="264" formatCode="General">
                  <c:v>6.48</c:v>
                </c:pt>
                <c:pt idx="265" formatCode="General">
                  <c:v>6.7</c:v>
                </c:pt>
                <c:pt idx="266" formatCode="General">
                  <c:v>6.89</c:v>
                </c:pt>
                <c:pt idx="267" formatCode="General">
                  <c:v>7.07</c:v>
                </c:pt>
                <c:pt idx="268" formatCode="General">
                  <c:v>7.24</c:v>
                </c:pt>
                <c:pt idx="269" formatCode="General">
                  <c:v>7.4</c:v>
                </c:pt>
                <c:pt idx="270" formatCode="General">
                  <c:v>7.57</c:v>
                </c:pt>
                <c:pt idx="271" formatCode="General">
                  <c:v>7.75</c:v>
                </c:pt>
                <c:pt idx="272" formatCode="General">
                  <c:v>7.95</c:v>
                </c:pt>
                <c:pt idx="273" formatCode="General">
                  <c:v>8.16</c:v>
                </c:pt>
                <c:pt idx="274" formatCode="General">
                  <c:v>8.3700000000000028</c:v>
                </c:pt>
                <c:pt idx="275" formatCode="General">
                  <c:v>8.56</c:v>
                </c:pt>
                <c:pt idx="276" formatCode="General">
                  <c:v>8.7399999999999984</c:v>
                </c:pt>
                <c:pt idx="277" formatCode="General">
                  <c:v>8.9</c:v>
                </c:pt>
                <c:pt idx="278" formatCode="General">
                  <c:v>9.0500000000000007</c:v>
                </c:pt>
                <c:pt idx="279" formatCode="General">
                  <c:v>9.19</c:v>
                </c:pt>
                <c:pt idx="280" formatCode="General">
                  <c:v>9.33</c:v>
                </c:pt>
                <c:pt idx="281" formatCode="General">
                  <c:v>9.44</c:v>
                </c:pt>
                <c:pt idx="282" formatCode="General">
                  <c:v>9.5500000000000007</c:v>
                </c:pt>
                <c:pt idx="283" formatCode="General">
                  <c:v>9.66</c:v>
                </c:pt>
                <c:pt idx="284" formatCode="General">
                  <c:v>9.75</c:v>
                </c:pt>
                <c:pt idx="285" formatCode="General">
                  <c:v>9.8500000000000014</c:v>
                </c:pt>
                <c:pt idx="286" formatCode="General">
                  <c:v>9.9500000000000011</c:v>
                </c:pt>
                <c:pt idx="287" formatCode="General">
                  <c:v>10.030000000000001</c:v>
                </c:pt>
                <c:pt idx="288" formatCode="General">
                  <c:v>10.1</c:v>
                </c:pt>
                <c:pt idx="289" formatCode="General">
                  <c:v>10.16</c:v>
                </c:pt>
                <c:pt idx="290" formatCode="General">
                  <c:v>10.200000000000001</c:v>
                </c:pt>
                <c:pt idx="291" formatCode="General">
                  <c:v>10.239999999999998</c:v>
                </c:pt>
                <c:pt idx="292" formatCode="General">
                  <c:v>10.28</c:v>
                </c:pt>
                <c:pt idx="293" formatCode="General">
                  <c:v>10.31</c:v>
                </c:pt>
                <c:pt idx="294" formatCode="General">
                  <c:v>10.360000000000001</c:v>
                </c:pt>
                <c:pt idx="295" formatCode="General">
                  <c:v>10.41</c:v>
                </c:pt>
                <c:pt idx="296" formatCode="General">
                  <c:v>10.46</c:v>
                </c:pt>
                <c:pt idx="297" formatCode="General">
                  <c:v>10.5</c:v>
                </c:pt>
                <c:pt idx="298" formatCode="General">
                  <c:v>10.53</c:v>
                </c:pt>
                <c:pt idx="299" formatCode="General">
                  <c:v>10.55</c:v>
                </c:pt>
                <c:pt idx="300" formatCode="General">
                  <c:v>10.56</c:v>
                </c:pt>
                <c:pt idx="301" formatCode="General">
                  <c:v>10.56</c:v>
                </c:pt>
                <c:pt idx="302" formatCode="General">
                  <c:v>10.56</c:v>
                </c:pt>
                <c:pt idx="303" formatCode="General">
                  <c:v>10.56</c:v>
                </c:pt>
                <c:pt idx="304" formatCode="General">
                  <c:v>10.55</c:v>
                </c:pt>
                <c:pt idx="305" formatCode="General">
                  <c:v>10.53</c:v>
                </c:pt>
                <c:pt idx="306" formatCode="General">
                  <c:v>10.51</c:v>
                </c:pt>
                <c:pt idx="307" formatCode="General">
                  <c:v>10.48</c:v>
                </c:pt>
                <c:pt idx="308" formatCode="General">
                  <c:v>10.42</c:v>
                </c:pt>
                <c:pt idx="309" formatCode="General">
                  <c:v>10.26</c:v>
                </c:pt>
                <c:pt idx="310" formatCode="General">
                  <c:v>10.229999999999999</c:v>
                </c:pt>
                <c:pt idx="311" formatCode="General">
                  <c:v>10.210000000000001</c:v>
                </c:pt>
                <c:pt idx="312" formatCode="General">
                  <c:v>10.200000000000001</c:v>
                </c:pt>
                <c:pt idx="313" formatCode="General">
                  <c:v>10.200000000000001</c:v>
                </c:pt>
                <c:pt idx="314" formatCode="General">
                  <c:v>10.210000000000001</c:v>
                </c:pt>
                <c:pt idx="315" formatCode="General">
                  <c:v>10.239999999999998</c:v>
                </c:pt>
                <c:pt idx="316" formatCode="General">
                  <c:v>10.28</c:v>
                </c:pt>
                <c:pt idx="317" formatCode="General">
                  <c:v>10.33</c:v>
                </c:pt>
                <c:pt idx="318" formatCode="General">
                  <c:v>10.4</c:v>
                </c:pt>
                <c:pt idx="319" formatCode="General">
                  <c:v>10.46</c:v>
                </c:pt>
                <c:pt idx="320" formatCode="General">
                  <c:v>10.51</c:v>
                </c:pt>
                <c:pt idx="321" formatCode="General">
                  <c:v>10.55</c:v>
                </c:pt>
                <c:pt idx="322" formatCode="General">
                  <c:v>10.57</c:v>
                </c:pt>
                <c:pt idx="323" formatCode="General">
                  <c:v>10.59</c:v>
                </c:pt>
                <c:pt idx="324" formatCode="General">
                  <c:v>10.66</c:v>
                </c:pt>
                <c:pt idx="325" formatCode="General">
                  <c:v>10.81</c:v>
                </c:pt>
                <c:pt idx="326" formatCode="General">
                  <c:v>11.129999999999999</c:v>
                </c:pt>
                <c:pt idx="327" formatCode="General">
                  <c:v>11.5</c:v>
                </c:pt>
                <c:pt idx="328" formatCode="General">
                  <c:v>11.92</c:v>
                </c:pt>
                <c:pt idx="329" formatCode="General">
                  <c:v>12.370000000000001</c:v>
                </c:pt>
                <c:pt idx="330" formatCode="General">
                  <c:v>12.84</c:v>
                </c:pt>
                <c:pt idx="331" formatCode="General">
                  <c:v>13.31</c:v>
                </c:pt>
                <c:pt idx="332" formatCode="General">
                  <c:v>13.75</c:v>
                </c:pt>
                <c:pt idx="333" formatCode="General">
                  <c:v>14.139999999999999</c:v>
                </c:pt>
                <c:pt idx="334" formatCode="General">
                  <c:v>14.450000000000001</c:v>
                </c:pt>
                <c:pt idx="335" formatCode="General">
                  <c:v>14.709999999999999</c:v>
                </c:pt>
                <c:pt idx="336" formatCode="General">
                  <c:v>14.950000000000001</c:v>
                </c:pt>
                <c:pt idx="337" formatCode="General">
                  <c:v>15.17</c:v>
                </c:pt>
                <c:pt idx="338" formatCode="General">
                  <c:v>15.39</c:v>
                </c:pt>
                <c:pt idx="339" formatCode="General">
                  <c:v>15.639999999999999</c:v>
                </c:pt>
                <c:pt idx="340" formatCode="General">
                  <c:v>15.89</c:v>
                </c:pt>
                <c:pt idx="341" formatCode="General">
                  <c:v>16.149999999999999</c:v>
                </c:pt>
                <c:pt idx="342" formatCode="General">
                  <c:v>16.39</c:v>
                </c:pt>
                <c:pt idx="343" formatCode="General">
                  <c:v>16.630000000000003</c:v>
                </c:pt>
                <c:pt idx="344" formatCode="General">
                  <c:v>16.850000000000001</c:v>
                </c:pt>
                <c:pt idx="345" formatCode="General">
                  <c:v>17.059999999999999</c:v>
                </c:pt>
                <c:pt idx="346" formatCode="General">
                  <c:v>17.260000000000002</c:v>
                </c:pt>
                <c:pt idx="347" formatCode="General">
                  <c:v>17.459999999999997</c:v>
                </c:pt>
                <c:pt idx="348" formatCode="General">
                  <c:v>17.670000000000005</c:v>
                </c:pt>
                <c:pt idx="349" formatCode="General">
                  <c:v>17.89</c:v>
                </c:pt>
                <c:pt idx="350" formatCode="General">
                  <c:v>18.09</c:v>
                </c:pt>
                <c:pt idx="351" formatCode="General">
                  <c:v>18.29</c:v>
                </c:pt>
                <c:pt idx="352" formatCode="General">
                  <c:v>18.5</c:v>
                </c:pt>
                <c:pt idx="353" formatCode="General">
                  <c:v>18.71</c:v>
                </c:pt>
                <c:pt idx="354" formatCode="General">
                  <c:v>18.93</c:v>
                </c:pt>
                <c:pt idx="355" formatCode="General">
                  <c:v>19.149999999999999</c:v>
                </c:pt>
                <c:pt idx="356" formatCode="General">
                  <c:v>19.39</c:v>
                </c:pt>
                <c:pt idx="357" formatCode="General">
                  <c:v>19.64</c:v>
                </c:pt>
                <c:pt idx="358" formatCode="General">
                  <c:v>19.95</c:v>
                </c:pt>
                <c:pt idx="359" formatCode="General">
                  <c:v>20.32</c:v>
                </c:pt>
                <c:pt idx="360" formatCode="General">
                  <c:v>20.810000000000002</c:v>
                </c:pt>
                <c:pt idx="361" formatCode="General">
                  <c:v>21.630000000000003</c:v>
                </c:pt>
                <c:pt idx="362" formatCode="General">
                  <c:v>22.2</c:v>
                </c:pt>
                <c:pt idx="363" formatCode="General">
                  <c:v>22.73</c:v>
                </c:pt>
                <c:pt idx="364" formatCode="General">
                  <c:v>23.24</c:v>
                </c:pt>
                <c:pt idx="365" formatCode="General">
                  <c:v>23.74</c:v>
                </c:pt>
                <c:pt idx="366" formatCode="General">
                  <c:v>24.22</c:v>
                </c:pt>
                <c:pt idx="367" formatCode="General">
                  <c:v>24.69</c:v>
                </c:pt>
                <c:pt idx="368" formatCode="General">
                  <c:v>25.16</c:v>
                </c:pt>
                <c:pt idx="369" formatCode="General">
                  <c:v>25.64</c:v>
                </c:pt>
                <c:pt idx="370" formatCode="General">
                  <c:v>26.17</c:v>
                </c:pt>
                <c:pt idx="371" formatCode="General">
                  <c:v>26.73</c:v>
                </c:pt>
                <c:pt idx="372" formatCode="General">
                  <c:v>27.32</c:v>
                </c:pt>
                <c:pt idx="373" formatCode="General">
                  <c:v>27.91</c:v>
                </c:pt>
                <c:pt idx="374" formatCode="General">
                  <c:v>28.49</c:v>
                </c:pt>
                <c:pt idx="375" formatCode="General">
                  <c:v>29.06</c:v>
                </c:pt>
                <c:pt idx="376" formatCode="General">
                  <c:v>29.56</c:v>
                </c:pt>
                <c:pt idx="377" formatCode="General">
                  <c:v>30.02</c:v>
                </c:pt>
                <c:pt idx="378" formatCode="General">
                  <c:v>30.439999999999998</c:v>
                </c:pt>
                <c:pt idx="379" formatCode="General">
                  <c:v>30.82</c:v>
                </c:pt>
                <c:pt idx="380" formatCode="General">
                  <c:v>31.21</c:v>
                </c:pt>
                <c:pt idx="381" formatCode="General">
                  <c:v>31.57</c:v>
                </c:pt>
                <c:pt idx="382" formatCode="General">
                  <c:v>31.93</c:v>
                </c:pt>
                <c:pt idx="383" formatCode="General">
                  <c:v>32.270000000000003</c:v>
                </c:pt>
                <c:pt idx="384" formatCode="General">
                  <c:v>32.620000000000005</c:v>
                </c:pt>
                <c:pt idx="385" formatCode="General">
                  <c:v>32.949999999999996</c:v>
                </c:pt>
                <c:pt idx="386" formatCode="General">
                  <c:v>33.230000000000011</c:v>
                </c:pt>
                <c:pt idx="387" formatCode="General">
                  <c:v>33.47</c:v>
                </c:pt>
                <c:pt idx="388" formatCode="General">
                  <c:v>33.67</c:v>
                </c:pt>
                <c:pt idx="389" formatCode="General">
                  <c:v>33.9</c:v>
                </c:pt>
                <c:pt idx="390" formatCode="General">
                  <c:v>34.090000000000003</c:v>
                </c:pt>
                <c:pt idx="391" formatCode="General">
                  <c:v>34.290000000000006</c:v>
                </c:pt>
                <c:pt idx="392" formatCode="General">
                  <c:v>34.44</c:v>
                </c:pt>
                <c:pt idx="393" formatCode="General">
                  <c:v>34.6</c:v>
                </c:pt>
                <c:pt idx="394" formatCode="General">
                  <c:v>34.730000000000011</c:v>
                </c:pt>
                <c:pt idx="395" formatCode="General">
                  <c:v>34.86</c:v>
                </c:pt>
                <c:pt idx="396" formatCode="General">
                  <c:v>34.980000000000004</c:v>
                </c:pt>
                <c:pt idx="397" formatCode="General">
                  <c:v>35.11</c:v>
                </c:pt>
                <c:pt idx="398" formatCode="General">
                  <c:v>35.260000000000005</c:v>
                </c:pt>
                <c:pt idx="399" formatCode="General">
                  <c:v>35.4</c:v>
                </c:pt>
                <c:pt idx="400" formatCode="General">
                  <c:v>35.56</c:v>
                </c:pt>
                <c:pt idx="401" formatCode="General">
                  <c:v>35.71</c:v>
                </c:pt>
                <c:pt idx="402" formatCode="General">
                  <c:v>35.86</c:v>
                </c:pt>
                <c:pt idx="403" formatCode="General">
                  <c:v>36.01</c:v>
                </c:pt>
                <c:pt idx="404" formatCode="General">
                  <c:v>36.160000000000004</c:v>
                </c:pt>
                <c:pt idx="405" formatCode="General">
                  <c:v>36.300000000000011</c:v>
                </c:pt>
                <c:pt idx="406" formatCode="General">
                  <c:v>36.43</c:v>
                </c:pt>
                <c:pt idx="407" formatCode="General">
                  <c:v>36.56</c:v>
                </c:pt>
                <c:pt idx="408" formatCode="General">
                  <c:v>36.690000000000005</c:v>
                </c:pt>
                <c:pt idx="409" formatCode="General">
                  <c:v>36.730000000000011</c:v>
                </c:pt>
                <c:pt idx="410" formatCode="General">
                  <c:v>36.770000000000003</c:v>
                </c:pt>
                <c:pt idx="411" formatCode="General">
                  <c:v>36.82</c:v>
                </c:pt>
                <c:pt idx="412" formatCode="General">
                  <c:v>36.86</c:v>
                </c:pt>
                <c:pt idx="413" formatCode="General">
                  <c:v>36.89</c:v>
                </c:pt>
                <c:pt idx="414" formatCode="General">
                  <c:v>36.94</c:v>
                </c:pt>
                <c:pt idx="415" formatCode="General">
                  <c:v>36.99</c:v>
                </c:pt>
                <c:pt idx="416" formatCode="General">
                  <c:v>37.07</c:v>
                </c:pt>
                <c:pt idx="417" formatCode="General">
                  <c:v>37.11</c:v>
                </c:pt>
                <c:pt idx="418" formatCode="General">
                  <c:v>37.160000000000004</c:v>
                </c:pt>
                <c:pt idx="419" formatCode="General">
                  <c:v>37.24</c:v>
                </c:pt>
                <c:pt idx="420" formatCode="General">
                  <c:v>37.370000000000005</c:v>
                </c:pt>
                <c:pt idx="421" formatCode="General">
                  <c:v>37.5</c:v>
                </c:pt>
                <c:pt idx="422" formatCode="General">
                  <c:v>37.58</c:v>
                </c:pt>
                <c:pt idx="423" formatCode="General">
                  <c:v>37.620000000000005</c:v>
                </c:pt>
                <c:pt idx="424" formatCode="General">
                  <c:v>37.67</c:v>
                </c:pt>
                <c:pt idx="425" formatCode="General">
                  <c:v>37.71</c:v>
                </c:pt>
                <c:pt idx="426" formatCode="General">
                  <c:v>37.75</c:v>
                </c:pt>
                <c:pt idx="427" formatCode="General">
                  <c:v>37.800000000000011</c:v>
                </c:pt>
                <c:pt idx="428" formatCode="General">
                  <c:v>37.82</c:v>
                </c:pt>
                <c:pt idx="429" formatCode="General">
                  <c:v>37.82</c:v>
                </c:pt>
                <c:pt idx="430" formatCode="General">
                  <c:v>37.800000000000011</c:v>
                </c:pt>
                <c:pt idx="431" formatCode="General">
                  <c:v>37.74</c:v>
                </c:pt>
                <c:pt idx="432" formatCode="General">
                  <c:v>37.690000000000005</c:v>
                </c:pt>
                <c:pt idx="433" formatCode="General">
                  <c:v>37.620000000000005</c:v>
                </c:pt>
                <c:pt idx="434" formatCode="General">
                  <c:v>37.57</c:v>
                </c:pt>
                <c:pt idx="435" formatCode="General">
                  <c:v>37.520000000000003</c:v>
                </c:pt>
                <c:pt idx="436" formatCode="General">
                  <c:v>37.480000000000004</c:v>
                </c:pt>
                <c:pt idx="437" formatCode="General">
                  <c:v>37.44</c:v>
                </c:pt>
                <c:pt idx="438" formatCode="General">
                  <c:v>37.39</c:v>
                </c:pt>
                <c:pt idx="439" formatCode="General">
                  <c:v>37.349999999999994</c:v>
                </c:pt>
                <c:pt idx="440" formatCode="General">
                  <c:v>37.309999999999995</c:v>
                </c:pt>
                <c:pt idx="441" formatCode="General">
                  <c:v>37.260000000000005</c:v>
                </c:pt>
                <c:pt idx="442" formatCode="General">
                  <c:v>37.220000000000006</c:v>
                </c:pt>
                <c:pt idx="443" formatCode="General">
                  <c:v>37.18</c:v>
                </c:pt>
                <c:pt idx="444" formatCode="General">
                  <c:v>37.130000000000003</c:v>
                </c:pt>
                <c:pt idx="445" formatCode="General">
                  <c:v>37.08</c:v>
                </c:pt>
                <c:pt idx="446" formatCode="General">
                  <c:v>37.03</c:v>
                </c:pt>
                <c:pt idx="447" formatCode="General">
                  <c:v>36.97</c:v>
                </c:pt>
                <c:pt idx="448" formatCode="General">
                  <c:v>36.92</c:v>
                </c:pt>
                <c:pt idx="449" formatCode="General">
                  <c:v>36.849999999999994</c:v>
                </c:pt>
                <c:pt idx="450" formatCode="General">
                  <c:v>36.790000000000006</c:v>
                </c:pt>
                <c:pt idx="451" formatCode="General">
                  <c:v>36.720000000000006</c:v>
                </c:pt>
                <c:pt idx="452" formatCode="General">
                  <c:v>36.64</c:v>
                </c:pt>
                <c:pt idx="453" formatCode="General">
                  <c:v>36.57</c:v>
                </c:pt>
                <c:pt idx="454" formatCode="General">
                  <c:v>36.49</c:v>
                </c:pt>
                <c:pt idx="455" formatCode="General">
                  <c:v>36.410000000000004</c:v>
                </c:pt>
                <c:pt idx="456" formatCode="General">
                  <c:v>36.33</c:v>
                </c:pt>
                <c:pt idx="457" formatCode="General">
                  <c:v>36.24</c:v>
                </c:pt>
                <c:pt idx="458" formatCode="General">
                  <c:v>36.160000000000004</c:v>
                </c:pt>
                <c:pt idx="459" formatCode="General">
                  <c:v>36.08</c:v>
                </c:pt>
                <c:pt idx="460" formatCode="General">
                  <c:v>36</c:v>
                </c:pt>
                <c:pt idx="461" formatCode="General">
                  <c:v>35.92</c:v>
                </c:pt>
                <c:pt idx="462" formatCode="General">
                  <c:v>35.839999999999996</c:v>
                </c:pt>
                <c:pt idx="463" formatCode="General">
                  <c:v>35.75</c:v>
                </c:pt>
                <c:pt idx="464" formatCode="General">
                  <c:v>35.67</c:v>
                </c:pt>
                <c:pt idx="465" formatCode="General">
                  <c:v>35.58</c:v>
                </c:pt>
                <c:pt idx="466" formatCode="General">
                  <c:v>35.5</c:v>
                </c:pt>
                <c:pt idx="467" formatCode="General">
                  <c:v>35.410000000000004</c:v>
                </c:pt>
                <c:pt idx="468" formatCode="General">
                  <c:v>35.32</c:v>
                </c:pt>
                <c:pt idx="469" formatCode="General">
                  <c:v>35.220000000000006</c:v>
                </c:pt>
                <c:pt idx="470" formatCode="General">
                  <c:v>35.130000000000003</c:v>
                </c:pt>
                <c:pt idx="471" formatCode="General">
                  <c:v>35.04</c:v>
                </c:pt>
                <c:pt idx="472" formatCode="General">
                  <c:v>34.96</c:v>
                </c:pt>
                <c:pt idx="473" formatCode="General">
                  <c:v>34.870000000000005</c:v>
                </c:pt>
                <c:pt idx="474" formatCode="General">
                  <c:v>34.78</c:v>
                </c:pt>
                <c:pt idx="475" formatCode="General">
                  <c:v>34.690000000000005</c:v>
                </c:pt>
                <c:pt idx="476" formatCode="General">
                  <c:v>34.61</c:v>
                </c:pt>
                <c:pt idx="477" formatCode="General">
                  <c:v>34.520000000000003</c:v>
                </c:pt>
                <c:pt idx="478" formatCode="General">
                  <c:v>34.43</c:v>
                </c:pt>
                <c:pt idx="479" formatCode="General">
                  <c:v>34.339999999999996</c:v>
                </c:pt>
                <c:pt idx="480" formatCode="General">
                  <c:v>34.25</c:v>
                </c:pt>
                <c:pt idx="481" formatCode="General">
                  <c:v>34.15</c:v>
                </c:pt>
                <c:pt idx="482" formatCode="General">
                  <c:v>34.050000000000004</c:v>
                </c:pt>
                <c:pt idx="483" formatCode="General">
                  <c:v>33.949999999999996</c:v>
                </c:pt>
                <c:pt idx="484" formatCode="General">
                  <c:v>33.839999999999996</c:v>
                </c:pt>
                <c:pt idx="485" formatCode="General">
                  <c:v>33.74</c:v>
                </c:pt>
                <c:pt idx="486" formatCode="General">
                  <c:v>33.64</c:v>
                </c:pt>
                <c:pt idx="487" formatCode="General">
                  <c:v>33.53</c:v>
                </c:pt>
                <c:pt idx="488" formatCode="General">
                  <c:v>33.43</c:v>
                </c:pt>
                <c:pt idx="489" formatCode="General">
                  <c:v>33.32</c:v>
                </c:pt>
                <c:pt idx="490" formatCode="General">
                  <c:v>33.21</c:v>
                </c:pt>
                <c:pt idx="491" formatCode="General">
                  <c:v>33.1</c:v>
                </c:pt>
                <c:pt idx="492" formatCode="General">
                  <c:v>32.99</c:v>
                </c:pt>
                <c:pt idx="493" formatCode="General">
                  <c:v>32.870000000000005</c:v>
                </c:pt>
                <c:pt idx="494" formatCode="General">
                  <c:v>32.760000000000005</c:v>
                </c:pt>
                <c:pt idx="495" formatCode="General">
                  <c:v>32.64</c:v>
                </c:pt>
                <c:pt idx="496" formatCode="General">
                  <c:v>32.520000000000003</c:v>
                </c:pt>
                <c:pt idx="497" formatCode="General">
                  <c:v>32.4</c:v>
                </c:pt>
                <c:pt idx="498" formatCode="General">
                  <c:v>32.28</c:v>
                </c:pt>
                <c:pt idx="499" formatCode="General">
                  <c:v>32.17</c:v>
                </c:pt>
                <c:pt idx="500" formatCode="General">
                  <c:v>32.050000000000004</c:v>
                </c:pt>
                <c:pt idx="501" formatCode="General">
                  <c:v>31.93</c:v>
                </c:pt>
                <c:pt idx="502" formatCode="General">
                  <c:v>31.810000000000002</c:v>
                </c:pt>
                <c:pt idx="503" formatCode="General">
                  <c:v>31.7</c:v>
                </c:pt>
                <c:pt idx="504" formatCode="General">
                  <c:v>31.58</c:v>
                </c:pt>
                <c:pt idx="505" formatCode="General">
                  <c:v>31.45</c:v>
                </c:pt>
                <c:pt idx="506" formatCode="General">
                  <c:v>31.34</c:v>
                </c:pt>
                <c:pt idx="507" formatCode="General">
                  <c:v>31.21</c:v>
                </c:pt>
                <c:pt idx="508" formatCode="General">
                  <c:v>31.09</c:v>
                </c:pt>
                <c:pt idx="509" formatCode="General">
                  <c:v>30.959999999999997</c:v>
                </c:pt>
                <c:pt idx="510" formatCode="General">
                  <c:v>30.830000000000002</c:v>
                </c:pt>
                <c:pt idx="511" formatCode="General">
                  <c:v>30.71</c:v>
                </c:pt>
                <c:pt idx="512" formatCode="General">
                  <c:v>30.57</c:v>
                </c:pt>
                <c:pt idx="513" formatCode="General">
                  <c:v>30.439999999999998</c:v>
                </c:pt>
                <c:pt idx="514" formatCode="General">
                  <c:v>30.310000000000002</c:v>
                </c:pt>
                <c:pt idx="515" formatCode="General">
                  <c:v>30.18</c:v>
                </c:pt>
                <c:pt idx="516" formatCode="General">
                  <c:v>30.04</c:v>
                </c:pt>
                <c:pt idx="517" formatCode="General">
                  <c:v>29.91</c:v>
                </c:pt>
                <c:pt idx="518" formatCode="General">
                  <c:v>29.77</c:v>
                </c:pt>
                <c:pt idx="519" formatCode="General">
                  <c:v>29.630000000000003</c:v>
                </c:pt>
                <c:pt idx="520" formatCode="General">
                  <c:v>29.49</c:v>
                </c:pt>
                <c:pt idx="521" formatCode="General">
                  <c:v>29.34</c:v>
                </c:pt>
                <c:pt idx="522" formatCode="General">
                  <c:v>29.2</c:v>
                </c:pt>
                <c:pt idx="523" formatCode="General">
                  <c:v>29.03</c:v>
                </c:pt>
                <c:pt idx="524" formatCode="General">
                  <c:v>28.86</c:v>
                </c:pt>
                <c:pt idx="525" formatCode="General">
                  <c:v>28.69</c:v>
                </c:pt>
                <c:pt idx="526" formatCode="General">
                  <c:v>28.52</c:v>
                </c:pt>
                <c:pt idx="527" formatCode="General">
                  <c:v>28.35</c:v>
                </c:pt>
                <c:pt idx="528" formatCode="General">
                  <c:v>28.17</c:v>
                </c:pt>
                <c:pt idx="529" formatCode="General">
                  <c:v>27.97</c:v>
                </c:pt>
                <c:pt idx="530" formatCode="General">
                  <c:v>27.77</c:v>
                </c:pt>
                <c:pt idx="531" formatCode="General">
                  <c:v>27.56</c:v>
                </c:pt>
                <c:pt idx="532" formatCode="General">
                  <c:v>27.36</c:v>
                </c:pt>
                <c:pt idx="533" formatCode="General">
                  <c:v>27.16</c:v>
                </c:pt>
                <c:pt idx="534" formatCode="General">
                  <c:v>26.959999999999997</c:v>
                </c:pt>
                <c:pt idx="535" formatCode="General">
                  <c:v>26.759999999999998</c:v>
                </c:pt>
                <c:pt idx="536" formatCode="General">
                  <c:v>26.57</c:v>
                </c:pt>
                <c:pt idx="537" formatCode="General">
                  <c:v>26.37</c:v>
                </c:pt>
                <c:pt idx="538" formatCode="General">
                  <c:v>26.17</c:v>
                </c:pt>
                <c:pt idx="539" formatCode="General">
                  <c:v>25.97</c:v>
                </c:pt>
                <c:pt idx="540" formatCode="General">
                  <c:v>25.77</c:v>
                </c:pt>
                <c:pt idx="541" formatCode="General">
                  <c:v>25.58</c:v>
                </c:pt>
                <c:pt idx="542" formatCode="General">
                  <c:v>25.4</c:v>
                </c:pt>
                <c:pt idx="543" formatCode="General">
                  <c:v>25.25</c:v>
                </c:pt>
                <c:pt idx="544" formatCode="General">
                  <c:v>25.110000000000003</c:v>
                </c:pt>
                <c:pt idx="545" formatCode="General">
                  <c:v>24.99</c:v>
                </c:pt>
                <c:pt idx="546" formatCode="General">
                  <c:v>24.89</c:v>
                </c:pt>
                <c:pt idx="547" formatCode="General">
                  <c:v>24.79</c:v>
                </c:pt>
                <c:pt idx="548" formatCode="General">
                  <c:v>24.67</c:v>
                </c:pt>
                <c:pt idx="549" formatCode="General">
                  <c:v>24.52</c:v>
                </c:pt>
                <c:pt idx="550" formatCode="General">
                  <c:v>24.37</c:v>
                </c:pt>
                <c:pt idx="551" formatCode="General">
                  <c:v>24.21</c:v>
                </c:pt>
                <c:pt idx="552" formatCode="General">
                  <c:v>23.979999999999997</c:v>
                </c:pt>
                <c:pt idx="553" formatCode="General">
                  <c:v>23.82</c:v>
                </c:pt>
                <c:pt idx="554" formatCode="General">
                  <c:v>23.66</c:v>
                </c:pt>
                <c:pt idx="555" formatCode="General">
                  <c:v>23.49</c:v>
                </c:pt>
                <c:pt idx="556" formatCode="General">
                  <c:v>23.310000000000002</c:v>
                </c:pt>
                <c:pt idx="557" formatCode="General">
                  <c:v>23.12</c:v>
                </c:pt>
                <c:pt idx="558" formatCode="General">
                  <c:v>22.93</c:v>
                </c:pt>
                <c:pt idx="559" formatCode="General">
                  <c:v>22.75</c:v>
                </c:pt>
                <c:pt idx="560" formatCode="General">
                  <c:v>22.55</c:v>
                </c:pt>
                <c:pt idx="561" formatCode="General">
                  <c:v>22.310000000000002</c:v>
                </c:pt>
                <c:pt idx="562" formatCode="General">
                  <c:v>22.09</c:v>
                </c:pt>
                <c:pt idx="563" formatCode="General">
                  <c:v>21.89</c:v>
                </c:pt>
                <c:pt idx="564" formatCode="General">
                  <c:v>21.6</c:v>
                </c:pt>
                <c:pt idx="565" formatCode="General">
                  <c:v>21.34</c:v>
                </c:pt>
                <c:pt idx="566" formatCode="General">
                  <c:v>21.08</c:v>
                </c:pt>
                <c:pt idx="567" formatCode="General">
                  <c:v>20.810000000000002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Plan1!$D$3</c:f>
              <c:strCache>
                <c:ptCount val="1"/>
                <c:pt idx="0">
                  <c:v>DEFLUÊNCIA DE 350 m³/s</c:v>
                </c:pt>
              </c:strCache>
            </c:strRef>
          </c:tx>
          <c:spPr>
            <a:ln w="44450" cap="rnd">
              <a:solidFill>
                <a:srgbClr val="0070C0"/>
              </a:solidFill>
              <a:round/>
            </a:ln>
            <a:effectLst/>
          </c:spPr>
          <c:marker>
            <c:symbol val="none"/>
          </c:marker>
          <c:dPt>
            <c:idx val="132"/>
            <c:marker>
              <c:symbol val="circle"/>
              <c:size val="6"/>
              <c:spPr>
                <a:noFill/>
                <a:ln w="9525">
                  <a:noFill/>
                </a:ln>
                <a:effectLst/>
              </c:spPr>
            </c:marker>
            <c:bubble3D val="0"/>
          </c:dPt>
          <c:cat>
            <c:numRef>
              <c:f>Plan1!$A$4:$A$571</c:f>
              <c:numCache>
                <c:formatCode>m/d/yyyy</c:formatCode>
                <c:ptCount val="568"/>
                <c:pt idx="0">
                  <c:v>41715</c:v>
                </c:pt>
                <c:pt idx="1">
                  <c:v>41716</c:v>
                </c:pt>
                <c:pt idx="2">
                  <c:v>41717</c:v>
                </c:pt>
                <c:pt idx="3">
                  <c:v>41718</c:v>
                </c:pt>
                <c:pt idx="4">
                  <c:v>41719</c:v>
                </c:pt>
                <c:pt idx="5">
                  <c:v>41720</c:v>
                </c:pt>
                <c:pt idx="6">
                  <c:v>41721</c:v>
                </c:pt>
                <c:pt idx="7">
                  <c:v>41722</c:v>
                </c:pt>
                <c:pt idx="8">
                  <c:v>41723</c:v>
                </c:pt>
                <c:pt idx="9">
                  <c:v>41724</c:v>
                </c:pt>
                <c:pt idx="10">
                  <c:v>41725</c:v>
                </c:pt>
                <c:pt idx="11">
                  <c:v>41726</c:v>
                </c:pt>
                <c:pt idx="12">
                  <c:v>41727</c:v>
                </c:pt>
                <c:pt idx="13">
                  <c:v>41728</c:v>
                </c:pt>
                <c:pt idx="14">
                  <c:v>41729</c:v>
                </c:pt>
                <c:pt idx="15">
                  <c:v>41730</c:v>
                </c:pt>
                <c:pt idx="16">
                  <c:v>41731</c:v>
                </c:pt>
                <c:pt idx="17">
                  <c:v>41732</c:v>
                </c:pt>
                <c:pt idx="18">
                  <c:v>41733</c:v>
                </c:pt>
                <c:pt idx="19">
                  <c:v>41734</c:v>
                </c:pt>
                <c:pt idx="20">
                  <c:v>41735</c:v>
                </c:pt>
                <c:pt idx="21">
                  <c:v>41736</c:v>
                </c:pt>
                <c:pt idx="22">
                  <c:v>41737</c:v>
                </c:pt>
                <c:pt idx="23">
                  <c:v>41738</c:v>
                </c:pt>
                <c:pt idx="24">
                  <c:v>41739</c:v>
                </c:pt>
                <c:pt idx="25">
                  <c:v>41740</c:v>
                </c:pt>
                <c:pt idx="26">
                  <c:v>41741</c:v>
                </c:pt>
                <c:pt idx="27">
                  <c:v>41742</c:v>
                </c:pt>
                <c:pt idx="28">
                  <c:v>41743</c:v>
                </c:pt>
                <c:pt idx="29">
                  <c:v>41744</c:v>
                </c:pt>
                <c:pt idx="30">
                  <c:v>41745</c:v>
                </c:pt>
                <c:pt idx="31">
                  <c:v>41746</c:v>
                </c:pt>
                <c:pt idx="32">
                  <c:v>41747</c:v>
                </c:pt>
                <c:pt idx="33">
                  <c:v>41748</c:v>
                </c:pt>
                <c:pt idx="34">
                  <c:v>41749</c:v>
                </c:pt>
                <c:pt idx="35">
                  <c:v>41750</c:v>
                </c:pt>
                <c:pt idx="36">
                  <c:v>41751</c:v>
                </c:pt>
                <c:pt idx="37">
                  <c:v>41752</c:v>
                </c:pt>
                <c:pt idx="38">
                  <c:v>41753</c:v>
                </c:pt>
                <c:pt idx="39">
                  <c:v>41754</c:v>
                </c:pt>
                <c:pt idx="40">
                  <c:v>41755</c:v>
                </c:pt>
                <c:pt idx="41">
                  <c:v>41756</c:v>
                </c:pt>
                <c:pt idx="42">
                  <c:v>41757</c:v>
                </c:pt>
                <c:pt idx="43">
                  <c:v>41758</c:v>
                </c:pt>
                <c:pt idx="44">
                  <c:v>41759</c:v>
                </c:pt>
                <c:pt idx="45">
                  <c:v>41760</c:v>
                </c:pt>
                <c:pt idx="46">
                  <c:v>41761</c:v>
                </c:pt>
                <c:pt idx="47">
                  <c:v>41762</c:v>
                </c:pt>
                <c:pt idx="48">
                  <c:v>41763</c:v>
                </c:pt>
                <c:pt idx="49">
                  <c:v>41764</c:v>
                </c:pt>
                <c:pt idx="50">
                  <c:v>41765</c:v>
                </c:pt>
                <c:pt idx="51">
                  <c:v>41766</c:v>
                </c:pt>
                <c:pt idx="52">
                  <c:v>41767</c:v>
                </c:pt>
                <c:pt idx="53">
                  <c:v>41768</c:v>
                </c:pt>
                <c:pt idx="54">
                  <c:v>41769</c:v>
                </c:pt>
                <c:pt idx="55">
                  <c:v>41770</c:v>
                </c:pt>
                <c:pt idx="56">
                  <c:v>41771</c:v>
                </c:pt>
                <c:pt idx="57">
                  <c:v>41772</c:v>
                </c:pt>
                <c:pt idx="58">
                  <c:v>41773</c:v>
                </c:pt>
                <c:pt idx="59">
                  <c:v>41774</c:v>
                </c:pt>
                <c:pt idx="60">
                  <c:v>41775</c:v>
                </c:pt>
                <c:pt idx="61">
                  <c:v>41776</c:v>
                </c:pt>
                <c:pt idx="62">
                  <c:v>41777</c:v>
                </c:pt>
                <c:pt idx="63">
                  <c:v>41778</c:v>
                </c:pt>
                <c:pt idx="64">
                  <c:v>41779</c:v>
                </c:pt>
                <c:pt idx="65">
                  <c:v>41780</c:v>
                </c:pt>
                <c:pt idx="66">
                  <c:v>41781</c:v>
                </c:pt>
                <c:pt idx="67">
                  <c:v>41782</c:v>
                </c:pt>
                <c:pt idx="68">
                  <c:v>41783</c:v>
                </c:pt>
                <c:pt idx="69">
                  <c:v>41784</c:v>
                </c:pt>
                <c:pt idx="70">
                  <c:v>41785</c:v>
                </c:pt>
                <c:pt idx="71">
                  <c:v>41786</c:v>
                </c:pt>
                <c:pt idx="72">
                  <c:v>41787</c:v>
                </c:pt>
                <c:pt idx="73">
                  <c:v>41788</c:v>
                </c:pt>
                <c:pt idx="74">
                  <c:v>41789</c:v>
                </c:pt>
                <c:pt idx="75">
                  <c:v>41790</c:v>
                </c:pt>
                <c:pt idx="76">
                  <c:v>41791</c:v>
                </c:pt>
                <c:pt idx="77">
                  <c:v>41792</c:v>
                </c:pt>
                <c:pt idx="78">
                  <c:v>41793</c:v>
                </c:pt>
                <c:pt idx="79">
                  <c:v>41794</c:v>
                </c:pt>
                <c:pt idx="80">
                  <c:v>41795</c:v>
                </c:pt>
                <c:pt idx="81">
                  <c:v>41796</c:v>
                </c:pt>
                <c:pt idx="82">
                  <c:v>41797</c:v>
                </c:pt>
                <c:pt idx="83">
                  <c:v>41798</c:v>
                </c:pt>
                <c:pt idx="84">
                  <c:v>41799</c:v>
                </c:pt>
                <c:pt idx="85">
                  <c:v>41800</c:v>
                </c:pt>
                <c:pt idx="86">
                  <c:v>41801</c:v>
                </c:pt>
                <c:pt idx="87">
                  <c:v>41802</c:v>
                </c:pt>
                <c:pt idx="88">
                  <c:v>41803</c:v>
                </c:pt>
                <c:pt idx="89">
                  <c:v>41804</c:v>
                </c:pt>
                <c:pt idx="90">
                  <c:v>41805</c:v>
                </c:pt>
                <c:pt idx="91">
                  <c:v>41806</c:v>
                </c:pt>
                <c:pt idx="92">
                  <c:v>41807</c:v>
                </c:pt>
                <c:pt idx="93">
                  <c:v>41808</c:v>
                </c:pt>
                <c:pt idx="94">
                  <c:v>41809</c:v>
                </c:pt>
                <c:pt idx="95">
                  <c:v>41810</c:v>
                </c:pt>
                <c:pt idx="96">
                  <c:v>41811</c:v>
                </c:pt>
                <c:pt idx="97">
                  <c:v>41812</c:v>
                </c:pt>
                <c:pt idx="98">
                  <c:v>41813</c:v>
                </c:pt>
                <c:pt idx="99">
                  <c:v>41814</c:v>
                </c:pt>
                <c:pt idx="100">
                  <c:v>41815</c:v>
                </c:pt>
                <c:pt idx="101">
                  <c:v>41816</c:v>
                </c:pt>
                <c:pt idx="102">
                  <c:v>41817</c:v>
                </c:pt>
                <c:pt idx="103">
                  <c:v>41818</c:v>
                </c:pt>
                <c:pt idx="104">
                  <c:v>41819</c:v>
                </c:pt>
                <c:pt idx="105">
                  <c:v>41820</c:v>
                </c:pt>
                <c:pt idx="106">
                  <c:v>41821</c:v>
                </c:pt>
                <c:pt idx="107">
                  <c:v>41822</c:v>
                </c:pt>
                <c:pt idx="108">
                  <c:v>41823</c:v>
                </c:pt>
                <c:pt idx="109">
                  <c:v>41824</c:v>
                </c:pt>
                <c:pt idx="110">
                  <c:v>41825</c:v>
                </c:pt>
                <c:pt idx="111">
                  <c:v>41826</c:v>
                </c:pt>
                <c:pt idx="112">
                  <c:v>41827</c:v>
                </c:pt>
                <c:pt idx="113">
                  <c:v>41828</c:v>
                </c:pt>
                <c:pt idx="114">
                  <c:v>41829</c:v>
                </c:pt>
                <c:pt idx="115">
                  <c:v>41830</c:v>
                </c:pt>
                <c:pt idx="116">
                  <c:v>41831</c:v>
                </c:pt>
                <c:pt idx="117">
                  <c:v>41832</c:v>
                </c:pt>
                <c:pt idx="118">
                  <c:v>41833</c:v>
                </c:pt>
                <c:pt idx="119">
                  <c:v>41834</c:v>
                </c:pt>
                <c:pt idx="120">
                  <c:v>41835</c:v>
                </c:pt>
                <c:pt idx="121">
                  <c:v>41836</c:v>
                </c:pt>
                <c:pt idx="122">
                  <c:v>41837</c:v>
                </c:pt>
                <c:pt idx="123">
                  <c:v>41838</c:v>
                </c:pt>
                <c:pt idx="124">
                  <c:v>41839</c:v>
                </c:pt>
                <c:pt idx="125">
                  <c:v>41840</c:v>
                </c:pt>
                <c:pt idx="126">
                  <c:v>41841</c:v>
                </c:pt>
                <c:pt idx="127">
                  <c:v>41842</c:v>
                </c:pt>
                <c:pt idx="128">
                  <c:v>41843</c:v>
                </c:pt>
                <c:pt idx="129">
                  <c:v>41844</c:v>
                </c:pt>
                <c:pt idx="130">
                  <c:v>41845</c:v>
                </c:pt>
                <c:pt idx="131">
                  <c:v>41846</c:v>
                </c:pt>
                <c:pt idx="132">
                  <c:v>41847</c:v>
                </c:pt>
                <c:pt idx="133">
                  <c:v>41848</c:v>
                </c:pt>
                <c:pt idx="134">
                  <c:v>41849</c:v>
                </c:pt>
                <c:pt idx="135">
                  <c:v>41850</c:v>
                </c:pt>
                <c:pt idx="136">
                  <c:v>41851</c:v>
                </c:pt>
                <c:pt idx="137">
                  <c:v>41852</c:v>
                </c:pt>
                <c:pt idx="138">
                  <c:v>41853</c:v>
                </c:pt>
                <c:pt idx="139">
                  <c:v>41854</c:v>
                </c:pt>
                <c:pt idx="140">
                  <c:v>41855</c:v>
                </c:pt>
                <c:pt idx="141">
                  <c:v>41856</c:v>
                </c:pt>
                <c:pt idx="142">
                  <c:v>41857</c:v>
                </c:pt>
                <c:pt idx="143">
                  <c:v>41858</c:v>
                </c:pt>
                <c:pt idx="144">
                  <c:v>41859</c:v>
                </c:pt>
                <c:pt idx="145">
                  <c:v>41860</c:v>
                </c:pt>
                <c:pt idx="146">
                  <c:v>41861</c:v>
                </c:pt>
                <c:pt idx="147">
                  <c:v>41862</c:v>
                </c:pt>
                <c:pt idx="148">
                  <c:v>41863</c:v>
                </c:pt>
                <c:pt idx="149">
                  <c:v>41864</c:v>
                </c:pt>
                <c:pt idx="150">
                  <c:v>41865</c:v>
                </c:pt>
                <c:pt idx="151">
                  <c:v>41866</c:v>
                </c:pt>
                <c:pt idx="152">
                  <c:v>41867</c:v>
                </c:pt>
                <c:pt idx="153">
                  <c:v>41868</c:v>
                </c:pt>
                <c:pt idx="154">
                  <c:v>41869</c:v>
                </c:pt>
                <c:pt idx="155">
                  <c:v>41870</c:v>
                </c:pt>
                <c:pt idx="156">
                  <c:v>41871</c:v>
                </c:pt>
                <c:pt idx="157">
                  <c:v>41872</c:v>
                </c:pt>
                <c:pt idx="158">
                  <c:v>41873</c:v>
                </c:pt>
                <c:pt idx="159">
                  <c:v>41874</c:v>
                </c:pt>
                <c:pt idx="160">
                  <c:v>41875</c:v>
                </c:pt>
                <c:pt idx="161">
                  <c:v>41876</c:v>
                </c:pt>
                <c:pt idx="162">
                  <c:v>41877</c:v>
                </c:pt>
                <c:pt idx="163">
                  <c:v>41878</c:v>
                </c:pt>
                <c:pt idx="164">
                  <c:v>41879</c:v>
                </c:pt>
                <c:pt idx="165">
                  <c:v>41880</c:v>
                </c:pt>
                <c:pt idx="166">
                  <c:v>41881</c:v>
                </c:pt>
                <c:pt idx="167">
                  <c:v>41882</c:v>
                </c:pt>
                <c:pt idx="168">
                  <c:v>41883</c:v>
                </c:pt>
                <c:pt idx="169">
                  <c:v>41884</c:v>
                </c:pt>
                <c:pt idx="170">
                  <c:v>41885</c:v>
                </c:pt>
                <c:pt idx="171">
                  <c:v>41886</c:v>
                </c:pt>
                <c:pt idx="172">
                  <c:v>41887</c:v>
                </c:pt>
                <c:pt idx="173">
                  <c:v>41888</c:v>
                </c:pt>
                <c:pt idx="174">
                  <c:v>41889</c:v>
                </c:pt>
                <c:pt idx="175">
                  <c:v>41890</c:v>
                </c:pt>
                <c:pt idx="176">
                  <c:v>41891</c:v>
                </c:pt>
                <c:pt idx="177">
                  <c:v>41892</c:v>
                </c:pt>
                <c:pt idx="178">
                  <c:v>41893</c:v>
                </c:pt>
                <c:pt idx="179">
                  <c:v>41894</c:v>
                </c:pt>
                <c:pt idx="180">
                  <c:v>41895</c:v>
                </c:pt>
                <c:pt idx="181">
                  <c:v>41896</c:v>
                </c:pt>
                <c:pt idx="182">
                  <c:v>41897</c:v>
                </c:pt>
                <c:pt idx="183">
                  <c:v>41898</c:v>
                </c:pt>
                <c:pt idx="184">
                  <c:v>41899</c:v>
                </c:pt>
                <c:pt idx="185">
                  <c:v>41900</c:v>
                </c:pt>
                <c:pt idx="186">
                  <c:v>41901</c:v>
                </c:pt>
                <c:pt idx="187">
                  <c:v>41902</c:v>
                </c:pt>
                <c:pt idx="188">
                  <c:v>41903</c:v>
                </c:pt>
                <c:pt idx="189">
                  <c:v>41904</c:v>
                </c:pt>
                <c:pt idx="190">
                  <c:v>41905</c:v>
                </c:pt>
                <c:pt idx="191">
                  <c:v>41906</c:v>
                </c:pt>
                <c:pt idx="192">
                  <c:v>41907</c:v>
                </c:pt>
                <c:pt idx="193">
                  <c:v>41908</c:v>
                </c:pt>
                <c:pt idx="194">
                  <c:v>41909</c:v>
                </c:pt>
                <c:pt idx="195">
                  <c:v>41910</c:v>
                </c:pt>
                <c:pt idx="196">
                  <c:v>41911</c:v>
                </c:pt>
                <c:pt idx="197">
                  <c:v>41912</c:v>
                </c:pt>
                <c:pt idx="198">
                  <c:v>41913</c:v>
                </c:pt>
                <c:pt idx="199">
                  <c:v>41914</c:v>
                </c:pt>
                <c:pt idx="200">
                  <c:v>41915</c:v>
                </c:pt>
                <c:pt idx="201">
                  <c:v>41916</c:v>
                </c:pt>
                <c:pt idx="202">
                  <c:v>41917</c:v>
                </c:pt>
                <c:pt idx="203">
                  <c:v>41918</c:v>
                </c:pt>
                <c:pt idx="204">
                  <c:v>41919</c:v>
                </c:pt>
                <c:pt idx="205">
                  <c:v>41920</c:v>
                </c:pt>
                <c:pt idx="206">
                  <c:v>41921</c:v>
                </c:pt>
                <c:pt idx="207">
                  <c:v>41922</c:v>
                </c:pt>
                <c:pt idx="208">
                  <c:v>41923</c:v>
                </c:pt>
                <c:pt idx="209">
                  <c:v>41924</c:v>
                </c:pt>
                <c:pt idx="210">
                  <c:v>41925</c:v>
                </c:pt>
                <c:pt idx="211">
                  <c:v>41926</c:v>
                </c:pt>
                <c:pt idx="212">
                  <c:v>41927</c:v>
                </c:pt>
                <c:pt idx="213">
                  <c:v>41928</c:v>
                </c:pt>
                <c:pt idx="214">
                  <c:v>41929</c:v>
                </c:pt>
                <c:pt idx="215">
                  <c:v>41930</c:v>
                </c:pt>
                <c:pt idx="216">
                  <c:v>41931</c:v>
                </c:pt>
                <c:pt idx="217">
                  <c:v>41932</c:v>
                </c:pt>
                <c:pt idx="218">
                  <c:v>41933</c:v>
                </c:pt>
                <c:pt idx="219">
                  <c:v>41934</c:v>
                </c:pt>
                <c:pt idx="220">
                  <c:v>41935</c:v>
                </c:pt>
                <c:pt idx="221">
                  <c:v>41936</c:v>
                </c:pt>
                <c:pt idx="222">
                  <c:v>41937</c:v>
                </c:pt>
                <c:pt idx="223">
                  <c:v>41938</c:v>
                </c:pt>
                <c:pt idx="224">
                  <c:v>41939</c:v>
                </c:pt>
                <c:pt idx="225">
                  <c:v>41940</c:v>
                </c:pt>
                <c:pt idx="226">
                  <c:v>41941</c:v>
                </c:pt>
                <c:pt idx="227">
                  <c:v>41942</c:v>
                </c:pt>
                <c:pt idx="228">
                  <c:v>41943</c:v>
                </c:pt>
                <c:pt idx="229">
                  <c:v>41944</c:v>
                </c:pt>
                <c:pt idx="230">
                  <c:v>41945</c:v>
                </c:pt>
                <c:pt idx="231">
                  <c:v>41946</c:v>
                </c:pt>
                <c:pt idx="232">
                  <c:v>41947</c:v>
                </c:pt>
                <c:pt idx="233">
                  <c:v>41948</c:v>
                </c:pt>
                <c:pt idx="234">
                  <c:v>41949</c:v>
                </c:pt>
                <c:pt idx="235">
                  <c:v>41950</c:v>
                </c:pt>
                <c:pt idx="236">
                  <c:v>41951</c:v>
                </c:pt>
                <c:pt idx="237">
                  <c:v>41952</c:v>
                </c:pt>
                <c:pt idx="238">
                  <c:v>41953</c:v>
                </c:pt>
                <c:pt idx="239">
                  <c:v>41954</c:v>
                </c:pt>
                <c:pt idx="240">
                  <c:v>41955</c:v>
                </c:pt>
                <c:pt idx="241">
                  <c:v>41956</c:v>
                </c:pt>
                <c:pt idx="242">
                  <c:v>41957</c:v>
                </c:pt>
                <c:pt idx="243">
                  <c:v>41958</c:v>
                </c:pt>
                <c:pt idx="244">
                  <c:v>41959</c:v>
                </c:pt>
                <c:pt idx="245">
                  <c:v>41960</c:v>
                </c:pt>
                <c:pt idx="246">
                  <c:v>41961</c:v>
                </c:pt>
                <c:pt idx="247">
                  <c:v>41962</c:v>
                </c:pt>
                <c:pt idx="248">
                  <c:v>41963</c:v>
                </c:pt>
                <c:pt idx="249">
                  <c:v>41964</c:v>
                </c:pt>
                <c:pt idx="250">
                  <c:v>41965</c:v>
                </c:pt>
                <c:pt idx="251">
                  <c:v>41966</c:v>
                </c:pt>
                <c:pt idx="252">
                  <c:v>41967</c:v>
                </c:pt>
                <c:pt idx="253">
                  <c:v>41968</c:v>
                </c:pt>
                <c:pt idx="254">
                  <c:v>41969</c:v>
                </c:pt>
                <c:pt idx="255">
                  <c:v>41970</c:v>
                </c:pt>
                <c:pt idx="256">
                  <c:v>41971</c:v>
                </c:pt>
                <c:pt idx="257">
                  <c:v>41972</c:v>
                </c:pt>
                <c:pt idx="258">
                  <c:v>41973</c:v>
                </c:pt>
                <c:pt idx="259">
                  <c:v>41974</c:v>
                </c:pt>
                <c:pt idx="260">
                  <c:v>41975</c:v>
                </c:pt>
                <c:pt idx="261">
                  <c:v>41976</c:v>
                </c:pt>
                <c:pt idx="262">
                  <c:v>41977</c:v>
                </c:pt>
                <c:pt idx="263">
                  <c:v>41978</c:v>
                </c:pt>
                <c:pt idx="264">
                  <c:v>41979</c:v>
                </c:pt>
                <c:pt idx="265">
                  <c:v>41980</c:v>
                </c:pt>
                <c:pt idx="266">
                  <c:v>41981</c:v>
                </c:pt>
                <c:pt idx="267">
                  <c:v>41982</c:v>
                </c:pt>
                <c:pt idx="268">
                  <c:v>41983</c:v>
                </c:pt>
                <c:pt idx="269">
                  <c:v>41984</c:v>
                </c:pt>
                <c:pt idx="270">
                  <c:v>41985</c:v>
                </c:pt>
                <c:pt idx="271">
                  <c:v>41986</c:v>
                </c:pt>
                <c:pt idx="272">
                  <c:v>41987</c:v>
                </c:pt>
                <c:pt idx="273">
                  <c:v>41988</c:v>
                </c:pt>
                <c:pt idx="274">
                  <c:v>41989</c:v>
                </c:pt>
                <c:pt idx="275">
                  <c:v>41990</c:v>
                </c:pt>
                <c:pt idx="276">
                  <c:v>41991</c:v>
                </c:pt>
                <c:pt idx="277">
                  <c:v>41992</c:v>
                </c:pt>
                <c:pt idx="278">
                  <c:v>41993</c:v>
                </c:pt>
                <c:pt idx="279">
                  <c:v>41994</c:v>
                </c:pt>
                <c:pt idx="280">
                  <c:v>41995</c:v>
                </c:pt>
                <c:pt idx="281">
                  <c:v>41996</c:v>
                </c:pt>
                <c:pt idx="282">
                  <c:v>41997</c:v>
                </c:pt>
                <c:pt idx="283">
                  <c:v>41998</c:v>
                </c:pt>
                <c:pt idx="284">
                  <c:v>41999</c:v>
                </c:pt>
                <c:pt idx="285">
                  <c:v>42000</c:v>
                </c:pt>
                <c:pt idx="286">
                  <c:v>42001</c:v>
                </c:pt>
                <c:pt idx="287">
                  <c:v>42002</c:v>
                </c:pt>
                <c:pt idx="288">
                  <c:v>42003</c:v>
                </c:pt>
                <c:pt idx="289">
                  <c:v>42004</c:v>
                </c:pt>
                <c:pt idx="290">
                  <c:v>42005</c:v>
                </c:pt>
                <c:pt idx="291">
                  <c:v>42006</c:v>
                </c:pt>
                <c:pt idx="292">
                  <c:v>42007</c:v>
                </c:pt>
                <c:pt idx="293">
                  <c:v>42008</c:v>
                </c:pt>
                <c:pt idx="294">
                  <c:v>42009</c:v>
                </c:pt>
                <c:pt idx="295">
                  <c:v>42010</c:v>
                </c:pt>
                <c:pt idx="296">
                  <c:v>42011</c:v>
                </c:pt>
                <c:pt idx="297">
                  <c:v>42012</c:v>
                </c:pt>
                <c:pt idx="298">
                  <c:v>42013</c:v>
                </c:pt>
                <c:pt idx="299">
                  <c:v>42014</c:v>
                </c:pt>
                <c:pt idx="300">
                  <c:v>42015</c:v>
                </c:pt>
                <c:pt idx="301">
                  <c:v>42016</c:v>
                </c:pt>
                <c:pt idx="302">
                  <c:v>42017</c:v>
                </c:pt>
                <c:pt idx="303">
                  <c:v>42018</c:v>
                </c:pt>
                <c:pt idx="304">
                  <c:v>42019</c:v>
                </c:pt>
                <c:pt idx="305">
                  <c:v>42020</c:v>
                </c:pt>
                <c:pt idx="306">
                  <c:v>42021</c:v>
                </c:pt>
                <c:pt idx="307">
                  <c:v>42022</c:v>
                </c:pt>
                <c:pt idx="308">
                  <c:v>42023</c:v>
                </c:pt>
                <c:pt idx="309">
                  <c:v>42024</c:v>
                </c:pt>
                <c:pt idx="310">
                  <c:v>42025</c:v>
                </c:pt>
                <c:pt idx="311">
                  <c:v>42026</c:v>
                </c:pt>
                <c:pt idx="312">
                  <c:v>42027</c:v>
                </c:pt>
                <c:pt idx="313">
                  <c:v>42028</c:v>
                </c:pt>
                <c:pt idx="314">
                  <c:v>42029</c:v>
                </c:pt>
                <c:pt idx="315">
                  <c:v>42030</c:v>
                </c:pt>
                <c:pt idx="316">
                  <c:v>42031</c:v>
                </c:pt>
                <c:pt idx="317">
                  <c:v>42032</c:v>
                </c:pt>
                <c:pt idx="318">
                  <c:v>42033</c:v>
                </c:pt>
                <c:pt idx="319">
                  <c:v>42034</c:v>
                </c:pt>
                <c:pt idx="320">
                  <c:v>42035</c:v>
                </c:pt>
                <c:pt idx="321">
                  <c:v>42036</c:v>
                </c:pt>
                <c:pt idx="322">
                  <c:v>42037</c:v>
                </c:pt>
                <c:pt idx="323">
                  <c:v>42038</c:v>
                </c:pt>
                <c:pt idx="324">
                  <c:v>42039</c:v>
                </c:pt>
                <c:pt idx="325">
                  <c:v>42040</c:v>
                </c:pt>
                <c:pt idx="326">
                  <c:v>42041</c:v>
                </c:pt>
                <c:pt idx="327">
                  <c:v>42042</c:v>
                </c:pt>
                <c:pt idx="328">
                  <c:v>42043</c:v>
                </c:pt>
                <c:pt idx="329">
                  <c:v>42044</c:v>
                </c:pt>
                <c:pt idx="330">
                  <c:v>42045</c:v>
                </c:pt>
                <c:pt idx="331">
                  <c:v>42046</c:v>
                </c:pt>
                <c:pt idx="332">
                  <c:v>42047</c:v>
                </c:pt>
                <c:pt idx="333">
                  <c:v>42048</c:v>
                </c:pt>
                <c:pt idx="334">
                  <c:v>42049</c:v>
                </c:pt>
                <c:pt idx="335">
                  <c:v>42050</c:v>
                </c:pt>
                <c:pt idx="336">
                  <c:v>42051</c:v>
                </c:pt>
                <c:pt idx="337">
                  <c:v>42052</c:v>
                </c:pt>
                <c:pt idx="338">
                  <c:v>42053</c:v>
                </c:pt>
                <c:pt idx="339">
                  <c:v>42054</c:v>
                </c:pt>
                <c:pt idx="340">
                  <c:v>42055</c:v>
                </c:pt>
                <c:pt idx="341">
                  <c:v>42056</c:v>
                </c:pt>
                <c:pt idx="342">
                  <c:v>42057</c:v>
                </c:pt>
                <c:pt idx="343">
                  <c:v>42058</c:v>
                </c:pt>
                <c:pt idx="344">
                  <c:v>42059</c:v>
                </c:pt>
                <c:pt idx="345">
                  <c:v>42060</c:v>
                </c:pt>
                <c:pt idx="346">
                  <c:v>42061</c:v>
                </c:pt>
                <c:pt idx="347">
                  <c:v>42062</c:v>
                </c:pt>
                <c:pt idx="348">
                  <c:v>42063</c:v>
                </c:pt>
                <c:pt idx="349">
                  <c:v>42064</c:v>
                </c:pt>
                <c:pt idx="350">
                  <c:v>42065</c:v>
                </c:pt>
                <c:pt idx="351">
                  <c:v>42066</c:v>
                </c:pt>
                <c:pt idx="352">
                  <c:v>42067</c:v>
                </c:pt>
                <c:pt idx="353">
                  <c:v>42068</c:v>
                </c:pt>
                <c:pt idx="354">
                  <c:v>42069</c:v>
                </c:pt>
                <c:pt idx="355">
                  <c:v>42070</c:v>
                </c:pt>
                <c:pt idx="356">
                  <c:v>42071</c:v>
                </c:pt>
                <c:pt idx="357">
                  <c:v>42072</c:v>
                </c:pt>
                <c:pt idx="358">
                  <c:v>42073</c:v>
                </c:pt>
                <c:pt idx="359">
                  <c:v>42074</c:v>
                </c:pt>
                <c:pt idx="360">
                  <c:v>42075</c:v>
                </c:pt>
                <c:pt idx="361">
                  <c:v>42076</c:v>
                </c:pt>
                <c:pt idx="362">
                  <c:v>42077</c:v>
                </c:pt>
                <c:pt idx="363">
                  <c:v>42078</c:v>
                </c:pt>
                <c:pt idx="364">
                  <c:v>42079</c:v>
                </c:pt>
                <c:pt idx="365">
                  <c:v>42080</c:v>
                </c:pt>
                <c:pt idx="366">
                  <c:v>42081</c:v>
                </c:pt>
                <c:pt idx="367">
                  <c:v>42082</c:v>
                </c:pt>
                <c:pt idx="368">
                  <c:v>42083</c:v>
                </c:pt>
                <c:pt idx="369">
                  <c:v>42084</c:v>
                </c:pt>
                <c:pt idx="370">
                  <c:v>42085</c:v>
                </c:pt>
                <c:pt idx="371">
                  <c:v>42086</c:v>
                </c:pt>
                <c:pt idx="372">
                  <c:v>42087</c:v>
                </c:pt>
                <c:pt idx="373">
                  <c:v>42088</c:v>
                </c:pt>
                <c:pt idx="374">
                  <c:v>42089</c:v>
                </c:pt>
                <c:pt idx="375">
                  <c:v>42090</c:v>
                </c:pt>
                <c:pt idx="376">
                  <c:v>42091</c:v>
                </c:pt>
                <c:pt idx="377">
                  <c:v>42092</c:v>
                </c:pt>
                <c:pt idx="378">
                  <c:v>42093</c:v>
                </c:pt>
                <c:pt idx="379">
                  <c:v>42094</c:v>
                </c:pt>
                <c:pt idx="380">
                  <c:v>42095</c:v>
                </c:pt>
                <c:pt idx="381">
                  <c:v>42096</c:v>
                </c:pt>
                <c:pt idx="382">
                  <c:v>42097</c:v>
                </c:pt>
                <c:pt idx="383">
                  <c:v>42098</c:v>
                </c:pt>
                <c:pt idx="384">
                  <c:v>42099</c:v>
                </c:pt>
                <c:pt idx="385">
                  <c:v>42100</c:v>
                </c:pt>
                <c:pt idx="386">
                  <c:v>42101</c:v>
                </c:pt>
                <c:pt idx="387">
                  <c:v>42102</c:v>
                </c:pt>
                <c:pt idx="388">
                  <c:v>42103</c:v>
                </c:pt>
                <c:pt idx="389">
                  <c:v>42104</c:v>
                </c:pt>
                <c:pt idx="390">
                  <c:v>42105</c:v>
                </c:pt>
                <c:pt idx="391">
                  <c:v>42106</c:v>
                </c:pt>
                <c:pt idx="392">
                  <c:v>42107</c:v>
                </c:pt>
                <c:pt idx="393">
                  <c:v>42108</c:v>
                </c:pt>
                <c:pt idx="394">
                  <c:v>42109</c:v>
                </c:pt>
                <c:pt idx="395">
                  <c:v>42110</c:v>
                </c:pt>
                <c:pt idx="396">
                  <c:v>42111</c:v>
                </c:pt>
                <c:pt idx="397">
                  <c:v>42112</c:v>
                </c:pt>
                <c:pt idx="398">
                  <c:v>42113</c:v>
                </c:pt>
                <c:pt idx="399">
                  <c:v>42114</c:v>
                </c:pt>
                <c:pt idx="400">
                  <c:v>42115</c:v>
                </c:pt>
                <c:pt idx="401">
                  <c:v>42116</c:v>
                </c:pt>
                <c:pt idx="402">
                  <c:v>42117</c:v>
                </c:pt>
                <c:pt idx="403">
                  <c:v>42118</c:v>
                </c:pt>
                <c:pt idx="404">
                  <c:v>42119</c:v>
                </c:pt>
                <c:pt idx="405">
                  <c:v>42120</c:v>
                </c:pt>
                <c:pt idx="406">
                  <c:v>42121</c:v>
                </c:pt>
                <c:pt idx="407">
                  <c:v>42122</c:v>
                </c:pt>
                <c:pt idx="408">
                  <c:v>42123</c:v>
                </c:pt>
                <c:pt idx="409">
                  <c:v>42124</c:v>
                </c:pt>
                <c:pt idx="410">
                  <c:v>42125</c:v>
                </c:pt>
                <c:pt idx="411">
                  <c:v>42126</c:v>
                </c:pt>
                <c:pt idx="412">
                  <c:v>42127</c:v>
                </c:pt>
                <c:pt idx="413">
                  <c:v>42128</c:v>
                </c:pt>
                <c:pt idx="414">
                  <c:v>42129</c:v>
                </c:pt>
                <c:pt idx="415">
                  <c:v>42130</c:v>
                </c:pt>
                <c:pt idx="416">
                  <c:v>42131</c:v>
                </c:pt>
                <c:pt idx="417">
                  <c:v>42132</c:v>
                </c:pt>
                <c:pt idx="418">
                  <c:v>42133</c:v>
                </c:pt>
                <c:pt idx="419">
                  <c:v>42134</c:v>
                </c:pt>
                <c:pt idx="420">
                  <c:v>42135</c:v>
                </c:pt>
                <c:pt idx="421">
                  <c:v>42136</c:v>
                </c:pt>
                <c:pt idx="422">
                  <c:v>42137</c:v>
                </c:pt>
                <c:pt idx="423">
                  <c:v>42138</c:v>
                </c:pt>
                <c:pt idx="424">
                  <c:v>42139</c:v>
                </c:pt>
                <c:pt idx="425">
                  <c:v>42140</c:v>
                </c:pt>
                <c:pt idx="426">
                  <c:v>42141</c:v>
                </c:pt>
                <c:pt idx="427">
                  <c:v>42142</c:v>
                </c:pt>
                <c:pt idx="428">
                  <c:v>42143</c:v>
                </c:pt>
                <c:pt idx="429">
                  <c:v>42144</c:v>
                </c:pt>
                <c:pt idx="430">
                  <c:v>42145</c:v>
                </c:pt>
                <c:pt idx="431">
                  <c:v>42146</c:v>
                </c:pt>
                <c:pt idx="432">
                  <c:v>42147</c:v>
                </c:pt>
                <c:pt idx="433">
                  <c:v>42148</c:v>
                </c:pt>
                <c:pt idx="434">
                  <c:v>42149</c:v>
                </c:pt>
                <c:pt idx="435">
                  <c:v>42150</c:v>
                </c:pt>
                <c:pt idx="436">
                  <c:v>42151</c:v>
                </c:pt>
                <c:pt idx="437">
                  <c:v>42152</c:v>
                </c:pt>
                <c:pt idx="438">
                  <c:v>42153</c:v>
                </c:pt>
                <c:pt idx="439">
                  <c:v>42154</c:v>
                </c:pt>
                <c:pt idx="440">
                  <c:v>42155</c:v>
                </c:pt>
                <c:pt idx="441">
                  <c:v>42156</c:v>
                </c:pt>
                <c:pt idx="442">
                  <c:v>42157</c:v>
                </c:pt>
                <c:pt idx="443">
                  <c:v>42158</c:v>
                </c:pt>
                <c:pt idx="444">
                  <c:v>42159</c:v>
                </c:pt>
                <c:pt idx="445">
                  <c:v>42160</c:v>
                </c:pt>
                <c:pt idx="446">
                  <c:v>42161</c:v>
                </c:pt>
                <c:pt idx="447">
                  <c:v>42162</c:v>
                </c:pt>
                <c:pt idx="448">
                  <c:v>42163</c:v>
                </c:pt>
                <c:pt idx="449">
                  <c:v>42164</c:v>
                </c:pt>
                <c:pt idx="450">
                  <c:v>42165</c:v>
                </c:pt>
                <c:pt idx="451">
                  <c:v>42166</c:v>
                </c:pt>
                <c:pt idx="452">
                  <c:v>42167</c:v>
                </c:pt>
                <c:pt idx="453">
                  <c:v>42168</c:v>
                </c:pt>
                <c:pt idx="454">
                  <c:v>42169</c:v>
                </c:pt>
                <c:pt idx="455">
                  <c:v>42170</c:v>
                </c:pt>
                <c:pt idx="456">
                  <c:v>42171</c:v>
                </c:pt>
                <c:pt idx="457">
                  <c:v>42172</c:v>
                </c:pt>
                <c:pt idx="458">
                  <c:v>42173</c:v>
                </c:pt>
                <c:pt idx="459">
                  <c:v>42174</c:v>
                </c:pt>
                <c:pt idx="460">
                  <c:v>42175</c:v>
                </c:pt>
                <c:pt idx="461">
                  <c:v>42176</c:v>
                </c:pt>
                <c:pt idx="462">
                  <c:v>42177</c:v>
                </c:pt>
                <c:pt idx="463">
                  <c:v>42178</c:v>
                </c:pt>
                <c:pt idx="464">
                  <c:v>42179</c:v>
                </c:pt>
                <c:pt idx="465">
                  <c:v>42180</c:v>
                </c:pt>
                <c:pt idx="466">
                  <c:v>42181</c:v>
                </c:pt>
                <c:pt idx="467">
                  <c:v>42182</c:v>
                </c:pt>
                <c:pt idx="468">
                  <c:v>42183</c:v>
                </c:pt>
                <c:pt idx="469">
                  <c:v>42184</c:v>
                </c:pt>
                <c:pt idx="470">
                  <c:v>42185</c:v>
                </c:pt>
                <c:pt idx="471">
                  <c:v>42186</c:v>
                </c:pt>
                <c:pt idx="472">
                  <c:v>42187</c:v>
                </c:pt>
                <c:pt idx="473">
                  <c:v>42188</c:v>
                </c:pt>
                <c:pt idx="474">
                  <c:v>42189</c:v>
                </c:pt>
                <c:pt idx="475">
                  <c:v>42190</c:v>
                </c:pt>
                <c:pt idx="476">
                  <c:v>42191</c:v>
                </c:pt>
                <c:pt idx="477">
                  <c:v>42192</c:v>
                </c:pt>
                <c:pt idx="478">
                  <c:v>42193</c:v>
                </c:pt>
                <c:pt idx="479">
                  <c:v>42194</c:v>
                </c:pt>
                <c:pt idx="480">
                  <c:v>42195</c:v>
                </c:pt>
                <c:pt idx="481">
                  <c:v>42196</c:v>
                </c:pt>
                <c:pt idx="482">
                  <c:v>42197</c:v>
                </c:pt>
                <c:pt idx="483">
                  <c:v>42198</c:v>
                </c:pt>
                <c:pt idx="484">
                  <c:v>42199</c:v>
                </c:pt>
                <c:pt idx="485">
                  <c:v>42200</c:v>
                </c:pt>
                <c:pt idx="486">
                  <c:v>42201</c:v>
                </c:pt>
                <c:pt idx="487">
                  <c:v>42202</c:v>
                </c:pt>
                <c:pt idx="488">
                  <c:v>42203</c:v>
                </c:pt>
                <c:pt idx="489">
                  <c:v>42204</c:v>
                </c:pt>
                <c:pt idx="490">
                  <c:v>42205</c:v>
                </c:pt>
                <c:pt idx="491">
                  <c:v>42206</c:v>
                </c:pt>
                <c:pt idx="492">
                  <c:v>42207</c:v>
                </c:pt>
                <c:pt idx="493">
                  <c:v>42208</c:v>
                </c:pt>
                <c:pt idx="494">
                  <c:v>42209</c:v>
                </c:pt>
                <c:pt idx="495">
                  <c:v>42210</c:v>
                </c:pt>
                <c:pt idx="496">
                  <c:v>42211</c:v>
                </c:pt>
                <c:pt idx="497">
                  <c:v>42212</c:v>
                </c:pt>
                <c:pt idx="498">
                  <c:v>42213</c:v>
                </c:pt>
                <c:pt idx="499">
                  <c:v>42214</c:v>
                </c:pt>
                <c:pt idx="500">
                  <c:v>42215</c:v>
                </c:pt>
                <c:pt idx="501">
                  <c:v>42216</c:v>
                </c:pt>
                <c:pt idx="502">
                  <c:v>42217</c:v>
                </c:pt>
                <c:pt idx="503">
                  <c:v>42218</c:v>
                </c:pt>
                <c:pt idx="504">
                  <c:v>42219</c:v>
                </c:pt>
                <c:pt idx="505">
                  <c:v>42220</c:v>
                </c:pt>
                <c:pt idx="506">
                  <c:v>42221</c:v>
                </c:pt>
                <c:pt idx="507">
                  <c:v>42222</c:v>
                </c:pt>
                <c:pt idx="508">
                  <c:v>42223</c:v>
                </c:pt>
                <c:pt idx="509">
                  <c:v>42224</c:v>
                </c:pt>
                <c:pt idx="510">
                  <c:v>42225</c:v>
                </c:pt>
                <c:pt idx="511">
                  <c:v>42226</c:v>
                </c:pt>
                <c:pt idx="512">
                  <c:v>42227</c:v>
                </c:pt>
                <c:pt idx="513">
                  <c:v>42228</c:v>
                </c:pt>
                <c:pt idx="514">
                  <c:v>42229</c:v>
                </c:pt>
                <c:pt idx="515">
                  <c:v>42230</c:v>
                </c:pt>
                <c:pt idx="516">
                  <c:v>42231</c:v>
                </c:pt>
                <c:pt idx="517">
                  <c:v>42232</c:v>
                </c:pt>
                <c:pt idx="518">
                  <c:v>42233</c:v>
                </c:pt>
                <c:pt idx="519">
                  <c:v>42234</c:v>
                </c:pt>
                <c:pt idx="520">
                  <c:v>42235</c:v>
                </c:pt>
                <c:pt idx="521">
                  <c:v>42236</c:v>
                </c:pt>
                <c:pt idx="522">
                  <c:v>42237</c:v>
                </c:pt>
                <c:pt idx="523">
                  <c:v>42238</c:v>
                </c:pt>
                <c:pt idx="524">
                  <c:v>42239</c:v>
                </c:pt>
                <c:pt idx="525">
                  <c:v>42240</c:v>
                </c:pt>
                <c:pt idx="526">
                  <c:v>42241</c:v>
                </c:pt>
                <c:pt idx="527">
                  <c:v>42242</c:v>
                </c:pt>
                <c:pt idx="528">
                  <c:v>42243</c:v>
                </c:pt>
                <c:pt idx="529">
                  <c:v>42244</c:v>
                </c:pt>
                <c:pt idx="530">
                  <c:v>42245</c:v>
                </c:pt>
                <c:pt idx="531">
                  <c:v>42246</c:v>
                </c:pt>
                <c:pt idx="532">
                  <c:v>42247</c:v>
                </c:pt>
                <c:pt idx="533">
                  <c:v>42248</c:v>
                </c:pt>
                <c:pt idx="534">
                  <c:v>42249</c:v>
                </c:pt>
                <c:pt idx="535">
                  <c:v>42250</c:v>
                </c:pt>
                <c:pt idx="536">
                  <c:v>42251</c:v>
                </c:pt>
                <c:pt idx="537">
                  <c:v>42252</c:v>
                </c:pt>
                <c:pt idx="538">
                  <c:v>42253</c:v>
                </c:pt>
                <c:pt idx="539">
                  <c:v>42254</c:v>
                </c:pt>
                <c:pt idx="540">
                  <c:v>42255</c:v>
                </c:pt>
                <c:pt idx="541">
                  <c:v>42256</c:v>
                </c:pt>
                <c:pt idx="542">
                  <c:v>42257</c:v>
                </c:pt>
                <c:pt idx="543">
                  <c:v>42258</c:v>
                </c:pt>
                <c:pt idx="544">
                  <c:v>42259</c:v>
                </c:pt>
                <c:pt idx="545">
                  <c:v>42260</c:v>
                </c:pt>
                <c:pt idx="546">
                  <c:v>42261</c:v>
                </c:pt>
                <c:pt idx="547">
                  <c:v>42262</c:v>
                </c:pt>
                <c:pt idx="548">
                  <c:v>42263</c:v>
                </c:pt>
                <c:pt idx="549">
                  <c:v>42264</c:v>
                </c:pt>
                <c:pt idx="550">
                  <c:v>42265</c:v>
                </c:pt>
                <c:pt idx="551">
                  <c:v>42266</c:v>
                </c:pt>
                <c:pt idx="552">
                  <c:v>42267</c:v>
                </c:pt>
                <c:pt idx="553">
                  <c:v>42268</c:v>
                </c:pt>
                <c:pt idx="554">
                  <c:v>42269</c:v>
                </c:pt>
                <c:pt idx="555">
                  <c:v>42270</c:v>
                </c:pt>
                <c:pt idx="556">
                  <c:v>42271</c:v>
                </c:pt>
                <c:pt idx="557">
                  <c:v>42272</c:v>
                </c:pt>
                <c:pt idx="558">
                  <c:v>42273</c:v>
                </c:pt>
                <c:pt idx="559">
                  <c:v>42274</c:v>
                </c:pt>
                <c:pt idx="560">
                  <c:v>42275</c:v>
                </c:pt>
                <c:pt idx="561">
                  <c:v>42276</c:v>
                </c:pt>
                <c:pt idx="562">
                  <c:v>42277</c:v>
                </c:pt>
                <c:pt idx="563">
                  <c:v>42278</c:v>
                </c:pt>
                <c:pt idx="564">
                  <c:v>42279</c:v>
                </c:pt>
                <c:pt idx="565">
                  <c:v>42280</c:v>
                </c:pt>
                <c:pt idx="566">
                  <c:v>42281</c:v>
                </c:pt>
                <c:pt idx="567">
                  <c:v>42282</c:v>
                </c:pt>
              </c:numCache>
            </c:numRef>
          </c:cat>
          <c:val>
            <c:numRef>
              <c:f>Plan1!$D$4:$D$571</c:f>
              <c:numCache>
                <c:formatCode>0.00</c:formatCode>
                <c:ptCount val="568"/>
                <c:pt idx="0" formatCode="General">
                  <c:v>19.77</c:v>
                </c:pt>
                <c:pt idx="1">
                  <c:v>19.645350176724698</c:v>
                </c:pt>
                <c:pt idx="2">
                  <c:v>19.518461840555045</c:v>
                </c:pt>
                <c:pt idx="3">
                  <c:v>19.391756774446918</c:v>
                </c:pt>
                <c:pt idx="4">
                  <c:v>19.265981149365103</c:v>
                </c:pt>
                <c:pt idx="5">
                  <c:v>19.138150281450461</c:v>
                </c:pt>
                <c:pt idx="6">
                  <c:v>18.949905746825507</c:v>
                </c:pt>
                <c:pt idx="7">
                  <c:v>18.827860976567621</c:v>
                </c:pt>
                <c:pt idx="8">
                  <c:v>18.705253305406476</c:v>
                </c:pt>
                <c:pt idx="9">
                  <c:v>18.551790810315499</c:v>
                </c:pt>
                <c:pt idx="10">
                  <c:v>18.397019243356471</c:v>
                </c:pt>
                <c:pt idx="11">
                  <c:v>18.240375703626139</c:v>
                </c:pt>
                <c:pt idx="12">
                  <c:v>18.084295064799068</c:v>
                </c:pt>
                <c:pt idx="13">
                  <c:v>17.930832569708087</c:v>
                </c:pt>
                <c:pt idx="14">
                  <c:v>17.808787799450201</c:v>
                </c:pt>
                <c:pt idx="15">
                  <c:v>17.718723654928663</c:v>
                </c:pt>
                <c:pt idx="16">
                  <c:v>17.628096609503871</c:v>
                </c:pt>
                <c:pt idx="17">
                  <c:v>17.537469564079085</c:v>
                </c:pt>
                <c:pt idx="18">
                  <c:v>17.478260243487384</c:v>
                </c:pt>
                <c:pt idx="19">
                  <c:v>17.419050922895693</c:v>
                </c:pt>
                <c:pt idx="20">
                  <c:v>17.328986778374148</c:v>
                </c:pt>
                <c:pt idx="21">
                  <c:v>17.238922633852617</c:v>
                </c:pt>
                <c:pt idx="22">
                  <c:v>17.141540777588709</c:v>
                </c:pt>
                <c:pt idx="23">
                  <c:v>17.008800890168889</c:v>
                </c:pt>
                <c:pt idx="24">
                  <c:v>16.877186804555588</c:v>
                </c:pt>
                <c:pt idx="25">
                  <c:v>16.745572718942288</c:v>
                </c:pt>
                <c:pt idx="26">
                  <c:v>16.613958633328995</c:v>
                </c:pt>
                <c:pt idx="27">
                  <c:v>16.481598376750902</c:v>
                </c:pt>
                <c:pt idx="28">
                  <c:v>16.349238120172821</c:v>
                </c:pt>
                <c:pt idx="29">
                  <c:v>16.213500458175176</c:v>
                </c:pt>
                <c:pt idx="30">
                  <c:v>16.080577300693829</c:v>
                </c:pt>
                <c:pt idx="31">
                  <c:v>15.947091242309229</c:v>
                </c:pt>
                <c:pt idx="32">
                  <c:v>15.81547715669593</c:v>
                </c:pt>
                <c:pt idx="33">
                  <c:v>15.683300170179368</c:v>
                </c:pt>
                <c:pt idx="34">
                  <c:v>15.551686084566066</c:v>
                </c:pt>
                <c:pt idx="35">
                  <c:v>15.420071998952773</c:v>
                </c:pt>
                <c:pt idx="36">
                  <c:v>15.284517607016653</c:v>
                </c:pt>
                <c:pt idx="37">
                  <c:v>15.194374918183037</c:v>
                </c:pt>
                <c:pt idx="38">
                  <c:v>15.103106427542899</c:v>
                </c:pt>
                <c:pt idx="39">
                  <c:v>15.005083126063651</c:v>
                </c:pt>
                <c:pt idx="40">
                  <c:v>14.914377536326775</c:v>
                </c:pt>
                <c:pt idx="41">
                  <c:v>14.823671946589897</c:v>
                </c:pt>
                <c:pt idx="42">
                  <c:v>14.732586726011286</c:v>
                </c:pt>
                <c:pt idx="43">
                  <c:v>14.61458698782566</c:v>
                </c:pt>
                <c:pt idx="44">
                  <c:v>14.481873281843203</c:v>
                </c:pt>
                <c:pt idx="45">
                  <c:v>14.35675219269541</c:v>
                </c:pt>
                <c:pt idx="46">
                  <c:v>14.237260112580213</c:v>
                </c:pt>
                <c:pt idx="47">
                  <c:v>14.085591045948451</c:v>
                </c:pt>
                <c:pt idx="48">
                  <c:v>13.965339704149791</c:v>
                </c:pt>
                <c:pt idx="49">
                  <c:v>13.842470218615034</c:v>
                </c:pt>
                <c:pt idx="50">
                  <c:v>13.719037832177021</c:v>
                </c:pt>
                <c:pt idx="51">
                  <c:v>13.590159706767933</c:v>
                </c:pt>
                <c:pt idx="52">
                  <c:v>13.476663175808381</c:v>
                </c:pt>
                <c:pt idx="53">
                  <c:v>13.329876947244436</c:v>
                </c:pt>
                <c:pt idx="54">
                  <c:v>13.213199371645533</c:v>
                </c:pt>
                <c:pt idx="55">
                  <c:v>13.065666972116803</c:v>
                </c:pt>
                <c:pt idx="56">
                  <c:v>12.920189815420901</c:v>
                </c:pt>
                <c:pt idx="57">
                  <c:v>12.772094514988908</c:v>
                </c:pt>
                <c:pt idx="58">
                  <c:v>12.619312737269309</c:v>
                </c:pt>
                <c:pt idx="59">
                  <c:v>12.472709778766886</c:v>
                </c:pt>
                <c:pt idx="60">
                  <c:v>12.324797748396421</c:v>
                </c:pt>
                <c:pt idx="61">
                  <c:v>12.17483047519312</c:v>
                </c:pt>
                <c:pt idx="62">
                  <c:v>12.027481345725915</c:v>
                </c:pt>
                <c:pt idx="63">
                  <c:v>11.885944495352829</c:v>
                </c:pt>
                <c:pt idx="64">
                  <c:v>11.739904437753664</c:v>
                </c:pt>
                <c:pt idx="65">
                  <c:v>11.592175677444727</c:v>
                </c:pt>
                <c:pt idx="66">
                  <c:v>11.445572718942309</c:v>
                </c:pt>
                <c:pt idx="67">
                  <c:v>11.296155255923585</c:v>
                </c:pt>
                <c:pt idx="68">
                  <c:v>11.148989396517907</c:v>
                </c:pt>
                <c:pt idx="69">
                  <c:v>11.002386438015485</c:v>
                </c:pt>
                <c:pt idx="70">
                  <c:v>10.854474407645023</c:v>
                </c:pt>
                <c:pt idx="71">
                  <c:v>10.703381332635203</c:v>
                </c:pt>
                <c:pt idx="72">
                  <c:v>10.555469302264738</c:v>
                </c:pt>
                <c:pt idx="73">
                  <c:v>10.408866343762316</c:v>
                </c:pt>
                <c:pt idx="74">
                  <c:v>10.266203691582708</c:v>
                </c:pt>
                <c:pt idx="75">
                  <c:v>10.094937819086313</c:v>
                </c:pt>
                <c:pt idx="76">
                  <c:v>9.9208574420736149</c:v>
                </c:pt>
                <c:pt idx="77">
                  <c:v>9.7781947898940107</c:v>
                </c:pt>
                <c:pt idx="78">
                  <c:v>9.6360950386176647</c:v>
                </c:pt>
                <c:pt idx="79">
                  <c:v>9.463140463411488</c:v>
                </c:pt>
                <c:pt idx="80">
                  <c:v>9.3210407121351455</c:v>
                </c:pt>
                <c:pt idx="81">
                  <c:v>9.1783780599555325</c:v>
                </c:pt>
                <c:pt idx="82">
                  <c:v>8.9986686739102453</c:v>
                </c:pt>
                <c:pt idx="83">
                  <c:v>8.8503770126980488</c:v>
                </c:pt>
                <c:pt idx="84">
                  <c:v>8.7000301086530136</c:v>
                </c:pt>
                <c:pt idx="85">
                  <c:v>8.5483741327399336</c:v>
                </c:pt>
                <c:pt idx="86">
                  <c:v>8.4006453724309935</c:v>
                </c:pt>
                <c:pt idx="87">
                  <c:v>8.2523537112187952</c:v>
                </c:pt>
                <c:pt idx="88">
                  <c:v>8.1046249509098569</c:v>
                </c:pt>
                <c:pt idx="89">
                  <c:v>7.9568961906009124</c:v>
                </c:pt>
                <c:pt idx="90">
                  <c:v>7.8097303311952322</c:v>
                </c:pt>
                <c:pt idx="91">
                  <c:v>7.6625644717895476</c:v>
                </c:pt>
                <c:pt idx="92">
                  <c:v>7.5148357114806119</c:v>
                </c:pt>
                <c:pt idx="93">
                  <c:v>7.3676698520749344</c:v>
                </c:pt>
                <c:pt idx="94">
                  <c:v>7.221066893572516</c:v>
                </c:pt>
                <c:pt idx="95">
                  <c:v>7.0430462102369953</c:v>
                </c:pt>
                <c:pt idx="96">
                  <c:v>6.8650255269014746</c:v>
                </c:pt>
                <c:pt idx="97">
                  <c:v>6.6875677444692165</c:v>
                </c:pt>
                <c:pt idx="98">
                  <c:v>6.5101099620369549</c:v>
                </c:pt>
                <c:pt idx="99">
                  <c:v>6.3352703233407857</c:v>
                </c:pt>
                <c:pt idx="100">
                  <c:v>6.1623026574159239</c:v>
                </c:pt>
                <c:pt idx="101">
                  <c:v>6.0168255007200164</c:v>
                </c:pt>
                <c:pt idx="102">
                  <c:v>5.8713483440241143</c:v>
                </c:pt>
                <c:pt idx="103">
                  <c:v>5.7258711873282078</c:v>
                </c:pt>
                <c:pt idx="104">
                  <c:v>5.549539206702466</c:v>
                </c:pt>
                <c:pt idx="105">
                  <c:v>5.4046249509098203</c:v>
                </c:pt>
                <c:pt idx="106">
                  <c:v>5.2282929702840804</c:v>
                </c:pt>
                <c:pt idx="107">
                  <c:v>5.0839416153946937</c:v>
                </c:pt>
                <c:pt idx="108">
                  <c:v>4.9053580311559148</c:v>
                </c:pt>
                <c:pt idx="109">
                  <c:v>4.7250857442073571</c:v>
                </c:pt>
                <c:pt idx="110">
                  <c:v>4.5756682811886371</c:v>
                </c:pt>
                <c:pt idx="111">
                  <c:v>4.4262508181699101</c:v>
                </c:pt>
                <c:pt idx="112">
                  <c:v>4.2706414452153343</c:v>
                </c:pt>
                <c:pt idx="113">
                  <c:v>4.0936418379368895</c:v>
                </c:pt>
                <c:pt idx="114">
                  <c:v>3.9203861762010566</c:v>
                </c:pt>
                <c:pt idx="115">
                  <c:v>3.7467508836234882</c:v>
                </c:pt>
                <c:pt idx="116">
                  <c:v>3.59948029846836</c:v>
                </c:pt>
                <c:pt idx="117">
                  <c:v>3.4207919884801377</c:v>
                </c:pt>
                <c:pt idx="118">
                  <c:v>3.2421036784919171</c:v>
                </c:pt>
                <c:pt idx="119">
                  <c:v>3.0656669721167353</c:v>
                </c:pt>
                <c:pt idx="120">
                  <c:v>2.8892302657415514</c:v>
                </c:pt>
                <c:pt idx="121">
                  <c:v>2.7133564602696278</c:v>
                </c:pt>
                <c:pt idx="122">
                  <c:v>2.5419858620237812</c:v>
                </c:pt>
                <c:pt idx="123">
                  <c:v>2.3734297682942316</c:v>
                </c:pt>
                <c:pt idx="124">
                  <c:v>2.208800890168821</c:v>
                </c:pt>
                <c:pt idx="125">
                  <c:v>2.0525893441549505</c:v>
                </c:pt>
                <c:pt idx="126">
                  <c:v>1.8937596544049897</c:v>
                </c:pt>
                <c:pt idx="127">
                  <c:v>1.733620892786979</c:v>
                </c:pt>
                <c:pt idx="128">
                  <c:v>1.5774093467731063</c:v>
                </c:pt>
                <c:pt idx="129">
                  <c:v>1.4204516297944483</c:v>
                </c:pt>
                <c:pt idx="130">
                  <c:v>1.2608757690797028</c:v>
                </c:pt>
                <c:pt idx="131">
                  <c:v>1.1314085613299971</c:v>
                </c:pt>
                <c:pt idx="132">
                  <c:v>1.0032504254483383</c:v>
                </c:pt>
                <c:pt idx="133">
                  <c:v>0.87509228956668317</c:v>
                </c:pt>
                <c:pt idx="134">
                  <c:v>0.74431600994893621</c:v>
                </c:pt>
                <c:pt idx="135">
                  <c:v>0.6135397303311898</c:v>
                </c:pt>
                <c:pt idx="136">
                  <c:v>0.48407252258148237</c:v>
                </c:pt>
                <c:pt idx="137">
                  <c:v>0.32842387747086937</c:v>
                </c:pt>
                <c:pt idx="138">
                  <c:v>0.17015708862416815</c:v>
                </c:pt>
                <c:pt idx="139">
                  <c:v>2.6434088231452598E-2</c:v>
                </c:pt>
                <c:pt idx="140">
                  <c:v>-0.11992014661604229</c:v>
                </c:pt>
                <c:pt idx="141">
                  <c:v>-0.26552821049874664</c:v>
                </c:pt>
                <c:pt idx="142">
                  <c:v>-0.41169917528471234</c:v>
                </c:pt>
                <c:pt idx="143">
                  <c:v>-0.55992538290350635</c:v>
                </c:pt>
                <c:pt idx="144">
                  <c:v>-0.7369511716193049</c:v>
                </c:pt>
                <c:pt idx="145">
                  <c:v>-0.91061264563422306</c:v>
                </c:pt>
                <c:pt idx="146">
                  <c:v>-1.0850202906139264</c:v>
                </c:pt>
                <c:pt idx="147">
                  <c:v>-1.2620460793297219</c:v>
                </c:pt>
                <c:pt idx="148">
                  <c:v>-1.4364537243094304</c:v>
                </c:pt>
                <c:pt idx="149">
                  <c:v>-1.6089893965178312</c:v>
                </c:pt>
                <c:pt idx="150">
                  <c:v>-1.7572156041366236</c:v>
                </c:pt>
                <c:pt idx="151">
                  <c:v>-1.9054418117554173</c:v>
                </c:pt>
                <c:pt idx="152">
                  <c:v>-2.0523589475061712</c:v>
                </c:pt>
                <c:pt idx="153">
                  <c:v>-2.2254575206178324</c:v>
                </c:pt>
                <c:pt idx="154">
                  <c:v>-2.4006113365623212</c:v>
                </c:pt>
                <c:pt idx="155">
                  <c:v>-2.5770742243748597</c:v>
                </c:pt>
                <c:pt idx="156">
                  <c:v>-2.756927608325634</c:v>
                </c:pt>
                <c:pt idx="157">
                  <c:v>-2.9132307893702718</c:v>
                </c:pt>
                <c:pt idx="158">
                  <c:v>-3.0710263123444781</c:v>
                </c:pt>
                <c:pt idx="159">
                  <c:v>-3.2288218353186844</c:v>
                </c:pt>
                <c:pt idx="160">
                  <c:v>-3.385308286424852</c:v>
                </c:pt>
                <c:pt idx="161">
                  <c:v>-3.5399227647597105</c:v>
                </c:pt>
                <c:pt idx="162">
                  <c:v>-3.6945372430945684</c:v>
                </c:pt>
                <c:pt idx="163">
                  <c:v>-3.8551472705850713</c:v>
                </c:pt>
                <c:pt idx="164">
                  <c:v>-4.0129427935592794</c:v>
                </c:pt>
                <c:pt idx="165">
                  <c:v>-4.1974826547976534</c:v>
                </c:pt>
                <c:pt idx="166">
                  <c:v>-4.3801505432647279</c:v>
                </c:pt>
                <c:pt idx="167">
                  <c:v>-4.5633813326350587</c:v>
                </c:pt>
                <c:pt idx="168">
                  <c:v>-4.7460492211021341</c:v>
                </c:pt>
                <c:pt idx="169">
                  <c:v>-4.9287171095692068</c:v>
                </c:pt>
                <c:pt idx="170">
                  <c:v>-5.1153253043590965</c:v>
                </c:pt>
                <c:pt idx="171">
                  <c:v>-5.3058738054718031</c:v>
                </c:pt>
                <c:pt idx="172">
                  <c:v>-5.4964223065845106</c:v>
                </c:pt>
                <c:pt idx="173">
                  <c:v>-5.6869708076972145</c:v>
                </c:pt>
                <c:pt idx="174">
                  <c:v>-5.8769564079066656</c:v>
                </c:pt>
                <c:pt idx="175">
                  <c:v>-6.0675049090193696</c:v>
                </c:pt>
                <c:pt idx="176">
                  <c:v>-6.257490509228818</c:v>
                </c:pt>
                <c:pt idx="177">
                  <c:v>-6.4199856002093112</c:v>
                </c:pt>
                <c:pt idx="178">
                  <c:v>-6.5824806911898044</c:v>
                </c:pt>
                <c:pt idx="179">
                  <c:v>-6.7449757821702976</c:v>
                </c:pt>
                <c:pt idx="180">
                  <c:v>-6.9074708731507881</c:v>
                </c:pt>
                <c:pt idx="181">
                  <c:v>-7.0968935724569775</c:v>
                </c:pt>
                <c:pt idx="182">
                  <c:v>-7.2857533708599052</c:v>
                </c:pt>
                <c:pt idx="183">
                  <c:v>-7.4746131692628346</c:v>
                </c:pt>
                <c:pt idx="184">
                  <c:v>-7.6645987694722795</c:v>
                </c:pt>
                <c:pt idx="185">
                  <c:v>-7.854021468778468</c:v>
                </c:pt>
                <c:pt idx="186">
                  <c:v>-8.0170794606622184</c:v>
                </c:pt>
                <c:pt idx="187">
                  <c:v>-8.1778858489329345</c:v>
                </c:pt>
                <c:pt idx="188">
                  <c:v>-8.3392551381069087</c:v>
                </c:pt>
                <c:pt idx="189">
                  <c:v>-8.5006244272808775</c:v>
                </c:pt>
                <c:pt idx="190">
                  <c:v>-8.6619937164548499</c:v>
                </c:pt>
                <c:pt idx="191">
                  <c:v>-8.8233630056288224</c:v>
                </c:pt>
                <c:pt idx="192">
                  <c:v>-8.9836064929962802</c:v>
                </c:pt>
                <c:pt idx="193">
                  <c:v>-9.1702146877861672</c:v>
                </c:pt>
                <c:pt idx="194">
                  <c:v>-9.3366500850894774</c:v>
                </c:pt>
                <c:pt idx="195">
                  <c:v>-9.527198586202184</c:v>
                </c:pt>
                <c:pt idx="196">
                  <c:v>-9.7154954837018526</c:v>
                </c:pt>
                <c:pt idx="197">
                  <c:v>-9.9037923812015229</c:v>
                </c:pt>
                <c:pt idx="198">
                  <c:v>-10.092089278701195</c:v>
                </c:pt>
                <c:pt idx="199">
                  <c:v>-10.283200680717156</c:v>
                </c:pt>
                <c:pt idx="200">
                  <c:v>-10.477689488152683</c:v>
                </c:pt>
                <c:pt idx="201">
                  <c:v>-10.672178295588205</c:v>
                </c:pt>
                <c:pt idx="202">
                  <c:v>-10.862739887419597</c:v>
                </c:pt>
                <c:pt idx="203">
                  <c:v>-11.138180390103544</c:v>
                </c:pt>
                <c:pt idx="204">
                  <c:v>-11.329634768948948</c:v>
                </c:pt>
                <c:pt idx="205">
                  <c:v>-11.520526246891084</c:v>
                </c:pt>
                <c:pt idx="206">
                  <c:v>-11.712543526639744</c:v>
                </c:pt>
                <c:pt idx="207">
                  <c:v>-11.907375310904699</c:v>
                </c:pt>
                <c:pt idx="208">
                  <c:v>-12.092769996072915</c:v>
                </c:pt>
                <c:pt idx="209">
                  <c:v>-12.279853383950908</c:v>
                </c:pt>
                <c:pt idx="210">
                  <c:v>-12.468062573635422</c:v>
                </c:pt>
                <c:pt idx="211">
                  <c:v>-12.655145961513416</c:v>
                </c:pt>
                <c:pt idx="212">
                  <c:v>-12.851666448488153</c:v>
                </c:pt>
                <c:pt idx="213">
                  <c:v>-13.038186935462887</c:v>
                </c:pt>
                <c:pt idx="214">
                  <c:v>-13.215833224244143</c:v>
                </c:pt>
                <c:pt idx="215">
                  <c:v>-13.404042413928657</c:v>
                </c:pt>
                <c:pt idx="216">
                  <c:v>-13.592251603613168</c:v>
                </c:pt>
                <c:pt idx="217">
                  <c:v>-13.770460793297683</c:v>
                </c:pt>
                <c:pt idx="218">
                  <c:v>-13.948669982982198</c:v>
                </c:pt>
                <c:pt idx="219">
                  <c:v>-14.136879172666712</c:v>
                </c:pt>
                <c:pt idx="220">
                  <c:v>-14.253962560544705</c:v>
                </c:pt>
                <c:pt idx="221">
                  <c:v>-14.449920146616179</c:v>
                </c:pt>
                <c:pt idx="222">
                  <c:v>-14.635877732687657</c:v>
                </c:pt>
                <c:pt idx="223">
                  <c:v>-14.821835318759135</c:v>
                </c:pt>
                <c:pt idx="224">
                  <c:v>-15.007230003927351</c:v>
                </c:pt>
                <c:pt idx="225">
                  <c:v>-15.202624689095565</c:v>
                </c:pt>
                <c:pt idx="226">
                  <c:v>-15.389145176070302</c:v>
                </c:pt>
                <c:pt idx="227">
                  <c:v>-15.580168870271113</c:v>
                </c:pt>
                <c:pt idx="228">
                  <c:v>-15.753444168084965</c:v>
                </c:pt>
                <c:pt idx="229">
                  <c:v>-15.88671946589881</c:v>
                </c:pt>
                <c:pt idx="230">
                  <c:v>-16.03999476371267</c:v>
                </c:pt>
                <c:pt idx="231">
                  <c:v>-16.204395863333026</c:v>
                </c:pt>
                <c:pt idx="232">
                  <c:v>-16.362174368372955</c:v>
                </c:pt>
                <c:pt idx="233">
                  <c:v>-16.508264170703104</c:v>
                </c:pt>
                <c:pt idx="234">
                  <c:v>-16.662102369420214</c:v>
                </c:pt>
                <c:pt idx="235">
                  <c:v>-16.829317973556883</c:v>
                </c:pt>
                <c:pt idx="236">
                  <c:v>-16.986533577693542</c:v>
                </c:pt>
                <c:pt idx="237">
                  <c:v>-17.143749181830213</c:v>
                </c:pt>
                <c:pt idx="238">
                  <c:v>-17.290964785966885</c:v>
                </c:pt>
                <c:pt idx="239">
                  <c:v>-17.428180390103545</c:v>
                </c:pt>
                <c:pt idx="240">
                  <c:v>-17.565395994240216</c:v>
                </c:pt>
                <c:pt idx="241">
                  <c:v>-17.70261159837688</c:v>
                </c:pt>
                <c:pt idx="242">
                  <c:v>-17.829264301610291</c:v>
                </c:pt>
                <c:pt idx="243">
                  <c:v>-17.956479905746953</c:v>
                </c:pt>
                <c:pt idx="244">
                  <c:v>-18.063695509883622</c:v>
                </c:pt>
                <c:pt idx="245">
                  <c:v>-18.170911114020296</c:v>
                </c:pt>
                <c:pt idx="246">
                  <c:v>-18.278126718156951</c:v>
                </c:pt>
                <c:pt idx="247">
                  <c:v>-18.374779421390361</c:v>
                </c:pt>
                <c:pt idx="248">
                  <c:v>-18.461995025527028</c:v>
                </c:pt>
                <c:pt idx="249">
                  <c:v>-18.538647728760431</c:v>
                </c:pt>
                <c:pt idx="250">
                  <c:v>-18.615863332897103</c:v>
                </c:pt>
                <c:pt idx="251">
                  <c:v>-18.673078937033765</c:v>
                </c:pt>
                <c:pt idx="252">
                  <c:v>-18.710294541170427</c:v>
                </c:pt>
                <c:pt idx="253">
                  <c:v>-18.73807304621036</c:v>
                </c:pt>
                <c:pt idx="254">
                  <c:v>-18.72697735305681</c:v>
                </c:pt>
                <c:pt idx="255">
                  <c:v>-18.674755858096738</c:v>
                </c:pt>
                <c:pt idx="256">
                  <c:v>-18.573097264039919</c:v>
                </c:pt>
                <c:pt idx="257">
                  <c:v>-18.4214386699831</c:v>
                </c:pt>
                <c:pt idx="258">
                  <c:v>-18.189780075926283</c:v>
                </c:pt>
                <c:pt idx="259">
                  <c:v>-17.828684382772728</c:v>
                </c:pt>
                <c:pt idx="260">
                  <c:v>-17.548151590522437</c:v>
                </c:pt>
                <c:pt idx="261">
                  <c:v>-17.279870401885191</c:v>
                </c:pt>
                <c:pt idx="262">
                  <c:v>-17.052715015054453</c:v>
                </c:pt>
                <c:pt idx="263">
                  <c:v>-16.88443382641719</c:v>
                </c:pt>
                <c:pt idx="264">
                  <c:v>-16.75502683597341</c:v>
                </c:pt>
                <c:pt idx="265">
                  <c:v>-16.66393114281987</c:v>
                </c:pt>
                <c:pt idx="266">
                  <c:v>-16.602835449666319</c:v>
                </c:pt>
                <c:pt idx="267">
                  <c:v>-16.551739756512763</c:v>
                </c:pt>
                <c:pt idx="268">
                  <c:v>-16.511206964262474</c:v>
                </c:pt>
                <c:pt idx="269">
                  <c:v>-16.479548370205652</c:v>
                </c:pt>
                <c:pt idx="270">
                  <c:v>-16.439015577955356</c:v>
                </c:pt>
                <c:pt idx="271">
                  <c:v>-16.388482785705058</c:v>
                </c:pt>
                <c:pt idx="272">
                  <c:v>-16.317949993454775</c:v>
                </c:pt>
                <c:pt idx="273">
                  <c:v>-16.237980102107734</c:v>
                </c:pt>
                <c:pt idx="274">
                  <c:v>-16.157447309857442</c:v>
                </c:pt>
                <c:pt idx="275">
                  <c:v>-16.094662913994103</c:v>
                </c:pt>
                <c:pt idx="276">
                  <c:v>-16.043004319937289</c:v>
                </c:pt>
                <c:pt idx="277">
                  <c:v>-16.01190862678374</c:v>
                </c:pt>
                <c:pt idx="278">
                  <c:v>-15.990812933630183</c:v>
                </c:pt>
                <c:pt idx="279">
                  <c:v>-15.979717240476631</c:v>
                </c:pt>
                <c:pt idx="280">
                  <c:v>-15.968621547323075</c:v>
                </c:pt>
                <c:pt idx="281">
                  <c:v>-15.987525854169522</c:v>
                </c:pt>
                <c:pt idx="282">
                  <c:v>-16.00643016101597</c:v>
                </c:pt>
                <c:pt idx="283">
                  <c:v>-16.025897368765676</c:v>
                </c:pt>
                <c:pt idx="284">
                  <c:v>-16.065364576515378</c:v>
                </c:pt>
                <c:pt idx="285">
                  <c:v>-16.094831784265093</c:v>
                </c:pt>
                <c:pt idx="286">
                  <c:v>-16.124298992014797</c:v>
                </c:pt>
                <c:pt idx="287">
                  <c:v>-16.173766199764501</c:v>
                </c:pt>
                <c:pt idx="288">
                  <c:v>-16.233233407514206</c:v>
                </c:pt>
                <c:pt idx="289">
                  <c:v>-16.302700615263905</c:v>
                </c:pt>
                <c:pt idx="290">
                  <c:v>-16.392167823013615</c:v>
                </c:pt>
                <c:pt idx="291">
                  <c:v>-16.481635030763311</c:v>
                </c:pt>
                <c:pt idx="292">
                  <c:v>-16.571665139416293</c:v>
                </c:pt>
                <c:pt idx="293">
                  <c:v>-16.671695248069245</c:v>
                </c:pt>
                <c:pt idx="294">
                  <c:v>-16.751725356722208</c:v>
                </c:pt>
                <c:pt idx="295">
                  <c:v>-16.829503861762131</c:v>
                </c:pt>
                <c:pt idx="296">
                  <c:v>-16.907282366802065</c:v>
                </c:pt>
                <c:pt idx="297">
                  <c:v>-16.997312475455029</c:v>
                </c:pt>
                <c:pt idx="298">
                  <c:v>-17.09565388139821</c:v>
                </c:pt>
                <c:pt idx="299">
                  <c:v>-17.203995287341396</c:v>
                </c:pt>
                <c:pt idx="300">
                  <c:v>-17.322336693284583</c:v>
                </c:pt>
                <c:pt idx="301">
                  <c:v>-17.450678099227769</c:v>
                </c:pt>
                <c:pt idx="302">
                  <c:v>-17.578456604267693</c:v>
                </c:pt>
                <c:pt idx="303">
                  <c:v>-17.706798010210886</c:v>
                </c:pt>
                <c:pt idx="304">
                  <c:v>-17.845139416154069</c:v>
                </c:pt>
                <c:pt idx="305">
                  <c:v>-17.993480822097251</c:v>
                </c:pt>
                <c:pt idx="306">
                  <c:v>-18.141822228040443</c:v>
                </c:pt>
                <c:pt idx="307">
                  <c:v>-18.300163633983622</c:v>
                </c:pt>
                <c:pt idx="308">
                  <c:v>-18.469366409215986</c:v>
                </c:pt>
                <c:pt idx="309">
                  <c:v>-18.64006152637792</c:v>
                </c:pt>
                <c:pt idx="310">
                  <c:v>-18.800091635030881</c:v>
                </c:pt>
                <c:pt idx="311">
                  <c:v>-18.950121743683841</c:v>
                </c:pt>
                <c:pt idx="312">
                  <c:v>-19.09015185233681</c:v>
                </c:pt>
                <c:pt idx="313">
                  <c:v>-19.219619060086515</c:v>
                </c:pt>
                <c:pt idx="314">
                  <c:v>-19.339086267836223</c:v>
                </c:pt>
                <c:pt idx="315">
                  <c:v>-19.439116376489178</c:v>
                </c:pt>
                <c:pt idx="316">
                  <c:v>-19.526894881529106</c:v>
                </c:pt>
                <c:pt idx="317">
                  <c:v>-19.606924990182076</c:v>
                </c:pt>
                <c:pt idx="318">
                  <c:v>-19.666955098835039</c:v>
                </c:pt>
                <c:pt idx="319">
                  <c:v>-19.736985207487997</c:v>
                </c:pt>
                <c:pt idx="320">
                  <c:v>-19.817015316140964</c:v>
                </c:pt>
                <c:pt idx="321">
                  <c:v>-19.907045424793921</c:v>
                </c:pt>
                <c:pt idx="322">
                  <c:v>-20.017075533446889</c:v>
                </c:pt>
                <c:pt idx="323">
                  <c:v>-20.127105642099853</c:v>
                </c:pt>
                <c:pt idx="324">
                  <c:v>-20.187135750752816</c:v>
                </c:pt>
                <c:pt idx="325">
                  <c:v>-20.167165859405781</c:v>
                </c:pt>
                <c:pt idx="326">
                  <c:v>-19.976070166252228</c:v>
                </c:pt>
                <c:pt idx="327">
                  <c:v>-19.734974473098681</c:v>
                </c:pt>
                <c:pt idx="328">
                  <c:v>-19.443878779945123</c:v>
                </c:pt>
                <c:pt idx="329">
                  <c:v>-19.12334598769483</c:v>
                </c:pt>
                <c:pt idx="330">
                  <c:v>-18.782813195444533</c:v>
                </c:pt>
                <c:pt idx="331">
                  <c:v>-18.456915826678991</c:v>
                </c:pt>
                <c:pt idx="332">
                  <c:v>-18.168899070559075</c:v>
                </c:pt>
                <c:pt idx="333">
                  <c:v>-17.933133918052206</c:v>
                </c:pt>
                <c:pt idx="334">
                  <c:v>-17.775117161932293</c:v>
                </c:pt>
                <c:pt idx="335">
                  <c:v>-17.667663306715642</c:v>
                </c:pt>
                <c:pt idx="336">
                  <c:v>-17.580209451498988</c:v>
                </c:pt>
                <c:pt idx="337">
                  <c:v>-17.512755596282339</c:v>
                </c:pt>
                <c:pt idx="338">
                  <c:v>-17.445301741065681</c:v>
                </c:pt>
                <c:pt idx="339">
                  <c:v>-17.347847885849028</c:v>
                </c:pt>
                <c:pt idx="340">
                  <c:v>-17.250394030632375</c:v>
                </c:pt>
                <c:pt idx="341">
                  <c:v>-17.141814373609211</c:v>
                </c:pt>
                <c:pt idx="342">
                  <c:v>-17.05323471658604</c:v>
                </c:pt>
                <c:pt idx="343">
                  <c:v>-16.966906663175905</c:v>
                </c:pt>
                <c:pt idx="344">
                  <c:v>-16.897764105249479</c:v>
                </c:pt>
                <c:pt idx="345">
                  <c:v>-16.839184448226312</c:v>
                </c:pt>
                <c:pt idx="346">
                  <c:v>-16.791167692106391</c:v>
                </c:pt>
                <c:pt idx="347">
                  <c:v>-16.743150935986485</c:v>
                </c:pt>
                <c:pt idx="348">
                  <c:v>-16.685134179866573</c:v>
                </c:pt>
                <c:pt idx="349">
                  <c:v>-16.61711742374667</c:v>
                </c:pt>
                <c:pt idx="350">
                  <c:v>-16.569100667626753</c:v>
                </c:pt>
                <c:pt idx="351">
                  <c:v>-16.519395208797064</c:v>
                </c:pt>
                <c:pt idx="352">
                  <c:v>-16.459689749967367</c:v>
                </c:pt>
                <c:pt idx="353">
                  <c:v>-16.400547192040939</c:v>
                </c:pt>
                <c:pt idx="354">
                  <c:v>-16.331967535017778</c:v>
                </c:pt>
                <c:pt idx="355">
                  <c:v>-16.262824977091338</c:v>
                </c:pt>
                <c:pt idx="356">
                  <c:v>-16.173682419164912</c:v>
                </c:pt>
                <c:pt idx="357">
                  <c:v>-16.075102762141739</c:v>
                </c:pt>
                <c:pt idx="358">
                  <c:v>-15.915960204215315</c:v>
                </c:pt>
                <c:pt idx="359">
                  <c:v>-15.697380547192143</c:v>
                </c:pt>
                <c:pt idx="360">
                  <c:v>-15.358800890168975</c:v>
                </c:pt>
                <c:pt idx="361">
                  <c:v>-14.688532530436024</c:v>
                </c:pt>
                <c:pt idx="362">
                  <c:v>-14.269952873412853</c:v>
                </c:pt>
                <c:pt idx="363">
                  <c:v>-13.890247414583165</c:v>
                </c:pt>
                <c:pt idx="364">
                  <c:v>-13.531104856656734</c:v>
                </c:pt>
                <c:pt idx="365">
                  <c:v>-13.182525199633563</c:v>
                </c:pt>
                <c:pt idx="366">
                  <c:v>-12.852256839900619</c:v>
                </c:pt>
                <c:pt idx="367">
                  <c:v>-12.53536588558722</c:v>
                </c:pt>
                <c:pt idx="368">
                  <c:v>-12.217912030370567</c:v>
                </c:pt>
                <c:pt idx="369">
                  <c:v>-11.891021076057177</c:v>
                </c:pt>
                <c:pt idx="370">
                  <c:v>-11.513567220840525</c:v>
                </c:pt>
                <c:pt idx="371">
                  <c:v>-11.105550464720618</c:v>
                </c:pt>
                <c:pt idx="372">
                  <c:v>-10.667533708600706</c:v>
                </c:pt>
                <c:pt idx="373">
                  <c:v>-10.226139547061239</c:v>
                </c:pt>
                <c:pt idx="374">
                  <c:v>-9.7969969891348079</c:v>
                </c:pt>
                <c:pt idx="375">
                  <c:v>-9.3784173321116366</c:v>
                </c:pt>
                <c:pt idx="376">
                  <c:v>-9.0298376750884675</c:v>
                </c:pt>
                <c:pt idx="377">
                  <c:v>-8.7212580180652957</c:v>
                </c:pt>
                <c:pt idx="378">
                  <c:v>-8.4526783610421212</c:v>
                </c:pt>
                <c:pt idx="379">
                  <c:v>-8.2246616049222112</c:v>
                </c:pt>
                <c:pt idx="380">
                  <c:v>-7.9872077497055596</c:v>
                </c:pt>
                <c:pt idx="381">
                  <c:v>-7.778628092682391</c:v>
                </c:pt>
                <c:pt idx="382">
                  <c:v>-7.5717371383689978</c:v>
                </c:pt>
                <c:pt idx="383">
                  <c:v>-7.3837203822490833</c:v>
                </c:pt>
                <c:pt idx="384">
                  <c:v>-7.186266527032438</c:v>
                </c:pt>
                <c:pt idx="385">
                  <c:v>-7.0088126718157806</c:v>
                </c:pt>
                <c:pt idx="386">
                  <c:v>-6.8802330147926183</c:v>
                </c:pt>
                <c:pt idx="387">
                  <c:v>-6.7910904568661854</c:v>
                </c:pt>
                <c:pt idx="388">
                  <c:v>-6.7419478989397517</c:v>
                </c:pt>
                <c:pt idx="389">
                  <c:v>-6.6633682419165829</c:v>
                </c:pt>
                <c:pt idx="390">
                  <c:v>-6.6259143866999262</c:v>
                </c:pt>
                <c:pt idx="391">
                  <c:v>-6.5778976305800212</c:v>
                </c:pt>
                <c:pt idx="392">
                  <c:v>-6.5821324780731496</c:v>
                </c:pt>
                <c:pt idx="393">
                  <c:v>-6.573552821049975</c:v>
                </c:pt>
                <c:pt idx="394">
                  <c:v>-6.5949731640268086</c:v>
                </c:pt>
                <c:pt idx="395">
                  <c:v>-6.6169564079068941</c:v>
                </c:pt>
                <c:pt idx="396">
                  <c:v>-6.6489396517869856</c:v>
                </c:pt>
                <c:pt idx="397">
                  <c:v>-6.6703599947638139</c:v>
                </c:pt>
                <c:pt idx="398">
                  <c:v>-6.6717803377406435</c:v>
                </c:pt>
                <c:pt idx="399">
                  <c:v>-6.6837635816207328</c:v>
                </c:pt>
                <c:pt idx="400">
                  <c:v>-6.6757468255008172</c:v>
                </c:pt>
                <c:pt idx="401">
                  <c:v>-6.6777300693809067</c:v>
                </c:pt>
                <c:pt idx="402">
                  <c:v>-6.679713313260998</c:v>
                </c:pt>
                <c:pt idx="403">
                  <c:v>-6.6822594580443484</c:v>
                </c:pt>
                <c:pt idx="404">
                  <c:v>-6.6848056028276979</c:v>
                </c:pt>
                <c:pt idx="405">
                  <c:v>-6.6967888467077854</c:v>
                </c:pt>
                <c:pt idx="406">
                  <c:v>-6.7187720905878745</c:v>
                </c:pt>
                <c:pt idx="407">
                  <c:v>-6.74075533446796</c:v>
                </c:pt>
                <c:pt idx="408">
                  <c:v>-6.7627385783480518</c:v>
                </c:pt>
                <c:pt idx="409">
                  <c:v>-6.8319413535804143</c:v>
                </c:pt>
                <c:pt idx="410">
                  <c:v>-6.8780651917791271</c:v>
                </c:pt>
                <c:pt idx="411">
                  <c:v>-6.9113745254615484</c:v>
                </c:pt>
                <c:pt idx="412">
                  <c:v>-6.9591870663700446</c:v>
                </c:pt>
                <c:pt idx="413">
                  <c:v>-7.0181254090850578</c:v>
                </c:pt>
                <c:pt idx="414">
                  <c:v>-7.0531234454772598</c:v>
                </c:pt>
                <c:pt idx="415">
                  <c:v>-7.087558580966193</c:v>
                </c:pt>
                <c:pt idx="416">
                  <c:v>-7.0936824191649128</c:v>
                </c:pt>
                <c:pt idx="417">
                  <c:v>-7.1398062573636309</c:v>
                </c:pt>
                <c:pt idx="418">
                  <c:v>-7.1764929964656101</c:v>
                </c:pt>
                <c:pt idx="419">
                  <c:v>-7.183179735567581</c:v>
                </c:pt>
                <c:pt idx="420">
                  <c:v>-7.1387406728630429</c:v>
                </c:pt>
                <c:pt idx="421">
                  <c:v>-7.0931758083519778</c:v>
                </c:pt>
                <c:pt idx="422">
                  <c:v>-7.0981738447441796</c:v>
                </c:pt>
                <c:pt idx="423">
                  <c:v>-7.142046079329857</c:v>
                </c:pt>
                <c:pt idx="424">
                  <c:v>-7.1731038093992341</c:v>
                </c:pt>
                <c:pt idx="425">
                  <c:v>-7.2186647466946923</c:v>
                </c:pt>
                <c:pt idx="426">
                  <c:v>-7.2636627830868923</c:v>
                </c:pt>
                <c:pt idx="427">
                  <c:v>-7.2992237203823533</c:v>
                </c:pt>
                <c:pt idx="428">
                  <c:v>-7.3636588558712868</c:v>
                </c:pt>
                <c:pt idx="429">
                  <c:v>-7.4486568922634859</c:v>
                </c:pt>
                <c:pt idx="430">
                  <c:v>-7.5198808744601102</c:v>
                </c:pt>
                <c:pt idx="431">
                  <c:v>-7.6074630187198267</c:v>
                </c:pt>
                <c:pt idx="432">
                  <c:v>-7.6850451629795495</c:v>
                </c:pt>
                <c:pt idx="433">
                  <c:v>-7.7719321900773393</c:v>
                </c:pt>
                <c:pt idx="434">
                  <c:v>-7.8489514334337951</c:v>
                </c:pt>
                <c:pt idx="435">
                  <c:v>-7.9259706767902509</c:v>
                </c:pt>
                <c:pt idx="436">
                  <c:v>-7.9935528210499776</c:v>
                </c:pt>
                <c:pt idx="437">
                  <c:v>-8.0605720644064398</c:v>
                </c:pt>
                <c:pt idx="438">
                  <c:v>-8.137591307762893</c:v>
                </c:pt>
                <c:pt idx="439">
                  <c:v>-8.2046105511193534</c:v>
                </c:pt>
                <c:pt idx="440">
                  <c:v>-8.2682523890562543</c:v>
                </c:pt>
                <c:pt idx="441">
                  <c:v>-8.3418942269931637</c:v>
                </c:pt>
                <c:pt idx="442">
                  <c:v>-8.4094763712528824</c:v>
                </c:pt>
                <c:pt idx="443">
                  <c:v>-8.4770585155126028</c:v>
                </c:pt>
                <c:pt idx="444">
                  <c:v>-8.5574551642886174</c:v>
                </c:pt>
                <c:pt idx="445">
                  <c:v>-8.6316599031287815</c:v>
                </c:pt>
                <c:pt idx="446">
                  <c:v>-8.7053017410656803</c:v>
                </c:pt>
                <c:pt idx="447">
                  <c:v>-8.788943579002586</c:v>
                </c:pt>
                <c:pt idx="448">
                  <c:v>-8.8693402277786042</c:v>
                </c:pt>
                <c:pt idx="449">
                  <c:v>-8.9646707684252842</c:v>
                </c:pt>
                <c:pt idx="450">
                  <c:v>-9.0511271108784879</c:v>
                </c:pt>
                <c:pt idx="451">
                  <c:v>-9.1475834533316878</c:v>
                </c:pt>
                <c:pt idx="452">
                  <c:v>-9.2540397957848892</c:v>
                </c:pt>
                <c:pt idx="453">
                  <c:v>-9.3504961382380962</c:v>
                </c:pt>
                <c:pt idx="454">
                  <c:v>-9.4563895797880342</c:v>
                </c:pt>
                <c:pt idx="455">
                  <c:v>-9.5628459222412392</c:v>
                </c:pt>
                <c:pt idx="456">
                  <c:v>-9.6687393637911754</c:v>
                </c:pt>
                <c:pt idx="457">
                  <c:v>-9.7846328053411167</c:v>
                </c:pt>
                <c:pt idx="458">
                  <c:v>-9.8905262468910635</c:v>
                </c:pt>
                <c:pt idx="459">
                  <c:v>-9.9964196884410033</c:v>
                </c:pt>
                <c:pt idx="460">
                  <c:v>-10.102313129990941</c:v>
                </c:pt>
                <c:pt idx="461">
                  <c:v>-10.208206571540881</c:v>
                </c:pt>
                <c:pt idx="462">
                  <c:v>-10.313537112187564</c:v>
                </c:pt>
                <c:pt idx="463">
                  <c:v>-10.429430553737507</c:v>
                </c:pt>
                <c:pt idx="464">
                  <c:v>-10.542078806126558</c:v>
                </c:pt>
                <c:pt idx="465">
                  <c:v>-10.66416415761236</c:v>
                </c:pt>
                <c:pt idx="466">
                  <c:v>-10.773997905485116</c:v>
                </c:pt>
                <c:pt idx="467">
                  <c:v>-10.893268752454619</c:v>
                </c:pt>
                <c:pt idx="468">
                  <c:v>-11.011413797617593</c:v>
                </c:pt>
                <c:pt idx="469">
                  <c:v>-11.139558842780573</c:v>
                </c:pt>
                <c:pt idx="470">
                  <c:v>-11.257140987040293</c:v>
                </c:pt>
                <c:pt idx="471">
                  <c:v>-11.375286032203277</c:v>
                </c:pt>
                <c:pt idx="472">
                  <c:v>-11.483431077366255</c:v>
                </c:pt>
                <c:pt idx="473">
                  <c:v>-11.602701924335753</c:v>
                </c:pt>
                <c:pt idx="474">
                  <c:v>-11.72084696949873</c:v>
                </c:pt>
                <c:pt idx="475">
                  <c:v>-11.837303311951935</c:v>
                </c:pt>
                <c:pt idx="476">
                  <c:v>-11.944885456211653</c:v>
                </c:pt>
                <c:pt idx="477">
                  <c:v>-12.063593402277888</c:v>
                </c:pt>
                <c:pt idx="478">
                  <c:v>-12.17892394292457</c:v>
                </c:pt>
                <c:pt idx="479">
                  <c:v>-12.296506087184291</c:v>
                </c:pt>
                <c:pt idx="480">
                  <c:v>-12.412962429637494</c:v>
                </c:pt>
                <c:pt idx="481">
                  <c:v>-12.538292970284175</c:v>
                </c:pt>
                <c:pt idx="482">
                  <c:v>-12.665875114543899</c:v>
                </c:pt>
                <c:pt idx="483">
                  <c:v>-12.791768556093832</c:v>
                </c:pt>
                <c:pt idx="484">
                  <c:v>-12.928224898547034</c:v>
                </c:pt>
                <c:pt idx="485">
                  <c:v>-13.055244141903497</c:v>
                </c:pt>
                <c:pt idx="486">
                  <c:v>-13.183389187066474</c:v>
                </c:pt>
                <c:pt idx="487">
                  <c:v>-13.320408430422937</c:v>
                </c:pt>
                <c:pt idx="488">
                  <c:v>-13.446301871972876</c:v>
                </c:pt>
                <c:pt idx="489">
                  <c:v>-13.582195313522821</c:v>
                </c:pt>
                <c:pt idx="490">
                  <c:v>-13.718088755072758</c:v>
                </c:pt>
                <c:pt idx="491">
                  <c:v>-13.855107998429224</c:v>
                </c:pt>
                <c:pt idx="492">
                  <c:v>-13.99156434088242</c:v>
                </c:pt>
                <c:pt idx="493">
                  <c:v>-14.136894881529106</c:v>
                </c:pt>
                <c:pt idx="494">
                  <c:v>-14.270536719466012</c:v>
                </c:pt>
                <c:pt idx="495">
                  <c:v>-14.416993061919207</c:v>
                </c:pt>
                <c:pt idx="496">
                  <c:v>-14.563449404372406</c:v>
                </c:pt>
                <c:pt idx="497">
                  <c:v>-14.709905746825612</c:v>
                </c:pt>
                <c:pt idx="498">
                  <c:v>-14.856924990182071</c:v>
                </c:pt>
                <c:pt idx="499">
                  <c:v>-14.99450713444179</c:v>
                </c:pt>
                <c:pt idx="500">
                  <c:v>-15.140400575991734</c:v>
                </c:pt>
                <c:pt idx="501">
                  <c:v>-15.285731116638415</c:v>
                </c:pt>
                <c:pt idx="502">
                  <c:v>-15.432750359994873</c:v>
                </c:pt>
                <c:pt idx="503">
                  <c:v>-15.569769603351332</c:v>
                </c:pt>
                <c:pt idx="504">
                  <c:v>-15.716788846707795</c:v>
                </c:pt>
                <c:pt idx="505">
                  <c:v>-15.873245189160995</c:v>
                </c:pt>
                <c:pt idx="506">
                  <c:v>-16.015893441550048</c:v>
                </c:pt>
                <c:pt idx="507">
                  <c:v>-16.171786883099987</c:v>
                </c:pt>
                <c:pt idx="508">
                  <c:v>-16.317680324649931</c:v>
                </c:pt>
                <c:pt idx="509">
                  <c:v>-16.473573766199866</c:v>
                </c:pt>
                <c:pt idx="510">
                  <c:v>-16.629467207749805</c:v>
                </c:pt>
                <c:pt idx="511">
                  <c:v>-16.778738054719298</c:v>
                </c:pt>
                <c:pt idx="512">
                  <c:v>-16.945194397172504</c:v>
                </c:pt>
                <c:pt idx="513">
                  <c:v>-17.106153946851787</c:v>
                </c:pt>
                <c:pt idx="514">
                  <c:v>-17.26261028930498</c:v>
                </c:pt>
                <c:pt idx="515">
                  <c:v>-17.418503730854926</c:v>
                </c:pt>
                <c:pt idx="516">
                  <c:v>-17.584960073308128</c:v>
                </c:pt>
                <c:pt idx="517">
                  <c:v>-17.74085351485807</c:v>
                </c:pt>
                <c:pt idx="518">
                  <c:v>-17.906746956408004</c:v>
                </c:pt>
                <c:pt idx="519">
                  <c:v>-18.07264039795794</c:v>
                </c:pt>
                <c:pt idx="520">
                  <c:v>-18.239096740411149</c:v>
                </c:pt>
                <c:pt idx="521">
                  <c:v>-18.416115983767604</c:v>
                </c:pt>
                <c:pt idx="522">
                  <c:v>-18.583135227124064</c:v>
                </c:pt>
                <c:pt idx="523">
                  <c:v>-18.751446524414288</c:v>
                </c:pt>
                <c:pt idx="524">
                  <c:v>-18.919757821704511</c:v>
                </c:pt>
                <c:pt idx="525">
                  <c:v>-19.089194920801248</c:v>
                </c:pt>
                <c:pt idx="526">
                  <c:v>-19.258632019897988</c:v>
                </c:pt>
                <c:pt idx="527">
                  <c:v>-19.427506218091473</c:v>
                </c:pt>
                <c:pt idx="528">
                  <c:v>-19.605254614478437</c:v>
                </c:pt>
                <c:pt idx="529">
                  <c:v>-19.773732163895897</c:v>
                </c:pt>
                <c:pt idx="530">
                  <c:v>-19.941646812410099</c:v>
                </c:pt>
                <c:pt idx="531">
                  <c:v>-20.120124361827568</c:v>
                </c:pt>
                <c:pt idx="532">
                  <c:v>-20.290290613954809</c:v>
                </c:pt>
                <c:pt idx="533">
                  <c:v>-20.460456866082048</c:v>
                </c:pt>
                <c:pt idx="534">
                  <c:v>-20.630623118209293</c:v>
                </c:pt>
                <c:pt idx="535">
                  <c:v>-20.801915172143055</c:v>
                </c:pt>
                <c:pt idx="536">
                  <c:v>-20.962644325173549</c:v>
                </c:pt>
                <c:pt idx="537">
                  <c:v>-21.132810577300795</c:v>
                </c:pt>
                <c:pt idx="538">
                  <c:v>-21.30297682942804</c:v>
                </c:pt>
                <c:pt idx="539">
                  <c:v>-21.472580180652024</c:v>
                </c:pt>
                <c:pt idx="540">
                  <c:v>-21.641057730069491</c:v>
                </c:pt>
                <c:pt idx="541">
                  <c:v>-21.796720774970648</c:v>
                </c:pt>
                <c:pt idx="542">
                  <c:v>-21.945198324388119</c:v>
                </c:pt>
                <c:pt idx="543">
                  <c:v>-22.067053279225135</c:v>
                </c:pt>
                <c:pt idx="544">
                  <c:v>-22.178345333158902</c:v>
                </c:pt>
                <c:pt idx="545">
                  <c:v>-22.269637387092661</c:v>
                </c:pt>
                <c:pt idx="546">
                  <c:v>-22.340929441026425</c:v>
                </c:pt>
                <c:pt idx="547">
                  <c:v>-22.411658594056931</c:v>
                </c:pt>
                <c:pt idx="548">
                  <c:v>-22.502387747087425</c:v>
                </c:pt>
                <c:pt idx="549">
                  <c:v>-22.621991098311412</c:v>
                </c:pt>
                <c:pt idx="550">
                  <c:v>-22.740468647728868</c:v>
                </c:pt>
                <c:pt idx="551">
                  <c:v>-22.868946197146332</c:v>
                </c:pt>
                <c:pt idx="552">
                  <c:v>-23.067423746563794</c:v>
                </c:pt>
                <c:pt idx="553">
                  <c:v>-23.197027097787785</c:v>
                </c:pt>
                <c:pt idx="554">
                  <c:v>-23.326067548108504</c:v>
                </c:pt>
                <c:pt idx="555">
                  <c:v>-23.466233800235742</c:v>
                </c:pt>
                <c:pt idx="556">
                  <c:v>-23.615837151459736</c:v>
                </c:pt>
                <c:pt idx="557">
                  <c:v>-23.775440502683701</c:v>
                </c:pt>
                <c:pt idx="558">
                  <c:v>-23.935043853907683</c:v>
                </c:pt>
                <c:pt idx="559">
                  <c:v>-24.084647205131663</c:v>
                </c:pt>
                <c:pt idx="560">
                  <c:v>-24.253687655452392</c:v>
                </c:pt>
                <c:pt idx="561">
                  <c:v>-24.426702447964498</c:v>
                </c:pt>
                <c:pt idx="562">
                  <c:v>-24.597167168477661</c:v>
                </c:pt>
                <c:pt idx="563">
                  <c:v>-24.711043330278937</c:v>
                </c:pt>
                <c:pt idx="564">
                  <c:v>-24.881708338787902</c:v>
                </c:pt>
                <c:pt idx="565">
                  <c:v>-25.056147401492453</c:v>
                </c:pt>
                <c:pt idx="566">
                  <c:v>-25.230023563293731</c:v>
                </c:pt>
                <c:pt idx="567">
                  <c:v>-25.4099594187722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37874032"/>
        <c:axId val="537873640"/>
      </c:lineChart>
      <c:dateAx>
        <c:axId val="537874032"/>
        <c:scaling>
          <c:orientation val="minMax"/>
          <c:min val="41715"/>
        </c:scaling>
        <c:delete val="0"/>
        <c:axPos val="b"/>
        <c:numFmt formatCode="[$-416]mmmm\-yy;@" sourceLinked="0"/>
        <c:majorTickMark val="cross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pt-BR"/>
          </a:p>
        </c:txPr>
        <c:crossAx val="537873640"/>
        <c:crosses val="autoZero"/>
        <c:auto val="1"/>
        <c:lblOffset val="100"/>
        <c:baseTimeUnit val="days"/>
      </c:dateAx>
      <c:valAx>
        <c:axId val="537873640"/>
        <c:scaling>
          <c:orientation val="minMax"/>
          <c:max val="4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/>
            </a:pPr>
            <a:endParaRPr lang="pt-BR"/>
          </a:p>
        </c:txPr>
        <c:crossAx val="5378740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1400" b="1"/>
      </a:pPr>
      <a:endParaRPr lang="pt-BR"/>
    </a:p>
  </c:txPr>
  <c:externalData r:id="rId1">
    <c:autoUpdate val="0"/>
  </c:externalData>
  <c:userShapes r:id="rId2"/>
</c:chartSpace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3.wmf"/><Relationship Id="rId1" Type="http://schemas.openxmlformats.org/officeDocument/2006/relationships/image" Target="../media/image2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0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4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5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90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92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0.00841</cdr:x>
      <cdr:y>0.16169</cdr:y>
    </cdr:from>
    <cdr:to>
      <cdr:x>0.0416</cdr:x>
      <cdr:y>0.49924</cdr:y>
    </cdr:to>
    <cdr:sp macro="" textlink="">
      <cdr:nvSpPr>
        <cdr:cNvPr id="2" name="CaixaDeTexto 1"/>
        <cdr:cNvSpPr txBox="1"/>
      </cdr:nvSpPr>
      <cdr:spPr>
        <a:xfrm xmlns:a="http://schemas.openxmlformats.org/drawingml/2006/main" rot="16200000">
          <a:off x="-824855" y="1906830"/>
          <a:ext cx="2100574" cy="29927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pt-BR" sz="1600" b="1"/>
            <a:t>Armazenamento (% VU)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346" cy="49625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50762" y="0"/>
            <a:ext cx="2945346" cy="49625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62CEDD-F012-4670-B9FE-74839FFDDB73}" type="datetimeFigureOut">
              <a:rPr lang="pt-BR" smtClean="0"/>
              <a:pPr/>
              <a:t>11/11/2016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1" y="9428754"/>
            <a:ext cx="2945346" cy="4962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50762" y="9428754"/>
            <a:ext cx="2945346" cy="4962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BC4A26-1CC5-4D3A-AEC6-83CAC92C99E6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538653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5659" cy="496332"/>
          </a:xfrm>
          <a:prstGeom prst="rect">
            <a:avLst/>
          </a:prstGeom>
        </p:spPr>
        <p:txBody>
          <a:bodyPr vert="horz" lIns="94458" tIns="47229" rIns="94458" bIns="47229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50444" y="1"/>
            <a:ext cx="2945659" cy="496332"/>
          </a:xfrm>
          <a:prstGeom prst="rect">
            <a:avLst/>
          </a:prstGeom>
        </p:spPr>
        <p:txBody>
          <a:bodyPr vert="horz" lIns="94458" tIns="47229" rIns="94458" bIns="47229" rtlCol="0"/>
          <a:lstStyle>
            <a:lvl1pPr algn="r">
              <a:defRPr sz="1200"/>
            </a:lvl1pPr>
          </a:lstStyle>
          <a:p>
            <a:fld id="{CEE887A6-C4F1-4D75-B6EB-A9B93E09292D}" type="datetimeFigureOut">
              <a:rPr lang="pt-BR" smtClean="0"/>
              <a:pPr/>
              <a:t>11/11/2016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458" tIns="47229" rIns="94458" bIns="47229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vert="horz" lIns="94458" tIns="47229" rIns="94458" bIns="47229" rtlCol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1" y="9428585"/>
            <a:ext cx="2945659" cy="496332"/>
          </a:xfrm>
          <a:prstGeom prst="rect">
            <a:avLst/>
          </a:prstGeom>
        </p:spPr>
        <p:txBody>
          <a:bodyPr vert="horz" lIns="94458" tIns="47229" rIns="94458" bIns="47229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50444" y="9428585"/>
            <a:ext cx="2945659" cy="496332"/>
          </a:xfrm>
          <a:prstGeom prst="rect">
            <a:avLst/>
          </a:prstGeom>
        </p:spPr>
        <p:txBody>
          <a:bodyPr vert="horz" lIns="94458" tIns="47229" rIns="94458" bIns="47229" rtlCol="0" anchor="b"/>
          <a:lstStyle>
            <a:lvl1pPr algn="r">
              <a:defRPr sz="1200"/>
            </a:lvl1pPr>
          </a:lstStyle>
          <a:p>
            <a:fld id="{444800F4-1A88-4628-BCE3-C7421804FE91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431349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Espaço Reservado para Imagem de Slide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90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dirty="0" smtClean="0"/>
          </a:p>
        </p:txBody>
      </p:sp>
      <p:sp>
        <p:nvSpPr>
          <p:cNvPr id="12291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FB2393D-E6B7-4229-93AB-62871944BF05}" type="slidenum">
              <a:rPr lang="pt-BR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pt-BR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66153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650875" y="795338"/>
            <a:ext cx="5297488" cy="39751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CD07218-3DFC-4394-BCF7-B56FF4458C1E}" type="slidenum">
              <a:rPr lang="pt-BR" smtClean="0">
                <a:solidFill>
                  <a:prstClr val="black"/>
                </a:solidFill>
              </a:rPr>
              <a:pPr>
                <a:defRPr/>
              </a:pPr>
              <a:t>14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35769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BR" smtClean="0"/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CD07218-3DFC-4394-BCF7-B56FF4458C1E}" type="slidenum">
              <a:rPr lang="pt-BR" smtClean="0"/>
              <a:pPr>
                <a:defRPr/>
              </a:pPr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134461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650875" y="795338"/>
            <a:ext cx="5297488" cy="39751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A6B90A9-4520-45EF-933E-22FE163585E6}" type="slidenum">
              <a:rPr lang="pt-BR" smtClean="0">
                <a:solidFill>
                  <a:prstClr val="black"/>
                </a:solidFill>
              </a:rPr>
              <a:pPr>
                <a:defRPr/>
              </a:pPr>
              <a:t>18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52090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06400" y="863600"/>
            <a:ext cx="5746750" cy="4311650"/>
          </a:xfrm>
          <a:ln/>
        </p:spPr>
      </p:sp>
      <p:sp>
        <p:nvSpPr>
          <p:cNvPr id="110594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BR" smtClean="0"/>
          </a:p>
        </p:txBody>
      </p:sp>
      <p:sp>
        <p:nvSpPr>
          <p:cNvPr id="110595" name="Espaço Reservado para Número de Slide 3"/>
          <p:cNvSpPr txBox="1">
            <a:spLocks noGrp="1"/>
          </p:cNvSpPr>
          <p:nvPr/>
        </p:nvSpPr>
        <p:spPr bwMode="auto">
          <a:xfrm>
            <a:off x="3701563" y="10930467"/>
            <a:ext cx="2831863" cy="576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297" tIns="45649" rIns="91297" bIns="45649" anchor="b"/>
          <a:lstStyle/>
          <a:p>
            <a:pPr algn="r" defTabSz="912813" eaLnBrk="0" hangingPunct="0"/>
            <a:fld id="{C95B6634-9C7C-4DA1-8DB8-66CB60D42BC6}" type="slidenum">
              <a:rPr lang="pt-BR" altLang="en-US" sz="1200" b="0">
                <a:latin typeface="Times" pitchFamily="18" charset="0"/>
              </a:rPr>
              <a:pPr algn="r" defTabSz="912813" eaLnBrk="0" hangingPunct="0"/>
              <a:t>19</a:t>
            </a:fld>
            <a:endParaRPr lang="pt-BR" altLang="en-US" sz="1200" b="0">
              <a:latin typeface="Times" pitchFamily="18" charset="0"/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CD07218-3DFC-4394-BCF7-B56FF4458C1E}" type="slidenum">
              <a:rPr lang="pt-BR" smtClean="0"/>
              <a:pPr>
                <a:defRPr/>
              </a:pPr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413314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 txBox="1">
            <a:spLocks noGrp="1" noChangeArrowheads="1"/>
          </p:cNvSpPr>
          <p:nvPr/>
        </p:nvSpPr>
        <p:spPr bwMode="auto">
          <a:xfrm>
            <a:off x="3851278" y="9428165"/>
            <a:ext cx="2944812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6" tIns="45713" rIns="91426" bIns="45713"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fld id="{7B7A8CBD-67D4-47DE-9D74-915393FF0611}" type="slidenum">
              <a:rPr lang="pt-BR" sz="1200" b="0">
                <a:solidFill>
                  <a:srgbClr val="000000"/>
                </a:solidFill>
                <a:latin typeface="Times New Roman" pitchFamily="18" charset="0"/>
                <a:cs typeface="+mn-cs"/>
              </a:rPr>
              <a:pPr algn="r"/>
              <a:t>21</a:t>
            </a:fld>
            <a:endParaRPr lang="pt-BR" sz="1200" b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20750" y="741363"/>
            <a:ext cx="4970463" cy="3727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6278" y="4718052"/>
            <a:ext cx="5445125" cy="44672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6" tIns="45713" rIns="91426" bIns="45713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79877" name="Espaço Reservado para Número de Slide 1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852" indent="-285712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850" indent="-22857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99989" indent="-22857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128" indent="-22857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268" indent="-22857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408" indent="-22857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548" indent="-22857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688" indent="-22857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D44DFE6-EA56-449C-AC99-4B5C5E9F0BDF}" type="slidenum">
              <a:rPr lang="pt-BR" smtClean="0">
                <a:solidFill>
                  <a:prstClr val="black"/>
                </a:solidFill>
                <a:latin typeface="Calibri" pitchFamily="34" charset="0"/>
              </a:rPr>
              <a:pPr eaLnBrk="1" hangingPunct="1"/>
              <a:t>21</a:t>
            </a:fld>
            <a:endParaRPr lang="pt-BR" smtClean="0">
              <a:solidFill>
                <a:prstClr val="black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31389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650875" y="795338"/>
            <a:ext cx="5297488" cy="39751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A6B90A9-4520-45EF-933E-22FE163585E6}" type="slidenum">
              <a:rPr lang="pt-BR" smtClean="0">
                <a:solidFill>
                  <a:prstClr val="black"/>
                </a:solidFill>
              </a:rPr>
              <a:pPr>
                <a:defRPr/>
              </a:pPr>
              <a:t>22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31817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 txBox="1">
            <a:spLocks noGrp="1" noChangeArrowheads="1"/>
          </p:cNvSpPr>
          <p:nvPr/>
        </p:nvSpPr>
        <p:spPr bwMode="auto">
          <a:xfrm>
            <a:off x="3851275" y="9429750"/>
            <a:ext cx="2946400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97" tIns="45649" rIns="91297" bIns="45649" anchor="b"/>
          <a:lstStyle>
            <a:lvl1pPr algn="ctr" defTabSz="912813">
              <a:spcBef>
                <a:spcPct val="50000"/>
              </a:spcBef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 defTabSz="912813">
              <a:spcBef>
                <a:spcPct val="50000"/>
              </a:spcBef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 defTabSz="912813">
              <a:spcBef>
                <a:spcPct val="50000"/>
              </a:spcBef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 defTabSz="912813">
              <a:spcBef>
                <a:spcPct val="50000"/>
              </a:spcBef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 defTabSz="912813">
              <a:spcBef>
                <a:spcPct val="50000"/>
              </a:spcBef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defTabSz="912813" eaLnBrk="0" fontAlgn="base" hangingPunct="0">
              <a:spcBef>
                <a:spcPct val="5000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defTabSz="912813" eaLnBrk="0" fontAlgn="base" hangingPunct="0">
              <a:spcBef>
                <a:spcPct val="5000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defTabSz="912813" eaLnBrk="0" fontAlgn="base" hangingPunct="0">
              <a:spcBef>
                <a:spcPct val="5000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defTabSz="912813" eaLnBrk="0" fontAlgn="base" hangingPunct="0">
              <a:spcBef>
                <a:spcPct val="5000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</a:pPr>
            <a:fld id="{10DE3664-EE84-4714-831A-814B373C3906}" type="slidenum">
              <a:rPr lang="pt-BR" altLang="en-US" sz="1200" b="0">
                <a:latin typeface="Times" panose="02020603050405020304" pitchFamily="18" charset="0"/>
              </a:rPr>
              <a:pPr algn="r">
                <a:spcBef>
                  <a:spcPct val="0"/>
                </a:spcBef>
              </a:pPr>
              <a:t>23</a:t>
            </a:fld>
            <a:endParaRPr lang="pt-BR" altLang="en-US" sz="1200" b="0">
              <a:latin typeface="Times" panose="02020603050405020304" pitchFamily="18" charset="0"/>
            </a:endParaRPr>
          </a:p>
        </p:txBody>
      </p:sp>
      <p:sp>
        <p:nvSpPr>
          <p:cNvPr id="7171" name="Rectangle 7"/>
          <p:cNvSpPr txBox="1">
            <a:spLocks noGrp="1" noChangeArrowheads="1"/>
          </p:cNvSpPr>
          <p:nvPr/>
        </p:nvSpPr>
        <p:spPr bwMode="auto">
          <a:xfrm>
            <a:off x="3851275" y="9431338"/>
            <a:ext cx="29464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97" tIns="45649" rIns="91297" bIns="45649" anchor="b"/>
          <a:lstStyle>
            <a:lvl1pPr algn="ctr" defTabSz="912813">
              <a:spcBef>
                <a:spcPct val="50000"/>
              </a:spcBef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 defTabSz="912813">
              <a:spcBef>
                <a:spcPct val="50000"/>
              </a:spcBef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 defTabSz="912813">
              <a:spcBef>
                <a:spcPct val="50000"/>
              </a:spcBef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 defTabSz="912813">
              <a:spcBef>
                <a:spcPct val="50000"/>
              </a:spcBef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 defTabSz="912813">
              <a:spcBef>
                <a:spcPct val="50000"/>
              </a:spcBef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defTabSz="912813" eaLnBrk="0" fontAlgn="base" hangingPunct="0">
              <a:spcBef>
                <a:spcPct val="5000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defTabSz="912813" eaLnBrk="0" fontAlgn="base" hangingPunct="0">
              <a:spcBef>
                <a:spcPct val="5000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defTabSz="912813" eaLnBrk="0" fontAlgn="base" hangingPunct="0">
              <a:spcBef>
                <a:spcPct val="5000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defTabSz="912813" eaLnBrk="0" fontAlgn="base" hangingPunct="0">
              <a:spcBef>
                <a:spcPct val="5000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</a:pPr>
            <a:fld id="{62A6A17A-A2DC-456B-ADBB-4DDDBBCCACDB}" type="slidenum">
              <a:rPr lang="pt-BR" altLang="en-US" sz="1200" b="0">
                <a:latin typeface="Times" panose="02020603050405020304" pitchFamily="18" charset="0"/>
              </a:rPr>
              <a:pPr algn="r">
                <a:spcBef>
                  <a:spcPct val="0"/>
                </a:spcBef>
              </a:pPr>
              <a:t>23</a:t>
            </a:fld>
            <a:endParaRPr lang="pt-BR" altLang="en-US" sz="1200" b="0">
              <a:latin typeface="Times" panose="02020603050405020304" pitchFamily="18" charset="0"/>
            </a:endParaRPr>
          </a:p>
        </p:txBody>
      </p:sp>
      <p:sp>
        <p:nvSpPr>
          <p:cNvPr id="717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4538"/>
            <a:ext cx="4965700" cy="3724275"/>
          </a:xfrm>
          <a:ln/>
        </p:spPr>
      </p:sp>
      <p:sp>
        <p:nvSpPr>
          <p:cNvPr id="717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4875" y="4716463"/>
            <a:ext cx="4987925" cy="44656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altLang="pt-BR" dirty="0" smtClean="0"/>
          </a:p>
        </p:txBody>
      </p:sp>
    </p:spTree>
    <p:extLst>
      <p:ext uri="{BB962C8B-B14F-4D97-AF65-F5344CB8AC3E}">
        <p14:creationId xmlns:p14="http://schemas.microsoft.com/office/powerpoint/2010/main" val="10011316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31668610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 txBox="1">
            <a:spLocks noGrp="1" noChangeArrowheads="1"/>
          </p:cNvSpPr>
          <p:nvPr/>
        </p:nvSpPr>
        <p:spPr bwMode="auto">
          <a:xfrm>
            <a:off x="3414063" y="12465271"/>
            <a:ext cx="2606944" cy="654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692" tIns="44845" rIns="89692" bIns="44845" anchor="b"/>
          <a:lstStyle>
            <a:lvl1pPr defTabSz="896938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896938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896938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896938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896938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896938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896938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896938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896938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8EF46CC4-F258-405A-80F3-DCB5D9BCB662}" type="slidenum">
              <a:rPr lang="pt-BR" altLang="en-US" sz="1200" b="0">
                <a:solidFill>
                  <a:prstClr val="black"/>
                </a:solidFill>
                <a:latin typeface="Times" pitchFamily="18" charset="0"/>
              </a:rPr>
              <a:pPr algn="r" eaLnBrk="1" hangingPunct="1"/>
              <a:t>25</a:t>
            </a:fld>
            <a:endParaRPr lang="pt-BR" altLang="en-US" sz="1200" b="0">
              <a:solidFill>
                <a:prstClr val="black"/>
              </a:solidFill>
              <a:latin typeface="Times" pitchFamily="18" charset="0"/>
            </a:endParaRPr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266700" y="979488"/>
            <a:ext cx="6559550" cy="4921250"/>
          </a:xfrm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04311" y="6227399"/>
            <a:ext cx="4412399" cy="591265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1" tIns="45712" rIns="91421" bIns="45712"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8705712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 txBox="1">
            <a:spLocks noGrp="1" noChangeArrowheads="1"/>
          </p:cNvSpPr>
          <p:nvPr/>
        </p:nvSpPr>
        <p:spPr bwMode="auto">
          <a:xfrm>
            <a:off x="3414063" y="12465271"/>
            <a:ext cx="2606944" cy="654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692" tIns="44845" rIns="89692" bIns="44845" anchor="b"/>
          <a:lstStyle>
            <a:lvl1pPr defTabSz="896938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896938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896938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896938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896938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896938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896938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896938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896938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8EF46CC4-F258-405A-80F3-DCB5D9BCB662}" type="slidenum">
              <a:rPr lang="pt-BR" altLang="en-US" sz="1200" b="0">
                <a:solidFill>
                  <a:prstClr val="black"/>
                </a:solidFill>
                <a:latin typeface="Times" pitchFamily="18" charset="0"/>
              </a:rPr>
              <a:pPr algn="r" eaLnBrk="1" hangingPunct="1"/>
              <a:t>26</a:t>
            </a:fld>
            <a:endParaRPr lang="pt-BR" altLang="en-US" sz="1200" b="0">
              <a:solidFill>
                <a:prstClr val="black"/>
              </a:solidFill>
              <a:latin typeface="Times" pitchFamily="18" charset="0"/>
            </a:endParaRPr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266700" y="979488"/>
            <a:ext cx="6559550" cy="4921250"/>
          </a:xfrm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04311" y="6227399"/>
            <a:ext cx="4412399" cy="591265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1" tIns="45712" rIns="91421" bIns="45712"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7985437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650875" y="795338"/>
            <a:ext cx="5297488" cy="39751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A6B90A9-4520-45EF-933E-22FE163585E6}" type="slidenum">
              <a:rPr lang="pt-BR" smtClean="0">
                <a:solidFill>
                  <a:prstClr val="black"/>
                </a:solidFill>
              </a:rPr>
              <a:pPr>
                <a:defRPr/>
              </a:pPr>
              <a:t>2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0841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235890862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25023868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243488072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650875" y="795338"/>
            <a:ext cx="5297488" cy="39751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A6B90A9-4520-45EF-933E-22FE163585E6}" type="slidenum">
              <a:rPr lang="pt-BR" smtClean="0">
                <a:solidFill>
                  <a:prstClr val="black"/>
                </a:solidFill>
              </a:rPr>
              <a:pPr>
                <a:defRPr/>
              </a:pPr>
              <a:t>30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046941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 txBox="1">
            <a:spLocks noGrp="1" noChangeArrowheads="1"/>
          </p:cNvSpPr>
          <p:nvPr/>
        </p:nvSpPr>
        <p:spPr bwMode="auto">
          <a:xfrm>
            <a:off x="3975100" y="8832852"/>
            <a:ext cx="3035300" cy="463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84" tIns="45691" rIns="91384" bIns="45691" anchor="b"/>
          <a:lstStyle>
            <a:lvl1pPr defTabSz="896938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896938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896938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896938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896938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8969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8969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8969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8969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/>
            <a:fld id="{96F0CAEF-D99E-4EBC-A5BB-A4D37D2603B9}" type="slidenum">
              <a:rPr lang="pt-BR" altLang="en-US" sz="1200" b="0">
                <a:solidFill>
                  <a:srgbClr val="000000"/>
                </a:solidFill>
                <a:latin typeface="Times" panose="02020603050405020304" pitchFamily="18" charset="0"/>
              </a:rPr>
              <a:pPr algn="r"/>
              <a:t>31</a:t>
            </a:fld>
            <a:endParaRPr lang="pt-BR" altLang="en-US" sz="1200" b="0">
              <a:solidFill>
                <a:srgbClr val="000000"/>
              </a:solidFill>
              <a:latin typeface="Times" panose="02020603050405020304" pitchFamily="18" charset="0"/>
            </a:endParaRPr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85863" y="692150"/>
            <a:ext cx="46482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6626" y="4413252"/>
            <a:ext cx="5137149" cy="41894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146" tIns="46576" rIns="93146" bIns="46576" numCol="1" anchor="t" anchorCtr="0" compatLnSpc="1">
            <a:prstTxWarp prst="textNoShape">
              <a:avLst/>
            </a:prstTxWarp>
          </a:bodyPr>
          <a:lstStyle/>
          <a:p>
            <a:endParaRPr lang="en-US" altLang="pt-BR" smtClean="0"/>
          </a:p>
        </p:txBody>
      </p:sp>
    </p:spTree>
    <p:extLst>
      <p:ext uri="{BB962C8B-B14F-4D97-AF65-F5344CB8AC3E}">
        <p14:creationId xmlns:p14="http://schemas.microsoft.com/office/powerpoint/2010/main" val="257697837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931863" y="738188"/>
            <a:ext cx="4932362" cy="3698875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A6B90A9-4520-45EF-933E-22FE163585E6}" type="slidenum">
              <a:rPr lang="pt-BR" smtClean="0">
                <a:solidFill>
                  <a:prstClr val="black"/>
                </a:solidFill>
              </a:rPr>
              <a:pPr>
                <a:defRPr/>
              </a:pPr>
              <a:t>32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24111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931863" y="738188"/>
            <a:ext cx="4932362" cy="3698875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A6B90A9-4520-45EF-933E-22FE163585E6}" type="slidenum">
              <a:rPr lang="pt-BR" smtClean="0">
                <a:solidFill>
                  <a:prstClr val="black"/>
                </a:solidFill>
              </a:rPr>
              <a:pPr>
                <a:defRPr/>
              </a:pPr>
              <a:t>33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13179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800F4-1A88-4628-BCE3-C7421804FE91}" type="slidenum">
              <a:rPr lang="pt-BR" smtClean="0"/>
              <a:pPr/>
              <a:t>35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0508333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800F4-1A88-4628-BCE3-C7421804FE91}" type="slidenum">
              <a:rPr lang="pt-BR" smtClean="0"/>
              <a:pPr/>
              <a:t>36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7638155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800F4-1A88-4628-BCE3-C7421804FE91}" type="slidenum">
              <a:rPr lang="pt-BR" smtClean="0"/>
              <a:pPr/>
              <a:t>37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137849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650875" y="795338"/>
            <a:ext cx="5297488" cy="39751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A6B90A9-4520-45EF-933E-22FE163585E6}" type="slidenum">
              <a:rPr lang="pt-BR" smtClean="0">
                <a:solidFill>
                  <a:prstClr val="black"/>
                </a:solidFill>
              </a:rPr>
              <a:pPr>
                <a:defRPr/>
              </a:pPr>
              <a:t>6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95887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800F4-1A88-4628-BCE3-C7421804FE91}" type="slidenum">
              <a:rPr lang="pt-BR" smtClean="0"/>
              <a:pPr/>
              <a:t>38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8513946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800F4-1A88-4628-BCE3-C7421804FE91}" type="slidenum">
              <a:rPr lang="pt-BR" smtClean="0"/>
              <a:pPr/>
              <a:t>42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3191231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800F4-1A88-4628-BCE3-C7421804FE91}" type="slidenum">
              <a:rPr lang="pt-BR" smtClean="0"/>
              <a:pPr/>
              <a:t>43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8902093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800F4-1A88-4628-BCE3-C7421804FE91}" type="slidenum">
              <a:rPr lang="pt-BR" smtClean="0"/>
              <a:pPr/>
              <a:t>44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3139923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800F4-1A88-4628-BCE3-C7421804FE91}" type="slidenum">
              <a:rPr lang="pt-BR" smtClean="0"/>
              <a:pPr/>
              <a:t>45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2606050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800F4-1A88-4628-BCE3-C7421804FE91}" type="slidenum">
              <a:rPr lang="pt-BR" smtClean="0"/>
              <a:pPr/>
              <a:t>46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0941037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800F4-1A88-4628-BCE3-C7421804FE91}" type="slidenum">
              <a:rPr lang="pt-BR" smtClean="0"/>
              <a:pPr/>
              <a:t>47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7228184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800F4-1A88-4628-BCE3-C7421804FE91}" type="slidenum">
              <a:rPr lang="pt-BR" smtClean="0"/>
              <a:pPr/>
              <a:t>48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0135360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800F4-1A88-4628-BCE3-C7421804FE91}" type="slidenum">
              <a:rPr lang="pt-BR" smtClean="0"/>
              <a:pPr/>
              <a:t>49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0913165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800F4-1A88-4628-BCE3-C7421804FE91}" type="slidenum">
              <a:rPr lang="pt-BR" smtClean="0"/>
              <a:pPr/>
              <a:t>50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104510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CD07218-3DFC-4394-BCF7-B56FF4458C1E}" type="slidenum">
              <a:rPr lang="pt-BR" smtClean="0"/>
              <a:pPr>
                <a:defRPr/>
              </a:pPr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162697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650875" y="795338"/>
            <a:ext cx="5297488" cy="39751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A6B90A9-4520-45EF-933E-22FE163585E6}" type="slidenum">
              <a:rPr lang="pt-BR" smtClean="0">
                <a:solidFill>
                  <a:prstClr val="black"/>
                </a:solidFill>
              </a:rPr>
              <a:pPr>
                <a:defRPr/>
              </a:pPr>
              <a:t>52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542667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 txBox="1">
            <a:spLocks noGrp="1" noChangeArrowheads="1"/>
          </p:cNvSpPr>
          <p:nvPr/>
        </p:nvSpPr>
        <p:spPr bwMode="auto">
          <a:xfrm>
            <a:off x="3377511" y="13216688"/>
            <a:ext cx="2579032" cy="694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6" tIns="45697" rIns="91396" bIns="45697" anchor="b"/>
          <a:lstStyle>
            <a:lvl1pPr defTabSz="896938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896938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896938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896938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896938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896938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896938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896938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896938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B9EFAB25-D344-4D9E-A3C1-A392B7093D44}" type="slidenum">
              <a:rPr lang="pt-BR" altLang="en-US" sz="1200" b="0">
                <a:solidFill>
                  <a:prstClr val="black"/>
                </a:solidFill>
                <a:latin typeface="Times" pitchFamily="18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53</a:t>
            </a:fld>
            <a:endParaRPr lang="pt-BR" altLang="en-US" sz="1200" b="0">
              <a:solidFill>
                <a:prstClr val="black"/>
              </a:solidFill>
              <a:latin typeface="Times" pitchFamily="18" charset="0"/>
            </a:endParaRPr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495300" y="1039813"/>
            <a:ext cx="6953250" cy="5216525"/>
          </a:xfrm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95702" y="6602788"/>
            <a:ext cx="4365159" cy="626907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58" tIns="46581" rIns="93158" bIns="46581"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97348441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 txBox="1">
            <a:spLocks noGrp="1" noChangeArrowheads="1"/>
          </p:cNvSpPr>
          <p:nvPr/>
        </p:nvSpPr>
        <p:spPr bwMode="auto">
          <a:xfrm>
            <a:off x="3377511" y="13216689"/>
            <a:ext cx="2579032" cy="694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6" tIns="45697" rIns="91396" bIns="45697" anchor="b"/>
          <a:lstStyle>
            <a:lvl1pPr defTabSz="896938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896938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896938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896938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896938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896938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896938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896938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896938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B9EFAB25-D344-4D9E-A3C1-A392B7093D44}" type="slidenum">
              <a:rPr lang="pt-BR" altLang="en-US" sz="1200" b="0">
                <a:solidFill>
                  <a:prstClr val="black"/>
                </a:solidFill>
                <a:latin typeface="Times" pitchFamily="18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54</a:t>
            </a:fld>
            <a:endParaRPr lang="pt-BR" altLang="en-US" sz="1200" b="0">
              <a:solidFill>
                <a:prstClr val="black"/>
              </a:solidFill>
              <a:latin typeface="Times" pitchFamily="18" charset="0"/>
            </a:endParaRPr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495300" y="1039813"/>
            <a:ext cx="6953250" cy="5216525"/>
          </a:xfrm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95703" y="6602789"/>
            <a:ext cx="4365159" cy="626907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58" tIns="46581" rIns="93158" bIns="46581"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36723362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 txBox="1">
            <a:spLocks noGrp="1" noChangeArrowheads="1"/>
          </p:cNvSpPr>
          <p:nvPr/>
        </p:nvSpPr>
        <p:spPr bwMode="auto">
          <a:xfrm>
            <a:off x="3854455" y="9431346"/>
            <a:ext cx="2943224" cy="495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6" tIns="45697" rIns="91396" bIns="45697" anchor="b"/>
          <a:lstStyle>
            <a:lvl1pPr defTabSz="896938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896938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896938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896938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896938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896938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896938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896938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896938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B9EFAB25-D344-4D9E-A3C1-A392B7093D44}" type="slidenum">
              <a:rPr lang="pt-BR" altLang="en-US" sz="1200" b="0">
                <a:solidFill>
                  <a:prstClr val="black"/>
                </a:solidFill>
                <a:latin typeface="Times" pitchFamily="18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55</a:t>
            </a:fld>
            <a:endParaRPr lang="pt-BR" altLang="en-US" sz="1200" b="0">
              <a:solidFill>
                <a:prstClr val="black"/>
              </a:solidFill>
              <a:latin typeface="Times" pitchFamily="18" charset="0"/>
            </a:endParaRPr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1363"/>
            <a:ext cx="4962525" cy="3722687"/>
          </a:xfrm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8060" y="4711708"/>
            <a:ext cx="4981575" cy="447357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58" tIns="46581" rIns="93158" bIns="46581"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9130885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 txBox="1">
            <a:spLocks noGrp="1" noChangeArrowheads="1"/>
          </p:cNvSpPr>
          <p:nvPr/>
        </p:nvSpPr>
        <p:spPr bwMode="auto">
          <a:xfrm>
            <a:off x="3858278" y="10673345"/>
            <a:ext cx="2946147" cy="56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024" tIns="47011" rIns="94024" bIns="47011" anchor="b"/>
          <a:lstStyle>
            <a:lvl1pPr defTabSz="89693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9693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9693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9693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9693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969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969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969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969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8FCD315D-8F61-47A9-AC61-8BDE4CCE7A70}" type="slidenum">
              <a:rPr lang="pt-BR" altLang="en-US" sz="1300">
                <a:solidFill>
                  <a:prstClr val="black"/>
                </a:solidFill>
                <a:latin typeface="Times" panose="02020603050405020304" pitchFamily="18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58</a:t>
            </a:fld>
            <a:endParaRPr lang="pt-BR" altLang="en-US" sz="1300">
              <a:solidFill>
                <a:prstClr val="black"/>
              </a:solidFill>
              <a:latin typeface="Times" panose="02020603050405020304" pitchFamily="18" charset="0"/>
            </a:endParaRPr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01663" y="839788"/>
            <a:ext cx="5614987" cy="42132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8953" y="5332181"/>
            <a:ext cx="4986521" cy="506269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837" tIns="47920" rIns="95837" bIns="479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pt-BR" smtClean="0"/>
          </a:p>
        </p:txBody>
      </p:sp>
    </p:spTree>
    <p:extLst>
      <p:ext uri="{BB962C8B-B14F-4D97-AF65-F5344CB8AC3E}">
        <p14:creationId xmlns:p14="http://schemas.microsoft.com/office/powerpoint/2010/main" val="141063552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 txBox="1">
            <a:spLocks noGrp="1" noChangeArrowheads="1"/>
          </p:cNvSpPr>
          <p:nvPr/>
        </p:nvSpPr>
        <p:spPr bwMode="auto">
          <a:xfrm>
            <a:off x="3858278" y="10673345"/>
            <a:ext cx="2946147" cy="56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024" tIns="47011" rIns="94024" bIns="47011" anchor="b"/>
          <a:lstStyle>
            <a:lvl1pPr defTabSz="89693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9693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9693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9693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9693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969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969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969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969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8FCD315D-8F61-47A9-AC61-8BDE4CCE7A70}" type="slidenum">
              <a:rPr lang="pt-BR" altLang="en-US" sz="1300">
                <a:solidFill>
                  <a:prstClr val="black"/>
                </a:solidFill>
                <a:latin typeface="Times" panose="02020603050405020304" pitchFamily="18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59</a:t>
            </a:fld>
            <a:endParaRPr lang="pt-BR" altLang="en-US" sz="1300">
              <a:solidFill>
                <a:prstClr val="black"/>
              </a:solidFill>
              <a:latin typeface="Times" panose="02020603050405020304" pitchFamily="18" charset="0"/>
            </a:endParaRPr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01663" y="839788"/>
            <a:ext cx="5614987" cy="42132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8953" y="5332181"/>
            <a:ext cx="4986521" cy="506269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837" tIns="47920" rIns="95837" bIns="479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pt-BR" smtClean="0"/>
          </a:p>
        </p:txBody>
      </p:sp>
    </p:spTree>
    <p:extLst>
      <p:ext uri="{BB962C8B-B14F-4D97-AF65-F5344CB8AC3E}">
        <p14:creationId xmlns:p14="http://schemas.microsoft.com/office/powerpoint/2010/main" val="287674759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A6B90A9-4520-45EF-933E-22FE163585E6}" type="slidenum">
              <a:rPr lang="pt-BR" smtClean="0">
                <a:solidFill>
                  <a:prstClr val="black"/>
                </a:solidFill>
              </a:rPr>
              <a:pPr>
                <a:defRPr/>
              </a:pPr>
              <a:t>61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676220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 txBox="1">
            <a:spLocks noGrp="1" noChangeArrowheads="1"/>
          </p:cNvSpPr>
          <p:nvPr/>
        </p:nvSpPr>
        <p:spPr bwMode="auto">
          <a:xfrm>
            <a:off x="3854455" y="9431346"/>
            <a:ext cx="2943224" cy="495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6" tIns="45697" rIns="91396" bIns="45697" anchor="b"/>
          <a:lstStyle>
            <a:lvl1pPr defTabSz="896938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896938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896938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896938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896938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896938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896938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896938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896938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B9EFAB25-D344-4D9E-A3C1-A392B7093D44}" type="slidenum">
              <a:rPr lang="pt-BR" altLang="en-US" sz="1200" b="0">
                <a:solidFill>
                  <a:prstClr val="black"/>
                </a:solidFill>
                <a:latin typeface="Times" pitchFamily="18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62</a:t>
            </a:fld>
            <a:endParaRPr lang="pt-BR" altLang="en-US" sz="1200" b="0">
              <a:solidFill>
                <a:prstClr val="black"/>
              </a:solidFill>
              <a:latin typeface="Times" pitchFamily="18" charset="0"/>
            </a:endParaRPr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1363"/>
            <a:ext cx="4962525" cy="3722687"/>
          </a:xfrm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8060" y="4711708"/>
            <a:ext cx="4981575" cy="447357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58" tIns="46581" rIns="93158" bIns="46581"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06232556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A6B90A9-4520-45EF-933E-22FE163585E6}" type="slidenum">
              <a:rPr lang="pt-BR" smtClean="0">
                <a:solidFill>
                  <a:prstClr val="black"/>
                </a:solidFill>
              </a:rPr>
              <a:pPr>
                <a:defRPr/>
              </a:pPr>
              <a:t>65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50604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650875" y="795338"/>
            <a:ext cx="5297488" cy="39751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A6B90A9-4520-45EF-933E-22FE163585E6}" type="slidenum">
              <a:rPr lang="pt-BR" smtClean="0">
                <a:solidFill>
                  <a:prstClr val="black"/>
                </a:solidFill>
              </a:rPr>
              <a:pPr>
                <a:defRPr/>
              </a:pPr>
              <a:t>66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49179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650875" y="795338"/>
            <a:ext cx="5297488" cy="39751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CD07218-3DFC-4394-BCF7-B56FF4458C1E}" type="slidenum">
              <a:rPr lang="pt-BR" smtClean="0">
                <a:solidFill>
                  <a:prstClr val="black"/>
                </a:solidFill>
              </a:rPr>
              <a:pPr>
                <a:defRPr/>
              </a:pPr>
              <a:t>9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277607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386882327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291719632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7"/>
          <p:cNvSpPr txBox="1">
            <a:spLocks noGrp="1" noChangeArrowheads="1"/>
          </p:cNvSpPr>
          <p:nvPr/>
        </p:nvSpPr>
        <p:spPr bwMode="auto">
          <a:xfrm>
            <a:off x="3851275" y="9428164"/>
            <a:ext cx="2944813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134" tIns="44567" rIns="89134" bIns="44567" anchor="b"/>
          <a:lstStyle>
            <a:lvl1pPr defTabSz="947738" eaLnBrk="0" hangingPunct="0">
              <a:defRPr sz="15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7738" eaLnBrk="0" hangingPunct="0">
              <a:defRPr sz="15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7738" eaLnBrk="0" hangingPunct="0">
              <a:defRPr sz="15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7738" eaLnBrk="0" hangingPunct="0">
              <a:defRPr sz="15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7738" eaLnBrk="0" hangingPunct="0">
              <a:defRPr sz="15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0D38CFE0-B751-47F9-8AC9-1754E2BB1B07}" type="slidenum">
              <a:rPr lang="pt-BR" sz="1100" b="0"/>
              <a:pPr algn="r" eaLnBrk="1" hangingPunct="1"/>
              <a:t>69</a:t>
            </a:fld>
            <a:endParaRPr lang="pt-BR" sz="1100" b="0"/>
          </a:p>
        </p:txBody>
      </p:sp>
      <p:sp>
        <p:nvSpPr>
          <p:cNvPr id="146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7100" y="746125"/>
            <a:ext cx="4965700" cy="3724275"/>
          </a:xfrm>
          <a:solidFill>
            <a:srgbClr val="FFFFFF"/>
          </a:solidFill>
          <a:ln/>
        </p:spPr>
      </p:sp>
      <p:sp>
        <p:nvSpPr>
          <p:cNvPr id="1464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8052" y="4718052"/>
            <a:ext cx="4981575" cy="4462463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89144" tIns="44571" rIns="89144" bIns="44571"/>
          <a:lstStyle/>
          <a:p>
            <a:pPr eaLnBrk="1" hangingPunct="1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328284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650875" y="795338"/>
            <a:ext cx="5297488" cy="39751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CD07218-3DFC-4394-BCF7-B56FF4458C1E}" type="slidenum">
              <a:rPr lang="pt-BR" smtClean="0">
                <a:solidFill>
                  <a:prstClr val="black"/>
                </a:solidFill>
              </a:rPr>
              <a:pPr>
                <a:defRPr/>
              </a:pPr>
              <a:t>10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48944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631825" y="790575"/>
            <a:ext cx="5254625" cy="3941763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CD07218-3DFC-4394-BCF7-B56FF4458C1E}" type="slidenum">
              <a:rPr lang="pt-BR" smtClean="0">
                <a:solidFill>
                  <a:prstClr val="black"/>
                </a:solidFill>
              </a:rPr>
              <a:pPr>
                <a:defRPr/>
              </a:pPr>
              <a:t>11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99782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9350" y="684213"/>
            <a:ext cx="4568825" cy="34258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Espaço Reservado para Anotações 2"/>
          <p:cNvSpPr>
            <a:spLocks noGrp="1"/>
          </p:cNvSpPr>
          <p:nvPr>
            <p:ph type="body" idx="1"/>
          </p:nvPr>
        </p:nvSpPr>
        <p:spPr bwMode="auto">
          <a:xfrm>
            <a:off x="917575" y="4344988"/>
            <a:ext cx="502285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7928" tIns="43965" rIns="87928" bIns="43965" numCol="1" anchor="t" anchorCtr="0" compatLnSpc="1">
            <a:prstTxWarp prst="textNoShape">
              <a:avLst/>
            </a:prstTxWarp>
          </a:bodyPr>
          <a:lstStyle/>
          <a:p>
            <a:endParaRPr lang="pt-BR" altLang="pt-BR" smtClean="0"/>
          </a:p>
        </p:txBody>
      </p:sp>
      <p:sp>
        <p:nvSpPr>
          <p:cNvPr id="33796" name="Espaço Reservado para Número de Slide 3"/>
          <p:cNvSpPr txBox="1">
            <a:spLocks noGrp="1"/>
          </p:cNvSpPr>
          <p:nvPr/>
        </p:nvSpPr>
        <p:spPr bwMode="auto">
          <a:xfrm>
            <a:off x="3886200" y="8688388"/>
            <a:ext cx="29718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7928" tIns="43965" rIns="87928" bIns="43965" anchor="b"/>
          <a:lstStyle>
            <a:lvl1pPr defTabSz="8794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8794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8794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8794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8794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8794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8794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8794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8794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44503F5-953E-4952-B8CC-5269C30CB0CF}" type="slidenum">
              <a:rPr lang="pt-BR" altLang="pt-BR">
                <a:latin typeface="Times" panose="02020603050405020304" pitchFamily="18" charset="0"/>
              </a:rPr>
              <a:pPr algn="r" eaLnBrk="1" hangingPunct="1">
                <a:spcBef>
                  <a:spcPct val="0"/>
                </a:spcBef>
              </a:pPr>
              <a:t>12</a:t>
            </a:fld>
            <a:endParaRPr lang="pt-BR" altLang="pt-BR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2538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650875" y="795338"/>
            <a:ext cx="5297488" cy="39751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CD07218-3DFC-4394-BCF7-B56FF4458C1E}" type="slidenum">
              <a:rPr lang="pt-BR" smtClean="0">
                <a:solidFill>
                  <a:prstClr val="black"/>
                </a:solidFill>
              </a:rPr>
              <a:pPr>
                <a:defRPr/>
              </a:pPr>
              <a:t>13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09379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3995936" y="3861048"/>
            <a:ext cx="4752528" cy="722511"/>
          </a:xfrm>
        </p:spPr>
        <p:txBody>
          <a:bodyPr>
            <a:noAutofit/>
          </a:bodyPr>
          <a:lstStyle>
            <a:lvl1pPr algn="l">
              <a:defRPr sz="3000" b="1">
                <a:solidFill>
                  <a:srgbClr val="636266"/>
                </a:solidFill>
              </a:defRPr>
            </a:lvl1pPr>
          </a:lstStyle>
          <a:p>
            <a:r>
              <a:rPr lang="pt-BR"/>
              <a:t>Clique para editar o estilo do título mestre</a:t>
            </a:r>
            <a:endParaRPr lang="pt-BR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3995936" y="5085184"/>
            <a:ext cx="4752528" cy="864096"/>
          </a:xfrm>
        </p:spPr>
        <p:txBody>
          <a:bodyPr>
            <a:normAutofit/>
          </a:bodyPr>
          <a:lstStyle>
            <a:lvl1pPr marL="0" indent="0" algn="l">
              <a:buNone/>
              <a:defRPr sz="2500">
                <a:solidFill>
                  <a:srgbClr val="63626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097869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1665288"/>
            <a:ext cx="9144000" cy="51927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8" tIns="45704" rIns="91408" bIns="45704" anchor="ctr"/>
          <a:lstStyle/>
          <a:p>
            <a:pPr algn="ctr">
              <a:defRPr/>
            </a:pPr>
            <a:endParaRPr lang="pt-BR"/>
          </a:p>
        </p:txBody>
      </p:sp>
      <p:pic>
        <p:nvPicPr>
          <p:cNvPr id="8" name="Picture 13" descr="Marca ONS 1 linha_preto_slogan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0" y="633413"/>
            <a:ext cx="4065588" cy="79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99105" y="1674976"/>
            <a:ext cx="8562886" cy="1478421"/>
          </a:xfrm>
        </p:spPr>
        <p:txBody>
          <a:bodyPr anchor="b">
            <a:noAutofit/>
          </a:bodyPr>
          <a:lstStyle>
            <a:lvl1pPr algn="ctr">
              <a:defRPr sz="3600" b="1">
                <a:solidFill>
                  <a:srgbClr val="5E5C0F"/>
                </a:solidFill>
              </a:defRPr>
            </a:lvl1pPr>
          </a:lstStyle>
          <a:p>
            <a:r>
              <a:rPr lang="en-US" dirty="0"/>
              <a:t>FIM</a:t>
            </a:r>
            <a:endParaRPr lang="pt-BR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99105" y="3153978"/>
            <a:ext cx="8562886" cy="1546209"/>
          </a:xfrm>
        </p:spPr>
        <p:txBody>
          <a:bodyPr>
            <a:normAutofit/>
          </a:bodyPr>
          <a:lstStyle>
            <a:lvl1pPr marL="0" indent="0" algn="ctr">
              <a:buNone/>
              <a:defRPr sz="28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039" indent="0">
              <a:buNone/>
              <a:defRPr sz="1200"/>
            </a:lvl2pPr>
            <a:lvl3pPr marL="914077" indent="0">
              <a:buNone/>
              <a:defRPr sz="1000"/>
            </a:lvl3pPr>
            <a:lvl4pPr marL="1371116" indent="0">
              <a:buNone/>
              <a:defRPr sz="900"/>
            </a:lvl4pPr>
            <a:lvl5pPr marL="1828155" indent="0">
              <a:buNone/>
              <a:defRPr sz="900"/>
            </a:lvl5pPr>
            <a:lvl6pPr marL="2285192" indent="0">
              <a:buNone/>
              <a:defRPr sz="900"/>
            </a:lvl6pPr>
            <a:lvl7pPr marL="2742232" indent="0">
              <a:buNone/>
              <a:defRPr sz="900"/>
            </a:lvl7pPr>
            <a:lvl8pPr marL="3199271" indent="0">
              <a:buNone/>
              <a:defRPr sz="900"/>
            </a:lvl8pPr>
            <a:lvl9pPr marL="3656308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39645223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7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6988"/>
            <a:ext cx="9144000" cy="688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Imagem 8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644900"/>
            <a:ext cx="9144000" cy="152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3995936" y="4047292"/>
            <a:ext cx="4752528" cy="722511"/>
          </a:xfrm>
        </p:spPr>
        <p:txBody>
          <a:bodyPr>
            <a:noAutofit/>
          </a:bodyPr>
          <a:lstStyle>
            <a:lvl1pPr algn="l"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pt-BR" dirty="0" smtClean="0"/>
              <a:t>Clique para editar o título mestre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397609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85850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3883492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46949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34612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16105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"/>
          <a:stretch>
            <a:fillRect/>
          </a:stretch>
        </p:blipFill>
        <p:spPr bwMode="auto">
          <a:xfrm>
            <a:off x="0" y="6381750"/>
            <a:ext cx="9047163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85800"/>
            <a:ext cx="7772400" cy="685800"/>
          </a:xfrm>
        </p:spPr>
        <p:txBody>
          <a:bodyPr anchor="t">
            <a:normAutofit/>
          </a:bodyPr>
          <a:lstStyle>
            <a:lvl1pPr algn="l">
              <a:defRPr sz="1800" b="0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D60F4B-E730-44A8-9740-86328F2876FE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3436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7939612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IVISOES CONTEU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tle 38"/>
          <p:cNvSpPr>
            <a:spLocks noGrp="1"/>
          </p:cNvSpPr>
          <p:nvPr>
            <p:ph type="title"/>
          </p:nvPr>
        </p:nvSpPr>
        <p:spPr>
          <a:xfrm>
            <a:off x="573932" y="826847"/>
            <a:ext cx="8180962" cy="452678"/>
          </a:xfrm>
        </p:spPr>
        <p:txBody>
          <a:bodyPr anchor="t">
            <a:noAutofit/>
          </a:bodyPr>
          <a:lstStyle>
            <a:lvl1pPr algn="l"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573932" y="1429967"/>
            <a:ext cx="8171234" cy="4951378"/>
          </a:xfrm>
        </p:spPr>
        <p:txBody>
          <a:bodyPr>
            <a:normAutofit/>
          </a:bodyPr>
          <a:lstStyle>
            <a:lvl1pPr marL="179324" indent="-179324">
              <a:buFont typeface="Wingdings" pitchFamily="2" charset="2"/>
              <a:buChar char="§"/>
              <a:defRPr sz="20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58649" indent="-166630">
              <a:buClr>
                <a:schemeClr val="accent3">
                  <a:lumMod val="60000"/>
                  <a:lumOff val="40000"/>
                </a:schemeClr>
              </a:buClr>
              <a:buFont typeface="Wingdings" pitchFamily="2" charset="2"/>
              <a:buChar char="§"/>
              <a:defRPr sz="1600"/>
            </a:lvl2pPr>
            <a:lvl3pPr marL="537973" indent="-161869">
              <a:buClr>
                <a:schemeClr val="accent3">
                  <a:lumMod val="75000"/>
                </a:schemeClr>
              </a:buClr>
              <a:buFont typeface="Wingdings" pitchFamily="2" charset="2"/>
              <a:buChar char="§"/>
              <a:defRPr sz="1400"/>
            </a:lvl3pPr>
            <a:lvl4pPr marL="717296" indent="-149172">
              <a:buClr>
                <a:schemeClr val="accent3">
                  <a:lumMod val="40000"/>
                  <a:lumOff val="60000"/>
                </a:schemeClr>
              </a:buClr>
              <a:buFont typeface="Wingdings" pitchFamily="2" charset="2"/>
              <a:buChar char="§"/>
              <a:defRPr sz="1200"/>
            </a:lvl4pPr>
            <a:lvl5pPr marL="896622" indent="-145999">
              <a:buClr>
                <a:schemeClr val="accent3">
                  <a:lumMod val="40000"/>
                  <a:lumOff val="60000"/>
                </a:schemeClr>
              </a:buClr>
              <a:buFont typeface="Wingdings" pitchFamily="2" charset="2"/>
              <a:buChar char="§"/>
              <a:defRPr sz="11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7010400" y="6637338"/>
            <a:ext cx="2133600" cy="220662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E142D6B9-D489-4146-ABA8-624EE50D5FE9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0795608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Autofit/>
          </a:bodyPr>
          <a:lstStyle>
            <a:lvl1pPr algn="l">
              <a:defRPr sz="3200"/>
            </a:lvl1pPr>
          </a:lstStyle>
          <a:p>
            <a:r>
              <a:rPr lang="pt-BR"/>
              <a:t>Clique para editar o estilo do título mestre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67544" y="1124744"/>
            <a:ext cx="8229600" cy="4968552"/>
          </a:xfrm>
        </p:spPr>
        <p:txBody>
          <a:bodyPr/>
          <a:lstStyle>
            <a:lvl1pPr>
              <a:defRPr sz="2800"/>
            </a:lvl1pPr>
            <a:lvl2pPr>
              <a:defRPr sz="25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680381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7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3995936" y="3284992"/>
            <a:ext cx="4752528" cy="722511"/>
          </a:xfrm>
        </p:spPr>
        <p:txBody>
          <a:bodyPr>
            <a:noAutofit/>
          </a:bodyPr>
          <a:lstStyle>
            <a:lvl1pPr algn="l"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pt-BR" dirty="0" smtClean="0"/>
              <a:t>Clique para editar o título mestre</a:t>
            </a:r>
            <a:endParaRPr lang="pt-BR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3995936" y="4365104"/>
            <a:ext cx="4752528" cy="864096"/>
          </a:xfrm>
        </p:spPr>
        <p:txBody>
          <a:bodyPr>
            <a:normAutofit/>
          </a:bodyPr>
          <a:lstStyle>
            <a:lvl1pPr marL="0" indent="0" algn="l">
              <a:buNone/>
              <a:defRPr sz="2500">
                <a:solidFill>
                  <a:schemeClr val="bg1"/>
                </a:solidFill>
              </a:defRPr>
            </a:lvl1pPr>
            <a:lvl2pPr marL="4551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03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55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07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75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11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863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414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747706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Autofit/>
          </a:bodyPr>
          <a:lstStyle>
            <a:lvl1pPr algn="l">
              <a:defRPr sz="3200"/>
            </a:lvl1pPr>
          </a:lstStyle>
          <a:p>
            <a:r>
              <a:rPr lang="pt-BR" dirty="0" smtClean="0"/>
              <a:t>Clique para editar o título mestre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67544" y="1124744"/>
            <a:ext cx="8229600" cy="4968552"/>
          </a:xfrm>
        </p:spPr>
        <p:txBody>
          <a:bodyPr/>
          <a:lstStyle>
            <a:lvl1pPr>
              <a:defRPr sz="2800"/>
            </a:lvl1pPr>
            <a:lvl2pPr>
              <a:defRPr sz="25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3661052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6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500317"/>
            <a:ext cx="9144000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995937" y="2924944"/>
            <a:ext cx="4896544" cy="1008112"/>
          </a:xfrm>
        </p:spPr>
        <p:txBody>
          <a:bodyPr anchor="t">
            <a:normAutofit/>
          </a:bodyPr>
          <a:lstStyle>
            <a:lvl1pPr algn="l">
              <a:defRPr sz="3000" b="0" cap="none" baseline="0">
                <a:solidFill>
                  <a:schemeClr val="bg1"/>
                </a:solidFill>
              </a:defRPr>
            </a:lvl1pPr>
          </a:lstStyle>
          <a:p>
            <a:r>
              <a:rPr lang="pt-BR" dirty="0" smtClean="0"/>
              <a:t>Clique para editar o título mestre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9162136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124747"/>
            <a:ext cx="4038600" cy="500141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9" name="Espaço Reservado para Conteúdo 3"/>
          <p:cNvSpPr>
            <a:spLocks noGrp="1"/>
          </p:cNvSpPr>
          <p:nvPr>
            <p:ph sz="half" idx="13"/>
          </p:nvPr>
        </p:nvSpPr>
        <p:spPr>
          <a:xfrm>
            <a:off x="467544" y="1124747"/>
            <a:ext cx="4038600" cy="500141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187886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Clique para editar o título mestre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9995948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862640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5188" indent="0">
              <a:buNone/>
              <a:defRPr sz="2800"/>
            </a:lvl2pPr>
            <a:lvl3pPr marL="910373" indent="0">
              <a:buNone/>
              <a:defRPr sz="2400"/>
            </a:lvl3pPr>
            <a:lvl4pPr marL="1365563" indent="0">
              <a:buNone/>
              <a:defRPr sz="2000"/>
            </a:lvl4pPr>
            <a:lvl5pPr marL="1820751" indent="0">
              <a:buNone/>
              <a:defRPr sz="2000"/>
            </a:lvl5pPr>
            <a:lvl6pPr marL="2275936" indent="0">
              <a:buNone/>
              <a:defRPr sz="2000"/>
            </a:lvl6pPr>
            <a:lvl7pPr marL="2731122" indent="0">
              <a:buNone/>
              <a:defRPr sz="2000"/>
            </a:lvl7pPr>
            <a:lvl8pPr marL="3186313" indent="0">
              <a:buNone/>
              <a:defRPr sz="2000"/>
            </a:lvl8pPr>
            <a:lvl9pPr marL="3641498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5188" indent="0">
              <a:buNone/>
              <a:defRPr sz="1200"/>
            </a:lvl2pPr>
            <a:lvl3pPr marL="910373" indent="0">
              <a:buNone/>
              <a:defRPr sz="1000"/>
            </a:lvl3pPr>
            <a:lvl4pPr marL="1365563" indent="0">
              <a:buNone/>
              <a:defRPr sz="900"/>
            </a:lvl4pPr>
            <a:lvl5pPr marL="1820751" indent="0">
              <a:buNone/>
              <a:defRPr sz="900"/>
            </a:lvl5pPr>
            <a:lvl6pPr marL="2275936" indent="0">
              <a:buNone/>
              <a:defRPr sz="900"/>
            </a:lvl6pPr>
            <a:lvl7pPr marL="2731122" indent="0">
              <a:buNone/>
              <a:defRPr sz="900"/>
            </a:lvl7pPr>
            <a:lvl8pPr marL="3186313" indent="0">
              <a:buNone/>
              <a:defRPr sz="900"/>
            </a:lvl8pPr>
            <a:lvl9pPr marL="3641498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1880656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7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6988"/>
            <a:ext cx="9144000" cy="688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Imagem 8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644900"/>
            <a:ext cx="9144000" cy="152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3995936" y="4047292"/>
            <a:ext cx="4752528" cy="722511"/>
          </a:xfrm>
        </p:spPr>
        <p:txBody>
          <a:bodyPr>
            <a:noAutofit/>
          </a:bodyPr>
          <a:lstStyle>
            <a:lvl1pPr algn="l"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pt-BR" dirty="0" smtClean="0"/>
              <a:t>Clique para editar o título mestre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19332151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7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3995936" y="3284992"/>
            <a:ext cx="4752528" cy="722511"/>
          </a:xfrm>
        </p:spPr>
        <p:txBody>
          <a:bodyPr>
            <a:noAutofit/>
          </a:bodyPr>
          <a:lstStyle>
            <a:lvl1pPr algn="l"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pt-BR" dirty="0" smtClean="0"/>
              <a:t>Clique para editar o título mestre</a:t>
            </a:r>
            <a:endParaRPr lang="pt-BR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3995936" y="4365104"/>
            <a:ext cx="4752528" cy="864096"/>
          </a:xfrm>
        </p:spPr>
        <p:txBody>
          <a:bodyPr>
            <a:normAutofit/>
          </a:bodyPr>
          <a:lstStyle>
            <a:lvl1pPr marL="0" indent="0" algn="l">
              <a:buNone/>
              <a:defRPr sz="2500">
                <a:solidFill>
                  <a:schemeClr val="bg1"/>
                </a:solidFill>
              </a:defRPr>
            </a:lvl1pPr>
            <a:lvl2pPr marL="4551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03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55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07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75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11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863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414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8147217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Autofit/>
          </a:bodyPr>
          <a:lstStyle>
            <a:lvl1pPr algn="l">
              <a:defRPr sz="3200"/>
            </a:lvl1pPr>
          </a:lstStyle>
          <a:p>
            <a:r>
              <a:rPr lang="pt-BR" dirty="0" smtClean="0"/>
              <a:t>Clique para editar o título mestre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67544" y="1124744"/>
            <a:ext cx="8229600" cy="4968552"/>
          </a:xfrm>
        </p:spPr>
        <p:txBody>
          <a:bodyPr/>
          <a:lstStyle>
            <a:lvl1pPr>
              <a:defRPr sz="2800"/>
            </a:lvl1pPr>
            <a:lvl2pPr>
              <a:defRPr sz="25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128289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9000"/>
            <a:ext cx="9144000" cy="1527048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995936" y="3688468"/>
            <a:ext cx="4896544" cy="1008112"/>
          </a:xfrm>
        </p:spPr>
        <p:txBody>
          <a:bodyPr anchor="t">
            <a:normAutofit/>
          </a:bodyPr>
          <a:lstStyle>
            <a:lvl1pPr algn="l">
              <a:defRPr sz="3000" b="0" cap="none" baseline="0">
                <a:solidFill>
                  <a:schemeClr val="bg1"/>
                </a:solidFill>
              </a:defRPr>
            </a:lvl1pPr>
          </a:lstStyle>
          <a:p>
            <a:r>
              <a:rPr lang="pt-BR"/>
              <a:t>Clique para editar o estilo do título mestre</a:t>
            </a: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9000"/>
            <a:ext cx="9144000" cy="1527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6115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6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500317"/>
            <a:ext cx="9144000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995937" y="2924944"/>
            <a:ext cx="4896544" cy="1008112"/>
          </a:xfrm>
        </p:spPr>
        <p:txBody>
          <a:bodyPr anchor="t">
            <a:normAutofit/>
          </a:bodyPr>
          <a:lstStyle>
            <a:lvl1pPr algn="l">
              <a:defRPr sz="3000" b="0" cap="none" baseline="0">
                <a:solidFill>
                  <a:schemeClr val="bg1"/>
                </a:solidFill>
              </a:defRPr>
            </a:lvl1pPr>
          </a:lstStyle>
          <a:p>
            <a:r>
              <a:rPr lang="pt-BR" dirty="0" smtClean="0"/>
              <a:t>Clique para editar o título mestre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15608161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124747"/>
            <a:ext cx="4038600" cy="500141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9" name="Espaço Reservado para Conteúdo 3"/>
          <p:cNvSpPr>
            <a:spLocks noGrp="1"/>
          </p:cNvSpPr>
          <p:nvPr>
            <p:ph sz="half" idx="13"/>
          </p:nvPr>
        </p:nvSpPr>
        <p:spPr>
          <a:xfrm>
            <a:off x="467544" y="1124747"/>
            <a:ext cx="4038600" cy="500141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1921779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Clique para editar o título mestre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31607689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994133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5188" indent="0">
              <a:buNone/>
              <a:defRPr sz="2800"/>
            </a:lvl2pPr>
            <a:lvl3pPr marL="910373" indent="0">
              <a:buNone/>
              <a:defRPr sz="2400"/>
            </a:lvl3pPr>
            <a:lvl4pPr marL="1365563" indent="0">
              <a:buNone/>
              <a:defRPr sz="2000"/>
            </a:lvl4pPr>
            <a:lvl5pPr marL="1820751" indent="0">
              <a:buNone/>
              <a:defRPr sz="2000"/>
            </a:lvl5pPr>
            <a:lvl6pPr marL="2275936" indent="0">
              <a:buNone/>
              <a:defRPr sz="2000"/>
            </a:lvl6pPr>
            <a:lvl7pPr marL="2731122" indent="0">
              <a:buNone/>
              <a:defRPr sz="2000"/>
            </a:lvl7pPr>
            <a:lvl8pPr marL="3186313" indent="0">
              <a:buNone/>
              <a:defRPr sz="2000"/>
            </a:lvl8pPr>
            <a:lvl9pPr marL="3641498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5188" indent="0">
              <a:buNone/>
              <a:defRPr sz="1200"/>
            </a:lvl2pPr>
            <a:lvl3pPr marL="910373" indent="0">
              <a:buNone/>
              <a:defRPr sz="1000"/>
            </a:lvl3pPr>
            <a:lvl4pPr marL="1365563" indent="0">
              <a:buNone/>
              <a:defRPr sz="900"/>
            </a:lvl4pPr>
            <a:lvl5pPr marL="1820751" indent="0">
              <a:buNone/>
              <a:defRPr sz="900"/>
            </a:lvl5pPr>
            <a:lvl6pPr marL="2275936" indent="0">
              <a:buNone/>
              <a:defRPr sz="900"/>
            </a:lvl6pPr>
            <a:lvl7pPr marL="2731122" indent="0">
              <a:buNone/>
              <a:defRPr sz="900"/>
            </a:lvl7pPr>
            <a:lvl8pPr marL="3186313" indent="0">
              <a:buNone/>
              <a:defRPr sz="900"/>
            </a:lvl8pPr>
            <a:lvl9pPr marL="3641498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86077092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6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500317"/>
            <a:ext cx="9144000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995937" y="2924944"/>
            <a:ext cx="4896544" cy="1008112"/>
          </a:xfrm>
        </p:spPr>
        <p:txBody>
          <a:bodyPr anchor="t">
            <a:normAutofit/>
          </a:bodyPr>
          <a:lstStyle>
            <a:lvl1pPr algn="l">
              <a:defRPr sz="3000" b="0" cap="none" baseline="0">
                <a:solidFill>
                  <a:schemeClr val="bg1"/>
                </a:solidFill>
              </a:defRPr>
            </a:lvl1pPr>
          </a:lstStyle>
          <a:p>
            <a:r>
              <a:rPr lang="pt-BR" dirty="0" smtClean="0"/>
              <a:t>Clique para editar o título mestre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9748704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124744"/>
            <a:ext cx="4038600" cy="500141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9" name="Espaço Reservado para Conteúdo 3"/>
          <p:cNvSpPr>
            <a:spLocks noGrp="1"/>
          </p:cNvSpPr>
          <p:nvPr>
            <p:ph sz="half" idx="13"/>
          </p:nvPr>
        </p:nvSpPr>
        <p:spPr>
          <a:xfrm>
            <a:off x="467544" y="1124744"/>
            <a:ext cx="4038600" cy="500141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34337036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848638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13551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/>
          <p:cNvSpPr>
            <a:spLocks noGrp="1"/>
          </p:cNvSpPr>
          <p:nvPr>
            <p:ph type="pic" idx="1" hasCustomPrompt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dirty="0"/>
              <a:t>FIM</a:t>
            </a:r>
          </a:p>
        </p:txBody>
      </p:sp>
    </p:spTree>
    <p:extLst>
      <p:ext uri="{BB962C8B-B14F-4D97-AF65-F5344CB8AC3E}">
        <p14:creationId xmlns:p14="http://schemas.microsoft.com/office/powerpoint/2010/main" val="5396380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9000"/>
            <a:ext cx="9144000" cy="1527048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3995936" y="3688468"/>
            <a:ext cx="4896544" cy="1008112"/>
          </a:xfrm>
        </p:spPr>
        <p:txBody>
          <a:bodyPr anchor="t">
            <a:normAutofit/>
          </a:bodyPr>
          <a:lstStyle>
            <a:lvl1pPr algn="l">
              <a:defRPr sz="3000" b="0" cap="none" baseline="0">
                <a:solidFill>
                  <a:schemeClr val="bg1"/>
                </a:solidFill>
              </a:defRPr>
            </a:lvl1pPr>
          </a:lstStyle>
          <a:p>
            <a:r>
              <a:rPr lang="pt-BR" dirty="0"/>
              <a:t>FIM</a:t>
            </a:r>
            <a:br>
              <a:rPr lang="pt-BR" dirty="0"/>
            </a:b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606115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124744"/>
            <a:ext cx="4038600" cy="500141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9" name="Espaço Reservado para Conteúdo 3"/>
          <p:cNvSpPr>
            <a:spLocks noGrp="1"/>
          </p:cNvSpPr>
          <p:nvPr>
            <p:ph sz="half" idx="13"/>
          </p:nvPr>
        </p:nvSpPr>
        <p:spPr>
          <a:xfrm>
            <a:off x="467544" y="1124744"/>
            <a:ext cx="4038600" cy="500141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34337036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jpe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4.xml"/><Relationship Id="rId10" Type="http://schemas.openxmlformats.org/officeDocument/2006/relationships/image" Target="../media/image7.jpeg"/><Relationship Id="rId4" Type="http://schemas.openxmlformats.org/officeDocument/2006/relationships/slideLayout" Target="../slideLayouts/slideLayout23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5" Type="http://schemas.openxmlformats.org/officeDocument/2006/relationships/slideLayout" Target="../slideLayouts/slideLayout32.xml"/><Relationship Id="rId10" Type="http://schemas.openxmlformats.org/officeDocument/2006/relationships/image" Target="../media/image7.jpeg"/><Relationship Id="rId4" Type="http://schemas.openxmlformats.org/officeDocument/2006/relationships/slideLayout" Target="../slideLayouts/slideLayout31.xml"/><Relationship Id="rId9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67544" y="1124744"/>
            <a:ext cx="8229600" cy="48245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"/>
          <a:stretch/>
        </p:blipFill>
        <p:spPr>
          <a:xfrm>
            <a:off x="56580" y="6382288"/>
            <a:ext cx="8979916" cy="343312"/>
          </a:xfrm>
          <a:prstGeom prst="rect">
            <a:avLst/>
          </a:prstGeom>
        </p:spPr>
      </p:pic>
      <p:sp>
        <p:nvSpPr>
          <p:cNvPr id="13" name="CaixaDeTexto 12"/>
          <p:cNvSpPr txBox="1"/>
          <p:nvPr/>
        </p:nvSpPr>
        <p:spPr>
          <a:xfrm>
            <a:off x="5724128" y="6438528"/>
            <a:ext cx="2088232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fld id="{3B83693D-6057-462C-9B97-1388E0AADA6A}" type="slidenum">
              <a:rPr lang="pt-BR" sz="900" b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pPr algn="r"/>
              <a:t>‹nº›</a:t>
            </a:fld>
            <a:endParaRPr lang="pt-BR" sz="900" b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CaixaDeTexto 6"/>
          <p:cNvSpPr txBox="1"/>
          <p:nvPr userDrawn="1"/>
        </p:nvSpPr>
        <p:spPr>
          <a:xfrm>
            <a:off x="5724128" y="6438528"/>
            <a:ext cx="2088232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fld id="{3B83693D-6057-462C-9B97-1388E0AADA6A}" type="slidenum">
              <a:rPr lang="pt-BR" sz="900" b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pPr algn="r"/>
              <a:t>‹nº›</a:t>
            </a:fld>
            <a:endParaRPr lang="pt-BR" sz="900" b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9871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651" r:id="rId8"/>
    <p:sldLayoutId id="2147483652" r:id="rId9"/>
    <p:sldLayoutId id="2147483706" r:id="rId10"/>
    <p:sldLayoutId id="2147483709" r:id="rId11"/>
    <p:sldLayoutId id="2147483710" r:id="rId12"/>
    <p:sldLayoutId id="2147483711" r:id="rId13"/>
    <p:sldLayoutId id="2147483714" r:id="rId14"/>
    <p:sldLayoutId id="2147483715" r:id="rId15"/>
    <p:sldLayoutId id="2147483716" r:id="rId16"/>
    <p:sldLayoutId id="2147483717" r:id="rId17"/>
    <p:sldLayoutId id="2147483718" r:id="rId18"/>
    <p:sldLayoutId id="2147483719" r:id="rId19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5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ço Reservado para Título 1"/>
          <p:cNvSpPr>
            <a:spLocks noGrp="1"/>
          </p:cNvSpPr>
          <p:nvPr>
            <p:ph type="title"/>
          </p:nvPr>
        </p:nvSpPr>
        <p:spPr bwMode="auto">
          <a:xfrm>
            <a:off x="457200" y="274677"/>
            <a:ext cx="8229600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040" tIns="45520" rIns="91040" bIns="455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título mestre</a:t>
            </a:r>
          </a:p>
        </p:txBody>
      </p:sp>
      <p:sp>
        <p:nvSpPr>
          <p:cNvPr id="1027" name="Espaço Reservado para Texto 2"/>
          <p:cNvSpPr>
            <a:spLocks noGrp="1"/>
          </p:cNvSpPr>
          <p:nvPr>
            <p:ph type="body" idx="1"/>
          </p:nvPr>
        </p:nvSpPr>
        <p:spPr bwMode="auto">
          <a:xfrm>
            <a:off x="468313" y="1125538"/>
            <a:ext cx="8229600" cy="482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040" tIns="45520" rIns="91040" bIns="455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</a:p>
        </p:txBody>
      </p:sp>
      <p:pic>
        <p:nvPicPr>
          <p:cNvPr id="1028" name="Imagem 10"/>
          <p:cNvPicPr>
            <a:picLocks noChangeAspect="1"/>
          </p:cNvPicPr>
          <p:nvPr userDrawn="1"/>
        </p:nvPicPr>
        <p:blipFill>
          <a:blip r:embed="rId10" cstate="print"/>
          <a:srcRect l="681"/>
          <a:stretch>
            <a:fillRect/>
          </a:stretch>
        </p:blipFill>
        <p:spPr bwMode="auto">
          <a:xfrm>
            <a:off x="27" y="6381764"/>
            <a:ext cx="9047163" cy="34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CaixaDeTexto 12"/>
          <p:cNvSpPr txBox="1"/>
          <p:nvPr userDrawn="1"/>
        </p:nvSpPr>
        <p:spPr>
          <a:xfrm>
            <a:off x="5724557" y="6436444"/>
            <a:ext cx="2087563" cy="235104"/>
          </a:xfrm>
          <a:prstGeom prst="rect">
            <a:avLst/>
          </a:prstGeom>
          <a:noFill/>
        </p:spPr>
        <p:txBody>
          <a:bodyPr lIns="91040" tIns="45520" rIns="91040" bIns="45520" anchor="ctr">
            <a:spAutoFit/>
          </a:bodyPr>
          <a:lstStyle/>
          <a:p>
            <a:pPr algn="r">
              <a:defRPr/>
            </a:pPr>
            <a:fld id="{31E81B87-9E66-46E3-819A-4E6079D73786}" type="slidenum">
              <a:rPr lang="pt-BR" sz="90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pPr algn="r">
                <a:defRPr/>
              </a:pPr>
              <a:t>‹nº›</a:t>
            </a:fld>
            <a:endParaRPr lang="pt-BR" sz="9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3900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cs typeface="Arial" charset="0"/>
        </a:defRPr>
      </a:lvl5pPr>
      <a:lvl6pPr marL="455188"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cs typeface="Arial" charset="0"/>
        </a:defRPr>
      </a:lvl6pPr>
      <a:lvl7pPr marL="910373"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cs typeface="Arial" charset="0"/>
        </a:defRPr>
      </a:lvl7pPr>
      <a:lvl8pPr marL="1365563"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cs typeface="Arial" charset="0"/>
        </a:defRPr>
      </a:lvl8pPr>
      <a:lvl9pPr marL="1820751"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341388" indent="-341388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39679" indent="-284498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5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37968" indent="-227594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3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593157" indent="-227594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48345" indent="-227594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03531" indent="-227594" algn="l" defTabSz="91037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58719" indent="-227594" algn="l" defTabSz="91037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13905" indent="-227594" algn="l" defTabSz="91037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69095" indent="-227594" algn="l" defTabSz="91037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03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5188" algn="l" defTabSz="9103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0373" algn="l" defTabSz="9103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5563" algn="l" defTabSz="9103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0751" algn="l" defTabSz="9103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5936" algn="l" defTabSz="9103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1122" algn="l" defTabSz="9103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86313" algn="l" defTabSz="9103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1498" algn="l" defTabSz="9103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ço Reservado para Título 1"/>
          <p:cNvSpPr>
            <a:spLocks noGrp="1"/>
          </p:cNvSpPr>
          <p:nvPr>
            <p:ph type="title"/>
          </p:nvPr>
        </p:nvSpPr>
        <p:spPr bwMode="auto">
          <a:xfrm>
            <a:off x="457200" y="274677"/>
            <a:ext cx="8229600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040" tIns="45520" rIns="91040" bIns="455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título mestre</a:t>
            </a:r>
          </a:p>
        </p:txBody>
      </p:sp>
      <p:sp>
        <p:nvSpPr>
          <p:cNvPr id="1027" name="Espaço Reservado para Texto 2"/>
          <p:cNvSpPr>
            <a:spLocks noGrp="1"/>
          </p:cNvSpPr>
          <p:nvPr>
            <p:ph type="body" idx="1"/>
          </p:nvPr>
        </p:nvSpPr>
        <p:spPr bwMode="auto">
          <a:xfrm>
            <a:off x="468313" y="1125538"/>
            <a:ext cx="8229600" cy="482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040" tIns="45520" rIns="91040" bIns="455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</a:p>
        </p:txBody>
      </p:sp>
      <p:pic>
        <p:nvPicPr>
          <p:cNvPr id="1028" name="Imagem 10"/>
          <p:cNvPicPr>
            <a:picLocks noChangeAspect="1"/>
          </p:cNvPicPr>
          <p:nvPr userDrawn="1"/>
        </p:nvPicPr>
        <p:blipFill>
          <a:blip r:embed="rId10" cstate="print"/>
          <a:srcRect l="681"/>
          <a:stretch>
            <a:fillRect/>
          </a:stretch>
        </p:blipFill>
        <p:spPr bwMode="auto">
          <a:xfrm>
            <a:off x="27" y="6381764"/>
            <a:ext cx="9047163" cy="34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CaixaDeTexto 12"/>
          <p:cNvSpPr txBox="1"/>
          <p:nvPr userDrawn="1"/>
        </p:nvSpPr>
        <p:spPr>
          <a:xfrm>
            <a:off x="5724557" y="6436444"/>
            <a:ext cx="2087563" cy="235104"/>
          </a:xfrm>
          <a:prstGeom prst="rect">
            <a:avLst/>
          </a:prstGeom>
          <a:noFill/>
        </p:spPr>
        <p:txBody>
          <a:bodyPr lIns="91040" tIns="45520" rIns="91040" bIns="45520" anchor="ctr">
            <a:spAutoFit/>
          </a:bodyPr>
          <a:lstStyle/>
          <a:p>
            <a:pPr algn="r">
              <a:defRPr/>
            </a:pPr>
            <a:fld id="{31E81B87-9E66-46E3-819A-4E6079D73786}" type="slidenum">
              <a:rPr lang="pt-BR" sz="90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pPr algn="r">
                <a:defRPr/>
              </a:pPr>
              <a:t>‹nº›</a:t>
            </a:fld>
            <a:endParaRPr lang="pt-BR" sz="9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3321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cs typeface="Arial" charset="0"/>
        </a:defRPr>
      </a:lvl5pPr>
      <a:lvl6pPr marL="455188"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cs typeface="Arial" charset="0"/>
        </a:defRPr>
      </a:lvl6pPr>
      <a:lvl7pPr marL="910373"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cs typeface="Arial" charset="0"/>
        </a:defRPr>
      </a:lvl7pPr>
      <a:lvl8pPr marL="1365563"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cs typeface="Arial" charset="0"/>
        </a:defRPr>
      </a:lvl8pPr>
      <a:lvl9pPr marL="1820751"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341388" indent="-341388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39679" indent="-284498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5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37968" indent="-227594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3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593157" indent="-227594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48345" indent="-227594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03531" indent="-227594" algn="l" defTabSz="91037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58719" indent="-227594" algn="l" defTabSz="91037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13905" indent="-227594" algn="l" defTabSz="91037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69095" indent="-227594" algn="l" defTabSz="91037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03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5188" algn="l" defTabSz="9103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0373" algn="l" defTabSz="9103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5563" algn="l" defTabSz="9103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0751" algn="l" defTabSz="9103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5936" algn="l" defTabSz="9103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1122" algn="l" defTabSz="9103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86313" algn="l" defTabSz="9103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1498" algn="l" defTabSz="9103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w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24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3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22.w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13" Type="http://schemas.openxmlformats.org/officeDocument/2006/relationships/image" Target="../media/image23.wmf"/><Relationship Id="rId3" Type="http://schemas.openxmlformats.org/officeDocument/2006/relationships/image" Target="../media/image26.wmf"/><Relationship Id="rId7" Type="http://schemas.openxmlformats.org/officeDocument/2006/relationships/image" Target="../media/image30.wmf"/><Relationship Id="rId12" Type="http://schemas.openxmlformats.org/officeDocument/2006/relationships/image" Target="../media/image22.w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wmf"/><Relationship Id="rId11" Type="http://schemas.openxmlformats.org/officeDocument/2006/relationships/image" Target="../media/image34.png"/><Relationship Id="rId5" Type="http://schemas.openxmlformats.org/officeDocument/2006/relationships/image" Target="../media/image28.wmf"/><Relationship Id="rId15" Type="http://schemas.openxmlformats.org/officeDocument/2006/relationships/image" Target="../media/image36.png"/><Relationship Id="rId10" Type="http://schemas.openxmlformats.org/officeDocument/2006/relationships/image" Target="../media/image33.wmf"/><Relationship Id="rId4" Type="http://schemas.openxmlformats.org/officeDocument/2006/relationships/image" Target="../media/image27.wmf"/><Relationship Id="rId9" Type="http://schemas.openxmlformats.org/officeDocument/2006/relationships/image" Target="../media/image32.jpeg"/><Relationship Id="rId14" Type="http://schemas.openxmlformats.org/officeDocument/2006/relationships/image" Target="../media/image35.w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5.wmf"/><Relationship Id="rId4" Type="http://schemas.openxmlformats.org/officeDocument/2006/relationships/image" Target="../media/image23.w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0.gif"/><Relationship Id="rId5" Type="http://schemas.openxmlformats.org/officeDocument/2006/relationships/image" Target="../media/image49.emf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0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gi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76.gif"/><Relationship Id="rId4" Type="http://schemas.openxmlformats.org/officeDocument/2006/relationships/image" Target="../media/image75.gi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gi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9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2" Type="http://schemas.openxmlformats.org/officeDocument/2006/relationships/slideLayout" Target="../slideLayouts/slideLayout3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80.emf"/><Relationship Id="rId5" Type="http://schemas.openxmlformats.org/officeDocument/2006/relationships/package" Target="../embeddings/Planilha_do_Microsoft_Excel1.xlsx"/><Relationship Id="rId4" Type="http://schemas.openxmlformats.org/officeDocument/2006/relationships/image" Target="../media/image81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5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5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5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2" Type="http://schemas.openxmlformats.org/officeDocument/2006/relationships/slideLayout" Target="../slideLayouts/slideLayout25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84.emf"/><Relationship Id="rId5" Type="http://schemas.openxmlformats.org/officeDocument/2006/relationships/oleObject" Target="../embeddings/Planilha_do_Microsoft_Excel_97-20031.xls"/><Relationship Id="rId4" Type="http://schemas.openxmlformats.org/officeDocument/2006/relationships/chart" Target="../charts/chart5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2" Type="http://schemas.openxmlformats.org/officeDocument/2006/relationships/slideLayout" Target="../slideLayouts/slideLayout25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85.emf"/><Relationship Id="rId5" Type="http://schemas.openxmlformats.org/officeDocument/2006/relationships/package" Target="../embeddings/Planilha_do_Microsoft_Excel2.xlsx"/><Relationship Id="rId4" Type="http://schemas.openxmlformats.org/officeDocument/2006/relationships/image" Target="../media/image86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5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5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5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slideLayout" Target="../slideLayouts/slideLayout25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90.emf"/><Relationship Id="rId4" Type="http://schemas.openxmlformats.org/officeDocument/2006/relationships/package" Target="../embeddings/Planilha_do_Microsoft_Excel3.xlsx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5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8.xml"/><Relationship Id="rId2" Type="http://schemas.openxmlformats.org/officeDocument/2006/relationships/slideLayout" Target="../slideLayouts/slideLayout25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92.emf"/><Relationship Id="rId4" Type="http://schemas.openxmlformats.org/officeDocument/2006/relationships/package" Target="../embeddings/Planilha_do_Microsoft_Excel4.xlsx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5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6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Título 5"/>
          <p:cNvSpPr>
            <a:spLocks noGrp="1"/>
          </p:cNvSpPr>
          <p:nvPr>
            <p:ph type="ctrTitle"/>
          </p:nvPr>
        </p:nvSpPr>
        <p:spPr>
          <a:xfrm>
            <a:off x="3851920" y="4077072"/>
            <a:ext cx="5079300" cy="723900"/>
          </a:xfrm>
        </p:spPr>
        <p:txBody>
          <a:bodyPr/>
          <a:lstStyle/>
          <a:p>
            <a:pPr eaLnBrk="1" hangingPunct="1"/>
            <a:r>
              <a:rPr lang="pt-BR" sz="2400" dirty="0" smtClean="0">
                <a:latin typeface="Arial" charset="0"/>
                <a:cs typeface="Arial" charset="0"/>
              </a:rPr>
              <a:t>O Sistema Interligado Nacional e a Previsão do Tempo e Clima</a:t>
            </a:r>
            <a:endParaRPr lang="en-US" sz="2400" dirty="0" smtClean="0">
              <a:latin typeface="Arial" charset="0"/>
              <a:cs typeface="Arial" charset="0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5635556" y="6309320"/>
            <a:ext cx="33927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pt-BR" b="1" dirty="0"/>
              <a:t>Brasília, 16 de Novembro de 2016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4716016" y="5517232"/>
            <a:ext cx="42802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b="1" dirty="0" smtClean="0"/>
              <a:t>Comissão de Ciência, Tecnologia, Inovação, Comunicação e Informática - CCT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1445963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179512" y="116632"/>
            <a:ext cx="8964488" cy="614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276" tIns="43139" rIns="86276" bIns="43139" anchor="ctr"/>
          <a:lstStyle>
            <a:lvl1pPr eaLnBrk="0" hangingPunct="0">
              <a:defRPr sz="32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pt-BR" sz="265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Geração Hidroelétrica no SIN </a:t>
            </a:r>
            <a:r>
              <a:rPr lang="pt-BR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– variabilidade das afluências</a:t>
            </a:r>
            <a:endParaRPr lang="pt-BR" sz="20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Text Box 13"/>
          <p:cNvSpPr txBox="1">
            <a:spLocks noChangeArrowheads="1"/>
          </p:cNvSpPr>
          <p:nvPr/>
        </p:nvSpPr>
        <p:spPr bwMode="auto">
          <a:xfrm>
            <a:off x="3075112" y="937790"/>
            <a:ext cx="1204913" cy="338138"/>
          </a:xfrm>
          <a:prstGeom prst="rect">
            <a:avLst/>
          </a:prstGeom>
          <a:solidFill>
            <a:srgbClr val="C0C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pt-BR" sz="1600" b="1">
                <a:latin typeface="Arial" panose="020B0604020202020204" pitchFamily="34" charset="0"/>
                <a:cs typeface="Arial" panose="020B0604020202020204" pitchFamily="34" charset="0"/>
              </a:rPr>
              <a:t>ENA Norte</a:t>
            </a:r>
          </a:p>
        </p:txBody>
      </p:sp>
      <p:sp>
        <p:nvSpPr>
          <p:cNvPr id="29" name="Text Box 14"/>
          <p:cNvSpPr txBox="1">
            <a:spLocks noChangeArrowheads="1"/>
          </p:cNvSpPr>
          <p:nvPr/>
        </p:nvSpPr>
        <p:spPr bwMode="auto">
          <a:xfrm>
            <a:off x="7123237" y="947315"/>
            <a:ext cx="1595438" cy="338138"/>
          </a:xfrm>
          <a:prstGeom prst="rect">
            <a:avLst/>
          </a:prstGeom>
          <a:solidFill>
            <a:srgbClr val="C0C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pt-BR" sz="1600" b="1">
                <a:latin typeface="Arial" panose="020B0604020202020204" pitchFamily="34" charset="0"/>
                <a:cs typeface="Arial" panose="020B0604020202020204" pitchFamily="34" charset="0"/>
              </a:rPr>
              <a:t>ENA Nordeste</a:t>
            </a:r>
          </a:p>
        </p:txBody>
      </p:sp>
      <p:sp>
        <p:nvSpPr>
          <p:cNvPr id="30" name="Text Box 15"/>
          <p:cNvSpPr txBox="1">
            <a:spLocks noChangeArrowheads="1"/>
          </p:cNvSpPr>
          <p:nvPr/>
        </p:nvSpPr>
        <p:spPr bwMode="auto">
          <a:xfrm>
            <a:off x="6427912" y="3766715"/>
            <a:ext cx="2287588" cy="338138"/>
          </a:xfrm>
          <a:prstGeom prst="rect">
            <a:avLst/>
          </a:prstGeom>
          <a:solidFill>
            <a:srgbClr val="C0C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pt-BR" sz="1600" b="1">
                <a:latin typeface="Arial" panose="020B0604020202020204" pitchFamily="34" charset="0"/>
                <a:cs typeface="Arial" panose="020B0604020202020204" pitchFamily="34" charset="0"/>
              </a:rPr>
              <a:t>ENA Sudeste/C.Oeste</a:t>
            </a:r>
          </a:p>
        </p:txBody>
      </p:sp>
      <p:sp>
        <p:nvSpPr>
          <p:cNvPr id="31" name="Text Box 16"/>
          <p:cNvSpPr txBox="1">
            <a:spLocks noChangeArrowheads="1"/>
          </p:cNvSpPr>
          <p:nvPr/>
        </p:nvSpPr>
        <p:spPr bwMode="auto">
          <a:xfrm>
            <a:off x="3246562" y="3842915"/>
            <a:ext cx="1152525" cy="336550"/>
          </a:xfrm>
          <a:prstGeom prst="rect">
            <a:avLst/>
          </a:prstGeom>
          <a:solidFill>
            <a:srgbClr val="C0C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pt-BR" sz="1600" b="1">
                <a:latin typeface="Arial" panose="020B0604020202020204" pitchFamily="34" charset="0"/>
                <a:cs typeface="Arial" panose="020B0604020202020204" pitchFamily="34" charset="0"/>
              </a:rPr>
              <a:t>ENA Sul</a:t>
            </a:r>
          </a:p>
        </p:txBody>
      </p:sp>
      <p:graphicFrame>
        <p:nvGraphicFramePr>
          <p:cNvPr id="32" name="Gráfico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2934493"/>
              </p:ext>
            </p:extLst>
          </p:nvPr>
        </p:nvGraphicFramePr>
        <p:xfrm>
          <a:off x="179512" y="813965"/>
          <a:ext cx="4325281" cy="26717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3" name="Gráfico 3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7705355"/>
              </p:ext>
            </p:extLst>
          </p:nvPr>
        </p:nvGraphicFramePr>
        <p:xfrm>
          <a:off x="4548226" y="737765"/>
          <a:ext cx="4394286" cy="27143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4" name="Gráfico 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0567531"/>
              </p:ext>
            </p:extLst>
          </p:nvPr>
        </p:nvGraphicFramePr>
        <p:xfrm>
          <a:off x="179512" y="3633365"/>
          <a:ext cx="4448642" cy="2747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35" name="Gráfico 3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3740754"/>
              </p:ext>
            </p:extLst>
          </p:nvPr>
        </p:nvGraphicFramePr>
        <p:xfrm>
          <a:off x="4370511" y="3557165"/>
          <a:ext cx="4572001" cy="28241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959004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/>
          <p:cNvGrpSpPr/>
          <p:nvPr/>
        </p:nvGrpSpPr>
        <p:grpSpPr>
          <a:xfrm>
            <a:off x="261548" y="793753"/>
            <a:ext cx="4894787" cy="3743591"/>
            <a:chOff x="4902291" y="258497"/>
            <a:chExt cx="3679616" cy="2612423"/>
          </a:xfrm>
        </p:grpSpPr>
        <p:pic>
          <p:nvPicPr>
            <p:cNvPr id="70661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02291" y="258497"/>
              <a:ext cx="3679616" cy="26124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3" name="Conector reto 2"/>
            <p:cNvCxnSpPr/>
            <p:nvPr/>
          </p:nvCxnSpPr>
          <p:spPr bwMode="auto">
            <a:xfrm>
              <a:off x="6742099" y="821157"/>
              <a:ext cx="1661344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" name="Conector reto 7"/>
            <p:cNvCxnSpPr/>
            <p:nvPr/>
          </p:nvCxnSpPr>
          <p:spPr bwMode="auto">
            <a:xfrm>
              <a:off x="6777982" y="1916394"/>
              <a:ext cx="1661344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" name="CaixaDeTexto 3"/>
            <p:cNvSpPr txBox="1"/>
            <p:nvPr/>
          </p:nvSpPr>
          <p:spPr>
            <a:xfrm>
              <a:off x="7062377" y="561018"/>
              <a:ext cx="1335200" cy="198345"/>
            </a:xfrm>
            <a:prstGeom prst="rect">
              <a:avLst/>
            </a:prstGeom>
            <a:noFill/>
          </p:spPr>
          <p:txBody>
            <a:bodyPr wrap="square" lIns="73010" tIns="36504" rIns="73010" bIns="36504" rtlCol="0">
              <a:spAutoFit/>
            </a:bodyPr>
            <a:lstStyle/>
            <a:p>
              <a:pPr algn="ctr"/>
              <a:r>
                <a:rPr lang="pt-BR" sz="1368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2.900 </a:t>
              </a:r>
              <a:r>
                <a:rPr lang="pt-BR" sz="1368" dirty="0" err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MWmed</a:t>
              </a:r>
              <a:endParaRPr lang="pt-BR" sz="1368" dirty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" name="CaixaDeTexto 9"/>
            <p:cNvSpPr txBox="1"/>
            <p:nvPr/>
          </p:nvSpPr>
          <p:spPr>
            <a:xfrm>
              <a:off x="7034733" y="1916395"/>
              <a:ext cx="1335200" cy="198345"/>
            </a:xfrm>
            <a:prstGeom prst="rect">
              <a:avLst/>
            </a:prstGeom>
            <a:noFill/>
          </p:spPr>
          <p:txBody>
            <a:bodyPr wrap="square" lIns="73010" tIns="36504" rIns="73010" bIns="36504" rtlCol="0">
              <a:spAutoFit/>
            </a:bodyPr>
            <a:lstStyle/>
            <a:p>
              <a:pPr algn="ctr"/>
              <a:r>
                <a:rPr lang="pt-BR" sz="1368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1.000 </a:t>
              </a:r>
              <a:r>
                <a:rPr lang="pt-BR" sz="1368" dirty="0" err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MWmed</a:t>
              </a:r>
              <a:endParaRPr lang="pt-BR" sz="1368" dirty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6" name="Grupo 5"/>
          <p:cNvGrpSpPr/>
          <p:nvPr/>
        </p:nvGrpSpPr>
        <p:grpSpPr>
          <a:xfrm>
            <a:off x="4531097" y="3402906"/>
            <a:ext cx="4198581" cy="3214923"/>
            <a:chOff x="4902291" y="2870920"/>
            <a:chExt cx="3679616" cy="2582710"/>
          </a:xfrm>
        </p:grpSpPr>
        <p:pic>
          <p:nvPicPr>
            <p:cNvPr id="70660" name="Picture 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02291" y="2870920"/>
              <a:ext cx="3679616" cy="25827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11" name="Conector reto 10"/>
            <p:cNvCxnSpPr/>
            <p:nvPr/>
          </p:nvCxnSpPr>
          <p:spPr bwMode="auto">
            <a:xfrm>
              <a:off x="6487722" y="3478204"/>
              <a:ext cx="1661344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" name="Conector reto 11"/>
            <p:cNvCxnSpPr/>
            <p:nvPr/>
          </p:nvCxnSpPr>
          <p:spPr bwMode="auto">
            <a:xfrm>
              <a:off x="6523605" y="4693972"/>
              <a:ext cx="1846328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3" name="CaixaDeTexto 12"/>
            <p:cNvSpPr txBox="1"/>
            <p:nvPr/>
          </p:nvSpPr>
          <p:spPr>
            <a:xfrm>
              <a:off x="6808000" y="3218063"/>
              <a:ext cx="1335200" cy="228335"/>
            </a:xfrm>
            <a:prstGeom prst="rect">
              <a:avLst/>
            </a:prstGeom>
            <a:noFill/>
          </p:spPr>
          <p:txBody>
            <a:bodyPr wrap="square" lIns="73010" tIns="36504" rIns="73010" bIns="36504" rtlCol="0">
              <a:spAutoFit/>
            </a:bodyPr>
            <a:lstStyle/>
            <a:p>
              <a:pPr algn="ctr"/>
              <a:r>
                <a:rPr lang="pt-BR" sz="1368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3.700 </a:t>
              </a:r>
              <a:r>
                <a:rPr lang="pt-BR" sz="1368" dirty="0" err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MWmed</a:t>
              </a:r>
              <a:endParaRPr lang="pt-BR" sz="1368" dirty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" name="CaixaDeTexto 13"/>
            <p:cNvSpPr txBox="1"/>
            <p:nvPr/>
          </p:nvSpPr>
          <p:spPr>
            <a:xfrm>
              <a:off x="6780356" y="4693972"/>
              <a:ext cx="1335200" cy="228335"/>
            </a:xfrm>
            <a:prstGeom prst="rect">
              <a:avLst/>
            </a:prstGeom>
            <a:noFill/>
          </p:spPr>
          <p:txBody>
            <a:bodyPr wrap="square" lIns="73010" tIns="36504" rIns="73010" bIns="36504" rtlCol="0">
              <a:spAutoFit/>
            </a:bodyPr>
            <a:lstStyle/>
            <a:p>
              <a:pPr algn="ctr"/>
              <a:r>
                <a:rPr lang="pt-BR" sz="1368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900 </a:t>
              </a:r>
              <a:r>
                <a:rPr lang="pt-BR" sz="1368" dirty="0" err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MWmed</a:t>
              </a:r>
              <a:endParaRPr lang="pt-BR" sz="1368" dirty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" name="CaixaDeTexto 1"/>
          <p:cNvSpPr txBox="1"/>
          <p:nvPr/>
        </p:nvSpPr>
        <p:spPr>
          <a:xfrm>
            <a:off x="1041786" y="5247107"/>
            <a:ext cx="2408468" cy="92893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86074" tIns="43036" rIns="86074" bIns="43036" rtlCol="0">
            <a:spAutoFit/>
          </a:bodyPr>
          <a:lstStyle/>
          <a:p>
            <a:r>
              <a:rPr lang="pt-BR" sz="2736" dirty="0">
                <a:solidFill>
                  <a:srgbClr val="FF0000"/>
                </a:solidFill>
              </a:rPr>
              <a:t>6.600 MW a 1.900 MW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1263031" y="3402912"/>
            <a:ext cx="2456502" cy="299984"/>
          </a:xfrm>
          <a:prstGeom prst="rect">
            <a:avLst/>
          </a:prstGeom>
          <a:noFill/>
        </p:spPr>
        <p:txBody>
          <a:bodyPr wrap="none" lIns="75468" tIns="37734" rIns="75468" bIns="37734" rtlCol="0">
            <a:spAutoFit/>
          </a:bodyPr>
          <a:lstStyle/>
          <a:p>
            <a:r>
              <a:rPr lang="pt-BR" sz="1454" dirty="0">
                <a:solidFill>
                  <a:srgbClr val="C0504D">
                    <a:lumMod val="50000"/>
                  </a:srgbClr>
                </a:solidFill>
              </a:rPr>
              <a:t>Valor Esperado de Geração</a:t>
            </a:r>
          </a:p>
        </p:txBody>
      </p:sp>
      <p:cxnSp>
        <p:nvCxnSpPr>
          <p:cNvPr id="17" name="Conector de seta reta 16"/>
          <p:cNvCxnSpPr/>
          <p:nvPr/>
        </p:nvCxnSpPr>
        <p:spPr>
          <a:xfrm flipH="1" flipV="1">
            <a:off x="1611342" y="2874828"/>
            <a:ext cx="116104" cy="572092"/>
          </a:xfrm>
          <a:prstGeom prst="straightConnector1">
            <a:avLst/>
          </a:prstGeom>
          <a:ln w="57150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aixaDeTexto 6"/>
          <p:cNvSpPr txBox="1"/>
          <p:nvPr/>
        </p:nvSpPr>
        <p:spPr>
          <a:xfrm>
            <a:off x="5389488" y="1369463"/>
            <a:ext cx="29418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Desafios para a </a:t>
            </a:r>
          </a:p>
          <a:p>
            <a:r>
              <a:rPr lang="pt-BR" dirty="0" smtClean="0"/>
              <a:t>Operação Eletroenergética</a:t>
            </a:r>
            <a:endParaRPr lang="pt-BR" dirty="0"/>
          </a:p>
        </p:txBody>
      </p:sp>
      <p:sp>
        <p:nvSpPr>
          <p:cNvPr id="20" name="Text Box 2"/>
          <p:cNvSpPr txBox="1">
            <a:spLocks noChangeArrowheads="1"/>
          </p:cNvSpPr>
          <p:nvPr/>
        </p:nvSpPr>
        <p:spPr bwMode="auto">
          <a:xfrm>
            <a:off x="179512" y="116632"/>
            <a:ext cx="8964488" cy="614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276" tIns="43139" rIns="86276" bIns="43139" anchor="ctr"/>
          <a:lstStyle>
            <a:lvl1pPr eaLnBrk="0" hangingPunct="0">
              <a:defRPr sz="32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pt-BR" sz="265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Geração Hidroelétrica no SIN </a:t>
            </a:r>
            <a:r>
              <a:rPr lang="pt-BR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– usinas de safra</a:t>
            </a:r>
            <a:endParaRPr lang="pt-BR" sz="20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8217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08720"/>
            <a:ext cx="8229600" cy="541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TextBox 8"/>
          <p:cNvSpPr txBox="1">
            <a:spLocks noChangeArrowheads="1"/>
          </p:cNvSpPr>
          <p:nvPr/>
        </p:nvSpPr>
        <p:spPr bwMode="auto">
          <a:xfrm>
            <a:off x="900113" y="195263"/>
            <a:ext cx="56610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Evolução da Capacidade de Regularização do SIN</a:t>
            </a: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179512" y="121996"/>
            <a:ext cx="8964488" cy="614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276" tIns="43139" rIns="86276" bIns="43139" anchor="ctr"/>
          <a:lstStyle>
            <a:lvl1pPr eaLnBrk="0" hangingPunct="0">
              <a:defRPr sz="32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pt-BR" sz="265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Geração Hidroelétrica no SIN </a:t>
            </a:r>
            <a:r>
              <a:rPr lang="pt-BR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– evolução da capacidade</a:t>
            </a:r>
          </a:p>
          <a:p>
            <a:r>
              <a:rPr lang="pt-BR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						de regularização</a:t>
            </a:r>
            <a:endParaRPr lang="pt-BR" sz="20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0954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2"/>
          <p:cNvSpPr txBox="1">
            <a:spLocks noChangeArrowheads="1"/>
          </p:cNvSpPr>
          <p:nvPr/>
        </p:nvSpPr>
        <p:spPr bwMode="auto">
          <a:xfrm>
            <a:off x="392596" y="149765"/>
            <a:ext cx="7563780" cy="614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276" tIns="43139" rIns="86276" bIns="43139" anchor="ctr"/>
          <a:lstStyle>
            <a:lvl1pPr eaLnBrk="0" hangingPunct="0">
              <a:defRPr sz="32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pt-BR" sz="265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Geração Eólica no SIN – Região Nordeste</a:t>
            </a:r>
            <a:endParaRPr lang="pt-BR" sz="265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tângulo 1"/>
          <p:cNvSpPr>
            <a:spLocks noChangeArrowheads="1"/>
          </p:cNvSpPr>
          <p:nvPr/>
        </p:nvSpPr>
        <p:spPr bwMode="auto">
          <a:xfrm>
            <a:off x="342900" y="6237288"/>
            <a:ext cx="862013" cy="23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900">
                <a:latin typeface="Calibri" pitchFamily="34" charset="0"/>
              </a:rPr>
              <a:t>Source: ANEEL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025" y="1352550"/>
            <a:ext cx="4086225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Oval 34"/>
          <p:cNvSpPr>
            <a:spLocks noChangeArrowheads="1"/>
          </p:cNvSpPr>
          <p:nvPr/>
        </p:nvSpPr>
        <p:spPr bwMode="auto">
          <a:xfrm>
            <a:off x="3832225" y="2573338"/>
            <a:ext cx="60325" cy="61912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9" name="Oval 35"/>
          <p:cNvSpPr>
            <a:spLocks noChangeArrowheads="1"/>
          </p:cNvSpPr>
          <p:nvPr/>
        </p:nvSpPr>
        <p:spPr bwMode="auto">
          <a:xfrm>
            <a:off x="3190875" y="2354263"/>
            <a:ext cx="60325" cy="60325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0" name="Oval 36"/>
          <p:cNvSpPr>
            <a:spLocks noChangeArrowheads="1"/>
          </p:cNvSpPr>
          <p:nvPr/>
        </p:nvSpPr>
        <p:spPr bwMode="auto">
          <a:xfrm>
            <a:off x="3001963" y="2173288"/>
            <a:ext cx="60325" cy="60325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1" name="Oval 37"/>
          <p:cNvSpPr>
            <a:spLocks noChangeArrowheads="1"/>
          </p:cNvSpPr>
          <p:nvPr/>
        </p:nvSpPr>
        <p:spPr bwMode="auto">
          <a:xfrm>
            <a:off x="2981325" y="2139950"/>
            <a:ext cx="61913" cy="61913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2" name="Oval 38"/>
          <p:cNvSpPr>
            <a:spLocks noChangeArrowheads="1"/>
          </p:cNvSpPr>
          <p:nvPr/>
        </p:nvSpPr>
        <p:spPr bwMode="auto">
          <a:xfrm>
            <a:off x="3995738" y="3128963"/>
            <a:ext cx="60325" cy="60325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3" name="Oval 39"/>
          <p:cNvSpPr>
            <a:spLocks noChangeArrowheads="1"/>
          </p:cNvSpPr>
          <p:nvPr/>
        </p:nvSpPr>
        <p:spPr bwMode="auto">
          <a:xfrm>
            <a:off x="3117850" y="2303463"/>
            <a:ext cx="60325" cy="61912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5" name="Oval 40"/>
          <p:cNvSpPr>
            <a:spLocks noChangeArrowheads="1"/>
          </p:cNvSpPr>
          <p:nvPr/>
        </p:nvSpPr>
        <p:spPr bwMode="auto">
          <a:xfrm>
            <a:off x="3033713" y="2197100"/>
            <a:ext cx="61912" cy="60325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6" name="Oval 41"/>
          <p:cNvSpPr>
            <a:spLocks noChangeArrowheads="1"/>
          </p:cNvSpPr>
          <p:nvPr/>
        </p:nvSpPr>
        <p:spPr bwMode="auto">
          <a:xfrm>
            <a:off x="3100388" y="2338388"/>
            <a:ext cx="60325" cy="60325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7" name="Oval 42"/>
          <p:cNvSpPr>
            <a:spLocks noChangeArrowheads="1"/>
          </p:cNvSpPr>
          <p:nvPr/>
        </p:nvSpPr>
        <p:spPr bwMode="auto">
          <a:xfrm>
            <a:off x="2517775" y="1871663"/>
            <a:ext cx="60325" cy="61912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8" name="Oval 43"/>
          <p:cNvSpPr>
            <a:spLocks noChangeArrowheads="1"/>
          </p:cNvSpPr>
          <p:nvPr/>
        </p:nvSpPr>
        <p:spPr bwMode="auto">
          <a:xfrm>
            <a:off x="2840038" y="2051050"/>
            <a:ext cx="60325" cy="61913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9" name="Oval 44"/>
          <p:cNvSpPr>
            <a:spLocks noChangeArrowheads="1"/>
          </p:cNvSpPr>
          <p:nvPr/>
        </p:nvSpPr>
        <p:spPr bwMode="auto">
          <a:xfrm>
            <a:off x="3154363" y="2319338"/>
            <a:ext cx="60325" cy="61912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0" name="Oval 45"/>
          <p:cNvSpPr>
            <a:spLocks noChangeArrowheads="1"/>
          </p:cNvSpPr>
          <p:nvPr/>
        </p:nvSpPr>
        <p:spPr bwMode="auto">
          <a:xfrm>
            <a:off x="3146425" y="2352675"/>
            <a:ext cx="60325" cy="60325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1" name="Oval 46"/>
          <p:cNvSpPr>
            <a:spLocks noChangeArrowheads="1"/>
          </p:cNvSpPr>
          <p:nvPr/>
        </p:nvSpPr>
        <p:spPr bwMode="auto">
          <a:xfrm>
            <a:off x="2570163" y="1989138"/>
            <a:ext cx="60325" cy="60325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2" name="Oval 47"/>
          <p:cNvSpPr>
            <a:spLocks noChangeArrowheads="1"/>
          </p:cNvSpPr>
          <p:nvPr/>
        </p:nvSpPr>
        <p:spPr bwMode="auto">
          <a:xfrm>
            <a:off x="2733675" y="1989138"/>
            <a:ext cx="60325" cy="60325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3" name="Text Box 48"/>
          <p:cNvSpPr txBox="1">
            <a:spLocks noChangeArrowheads="1"/>
          </p:cNvSpPr>
          <p:nvPr/>
        </p:nvSpPr>
        <p:spPr bwMode="auto">
          <a:xfrm>
            <a:off x="2790825" y="1919288"/>
            <a:ext cx="322263" cy="9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8000" tIns="18000" rIns="18000" bIns="18000">
            <a:spAutoFit/>
          </a:bodyPr>
          <a:lstStyle/>
          <a:p>
            <a:r>
              <a:rPr lang="pt-BR" sz="400">
                <a:solidFill>
                  <a:srgbClr val="000000"/>
                </a:solidFill>
              </a:rPr>
              <a:t>PARACURU</a:t>
            </a:r>
          </a:p>
        </p:txBody>
      </p:sp>
      <p:sp>
        <p:nvSpPr>
          <p:cNvPr id="24" name="Text Box 49"/>
          <p:cNvSpPr txBox="1">
            <a:spLocks noChangeArrowheads="1"/>
          </p:cNvSpPr>
          <p:nvPr/>
        </p:nvSpPr>
        <p:spPr bwMode="auto">
          <a:xfrm>
            <a:off x="2647950" y="1858963"/>
            <a:ext cx="327025" cy="9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8000" tIns="18000" rIns="18000" bIns="18000">
            <a:spAutoFit/>
          </a:bodyPr>
          <a:lstStyle/>
          <a:p>
            <a:r>
              <a:rPr lang="pt-BR" sz="400">
                <a:solidFill>
                  <a:srgbClr val="000000"/>
                </a:solidFill>
              </a:rPr>
              <a:t>AMONTADA</a:t>
            </a:r>
          </a:p>
        </p:txBody>
      </p:sp>
      <p:sp>
        <p:nvSpPr>
          <p:cNvPr id="25" name="Text Box 50"/>
          <p:cNvSpPr txBox="1">
            <a:spLocks noChangeArrowheads="1"/>
          </p:cNvSpPr>
          <p:nvPr/>
        </p:nvSpPr>
        <p:spPr bwMode="auto">
          <a:xfrm>
            <a:off x="3092450" y="2041525"/>
            <a:ext cx="812800" cy="220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8000" tIns="18000" rIns="18000" bIns="18000">
            <a:spAutoFit/>
          </a:bodyPr>
          <a:lstStyle/>
          <a:p>
            <a:r>
              <a:rPr lang="pt-BR" sz="400">
                <a:solidFill>
                  <a:srgbClr val="000000"/>
                </a:solidFill>
              </a:rPr>
              <a:t>PARQUE EÓLICO DE BEBERIBE</a:t>
            </a:r>
          </a:p>
          <a:p>
            <a:r>
              <a:rPr lang="pt-BR" sz="400">
                <a:solidFill>
                  <a:srgbClr val="000000"/>
                </a:solidFill>
              </a:rPr>
              <a:t>FOZ DO RIO CHORÓ</a:t>
            </a:r>
          </a:p>
          <a:p>
            <a:r>
              <a:rPr lang="pt-BR" sz="400">
                <a:solidFill>
                  <a:srgbClr val="000000"/>
                </a:solidFill>
              </a:rPr>
              <a:t>PRAIAS DE PARAJURU</a:t>
            </a:r>
          </a:p>
        </p:txBody>
      </p:sp>
      <p:sp>
        <p:nvSpPr>
          <p:cNvPr id="26" name="Text Box 51"/>
          <p:cNvSpPr txBox="1">
            <a:spLocks noChangeArrowheads="1"/>
          </p:cNvSpPr>
          <p:nvPr/>
        </p:nvSpPr>
        <p:spPr bwMode="auto">
          <a:xfrm>
            <a:off x="3371850" y="2201863"/>
            <a:ext cx="638175" cy="34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8000" tIns="18000" rIns="18000" bIns="18000">
            <a:spAutoFit/>
          </a:bodyPr>
          <a:lstStyle/>
          <a:p>
            <a:r>
              <a:rPr lang="pt-BR" sz="400">
                <a:solidFill>
                  <a:srgbClr val="000000"/>
                </a:solidFill>
              </a:rPr>
              <a:t>BONS VENTOS</a:t>
            </a:r>
          </a:p>
          <a:p>
            <a:r>
              <a:rPr lang="pt-BR" sz="400">
                <a:solidFill>
                  <a:srgbClr val="000000"/>
                </a:solidFill>
              </a:rPr>
              <a:t>CANOA QUEBRADA</a:t>
            </a:r>
          </a:p>
          <a:p>
            <a:r>
              <a:rPr lang="pt-BR" sz="400">
                <a:solidFill>
                  <a:srgbClr val="000000"/>
                </a:solidFill>
              </a:rPr>
              <a:t>CANOA QUEBRADA (RV)</a:t>
            </a:r>
          </a:p>
          <a:p>
            <a:r>
              <a:rPr lang="pt-BR" sz="400">
                <a:solidFill>
                  <a:srgbClr val="000000"/>
                </a:solidFill>
              </a:rPr>
              <a:t>ENACEL</a:t>
            </a:r>
          </a:p>
          <a:p>
            <a:r>
              <a:rPr lang="pt-BR" sz="400">
                <a:solidFill>
                  <a:srgbClr val="000000"/>
                </a:solidFill>
              </a:rPr>
              <a:t>ICARAIZINHO</a:t>
            </a:r>
          </a:p>
        </p:txBody>
      </p:sp>
      <p:sp>
        <p:nvSpPr>
          <p:cNvPr id="27" name="Text Box 52"/>
          <p:cNvSpPr txBox="1">
            <a:spLocks noChangeArrowheads="1"/>
          </p:cNvSpPr>
          <p:nvPr/>
        </p:nvSpPr>
        <p:spPr bwMode="auto">
          <a:xfrm>
            <a:off x="3940175" y="2581275"/>
            <a:ext cx="385763" cy="9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8000" tIns="18000" rIns="18000" bIns="18000">
            <a:spAutoFit/>
          </a:bodyPr>
          <a:lstStyle/>
          <a:p>
            <a:r>
              <a:rPr lang="pt-BR" sz="400">
                <a:solidFill>
                  <a:srgbClr val="000000"/>
                </a:solidFill>
              </a:rPr>
              <a:t>RIO DO FOGO</a:t>
            </a:r>
          </a:p>
        </p:txBody>
      </p:sp>
      <p:sp>
        <p:nvSpPr>
          <p:cNvPr id="28" name="Text Box 53"/>
          <p:cNvSpPr txBox="1">
            <a:spLocks noChangeArrowheads="1"/>
          </p:cNvSpPr>
          <p:nvPr/>
        </p:nvSpPr>
        <p:spPr bwMode="auto">
          <a:xfrm>
            <a:off x="4064000" y="2809875"/>
            <a:ext cx="319088" cy="3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8000" tIns="18000" rIns="18000" bIns="18000">
            <a:spAutoFit/>
          </a:bodyPr>
          <a:lstStyle/>
          <a:p>
            <a:r>
              <a:rPr lang="pt-BR" sz="400">
                <a:solidFill>
                  <a:srgbClr val="000000"/>
                </a:solidFill>
              </a:rPr>
              <a:t>MILLENIUM</a:t>
            </a:r>
          </a:p>
          <a:p>
            <a:r>
              <a:rPr lang="pt-BR" sz="400">
                <a:solidFill>
                  <a:srgbClr val="000000"/>
                </a:solidFill>
              </a:rPr>
              <a:t>ALBATROZ</a:t>
            </a:r>
          </a:p>
          <a:p>
            <a:r>
              <a:rPr lang="pt-BR" sz="400">
                <a:solidFill>
                  <a:srgbClr val="000000"/>
                </a:solidFill>
              </a:rPr>
              <a:t>ATLÂNTICA</a:t>
            </a:r>
          </a:p>
          <a:p>
            <a:r>
              <a:rPr lang="pt-BR" sz="400">
                <a:solidFill>
                  <a:srgbClr val="000000"/>
                </a:solidFill>
              </a:rPr>
              <a:t>CAMURIM</a:t>
            </a:r>
          </a:p>
          <a:p>
            <a:r>
              <a:rPr lang="pt-BR" sz="400">
                <a:solidFill>
                  <a:srgbClr val="000000"/>
                </a:solidFill>
              </a:rPr>
              <a:t>CARAVELA</a:t>
            </a:r>
          </a:p>
        </p:txBody>
      </p:sp>
      <p:sp>
        <p:nvSpPr>
          <p:cNvPr id="29" name="Text Box 54"/>
          <p:cNvSpPr txBox="1">
            <a:spLocks noChangeArrowheads="1"/>
          </p:cNvSpPr>
          <p:nvPr/>
        </p:nvSpPr>
        <p:spPr bwMode="auto">
          <a:xfrm>
            <a:off x="2554288" y="1708150"/>
            <a:ext cx="565150" cy="15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8000" tIns="18000" rIns="18000" bIns="18000">
            <a:spAutoFit/>
          </a:bodyPr>
          <a:lstStyle/>
          <a:p>
            <a:r>
              <a:rPr lang="pt-BR" sz="400">
                <a:solidFill>
                  <a:srgbClr val="000000"/>
                </a:solidFill>
              </a:rPr>
              <a:t>PRAIA DO MORGADO</a:t>
            </a:r>
          </a:p>
          <a:p>
            <a:r>
              <a:rPr lang="pt-BR" sz="400">
                <a:solidFill>
                  <a:srgbClr val="000000"/>
                </a:solidFill>
              </a:rPr>
              <a:t>VOLTA DO RIO</a:t>
            </a:r>
          </a:p>
        </p:txBody>
      </p:sp>
      <p:sp>
        <p:nvSpPr>
          <p:cNvPr id="30" name="Oval 55"/>
          <p:cNvSpPr>
            <a:spLocks noChangeArrowheads="1"/>
          </p:cNvSpPr>
          <p:nvPr/>
        </p:nvSpPr>
        <p:spPr bwMode="auto">
          <a:xfrm>
            <a:off x="2338388" y="1882775"/>
            <a:ext cx="60325" cy="60325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31" name="Text Box 56"/>
          <p:cNvSpPr txBox="1">
            <a:spLocks noChangeArrowheads="1"/>
          </p:cNvSpPr>
          <p:nvPr/>
        </p:nvSpPr>
        <p:spPr bwMode="auto">
          <a:xfrm>
            <a:off x="2124075" y="1760538"/>
            <a:ext cx="461963" cy="9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8000" tIns="18000" rIns="18000" bIns="18000">
            <a:spAutoFit/>
          </a:bodyPr>
          <a:lstStyle/>
          <a:p>
            <a:r>
              <a:rPr lang="pt-BR" sz="400">
                <a:solidFill>
                  <a:srgbClr val="000000"/>
                </a:solidFill>
              </a:rPr>
              <a:t>PRAIA FORMOSA</a:t>
            </a:r>
          </a:p>
        </p:txBody>
      </p:sp>
      <p:sp>
        <p:nvSpPr>
          <p:cNvPr id="32" name="Text Box 57"/>
          <p:cNvSpPr txBox="1">
            <a:spLocks noChangeArrowheads="1"/>
          </p:cNvSpPr>
          <p:nvPr/>
        </p:nvSpPr>
        <p:spPr bwMode="auto">
          <a:xfrm>
            <a:off x="2900363" y="1981200"/>
            <a:ext cx="469900" cy="9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8000" tIns="18000" rIns="18000" bIns="18000">
            <a:spAutoFit/>
          </a:bodyPr>
          <a:lstStyle/>
          <a:p>
            <a:r>
              <a:rPr lang="pt-BR" sz="400">
                <a:solidFill>
                  <a:srgbClr val="000000"/>
                </a:solidFill>
              </a:rPr>
              <a:t>TAÍBA ALBATROZ</a:t>
            </a:r>
          </a:p>
        </p:txBody>
      </p:sp>
      <p:sp>
        <p:nvSpPr>
          <p:cNvPr id="33" name="Oval 58"/>
          <p:cNvSpPr>
            <a:spLocks noChangeArrowheads="1"/>
          </p:cNvSpPr>
          <p:nvPr/>
        </p:nvSpPr>
        <p:spPr bwMode="auto">
          <a:xfrm>
            <a:off x="2497138" y="1870075"/>
            <a:ext cx="60325" cy="61913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34" name="Oval 59"/>
          <p:cNvSpPr>
            <a:spLocks noChangeArrowheads="1"/>
          </p:cNvSpPr>
          <p:nvPr/>
        </p:nvSpPr>
        <p:spPr bwMode="auto">
          <a:xfrm>
            <a:off x="3863975" y="3192463"/>
            <a:ext cx="60325" cy="61912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35" name="Oval 61"/>
          <p:cNvSpPr>
            <a:spLocks noChangeArrowheads="1"/>
          </p:cNvSpPr>
          <p:nvPr/>
        </p:nvSpPr>
        <p:spPr bwMode="auto">
          <a:xfrm>
            <a:off x="3868738" y="3357563"/>
            <a:ext cx="60325" cy="60325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36" name="Oval 62"/>
          <p:cNvSpPr>
            <a:spLocks noChangeArrowheads="1"/>
          </p:cNvSpPr>
          <p:nvPr/>
        </p:nvSpPr>
        <p:spPr bwMode="auto">
          <a:xfrm>
            <a:off x="3900488" y="3287713"/>
            <a:ext cx="60325" cy="60325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37" name="Oval 64"/>
          <p:cNvSpPr>
            <a:spLocks noChangeArrowheads="1"/>
          </p:cNvSpPr>
          <p:nvPr/>
        </p:nvSpPr>
        <p:spPr bwMode="auto">
          <a:xfrm>
            <a:off x="3848100" y="3359150"/>
            <a:ext cx="60325" cy="60325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38" name="Oval 65"/>
          <p:cNvSpPr>
            <a:spLocks noChangeArrowheads="1"/>
          </p:cNvSpPr>
          <p:nvPr/>
        </p:nvSpPr>
        <p:spPr bwMode="auto">
          <a:xfrm>
            <a:off x="3824288" y="3359150"/>
            <a:ext cx="60325" cy="60325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39" name="Text Box 67"/>
          <p:cNvSpPr txBox="1">
            <a:spLocks noChangeArrowheads="1"/>
          </p:cNvSpPr>
          <p:nvPr/>
        </p:nvSpPr>
        <p:spPr bwMode="auto">
          <a:xfrm>
            <a:off x="4090988" y="3121025"/>
            <a:ext cx="314325" cy="9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8000" tIns="18000" rIns="18000" bIns="18000">
            <a:spAutoFit/>
          </a:bodyPr>
          <a:lstStyle/>
          <a:p>
            <a:r>
              <a:rPr lang="pt-BR" sz="400">
                <a:solidFill>
                  <a:srgbClr val="000000"/>
                </a:solidFill>
              </a:rPr>
              <a:t>ALHANDRA</a:t>
            </a:r>
          </a:p>
        </p:txBody>
      </p:sp>
      <p:sp>
        <p:nvSpPr>
          <p:cNvPr id="40" name="Text Box 68"/>
          <p:cNvSpPr txBox="1">
            <a:spLocks noChangeArrowheads="1"/>
          </p:cNvSpPr>
          <p:nvPr/>
        </p:nvSpPr>
        <p:spPr bwMode="auto">
          <a:xfrm>
            <a:off x="4375150" y="2809875"/>
            <a:ext cx="349250" cy="3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8000" tIns="18000" rIns="18000" bIns="18000">
            <a:spAutoFit/>
          </a:bodyPr>
          <a:lstStyle/>
          <a:p>
            <a:r>
              <a:rPr lang="pt-BR" sz="400">
                <a:solidFill>
                  <a:srgbClr val="000000"/>
                </a:solidFill>
              </a:rPr>
              <a:t>COELHOS I</a:t>
            </a:r>
          </a:p>
          <a:p>
            <a:r>
              <a:rPr lang="pt-BR" sz="400">
                <a:solidFill>
                  <a:srgbClr val="000000"/>
                </a:solidFill>
              </a:rPr>
              <a:t>COELHOS II</a:t>
            </a:r>
          </a:p>
          <a:p>
            <a:r>
              <a:rPr lang="pt-BR" sz="400">
                <a:solidFill>
                  <a:srgbClr val="000000"/>
                </a:solidFill>
              </a:rPr>
              <a:t>COELHOS III</a:t>
            </a:r>
          </a:p>
          <a:p>
            <a:r>
              <a:rPr lang="pt-BR" sz="400">
                <a:solidFill>
                  <a:srgbClr val="000000"/>
                </a:solidFill>
              </a:rPr>
              <a:t>COELHOS IV</a:t>
            </a:r>
          </a:p>
          <a:p>
            <a:r>
              <a:rPr lang="pt-BR" sz="400">
                <a:solidFill>
                  <a:srgbClr val="000000"/>
                </a:solidFill>
              </a:rPr>
              <a:t>MATARACÁ</a:t>
            </a:r>
          </a:p>
        </p:txBody>
      </p:sp>
      <p:grpSp>
        <p:nvGrpSpPr>
          <p:cNvPr id="41" name="Group 69"/>
          <p:cNvGrpSpPr>
            <a:grpSpLocks/>
          </p:cNvGrpSpPr>
          <p:nvPr/>
        </p:nvGrpSpPr>
        <p:grpSpPr bwMode="auto">
          <a:xfrm>
            <a:off x="3889375" y="2922588"/>
            <a:ext cx="133350" cy="115887"/>
            <a:chOff x="4731" y="1525"/>
            <a:chExt cx="99" cy="85"/>
          </a:xfrm>
        </p:grpSpPr>
        <p:sp>
          <p:nvSpPr>
            <p:cNvPr id="42" name="Oval 70"/>
            <p:cNvSpPr>
              <a:spLocks noChangeArrowheads="1"/>
            </p:cNvSpPr>
            <p:nvPr/>
          </p:nvSpPr>
          <p:spPr bwMode="auto">
            <a:xfrm>
              <a:off x="4782" y="1526"/>
              <a:ext cx="45" cy="45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FF9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43" name="Oval 71"/>
            <p:cNvSpPr>
              <a:spLocks noChangeArrowheads="1"/>
            </p:cNvSpPr>
            <p:nvPr/>
          </p:nvSpPr>
          <p:spPr bwMode="auto">
            <a:xfrm>
              <a:off x="4770" y="1526"/>
              <a:ext cx="45" cy="45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FF9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44" name="Oval 72"/>
            <p:cNvSpPr>
              <a:spLocks noChangeArrowheads="1"/>
            </p:cNvSpPr>
            <p:nvPr/>
          </p:nvSpPr>
          <p:spPr bwMode="auto">
            <a:xfrm>
              <a:off x="4758" y="1526"/>
              <a:ext cx="45" cy="45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FF9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45" name="Oval 73"/>
            <p:cNvSpPr>
              <a:spLocks noChangeArrowheads="1"/>
            </p:cNvSpPr>
            <p:nvPr/>
          </p:nvSpPr>
          <p:spPr bwMode="auto">
            <a:xfrm>
              <a:off x="4743" y="1526"/>
              <a:ext cx="45" cy="45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FF9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46" name="Oval 74"/>
            <p:cNvSpPr>
              <a:spLocks noChangeArrowheads="1"/>
            </p:cNvSpPr>
            <p:nvPr/>
          </p:nvSpPr>
          <p:spPr bwMode="auto">
            <a:xfrm>
              <a:off x="4731" y="1525"/>
              <a:ext cx="45" cy="45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FF9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47" name="Oval 75"/>
            <p:cNvSpPr>
              <a:spLocks noChangeArrowheads="1"/>
            </p:cNvSpPr>
            <p:nvPr/>
          </p:nvSpPr>
          <p:spPr bwMode="auto">
            <a:xfrm>
              <a:off x="4785" y="1544"/>
              <a:ext cx="45" cy="45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FF9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48" name="Oval 76"/>
            <p:cNvSpPr>
              <a:spLocks noChangeArrowheads="1"/>
            </p:cNvSpPr>
            <p:nvPr/>
          </p:nvSpPr>
          <p:spPr bwMode="auto">
            <a:xfrm>
              <a:off x="4773" y="1544"/>
              <a:ext cx="45" cy="45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FF9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49" name="Oval 77"/>
            <p:cNvSpPr>
              <a:spLocks noChangeArrowheads="1"/>
            </p:cNvSpPr>
            <p:nvPr/>
          </p:nvSpPr>
          <p:spPr bwMode="auto">
            <a:xfrm>
              <a:off x="4761" y="1544"/>
              <a:ext cx="45" cy="45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FF9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50" name="Oval 78"/>
            <p:cNvSpPr>
              <a:spLocks noChangeArrowheads="1"/>
            </p:cNvSpPr>
            <p:nvPr/>
          </p:nvSpPr>
          <p:spPr bwMode="auto">
            <a:xfrm>
              <a:off x="4746" y="1544"/>
              <a:ext cx="45" cy="45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FF9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51" name="Oval 79"/>
            <p:cNvSpPr>
              <a:spLocks noChangeArrowheads="1"/>
            </p:cNvSpPr>
            <p:nvPr/>
          </p:nvSpPr>
          <p:spPr bwMode="auto">
            <a:xfrm>
              <a:off x="4734" y="1543"/>
              <a:ext cx="45" cy="45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FF9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52" name="Oval 80"/>
            <p:cNvSpPr>
              <a:spLocks noChangeArrowheads="1"/>
            </p:cNvSpPr>
            <p:nvPr/>
          </p:nvSpPr>
          <p:spPr bwMode="auto">
            <a:xfrm>
              <a:off x="4746" y="1565"/>
              <a:ext cx="45" cy="45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FF9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53" name="Oval 81"/>
            <p:cNvSpPr>
              <a:spLocks noChangeArrowheads="1"/>
            </p:cNvSpPr>
            <p:nvPr/>
          </p:nvSpPr>
          <p:spPr bwMode="auto">
            <a:xfrm>
              <a:off x="4734" y="1564"/>
              <a:ext cx="45" cy="45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FF9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>
                <a:solidFill>
                  <a:srgbClr val="000000"/>
                </a:solidFill>
                <a:latin typeface="Calibri" pitchFamily="34" charset="0"/>
              </a:endParaRPr>
            </a:p>
          </p:txBody>
        </p:sp>
      </p:grpSp>
      <p:sp>
        <p:nvSpPr>
          <p:cNvPr id="54" name="Text Box 82"/>
          <p:cNvSpPr txBox="1">
            <a:spLocks noChangeArrowheads="1"/>
          </p:cNvSpPr>
          <p:nvPr/>
        </p:nvSpPr>
        <p:spPr bwMode="auto">
          <a:xfrm>
            <a:off x="4697413" y="2809875"/>
            <a:ext cx="361950" cy="15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8000" tIns="18000" rIns="18000" bIns="18000">
            <a:spAutoFit/>
          </a:bodyPr>
          <a:lstStyle/>
          <a:p>
            <a:r>
              <a:rPr lang="pt-BR" sz="400">
                <a:solidFill>
                  <a:srgbClr val="000000"/>
                </a:solidFill>
              </a:rPr>
              <a:t>PRESIDENTE</a:t>
            </a:r>
          </a:p>
          <a:p>
            <a:r>
              <a:rPr lang="pt-BR" sz="400">
                <a:solidFill>
                  <a:srgbClr val="000000"/>
                </a:solidFill>
              </a:rPr>
              <a:t>VITÓRIA</a:t>
            </a:r>
          </a:p>
        </p:txBody>
      </p:sp>
      <p:sp>
        <p:nvSpPr>
          <p:cNvPr id="55" name="Text Box 83"/>
          <p:cNvSpPr txBox="1">
            <a:spLocks noChangeArrowheads="1"/>
          </p:cNvSpPr>
          <p:nvPr/>
        </p:nvSpPr>
        <p:spPr bwMode="auto">
          <a:xfrm>
            <a:off x="4027488" y="3381375"/>
            <a:ext cx="382587" cy="220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8000" tIns="18000" rIns="18000" bIns="18000">
            <a:spAutoFit/>
          </a:bodyPr>
          <a:lstStyle/>
          <a:p>
            <a:r>
              <a:rPr lang="pt-BR" sz="400">
                <a:solidFill>
                  <a:srgbClr val="000000"/>
                </a:solidFill>
              </a:rPr>
              <a:t>GRAVATÁ</a:t>
            </a:r>
          </a:p>
          <a:p>
            <a:r>
              <a:rPr lang="pt-BR" sz="400">
                <a:solidFill>
                  <a:srgbClr val="000000"/>
                </a:solidFill>
              </a:rPr>
              <a:t>MANDACARU</a:t>
            </a:r>
          </a:p>
          <a:p>
            <a:r>
              <a:rPr lang="pt-BR" sz="400">
                <a:solidFill>
                  <a:srgbClr val="000000"/>
                </a:solidFill>
              </a:rPr>
              <a:t>SANTA MARIA</a:t>
            </a:r>
          </a:p>
        </p:txBody>
      </p:sp>
      <p:sp>
        <p:nvSpPr>
          <p:cNvPr id="56" name="Text Box 84"/>
          <p:cNvSpPr txBox="1">
            <a:spLocks noChangeArrowheads="1"/>
          </p:cNvSpPr>
          <p:nvPr/>
        </p:nvSpPr>
        <p:spPr bwMode="auto">
          <a:xfrm>
            <a:off x="4075113" y="3198813"/>
            <a:ext cx="225425" cy="9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8000" tIns="18000" rIns="18000" bIns="18000">
            <a:spAutoFit/>
          </a:bodyPr>
          <a:lstStyle/>
          <a:p>
            <a:r>
              <a:rPr lang="pt-BR" sz="400">
                <a:solidFill>
                  <a:srgbClr val="000000"/>
                </a:solidFill>
              </a:rPr>
              <a:t>PIRAUÁ</a:t>
            </a:r>
          </a:p>
        </p:txBody>
      </p:sp>
      <p:sp>
        <p:nvSpPr>
          <p:cNvPr id="57" name="Text Box 85"/>
          <p:cNvSpPr txBox="1">
            <a:spLocks noChangeArrowheads="1"/>
          </p:cNvSpPr>
          <p:nvPr/>
        </p:nvSpPr>
        <p:spPr bwMode="auto">
          <a:xfrm>
            <a:off x="4056063" y="3287713"/>
            <a:ext cx="273050" cy="9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8000" tIns="18000" rIns="18000" bIns="18000">
            <a:spAutoFit/>
          </a:bodyPr>
          <a:lstStyle/>
          <a:p>
            <a:r>
              <a:rPr lang="pt-BR" sz="400">
                <a:solidFill>
                  <a:srgbClr val="000000"/>
                </a:solidFill>
              </a:rPr>
              <a:t>XAVANTE</a:t>
            </a:r>
          </a:p>
        </p:txBody>
      </p:sp>
      <p:sp>
        <p:nvSpPr>
          <p:cNvPr id="58" name="Oval 89"/>
          <p:cNvSpPr>
            <a:spLocks noChangeArrowheads="1"/>
          </p:cNvSpPr>
          <p:nvPr/>
        </p:nvSpPr>
        <p:spPr bwMode="auto">
          <a:xfrm>
            <a:off x="2063750" y="1895475"/>
            <a:ext cx="61913" cy="60325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59" name="Oval 91"/>
          <p:cNvSpPr>
            <a:spLocks noChangeArrowheads="1"/>
          </p:cNvSpPr>
          <p:nvPr/>
        </p:nvSpPr>
        <p:spPr bwMode="auto">
          <a:xfrm>
            <a:off x="3717925" y="2614613"/>
            <a:ext cx="60325" cy="60325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60" name="Text Box 92"/>
          <p:cNvSpPr txBox="1">
            <a:spLocks noChangeArrowheads="1"/>
          </p:cNvSpPr>
          <p:nvPr/>
        </p:nvSpPr>
        <p:spPr bwMode="auto">
          <a:xfrm>
            <a:off x="1820863" y="1700213"/>
            <a:ext cx="412750" cy="9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8000" tIns="18000" rIns="18000" bIns="18000">
            <a:spAutoFit/>
          </a:bodyPr>
          <a:lstStyle/>
          <a:p>
            <a:r>
              <a:rPr lang="pt-BR" sz="400">
                <a:solidFill>
                  <a:srgbClr val="000000"/>
                </a:solidFill>
              </a:rPr>
              <a:t>PEDRA DO SAL</a:t>
            </a:r>
          </a:p>
        </p:txBody>
      </p:sp>
      <p:sp>
        <p:nvSpPr>
          <p:cNvPr id="61" name="Text Box 93"/>
          <p:cNvSpPr txBox="1">
            <a:spLocks noChangeArrowheads="1"/>
          </p:cNvSpPr>
          <p:nvPr/>
        </p:nvSpPr>
        <p:spPr bwMode="auto">
          <a:xfrm>
            <a:off x="3963988" y="2333625"/>
            <a:ext cx="354012" cy="28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8000" tIns="18000" rIns="18000" bIns="18000">
            <a:spAutoFit/>
          </a:bodyPr>
          <a:lstStyle/>
          <a:p>
            <a:r>
              <a:rPr lang="pt-BR" sz="400">
                <a:solidFill>
                  <a:srgbClr val="000000"/>
                </a:solidFill>
              </a:rPr>
              <a:t>ALEGRIA I</a:t>
            </a:r>
          </a:p>
          <a:p>
            <a:r>
              <a:rPr lang="pt-BR" sz="400">
                <a:solidFill>
                  <a:srgbClr val="000000"/>
                </a:solidFill>
              </a:rPr>
              <a:t>ALEGRIA II</a:t>
            </a:r>
          </a:p>
          <a:p>
            <a:r>
              <a:rPr lang="pt-BR" sz="400">
                <a:solidFill>
                  <a:srgbClr val="000000"/>
                </a:solidFill>
              </a:rPr>
              <a:t>ARATUÁ </a:t>
            </a:r>
          </a:p>
          <a:p>
            <a:r>
              <a:rPr lang="pt-BR" sz="400">
                <a:solidFill>
                  <a:srgbClr val="000000"/>
                </a:solidFill>
              </a:rPr>
              <a:t>MIASSABA III</a:t>
            </a:r>
          </a:p>
        </p:txBody>
      </p:sp>
      <p:sp>
        <p:nvSpPr>
          <p:cNvPr id="62" name="Text Box 94"/>
          <p:cNvSpPr txBox="1">
            <a:spLocks noChangeArrowheads="1"/>
          </p:cNvSpPr>
          <p:nvPr/>
        </p:nvSpPr>
        <p:spPr bwMode="auto">
          <a:xfrm>
            <a:off x="3995738" y="2652713"/>
            <a:ext cx="504825" cy="15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8000" tIns="18000" rIns="18000" bIns="18000">
            <a:spAutoFit/>
          </a:bodyPr>
          <a:lstStyle/>
          <a:p>
            <a:r>
              <a:rPr lang="pt-BR" sz="400">
                <a:solidFill>
                  <a:srgbClr val="000000"/>
                </a:solidFill>
              </a:rPr>
              <a:t>CABEÇO PRETO</a:t>
            </a:r>
          </a:p>
          <a:p>
            <a:r>
              <a:rPr lang="pt-BR" sz="400">
                <a:solidFill>
                  <a:srgbClr val="000000"/>
                </a:solidFill>
              </a:rPr>
              <a:t>CABEÇO PRETO IV</a:t>
            </a:r>
          </a:p>
        </p:txBody>
      </p:sp>
      <p:sp>
        <p:nvSpPr>
          <p:cNvPr id="63" name="Oval 95"/>
          <p:cNvSpPr>
            <a:spLocks noChangeArrowheads="1"/>
          </p:cNvSpPr>
          <p:nvPr/>
        </p:nvSpPr>
        <p:spPr bwMode="auto">
          <a:xfrm>
            <a:off x="3695700" y="2614613"/>
            <a:ext cx="60325" cy="60325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>
              <a:solidFill>
                <a:srgbClr val="000000"/>
              </a:solidFill>
              <a:latin typeface="Calibri" pitchFamily="34" charset="0"/>
            </a:endParaRPr>
          </a:p>
        </p:txBody>
      </p:sp>
      <p:grpSp>
        <p:nvGrpSpPr>
          <p:cNvPr id="64" name="Group 96"/>
          <p:cNvGrpSpPr>
            <a:grpSpLocks/>
          </p:cNvGrpSpPr>
          <p:nvPr/>
        </p:nvGrpSpPr>
        <p:grpSpPr bwMode="auto">
          <a:xfrm>
            <a:off x="3578225" y="2527300"/>
            <a:ext cx="130175" cy="90488"/>
            <a:chOff x="5188" y="1990"/>
            <a:chExt cx="96" cy="67"/>
          </a:xfrm>
        </p:grpSpPr>
        <p:sp>
          <p:nvSpPr>
            <p:cNvPr id="65" name="Oval 97"/>
            <p:cNvSpPr>
              <a:spLocks noChangeArrowheads="1"/>
            </p:cNvSpPr>
            <p:nvPr/>
          </p:nvSpPr>
          <p:spPr bwMode="auto">
            <a:xfrm>
              <a:off x="5239" y="1991"/>
              <a:ext cx="45" cy="45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FF9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66" name="Oval 98"/>
            <p:cNvSpPr>
              <a:spLocks noChangeArrowheads="1"/>
            </p:cNvSpPr>
            <p:nvPr/>
          </p:nvSpPr>
          <p:spPr bwMode="auto">
            <a:xfrm>
              <a:off x="5227" y="1991"/>
              <a:ext cx="45" cy="45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FF9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67" name="Oval 99"/>
            <p:cNvSpPr>
              <a:spLocks noChangeArrowheads="1"/>
            </p:cNvSpPr>
            <p:nvPr/>
          </p:nvSpPr>
          <p:spPr bwMode="auto">
            <a:xfrm>
              <a:off x="5215" y="1991"/>
              <a:ext cx="45" cy="45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FF9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68" name="Oval 100"/>
            <p:cNvSpPr>
              <a:spLocks noChangeArrowheads="1"/>
            </p:cNvSpPr>
            <p:nvPr/>
          </p:nvSpPr>
          <p:spPr bwMode="auto">
            <a:xfrm>
              <a:off x="5200" y="1991"/>
              <a:ext cx="45" cy="45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FF9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69" name="Oval 101"/>
            <p:cNvSpPr>
              <a:spLocks noChangeArrowheads="1"/>
            </p:cNvSpPr>
            <p:nvPr/>
          </p:nvSpPr>
          <p:spPr bwMode="auto">
            <a:xfrm>
              <a:off x="5188" y="1990"/>
              <a:ext cx="45" cy="45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FF9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70" name="Oval 102"/>
            <p:cNvSpPr>
              <a:spLocks noChangeArrowheads="1"/>
            </p:cNvSpPr>
            <p:nvPr/>
          </p:nvSpPr>
          <p:spPr bwMode="auto">
            <a:xfrm>
              <a:off x="5200" y="2012"/>
              <a:ext cx="45" cy="45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FF9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71" name="Oval 103"/>
            <p:cNvSpPr>
              <a:spLocks noChangeArrowheads="1"/>
            </p:cNvSpPr>
            <p:nvPr/>
          </p:nvSpPr>
          <p:spPr bwMode="auto">
            <a:xfrm>
              <a:off x="5188" y="2011"/>
              <a:ext cx="45" cy="45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FF9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>
                <a:solidFill>
                  <a:srgbClr val="000000"/>
                </a:solidFill>
                <a:latin typeface="Calibri" pitchFamily="34" charset="0"/>
              </a:endParaRPr>
            </a:p>
          </p:txBody>
        </p:sp>
      </p:grpSp>
      <p:sp>
        <p:nvSpPr>
          <p:cNvPr id="72" name="Text Box 104"/>
          <p:cNvSpPr txBox="1">
            <a:spLocks noChangeArrowheads="1"/>
          </p:cNvSpPr>
          <p:nvPr/>
        </p:nvSpPr>
        <p:spPr bwMode="auto">
          <a:xfrm>
            <a:off x="4248150" y="2333625"/>
            <a:ext cx="461963" cy="28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8000" tIns="18000" rIns="18000" bIns="18000">
            <a:spAutoFit/>
          </a:bodyPr>
          <a:lstStyle/>
          <a:p>
            <a:r>
              <a:rPr lang="pt-BR" sz="400">
                <a:solidFill>
                  <a:srgbClr val="000000"/>
                </a:solidFill>
              </a:rPr>
              <a:t>MANGUE SECO 1</a:t>
            </a:r>
          </a:p>
          <a:p>
            <a:r>
              <a:rPr lang="pt-BR" sz="400">
                <a:solidFill>
                  <a:srgbClr val="000000"/>
                </a:solidFill>
              </a:rPr>
              <a:t>MANGUE SECO 2</a:t>
            </a:r>
          </a:p>
          <a:p>
            <a:r>
              <a:rPr lang="pt-BR" sz="400">
                <a:solidFill>
                  <a:srgbClr val="000000"/>
                </a:solidFill>
              </a:rPr>
              <a:t>MANGUE SECO 3</a:t>
            </a:r>
          </a:p>
          <a:p>
            <a:r>
              <a:rPr lang="pt-BR" sz="400">
                <a:solidFill>
                  <a:srgbClr val="000000"/>
                </a:solidFill>
              </a:rPr>
              <a:t>MANGUE SECO 5</a:t>
            </a:r>
          </a:p>
        </p:txBody>
      </p:sp>
      <p:sp>
        <p:nvSpPr>
          <p:cNvPr id="73" name="WordArt 318"/>
          <p:cNvSpPr>
            <a:spLocks noChangeAspect="1" noChangeArrowheads="1" noChangeShapeType="1" noTextEdit="1"/>
          </p:cNvSpPr>
          <p:nvPr/>
        </p:nvSpPr>
        <p:spPr bwMode="auto">
          <a:xfrm>
            <a:off x="1068388" y="2319338"/>
            <a:ext cx="207962" cy="1254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kern="10">
                <a:ln w="9525">
                  <a:solidFill>
                    <a:srgbClr val="C0C0C0"/>
                  </a:solidFill>
                  <a:round/>
                  <a:headEnd/>
                  <a:tailEnd/>
                </a:ln>
                <a:solidFill>
                  <a:srgbClr val="808080"/>
                </a:solidFill>
                <a:latin typeface="Arial Black"/>
              </a:rPr>
              <a:t>MA</a:t>
            </a:r>
          </a:p>
        </p:txBody>
      </p:sp>
      <p:sp>
        <p:nvSpPr>
          <p:cNvPr id="74" name="WordArt 319"/>
          <p:cNvSpPr>
            <a:spLocks noChangeAspect="1" noChangeArrowheads="1" noChangeShapeType="1" noTextEdit="1"/>
          </p:cNvSpPr>
          <p:nvPr/>
        </p:nvSpPr>
        <p:spPr bwMode="auto">
          <a:xfrm>
            <a:off x="1698625" y="3116263"/>
            <a:ext cx="207963" cy="1238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kern="10">
                <a:ln w="9525">
                  <a:solidFill>
                    <a:srgbClr val="C0C0C0"/>
                  </a:solidFill>
                  <a:round/>
                  <a:headEnd/>
                  <a:tailEnd/>
                </a:ln>
                <a:solidFill>
                  <a:srgbClr val="808080"/>
                </a:solidFill>
                <a:latin typeface="Arial Black"/>
              </a:rPr>
              <a:t>PI</a:t>
            </a:r>
          </a:p>
        </p:txBody>
      </p:sp>
      <p:sp>
        <p:nvSpPr>
          <p:cNvPr id="75" name="WordArt 320"/>
          <p:cNvSpPr>
            <a:spLocks noChangeAspect="1" noChangeArrowheads="1" noChangeShapeType="1" noTextEdit="1"/>
          </p:cNvSpPr>
          <p:nvPr/>
        </p:nvSpPr>
        <p:spPr bwMode="auto">
          <a:xfrm>
            <a:off x="2571750" y="2427288"/>
            <a:ext cx="207963" cy="1238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kern="10">
                <a:ln w="9525">
                  <a:solidFill>
                    <a:srgbClr val="C0C0C0"/>
                  </a:solidFill>
                  <a:round/>
                  <a:headEnd/>
                  <a:tailEnd/>
                </a:ln>
                <a:solidFill>
                  <a:srgbClr val="808080"/>
                </a:solidFill>
                <a:latin typeface="Arial Black"/>
              </a:rPr>
              <a:t>CE</a:t>
            </a:r>
          </a:p>
        </p:txBody>
      </p:sp>
      <p:sp>
        <p:nvSpPr>
          <p:cNvPr id="76" name="WordArt 321"/>
          <p:cNvSpPr>
            <a:spLocks noChangeAspect="1" noChangeArrowheads="1" noChangeShapeType="1" noTextEdit="1"/>
          </p:cNvSpPr>
          <p:nvPr/>
        </p:nvSpPr>
        <p:spPr bwMode="auto">
          <a:xfrm>
            <a:off x="3354388" y="2625725"/>
            <a:ext cx="207962" cy="1254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kern="10">
                <a:ln w="9525">
                  <a:solidFill>
                    <a:srgbClr val="C0C0C0"/>
                  </a:solidFill>
                  <a:round/>
                  <a:headEnd/>
                  <a:tailEnd/>
                </a:ln>
                <a:solidFill>
                  <a:srgbClr val="808080"/>
                </a:solidFill>
                <a:latin typeface="Arial Black"/>
              </a:rPr>
              <a:t>RN</a:t>
            </a:r>
          </a:p>
        </p:txBody>
      </p:sp>
      <p:sp>
        <p:nvSpPr>
          <p:cNvPr id="77" name="WordArt 322"/>
          <p:cNvSpPr>
            <a:spLocks noChangeAspect="1" noChangeArrowheads="1" noChangeShapeType="1" noTextEdit="1"/>
          </p:cNvSpPr>
          <p:nvPr/>
        </p:nvSpPr>
        <p:spPr bwMode="auto">
          <a:xfrm>
            <a:off x="3495675" y="3086100"/>
            <a:ext cx="207963" cy="1238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kern="10">
                <a:ln w="9525">
                  <a:solidFill>
                    <a:srgbClr val="C0C0C0"/>
                  </a:solidFill>
                  <a:round/>
                  <a:headEnd/>
                  <a:tailEnd/>
                </a:ln>
                <a:solidFill>
                  <a:srgbClr val="808080"/>
                </a:solidFill>
                <a:latin typeface="Arial Black"/>
              </a:rPr>
              <a:t>PB</a:t>
            </a:r>
          </a:p>
        </p:txBody>
      </p:sp>
      <p:sp>
        <p:nvSpPr>
          <p:cNvPr id="78" name="WordArt 323"/>
          <p:cNvSpPr>
            <a:spLocks noChangeAspect="1" noChangeArrowheads="1" noChangeShapeType="1" noTextEdit="1"/>
          </p:cNvSpPr>
          <p:nvPr/>
        </p:nvSpPr>
        <p:spPr bwMode="auto">
          <a:xfrm>
            <a:off x="3044825" y="3371850"/>
            <a:ext cx="207963" cy="1254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kern="10">
                <a:ln w="9525">
                  <a:solidFill>
                    <a:srgbClr val="C0C0C0"/>
                  </a:solidFill>
                  <a:round/>
                  <a:headEnd/>
                  <a:tailEnd/>
                </a:ln>
                <a:solidFill>
                  <a:srgbClr val="808080"/>
                </a:solidFill>
                <a:latin typeface="Arial Black"/>
              </a:rPr>
              <a:t>PE</a:t>
            </a:r>
          </a:p>
        </p:txBody>
      </p:sp>
      <p:sp>
        <p:nvSpPr>
          <p:cNvPr id="79" name="WordArt 324"/>
          <p:cNvSpPr>
            <a:spLocks noChangeAspect="1" noChangeArrowheads="1" noChangeShapeType="1" noTextEdit="1"/>
          </p:cNvSpPr>
          <p:nvPr/>
        </p:nvSpPr>
        <p:spPr bwMode="auto">
          <a:xfrm>
            <a:off x="3462338" y="3752850"/>
            <a:ext cx="207962" cy="1238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kern="10">
                <a:ln w="9525">
                  <a:solidFill>
                    <a:srgbClr val="C0C0C0"/>
                  </a:solidFill>
                  <a:round/>
                  <a:headEnd/>
                  <a:tailEnd/>
                </a:ln>
                <a:solidFill>
                  <a:srgbClr val="808080"/>
                </a:solidFill>
                <a:latin typeface="Arial Black"/>
              </a:rPr>
              <a:t>AL</a:t>
            </a:r>
          </a:p>
        </p:txBody>
      </p:sp>
      <p:sp>
        <p:nvSpPr>
          <p:cNvPr id="80" name="WordArt 325"/>
          <p:cNvSpPr>
            <a:spLocks noChangeAspect="1" noChangeArrowheads="1" noChangeShapeType="1" noTextEdit="1"/>
          </p:cNvSpPr>
          <p:nvPr/>
        </p:nvSpPr>
        <p:spPr bwMode="auto">
          <a:xfrm>
            <a:off x="3228975" y="3990975"/>
            <a:ext cx="207963" cy="1238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kern="10">
                <a:ln w="9525">
                  <a:solidFill>
                    <a:srgbClr val="C0C0C0"/>
                  </a:solidFill>
                  <a:round/>
                  <a:headEnd/>
                  <a:tailEnd/>
                </a:ln>
                <a:solidFill>
                  <a:srgbClr val="808080"/>
                </a:solidFill>
                <a:latin typeface="Arial Black"/>
              </a:rPr>
              <a:t>SE</a:t>
            </a:r>
          </a:p>
        </p:txBody>
      </p:sp>
      <p:sp>
        <p:nvSpPr>
          <p:cNvPr id="81" name="WordArt 326"/>
          <p:cNvSpPr>
            <a:spLocks noChangeAspect="1" noChangeArrowheads="1" noChangeShapeType="1" noTextEdit="1"/>
          </p:cNvSpPr>
          <p:nvPr/>
        </p:nvSpPr>
        <p:spPr bwMode="auto">
          <a:xfrm>
            <a:off x="1958975" y="4446588"/>
            <a:ext cx="207963" cy="1238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kern="10">
                <a:ln w="9525">
                  <a:solidFill>
                    <a:srgbClr val="C0C0C0"/>
                  </a:solidFill>
                  <a:round/>
                  <a:headEnd/>
                  <a:tailEnd/>
                </a:ln>
                <a:solidFill>
                  <a:srgbClr val="808080"/>
                </a:solidFill>
                <a:latin typeface="Arial Black"/>
              </a:rPr>
              <a:t>BA</a:t>
            </a:r>
          </a:p>
        </p:txBody>
      </p:sp>
      <p:sp>
        <p:nvSpPr>
          <p:cNvPr id="82" name="Oval 327"/>
          <p:cNvSpPr>
            <a:spLocks noChangeArrowheads="1"/>
          </p:cNvSpPr>
          <p:nvPr/>
        </p:nvSpPr>
        <p:spPr bwMode="auto">
          <a:xfrm>
            <a:off x="1860550" y="4400550"/>
            <a:ext cx="60325" cy="60325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83" name="Oval 328"/>
          <p:cNvSpPr>
            <a:spLocks noChangeArrowheads="1"/>
          </p:cNvSpPr>
          <p:nvPr/>
        </p:nvSpPr>
        <p:spPr bwMode="auto">
          <a:xfrm>
            <a:off x="1839913" y="4400550"/>
            <a:ext cx="60325" cy="60325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84" name="Oval 329"/>
          <p:cNvSpPr>
            <a:spLocks noChangeArrowheads="1"/>
          </p:cNvSpPr>
          <p:nvPr/>
        </p:nvSpPr>
        <p:spPr bwMode="auto">
          <a:xfrm>
            <a:off x="1819275" y="4400550"/>
            <a:ext cx="61913" cy="60325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85" name="Text Box 330"/>
          <p:cNvSpPr txBox="1">
            <a:spLocks noChangeArrowheads="1"/>
          </p:cNvSpPr>
          <p:nvPr/>
        </p:nvSpPr>
        <p:spPr bwMode="auto">
          <a:xfrm>
            <a:off x="3251200" y="4646613"/>
            <a:ext cx="504825" cy="220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8000" tIns="18000" rIns="18000" bIns="18000">
            <a:spAutoFit/>
          </a:bodyPr>
          <a:lstStyle/>
          <a:p>
            <a:r>
              <a:rPr lang="pt-BR" sz="400">
                <a:solidFill>
                  <a:srgbClr val="000000"/>
                </a:solidFill>
              </a:rPr>
              <a:t>MACAÚBAS</a:t>
            </a:r>
          </a:p>
          <a:p>
            <a:r>
              <a:rPr lang="pt-BR" sz="400">
                <a:solidFill>
                  <a:srgbClr val="000000"/>
                </a:solidFill>
              </a:rPr>
              <a:t>NOVO HORIZONTE</a:t>
            </a:r>
          </a:p>
          <a:p>
            <a:r>
              <a:rPr lang="pt-BR" sz="400">
                <a:solidFill>
                  <a:srgbClr val="000000"/>
                </a:solidFill>
              </a:rPr>
              <a:t>SEABRA</a:t>
            </a:r>
          </a:p>
        </p:txBody>
      </p:sp>
      <p:sp>
        <p:nvSpPr>
          <p:cNvPr id="86" name="Oval 331"/>
          <p:cNvSpPr>
            <a:spLocks noChangeArrowheads="1"/>
          </p:cNvSpPr>
          <p:nvPr/>
        </p:nvSpPr>
        <p:spPr bwMode="auto">
          <a:xfrm>
            <a:off x="3362325" y="4144963"/>
            <a:ext cx="60325" cy="60325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87" name="Rectangle 332"/>
          <p:cNvSpPr>
            <a:spLocks noChangeArrowheads="1"/>
          </p:cNvSpPr>
          <p:nvPr/>
        </p:nvSpPr>
        <p:spPr bwMode="auto">
          <a:xfrm>
            <a:off x="3432175" y="4203700"/>
            <a:ext cx="550863" cy="15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8000" tIns="18000" rIns="18000" bIns="18000">
            <a:spAutoFit/>
          </a:bodyPr>
          <a:lstStyle/>
          <a:p>
            <a:r>
              <a:rPr lang="pt-BR" sz="400">
                <a:solidFill>
                  <a:srgbClr val="000000"/>
                </a:solidFill>
                <a:latin typeface="Calibri" pitchFamily="34" charset="0"/>
              </a:rPr>
              <a:t>Barra dos Coqueiros</a:t>
            </a:r>
          </a:p>
          <a:p>
            <a:endParaRPr lang="pt-BR" sz="4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88" name="AutoShape 482"/>
          <p:cNvSpPr>
            <a:spLocks noChangeArrowheads="1"/>
          </p:cNvSpPr>
          <p:nvPr/>
        </p:nvSpPr>
        <p:spPr bwMode="auto">
          <a:xfrm>
            <a:off x="2984500" y="4891088"/>
            <a:ext cx="647700" cy="25876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pt-BR" sz="1100" b="1">
                <a:solidFill>
                  <a:srgbClr val="000000"/>
                </a:solidFill>
                <a:latin typeface="Calibri" pitchFamily="34" charset="0"/>
              </a:rPr>
              <a:t>95 MW</a:t>
            </a:r>
          </a:p>
        </p:txBody>
      </p:sp>
      <p:sp>
        <p:nvSpPr>
          <p:cNvPr id="89" name="AutoShape 482"/>
          <p:cNvSpPr>
            <a:spLocks noChangeArrowheads="1"/>
          </p:cNvSpPr>
          <p:nvPr/>
        </p:nvSpPr>
        <p:spPr bwMode="auto">
          <a:xfrm>
            <a:off x="3044825" y="1646238"/>
            <a:ext cx="647700" cy="2603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pt-BR" sz="1100" b="1">
                <a:solidFill>
                  <a:srgbClr val="000000"/>
                </a:solidFill>
                <a:latin typeface="Calibri" pitchFamily="34" charset="0"/>
              </a:rPr>
              <a:t>542 MW</a:t>
            </a:r>
          </a:p>
        </p:txBody>
      </p:sp>
      <p:sp>
        <p:nvSpPr>
          <p:cNvPr id="90" name="AutoShape 482"/>
          <p:cNvSpPr>
            <a:spLocks noChangeArrowheads="1"/>
          </p:cNvSpPr>
          <p:nvPr/>
        </p:nvSpPr>
        <p:spPr bwMode="auto">
          <a:xfrm>
            <a:off x="4391025" y="3468688"/>
            <a:ext cx="647700" cy="25876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pt-BR" sz="1100" b="1">
                <a:solidFill>
                  <a:srgbClr val="000000"/>
                </a:solidFill>
                <a:latin typeface="Calibri" pitchFamily="34" charset="0"/>
              </a:rPr>
              <a:t>25 MW</a:t>
            </a:r>
          </a:p>
        </p:txBody>
      </p:sp>
      <p:sp>
        <p:nvSpPr>
          <p:cNvPr id="91" name="AutoShape 482"/>
          <p:cNvSpPr>
            <a:spLocks noChangeArrowheads="1"/>
          </p:cNvSpPr>
          <p:nvPr/>
        </p:nvSpPr>
        <p:spPr bwMode="auto">
          <a:xfrm>
            <a:off x="1636713" y="1406525"/>
            <a:ext cx="647700" cy="258763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pt-BR" sz="1100" b="1">
                <a:solidFill>
                  <a:srgbClr val="000000"/>
                </a:solidFill>
                <a:latin typeface="Calibri" pitchFamily="34" charset="0"/>
              </a:rPr>
              <a:t>18 MW</a:t>
            </a:r>
          </a:p>
        </p:txBody>
      </p:sp>
      <p:sp>
        <p:nvSpPr>
          <p:cNvPr id="92" name="AutoShape 482"/>
          <p:cNvSpPr>
            <a:spLocks noChangeArrowheads="1"/>
          </p:cNvSpPr>
          <p:nvPr/>
        </p:nvSpPr>
        <p:spPr bwMode="auto">
          <a:xfrm>
            <a:off x="3838575" y="2000250"/>
            <a:ext cx="647700" cy="258763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pt-BR" sz="1100" b="1">
                <a:solidFill>
                  <a:srgbClr val="000000"/>
                </a:solidFill>
                <a:latin typeface="Calibri" pitchFamily="34" charset="0"/>
              </a:rPr>
              <a:t>373 MW</a:t>
            </a:r>
          </a:p>
        </p:txBody>
      </p:sp>
      <p:sp>
        <p:nvSpPr>
          <p:cNvPr id="93" name="AutoShape 482"/>
          <p:cNvSpPr>
            <a:spLocks noChangeArrowheads="1"/>
          </p:cNvSpPr>
          <p:nvPr/>
        </p:nvSpPr>
        <p:spPr bwMode="auto">
          <a:xfrm>
            <a:off x="3925888" y="4121150"/>
            <a:ext cx="647700" cy="258763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pt-BR" sz="1100" b="1">
                <a:solidFill>
                  <a:srgbClr val="000000"/>
                </a:solidFill>
                <a:latin typeface="Calibri" pitchFamily="34" charset="0"/>
              </a:rPr>
              <a:t>35 MW</a:t>
            </a:r>
          </a:p>
        </p:txBody>
      </p:sp>
      <p:sp>
        <p:nvSpPr>
          <p:cNvPr id="94" name="AutoShape 482"/>
          <p:cNvSpPr>
            <a:spLocks noChangeArrowheads="1"/>
          </p:cNvSpPr>
          <p:nvPr/>
        </p:nvSpPr>
        <p:spPr bwMode="auto">
          <a:xfrm>
            <a:off x="4670425" y="2979738"/>
            <a:ext cx="647700" cy="25876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pt-BR" sz="1100" b="1">
                <a:solidFill>
                  <a:srgbClr val="000000"/>
                </a:solidFill>
                <a:latin typeface="Calibri" pitchFamily="34" charset="0"/>
              </a:rPr>
              <a:t>66 MW</a:t>
            </a:r>
          </a:p>
        </p:txBody>
      </p:sp>
      <p:sp>
        <p:nvSpPr>
          <p:cNvPr id="95" name="AutoShape 482"/>
          <p:cNvSpPr>
            <a:spLocks noChangeArrowheads="1"/>
          </p:cNvSpPr>
          <p:nvPr/>
        </p:nvSpPr>
        <p:spPr bwMode="auto">
          <a:xfrm>
            <a:off x="6872288" y="3213100"/>
            <a:ext cx="1014412" cy="50323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pt-BR" sz="1400" b="1">
                <a:solidFill>
                  <a:srgbClr val="000000"/>
                </a:solidFill>
                <a:latin typeface="Calibri" pitchFamily="34" charset="0"/>
              </a:rPr>
              <a:t> 1.154 MW </a:t>
            </a:r>
          </a:p>
          <a:p>
            <a:pPr algn="ctr"/>
            <a:r>
              <a:rPr lang="pt-BR" sz="1400" b="1">
                <a:solidFill>
                  <a:srgbClr val="000000"/>
                </a:solidFill>
                <a:latin typeface="Calibri" pitchFamily="34" charset="0"/>
              </a:rPr>
              <a:t>(50 CGE)</a:t>
            </a:r>
          </a:p>
        </p:txBody>
      </p:sp>
      <p:sp>
        <p:nvSpPr>
          <p:cNvPr id="96" name="Oval 60"/>
          <p:cNvSpPr>
            <a:spLocks noChangeArrowheads="1"/>
          </p:cNvSpPr>
          <p:nvPr/>
        </p:nvSpPr>
        <p:spPr bwMode="auto">
          <a:xfrm>
            <a:off x="3227388" y="2392363"/>
            <a:ext cx="60325" cy="61912"/>
          </a:xfrm>
          <a:prstGeom prst="ellipse">
            <a:avLst/>
          </a:prstGeom>
          <a:solidFill>
            <a:srgbClr val="B2B2B2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97" name="Oval 63"/>
          <p:cNvSpPr>
            <a:spLocks noChangeArrowheads="1"/>
          </p:cNvSpPr>
          <p:nvPr/>
        </p:nvSpPr>
        <p:spPr bwMode="auto">
          <a:xfrm>
            <a:off x="3646488" y="2503488"/>
            <a:ext cx="61912" cy="60325"/>
          </a:xfrm>
          <a:prstGeom prst="ellipse">
            <a:avLst/>
          </a:prstGeom>
          <a:solidFill>
            <a:srgbClr val="B2B2B2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98" name="Oval 66"/>
          <p:cNvSpPr>
            <a:spLocks noChangeArrowheads="1"/>
          </p:cNvSpPr>
          <p:nvPr/>
        </p:nvSpPr>
        <p:spPr bwMode="auto">
          <a:xfrm>
            <a:off x="3292475" y="2659063"/>
            <a:ext cx="60325" cy="60325"/>
          </a:xfrm>
          <a:prstGeom prst="ellipse">
            <a:avLst/>
          </a:prstGeom>
          <a:solidFill>
            <a:srgbClr val="B2B2B2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99" name="Oval 86"/>
          <p:cNvSpPr>
            <a:spLocks noChangeArrowheads="1"/>
          </p:cNvSpPr>
          <p:nvPr/>
        </p:nvSpPr>
        <p:spPr bwMode="auto">
          <a:xfrm>
            <a:off x="1852613" y="5013325"/>
            <a:ext cx="60325" cy="60325"/>
          </a:xfrm>
          <a:prstGeom prst="ellipse">
            <a:avLst/>
          </a:prstGeom>
          <a:solidFill>
            <a:srgbClr val="B2B2B2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00" name="Oval 88"/>
          <p:cNvSpPr>
            <a:spLocks noChangeArrowheads="1"/>
          </p:cNvSpPr>
          <p:nvPr/>
        </p:nvSpPr>
        <p:spPr bwMode="auto">
          <a:xfrm>
            <a:off x="2247900" y="4397375"/>
            <a:ext cx="60325" cy="60325"/>
          </a:xfrm>
          <a:prstGeom prst="ellipse">
            <a:avLst/>
          </a:prstGeom>
          <a:solidFill>
            <a:srgbClr val="B2B2B2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01" name="Oval 90"/>
          <p:cNvSpPr>
            <a:spLocks noChangeArrowheads="1"/>
          </p:cNvSpPr>
          <p:nvPr/>
        </p:nvSpPr>
        <p:spPr bwMode="auto">
          <a:xfrm>
            <a:off x="3852863" y="2606675"/>
            <a:ext cx="60325" cy="60325"/>
          </a:xfrm>
          <a:prstGeom prst="ellipse">
            <a:avLst/>
          </a:prstGeom>
          <a:solidFill>
            <a:srgbClr val="B2B2B2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02" name="Oval 105"/>
          <p:cNvSpPr>
            <a:spLocks noChangeArrowheads="1"/>
          </p:cNvSpPr>
          <p:nvPr/>
        </p:nvSpPr>
        <p:spPr bwMode="auto">
          <a:xfrm>
            <a:off x="1831975" y="5013325"/>
            <a:ext cx="60325" cy="60325"/>
          </a:xfrm>
          <a:prstGeom prst="ellipse">
            <a:avLst/>
          </a:prstGeom>
          <a:solidFill>
            <a:srgbClr val="B2B2B2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03" name="Oval 106"/>
          <p:cNvSpPr>
            <a:spLocks noChangeArrowheads="1"/>
          </p:cNvSpPr>
          <p:nvPr/>
        </p:nvSpPr>
        <p:spPr bwMode="auto">
          <a:xfrm>
            <a:off x="1808163" y="5013325"/>
            <a:ext cx="60325" cy="60325"/>
          </a:xfrm>
          <a:prstGeom prst="ellipse">
            <a:avLst/>
          </a:prstGeom>
          <a:solidFill>
            <a:srgbClr val="B2B2B2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04" name="Oval 107"/>
          <p:cNvSpPr>
            <a:spLocks noChangeArrowheads="1"/>
          </p:cNvSpPr>
          <p:nvPr/>
        </p:nvSpPr>
        <p:spPr bwMode="auto">
          <a:xfrm>
            <a:off x="1787525" y="5013325"/>
            <a:ext cx="60325" cy="60325"/>
          </a:xfrm>
          <a:prstGeom prst="ellipse">
            <a:avLst/>
          </a:prstGeom>
          <a:solidFill>
            <a:srgbClr val="B2B2B2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05" name="Oval 108"/>
          <p:cNvSpPr>
            <a:spLocks noChangeArrowheads="1"/>
          </p:cNvSpPr>
          <p:nvPr/>
        </p:nvSpPr>
        <p:spPr bwMode="auto">
          <a:xfrm>
            <a:off x="1766888" y="5013325"/>
            <a:ext cx="61912" cy="60325"/>
          </a:xfrm>
          <a:prstGeom prst="ellipse">
            <a:avLst/>
          </a:prstGeom>
          <a:solidFill>
            <a:srgbClr val="B2B2B2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06" name="Oval 109"/>
          <p:cNvSpPr>
            <a:spLocks noChangeArrowheads="1"/>
          </p:cNvSpPr>
          <p:nvPr/>
        </p:nvSpPr>
        <p:spPr bwMode="auto">
          <a:xfrm>
            <a:off x="1852613" y="5041900"/>
            <a:ext cx="60325" cy="60325"/>
          </a:xfrm>
          <a:prstGeom prst="ellipse">
            <a:avLst/>
          </a:prstGeom>
          <a:solidFill>
            <a:srgbClr val="B2B2B2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07" name="Oval 110"/>
          <p:cNvSpPr>
            <a:spLocks noChangeArrowheads="1"/>
          </p:cNvSpPr>
          <p:nvPr/>
        </p:nvSpPr>
        <p:spPr bwMode="auto">
          <a:xfrm>
            <a:off x="1831975" y="5041900"/>
            <a:ext cx="60325" cy="60325"/>
          </a:xfrm>
          <a:prstGeom prst="ellipse">
            <a:avLst/>
          </a:prstGeom>
          <a:solidFill>
            <a:srgbClr val="B2B2B2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08" name="Oval 111"/>
          <p:cNvSpPr>
            <a:spLocks noChangeArrowheads="1"/>
          </p:cNvSpPr>
          <p:nvPr/>
        </p:nvSpPr>
        <p:spPr bwMode="auto">
          <a:xfrm>
            <a:off x="1808163" y="5041900"/>
            <a:ext cx="60325" cy="60325"/>
          </a:xfrm>
          <a:prstGeom prst="ellipse">
            <a:avLst/>
          </a:prstGeom>
          <a:solidFill>
            <a:srgbClr val="B2B2B2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09" name="Oval 112"/>
          <p:cNvSpPr>
            <a:spLocks noChangeArrowheads="1"/>
          </p:cNvSpPr>
          <p:nvPr/>
        </p:nvSpPr>
        <p:spPr bwMode="auto">
          <a:xfrm>
            <a:off x="1787525" y="5041900"/>
            <a:ext cx="60325" cy="60325"/>
          </a:xfrm>
          <a:prstGeom prst="ellipse">
            <a:avLst/>
          </a:prstGeom>
          <a:solidFill>
            <a:srgbClr val="B2B2B2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10" name="Oval 113"/>
          <p:cNvSpPr>
            <a:spLocks noChangeArrowheads="1"/>
          </p:cNvSpPr>
          <p:nvPr/>
        </p:nvSpPr>
        <p:spPr bwMode="auto">
          <a:xfrm>
            <a:off x="1766888" y="5041900"/>
            <a:ext cx="61912" cy="60325"/>
          </a:xfrm>
          <a:prstGeom prst="ellipse">
            <a:avLst/>
          </a:prstGeom>
          <a:solidFill>
            <a:srgbClr val="B2B2B2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11" name="Oval 114"/>
          <p:cNvSpPr>
            <a:spLocks noChangeArrowheads="1"/>
          </p:cNvSpPr>
          <p:nvPr/>
        </p:nvSpPr>
        <p:spPr bwMode="auto">
          <a:xfrm>
            <a:off x="1852613" y="5073650"/>
            <a:ext cx="60325" cy="60325"/>
          </a:xfrm>
          <a:prstGeom prst="ellipse">
            <a:avLst/>
          </a:prstGeom>
          <a:solidFill>
            <a:srgbClr val="B2B2B2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12" name="Oval 115"/>
          <p:cNvSpPr>
            <a:spLocks noChangeArrowheads="1"/>
          </p:cNvSpPr>
          <p:nvPr/>
        </p:nvSpPr>
        <p:spPr bwMode="auto">
          <a:xfrm>
            <a:off x="1831975" y="5073650"/>
            <a:ext cx="60325" cy="60325"/>
          </a:xfrm>
          <a:prstGeom prst="ellipse">
            <a:avLst/>
          </a:prstGeom>
          <a:solidFill>
            <a:srgbClr val="B2B2B2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13" name="Oval 116"/>
          <p:cNvSpPr>
            <a:spLocks noChangeArrowheads="1"/>
          </p:cNvSpPr>
          <p:nvPr/>
        </p:nvSpPr>
        <p:spPr bwMode="auto">
          <a:xfrm>
            <a:off x="1808163" y="5073650"/>
            <a:ext cx="60325" cy="60325"/>
          </a:xfrm>
          <a:prstGeom prst="ellipse">
            <a:avLst/>
          </a:prstGeom>
          <a:solidFill>
            <a:srgbClr val="B2B2B2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14" name="Oval 117"/>
          <p:cNvSpPr>
            <a:spLocks noChangeArrowheads="1"/>
          </p:cNvSpPr>
          <p:nvPr/>
        </p:nvSpPr>
        <p:spPr bwMode="auto">
          <a:xfrm>
            <a:off x="1787525" y="5073650"/>
            <a:ext cx="60325" cy="60325"/>
          </a:xfrm>
          <a:prstGeom prst="ellipse">
            <a:avLst/>
          </a:prstGeom>
          <a:solidFill>
            <a:srgbClr val="B2B2B2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15" name="Oval 118"/>
          <p:cNvSpPr>
            <a:spLocks noChangeArrowheads="1"/>
          </p:cNvSpPr>
          <p:nvPr/>
        </p:nvSpPr>
        <p:spPr bwMode="auto">
          <a:xfrm>
            <a:off x="1766888" y="5073650"/>
            <a:ext cx="61912" cy="60325"/>
          </a:xfrm>
          <a:prstGeom prst="ellipse">
            <a:avLst/>
          </a:prstGeom>
          <a:solidFill>
            <a:srgbClr val="B2B2B2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16" name="Oval 119"/>
          <p:cNvSpPr>
            <a:spLocks noChangeArrowheads="1"/>
          </p:cNvSpPr>
          <p:nvPr/>
        </p:nvSpPr>
        <p:spPr bwMode="auto">
          <a:xfrm>
            <a:off x="1668463" y="5114925"/>
            <a:ext cx="61912" cy="60325"/>
          </a:xfrm>
          <a:prstGeom prst="ellipse">
            <a:avLst/>
          </a:prstGeom>
          <a:solidFill>
            <a:srgbClr val="B2B2B2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17" name="Oval 120"/>
          <p:cNvSpPr>
            <a:spLocks noChangeArrowheads="1"/>
          </p:cNvSpPr>
          <p:nvPr/>
        </p:nvSpPr>
        <p:spPr bwMode="auto">
          <a:xfrm>
            <a:off x="1649413" y="5114925"/>
            <a:ext cx="60325" cy="60325"/>
          </a:xfrm>
          <a:prstGeom prst="ellipse">
            <a:avLst/>
          </a:prstGeom>
          <a:solidFill>
            <a:srgbClr val="B2B2B2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18" name="Oval 121"/>
          <p:cNvSpPr>
            <a:spLocks noChangeArrowheads="1"/>
          </p:cNvSpPr>
          <p:nvPr/>
        </p:nvSpPr>
        <p:spPr bwMode="auto">
          <a:xfrm>
            <a:off x="1628775" y="5114925"/>
            <a:ext cx="60325" cy="60325"/>
          </a:xfrm>
          <a:prstGeom prst="ellipse">
            <a:avLst/>
          </a:prstGeom>
          <a:solidFill>
            <a:srgbClr val="B2B2B2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19" name="Oval 122"/>
          <p:cNvSpPr>
            <a:spLocks noChangeArrowheads="1"/>
          </p:cNvSpPr>
          <p:nvPr/>
        </p:nvSpPr>
        <p:spPr bwMode="auto">
          <a:xfrm>
            <a:off x="1712913" y="5146675"/>
            <a:ext cx="61912" cy="60325"/>
          </a:xfrm>
          <a:prstGeom prst="ellipse">
            <a:avLst/>
          </a:prstGeom>
          <a:solidFill>
            <a:srgbClr val="B2B2B2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20" name="Oval 123"/>
          <p:cNvSpPr>
            <a:spLocks noChangeArrowheads="1"/>
          </p:cNvSpPr>
          <p:nvPr/>
        </p:nvSpPr>
        <p:spPr bwMode="auto">
          <a:xfrm>
            <a:off x="1693863" y="5146675"/>
            <a:ext cx="60325" cy="60325"/>
          </a:xfrm>
          <a:prstGeom prst="ellipse">
            <a:avLst/>
          </a:prstGeom>
          <a:solidFill>
            <a:srgbClr val="B2B2B2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21" name="Oval 124"/>
          <p:cNvSpPr>
            <a:spLocks noChangeArrowheads="1"/>
          </p:cNvSpPr>
          <p:nvPr/>
        </p:nvSpPr>
        <p:spPr bwMode="auto">
          <a:xfrm>
            <a:off x="1668463" y="5146675"/>
            <a:ext cx="61912" cy="60325"/>
          </a:xfrm>
          <a:prstGeom prst="ellipse">
            <a:avLst/>
          </a:prstGeom>
          <a:solidFill>
            <a:srgbClr val="B2B2B2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22" name="Oval 125"/>
          <p:cNvSpPr>
            <a:spLocks noChangeArrowheads="1"/>
          </p:cNvSpPr>
          <p:nvPr/>
        </p:nvSpPr>
        <p:spPr bwMode="auto">
          <a:xfrm>
            <a:off x="1649413" y="5146675"/>
            <a:ext cx="60325" cy="60325"/>
          </a:xfrm>
          <a:prstGeom prst="ellipse">
            <a:avLst/>
          </a:prstGeom>
          <a:solidFill>
            <a:srgbClr val="B2B2B2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23" name="Oval 126"/>
          <p:cNvSpPr>
            <a:spLocks noChangeArrowheads="1"/>
          </p:cNvSpPr>
          <p:nvPr/>
        </p:nvSpPr>
        <p:spPr bwMode="auto">
          <a:xfrm>
            <a:off x="1628775" y="5146675"/>
            <a:ext cx="60325" cy="60325"/>
          </a:xfrm>
          <a:prstGeom prst="ellipse">
            <a:avLst/>
          </a:prstGeom>
          <a:solidFill>
            <a:srgbClr val="B2B2B2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24" name="Oval 127"/>
          <p:cNvSpPr>
            <a:spLocks noChangeArrowheads="1"/>
          </p:cNvSpPr>
          <p:nvPr/>
        </p:nvSpPr>
        <p:spPr bwMode="auto">
          <a:xfrm>
            <a:off x="1622425" y="4979988"/>
            <a:ext cx="61913" cy="60325"/>
          </a:xfrm>
          <a:prstGeom prst="ellipse">
            <a:avLst/>
          </a:prstGeom>
          <a:solidFill>
            <a:srgbClr val="B2B2B2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25" name="Oval 128"/>
          <p:cNvSpPr>
            <a:spLocks noChangeArrowheads="1"/>
          </p:cNvSpPr>
          <p:nvPr/>
        </p:nvSpPr>
        <p:spPr bwMode="auto">
          <a:xfrm>
            <a:off x="1603375" y="4979988"/>
            <a:ext cx="60325" cy="60325"/>
          </a:xfrm>
          <a:prstGeom prst="ellipse">
            <a:avLst/>
          </a:prstGeom>
          <a:solidFill>
            <a:srgbClr val="B2B2B2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26" name="Oval 129"/>
          <p:cNvSpPr>
            <a:spLocks noChangeArrowheads="1"/>
          </p:cNvSpPr>
          <p:nvPr/>
        </p:nvSpPr>
        <p:spPr bwMode="auto">
          <a:xfrm>
            <a:off x="1582738" y="4979988"/>
            <a:ext cx="60325" cy="60325"/>
          </a:xfrm>
          <a:prstGeom prst="ellipse">
            <a:avLst/>
          </a:prstGeom>
          <a:solidFill>
            <a:srgbClr val="B2B2B2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27" name="Oval 130"/>
          <p:cNvSpPr>
            <a:spLocks noChangeArrowheads="1"/>
          </p:cNvSpPr>
          <p:nvPr/>
        </p:nvSpPr>
        <p:spPr bwMode="auto">
          <a:xfrm>
            <a:off x="1666875" y="5010150"/>
            <a:ext cx="61913" cy="61913"/>
          </a:xfrm>
          <a:prstGeom prst="ellipse">
            <a:avLst/>
          </a:prstGeom>
          <a:solidFill>
            <a:srgbClr val="B2B2B2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28" name="Oval 131"/>
          <p:cNvSpPr>
            <a:spLocks noChangeArrowheads="1"/>
          </p:cNvSpPr>
          <p:nvPr/>
        </p:nvSpPr>
        <p:spPr bwMode="auto">
          <a:xfrm>
            <a:off x="1647825" y="5010150"/>
            <a:ext cx="60325" cy="61913"/>
          </a:xfrm>
          <a:prstGeom prst="ellipse">
            <a:avLst/>
          </a:prstGeom>
          <a:solidFill>
            <a:srgbClr val="B2B2B2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29" name="Oval 132"/>
          <p:cNvSpPr>
            <a:spLocks noChangeArrowheads="1"/>
          </p:cNvSpPr>
          <p:nvPr/>
        </p:nvSpPr>
        <p:spPr bwMode="auto">
          <a:xfrm>
            <a:off x="1622425" y="5010150"/>
            <a:ext cx="61913" cy="61913"/>
          </a:xfrm>
          <a:prstGeom prst="ellipse">
            <a:avLst/>
          </a:prstGeom>
          <a:solidFill>
            <a:srgbClr val="B2B2B2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30" name="Oval 133"/>
          <p:cNvSpPr>
            <a:spLocks noChangeArrowheads="1"/>
          </p:cNvSpPr>
          <p:nvPr/>
        </p:nvSpPr>
        <p:spPr bwMode="auto">
          <a:xfrm>
            <a:off x="1603375" y="5010150"/>
            <a:ext cx="60325" cy="61913"/>
          </a:xfrm>
          <a:prstGeom prst="ellipse">
            <a:avLst/>
          </a:prstGeom>
          <a:solidFill>
            <a:srgbClr val="B2B2B2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31" name="Oval 134"/>
          <p:cNvSpPr>
            <a:spLocks noChangeArrowheads="1"/>
          </p:cNvSpPr>
          <p:nvPr/>
        </p:nvSpPr>
        <p:spPr bwMode="auto">
          <a:xfrm>
            <a:off x="1581150" y="5010150"/>
            <a:ext cx="60325" cy="61913"/>
          </a:xfrm>
          <a:prstGeom prst="ellipse">
            <a:avLst/>
          </a:prstGeom>
          <a:solidFill>
            <a:srgbClr val="B2B2B2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32" name="Oval 135"/>
          <p:cNvSpPr>
            <a:spLocks noChangeArrowheads="1"/>
          </p:cNvSpPr>
          <p:nvPr/>
        </p:nvSpPr>
        <p:spPr bwMode="auto">
          <a:xfrm>
            <a:off x="1730375" y="4886325"/>
            <a:ext cx="60325" cy="60325"/>
          </a:xfrm>
          <a:prstGeom prst="ellipse">
            <a:avLst/>
          </a:prstGeom>
          <a:solidFill>
            <a:srgbClr val="B2B2B2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33" name="Oval 136"/>
          <p:cNvSpPr>
            <a:spLocks noChangeArrowheads="1"/>
          </p:cNvSpPr>
          <p:nvPr/>
        </p:nvSpPr>
        <p:spPr bwMode="auto">
          <a:xfrm>
            <a:off x="1709738" y="4886325"/>
            <a:ext cx="60325" cy="60325"/>
          </a:xfrm>
          <a:prstGeom prst="ellipse">
            <a:avLst/>
          </a:prstGeom>
          <a:solidFill>
            <a:srgbClr val="B2B2B2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34" name="Oval 137"/>
          <p:cNvSpPr>
            <a:spLocks noChangeArrowheads="1"/>
          </p:cNvSpPr>
          <p:nvPr/>
        </p:nvSpPr>
        <p:spPr bwMode="auto">
          <a:xfrm>
            <a:off x="1793875" y="4918075"/>
            <a:ext cx="61913" cy="61913"/>
          </a:xfrm>
          <a:prstGeom prst="ellipse">
            <a:avLst/>
          </a:prstGeom>
          <a:solidFill>
            <a:srgbClr val="B2B2B2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35" name="Oval 138"/>
          <p:cNvSpPr>
            <a:spLocks noChangeArrowheads="1"/>
          </p:cNvSpPr>
          <p:nvPr/>
        </p:nvSpPr>
        <p:spPr bwMode="auto">
          <a:xfrm>
            <a:off x="1774825" y="4918075"/>
            <a:ext cx="60325" cy="61913"/>
          </a:xfrm>
          <a:prstGeom prst="ellipse">
            <a:avLst/>
          </a:prstGeom>
          <a:solidFill>
            <a:srgbClr val="B2B2B2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36" name="Oval 139"/>
          <p:cNvSpPr>
            <a:spLocks noChangeArrowheads="1"/>
          </p:cNvSpPr>
          <p:nvPr/>
        </p:nvSpPr>
        <p:spPr bwMode="auto">
          <a:xfrm>
            <a:off x="1749425" y="4918075"/>
            <a:ext cx="61913" cy="61913"/>
          </a:xfrm>
          <a:prstGeom prst="ellipse">
            <a:avLst/>
          </a:prstGeom>
          <a:solidFill>
            <a:srgbClr val="B2B2B2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37" name="Oval 140"/>
          <p:cNvSpPr>
            <a:spLocks noChangeArrowheads="1"/>
          </p:cNvSpPr>
          <p:nvPr/>
        </p:nvSpPr>
        <p:spPr bwMode="auto">
          <a:xfrm>
            <a:off x="1730375" y="4918075"/>
            <a:ext cx="60325" cy="61913"/>
          </a:xfrm>
          <a:prstGeom prst="ellipse">
            <a:avLst/>
          </a:prstGeom>
          <a:solidFill>
            <a:srgbClr val="B2B2B2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38" name="Oval 141"/>
          <p:cNvSpPr>
            <a:spLocks noChangeArrowheads="1"/>
          </p:cNvSpPr>
          <p:nvPr/>
        </p:nvSpPr>
        <p:spPr bwMode="auto">
          <a:xfrm>
            <a:off x="1709738" y="4918075"/>
            <a:ext cx="60325" cy="61913"/>
          </a:xfrm>
          <a:prstGeom prst="ellipse">
            <a:avLst/>
          </a:prstGeom>
          <a:solidFill>
            <a:srgbClr val="B2B2B2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39" name="Oval 145"/>
          <p:cNvSpPr>
            <a:spLocks noChangeArrowheads="1"/>
          </p:cNvSpPr>
          <p:nvPr/>
        </p:nvSpPr>
        <p:spPr bwMode="auto">
          <a:xfrm>
            <a:off x="2008188" y="3846513"/>
            <a:ext cx="60325" cy="60325"/>
          </a:xfrm>
          <a:prstGeom prst="ellipse">
            <a:avLst/>
          </a:prstGeom>
          <a:solidFill>
            <a:srgbClr val="B2B2B2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40" name="Oval 146"/>
          <p:cNvSpPr>
            <a:spLocks noChangeArrowheads="1"/>
          </p:cNvSpPr>
          <p:nvPr/>
        </p:nvSpPr>
        <p:spPr bwMode="auto">
          <a:xfrm>
            <a:off x="1987550" y="3846513"/>
            <a:ext cx="60325" cy="60325"/>
          </a:xfrm>
          <a:prstGeom prst="ellipse">
            <a:avLst/>
          </a:prstGeom>
          <a:solidFill>
            <a:srgbClr val="B2B2B2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41" name="Oval 147"/>
          <p:cNvSpPr>
            <a:spLocks noChangeArrowheads="1"/>
          </p:cNvSpPr>
          <p:nvPr/>
        </p:nvSpPr>
        <p:spPr bwMode="auto">
          <a:xfrm>
            <a:off x="1966913" y="3846513"/>
            <a:ext cx="60325" cy="60325"/>
          </a:xfrm>
          <a:prstGeom prst="ellipse">
            <a:avLst/>
          </a:prstGeom>
          <a:solidFill>
            <a:srgbClr val="B2B2B2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42" name="Oval 148"/>
          <p:cNvSpPr>
            <a:spLocks noChangeArrowheads="1"/>
          </p:cNvSpPr>
          <p:nvPr/>
        </p:nvSpPr>
        <p:spPr bwMode="auto">
          <a:xfrm>
            <a:off x="2309813" y="3768725"/>
            <a:ext cx="60325" cy="61913"/>
          </a:xfrm>
          <a:prstGeom prst="ellipse">
            <a:avLst/>
          </a:prstGeom>
          <a:solidFill>
            <a:srgbClr val="B2B2B2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43" name="Oval 149"/>
          <p:cNvSpPr>
            <a:spLocks noChangeArrowheads="1"/>
          </p:cNvSpPr>
          <p:nvPr/>
        </p:nvSpPr>
        <p:spPr bwMode="auto">
          <a:xfrm>
            <a:off x="2289175" y="3768725"/>
            <a:ext cx="61913" cy="61913"/>
          </a:xfrm>
          <a:prstGeom prst="ellipse">
            <a:avLst/>
          </a:prstGeom>
          <a:solidFill>
            <a:srgbClr val="B2B2B2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>
              <a:solidFill>
                <a:srgbClr val="000000"/>
              </a:solidFill>
              <a:latin typeface="Calibri" pitchFamily="34" charset="0"/>
            </a:endParaRPr>
          </a:p>
        </p:txBody>
      </p:sp>
      <p:grpSp>
        <p:nvGrpSpPr>
          <p:cNvPr id="144" name="Group 150"/>
          <p:cNvGrpSpPr>
            <a:grpSpLocks/>
          </p:cNvGrpSpPr>
          <p:nvPr/>
        </p:nvGrpSpPr>
        <p:grpSpPr bwMode="auto">
          <a:xfrm>
            <a:off x="2270125" y="4291013"/>
            <a:ext cx="80963" cy="60325"/>
            <a:chOff x="3168" y="2853"/>
            <a:chExt cx="60" cy="45"/>
          </a:xfrm>
        </p:grpSpPr>
        <p:sp>
          <p:nvSpPr>
            <p:cNvPr id="145" name="Oval 151"/>
            <p:cNvSpPr>
              <a:spLocks noChangeArrowheads="1"/>
            </p:cNvSpPr>
            <p:nvPr/>
          </p:nvSpPr>
          <p:spPr bwMode="auto">
            <a:xfrm>
              <a:off x="3183" y="2853"/>
              <a:ext cx="45" cy="45"/>
            </a:xfrm>
            <a:prstGeom prst="ellipse">
              <a:avLst/>
            </a:prstGeom>
            <a:solidFill>
              <a:srgbClr val="B2B2B2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146" name="Oval 152"/>
            <p:cNvSpPr>
              <a:spLocks noChangeArrowheads="1"/>
            </p:cNvSpPr>
            <p:nvPr/>
          </p:nvSpPr>
          <p:spPr bwMode="auto">
            <a:xfrm>
              <a:off x="3168" y="2853"/>
              <a:ext cx="45" cy="45"/>
            </a:xfrm>
            <a:prstGeom prst="ellipse">
              <a:avLst/>
            </a:prstGeom>
            <a:solidFill>
              <a:srgbClr val="B2B2B2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>
                <a:solidFill>
                  <a:srgbClr val="000000"/>
                </a:solidFill>
                <a:latin typeface="Calibri" pitchFamily="34" charset="0"/>
              </a:endParaRPr>
            </a:p>
          </p:txBody>
        </p:sp>
      </p:grpSp>
      <p:sp>
        <p:nvSpPr>
          <p:cNvPr id="147" name="Oval 153"/>
          <p:cNvSpPr>
            <a:spLocks noChangeArrowheads="1"/>
          </p:cNvSpPr>
          <p:nvPr/>
        </p:nvSpPr>
        <p:spPr bwMode="auto">
          <a:xfrm>
            <a:off x="1879600" y="1884363"/>
            <a:ext cx="60325" cy="60325"/>
          </a:xfrm>
          <a:prstGeom prst="ellipse">
            <a:avLst/>
          </a:prstGeom>
          <a:solidFill>
            <a:srgbClr val="B2B2B2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48" name="Oval 154"/>
          <p:cNvSpPr>
            <a:spLocks noChangeArrowheads="1"/>
          </p:cNvSpPr>
          <p:nvPr/>
        </p:nvSpPr>
        <p:spPr bwMode="auto">
          <a:xfrm>
            <a:off x="1858963" y="1884363"/>
            <a:ext cx="60325" cy="60325"/>
          </a:xfrm>
          <a:prstGeom prst="ellipse">
            <a:avLst/>
          </a:prstGeom>
          <a:solidFill>
            <a:srgbClr val="B2B2B2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49" name="Oval 155"/>
          <p:cNvSpPr>
            <a:spLocks noChangeArrowheads="1"/>
          </p:cNvSpPr>
          <p:nvPr/>
        </p:nvSpPr>
        <p:spPr bwMode="auto">
          <a:xfrm>
            <a:off x="1835150" y="1884363"/>
            <a:ext cx="60325" cy="60325"/>
          </a:xfrm>
          <a:prstGeom prst="ellipse">
            <a:avLst/>
          </a:prstGeom>
          <a:solidFill>
            <a:srgbClr val="B2B2B2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50" name="Oval 156"/>
          <p:cNvSpPr>
            <a:spLocks noChangeArrowheads="1"/>
          </p:cNvSpPr>
          <p:nvPr/>
        </p:nvSpPr>
        <p:spPr bwMode="auto">
          <a:xfrm>
            <a:off x="1814513" y="1884363"/>
            <a:ext cx="60325" cy="60325"/>
          </a:xfrm>
          <a:prstGeom prst="ellipse">
            <a:avLst/>
          </a:prstGeom>
          <a:solidFill>
            <a:srgbClr val="B2B2B2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51" name="Oval 157"/>
          <p:cNvSpPr>
            <a:spLocks noChangeArrowheads="1"/>
          </p:cNvSpPr>
          <p:nvPr/>
        </p:nvSpPr>
        <p:spPr bwMode="auto">
          <a:xfrm>
            <a:off x="1793875" y="1884363"/>
            <a:ext cx="61913" cy="60325"/>
          </a:xfrm>
          <a:prstGeom prst="ellipse">
            <a:avLst/>
          </a:prstGeom>
          <a:solidFill>
            <a:srgbClr val="B2B2B2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52" name="Oval 158"/>
          <p:cNvSpPr>
            <a:spLocks noChangeArrowheads="1"/>
          </p:cNvSpPr>
          <p:nvPr/>
        </p:nvSpPr>
        <p:spPr bwMode="auto">
          <a:xfrm>
            <a:off x="1738313" y="1801813"/>
            <a:ext cx="60325" cy="60325"/>
          </a:xfrm>
          <a:prstGeom prst="ellipse">
            <a:avLst/>
          </a:prstGeom>
          <a:solidFill>
            <a:srgbClr val="B2B2B2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53" name="Oval 159"/>
          <p:cNvSpPr>
            <a:spLocks noChangeArrowheads="1"/>
          </p:cNvSpPr>
          <p:nvPr/>
        </p:nvSpPr>
        <p:spPr bwMode="auto">
          <a:xfrm>
            <a:off x="1717675" y="1801813"/>
            <a:ext cx="60325" cy="60325"/>
          </a:xfrm>
          <a:prstGeom prst="ellipse">
            <a:avLst/>
          </a:prstGeom>
          <a:solidFill>
            <a:srgbClr val="B2B2B2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54" name="Oval 160"/>
          <p:cNvSpPr>
            <a:spLocks noChangeArrowheads="1"/>
          </p:cNvSpPr>
          <p:nvPr/>
        </p:nvSpPr>
        <p:spPr bwMode="auto">
          <a:xfrm>
            <a:off x="1693863" y="1801813"/>
            <a:ext cx="60325" cy="60325"/>
          </a:xfrm>
          <a:prstGeom prst="ellipse">
            <a:avLst/>
          </a:prstGeom>
          <a:solidFill>
            <a:srgbClr val="B2B2B2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55" name="Oval 161"/>
          <p:cNvSpPr>
            <a:spLocks noChangeArrowheads="1"/>
          </p:cNvSpPr>
          <p:nvPr/>
        </p:nvSpPr>
        <p:spPr bwMode="auto">
          <a:xfrm>
            <a:off x="1673225" y="1801813"/>
            <a:ext cx="60325" cy="60325"/>
          </a:xfrm>
          <a:prstGeom prst="ellipse">
            <a:avLst/>
          </a:prstGeom>
          <a:solidFill>
            <a:srgbClr val="B2B2B2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56" name="Oval 162"/>
          <p:cNvSpPr>
            <a:spLocks noChangeArrowheads="1"/>
          </p:cNvSpPr>
          <p:nvPr/>
        </p:nvSpPr>
        <p:spPr bwMode="auto">
          <a:xfrm>
            <a:off x="1652588" y="1801813"/>
            <a:ext cx="60325" cy="60325"/>
          </a:xfrm>
          <a:prstGeom prst="ellipse">
            <a:avLst/>
          </a:prstGeom>
          <a:solidFill>
            <a:srgbClr val="B2B2B2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57" name="Oval 163"/>
          <p:cNvSpPr>
            <a:spLocks noChangeArrowheads="1"/>
          </p:cNvSpPr>
          <p:nvPr/>
        </p:nvSpPr>
        <p:spPr bwMode="auto">
          <a:xfrm>
            <a:off x="1738313" y="1833563"/>
            <a:ext cx="60325" cy="61912"/>
          </a:xfrm>
          <a:prstGeom prst="ellipse">
            <a:avLst/>
          </a:prstGeom>
          <a:solidFill>
            <a:srgbClr val="B2B2B2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58" name="Oval 164"/>
          <p:cNvSpPr>
            <a:spLocks noChangeArrowheads="1"/>
          </p:cNvSpPr>
          <p:nvPr/>
        </p:nvSpPr>
        <p:spPr bwMode="auto">
          <a:xfrm>
            <a:off x="1717675" y="1833563"/>
            <a:ext cx="60325" cy="61912"/>
          </a:xfrm>
          <a:prstGeom prst="ellipse">
            <a:avLst/>
          </a:prstGeom>
          <a:solidFill>
            <a:srgbClr val="B2B2B2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59" name="Oval 165"/>
          <p:cNvSpPr>
            <a:spLocks noChangeArrowheads="1"/>
          </p:cNvSpPr>
          <p:nvPr/>
        </p:nvSpPr>
        <p:spPr bwMode="auto">
          <a:xfrm>
            <a:off x="1693863" y="1833563"/>
            <a:ext cx="60325" cy="61912"/>
          </a:xfrm>
          <a:prstGeom prst="ellipse">
            <a:avLst/>
          </a:prstGeom>
          <a:solidFill>
            <a:srgbClr val="B2B2B2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60" name="Oval 166"/>
          <p:cNvSpPr>
            <a:spLocks noChangeArrowheads="1"/>
          </p:cNvSpPr>
          <p:nvPr/>
        </p:nvSpPr>
        <p:spPr bwMode="auto">
          <a:xfrm>
            <a:off x="1673225" y="1833563"/>
            <a:ext cx="60325" cy="61912"/>
          </a:xfrm>
          <a:prstGeom prst="ellipse">
            <a:avLst/>
          </a:prstGeom>
          <a:solidFill>
            <a:srgbClr val="B2B2B2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61" name="Oval 167"/>
          <p:cNvSpPr>
            <a:spLocks noChangeArrowheads="1"/>
          </p:cNvSpPr>
          <p:nvPr/>
        </p:nvSpPr>
        <p:spPr bwMode="auto">
          <a:xfrm>
            <a:off x="1652588" y="1833563"/>
            <a:ext cx="60325" cy="61912"/>
          </a:xfrm>
          <a:prstGeom prst="ellipse">
            <a:avLst/>
          </a:prstGeom>
          <a:solidFill>
            <a:srgbClr val="B2B2B2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>
              <a:solidFill>
                <a:srgbClr val="000000"/>
              </a:solidFill>
              <a:latin typeface="Calibri" pitchFamily="34" charset="0"/>
            </a:endParaRPr>
          </a:p>
        </p:txBody>
      </p:sp>
      <p:grpSp>
        <p:nvGrpSpPr>
          <p:cNvPr id="162" name="Group 168"/>
          <p:cNvGrpSpPr>
            <a:grpSpLocks/>
          </p:cNvGrpSpPr>
          <p:nvPr/>
        </p:nvGrpSpPr>
        <p:grpSpPr bwMode="auto">
          <a:xfrm>
            <a:off x="2611438" y="2025650"/>
            <a:ext cx="127000" cy="60325"/>
            <a:chOff x="5281" y="2704"/>
            <a:chExt cx="93" cy="45"/>
          </a:xfrm>
        </p:grpSpPr>
        <p:sp>
          <p:nvSpPr>
            <p:cNvPr id="163" name="Oval 169"/>
            <p:cNvSpPr>
              <a:spLocks noChangeArrowheads="1"/>
            </p:cNvSpPr>
            <p:nvPr/>
          </p:nvSpPr>
          <p:spPr bwMode="auto">
            <a:xfrm>
              <a:off x="5329" y="2704"/>
              <a:ext cx="45" cy="45"/>
            </a:xfrm>
            <a:prstGeom prst="ellipse">
              <a:avLst/>
            </a:prstGeom>
            <a:solidFill>
              <a:srgbClr val="B2B2B2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164" name="Oval 170"/>
            <p:cNvSpPr>
              <a:spLocks noChangeArrowheads="1"/>
            </p:cNvSpPr>
            <p:nvPr/>
          </p:nvSpPr>
          <p:spPr bwMode="auto">
            <a:xfrm>
              <a:off x="5311" y="2704"/>
              <a:ext cx="45" cy="45"/>
            </a:xfrm>
            <a:prstGeom prst="ellipse">
              <a:avLst/>
            </a:prstGeom>
            <a:solidFill>
              <a:srgbClr val="B2B2B2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165" name="Oval 171"/>
            <p:cNvSpPr>
              <a:spLocks noChangeArrowheads="1"/>
            </p:cNvSpPr>
            <p:nvPr/>
          </p:nvSpPr>
          <p:spPr bwMode="auto">
            <a:xfrm>
              <a:off x="5296" y="2704"/>
              <a:ext cx="45" cy="45"/>
            </a:xfrm>
            <a:prstGeom prst="ellipse">
              <a:avLst/>
            </a:prstGeom>
            <a:solidFill>
              <a:srgbClr val="B2B2B2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166" name="Oval 172"/>
            <p:cNvSpPr>
              <a:spLocks noChangeArrowheads="1"/>
            </p:cNvSpPr>
            <p:nvPr/>
          </p:nvSpPr>
          <p:spPr bwMode="auto">
            <a:xfrm>
              <a:off x="5281" y="2704"/>
              <a:ext cx="45" cy="45"/>
            </a:xfrm>
            <a:prstGeom prst="ellipse">
              <a:avLst/>
            </a:prstGeom>
            <a:solidFill>
              <a:srgbClr val="B2B2B2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>
                <a:solidFill>
                  <a:srgbClr val="000000"/>
                </a:solidFill>
                <a:latin typeface="Calibri" pitchFamily="34" charset="0"/>
              </a:endParaRPr>
            </a:p>
          </p:txBody>
        </p:sp>
      </p:grpSp>
      <p:grpSp>
        <p:nvGrpSpPr>
          <p:cNvPr id="167" name="Group 173"/>
          <p:cNvGrpSpPr>
            <a:grpSpLocks/>
          </p:cNvGrpSpPr>
          <p:nvPr/>
        </p:nvGrpSpPr>
        <p:grpSpPr bwMode="auto">
          <a:xfrm>
            <a:off x="2447925" y="1927225"/>
            <a:ext cx="101600" cy="93663"/>
            <a:chOff x="4586" y="935"/>
            <a:chExt cx="75" cy="69"/>
          </a:xfrm>
        </p:grpSpPr>
        <p:sp>
          <p:nvSpPr>
            <p:cNvPr id="168" name="Oval 174"/>
            <p:cNvSpPr>
              <a:spLocks noChangeArrowheads="1"/>
            </p:cNvSpPr>
            <p:nvPr/>
          </p:nvSpPr>
          <p:spPr bwMode="auto">
            <a:xfrm>
              <a:off x="4616" y="935"/>
              <a:ext cx="45" cy="45"/>
            </a:xfrm>
            <a:prstGeom prst="ellipse">
              <a:avLst/>
            </a:prstGeom>
            <a:solidFill>
              <a:srgbClr val="B2B2B2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169" name="Oval 175"/>
            <p:cNvSpPr>
              <a:spLocks noChangeArrowheads="1"/>
            </p:cNvSpPr>
            <p:nvPr/>
          </p:nvSpPr>
          <p:spPr bwMode="auto">
            <a:xfrm>
              <a:off x="4601" y="935"/>
              <a:ext cx="45" cy="45"/>
            </a:xfrm>
            <a:prstGeom prst="ellipse">
              <a:avLst/>
            </a:prstGeom>
            <a:solidFill>
              <a:srgbClr val="B2B2B2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170" name="Oval 176"/>
            <p:cNvSpPr>
              <a:spLocks noChangeArrowheads="1"/>
            </p:cNvSpPr>
            <p:nvPr/>
          </p:nvSpPr>
          <p:spPr bwMode="auto">
            <a:xfrm>
              <a:off x="4586" y="935"/>
              <a:ext cx="45" cy="45"/>
            </a:xfrm>
            <a:prstGeom prst="ellipse">
              <a:avLst/>
            </a:prstGeom>
            <a:solidFill>
              <a:srgbClr val="B2B2B2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171" name="Oval 177"/>
            <p:cNvSpPr>
              <a:spLocks noChangeArrowheads="1"/>
            </p:cNvSpPr>
            <p:nvPr/>
          </p:nvSpPr>
          <p:spPr bwMode="auto">
            <a:xfrm>
              <a:off x="4616" y="959"/>
              <a:ext cx="45" cy="45"/>
            </a:xfrm>
            <a:prstGeom prst="ellipse">
              <a:avLst/>
            </a:prstGeom>
            <a:solidFill>
              <a:srgbClr val="B2B2B2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172" name="Oval 178"/>
            <p:cNvSpPr>
              <a:spLocks noChangeArrowheads="1"/>
            </p:cNvSpPr>
            <p:nvPr/>
          </p:nvSpPr>
          <p:spPr bwMode="auto">
            <a:xfrm>
              <a:off x="4601" y="959"/>
              <a:ext cx="45" cy="45"/>
            </a:xfrm>
            <a:prstGeom prst="ellipse">
              <a:avLst/>
            </a:prstGeom>
            <a:solidFill>
              <a:srgbClr val="B2B2B2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173" name="Oval 179"/>
            <p:cNvSpPr>
              <a:spLocks noChangeArrowheads="1"/>
            </p:cNvSpPr>
            <p:nvPr/>
          </p:nvSpPr>
          <p:spPr bwMode="auto">
            <a:xfrm>
              <a:off x="4586" y="959"/>
              <a:ext cx="45" cy="45"/>
            </a:xfrm>
            <a:prstGeom prst="ellipse">
              <a:avLst/>
            </a:prstGeom>
            <a:solidFill>
              <a:srgbClr val="B2B2B2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>
                <a:solidFill>
                  <a:srgbClr val="000000"/>
                </a:solidFill>
                <a:latin typeface="Calibri" pitchFamily="34" charset="0"/>
              </a:endParaRPr>
            </a:p>
          </p:txBody>
        </p:sp>
      </p:grpSp>
      <p:sp>
        <p:nvSpPr>
          <p:cNvPr id="174" name="Oval 180"/>
          <p:cNvSpPr>
            <a:spLocks noChangeArrowheads="1"/>
          </p:cNvSpPr>
          <p:nvPr/>
        </p:nvSpPr>
        <p:spPr bwMode="auto">
          <a:xfrm>
            <a:off x="2566988" y="1906588"/>
            <a:ext cx="60325" cy="61912"/>
          </a:xfrm>
          <a:prstGeom prst="ellipse">
            <a:avLst/>
          </a:prstGeom>
          <a:solidFill>
            <a:srgbClr val="B2B2B2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75" name="Oval 181"/>
          <p:cNvSpPr>
            <a:spLocks noChangeArrowheads="1"/>
          </p:cNvSpPr>
          <p:nvPr/>
        </p:nvSpPr>
        <p:spPr bwMode="auto">
          <a:xfrm>
            <a:off x="2770188" y="2033588"/>
            <a:ext cx="60325" cy="60325"/>
          </a:xfrm>
          <a:prstGeom prst="ellipse">
            <a:avLst/>
          </a:prstGeom>
          <a:solidFill>
            <a:srgbClr val="B2B2B2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76" name="Oval 182"/>
          <p:cNvSpPr>
            <a:spLocks noChangeArrowheads="1"/>
          </p:cNvSpPr>
          <p:nvPr/>
        </p:nvSpPr>
        <p:spPr bwMode="auto">
          <a:xfrm>
            <a:off x="2749550" y="2033588"/>
            <a:ext cx="60325" cy="60325"/>
          </a:xfrm>
          <a:prstGeom prst="ellipse">
            <a:avLst/>
          </a:prstGeom>
          <a:solidFill>
            <a:srgbClr val="B2B2B2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77" name="Oval 183"/>
          <p:cNvSpPr>
            <a:spLocks noChangeArrowheads="1"/>
          </p:cNvSpPr>
          <p:nvPr/>
        </p:nvSpPr>
        <p:spPr bwMode="auto">
          <a:xfrm>
            <a:off x="2905125" y="2087563"/>
            <a:ext cx="60325" cy="60325"/>
          </a:xfrm>
          <a:prstGeom prst="ellipse">
            <a:avLst/>
          </a:prstGeom>
          <a:solidFill>
            <a:srgbClr val="B2B2B2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78" name="Oval 187"/>
          <p:cNvSpPr>
            <a:spLocks noChangeArrowheads="1"/>
          </p:cNvSpPr>
          <p:nvPr/>
        </p:nvSpPr>
        <p:spPr bwMode="auto">
          <a:xfrm>
            <a:off x="2692400" y="1916113"/>
            <a:ext cx="61913" cy="60325"/>
          </a:xfrm>
          <a:prstGeom prst="ellipse">
            <a:avLst/>
          </a:prstGeom>
          <a:solidFill>
            <a:srgbClr val="B2B2B2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79" name="Oval 188"/>
          <p:cNvSpPr>
            <a:spLocks noChangeArrowheads="1"/>
          </p:cNvSpPr>
          <p:nvPr/>
        </p:nvSpPr>
        <p:spPr bwMode="auto">
          <a:xfrm>
            <a:off x="2673350" y="1916113"/>
            <a:ext cx="60325" cy="60325"/>
          </a:xfrm>
          <a:prstGeom prst="ellipse">
            <a:avLst/>
          </a:prstGeom>
          <a:solidFill>
            <a:srgbClr val="B2B2B2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80" name="Oval 189"/>
          <p:cNvSpPr>
            <a:spLocks noChangeArrowheads="1"/>
          </p:cNvSpPr>
          <p:nvPr/>
        </p:nvSpPr>
        <p:spPr bwMode="auto">
          <a:xfrm>
            <a:off x="2647950" y="1916113"/>
            <a:ext cx="61913" cy="60325"/>
          </a:xfrm>
          <a:prstGeom prst="ellipse">
            <a:avLst/>
          </a:prstGeom>
          <a:solidFill>
            <a:srgbClr val="B2B2B2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81" name="Oval 190"/>
          <p:cNvSpPr>
            <a:spLocks noChangeArrowheads="1"/>
          </p:cNvSpPr>
          <p:nvPr/>
        </p:nvSpPr>
        <p:spPr bwMode="auto">
          <a:xfrm>
            <a:off x="2628900" y="1916113"/>
            <a:ext cx="60325" cy="60325"/>
          </a:xfrm>
          <a:prstGeom prst="ellipse">
            <a:avLst/>
          </a:prstGeom>
          <a:solidFill>
            <a:srgbClr val="B2B2B2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82" name="Oval 191"/>
          <p:cNvSpPr>
            <a:spLocks noChangeArrowheads="1"/>
          </p:cNvSpPr>
          <p:nvPr/>
        </p:nvSpPr>
        <p:spPr bwMode="auto">
          <a:xfrm>
            <a:off x="2608263" y="1916113"/>
            <a:ext cx="60325" cy="60325"/>
          </a:xfrm>
          <a:prstGeom prst="ellipse">
            <a:avLst/>
          </a:prstGeom>
          <a:solidFill>
            <a:srgbClr val="B2B2B2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83" name="Oval 192"/>
          <p:cNvSpPr>
            <a:spLocks noChangeArrowheads="1"/>
          </p:cNvSpPr>
          <p:nvPr/>
        </p:nvSpPr>
        <p:spPr bwMode="auto">
          <a:xfrm>
            <a:off x="2692400" y="1949450"/>
            <a:ext cx="61913" cy="60325"/>
          </a:xfrm>
          <a:prstGeom prst="ellipse">
            <a:avLst/>
          </a:prstGeom>
          <a:solidFill>
            <a:srgbClr val="B2B2B2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84" name="Oval 193"/>
          <p:cNvSpPr>
            <a:spLocks noChangeArrowheads="1"/>
          </p:cNvSpPr>
          <p:nvPr/>
        </p:nvSpPr>
        <p:spPr bwMode="auto">
          <a:xfrm>
            <a:off x="2673350" y="1949450"/>
            <a:ext cx="60325" cy="60325"/>
          </a:xfrm>
          <a:prstGeom prst="ellipse">
            <a:avLst/>
          </a:prstGeom>
          <a:solidFill>
            <a:srgbClr val="B2B2B2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85" name="Oval 194"/>
          <p:cNvSpPr>
            <a:spLocks noChangeArrowheads="1"/>
          </p:cNvSpPr>
          <p:nvPr/>
        </p:nvSpPr>
        <p:spPr bwMode="auto">
          <a:xfrm>
            <a:off x="2647950" y="1949450"/>
            <a:ext cx="61913" cy="60325"/>
          </a:xfrm>
          <a:prstGeom prst="ellipse">
            <a:avLst/>
          </a:prstGeom>
          <a:solidFill>
            <a:srgbClr val="B2B2B2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86" name="Oval 195"/>
          <p:cNvSpPr>
            <a:spLocks noChangeArrowheads="1"/>
          </p:cNvSpPr>
          <p:nvPr/>
        </p:nvSpPr>
        <p:spPr bwMode="auto">
          <a:xfrm>
            <a:off x="2628900" y="1949450"/>
            <a:ext cx="60325" cy="60325"/>
          </a:xfrm>
          <a:prstGeom prst="ellipse">
            <a:avLst/>
          </a:prstGeom>
          <a:solidFill>
            <a:srgbClr val="B2B2B2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87" name="Oval 196"/>
          <p:cNvSpPr>
            <a:spLocks noChangeArrowheads="1"/>
          </p:cNvSpPr>
          <p:nvPr/>
        </p:nvSpPr>
        <p:spPr bwMode="auto">
          <a:xfrm>
            <a:off x="2608263" y="1949450"/>
            <a:ext cx="60325" cy="60325"/>
          </a:xfrm>
          <a:prstGeom prst="ellipse">
            <a:avLst/>
          </a:prstGeom>
          <a:solidFill>
            <a:srgbClr val="B2B2B2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>
              <a:solidFill>
                <a:srgbClr val="000000"/>
              </a:solidFill>
              <a:latin typeface="Calibri" pitchFamily="34" charset="0"/>
            </a:endParaRPr>
          </a:p>
        </p:txBody>
      </p:sp>
      <p:grpSp>
        <p:nvGrpSpPr>
          <p:cNvPr id="188" name="Group 197"/>
          <p:cNvGrpSpPr>
            <a:grpSpLocks/>
          </p:cNvGrpSpPr>
          <p:nvPr/>
        </p:nvGrpSpPr>
        <p:grpSpPr bwMode="auto">
          <a:xfrm>
            <a:off x="2486025" y="2022475"/>
            <a:ext cx="100013" cy="92075"/>
            <a:chOff x="4586" y="935"/>
            <a:chExt cx="75" cy="69"/>
          </a:xfrm>
        </p:grpSpPr>
        <p:sp>
          <p:nvSpPr>
            <p:cNvPr id="189" name="Oval 198"/>
            <p:cNvSpPr>
              <a:spLocks noChangeArrowheads="1"/>
            </p:cNvSpPr>
            <p:nvPr/>
          </p:nvSpPr>
          <p:spPr bwMode="auto">
            <a:xfrm>
              <a:off x="4616" y="935"/>
              <a:ext cx="45" cy="45"/>
            </a:xfrm>
            <a:prstGeom prst="ellipse">
              <a:avLst/>
            </a:prstGeom>
            <a:solidFill>
              <a:srgbClr val="B2B2B2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190" name="Oval 199"/>
            <p:cNvSpPr>
              <a:spLocks noChangeArrowheads="1"/>
            </p:cNvSpPr>
            <p:nvPr/>
          </p:nvSpPr>
          <p:spPr bwMode="auto">
            <a:xfrm>
              <a:off x="4601" y="935"/>
              <a:ext cx="45" cy="45"/>
            </a:xfrm>
            <a:prstGeom prst="ellipse">
              <a:avLst/>
            </a:prstGeom>
            <a:solidFill>
              <a:srgbClr val="B2B2B2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191" name="Oval 200"/>
            <p:cNvSpPr>
              <a:spLocks noChangeArrowheads="1"/>
            </p:cNvSpPr>
            <p:nvPr/>
          </p:nvSpPr>
          <p:spPr bwMode="auto">
            <a:xfrm>
              <a:off x="4586" y="935"/>
              <a:ext cx="45" cy="45"/>
            </a:xfrm>
            <a:prstGeom prst="ellipse">
              <a:avLst/>
            </a:prstGeom>
            <a:solidFill>
              <a:srgbClr val="B2B2B2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192" name="Oval 201"/>
            <p:cNvSpPr>
              <a:spLocks noChangeArrowheads="1"/>
            </p:cNvSpPr>
            <p:nvPr/>
          </p:nvSpPr>
          <p:spPr bwMode="auto">
            <a:xfrm>
              <a:off x="4616" y="959"/>
              <a:ext cx="45" cy="45"/>
            </a:xfrm>
            <a:prstGeom prst="ellipse">
              <a:avLst/>
            </a:prstGeom>
            <a:solidFill>
              <a:srgbClr val="B2B2B2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193" name="Oval 202"/>
            <p:cNvSpPr>
              <a:spLocks noChangeArrowheads="1"/>
            </p:cNvSpPr>
            <p:nvPr/>
          </p:nvSpPr>
          <p:spPr bwMode="auto">
            <a:xfrm>
              <a:off x="4601" y="959"/>
              <a:ext cx="45" cy="45"/>
            </a:xfrm>
            <a:prstGeom prst="ellipse">
              <a:avLst/>
            </a:prstGeom>
            <a:solidFill>
              <a:srgbClr val="B2B2B2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194" name="Oval 203"/>
            <p:cNvSpPr>
              <a:spLocks noChangeArrowheads="1"/>
            </p:cNvSpPr>
            <p:nvPr/>
          </p:nvSpPr>
          <p:spPr bwMode="auto">
            <a:xfrm>
              <a:off x="4586" y="959"/>
              <a:ext cx="45" cy="45"/>
            </a:xfrm>
            <a:prstGeom prst="ellipse">
              <a:avLst/>
            </a:prstGeom>
            <a:solidFill>
              <a:srgbClr val="B2B2B2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>
                <a:solidFill>
                  <a:srgbClr val="000000"/>
                </a:solidFill>
                <a:latin typeface="Calibri" pitchFamily="34" charset="0"/>
              </a:endParaRPr>
            </a:p>
          </p:txBody>
        </p:sp>
      </p:grpSp>
      <p:sp>
        <p:nvSpPr>
          <p:cNvPr id="195" name="Oval 204"/>
          <p:cNvSpPr>
            <a:spLocks noChangeArrowheads="1"/>
          </p:cNvSpPr>
          <p:nvPr/>
        </p:nvSpPr>
        <p:spPr bwMode="auto">
          <a:xfrm>
            <a:off x="3206750" y="2393950"/>
            <a:ext cx="61913" cy="60325"/>
          </a:xfrm>
          <a:prstGeom prst="ellipse">
            <a:avLst/>
          </a:prstGeom>
          <a:solidFill>
            <a:srgbClr val="B2B2B2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96" name="Oval 205"/>
          <p:cNvSpPr>
            <a:spLocks noChangeArrowheads="1"/>
          </p:cNvSpPr>
          <p:nvPr/>
        </p:nvSpPr>
        <p:spPr bwMode="auto">
          <a:xfrm>
            <a:off x="3187700" y="2393950"/>
            <a:ext cx="60325" cy="60325"/>
          </a:xfrm>
          <a:prstGeom prst="ellipse">
            <a:avLst/>
          </a:prstGeom>
          <a:solidFill>
            <a:srgbClr val="B2B2B2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97" name="Oval 207"/>
          <p:cNvSpPr>
            <a:spLocks noChangeArrowheads="1"/>
          </p:cNvSpPr>
          <p:nvPr/>
        </p:nvSpPr>
        <p:spPr bwMode="auto">
          <a:xfrm>
            <a:off x="2279650" y="2070100"/>
            <a:ext cx="61913" cy="60325"/>
          </a:xfrm>
          <a:prstGeom prst="ellipse">
            <a:avLst/>
          </a:prstGeom>
          <a:solidFill>
            <a:srgbClr val="B2B2B2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98" name="Oval 208"/>
          <p:cNvSpPr>
            <a:spLocks noChangeArrowheads="1"/>
          </p:cNvSpPr>
          <p:nvPr/>
        </p:nvSpPr>
        <p:spPr bwMode="auto">
          <a:xfrm>
            <a:off x="2260600" y="2070100"/>
            <a:ext cx="60325" cy="60325"/>
          </a:xfrm>
          <a:prstGeom prst="ellipse">
            <a:avLst/>
          </a:prstGeom>
          <a:solidFill>
            <a:srgbClr val="B2B2B2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99" name="Oval 209"/>
          <p:cNvSpPr>
            <a:spLocks noChangeArrowheads="1"/>
          </p:cNvSpPr>
          <p:nvPr/>
        </p:nvSpPr>
        <p:spPr bwMode="auto">
          <a:xfrm>
            <a:off x="2236788" y="1973263"/>
            <a:ext cx="60325" cy="60325"/>
          </a:xfrm>
          <a:prstGeom prst="ellipse">
            <a:avLst/>
          </a:prstGeom>
          <a:solidFill>
            <a:srgbClr val="B2B2B2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00" name="Oval 210"/>
          <p:cNvSpPr>
            <a:spLocks noChangeArrowheads="1"/>
          </p:cNvSpPr>
          <p:nvPr/>
        </p:nvSpPr>
        <p:spPr bwMode="auto">
          <a:xfrm>
            <a:off x="2216150" y="1973263"/>
            <a:ext cx="61913" cy="60325"/>
          </a:xfrm>
          <a:prstGeom prst="ellipse">
            <a:avLst/>
          </a:prstGeom>
          <a:solidFill>
            <a:srgbClr val="B2B2B2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01" name="Oval 211"/>
          <p:cNvSpPr>
            <a:spLocks noChangeArrowheads="1"/>
          </p:cNvSpPr>
          <p:nvPr/>
        </p:nvSpPr>
        <p:spPr bwMode="auto">
          <a:xfrm>
            <a:off x="2301875" y="2005013"/>
            <a:ext cx="60325" cy="61912"/>
          </a:xfrm>
          <a:prstGeom prst="ellipse">
            <a:avLst/>
          </a:prstGeom>
          <a:solidFill>
            <a:srgbClr val="B2B2B2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02" name="Oval 212"/>
          <p:cNvSpPr>
            <a:spLocks noChangeArrowheads="1"/>
          </p:cNvSpPr>
          <p:nvPr/>
        </p:nvSpPr>
        <p:spPr bwMode="auto">
          <a:xfrm>
            <a:off x="2281238" y="2005013"/>
            <a:ext cx="60325" cy="61912"/>
          </a:xfrm>
          <a:prstGeom prst="ellipse">
            <a:avLst/>
          </a:prstGeom>
          <a:solidFill>
            <a:srgbClr val="B2B2B2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03" name="Oval 213"/>
          <p:cNvSpPr>
            <a:spLocks noChangeArrowheads="1"/>
          </p:cNvSpPr>
          <p:nvPr/>
        </p:nvSpPr>
        <p:spPr bwMode="auto">
          <a:xfrm>
            <a:off x="2257425" y="2005013"/>
            <a:ext cx="60325" cy="61912"/>
          </a:xfrm>
          <a:prstGeom prst="ellipse">
            <a:avLst/>
          </a:prstGeom>
          <a:solidFill>
            <a:srgbClr val="B2B2B2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04" name="Oval 214"/>
          <p:cNvSpPr>
            <a:spLocks noChangeArrowheads="1"/>
          </p:cNvSpPr>
          <p:nvPr/>
        </p:nvSpPr>
        <p:spPr bwMode="auto">
          <a:xfrm>
            <a:off x="2236788" y="2005013"/>
            <a:ext cx="60325" cy="61912"/>
          </a:xfrm>
          <a:prstGeom prst="ellipse">
            <a:avLst/>
          </a:prstGeom>
          <a:solidFill>
            <a:srgbClr val="B2B2B2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05" name="Oval 215"/>
          <p:cNvSpPr>
            <a:spLocks noChangeArrowheads="1"/>
          </p:cNvSpPr>
          <p:nvPr/>
        </p:nvSpPr>
        <p:spPr bwMode="auto">
          <a:xfrm>
            <a:off x="2216150" y="2005013"/>
            <a:ext cx="61913" cy="61912"/>
          </a:xfrm>
          <a:prstGeom prst="ellipse">
            <a:avLst/>
          </a:prstGeom>
          <a:solidFill>
            <a:srgbClr val="B2B2B2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06" name="Oval 216"/>
          <p:cNvSpPr>
            <a:spLocks noChangeArrowheads="1"/>
          </p:cNvSpPr>
          <p:nvPr/>
        </p:nvSpPr>
        <p:spPr bwMode="auto">
          <a:xfrm>
            <a:off x="3779838" y="2508250"/>
            <a:ext cx="60325" cy="61913"/>
          </a:xfrm>
          <a:prstGeom prst="ellipse">
            <a:avLst/>
          </a:prstGeom>
          <a:solidFill>
            <a:srgbClr val="B2B2B2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07" name="Oval 217"/>
          <p:cNvSpPr>
            <a:spLocks noChangeArrowheads="1"/>
          </p:cNvSpPr>
          <p:nvPr/>
        </p:nvSpPr>
        <p:spPr bwMode="auto">
          <a:xfrm>
            <a:off x="3759200" y="2508250"/>
            <a:ext cx="60325" cy="61913"/>
          </a:xfrm>
          <a:prstGeom prst="ellipse">
            <a:avLst/>
          </a:prstGeom>
          <a:solidFill>
            <a:srgbClr val="B2B2B2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08" name="Oval 218"/>
          <p:cNvSpPr>
            <a:spLocks noChangeArrowheads="1"/>
          </p:cNvSpPr>
          <p:nvPr/>
        </p:nvSpPr>
        <p:spPr bwMode="auto">
          <a:xfrm>
            <a:off x="3735388" y="2508250"/>
            <a:ext cx="60325" cy="61913"/>
          </a:xfrm>
          <a:prstGeom prst="ellipse">
            <a:avLst/>
          </a:prstGeom>
          <a:solidFill>
            <a:srgbClr val="B2B2B2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09" name="Oval 219"/>
          <p:cNvSpPr>
            <a:spLocks noChangeArrowheads="1"/>
          </p:cNvSpPr>
          <p:nvPr/>
        </p:nvSpPr>
        <p:spPr bwMode="auto">
          <a:xfrm>
            <a:off x="3714750" y="2508250"/>
            <a:ext cx="60325" cy="61913"/>
          </a:xfrm>
          <a:prstGeom prst="ellipse">
            <a:avLst/>
          </a:prstGeom>
          <a:solidFill>
            <a:srgbClr val="B2B2B2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10" name="Oval 220"/>
          <p:cNvSpPr>
            <a:spLocks noChangeArrowheads="1"/>
          </p:cNvSpPr>
          <p:nvPr/>
        </p:nvSpPr>
        <p:spPr bwMode="auto">
          <a:xfrm>
            <a:off x="3422650" y="2479675"/>
            <a:ext cx="61913" cy="60325"/>
          </a:xfrm>
          <a:prstGeom prst="ellipse">
            <a:avLst/>
          </a:prstGeom>
          <a:solidFill>
            <a:srgbClr val="B2B2B2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11" name="Oval 221"/>
          <p:cNvSpPr>
            <a:spLocks noChangeArrowheads="1"/>
          </p:cNvSpPr>
          <p:nvPr/>
        </p:nvSpPr>
        <p:spPr bwMode="auto">
          <a:xfrm>
            <a:off x="3403600" y="2479675"/>
            <a:ext cx="60325" cy="60325"/>
          </a:xfrm>
          <a:prstGeom prst="ellipse">
            <a:avLst/>
          </a:prstGeom>
          <a:solidFill>
            <a:srgbClr val="B2B2B2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12" name="Oval 222"/>
          <p:cNvSpPr>
            <a:spLocks noChangeArrowheads="1"/>
          </p:cNvSpPr>
          <p:nvPr/>
        </p:nvSpPr>
        <p:spPr bwMode="auto">
          <a:xfrm>
            <a:off x="3378200" y="2479675"/>
            <a:ext cx="61913" cy="60325"/>
          </a:xfrm>
          <a:prstGeom prst="ellipse">
            <a:avLst/>
          </a:prstGeom>
          <a:solidFill>
            <a:srgbClr val="B2B2B2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13" name="Oval 223"/>
          <p:cNvSpPr>
            <a:spLocks noChangeArrowheads="1"/>
          </p:cNvSpPr>
          <p:nvPr/>
        </p:nvSpPr>
        <p:spPr bwMode="auto">
          <a:xfrm>
            <a:off x="3359150" y="2479675"/>
            <a:ext cx="60325" cy="60325"/>
          </a:xfrm>
          <a:prstGeom prst="ellipse">
            <a:avLst/>
          </a:prstGeom>
          <a:solidFill>
            <a:srgbClr val="B2B2B2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>
              <a:solidFill>
                <a:srgbClr val="000000"/>
              </a:solidFill>
              <a:latin typeface="Calibri" pitchFamily="34" charset="0"/>
            </a:endParaRPr>
          </a:p>
        </p:txBody>
      </p:sp>
      <p:grpSp>
        <p:nvGrpSpPr>
          <p:cNvPr id="214" name="Group 224"/>
          <p:cNvGrpSpPr>
            <a:grpSpLocks/>
          </p:cNvGrpSpPr>
          <p:nvPr/>
        </p:nvGrpSpPr>
        <p:grpSpPr bwMode="auto">
          <a:xfrm>
            <a:off x="3578225" y="2586038"/>
            <a:ext cx="149225" cy="174625"/>
            <a:chOff x="4084" y="3524"/>
            <a:chExt cx="111" cy="130"/>
          </a:xfrm>
        </p:grpSpPr>
        <p:sp>
          <p:nvSpPr>
            <p:cNvPr id="215" name="Oval 225"/>
            <p:cNvSpPr>
              <a:spLocks noChangeArrowheads="1"/>
            </p:cNvSpPr>
            <p:nvPr/>
          </p:nvSpPr>
          <p:spPr bwMode="auto">
            <a:xfrm>
              <a:off x="4150" y="3524"/>
              <a:ext cx="45" cy="45"/>
            </a:xfrm>
            <a:prstGeom prst="ellipse">
              <a:avLst/>
            </a:prstGeom>
            <a:solidFill>
              <a:srgbClr val="B2B2B2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216" name="Oval 226"/>
            <p:cNvSpPr>
              <a:spLocks noChangeArrowheads="1"/>
            </p:cNvSpPr>
            <p:nvPr/>
          </p:nvSpPr>
          <p:spPr bwMode="auto">
            <a:xfrm>
              <a:off x="4135" y="3524"/>
              <a:ext cx="45" cy="45"/>
            </a:xfrm>
            <a:prstGeom prst="ellipse">
              <a:avLst/>
            </a:prstGeom>
            <a:solidFill>
              <a:srgbClr val="B2B2B2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217" name="Oval 227"/>
            <p:cNvSpPr>
              <a:spLocks noChangeArrowheads="1"/>
            </p:cNvSpPr>
            <p:nvPr/>
          </p:nvSpPr>
          <p:spPr bwMode="auto">
            <a:xfrm>
              <a:off x="4117" y="3524"/>
              <a:ext cx="45" cy="45"/>
            </a:xfrm>
            <a:prstGeom prst="ellipse">
              <a:avLst/>
            </a:prstGeom>
            <a:solidFill>
              <a:srgbClr val="B2B2B2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218" name="Oval 228"/>
            <p:cNvSpPr>
              <a:spLocks noChangeArrowheads="1"/>
            </p:cNvSpPr>
            <p:nvPr/>
          </p:nvSpPr>
          <p:spPr bwMode="auto">
            <a:xfrm>
              <a:off x="4102" y="3524"/>
              <a:ext cx="45" cy="45"/>
            </a:xfrm>
            <a:prstGeom prst="ellipse">
              <a:avLst/>
            </a:prstGeom>
            <a:solidFill>
              <a:srgbClr val="B2B2B2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219" name="Oval 229"/>
            <p:cNvSpPr>
              <a:spLocks noChangeArrowheads="1"/>
            </p:cNvSpPr>
            <p:nvPr/>
          </p:nvSpPr>
          <p:spPr bwMode="auto">
            <a:xfrm>
              <a:off x="4087" y="3524"/>
              <a:ext cx="45" cy="45"/>
            </a:xfrm>
            <a:prstGeom prst="ellipse">
              <a:avLst/>
            </a:prstGeom>
            <a:solidFill>
              <a:srgbClr val="B2B2B2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220" name="Oval 230"/>
            <p:cNvSpPr>
              <a:spLocks noChangeArrowheads="1"/>
            </p:cNvSpPr>
            <p:nvPr/>
          </p:nvSpPr>
          <p:spPr bwMode="auto">
            <a:xfrm>
              <a:off x="4150" y="3545"/>
              <a:ext cx="45" cy="45"/>
            </a:xfrm>
            <a:prstGeom prst="ellipse">
              <a:avLst/>
            </a:prstGeom>
            <a:solidFill>
              <a:srgbClr val="B2B2B2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221" name="Oval 231"/>
            <p:cNvSpPr>
              <a:spLocks noChangeArrowheads="1"/>
            </p:cNvSpPr>
            <p:nvPr/>
          </p:nvSpPr>
          <p:spPr bwMode="auto">
            <a:xfrm>
              <a:off x="4135" y="3545"/>
              <a:ext cx="45" cy="45"/>
            </a:xfrm>
            <a:prstGeom prst="ellipse">
              <a:avLst/>
            </a:prstGeom>
            <a:solidFill>
              <a:srgbClr val="B2B2B2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222" name="Oval 232"/>
            <p:cNvSpPr>
              <a:spLocks noChangeArrowheads="1"/>
            </p:cNvSpPr>
            <p:nvPr/>
          </p:nvSpPr>
          <p:spPr bwMode="auto">
            <a:xfrm>
              <a:off x="4117" y="3545"/>
              <a:ext cx="45" cy="45"/>
            </a:xfrm>
            <a:prstGeom prst="ellipse">
              <a:avLst/>
            </a:prstGeom>
            <a:solidFill>
              <a:srgbClr val="B2B2B2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223" name="Oval 233"/>
            <p:cNvSpPr>
              <a:spLocks noChangeArrowheads="1"/>
            </p:cNvSpPr>
            <p:nvPr/>
          </p:nvSpPr>
          <p:spPr bwMode="auto">
            <a:xfrm>
              <a:off x="4102" y="3545"/>
              <a:ext cx="45" cy="45"/>
            </a:xfrm>
            <a:prstGeom prst="ellipse">
              <a:avLst/>
            </a:prstGeom>
            <a:solidFill>
              <a:srgbClr val="B2B2B2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224" name="Oval 234"/>
            <p:cNvSpPr>
              <a:spLocks noChangeArrowheads="1"/>
            </p:cNvSpPr>
            <p:nvPr/>
          </p:nvSpPr>
          <p:spPr bwMode="auto">
            <a:xfrm>
              <a:off x="4087" y="3545"/>
              <a:ext cx="45" cy="45"/>
            </a:xfrm>
            <a:prstGeom prst="ellipse">
              <a:avLst/>
            </a:prstGeom>
            <a:solidFill>
              <a:srgbClr val="B2B2B2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225" name="Oval 235"/>
            <p:cNvSpPr>
              <a:spLocks noChangeArrowheads="1"/>
            </p:cNvSpPr>
            <p:nvPr/>
          </p:nvSpPr>
          <p:spPr bwMode="auto">
            <a:xfrm>
              <a:off x="4150" y="3569"/>
              <a:ext cx="45" cy="45"/>
            </a:xfrm>
            <a:prstGeom prst="ellipse">
              <a:avLst/>
            </a:prstGeom>
            <a:solidFill>
              <a:srgbClr val="B2B2B2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226" name="Oval 236"/>
            <p:cNvSpPr>
              <a:spLocks noChangeArrowheads="1"/>
            </p:cNvSpPr>
            <p:nvPr/>
          </p:nvSpPr>
          <p:spPr bwMode="auto">
            <a:xfrm>
              <a:off x="4135" y="3569"/>
              <a:ext cx="45" cy="45"/>
            </a:xfrm>
            <a:prstGeom prst="ellipse">
              <a:avLst/>
            </a:prstGeom>
            <a:solidFill>
              <a:srgbClr val="B2B2B2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227" name="Oval 237"/>
            <p:cNvSpPr>
              <a:spLocks noChangeArrowheads="1"/>
            </p:cNvSpPr>
            <p:nvPr/>
          </p:nvSpPr>
          <p:spPr bwMode="auto">
            <a:xfrm>
              <a:off x="4117" y="3569"/>
              <a:ext cx="45" cy="45"/>
            </a:xfrm>
            <a:prstGeom prst="ellipse">
              <a:avLst/>
            </a:prstGeom>
            <a:solidFill>
              <a:srgbClr val="B2B2B2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228" name="Oval 238"/>
            <p:cNvSpPr>
              <a:spLocks noChangeArrowheads="1"/>
            </p:cNvSpPr>
            <p:nvPr/>
          </p:nvSpPr>
          <p:spPr bwMode="auto">
            <a:xfrm>
              <a:off x="4102" y="3569"/>
              <a:ext cx="45" cy="45"/>
            </a:xfrm>
            <a:prstGeom prst="ellipse">
              <a:avLst/>
            </a:prstGeom>
            <a:solidFill>
              <a:srgbClr val="B2B2B2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229" name="Oval 239"/>
            <p:cNvSpPr>
              <a:spLocks noChangeArrowheads="1"/>
            </p:cNvSpPr>
            <p:nvPr/>
          </p:nvSpPr>
          <p:spPr bwMode="auto">
            <a:xfrm>
              <a:off x="4087" y="3569"/>
              <a:ext cx="45" cy="45"/>
            </a:xfrm>
            <a:prstGeom prst="ellipse">
              <a:avLst/>
            </a:prstGeom>
            <a:solidFill>
              <a:srgbClr val="B2B2B2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230" name="Oval 240"/>
            <p:cNvSpPr>
              <a:spLocks noChangeArrowheads="1"/>
            </p:cNvSpPr>
            <p:nvPr/>
          </p:nvSpPr>
          <p:spPr bwMode="auto">
            <a:xfrm>
              <a:off x="4150" y="3591"/>
              <a:ext cx="45" cy="45"/>
            </a:xfrm>
            <a:prstGeom prst="ellipse">
              <a:avLst/>
            </a:prstGeom>
            <a:solidFill>
              <a:srgbClr val="B2B2B2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231" name="Oval 241"/>
            <p:cNvSpPr>
              <a:spLocks noChangeArrowheads="1"/>
            </p:cNvSpPr>
            <p:nvPr/>
          </p:nvSpPr>
          <p:spPr bwMode="auto">
            <a:xfrm>
              <a:off x="4135" y="3591"/>
              <a:ext cx="45" cy="45"/>
            </a:xfrm>
            <a:prstGeom prst="ellipse">
              <a:avLst/>
            </a:prstGeom>
            <a:solidFill>
              <a:srgbClr val="B2B2B2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232" name="Oval 242"/>
            <p:cNvSpPr>
              <a:spLocks noChangeArrowheads="1"/>
            </p:cNvSpPr>
            <p:nvPr/>
          </p:nvSpPr>
          <p:spPr bwMode="auto">
            <a:xfrm>
              <a:off x="4117" y="3591"/>
              <a:ext cx="45" cy="45"/>
            </a:xfrm>
            <a:prstGeom prst="ellipse">
              <a:avLst/>
            </a:prstGeom>
            <a:solidFill>
              <a:srgbClr val="B2B2B2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233" name="Oval 243"/>
            <p:cNvSpPr>
              <a:spLocks noChangeArrowheads="1"/>
            </p:cNvSpPr>
            <p:nvPr/>
          </p:nvSpPr>
          <p:spPr bwMode="auto">
            <a:xfrm>
              <a:off x="4102" y="3591"/>
              <a:ext cx="45" cy="45"/>
            </a:xfrm>
            <a:prstGeom prst="ellipse">
              <a:avLst/>
            </a:prstGeom>
            <a:solidFill>
              <a:srgbClr val="B2B2B2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234" name="Oval 244"/>
            <p:cNvSpPr>
              <a:spLocks noChangeArrowheads="1"/>
            </p:cNvSpPr>
            <p:nvPr/>
          </p:nvSpPr>
          <p:spPr bwMode="auto">
            <a:xfrm>
              <a:off x="4087" y="3591"/>
              <a:ext cx="45" cy="45"/>
            </a:xfrm>
            <a:prstGeom prst="ellipse">
              <a:avLst/>
            </a:prstGeom>
            <a:solidFill>
              <a:srgbClr val="B2B2B2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235" name="Oval 245"/>
            <p:cNvSpPr>
              <a:spLocks noChangeArrowheads="1"/>
            </p:cNvSpPr>
            <p:nvPr/>
          </p:nvSpPr>
          <p:spPr bwMode="auto">
            <a:xfrm>
              <a:off x="4099" y="3609"/>
              <a:ext cx="45" cy="45"/>
            </a:xfrm>
            <a:prstGeom prst="ellipse">
              <a:avLst/>
            </a:prstGeom>
            <a:solidFill>
              <a:srgbClr val="B2B2B2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236" name="Oval 246"/>
            <p:cNvSpPr>
              <a:spLocks noChangeArrowheads="1"/>
            </p:cNvSpPr>
            <p:nvPr/>
          </p:nvSpPr>
          <p:spPr bwMode="auto">
            <a:xfrm>
              <a:off x="4084" y="3609"/>
              <a:ext cx="45" cy="45"/>
            </a:xfrm>
            <a:prstGeom prst="ellipse">
              <a:avLst/>
            </a:prstGeom>
            <a:solidFill>
              <a:srgbClr val="B2B2B2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>
                <a:solidFill>
                  <a:srgbClr val="000000"/>
                </a:solidFill>
                <a:latin typeface="Calibri" pitchFamily="34" charset="0"/>
              </a:endParaRPr>
            </a:p>
          </p:txBody>
        </p:sp>
      </p:grpSp>
      <p:grpSp>
        <p:nvGrpSpPr>
          <p:cNvPr id="237" name="Group 247"/>
          <p:cNvGrpSpPr>
            <a:grpSpLocks/>
          </p:cNvGrpSpPr>
          <p:nvPr/>
        </p:nvGrpSpPr>
        <p:grpSpPr bwMode="auto">
          <a:xfrm>
            <a:off x="3533775" y="2732088"/>
            <a:ext cx="146050" cy="60325"/>
            <a:chOff x="2889" y="3454"/>
            <a:chExt cx="108" cy="45"/>
          </a:xfrm>
        </p:grpSpPr>
        <p:sp>
          <p:nvSpPr>
            <p:cNvPr id="238" name="Oval 248"/>
            <p:cNvSpPr>
              <a:spLocks noChangeArrowheads="1"/>
            </p:cNvSpPr>
            <p:nvPr/>
          </p:nvSpPr>
          <p:spPr bwMode="auto">
            <a:xfrm>
              <a:off x="2952" y="3454"/>
              <a:ext cx="45" cy="45"/>
            </a:xfrm>
            <a:prstGeom prst="ellipse">
              <a:avLst/>
            </a:prstGeom>
            <a:solidFill>
              <a:srgbClr val="B2B2B2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239" name="Oval 249"/>
            <p:cNvSpPr>
              <a:spLocks noChangeArrowheads="1"/>
            </p:cNvSpPr>
            <p:nvPr/>
          </p:nvSpPr>
          <p:spPr bwMode="auto">
            <a:xfrm>
              <a:off x="2937" y="3454"/>
              <a:ext cx="45" cy="45"/>
            </a:xfrm>
            <a:prstGeom prst="ellipse">
              <a:avLst/>
            </a:prstGeom>
            <a:solidFill>
              <a:srgbClr val="B2B2B2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240" name="Oval 250"/>
            <p:cNvSpPr>
              <a:spLocks noChangeArrowheads="1"/>
            </p:cNvSpPr>
            <p:nvPr/>
          </p:nvSpPr>
          <p:spPr bwMode="auto">
            <a:xfrm>
              <a:off x="2919" y="3454"/>
              <a:ext cx="45" cy="45"/>
            </a:xfrm>
            <a:prstGeom prst="ellipse">
              <a:avLst/>
            </a:prstGeom>
            <a:solidFill>
              <a:srgbClr val="B2B2B2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241" name="Oval 251"/>
            <p:cNvSpPr>
              <a:spLocks noChangeArrowheads="1"/>
            </p:cNvSpPr>
            <p:nvPr/>
          </p:nvSpPr>
          <p:spPr bwMode="auto">
            <a:xfrm>
              <a:off x="2904" y="3454"/>
              <a:ext cx="45" cy="45"/>
            </a:xfrm>
            <a:prstGeom prst="ellipse">
              <a:avLst/>
            </a:prstGeom>
            <a:solidFill>
              <a:srgbClr val="B2B2B2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242" name="Oval 252"/>
            <p:cNvSpPr>
              <a:spLocks noChangeArrowheads="1"/>
            </p:cNvSpPr>
            <p:nvPr/>
          </p:nvSpPr>
          <p:spPr bwMode="auto">
            <a:xfrm>
              <a:off x="2889" y="3454"/>
              <a:ext cx="45" cy="45"/>
            </a:xfrm>
            <a:prstGeom prst="ellipse">
              <a:avLst/>
            </a:prstGeom>
            <a:solidFill>
              <a:srgbClr val="B2B2B2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>
                <a:solidFill>
                  <a:srgbClr val="000000"/>
                </a:solidFill>
                <a:latin typeface="Calibri" pitchFamily="34" charset="0"/>
              </a:endParaRPr>
            </a:p>
          </p:txBody>
        </p:sp>
      </p:grpSp>
      <p:grpSp>
        <p:nvGrpSpPr>
          <p:cNvPr id="243" name="Group 253"/>
          <p:cNvGrpSpPr>
            <a:grpSpLocks/>
          </p:cNvGrpSpPr>
          <p:nvPr/>
        </p:nvGrpSpPr>
        <p:grpSpPr bwMode="auto">
          <a:xfrm>
            <a:off x="3740150" y="2633663"/>
            <a:ext cx="146050" cy="127000"/>
            <a:chOff x="4087" y="3599"/>
            <a:chExt cx="108" cy="94"/>
          </a:xfrm>
        </p:grpSpPr>
        <p:sp>
          <p:nvSpPr>
            <p:cNvPr id="244" name="Oval 254"/>
            <p:cNvSpPr>
              <a:spLocks noChangeArrowheads="1"/>
            </p:cNvSpPr>
            <p:nvPr/>
          </p:nvSpPr>
          <p:spPr bwMode="auto">
            <a:xfrm>
              <a:off x="4117" y="3599"/>
              <a:ext cx="45" cy="45"/>
            </a:xfrm>
            <a:prstGeom prst="ellipse">
              <a:avLst/>
            </a:prstGeom>
            <a:solidFill>
              <a:srgbClr val="B2B2B2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245" name="Oval 255"/>
            <p:cNvSpPr>
              <a:spLocks noChangeArrowheads="1"/>
            </p:cNvSpPr>
            <p:nvPr/>
          </p:nvSpPr>
          <p:spPr bwMode="auto">
            <a:xfrm>
              <a:off x="4102" y="3599"/>
              <a:ext cx="45" cy="45"/>
            </a:xfrm>
            <a:prstGeom prst="ellipse">
              <a:avLst/>
            </a:prstGeom>
            <a:solidFill>
              <a:srgbClr val="B2B2B2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246" name="Oval 256"/>
            <p:cNvSpPr>
              <a:spLocks noChangeArrowheads="1"/>
            </p:cNvSpPr>
            <p:nvPr/>
          </p:nvSpPr>
          <p:spPr bwMode="auto">
            <a:xfrm>
              <a:off x="4087" y="3599"/>
              <a:ext cx="45" cy="45"/>
            </a:xfrm>
            <a:prstGeom prst="ellipse">
              <a:avLst/>
            </a:prstGeom>
            <a:solidFill>
              <a:srgbClr val="B2B2B2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247" name="Oval 257"/>
            <p:cNvSpPr>
              <a:spLocks noChangeArrowheads="1"/>
            </p:cNvSpPr>
            <p:nvPr/>
          </p:nvSpPr>
          <p:spPr bwMode="auto">
            <a:xfrm>
              <a:off x="4150" y="3623"/>
              <a:ext cx="45" cy="45"/>
            </a:xfrm>
            <a:prstGeom prst="ellipse">
              <a:avLst/>
            </a:prstGeom>
            <a:solidFill>
              <a:srgbClr val="B2B2B2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248" name="Oval 258"/>
            <p:cNvSpPr>
              <a:spLocks noChangeArrowheads="1"/>
            </p:cNvSpPr>
            <p:nvPr/>
          </p:nvSpPr>
          <p:spPr bwMode="auto">
            <a:xfrm>
              <a:off x="4135" y="3623"/>
              <a:ext cx="45" cy="45"/>
            </a:xfrm>
            <a:prstGeom prst="ellipse">
              <a:avLst/>
            </a:prstGeom>
            <a:solidFill>
              <a:srgbClr val="B2B2B2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249" name="Oval 259"/>
            <p:cNvSpPr>
              <a:spLocks noChangeArrowheads="1"/>
            </p:cNvSpPr>
            <p:nvPr/>
          </p:nvSpPr>
          <p:spPr bwMode="auto">
            <a:xfrm>
              <a:off x="4117" y="3623"/>
              <a:ext cx="45" cy="45"/>
            </a:xfrm>
            <a:prstGeom prst="ellipse">
              <a:avLst/>
            </a:prstGeom>
            <a:solidFill>
              <a:srgbClr val="B2B2B2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250" name="Oval 260"/>
            <p:cNvSpPr>
              <a:spLocks noChangeArrowheads="1"/>
            </p:cNvSpPr>
            <p:nvPr/>
          </p:nvSpPr>
          <p:spPr bwMode="auto">
            <a:xfrm>
              <a:off x="4102" y="3623"/>
              <a:ext cx="45" cy="45"/>
            </a:xfrm>
            <a:prstGeom prst="ellipse">
              <a:avLst/>
            </a:prstGeom>
            <a:solidFill>
              <a:srgbClr val="B2B2B2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251" name="Oval 261"/>
            <p:cNvSpPr>
              <a:spLocks noChangeArrowheads="1"/>
            </p:cNvSpPr>
            <p:nvPr/>
          </p:nvSpPr>
          <p:spPr bwMode="auto">
            <a:xfrm>
              <a:off x="4087" y="3623"/>
              <a:ext cx="45" cy="45"/>
            </a:xfrm>
            <a:prstGeom prst="ellipse">
              <a:avLst/>
            </a:prstGeom>
            <a:solidFill>
              <a:srgbClr val="B2B2B2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252" name="Oval 262"/>
            <p:cNvSpPr>
              <a:spLocks noChangeArrowheads="1"/>
            </p:cNvSpPr>
            <p:nvPr/>
          </p:nvSpPr>
          <p:spPr bwMode="auto">
            <a:xfrm>
              <a:off x="4150" y="3648"/>
              <a:ext cx="45" cy="45"/>
            </a:xfrm>
            <a:prstGeom prst="ellipse">
              <a:avLst/>
            </a:prstGeom>
            <a:solidFill>
              <a:srgbClr val="B2B2B2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253" name="Oval 263"/>
            <p:cNvSpPr>
              <a:spLocks noChangeArrowheads="1"/>
            </p:cNvSpPr>
            <p:nvPr/>
          </p:nvSpPr>
          <p:spPr bwMode="auto">
            <a:xfrm>
              <a:off x="4135" y="3648"/>
              <a:ext cx="45" cy="45"/>
            </a:xfrm>
            <a:prstGeom prst="ellipse">
              <a:avLst/>
            </a:prstGeom>
            <a:solidFill>
              <a:srgbClr val="B2B2B2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254" name="Oval 264"/>
            <p:cNvSpPr>
              <a:spLocks noChangeArrowheads="1"/>
            </p:cNvSpPr>
            <p:nvPr/>
          </p:nvSpPr>
          <p:spPr bwMode="auto">
            <a:xfrm>
              <a:off x="4117" y="3648"/>
              <a:ext cx="45" cy="45"/>
            </a:xfrm>
            <a:prstGeom prst="ellipse">
              <a:avLst/>
            </a:prstGeom>
            <a:solidFill>
              <a:srgbClr val="B2B2B2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255" name="Oval 265"/>
            <p:cNvSpPr>
              <a:spLocks noChangeArrowheads="1"/>
            </p:cNvSpPr>
            <p:nvPr/>
          </p:nvSpPr>
          <p:spPr bwMode="auto">
            <a:xfrm>
              <a:off x="4102" y="3648"/>
              <a:ext cx="45" cy="45"/>
            </a:xfrm>
            <a:prstGeom prst="ellipse">
              <a:avLst/>
            </a:prstGeom>
            <a:solidFill>
              <a:srgbClr val="B2B2B2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256" name="Oval 266"/>
            <p:cNvSpPr>
              <a:spLocks noChangeArrowheads="1"/>
            </p:cNvSpPr>
            <p:nvPr/>
          </p:nvSpPr>
          <p:spPr bwMode="auto">
            <a:xfrm>
              <a:off x="4087" y="3648"/>
              <a:ext cx="45" cy="45"/>
            </a:xfrm>
            <a:prstGeom prst="ellipse">
              <a:avLst/>
            </a:prstGeom>
            <a:solidFill>
              <a:srgbClr val="B2B2B2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>
                <a:solidFill>
                  <a:srgbClr val="000000"/>
                </a:solidFill>
                <a:latin typeface="Calibri" pitchFamily="34" charset="0"/>
              </a:endParaRPr>
            </a:p>
          </p:txBody>
        </p:sp>
      </p:grpSp>
      <p:grpSp>
        <p:nvGrpSpPr>
          <p:cNvPr id="257" name="Group 267"/>
          <p:cNvGrpSpPr>
            <a:grpSpLocks/>
          </p:cNvGrpSpPr>
          <p:nvPr/>
        </p:nvGrpSpPr>
        <p:grpSpPr bwMode="auto">
          <a:xfrm>
            <a:off x="3741738" y="2536825"/>
            <a:ext cx="101600" cy="93663"/>
            <a:chOff x="4586" y="935"/>
            <a:chExt cx="75" cy="69"/>
          </a:xfrm>
        </p:grpSpPr>
        <p:sp>
          <p:nvSpPr>
            <p:cNvPr id="258" name="Oval 268"/>
            <p:cNvSpPr>
              <a:spLocks noChangeArrowheads="1"/>
            </p:cNvSpPr>
            <p:nvPr/>
          </p:nvSpPr>
          <p:spPr bwMode="auto">
            <a:xfrm>
              <a:off x="4616" y="935"/>
              <a:ext cx="45" cy="45"/>
            </a:xfrm>
            <a:prstGeom prst="ellipse">
              <a:avLst/>
            </a:prstGeom>
            <a:solidFill>
              <a:srgbClr val="B2B2B2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259" name="Oval 269"/>
            <p:cNvSpPr>
              <a:spLocks noChangeArrowheads="1"/>
            </p:cNvSpPr>
            <p:nvPr/>
          </p:nvSpPr>
          <p:spPr bwMode="auto">
            <a:xfrm>
              <a:off x="4601" y="935"/>
              <a:ext cx="45" cy="45"/>
            </a:xfrm>
            <a:prstGeom prst="ellipse">
              <a:avLst/>
            </a:prstGeom>
            <a:solidFill>
              <a:srgbClr val="B2B2B2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260" name="Oval 270"/>
            <p:cNvSpPr>
              <a:spLocks noChangeArrowheads="1"/>
            </p:cNvSpPr>
            <p:nvPr/>
          </p:nvSpPr>
          <p:spPr bwMode="auto">
            <a:xfrm>
              <a:off x="4586" y="935"/>
              <a:ext cx="45" cy="45"/>
            </a:xfrm>
            <a:prstGeom prst="ellipse">
              <a:avLst/>
            </a:prstGeom>
            <a:solidFill>
              <a:srgbClr val="B2B2B2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261" name="Oval 271"/>
            <p:cNvSpPr>
              <a:spLocks noChangeArrowheads="1"/>
            </p:cNvSpPr>
            <p:nvPr/>
          </p:nvSpPr>
          <p:spPr bwMode="auto">
            <a:xfrm>
              <a:off x="4616" y="959"/>
              <a:ext cx="45" cy="45"/>
            </a:xfrm>
            <a:prstGeom prst="ellipse">
              <a:avLst/>
            </a:prstGeom>
            <a:solidFill>
              <a:srgbClr val="B2B2B2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262" name="Oval 272"/>
            <p:cNvSpPr>
              <a:spLocks noChangeArrowheads="1"/>
            </p:cNvSpPr>
            <p:nvPr/>
          </p:nvSpPr>
          <p:spPr bwMode="auto">
            <a:xfrm>
              <a:off x="4601" y="959"/>
              <a:ext cx="45" cy="45"/>
            </a:xfrm>
            <a:prstGeom prst="ellipse">
              <a:avLst/>
            </a:prstGeom>
            <a:solidFill>
              <a:srgbClr val="B2B2B2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263" name="Oval 273"/>
            <p:cNvSpPr>
              <a:spLocks noChangeArrowheads="1"/>
            </p:cNvSpPr>
            <p:nvPr/>
          </p:nvSpPr>
          <p:spPr bwMode="auto">
            <a:xfrm>
              <a:off x="4586" y="959"/>
              <a:ext cx="45" cy="45"/>
            </a:xfrm>
            <a:prstGeom prst="ellipse">
              <a:avLst/>
            </a:prstGeom>
            <a:solidFill>
              <a:srgbClr val="B2B2B2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>
                <a:solidFill>
                  <a:srgbClr val="000000"/>
                </a:solidFill>
                <a:latin typeface="Calibri" pitchFamily="34" charset="0"/>
              </a:endParaRPr>
            </a:p>
          </p:txBody>
        </p:sp>
      </p:grpSp>
      <p:grpSp>
        <p:nvGrpSpPr>
          <p:cNvPr id="264" name="Group 274"/>
          <p:cNvGrpSpPr>
            <a:grpSpLocks/>
          </p:cNvGrpSpPr>
          <p:nvPr/>
        </p:nvGrpSpPr>
        <p:grpSpPr bwMode="auto">
          <a:xfrm>
            <a:off x="3630613" y="2524125"/>
            <a:ext cx="146050" cy="92075"/>
            <a:chOff x="3770" y="3545"/>
            <a:chExt cx="108" cy="69"/>
          </a:xfrm>
        </p:grpSpPr>
        <p:sp>
          <p:nvSpPr>
            <p:cNvPr id="265" name="Oval 275"/>
            <p:cNvSpPr>
              <a:spLocks noChangeArrowheads="1"/>
            </p:cNvSpPr>
            <p:nvPr/>
          </p:nvSpPr>
          <p:spPr bwMode="auto">
            <a:xfrm>
              <a:off x="3833" y="3545"/>
              <a:ext cx="45" cy="45"/>
            </a:xfrm>
            <a:prstGeom prst="ellipse">
              <a:avLst/>
            </a:prstGeom>
            <a:solidFill>
              <a:srgbClr val="B2B2B2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266" name="Oval 276"/>
            <p:cNvSpPr>
              <a:spLocks noChangeArrowheads="1"/>
            </p:cNvSpPr>
            <p:nvPr/>
          </p:nvSpPr>
          <p:spPr bwMode="auto">
            <a:xfrm>
              <a:off x="3818" y="3545"/>
              <a:ext cx="45" cy="45"/>
            </a:xfrm>
            <a:prstGeom prst="ellipse">
              <a:avLst/>
            </a:prstGeom>
            <a:solidFill>
              <a:srgbClr val="B2B2B2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267" name="Oval 277"/>
            <p:cNvSpPr>
              <a:spLocks noChangeArrowheads="1"/>
            </p:cNvSpPr>
            <p:nvPr/>
          </p:nvSpPr>
          <p:spPr bwMode="auto">
            <a:xfrm>
              <a:off x="3800" y="3545"/>
              <a:ext cx="45" cy="45"/>
            </a:xfrm>
            <a:prstGeom prst="ellipse">
              <a:avLst/>
            </a:prstGeom>
            <a:solidFill>
              <a:srgbClr val="B2B2B2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268" name="Oval 278"/>
            <p:cNvSpPr>
              <a:spLocks noChangeArrowheads="1"/>
            </p:cNvSpPr>
            <p:nvPr/>
          </p:nvSpPr>
          <p:spPr bwMode="auto">
            <a:xfrm>
              <a:off x="3785" y="3545"/>
              <a:ext cx="45" cy="45"/>
            </a:xfrm>
            <a:prstGeom prst="ellipse">
              <a:avLst/>
            </a:prstGeom>
            <a:solidFill>
              <a:srgbClr val="B2B2B2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269" name="Oval 279"/>
            <p:cNvSpPr>
              <a:spLocks noChangeArrowheads="1"/>
            </p:cNvSpPr>
            <p:nvPr/>
          </p:nvSpPr>
          <p:spPr bwMode="auto">
            <a:xfrm>
              <a:off x="3770" y="3545"/>
              <a:ext cx="45" cy="45"/>
            </a:xfrm>
            <a:prstGeom prst="ellipse">
              <a:avLst/>
            </a:prstGeom>
            <a:solidFill>
              <a:srgbClr val="B2B2B2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270" name="Oval 280"/>
            <p:cNvSpPr>
              <a:spLocks noChangeArrowheads="1"/>
            </p:cNvSpPr>
            <p:nvPr/>
          </p:nvSpPr>
          <p:spPr bwMode="auto">
            <a:xfrm>
              <a:off x="3818" y="3569"/>
              <a:ext cx="45" cy="45"/>
            </a:xfrm>
            <a:prstGeom prst="ellipse">
              <a:avLst/>
            </a:prstGeom>
            <a:solidFill>
              <a:srgbClr val="B2B2B2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271" name="Oval 281"/>
            <p:cNvSpPr>
              <a:spLocks noChangeArrowheads="1"/>
            </p:cNvSpPr>
            <p:nvPr/>
          </p:nvSpPr>
          <p:spPr bwMode="auto">
            <a:xfrm>
              <a:off x="3800" y="3569"/>
              <a:ext cx="45" cy="45"/>
            </a:xfrm>
            <a:prstGeom prst="ellipse">
              <a:avLst/>
            </a:prstGeom>
            <a:solidFill>
              <a:srgbClr val="B2B2B2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272" name="Oval 282"/>
            <p:cNvSpPr>
              <a:spLocks noChangeArrowheads="1"/>
            </p:cNvSpPr>
            <p:nvPr/>
          </p:nvSpPr>
          <p:spPr bwMode="auto">
            <a:xfrm>
              <a:off x="3785" y="3569"/>
              <a:ext cx="45" cy="45"/>
            </a:xfrm>
            <a:prstGeom prst="ellipse">
              <a:avLst/>
            </a:prstGeom>
            <a:solidFill>
              <a:srgbClr val="B2B2B2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273" name="Oval 283"/>
            <p:cNvSpPr>
              <a:spLocks noChangeArrowheads="1"/>
            </p:cNvSpPr>
            <p:nvPr/>
          </p:nvSpPr>
          <p:spPr bwMode="auto">
            <a:xfrm>
              <a:off x="3770" y="3569"/>
              <a:ext cx="45" cy="45"/>
            </a:xfrm>
            <a:prstGeom prst="ellipse">
              <a:avLst/>
            </a:prstGeom>
            <a:solidFill>
              <a:srgbClr val="B2B2B2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>
                <a:solidFill>
                  <a:srgbClr val="000000"/>
                </a:solidFill>
                <a:latin typeface="Calibri" pitchFamily="34" charset="0"/>
              </a:endParaRPr>
            </a:p>
          </p:txBody>
        </p:sp>
      </p:grpSp>
      <p:grpSp>
        <p:nvGrpSpPr>
          <p:cNvPr id="274" name="Group 284"/>
          <p:cNvGrpSpPr>
            <a:grpSpLocks/>
          </p:cNvGrpSpPr>
          <p:nvPr/>
        </p:nvGrpSpPr>
        <p:grpSpPr bwMode="auto">
          <a:xfrm>
            <a:off x="3649663" y="2584450"/>
            <a:ext cx="146050" cy="60325"/>
            <a:chOff x="4042" y="3454"/>
            <a:chExt cx="108" cy="45"/>
          </a:xfrm>
        </p:grpSpPr>
        <p:sp>
          <p:nvSpPr>
            <p:cNvPr id="275" name="Oval 285"/>
            <p:cNvSpPr>
              <a:spLocks noChangeArrowheads="1"/>
            </p:cNvSpPr>
            <p:nvPr/>
          </p:nvSpPr>
          <p:spPr bwMode="auto">
            <a:xfrm>
              <a:off x="4105" y="3454"/>
              <a:ext cx="45" cy="45"/>
            </a:xfrm>
            <a:prstGeom prst="ellipse">
              <a:avLst/>
            </a:prstGeom>
            <a:solidFill>
              <a:srgbClr val="B2B2B2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276" name="Oval 286"/>
            <p:cNvSpPr>
              <a:spLocks noChangeArrowheads="1"/>
            </p:cNvSpPr>
            <p:nvPr/>
          </p:nvSpPr>
          <p:spPr bwMode="auto">
            <a:xfrm>
              <a:off x="4090" y="3454"/>
              <a:ext cx="45" cy="45"/>
            </a:xfrm>
            <a:prstGeom prst="ellipse">
              <a:avLst/>
            </a:prstGeom>
            <a:solidFill>
              <a:srgbClr val="B2B2B2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277" name="Oval 287"/>
            <p:cNvSpPr>
              <a:spLocks noChangeArrowheads="1"/>
            </p:cNvSpPr>
            <p:nvPr/>
          </p:nvSpPr>
          <p:spPr bwMode="auto">
            <a:xfrm>
              <a:off x="4072" y="3454"/>
              <a:ext cx="45" cy="45"/>
            </a:xfrm>
            <a:prstGeom prst="ellipse">
              <a:avLst/>
            </a:prstGeom>
            <a:solidFill>
              <a:srgbClr val="B2B2B2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278" name="Oval 288"/>
            <p:cNvSpPr>
              <a:spLocks noChangeArrowheads="1"/>
            </p:cNvSpPr>
            <p:nvPr/>
          </p:nvSpPr>
          <p:spPr bwMode="auto">
            <a:xfrm>
              <a:off x="4057" y="3454"/>
              <a:ext cx="45" cy="45"/>
            </a:xfrm>
            <a:prstGeom prst="ellipse">
              <a:avLst/>
            </a:prstGeom>
            <a:solidFill>
              <a:srgbClr val="B2B2B2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279" name="Oval 289"/>
            <p:cNvSpPr>
              <a:spLocks noChangeArrowheads="1"/>
            </p:cNvSpPr>
            <p:nvPr/>
          </p:nvSpPr>
          <p:spPr bwMode="auto">
            <a:xfrm>
              <a:off x="4042" y="3454"/>
              <a:ext cx="45" cy="45"/>
            </a:xfrm>
            <a:prstGeom prst="ellipse">
              <a:avLst/>
            </a:prstGeom>
            <a:solidFill>
              <a:srgbClr val="B2B2B2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>
                <a:solidFill>
                  <a:srgbClr val="000000"/>
                </a:solidFill>
                <a:latin typeface="Calibri" pitchFamily="34" charset="0"/>
              </a:endParaRPr>
            </a:p>
          </p:txBody>
        </p:sp>
      </p:grpSp>
      <p:grpSp>
        <p:nvGrpSpPr>
          <p:cNvPr id="280" name="Group 290"/>
          <p:cNvGrpSpPr>
            <a:grpSpLocks/>
          </p:cNvGrpSpPr>
          <p:nvPr/>
        </p:nvGrpSpPr>
        <p:grpSpPr bwMode="auto">
          <a:xfrm>
            <a:off x="3679825" y="2495550"/>
            <a:ext cx="80963" cy="60325"/>
            <a:chOff x="3168" y="2853"/>
            <a:chExt cx="60" cy="45"/>
          </a:xfrm>
        </p:grpSpPr>
        <p:sp>
          <p:nvSpPr>
            <p:cNvPr id="281" name="Oval 291"/>
            <p:cNvSpPr>
              <a:spLocks noChangeArrowheads="1"/>
            </p:cNvSpPr>
            <p:nvPr/>
          </p:nvSpPr>
          <p:spPr bwMode="auto">
            <a:xfrm>
              <a:off x="3183" y="2853"/>
              <a:ext cx="45" cy="45"/>
            </a:xfrm>
            <a:prstGeom prst="ellipse">
              <a:avLst/>
            </a:prstGeom>
            <a:solidFill>
              <a:srgbClr val="B2B2B2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282" name="Oval 292"/>
            <p:cNvSpPr>
              <a:spLocks noChangeArrowheads="1"/>
            </p:cNvSpPr>
            <p:nvPr/>
          </p:nvSpPr>
          <p:spPr bwMode="auto">
            <a:xfrm>
              <a:off x="3168" y="2853"/>
              <a:ext cx="45" cy="45"/>
            </a:xfrm>
            <a:prstGeom prst="ellipse">
              <a:avLst/>
            </a:prstGeom>
            <a:solidFill>
              <a:srgbClr val="B2B2B2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>
                <a:solidFill>
                  <a:srgbClr val="000000"/>
                </a:solidFill>
                <a:latin typeface="Calibri" pitchFamily="34" charset="0"/>
              </a:endParaRPr>
            </a:p>
          </p:txBody>
        </p:sp>
      </p:grpSp>
      <p:grpSp>
        <p:nvGrpSpPr>
          <p:cNvPr id="283" name="Group 293"/>
          <p:cNvGrpSpPr>
            <a:grpSpLocks/>
          </p:cNvGrpSpPr>
          <p:nvPr/>
        </p:nvGrpSpPr>
        <p:grpSpPr bwMode="auto">
          <a:xfrm>
            <a:off x="3795713" y="2535238"/>
            <a:ext cx="80962" cy="61912"/>
            <a:chOff x="3168" y="2853"/>
            <a:chExt cx="60" cy="45"/>
          </a:xfrm>
        </p:grpSpPr>
        <p:sp>
          <p:nvSpPr>
            <p:cNvPr id="284" name="Oval 294"/>
            <p:cNvSpPr>
              <a:spLocks noChangeArrowheads="1"/>
            </p:cNvSpPr>
            <p:nvPr/>
          </p:nvSpPr>
          <p:spPr bwMode="auto">
            <a:xfrm>
              <a:off x="3183" y="2853"/>
              <a:ext cx="45" cy="45"/>
            </a:xfrm>
            <a:prstGeom prst="ellipse">
              <a:avLst/>
            </a:prstGeom>
            <a:solidFill>
              <a:srgbClr val="B2B2B2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285" name="Oval 295"/>
            <p:cNvSpPr>
              <a:spLocks noChangeArrowheads="1"/>
            </p:cNvSpPr>
            <p:nvPr/>
          </p:nvSpPr>
          <p:spPr bwMode="auto">
            <a:xfrm>
              <a:off x="3168" y="2853"/>
              <a:ext cx="45" cy="45"/>
            </a:xfrm>
            <a:prstGeom prst="ellipse">
              <a:avLst/>
            </a:prstGeom>
            <a:solidFill>
              <a:srgbClr val="B2B2B2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>
                <a:solidFill>
                  <a:srgbClr val="000000"/>
                </a:solidFill>
                <a:latin typeface="Calibri" pitchFamily="34" charset="0"/>
              </a:endParaRPr>
            </a:p>
          </p:txBody>
        </p:sp>
      </p:grpSp>
      <p:grpSp>
        <p:nvGrpSpPr>
          <p:cNvPr id="286" name="Group 300"/>
          <p:cNvGrpSpPr>
            <a:grpSpLocks/>
          </p:cNvGrpSpPr>
          <p:nvPr/>
        </p:nvGrpSpPr>
        <p:grpSpPr bwMode="auto">
          <a:xfrm>
            <a:off x="2044700" y="1862138"/>
            <a:ext cx="80963" cy="60325"/>
            <a:chOff x="3319" y="2602"/>
            <a:chExt cx="60" cy="45"/>
          </a:xfrm>
        </p:grpSpPr>
        <p:sp>
          <p:nvSpPr>
            <p:cNvPr id="287" name="Oval 301"/>
            <p:cNvSpPr>
              <a:spLocks noChangeArrowheads="1"/>
            </p:cNvSpPr>
            <p:nvPr/>
          </p:nvSpPr>
          <p:spPr bwMode="auto">
            <a:xfrm>
              <a:off x="3334" y="2602"/>
              <a:ext cx="45" cy="45"/>
            </a:xfrm>
            <a:prstGeom prst="ellipse">
              <a:avLst/>
            </a:prstGeom>
            <a:solidFill>
              <a:srgbClr val="B2B2B2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288" name="Oval 302"/>
            <p:cNvSpPr>
              <a:spLocks noChangeArrowheads="1"/>
            </p:cNvSpPr>
            <p:nvPr/>
          </p:nvSpPr>
          <p:spPr bwMode="auto">
            <a:xfrm>
              <a:off x="3319" y="2602"/>
              <a:ext cx="45" cy="45"/>
            </a:xfrm>
            <a:prstGeom prst="ellipse">
              <a:avLst/>
            </a:prstGeom>
            <a:solidFill>
              <a:srgbClr val="B2B2B2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>
                <a:solidFill>
                  <a:srgbClr val="000000"/>
                </a:solidFill>
                <a:latin typeface="Calibri" pitchFamily="34" charset="0"/>
              </a:endParaRPr>
            </a:p>
          </p:txBody>
        </p:sp>
      </p:grpSp>
      <p:sp>
        <p:nvSpPr>
          <p:cNvPr id="289" name="Rectangle 303"/>
          <p:cNvSpPr>
            <a:spLocks noChangeArrowheads="1"/>
          </p:cNvSpPr>
          <p:nvPr/>
        </p:nvSpPr>
        <p:spPr bwMode="auto">
          <a:xfrm>
            <a:off x="4367213" y="5013325"/>
            <a:ext cx="368300" cy="1328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8000" tIns="18000" rIns="18000" bIns="18000">
            <a:spAutoFit/>
          </a:bodyPr>
          <a:lstStyle/>
          <a:p>
            <a:r>
              <a:rPr lang="pt-BR" sz="400">
                <a:solidFill>
                  <a:srgbClr val="000000"/>
                </a:solidFill>
                <a:latin typeface="Calibri" pitchFamily="34" charset="0"/>
              </a:rPr>
              <a:t>Alvorada</a:t>
            </a:r>
          </a:p>
          <a:p>
            <a:r>
              <a:rPr lang="pt-BR" sz="400">
                <a:solidFill>
                  <a:srgbClr val="000000"/>
                </a:solidFill>
                <a:latin typeface="Calibri" pitchFamily="34" charset="0"/>
              </a:rPr>
              <a:t>Ametista</a:t>
            </a:r>
          </a:p>
          <a:p>
            <a:r>
              <a:rPr lang="pt-BR" sz="400">
                <a:solidFill>
                  <a:srgbClr val="000000"/>
                </a:solidFill>
                <a:latin typeface="Calibri" pitchFamily="34" charset="0"/>
              </a:rPr>
              <a:t>Angical</a:t>
            </a:r>
          </a:p>
          <a:p>
            <a:r>
              <a:rPr lang="pt-BR" sz="400">
                <a:solidFill>
                  <a:srgbClr val="000000"/>
                </a:solidFill>
                <a:latin typeface="Calibri" pitchFamily="34" charset="0"/>
              </a:rPr>
              <a:t>Borgo</a:t>
            </a:r>
          </a:p>
          <a:p>
            <a:r>
              <a:rPr lang="pt-BR" sz="400">
                <a:solidFill>
                  <a:srgbClr val="000000"/>
                </a:solidFill>
                <a:latin typeface="Calibri" pitchFamily="34" charset="0"/>
              </a:rPr>
              <a:t>Caetité</a:t>
            </a:r>
          </a:p>
          <a:p>
            <a:r>
              <a:rPr lang="pt-BR" sz="400">
                <a:solidFill>
                  <a:srgbClr val="000000"/>
                </a:solidFill>
                <a:latin typeface="Calibri" pitchFamily="34" charset="0"/>
              </a:rPr>
              <a:t>Caetité 2</a:t>
            </a:r>
          </a:p>
          <a:p>
            <a:r>
              <a:rPr lang="pt-BR" sz="400">
                <a:solidFill>
                  <a:srgbClr val="000000"/>
                </a:solidFill>
                <a:latin typeface="Calibri" pitchFamily="34" charset="0"/>
              </a:rPr>
              <a:t>Caetité 3</a:t>
            </a:r>
          </a:p>
          <a:p>
            <a:r>
              <a:rPr lang="pt-BR" sz="400">
                <a:solidFill>
                  <a:srgbClr val="000000"/>
                </a:solidFill>
                <a:latin typeface="Calibri" pitchFamily="34" charset="0"/>
              </a:rPr>
              <a:t>Caititu</a:t>
            </a:r>
          </a:p>
          <a:p>
            <a:r>
              <a:rPr lang="pt-BR" sz="400">
                <a:solidFill>
                  <a:srgbClr val="000000"/>
                </a:solidFill>
                <a:latin typeface="Calibri" pitchFamily="34" charset="0"/>
              </a:rPr>
              <a:t>Candiba</a:t>
            </a:r>
          </a:p>
          <a:p>
            <a:r>
              <a:rPr lang="pt-BR" sz="400">
                <a:solidFill>
                  <a:srgbClr val="000000"/>
                </a:solidFill>
                <a:latin typeface="Calibri" pitchFamily="34" charset="0"/>
              </a:rPr>
              <a:t>Coqueirinho</a:t>
            </a:r>
          </a:p>
          <a:p>
            <a:r>
              <a:rPr lang="pt-BR" sz="400">
                <a:solidFill>
                  <a:srgbClr val="000000"/>
                </a:solidFill>
                <a:latin typeface="Calibri" pitchFamily="34" charset="0"/>
              </a:rPr>
              <a:t>Corrupião</a:t>
            </a:r>
          </a:p>
          <a:p>
            <a:r>
              <a:rPr lang="pt-BR" sz="400">
                <a:solidFill>
                  <a:srgbClr val="000000"/>
                </a:solidFill>
                <a:latin typeface="Calibri" pitchFamily="34" charset="0"/>
              </a:rPr>
              <a:t>Cristal</a:t>
            </a:r>
          </a:p>
          <a:p>
            <a:r>
              <a:rPr lang="pt-BR" sz="400">
                <a:solidFill>
                  <a:srgbClr val="000000"/>
                </a:solidFill>
                <a:latin typeface="Calibri" pitchFamily="34" charset="0"/>
              </a:rPr>
              <a:t>Da Prata</a:t>
            </a:r>
          </a:p>
          <a:p>
            <a:r>
              <a:rPr lang="pt-BR" sz="400">
                <a:solidFill>
                  <a:srgbClr val="000000"/>
                </a:solidFill>
                <a:latin typeface="Calibri" pitchFamily="34" charset="0"/>
              </a:rPr>
              <a:t>Dos Araçás </a:t>
            </a:r>
          </a:p>
          <a:p>
            <a:r>
              <a:rPr lang="pt-BR" sz="400">
                <a:solidFill>
                  <a:srgbClr val="000000"/>
                </a:solidFill>
                <a:latin typeface="Calibri" pitchFamily="34" charset="0"/>
              </a:rPr>
              <a:t>Dourados</a:t>
            </a:r>
          </a:p>
          <a:p>
            <a:r>
              <a:rPr lang="pt-BR" sz="400">
                <a:solidFill>
                  <a:srgbClr val="000000"/>
                </a:solidFill>
                <a:latin typeface="Calibri" pitchFamily="34" charset="0"/>
              </a:rPr>
              <a:t>Emiliana</a:t>
            </a:r>
          </a:p>
          <a:p>
            <a:r>
              <a:rPr lang="pt-BR" sz="400">
                <a:solidFill>
                  <a:srgbClr val="000000"/>
                </a:solidFill>
                <a:latin typeface="Calibri" pitchFamily="34" charset="0"/>
              </a:rPr>
              <a:t>Espigão</a:t>
            </a:r>
          </a:p>
          <a:p>
            <a:r>
              <a:rPr lang="pt-BR" sz="400">
                <a:solidFill>
                  <a:srgbClr val="000000"/>
                </a:solidFill>
                <a:latin typeface="Calibri" pitchFamily="34" charset="0"/>
              </a:rPr>
              <a:t>Guanambi</a:t>
            </a:r>
          </a:p>
          <a:p>
            <a:r>
              <a:rPr lang="pt-BR" sz="400">
                <a:solidFill>
                  <a:srgbClr val="000000"/>
                </a:solidFill>
                <a:latin typeface="Calibri" pitchFamily="34" charset="0"/>
              </a:rPr>
              <a:t>Guirapá</a:t>
            </a:r>
          </a:p>
          <a:p>
            <a:r>
              <a:rPr lang="pt-BR" sz="400">
                <a:solidFill>
                  <a:srgbClr val="000000"/>
                </a:solidFill>
                <a:latin typeface="Calibri" pitchFamily="34" charset="0"/>
              </a:rPr>
              <a:t>Igaporã</a:t>
            </a:r>
          </a:p>
          <a:p>
            <a:r>
              <a:rPr lang="pt-BR" sz="400">
                <a:solidFill>
                  <a:srgbClr val="000000"/>
                </a:solidFill>
                <a:latin typeface="Calibri" pitchFamily="34" charset="0"/>
              </a:rPr>
              <a:t>Ilhéus</a:t>
            </a:r>
          </a:p>
        </p:txBody>
      </p:sp>
      <p:sp>
        <p:nvSpPr>
          <p:cNvPr id="290" name="Rectangle 304"/>
          <p:cNvSpPr>
            <a:spLocks noChangeArrowheads="1"/>
          </p:cNvSpPr>
          <p:nvPr/>
        </p:nvSpPr>
        <p:spPr bwMode="auto">
          <a:xfrm>
            <a:off x="4721225" y="5008563"/>
            <a:ext cx="488950" cy="1328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8000" tIns="18000" rIns="18000" bIns="18000">
            <a:spAutoFit/>
          </a:bodyPr>
          <a:lstStyle/>
          <a:p>
            <a:r>
              <a:rPr lang="pt-BR" sz="400">
                <a:solidFill>
                  <a:srgbClr val="000000"/>
                </a:solidFill>
                <a:latin typeface="Calibri" pitchFamily="34" charset="0"/>
              </a:rPr>
              <a:t>Inhambu</a:t>
            </a:r>
          </a:p>
          <a:p>
            <a:r>
              <a:rPr lang="pt-BR" sz="400">
                <a:solidFill>
                  <a:srgbClr val="000000"/>
                </a:solidFill>
                <a:latin typeface="Calibri" pitchFamily="34" charset="0"/>
              </a:rPr>
              <a:t>Joana</a:t>
            </a:r>
          </a:p>
          <a:p>
            <a:r>
              <a:rPr lang="pt-BR" sz="400">
                <a:solidFill>
                  <a:srgbClr val="000000"/>
                </a:solidFill>
                <a:latin typeface="Calibri" pitchFamily="34" charset="0"/>
              </a:rPr>
              <a:t>Licínio de Almeida</a:t>
            </a:r>
          </a:p>
          <a:p>
            <a:r>
              <a:rPr lang="pt-BR" sz="400">
                <a:solidFill>
                  <a:srgbClr val="000000"/>
                </a:solidFill>
                <a:latin typeface="Calibri" pitchFamily="34" charset="0"/>
              </a:rPr>
              <a:t>Maron</a:t>
            </a:r>
          </a:p>
          <a:p>
            <a:r>
              <a:rPr lang="pt-BR" sz="400">
                <a:solidFill>
                  <a:srgbClr val="000000"/>
                </a:solidFill>
                <a:latin typeface="Calibri" pitchFamily="34" charset="0"/>
              </a:rPr>
              <a:t>Morrão</a:t>
            </a:r>
          </a:p>
          <a:p>
            <a:r>
              <a:rPr lang="pt-BR" sz="400">
                <a:solidFill>
                  <a:srgbClr val="000000"/>
                </a:solidFill>
                <a:latin typeface="Calibri" pitchFamily="34" charset="0"/>
              </a:rPr>
              <a:t>N. Sra. da Conceição</a:t>
            </a:r>
          </a:p>
          <a:p>
            <a:r>
              <a:rPr lang="pt-BR" sz="400">
                <a:solidFill>
                  <a:srgbClr val="000000"/>
                </a:solidFill>
                <a:latin typeface="Calibri" pitchFamily="34" charset="0"/>
              </a:rPr>
              <a:t>Pajeú do Vento</a:t>
            </a:r>
          </a:p>
          <a:p>
            <a:r>
              <a:rPr lang="pt-BR" sz="400">
                <a:solidFill>
                  <a:srgbClr val="000000"/>
                </a:solidFill>
                <a:latin typeface="Calibri" pitchFamily="34" charset="0"/>
              </a:rPr>
              <a:t>Pedra Branca</a:t>
            </a:r>
          </a:p>
          <a:p>
            <a:r>
              <a:rPr lang="pt-BR" sz="400">
                <a:solidFill>
                  <a:srgbClr val="000000"/>
                </a:solidFill>
                <a:latin typeface="Calibri" pitchFamily="34" charset="0"/>
              </a:rPr>
              <a:t>Pedra do Reino</a:t>
            </a:r>
          </a:p>
          <a:p>
            <a:r>
              <a:rPr lang="pt-BR" sz="400">
                <a:solidFill>
                  <a:srgbClr val="000000"/>
                </a:solidFill>
                <a:latin typeface="Calibri" pitchFamily="34" charset="0"/>
              </a:rPr>
              <a:t>Pedra do Reino III</a:t>
            </a:r>
          </a:p>
          <a:p>
            <a:r>
              <a:rPr lang="pt-BR" sz="400">
                <a:solidFill>
                  <a:srgbClr val="000000"/>
                </a:solidFill>
                <a:latin typeface="Calibri" pitchFamily="34" charset="0"/>
              </a:rPr>
              <a:t>Pelourinho</a:t>
            </a:r>
          </a:p>
          <a:p>
            <a:r>
              <a:rPr lang="pt-BR" sz="400">
                <a:solidFill>
                  <a:srgbClr val="000000"/>
                </a:solidFill>
                <a:latin typeface="Calibri" pitchFamily="34" charset="0"/>
              </a:rPr>
              <a:t>Pilões</a:t>
            </a:r>
          </a:p>
          <a:p>
            <a:r>
              <a:rPr lang="pt-BR" sz="400">
                <a:solidFill>
                  <a:srgbClr val="000000"/>
                </a:solidFill>
                <a:latin typeface="Calibri" pitchFamily="34" charset="0"/>
              </a:rPr>
              <a:t>Pindaí</a:t>
            </a:r>
          </a:p>
          <a:p>
            <a:r>
              <a:rPr lang="pt-BR" sz="400">
                <a:solidFill>
                  <a:srgbClr val="000000"/>
                </a:solidFill>
                <a:latin typeface="Calibri" pitchFamily="34" charset="0"/>
              </a:rPr>
              <a:t>Planaltina</a:t>
            </a:r>
          </a:p>
          <a:p>
            <a:r>
              <a:rPr lang="pt-BR" sz="400">
                <a:solidFill>
                  <a:srgbClr val="000000"/>
                </a:solidFill>
                <a:latin typeface="Calibri" pitchFamily="34" charset="0"/>
              </a:rPr>
              <a:t>Porto Seguro</a:t>
            </a:r>
          </a:p>
          <a:p>
            <a:r>
              <a:rPr lang="pt-BR" sz="400">
                <a:solidFill>
                  <a:srgbClr val="000000"/>
                </a:solidFill>
                <a:latin typeface="Calibri" pitchFamily="34" charset="0"/>
              </a:rPr>
              <a:t>Primavera</a:t>
            </a:r>
          </a:p>
          <a:p>
            <a:r>
              <a:rPr lang="pt-BR" sz="400">
                <a:solidFill>
                  <a:srgbClr val="000000"/>
                </a:solidFill>
                <a:latin typeface="Calibri" pitchFamily="34" charset="0"/>
              </a:rPr>
              <a:t>Rio Verde </a:t>
            </a:r>
          </a:p>
          <a:p>
            <a:r>
              <a:rPr lang="pt-BR" sz="400">
                <a:solidFill>
                  <a:srgbClr val="000000"/>
                </a:solidFill>
                <a:latin typeface="Calibri" pitchFamily="34" charset="0"/>
              </a:rPr>
              <a:t>São Judas</a:t>
            </a:r>
          </a:p>
          <a:p>
            <a:r>
              <a:rPr lang="pt-BR" sz="400">
                <a:solidFill>
                  <a:srgbClr val="000000"/>
                </a:solidFill>
                <a:latin typeface="Calibri" pitchFamily="34" charset="0"/>
              </a:rPr>
              <a:t>São Pedro do Lago</a:t>
            </a:r>
          </a:p>
          <a:p>
            <a:r>
              <a:rPr lang="pt-BR" sz="400">
                <a:solidFill>
                  <a:srgbClr val="000000"/>
                </a:solidFill>
                <a:latin typeface="Calibri" pitchFamily="34" charset="0"/>
              </a:rPr>
              <a:t>Seraíma</a:t>
            </a:r>
          </a:p>
          <a:p>
            <a:r>
              <a:rPr lang="pt-BR" sz="400">
                <a:solidFill>
                  <a:srgbClr val="000000"/>
                </a:solidFill>
                <a:latin typeface="Calibri" pitchFamily="34" charset="0"/>
              </a:rPr>
              <a:t>Serra do Salto</a:t>
            </a:r>
          </a:p>
        </p:txBody>
      </p:sp>
      <p:sp>
        <p:nvSpPr>
          <p:cNvPr id="291" name="Rectangle 305"/>
          <p:cNvSpPr>
            <a:spLocks noChangeArrowheads="1"/>
          </p:cNvSpPr>
          <p:nvPr/>
        </p:nvSpPr>
        <p:spPr bwMode="auto">
          <a:xfrm>
            <a:off x="5219700" y="5013325"/>
            <a:ext cx="430213" cy="712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8000" tIns="18000" rIns="18000" bIns="18000">
            <a:spAutoFit/>
          </a:bodyPr>
          <a:lstStyle/>
          <a:p>
            <a:r>
              <a:rPr lang="pt-BR" sz="400">
                <a:solidFill>
                  <a:srgbClr val="000000"/>
                </a:solidFill>
                <a:latin typeface="Calibri" pitchFamily="34" charset="0"/>
              </a:rPr>
              <a:t>Serra do Espinhaço</a:t>
            </a:r>
          </a:p>
          <a:p>
            <a:r>
              <a:rPr lang="pt-BR" sz="400">
                <a:solidFill>
                  <a:srgbClr val="000000"/>
                </a:solidFill>
                <a:latin typeface="Calibri" pitchFamily="34" charset="0"/>
              </a:rPr>
              <a:t>Sete Gameleiras</a:t>
            </a:r>
          </a:p>
          <a:p>
            <a:r>
              <a:rPr lang="pt-BR" sz="400">
                <a:solidFill>
                  <a:srgbClr val="000000"/>
                </a:solidFill>
                <a:latin typeface="Calibri" pitchFamily="34" charset="0"/>
              </a:rPr>
              <a:t>Tamanduá Mirim</a:t>
            </a:r>
          </a:p>
          <a:p>
            <a:r>
              <a:rPr lang="pt-BR" sz="400">
                <a:solidFill>
                  <a:srgbClr val="000000"/>
                </a:solidFill>
                <a:latin typeface="Calibri" pitchFamily="34" charset="0"/>
              </a:rPr>
              <a:t>Tanque</a:t>
            </a:r>
          </a:p>
          <a:p>
            <a:r>
              <a:rPr lang="pt-BR" sz="400">
                <a:solidFill>
                  <a:srgbClr val="000000"/>
                </a:solidFill>
                <a:latin typeface="Calibri" pitchFamily="34" charset="0"/>
              </a:rPr>
              <a:t>Teiu</a:t>
            </a:r>
          </a:p>
          <a:p>
            <a:r>
              <a:rPr lang="pt-BR" sz="400">
                <a:solidFill>
                  <a:srgbClr val="000000"/>
                </a:solidFill>
                <a:latin typeface="Calibri" pitchFamily="34" charset="0"/>
              </a:rPr>
              <a:t>Ventos do Nordeste</a:t>
            </a:r>
          </a:p>
          <a:p>
            <a:endParaRPr lang="pt-BR" sz="400">
              <a:solidFill>
                <a:srgbClr val="000000"/>
              </a:solidFill>
              <a:latin typeface="Calibri" pitchFamily="34" charset="0"/>
            </a:endParaRPr>
          </a:p>
          <a:p>
            <a:endParaRPr lang="pt-BR" sz="400">
              <a:solidFill>
                <a:srgbClr val="000000"/>
              </a:solidFill>
              <a:latin typeface="Calibri" pitchFamily="34" charset="0"/>
            </a:endParaRPr>
          </a:p>
          <a:p>
            <a:endParaRPr lang="pt-BR" sz="4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92" name="Rectangle 306"/>
          <p:cNvSpPr>
            <a:spLocks noChangeArrowheads="1"/>
          </p:cNvSpPr>
          <p:nvPr/>
        </p:nvSpPr>
        <p:spPr bwMode="auto">
          <a:xfrm>
            <a:off x="5170488" y="1620838"/>
            <a:ext cx="550862" cy="1144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8000" tIns="18000" rIns="18000" bIns="18000">
            <a:spAutoFit/>
          </a:bodyPr>
          <a:lstStyle/>
          <a:p>
            <a:r>
              <a:rPr lang="pt-BR" sz="400">
                <a:solidFill>
                  <a:srgbClr val="000000"/>
                </a:solidFill>
                <a:latin typeface="Calibri" pitchFamily="34" charset="0"/>
              </a:rPr>
              <a:t>Araras</a:t>
            </a:r>
          </a:p>
          <a:p>
            <a:r>
              <a:rPr lang="pt-BR" sz="400">
                <a:solidFill>
                  <a:srgbClr val="000000"/>
                </a:solidFill>
                <a:latin typeface="Calibri" pitchFamily="34" charset="0"/>
              </a:rPr>
              <a:t>Boca do Córrego</a:t>
            </a:r>
          </a:p>
          <a:p>
            <a:r>
              <a:rPr lang="pt-BR" sz="400">
                <a:solidFill>
                  <a:srgbClr val="000000"/>
                </a:solidFill>
                <a:latin typeface="Calibri" pitchFamily="34" charset="0"/>
              </a:rPr>
              <a:t>Buriti</a:t>
            </a:r>
          </a:p>
          <a:p>
            <a:r>
              <a:rPr lang="pt-BR" sz="400">
                <a:solidFill>
                  <a:srgbClr val="000000"/>
                </a:solidFill>
                <a:latin typeface="Calibri" pitchFamily="34" charset="0"/>
              </a:rPr>
              <a:t>Cajucoco</a:t>
            </a:r>
          </a:p>
          <a:p>
            <a:r>
              <a:rPr lang="pt-BR" sz="400">
                <a:solidFill>
                  <a:srgbClr val="000000"/>
                </a:solidFill>
                <a:latin typeface="Calibri" pitchFamily="34" charset="0"/>
              </a:rPr>
              <a:t>Cataventos Paracuru 1</a:t>
            </a:r>
          </a:p>
          <a:p>
            <a:r>
              <a:rPr lang="pt-BR" sz="400">
                <a:solidFill>
                  <a:srgbClr val="000000"/>
                </a:solidFill>
                <a:latin typeface="Calibri" pitchFamily="34" charset="0"/>
              </a:rPr>
              <a:t>Colônia</a:t>
            </a:r>
          </a:p>
          <a:p>
            <a:r>
              <a:rPr lang="pt-BR" sz="400">
                <a:solidFill>
                  <a:srgbClr val="000000"/>
                </a:solidFill>
                <a:latin typeface="Calibri" pitchFamily="34" charset="0"/>
              </a:rPr>
              <a:t>Coqueiro</a:t>
            </a:r>
          </a:p>
          <a:p>
            <a:r>
              <a:rPr lang="pt-BR" sz="400">
                <a:solidFill>
                  <a:srgbClr val="000000"/>
                </a:solidFill>
                <a:latin typeface="Calibri" pitchFamily="34" charset="0"/>
              </a:rPr>
              <a:t>Dunas de Paracuru</a:t>
            </a:r>
          </a:p>
          <a:p>
            <a:r>
              <a:rPr lang="pt-BR" sz="400">
                <a:solidFill>
                  <a:srgbClr val="000000"/>
                </a:solidFill>
                <a:latin typeface="Calibri" pitchFamily="34" charset="0"/>
              </a:rPr>
              <a:t>Embuaca</a:t>
            </a:r>
          </a:p>
          <a:p>
            <a:r>
              <a:rPr lang="pt-BR" sz="400">
                <a:solidFill>
                  <a:srgbClr val="000000"/>
                </a:solidFill>
                <a:latin typeface="Calibri" pitchFamily="34" charset="0"/>
              </a:rPr>
              <a:t>Faisa I</a:t>
            </a:r>
          </a:p>
          <a:p>
            <a:r>
              <a:rPr lang="pt-BR" sz="400">
                <a:solidFill>
                  <a:srgbClr val="000000"/>
                </a:solidFill>
                <a:latin typeface="Calibri" pitchFamily="34" charset="0"/>
              </a:rPr>
              <a:t>Faisa II</a:t>
            </a:r>
          </a:p>
          <a:p>
            <a:r>
              <a:rPr lang="pt-BR" sz="400">
                <a:solidFill>
                  <a:srgbClr val="000000"/>
                </a:solidFill>
                <a:latin typeface="Calibri" pitchFamily="34" charset="0"/>
              </a:rPr>
              <a:t>Faisa III</a:t>
            </a:r>
          </a:p>
          <a:p>
            <a:r>
              <a:rPr lang="pt-BR" sz="400">
                <a:solidFill>
                  <a:srgbClr val="000000"/>
                </a:solidFill>
                <a:latin typeface="Calibri" pitchFamily="34" charset="0"/>
              </a:rPr>
              <a:t>Faisa IV</a:t>
            </a:r>
          </a:p>
          <a:p>
            <a:r>
              <a:rPr lang="pt-BR" sz="400">
                <a:solidFill>
                  <a:srgbClr val="000000"/>
                </a:solidFill>
                <a:latin typeface="Calibri" pitchFamily="34" charset="0"/>
              </a:rPr>
              <a:t>Faisa V</a:t>
            </a:r>
          </a:p>
          <a:p>
            <a:r>
              <a:rPr lang="pt-BR" sz="400">
                <a:solidFill>
                  <a:srgbClr val="000000"/>
                </a:solidFill>
                <a:latin typeface="Calibri" pitchFamily="34" charset="0"/>
              </a:rPr>
              <a:t>Fleixeiras I</a:t>
            </a:r>
          </a:p>
          <a:p>
            <a:r>
              <a:rPr lang="pt-BR" sz="400">
                <a:solidFill>
                  <a:srgbClr val="000000"/>
                </a:solidFill>
                <a:latin typeface="Calibri" pitchFamily="34" charset="0"/>
              </a:rPr>
              <a:t>Garças</a:t>
            </a:r>
          </a:p>
          <a:p>
            <a:r>
              <a:rPr lang="pt-BR" sz="400">
                <a:solidFill>
                  <a:srgbClr val="000000"/>
                </a:solidFill>
                <a:latin typeface="Calibri" pitchFamily="34" charset="0"/>
              </a:rPr>
              <a:t>Guajirú</a:t>
            </a:r>
          </a:p>
          <a:p>
            <a:r>
              <a:rPr lang="pt-BR" sz="400">
                <a:solidFill>
                  <a:srgbClr val="000000"/>
                </a:solidFill>
                <a:latin typeface="Calibri" pitchFamily="34" charset="0"/>
              </a:rPr>
              <a:t>Icaraí</a:t>
            </a:r>
          </a:p>
        </p:txBody>
      </p:sp>
      <p:sp>
        <p:nvSpPr>
          <p:cNvPr id="293" name="Rectangle 307"/>
          <p:cNvSpPr>
            <a:spLocks noChangeArrowheads="1"/>
          </p:cNvSpPr>
          <p:nvPr/>
        </p:nvSpPr>
        <p:spPr bwMode="auto">
          <a:xfrm>
            <a:off x="5653088" y="1624013"/>
            <a:ext cx="492125" cy="126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8000" tIns="18000" rIns="18000" bIns="18000">
            <a:spAutoFit/>
          </a:bodyPr>
          <a:lstStyle/>
          <a:p>
            <a:r>
              <a:rPr lang="pt-BR" sz="400">
                <a:solidFill>
                  <a:srgbClr val="000000"/>
                </a:solidFill>
                <a:latin typeface="Calibri" pitchFamily="34" charset="0"/>
              </a:rPr>
              <a:t>Icaraí I</a:t>
            </a:r>
          </a:p>
          <a:p>
            <a:r>
              <a:rPr lang="pt-BR" sz="400">
                <a:solidFill>
                  <a:srgbClr val="000000"/>
                </a:solidFill>
                <a:latin typeface="Calibri" pitchFamily="34" charset="0"/>
              </a:rPr>
              <a:t>Icaraí II</a:t>
            </a:r>
          </a:p>
          <a:p>
            <a:r>
              <a:rPr lang="pt-BR" sz="400">
                <a:solidFill>
                  <a:srgbClr val="000000"/>
                </a:solidFill>
                <a:latin typeface="Calibri" pitchFamily="34" charset="0"/>
              </a:rPr>
              <a:t>Ilha Grande</a:t>
            </a:r>
          </a:p>
          <a:p>
            <a:r>
              <a:rPr lang="pt-BR" sz="400">
                <a:solidFill>
                  <a:srgbClr val="000000"/>
                </a:solidFill>
                <a:latin typeface="Calibri" pitchFamily="34" charset="0"/>
              </a:rPr>
              <a:t>Jandaia</a:t>
            </a:r>
          </a:p>
          <a:p>
            <a:r>
              <a:rPr lang="pt-BR" sz="400">
                <a:solidFill>
                  <a:srgbClr val="000000"/>
                </a:solidFill>
                <a:latin typeface="Calibri" pitchFamily="34" charset="0"/>
              </a:rPr>
              <a:t>Jandaia I</a:t>
            </a:r>
          </a:p>
          <a:p>
            <a:r>
              <a:rPr lang="pt-BR" sz="400">
                <a:solidFill>
                  <a:srgbClr val="000000"/>
                </a:solidFill>
                <a:latin typeface="Calibri" pitchFamily="34" charset="0"/>
              </a:rPr>
              <a:t>Junco I</a:t>
            </a:r>
          </a:p>
          <a:p>
            <a:r>
              <a:rPr lang="pt-BR" sz="400">
                <a:solidFill>
                  <a:srgbClr val="000000"/>
                </a:solidFill>
                <a:latin typeface="Calibri" pitchFamily="34" charset="0"/>
              </a:rPr>
              <a:t>Junco II</a:t>
            </a:r>
          </a:p>
          <a:p>
            <a:r>
              <a:rPr lang="pt-BR" sz="400">
                <a:solidFill>
                  <a:srgbClr val="000000"/>
                </a:solidFill>
                <a:latin typeface="Calibri" pitchFamily="34" charset="0"/>
              </a:rPr>
              <a:t>Lagoa Seca</a:t>
            </a:r>
          </a:p>
          <a:p>
            <a:r>
              <a:rPr lang="pt-BR" sz="400">
                <a:solidFill>
                  <a:srgbClr val="000000"/>
                </a:solidFill>
                <a:latin typeface="Calibri" pitchFamily="34" charset="0"/>
              </a:rPr>
              <a:t>Malhadinha I</a:t>
            </a:r>
          </a:p>
          <a:p>
            <a:r>
              <a:rPr lang="pt-BR" sz="400">
                <a:solidFill>
                  <a:srgbClr val="000000"/>
                </a:solidFill>
                <a:latin typeface="Calibri" pitchFamily="34" charset="0"/>
              </a:rPr>
              <a:t>Mundaú</a:t>
            </a:r>
          </a:p>
          <a:p>
            <a:r>
              <a:rPr lang="pt-BR" sz="400">
                <a:solidFill>
                  <a:srgbClr val="000000"/>
                </a:solidFill>
                <a:latin typeface="Calibri" pitchFamily="34" charset="0"/>
              </a:rPr>
              <a:t>Pau Brasil</a:t>
            </a:r>
          </a:p>
          <a:p>
            <a:r>
              <a:rPr lang="pt-BR" sz="400">
                <a:solidFill>
                  <a:srgbClr val="000000"/>
                </a:solidFill>
                <a:latin typeface="Calibri" pitchFamily="34" charset="0"/>
              </a:rPr>
              <a:t>Pau Ferro</a:t>
            </a:r>
          </a:p>
          <a:p>
            <a:r>
              <a:rPr lang="pt-BR" sz="400">
                <a:solidFill>
                  <a:srgbClr val="000000"/>
                </a:solidFill>
                <a:latin typeface="Calibri" pitchFamily="34" charset="0"/>
              </a:rPr>
              <a:t>Pedra do Gerônimo</a:t>
            </a:r>
          </a:p>
          <a:p>
            <a:r>
              <a:rPr lang="pt-BR" sz="400">
                <a:solidFill>
                  <a:srgbClr val="000000"/>
                </a:solidFill>
                <a:latin typeface="Calibri" pitchFamily="34" charset="0"/>
              </a:rPr>
              <a:t>Planalto da Taíba</a:t>
            </a:r>
          </a:p>
          <a:p>
            <a:r>
              <a:rPr lang="pt-BR" sz="400">
                <a:solidFill>
                  <a:srgbClr val="000000"/>
                </a:solidFill>
                <a:latin typeface="Calibri" pitchFamily="34" charset="0"/>
              </a:rPr>
              <a:t>Porto Salgado</a:t>
            </a:r>
          </a:p>
          <a:p>
            <a:r>
              <a:rPr lang="pt-BR" sz="400">
                <a:solidFill>
                  <a:srgbClr val="000000"/>
                </a:solidFill>
                <a:latin typeface="Calibri" pitchFamily="34" charset="0"/>
              </a:rPr>
              <a:t>Potengi</a:t>
            </a:r>
          </a:p>
          <a:p>
            <a:r>
              <a:rPr lang="pt-BR" sz="400">
                <a:solidFill>
                  <a:srgbClr val="000000"/>
                </a:solidFill>
                <a:latin typeface="Calibri" pitchFamily="34" charset="0"/>
              </a:rPr>
              <a:t>Quixaba</a:t>
            </a:r>
          </a:p>
          <a:p>
            <a:r>
              <a:rPr lang="pt-BR" sz="400">
                <a:solidFill>
                  <a:srgbClr val="000000"/>
                </a:solidFill>
                <a:latin typeface="Calibri" pitchFamily="34" charset="0"/>
              </a:rPr>
              <a:t>Ribeirão</a:t>
            </a:r>
          </a:p>
          <a:p>
            <a:r>
              <a:rPr lang="pt-BR" sz="400">
                <a:solidFill>
                  <a:srgbClr val="000000"/>
                </a:solidFill>
                <a:latin typeface="Calibri" pitchFamily="34" charset="0"/>
              </a:rPr>
              <a:t>São Paulo</a:t>
            </a:r>
          </a:p>
          <a:p>
            <a:endParaRPr lang="pt-BR" sz="4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94" name="Rectangle 308"/>
          <p:cNvSpPr>
            <a:spLocks noChangeArrowheads="1"/>
          </p:cNvSpPr>
          <p:nvPr/>
        </p:nvSpPr>
        <p:spPr bwMode="auto">
          <a:xfrm>
            <a:off x="6064250" y="1620838"/>
            <a:ext cx="490538" cy="120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8000" tIns="18000" rIns="18000" bIns="18000">
            <a:spAutoFit/>
          </a:bodyPr>
          <a:lstStyle/>
          <a:p>
            <a:r>
              <a:rPr lang="pt-BR" sz="400">
                <a:solidFill>
                  <a:srgbClr val="000000"/>
                </a:solidFill>
                <a:latin typeface="Calibri" pitchFamily="34" charset="0"/>
              </a:rPr>
              <a:t>Tacaicó</a:t>
            </a:r>
          </a:p>
          <a:p>
            <a:r>
              <a:rPr lang="pt-BR" sz="400">
                <a:solidFill>
                  <a:srgbClr val="000000"/>
                </a:solidFill>
                <a:latin typeface="Calibri" pitchFamily="34" charset="0"/>
              </a:rPr>
              <a:t>Taíba Águia</a:t>
            </a:r>
          </a:p>
          <a:p>
            <a:r>
              <a:rPr lang="pt-BR" sz="400">
                <a:solidFill>
                  <a:srgbClr val="000000"/>
                </a:solidFill>
                <a:latin typeface="Calibri" pitchFamily="34" charset="0"/>
              </a:rPr>
              <a:t>Taíba Andorinha</a:t>
            </a:r>
          </a:p>
          <a:p>
            <a:r>
              <a:rPr lang="pt-BR" sz="400">
                <a:solidFill>
                  <a:srgbClr val="000000"/>
                </a:solidFill>
                <a:latin typeface="Calibri" pitchFamily="34" charset="0"/>
              </a:rPr>
              <a:t>Trairí</a:t>
            </a:r>
          </a:p>
          <a:p>
            <a:r>
              <a:rPr lang="pt-BR" sz="400">
                <a:solidFill>
                  <a:srgbClr val="000000"/>
                </a:solidFill>
                <a:latin typeface="Calibri" pitchFamily="34" charset="0"/>
              </a:rPr>
              <a:t>Vento do Oeste</a:t>
            </a:r>
          </a:p>
          <a:p>
            <a:r>
              <a:rPr lang="pt-BR" sz="400">
                <a:solidFill>
                  <a:srgbClr val="000000"/>
                </a:solidFill>
                <a:latin typeface="Calibri" pitchFamily="34" charset="0"/>
              </a:rPr>
              <a:t>Vento Formoso</a:t>
            </a:r>
          </a:p>
          <a:p>
            <a:r>
              <a:rPr lang="pt-BR" sz="400">
                <a:solidFill>
                  <a:srgbClr val="000000"/>
                </a:solidFill>
                <a:latin typeface="Calibri" pitchFamily="34" charset="0"/>
              </a:rPr>
              <a:t>Ventos de Horizonte</a:t>
            </a:r>
          </a:p>
          <a:p>
            <a:r>
              <a:rPr lang="pt-BR" sz="400">
                <a:solidFill>
                  <a:srgbClr val="000000"/>
                </a:solidFill>
                <a:latin typeface="Calibri" pitchFamily="34" charset="0"/>
              </a:rPr>
              <a:t>Ventos de Santa Rosa</a:t>
            </a:r>
          </a:p>
          <a:p>
            <a:r>
              <a:rPr lang="pt-BR" sz="400">
                <a:solidFill>
                  <a:srgbClr val="000000"/>
                </a:solidFill>
                <a:latin typeface="Calibri" pitchFamily="34" charset="0"/>
              </a:rPr>
              <a:t>Ventos de Santo Inácio</a:t>
            </a:r>
          </a:p>
          <a:p>
            <a:r>
              <a:rPr lang="pt-BR" sz="400">
                <a:solidFill>
                  <a:srgbClr val="000000"/>
                </a:solidFill>
                <a:latin typeface="Calibri" pitchFamily="34" charset="0"/>
              </a:rPr>
              <a:t>Ventos de São Geraldo</a:t>
            </a:r>
          </a:p>
          <a:p>
            <a:r>
              <a:rPr lang="pt-BR" sz="400">
                <a:solidFill>
                  <a:srgbClr val="000000"/>
                </a:solidFill>
                <a:latin typeface="Calibri" pitchFamily="34" charset="0"/>
              </a:rPr>
              <a:t>Ventos de Sebastião</a:t>
            </a:r>
          </a:p>
          <a:p>
            <a:r>
              <a:rPr lang="pt-BR" sz="400">
                <a:solidFill>
                  <a:srgbClr val="000000"/>
                </a:solidFill>
                <a:latin typeface="Calibri" pitchFamily="34" charset="0"/>
              </a:rPr>
              <a:t>Ventos de Tianguá</a:t>
            </a:r>
          </a:p>
          <a:p>
            <a:r>
              <a:rPr lang="pt-BR" sz="400">
                <a:solidFill>
                  <a:srgbClr val="000000"/>
                </a:solidFill>
                <a:latin typeface="Calibri" pitchFamily="34" charset="0"/>
              </a:rPr>
              <a:t>Ventos de Tianguá Norte</a:t>
            </a:r>
          </a:p>
          <a:p>
            <a:r>
              <a:rPr lang="pt-BR" sz="400">
                <a:solidFill>
                  <a:srgbClr val="000000"/>
                </a:solidFill>
                <a:latin typeface="Calibri" pitchFamily="34" charset="0"/>
              </a:rPr>
              <a:t>Ventos do Morro do Chapéu</a:t>
            </a:r>
          </a:p>
          <a:p>
            <a:r>
              <a:rPr lang="pt-BR" sz="400">
                <a:solidFill>
                  <a:srgbClr val="000000"/>
                </a:solidFill>
                <a:latin typeface="Calibri" pitchFamily="34" charset="0"/>
              </a:rPr>
              <a:t>Ventos do Parazinho</a:t>
            </a:r>
          </a:p>
        </p:txBody>
      </p:sp>
      <p:sp>
        <p:nvSpPr>
          <p:cNvPr id="295" name="Rectangle 309"/>
          <p:cNvSpPr>
            <a:spLocks noChangeArrowheads="1"/>
          </p:cNvSpPr>
          <p:nvPr/>
        </p:nvSpPr>
        <p:spPr bwMode="auto">
          <a:xfrm>
            <a:off x="6588125" y="1339850"/>
            <a:ext cx="550863" cy="102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8000" tIns="18000" rIns="18000" bIns="18000">
            <a:spAutoFit/>
          </a:bodyPr>
          <a:lstStyle/>
          <a:p>
            <a:r>
              <a:rPr lang="pt-BR" sz="400">
                <a:solidFill>
                  <a:srgbClr val="000000"/>
                </a:solidFill>
                <a:latin typeface="Calibri" pitchFamily="34" charset="0"/>
              </a:rPr>
              <a:t>Marco dos Ventos 1</a:t>
            </a:r>
          </a:p>
          <a:p>
            <a:r>
              <a:rPr lang="pt-BR" sz="400">
                <a:solidFill>
                  <a:srgbClr val="000000"/>
                </a:solidFill>
                <a:latin typeface="Calibri" pitchFamily="34" charset="0"/>
              </a:rPr>
              <a:t>Marco dos Ventos 2</a:t>
            </a:r>
          </a:p>
          <a:p>
            <a:r>
              <a:rPr lang="pt-BR" sz="400">
                <a:solidFill>
                  <a:srgbClr val="000000"/>
                </a:solidFill>
                <a:latin typeface="Calibri" pitchFamily="34" charset="0"/>
              </a:rPr>
              <a:t>Marco dos Ventos 3</a:t>
            </a:r>
          </a:p>
          <a:p>
            <a:r>
              <a:rPr lang="pt-BR" sz="400">
                <a:solidFill>
                  <a:srgbClr val="000000"/>
                </a:solidFill>
                <a:latin typeface="Calibri" pitchFamily="34" charset="0"/>
              </a:rPr>
              <a:t>Marco dos Ventos 4</a:t>
            </a:r>
          </a:p>
          <a:p>
            <a:r>
              <a:rPr lang="pt-BR" sz="400">
                <a:solidFill>
                  <a:srgbClr val="000000"/>
                </a:solidFill>
                <a:latin typeface="Calibri" pitchFamily="34" charset="0"/>
              </a:rPr>
              <a:t>Marco dos Ventos 5</a:t>
            </a:r>
          </a:p>
          <a:p>
            <a:r>
              <a:rPr lang="pt-BR" sz="400">
                <a:solidFill>
                  <a:srgbClr val="000000"/>
                </a:solidFill>
                <a:latin typeface="Calibri" pitchFamily="34" charset="0"/>
              </a:rPr>
              <a:t>Ventos do Norte 1</a:t>
            </a:r>
          </a:p>
          <a:p>
            <a:r>
              <a:rPr lang="pt-BR" sz="400">
                <a:solidFill>
                  <a:srgbClr val="000000"/>
                </a:solidFill>
                <a:latin typeface="Calibri" pitchFamily="34" charset="0"/>
              </a:rPr>
              <a:t>Ventos do Norte 10</a:t>
            </a:r>
          </a:p>
          <a:p>
            <a:r>
              <a:rPr lang="pt-BR" sz="400">
                <a:solidFill>
                  <a:srgbClr val="000000"/>
                </a:solidFill>
                <a:latin typeface="Calibri" pitchFamily="34" charset="0"/>
              </a:rPr>
              <a:t>Ventos do Norte 2</a:t>
            </a:r>
          </a:p>
          <a:p>
            <a:r>
              <a:rPr lang="pt-BR" sz="400">
                <a:solidFill>
                  <a:srgbClr val="000000"/>
                </a:solidFill>
                <a:latin typeface="Calibri" pitchFamily="34" charset="0"/>
              </a:rPr>
              <a:t>Ventos do Norte 3</a:t>
            </a:r>
          </a:p>
          <a:p>
            <a:r>
              <a:rPr lang="pt-BR" sz="400">
                <a:solidFill>
                  <a:srgbClr val="000000"/>
                </a:solidFill>
                <a:latin typeface="Calibri" pitchFamily="34" charset="0"/>
              </a:rPr>
              <a:t>Ventos do Norte 4</a:t>
            </a:r>
          </a:p>
          <a:p>
            <a:r>
              <a:rPr lang="pt-BR" sz="400">
                <a:solidFill>
                  <a:srgbClr val="000000"/>
                </a:solidFill>
                <a:latin typeface="Calibri" pitchFamily="34" charset="0"/>
              </a:rPr>
              <a:t>Ventos do Norte 5</a:t>
            </a:r>
          </a:p>
          <a:p>
            <a:r>
              <a:rPr lang="pt-BR" sz="400">
                <a:solidFill>
                  <a:srgbClr val="000000"/>
                </a:solidFill>
                <a:latin typeface="Calibri" pitchFamily="34" charset="0"/>
              </a:rPr>
              <a:t>Ventos do Norte 6</a:t>
            </a:r>
          </a:p>
          <a:p>
            <a:r>
              <a:rPr lang="pt-BR" sz="400">
                <a:solidFill>
                  <a:srgbClr val="000000"/>
                </a:solidFill>
                <a:latin typeface="Calibri" pitchFamily="34" charset="0"/>
              </a:rPr>
              <a:t>Ventos do Norte 7</a:t>
            </a:r>
          </a:p>
          <a:p>
            <a:r>
              <a:rPr lang="pt-BR" sz="400">
                <a:solidFill>
                  <a:srgbClr val="000000"/>
                </a:solidFill>
                <a:latin typeface="Calibri" pitchFamily="34" charset="0"/>
              </a:rPr>
              <a:t>Ventos do Norte 8</a:t>
            </a:r>
          </a:p>
          <a:p>
            <a:r>
              <a:rPr lang="pt-BR" sz="400">
                <a:solidFill>
                  <a:srgbClr val="000000"/>
                </a:solidFill>
                <a:latin typeface="Calibri" pitchFamily="34" charset="0"/>
              </a:rPr>
              <a:t>Ventos do Norte 9</a:t>
            </a:r>
          </a:p>
          <a:p>
            <a:endParaRPr lang="pt-BR" sz="4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96" name="Rectangle 310"/>
          <p:cNvSpPr>
            <a:spLocks noChangeArrowheads="1"/>
          </p:cNvSpPr>
          <p:nvPr/>
        </p:nvSpPr>
        <p:spPr bwMode="auto">
          <a:xfrm>
            <a:off x="4781550" y="3770313"/>
            <a:ext cx="549275" cy="126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8000" tIns="18000" rIns="18000" bIns="18000">
            <a:spAutoFit/>
          </a:bodyPr>
          <a:lstStyle/>
          <a:p>
            <a:r>
              <a:rPr lang="pt-BR" sz="400">
                <a:solidFill>
                  <a:srgbClr val="000000"/>
                </a:solidFill>
                <a:latin typeface="Calibri" pitchFamily="34" charset="0"/>
              </a:rPr>
              <a:t>Aratuá 3</a:t>
            </a:r>
          </a:p>
          <a:p>
            <a:r>
              <a:rPr lang="pt-BR" sz="400">
                <a:solidFill>
                  <a:srgbClr val="000000"/>
                </a:solidFill>
                <a:latin typeface="Calibri" pitchFamily="34" charset="0"/>
              </a:rPr>
              <a:t>Areia Branca</a:t>
            </a:r>
          </a:p>
          <a:p>
            <a:r>
              <a:rPr lang="pt-BR" sz="400">
                <a:solidFill>
                  <a:srgbClr val="000000"/>
                </a:solidFill>
                <a:latin typeface="Calibri" pitchFamily="34" charset="0"/>
              </a:rPr>
              <a:t>Arizona I </a:t>
            </a:r>
          </a:p>
          <a:p>
            <a:r>
              <a:rPr lang="pt-BR" sz="400">
                <a:solidFill>
                  <a:srgbClr val="000000"/>
                </a:solidFill>
                <a:latin typeface="Calibri" pitchFamily="34" charset="0"/>
              </a:rPr>
              <a:t>Asa Branca I</a:t>
            </a:r>
          </a:p>
          <a:p>
            <a:r>
              <a:rPr lang="pt-BR" sz="400">
                <a:solidFill>
                  <a:srgbClr val="000000"/>
                </a:solidFill>
                <a:latin typeface="Calibri" pitchFamily="34" charset="0"/>
              </a:rPr>
              <a:t>Asa Branca II</a:t>
            </a:r>
          </a:p>
          <a:p>
            <a:r>
              <a:rPr lang="pt-BR" sz="400">
                <a:solidFill>
                  <a:srgbClr val="000000"/>
                </a:solidFill>
                <a:latin typeface="Calibri" pitchFamily="34" charset="0"/>
              </a:rPr>
              <a:t>Asa Branca III</a:t>
            </a:r>
          </a:p>
          <a:p>
            <a:r>
              <a:rPr lang="pt-BR" sz="400">
                <a:solidFill>
                  <a:srgbClr val="000000"/>
                </a:solidFill>
                <a:latin typeface="Calibri" pitchFamily="34" charset="0"/>
              </a:rPr>
              <a:t>Asa Branca IV</a:t>
            </a:r>
          </a:p>
          <a:p>
            <a:r>
              <a:rPr lang="pt-BR" sz="400">
                <a:solidFill>
                  <a:srgbClr val="000000"/>
                </a:solidFill>
                <a:latin typeface="Calibri" pitchFamily="34" charset="0"/>
              </a:rPr>
              <a:t>Asa Branca V</a:t>
            </a:r>
          </a:p>
          <a:p>
            <a:r>
              <a:rPr lang="pt-BR" sz="400">
                <a:solidFill>
                  <a:srgbClr val="000000"/>
                </a:solidFill>
                <a:latin typeface="Calibri" pitchFamily="34" charset="0"/>
              </a:rPr>
              <a:t>Asa Branca VI</a:t>
            </a:r>
          </a:p>
          <a:p>
            <a:r>
              <a:rPr lang="pt-BR" sz="400">
                <a:solidFill>
                  <a:srgbClr val="000000"/>
                </a:solidFill>
                <a:latin typeface="Calibri" pitchFamily="34" charset="0"/>
              </a:rPr>
              <a:t>Asa Branca VII</a:t>
            </a:r>
          </a:p>
          <a:p>
            <a:r>
              <a:rPr lang="pt-BR" sz="400">
                <a:solidFill>
                  <a:srgbClr val="000000"/>
                </a:solidFill>
                <a:latin typeface="Calibri" pitchFamily="34" charset="0"/>
              </a:rPr>
              <a:t>Asa Branca VIII</a:t>
            </a:r>
          </a:p>
          <a:p>
            <a:r>
              <a:rPr lang="pt-BR" sz="400">
                <a:solidFill>
                  <a:srgbClr val="000000"/>
                </a:solidFill>
                <a:latin typeface="Calibri" pitchFamily="34" charset="0"/>
              </a:rPr>
              <a:t>Caiçara 2</a:t>
            </a:r>
          </a:p>
          <a:p>
            <a:r>
              <a:rPr lang="pt-BR" sz="400">
                <a:solidFill>
                  <a:srgbClr val="000000"/>
                </a:solidFill>
                <a:latin typeface="Calibri" pitchFamily="34" charset="0"/>
              </a:rPr>
              <a:t>Caiçara do Norte</a:t>
            </a:r>
          </a:p>
          <a:p>
            <a:r>
              <a:rPr lang="pt-BR" sz="400">
                <a:solidFill>
                  <a:srgbClr val="000000"/>
                </a:solidFill>
                <a:latin typeface="Calibri" pitchFamily="34" charset="0"/>
              </a:rPr>
              <a:t>Calango 1</a:t>
            </a:r>
          </a:p>
          <a:p>
            <a:r>
              <a:rPr lang="pt-BR" sz="400">
                <a:solidFill>
                  <a:srgbClr val="000000"/>
                </a:solidFill>
                <a:latin typeface="Calibri" pitchFamily="34" charset="0"/>
              </a:rPr>
              <a:t>Calango 2</a:t>
            </a:r>
          </a:p>
          <a:p>
            <a:r>
              <a:rPr lang="pt-BR" sz="400">
                <a:solidFill>
                  <a:srgbClr val="000000"/>
                </a:solidFill>
                <a:latin typeface="Calibri" pitchFamily="34" charset="0"/>
              </a:rPr>
              <a:t>Calango 3</a:t>
            </a:r>
          </a:p>
          <a:p>
            <a:r>
              <a:rPr lang="pt-BR" sz="400">
                <a:solidFill>
                  <a:srgbClr val="000000"/>
                </a:solidFill>
                <a:latin typeface="Calibri" pitchFamily="34" charset="0"/>
              </a:rPr>
              <a:t>Calango 4</a:t>
            </a:r>
          </a:p>
          <a:p>
            <a:r>
              <a:rPr lang="pt-BR" sz="400">
                <a:solidFill>
                  <a:srgbClr val="000000"/>
                </a:solidFill>
                <a:latin typeface="Calibri" pitchFamily="34" charset="0"/>
              </a:rPr>
              <a:t>Calango 5</a:t>
            </a:r>
          </a:p>
          <a:p>
            <a:r>
              <a:rPr lang="pt-BR" sz="400">
                <a:solidFill>
                  <a:srgbClr val="000000"/>
                </a:solidFill>
                <a:latin typeface="Calibri" pitchFamily="34" charset="0"/>
              </a:rPr>
              <a:t>Campos dos Ventos II</a:t>
            </a:r>
          </a:p>
          <a:p>
            <a:endParaRPr lang="pt-BR" sz="4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97" name="Oval 317"/>
          <p:cNvSpPr>
            <a:spLocks noChangeArrowheads="1"/>
          </p:cNvSpPr>
          <p:nvPr/>
        </p:nvSpPr>
        <p:spPr bwMode="auto">
          <a:xfrm>
            <a:off x="1558925" y="5010150"/>
            <a:ext cx="60325" cy="61913"/>
          </a:xfrm>
          <a:prstGeom prst="ellipse">
            <a:avLst/>
          </a:prstGeom>
          <a:solidFill>
            <a:srgbClr val="B2B2B2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98" name="Rectangle 311"/>
          <p:cNvSpPr>
            <a:spLocks noChangeArrowheads="1"/>
          </p:cNvSpPr>
          <p:nvPr/>
        </p:nvSpPr>
        <p:spPr bwMode="auto">
          <a:xfrm>
            <a:off x="5270500" y="3770313"/>
            <a:ext cx="550863" cy="1328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8000" tIns="18000" rIns="18000" bIns="18000">
            <a:spAutoFit/>
          </a:bodyPr>
          <a:lstStyle/>
          <a:p>
            <a:r>
              <a:rPr lang="pt-BR" sz="400">
                <a:solidFill>
                  <a:srgbClr val="000000"/>
                </a:solidFill>
                <a:latin typeface="Calibri" pitchFamily="34" charset="0"/>
              </a:rPr>
              <a:t>Carcará I</a:t>
            </a:r>
          </a:p>
          <a:p>
            <a:r>
              <a:rPr lang="pt-BR" sz="400">
                <a:solidFill>
                  <a:srgbClr val="000000"/>
                </a:solidFill>
                <a:latin typeface="Calibri" pitchFamily="34" charset="0"/>
              </a:rPr>
              <a:t>Carcará II</a:t>
            </a:r>
          </a:p>
          <a:p>
            <a:r>
              <a:rPr lang="pt-BR" sz="400">
                <a:solidFill>
                  <a:srgbClr val="000000"/>
                </a:solidFill>
                <a:latin typeface="Calibri" pitchFamily="34" charset="0"/>
              </a:rPr>
              <a:t>Carnaúbas</a:t>
            </a:r>
          </a:p>
          <a:p>
            <a:r>
              <a:rPr lang="pt-BR" sz="400">
                <a:solidFill>
                  <a:srgbClr val="000000"/>
                </a:solidFill>
                <a:latin typeface="Calibri" pitchFamily="34" charset="0"/>
              </a:rPr>
              <a:t>Costa Branca</a:t>
            </a:r>
          </a:p>
          <a:p>
            <a:r>
              <a:rPr lang="pt-BR" sz="400">
                <a:solidFill>
                  <a:srgbClr val="000000"/>
                </a:solidFill>
                <a:latin typeface="Calibri" pitchFamily="34" charset="0"/>
              </a:rPr>
              <a:t>Dreen Boa Vista</a:t>
            </a:r>
          </a:p>
          <a:p>
            <a:r>
              <a:rPr lang="pt-BR" sz="400">
                <a:solidFill>
                  <a:srgbClr val="000000"/>
                </a:solidFill>
                <a:latin typeface="Calibri" pitchFamily="34" charset="0"/>
              </a:rPr>
              <a:t>Dreen Cutia</a:t>
            </a:r>
          </a:p>
          <a:p>
            <a:r>
              <a:rPr lang="pt-BR" sz="400">
                <a:solidFill>
                  <a:srgbClr val="000000"/>
                </a:solidFill>
                <a:latin typeface="Calibri" pitchFamily="34" charset="0"/>
              </a:rPr>
              <a:t>Dreen Guajiru</a:t>
            </a:r>
          </a:p>
          <a:p>
            <a:r>
              <a:rPr lang="pt-BR" sz="400">
                <a:solidFill>
                  <a:srgbClr val="000000"/>
                </a:solidFill>
                <a:latin typeface="Calibri" pitchFamily="34" charset="0"/>
              </a:rPr>
              <a:t>Dreen Olho d'Água</a:t>
            </a:r>
          </a:p>
          <a:p>
            <a:r>
              <a:rPr lang="pt-BR" sz="400">
                <a:solidFill>
                  <a:srgbClr val="000000"/>
                </a:solidFill>
                <a:latin typeface="Calibri" pitchFamily="34" charset="0"/>
              </a:rPr>
              <a:t>Dreen São Bento do Norte</a:t>
            </a:r>
          </a:p>
          <a:p>
            <a:r>
              <a:rPr lang="pt-BR" sz="400">
                <a:solidFill>
                  <a:srgbClr val="000000"/>
                </a:solidFill>
                <a:latin typeface="Calibri" pitchFamily="34" charset="0"/>
              </a:rPr>
              <a:t>Eurus I</a:t>
            </a:r>
          </a:p>
          <a:p>
            <a:r>
              <a:rPr lang="pt-BR" sz="400">
                <a:solidFill>
                  <a:srgbClr val="000000"/>
                </a:solidFill>
                <a:latin typeface="Calibri" pitchFamily="34" charset="0"/>
              </a:rPr>
              <a:t>Eurus II</a:t>
            </a:r>
          </a:p>
          <a:p>
            <a:r>
              <a:rPr lang="pt-BR" sz="400">
                <a:solidFill>
                  <a:srgbClr val="000000"/>
                </a:solidFill>
                <a:latin typeface="Calibri" pitchFamily="34" charset="0"/>
              </a:rPr>
              <a:t>Eurus III</a:t>
            </a:r>
          </a:p>
          <a:p>
            <a:r>
              <a:rPr lang="pt-BR" sz="400">
                <a:solidFill>
                  <a:srgbClr val="000000"/>
                </a:solidFill>
                <a:latin typeface="Calibri" pitchFamily="34" charset="0"/>
              </a:rPr>
              <a:t>Eurus IV</a:t>
            </a:r>
          </a:p>
          <a:p>
            <a:r>
              <a:rPr lang="pt-BR" sz="400">
                <a:solidFill>
                  <a:srgbClr val="000000"/>
                </a:solidFill>
                <a:latin typeface="Calibri" pitchFamily="34" charset="0"/>
              </a:rPr>
              <a:t>Eurus VI</a:t>
            </a:r>
          </a:p>
          <a:p>
            <a:r>
              <a:rPr lang="pt-BR" sz="400">
                <a:solidFill>
                  <a:srgbClr val="000000"/>
                </a:solidFill>
                <a:latin typeface="Calibri" pitchFamily="34" charset="0"/>
              </a:rPr>
              <a:t>Famosa I</a:t>
            </a:r>
          </a:p>
          <a:p>
            <a:r>
              <a:rPr lang="pt-BR" sz="400">
                <a:solidFill>
                  <a:srgbClr val="000000"/>
                </a:solidFill>
                <a:latin typeface="Calibri" pitchFamily="34" charset="0"/>
              </a:rPr>
              <a:t>Farol</a:t>
            </a:r>
          </a:p>
          <a:p>
            <a:r>
              <a:rPr lang="pt-BR" sz="400">
                <a:solidFill>
                  <a:srgbClr val="000000"/>
                </a:solidFill>
                <a:latin typeface="Calibri" pitchFamily="34" charset="0"/>
              </a:rPr>
              <a:t>GE Jangada</a:t>
            </a:r>
          </a:p>
          <a:p>
            <a:r>
              <a:rPr lang="pt-BR" sz="400">
                <a:solidFill>
                  <a:srgbClr val="000000"/>
                </a:solidFill>
                <a:latin typeface="Calibri" pitchFamily="34" charset="0"/>
              </a:rPr>
              <a:t>GE Maria Helena</a:t>
            </a:r>
          </a:p>
          <a:p>
            <a:r>
              <a:rPr lang="pt-BR" sz="400">
                <a:solidFill>
                  <a:srgbClr val="000000"/>
                </a:solidFill>
                <a:latin typeface="Calibri" pitchFamily="34" charset="0"/>
              </a:rPr>
              <a:t>Juremas</a:t>
            </a:r>
          </a:p>
          <a:p>
            <a:endParaRPr lang="pt-BR" sz="4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99" name="Rectangle 312"/>
          <p:cNvSpPr>
            <a:spLocks noChangeArrowheads="1"/>
          </p:cNvSpPr>
          <p:nvPr/>
        </p:nvSpPr>
        <p:spPr bwMode="auto">
          <a:xfrm>
            <a:off x="5883275" y="3770313"/>
            <a:ext cx="550863" cy="126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8000" tIns="18000" rIns="18000" bIns="18000">
            <a:spAutoFit/>
          </a:bodyPr>
          <a:lstStyle/>
          <a:p>
            <a:r>
              <a:rPr lang="pt-BR" sz="400">
                <a:solidFill>
                  <a:srgbClr val="000000"/>
                </a:solidFill>
                <a:latin typeface="Calibri" pitchFamily="34" charset="0"/>
              </a:rPr>
              <a:t>Lanchinha</a:t>
            </a:r>
          </a:p>
          <a:p>
            <a:r>
              <a:rPr lang="pt-BR" sz="400">
                <a:solidFill>
                  <a:srgbClr val="000000"/>
                </a:solidFill>
                <a:latin typeface="Calibri" pitchFamily="34" charset="0"/>
              </a:rPr>
              <a:t>Macacos</a:t>
            </a:r>
          </a:p>
          <a:p>
            <a:r>
              <a:rPr lang="pt-BR" sz="400">
                <a:solidFill>
                  <a:srgbClr val="000000"/>
                </a:solidFill>
                <a:latin typeface="Calibri" pitchFamily="34" charset="0"/>
              </a:rPr>
              <a:t>Mar e Terra</a:t>
            </a:r>
          </a:p>
          <a:p>
            <a:r>
              <a:rPr lang="pt-BR" sz="400">
                <a:solidFill>
                  <a:srgbClr val="000000"/>
                </a:solidFill>
                <a:latin typeface="Calibri" pitchFamily="34" charset="0"/>
              </a:rPr>
              <a:t>Mel 02</a:t>
            </a:r>
          </a:p>
          <a:p>
            <a:r>
              <a:rPr lang="pt-BR" sz="400">
                <a:solidFill>
                  <a:srgbClr val="000000"/>
                </a:solidFill>
                <a:latin typeface="Calibri" pitchFamily="34" charset="0"/>
              </a:rPr>
              <a:t>Miassaba 3</a:t>
            </a:r>
          </a:p>
          <a:p>
            <a:r>
              <a:rPr lang="pt-BR" sz="400">
                <a:solidFill>
                  <a:srgbClr val="000000"/>
                </a:solidFill>
                <a:latin typeface="Calibri" pitchFamily="34" charset="0"/>
              </a:rPr>
              <a:t>Miassaba 4</a:t>
            </a:r>
          </a:p>
          <a:p>
            <a:r>
              <a:rPr lang="pt-BR" sz="400">
                <a:solidFill>
                  <a:srgbClr val="000000"/>
                </a:solidFill>
                <a:latin typeface="Calibri" pitchFamily="34" charset="0"/>
              </a:rPr>
              <a:t>Modelo I</a:t>
            </a:r>
          </a:p>
          <a:p>
            <a:r>
              <a:rPr lang="pt-BR" sz="400">
                <a:solidFill>
                  <a:srgbClr val="000000"/>
                </a:solidFill>
                <a:latin typeface="Calibri" pitchFamily="34" charset="0"/>
              </a:rPr>
              <a:t>Modelo II</a:t>
            </a:r>
          </a:p>
          <a:p>
            <a:r>
              <a:rPr lang="pt-BR" sz="400">
                <a:solidFill>
                  <a:srgbClr val="000000"/>
                </a:solidFill>
                <a:latin typeface="Calibri" pitchFamily="34" charset="0"/>
              </a:rPr>
              <a:t>Morro dos Ventos I</a:t>
            </a:r>
          </a:p>
          <a:p>
            <a:r>
              <a:rPr lang="pt-BR" sz="400">
                <a:solidFill>
                  <a:srgbClr val="000000"/>
                </a:solidFill>
                <a:latin typeface="Calibri" pitchFamily="34" charset="0"/>
              </a:rPr>
              <a:t>Morro dos Ventos II</a:t>
            </a:r>
          </a:p>
          <a:p>
            <a:r>
              <a:rPr lang="pt-BR" sz="400">
                <a:solidFill>
                  <a:srgbClr val="000000"/>
                </a:solidFill>
                <a:latin typeface="Calibri" pitchFamily="34" charset="0"/>
              </a:rPr>
              <a:t>Morro dos Ventos III</a:t>
            </a:r>
          </a:p>
          <a:p>
            <a:r>
              <a:rPr lang="pt-BR" sz="400">
                <a:solidFill>
                  <a:srgbClr val="000000"/>
                </a:solidFill>
                <a:latin typeface="Calibri" pitchFamily="34" charset="0"/>
              </a:rPr>
              <a:t>Morro dos Ventos IV</a:t>
            </a:r>
          </a:p>
          <a:p>
            <a:r>
              <a:rPr lang="pt-BR" sz="400">
                <a:solidFill>
                  <a:srgbClr val="000000"/>
                </a:solidFill>
                <a:latin typeface="Calibri" pitchFamily="34" charset="0"/>
              </a:rPr>
              <a:t>Morro dos Ventos IX</a:t>
            </a:r>
          </a:p>
          <a:p>
            <a:r>
              <a:rPr lang="pt-BR" sz="400">
                <a:solidFill>
                  <a:srgbClr val="000000"/>
                </a:solidFill>
                <a:latin typeface="Calibri" pitchFamily="34" charset="0"/>
              </a:rPr>
              <a:t>Morro dos Ventos VI</a:t>
            </a:r>
          </a:p>
          <a:p>
            <a:r>
              <a:rPr lang="pt-BR" sz="400">
                <a:solidFill>
                  <a:srgbClr val="000000"/>
                </a:solidFill>
                <a:latin typeface="Calibri" pitchFamily="34" charset="0"/>
              </a:rPr>
              <a:t>Pelado</a:t>
            </a:r>
          </a:p>
          <a:p>
            <a:r>
              <a:rPr lang="pt-BR" sz="400">
                <a:solidFill>
                  <a:srgbClr val="000000"/>
                </a:solidFill>
                <a:latin typeface="Calibri" pitchFamily="34" charset="0"/>
              </a:rPr>
              <a:t>Pedra Preta</a:t>
            </a:r>
          </a:p>
          <a:p>
            <a:r>
              <a:rPr lang="pt-BR" sz="400">
                <a:solidFill>
                  <a:srgbClr val="000000"/>
                </a:solidFill>
                <a:latin typeface="Calibri" pitchFamily="34" charset="0"/>
              </a:rPr>
              <a:t>Reduto</a:t>
            </a:r>
          </a:p>
          <a:p>
            <a:r>
              <a:rPr lang="pt-BR" sz="400">
                <a:solidFill>
                  <a:srgbClr val="000000"/>
                </a:solidFill>
                <a:latin typeface="Calibri" pitchFamily="34" charset="0"/>
              </a:rPr>
              <a:t>Rei dos Ventos 1</a:t>
            </a:r>
          </a:p>
          <a:p>
            <a:r>
              <a:rPr lang="pt-BR" sz="400">
                <a:solidFill>
                  <a:srgbClr val="000000"/>
                </a:solidFill>
                <a:latin typeface="Calibri" pitchFamily="34" charset="0"/>
              </a:rPr>
              <a:t>Rei dos Ventos 3</a:t>
            </a:r>
          </a:p>
          <a:p>
            <a:endParaRPr lang="pt-BR" sz="4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300" name="Rectangle 313"/>
          <p:cNvSpPr>
            <a:spLocks noChangeArrowheads="1"/>
          </p:cNvSpPr>
          <p:nvPr/>
        </p:nvSpPr>
        <p:spPr bwMode="auto">
          <a:xfrm>
            <a:off x="6373813" y="3770313"/>
            <a:ext cx="549275" cy="120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8000" tIns="18000" rIns="18000" bIns="18000">
            <a:spAutoFit/>
          </a:bodyPr>
          <a:lstStyle/>
          <a:p>
            <a:r>
              <a:rPr lang="pt-BR" sz="400">
                <a:solidFill>
                  <a:srgbClr val="000000"/>
                </a:solidFill>
                <a:latin typeface="Calibri" pitchFamily="34" charset="0"/>
              </a:rPr>
              <a:t>Rei dos Ventos 4</a:t>
            </a:r>
          </a:p>
          <a:p>
            <a:r>
              <a:rPr lang="pt-BR" sz="400">
                <a:solidFill>
                  <a:srgbClr val="000000"/>
                </a:solidFill>
                <a:latin typeface="Calibri" pitchFamily="34" charset="0"/>
              </a:rPr>
              <a:t>Renascença I</a:t>
            </a:r>
          </a:p>
          <a:p>
            <a:r>
              <a:rPr lang="pt-BR" sz="400">
                <a:solidFill>
                  <a:srgbClr val="000000"/>
                </a:solidFill>
                <a:latin typeface="Calibri" pitchFamily="34" charset="0"/>
              </a:rPr>
              <a:t>Renascença II</a:t>
            </a:r>
          </a:p>
          <a:p>
            <a:r>
              <a:rPr lang="pt-BR" sz="400">
                <a:solidFill>
                  <a:srgbClr val="000000"/>
                </a:solidFill>
                <a:latin typeface="Calibri" pitchFamily="34" charset="0"/>
              </a:rPr>
              <a:t>Renascença III</a:t>
            </a:r>
          </a:p>
          <a:p>
            <a:r>
              <a:rPr lang="pt-BR" sz="400">
                <a:solidFill>
                  <a:srgbClr val="000000"/>
                </a:solidFill>
                <a:latin typeface="Calibri" pitchFamily="34" charset="0"/>
              </a:rPr>
              <a:t>Renascença IV</a:t>
            </a:r>
          </a:p>
          <a:p>
            <a:r>
              <a:rPr lang="pt-BR" sz="400">
                <a:solidFill>
                  <a:srgbClr val="000000"/>
                </a:solidFill>
                <a:latin typeface="Calibri" pitchFamily="34" charset="0"/>
              </a:rPr>
              <a:t>Renascença V</a:t>
            </a:r>
          </a:p>
          <a:p>
            <a:r>
              <a:rPr lang="pt-BR" sz="400">
                <a:solidFill>
                  <a:srgbClr val="000000"/>
                </a:solidFill>
                <a:latin typeface="Calibri" pitchFamily="34" charset="0"/>
              </a:rPr>
              <a:t>Riachão I</a:t>
            </a:r>
          </a:p>
          <a:p>
            <a:r>
              <a:rPr lang="pt-BR" sz="400">
                <a:solidFill>
                  <a:srgbClr val="000000"/>
                </a:solidFill>
                <a:latin typeface="Calibri" pitchFamily="34" charset="0"/>
              </a:rPr>
              <a:t>Riachão II</a:t>
            </a:r>
          </a:p>
          <a:p>
            <a:r>
              <a:rPr lang="pt-BR" sz="400">
                <a:solidFill>
                  <a:srgbClr val="000000"/>
                </a:solidFill>
                <a:latin typeface="Calibri" pitchFamily="34" charset="0"/>
              </a:rPr>
              <a:t>Riachão IV</a:t>
            </a:r>
          </a:p>
          <a:p>
            <a:r>
              <a:rPr lang="pt-BR" sz="400">
                <a:solidFill>
                  <a:srgbClr val="000000"/>
                </a:solidFill>
                <a:latin typeface="Calibri" pitchFamily="34" charset="0"/>
              </a:rPr>
              <a:t>Riachão VI</a:t>
            </a:r>
          </a:p>
          <a:p>
            <a:r>
              <a:rPr lang="pt-BR" sz="400">
                <a:solidFill>
                  <a:srgbClr val="000000"/>
                </a:solidFill>
                <a:latin typeface="Calibri" pitchFamily="34" charset="0"/>
              </a:rPr>
              <a:t>Riachão VII</a:t>
            </a:r>
          </a:p>
          <a:p>
            <a:r>
              <a:rPr lang="pt-BR" sz="400">
                <a:solidFill>
                  <a:srgbClr val="000000"/>
                </a:solidFill>
                <a:latin typeface="Calibri" pitchFamily="34" charset="0"/>
              </a:rPr>
              <a:t>Santa Clara I</a:t>
            </a:r>
          </a:p>
          <a:p>
            <a:r>
              <a:rPr lang="pt-BR" sz="400">
                <a:solidFill>
                  <a:srgbClr val="000000"/>
                </a:solidFill>
                <a:latin typeface="Calibri" pitchFamily="34" charset="0"/>
              </a:rPr>
              <a:t>Santa Clara II</a:t>
            </a:r>
          </a:p>
          <a:p>
            <a:r>
              <a:rPr lang="pt-BR" sz="400">
                <a:solidFill>
                  <a:srgbClr val="000000"/>
                </a:solidFill>
                <a:latin typeface="Calibri" pitchFamily="34" charset="0"/>
              </a:rPr>
              <a:t>Santa Clara III</a:t>
            </a:r>
          </a:p>
          <a:p>
            <a:r>
              <a:rPr lang="pt-BR" sz="400">
                <a:solidFill>
                  <a:srgbClr val="000000"/>
                </a:solidFill>
                <a:latin typeface="Calibri" pitchFamily="34" charset="0"/>
              </a:rPr>
              <a:t>Santa Clara IV</a:t>
            </a:r>
          </a:p>
          <a:p>
            <a:r>
              <a:rPr lang="pt-BR" sz="400">
                <a:solidFill>
                  <a:srgbClr val="000000"/>
                </a:solidFill>
                <a:latin typeface="Calibri" pitchFamily="34" charset="0"/>
              </a:rPr>
              <a:t>Santa Clara V</a:t>
            </a:r>
          </a:p>
          <a:p>
            <a:r>
              <a:rPr lang="pt-BR" sz="400">
                <a:solidFill>
                  <a:srgbClr val="000000"/>
                </a:solidFill>
                <a:latin typeface="Calibri" pitchFamily="34" charset="0"/>
              </a:rPr>
              <a:t>Santa Clara VI</a:t>
            </a:r>
          </a:p>
          <a:p>
            <a:r>
              <a:rPr lang="pt-BR" sz="400">
                <a:solidFill>
                  <a:srgbClr val="000000"/>
                </a:solidFill>
                <a:latin typeface="Calibri" pitchFamily="34" charset="0"/>
              </a:rPr>
              <a:t>Santa Helena</a:t>
            </a:r>
          </a:p>
          <a:p>
            <a:r>
              <a:rPr lang="pt-BR" sz="400">
                <a:solidFill>
                  <a:srgbClr val="000000"/>
                </a:solidFill>
                <a:latin typeface="Calibri" pitchFamily="34" charset="0"/>
              </a:rPr>
              <a:t>Santo Cristo</a:t>
            </a:r>
          </a:p>
        </p:txBody>
      </p:sp>
      <p:sp>
        <p:nvSpPr>
          <p:cNvPr id="301" name="Oval 318"/>
          <p:cNvSpPr>
            <a:spLocks noChangeArrowheads="1"/>
          </p:cNvSpPr>
          <p:nvPr/>
        </p:nvSpPr>
        <p:spPr bwMode="auto">
          <a:xfrm>
            <a:off x="1533525" y="5010150"/>
            <a:ext cx="61913" cy="61913"/>
          </a:xfrm>
          <a:prstGeom prst="ellipse">
            <a:avLst/>
          </a:prstGeom>
          <a:solidFill>
            <a:srgbClr val="B2B2B2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302" name="Oval 319"/>
          <p:cNvSpPr>
            <a:spLocks noChangeArrowheads="1"/>
          </p:cNvSpPr>
          <p:nvPr/>
        </p:nvSpPr>
        <p:spPr bwMode="auto">
          <a:xfrm>
            <a:off x="3160713" y="2327275"/>
            <a:ext cx="61912" cy="60325"/>
          </a:xfrm>
          <a:prstGeom prst="ellipse">
            <a:avLst/>
          </a:prstGeom>
          <a:solidFill>
            <a:srgbClr val="B2B2B2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303" name="Oval 320"/>
          <p:cNvSpPr>
            <a:spLocks noChangeArrowheads="1"/>
          </p:cNvSpPr>
          <p:nvPr/>
        </p:nvSpPr>
        <p:spPr bwMode="auto">
          <a:xfrm>
            <a:off x="3141663" y="2327275"/>
            <a:ext cx="60325" cy="61913"/>
          </a:xfrm>
          <a:prstGeom prst="ellipse">
            <a:avLst/>
          </a:prstGeom>
          <a:solidFill>
            <a:srgbClr val="B2B2B2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304" name="Oval 321"/>
          <p:cNvSpPr>
            <a:spLocks noChangeArrowheads="1"/>
          </p:cNvSpPr>
          <p:nvPr/>
        </p:nvSpPr>
        <p:spPr bwMode="auto">
          <a:xfrm>
            <a:off x="2425700" y="1870075"/>
            <a:ext cx="60325" cy="61913"/>
          </a:xfrm>
          <a:prstGeom prst="ellipse">
            <a:avLst/>
          </a:prstGeom>
          <a:solidFill>
            <a:srgbClr val="B2B2B2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305" name="Oval 322"/>
          <p:cNvSpPr>
            <a:spLocks noChangeArrowheads="1"/>
          </p:cNvSpPr>
          <p:nvPr/>
        </p:nvSpPr>
        <p:spPr bwMode="auto">
          <a:xfrm>
            <a:off x="2405063" y="1871663"/>
            <a:ext cx="61912" cy="60325"/>
          </a:xfrm>
          <a:prstGeom prst="ellipse">
            <a:avLst/>
          </a:prstGeom>
          <a:solidFill>
            <a:srgbClr val="B2B2B2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306" name="Oval 323"/>
          <p:cNvSpPr>
            <a:spLocks noChangeArrowheads="1"/>
          </p:cNvSpPr>
          <p:nvPr/>
        </p:nvSpPr>
        <p:spPr bwMode="auto">
          <a:xfrm>
            <a:off x="2311400" y="2241550"/>
            <a:ext cx="60325" cy="60325"/>
          </a:xfrm>
          <a:prstGeom prst="ellipse">
            <a:avLst/>
          </a:prstGeom>
          <a:solidFill>
            <a:srgbClr val="B2B2B2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307" name="Oval 324"/>
          <p:cNvSpPr>
            <a:spLocks noChangeArrowheads="1"/>
          </p:cNvSpPr>
          <p:nvPr/>
        </p:nvSpPr>
        <p:spPr bwMode="auto">
          <a:xfrm>
            <a:off x="3084513" y="2276475"/>
            <a:ext cx="60325" cy="60325"/>
          </a:xfrm>
          <a:prstGeom prst="ellipse">
            <a:avLst/>
          </a:prstGeom>
          <a:solidFill>
            <a:srgbClr val="B2B2B2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308" name="Oval 325"/>
          <p:cNvSpPr>
            <a:spLocks noChangeArrowheads="1"/>
          </p:cNvSpPr>
          <p:nvPr/>
        </p:nvSpPr>
        <p:spPr bwMode="auto">
          <a:xfrm>
            <a:off x="3063875" y="2278063"/>
            <a:ext cx="60325" cy="60325"/>
          </a:xfrm>
          <a:prstGeom prst="ellipse">
            <a:avLst/>
          </a:prstGeom>
          <a:solidFill>
            <a:srgbClr val="B2B2B2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>
              <a:solidFill>
                <a:srgbClr val="000000"/>
              </a:solidFill>
              <a:latin typeface="Calibri" pitchFamily="34" charset="0"/>
            </a:endParaRPr>
          </a:p>
        </p:txBody>
      </p:sp>
      <p:grpSp>
        <p:nvGrpSpPr>
          <p:cNvPr id="309" name="Group 326"/>
          <p:cNvGrpSpPr>
            <a:grpSpLocks/>
          </p:cNvGrpSpPr>
          <p:nvPr/>
        </p:nvGrpSpPr>
        <p:grpSpPr bwMode="auto">
          <a:xfrm>
            <a:off x="3067050" y="3578225"/>
            <a:ext cx="101600" cy="60325"/>
            <a:chOff x="3080" y="2659"/>
            <a:chExt cx="75" cy="45"/>
          </a:xfrm>
        </p:grpSpPr>
        <p:sp>
          <p:nvSpPr>
            <p:cNvPr id="310" name="Oval 327"/>
            <p:cNvSpPr>
              <a:spLocks noChangeArrowheads="1"/>
            </p:cNvSpPr>
            <p:nvPr/>
          </p:nvSpPr>
          <p:spPr bwMode="auto">
            <a:xfrm>
              <a:off x="3110" y="2659"/>
              <a:ext cx="45" cy="45"/>
            </a:xfrm>
            <a:prstGeom prst="ellipse">
              <a:avLst/>
            </a:prstGeom>
            <a:solidFill>
              <a:srgbClr val="B2B2B2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311" name="Oval 328"/>
            <p:cNvSpPr>
              <a:spLocks noChangeArrowheads="1"/>
            </p:cNvSpPr>
            <p:nvPr/>
          </p:nvSpPr>
          <p:spPr bwMode="auto">
            <a:xfrm>
              <a:off x="3095" y="2659"/>
              <a:ext cx="45" cy="45"/>
            </a:xfrm>
            <a:prstGeom prst="ellipse">
              <a:avLst/>
            </a:prstGeom>
            <a:solidFill>
              <a:srgbClr val="B2B2B2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312" name="Oval 329"/>
            <p:cNvSpPr>
              <a:spLocks noChangeArrowheads="1"/>
            </p:cNvSpPr>
            <p:nvPr/>
          </p:nvSpPr>
          <p:spPr bwMode="auto">
            <a:xfrm>
              <a:off x="3080" y="2659"/>
              <a:ext cx="45" cy="45"/>
            </a:xfrm>
            <a:prstGeom prst="ellipse">
              <a:avLst/>
            </a:prstGeom>
            <a:solidFill>
              <a:srgbClr val="B2B2B2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>
                <a:solidFill>
                  <a:srgbClr val="000000"/>
                </a:solidFill>
                <a:latin typeface="Calibri" pitchFamily="34" charset="0"/>
              </a:endParaRPr>
            </a:p>
          </p:txBody>
        </p:sp>
      </p:grpSp>
      <p:sp>
        <p:nvSpPr>
          <p:cNvPr id="313" name="Oval 330"/>
          <p:cNvSpPr>
            <a:spLocks noChangeArrowheads="1"/>
          </p:cNvSpPr>
          <p:nvPr/>
        </p:nvSpPr>
        <p:spPr bwMode="auto">
          <a:xfrm>
            <a:off x="3394075" y="2503488"/>
            <a:ext cx="61913" cy="60325"/>
          </a:xfrm>
          <a:prstGeom prst="ellipse">
            <a:avLst/>
          </a:prstGeom>
          <a:solidFill>
            <a:srgbClr val="B2B2B2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314" name="Oval 331"/>
          <p:cNvSpPr>
            <a:spLocks noChangeArrowheads="1"/>
          </p:cNvSpPr>
          <p:nvPr/>
        </p:nvSpPr>
        <p:spPr bwMode="auto">
          <a:xfrm>
            <a:off x="3373438" y="2503488"/>
            <a:ext cx="60325" cy="60325"/>
          </a:xfrm>
          <a:prstGeom prst="ellipse">
            <a:avLst/>
          </a:prstGeom>
          <a:solidFill>
            <a:srgbClr val="B2B2B2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315" name="Oval 332"/>
          <p:cNvSpPr>
            <a:spLocks noChangeArrowheads="1"/>
          </p:cNvSpPr>
          <p:nvPr/>
        </p:nvSpPr>
        <p:spPr bwMode="auto">
          <a:xfrm>
            <a:off x="3351213" y="2503488"/>
            <a:ext cx="61912" cy="60325"/>
          </a:xfrm>
          <a:prstGeom prst="ellipse">
            <a:avLst/>
          </a:prstGeom>
          <a:solidFill>
            <a:srgbClr val="B2B2B2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316" name="Oval 333"/>
          <p:cNvSpPr>
            <a:spLocks noChangeArrowheads="1"/>
          </p:cNvSpPr>
          <p:nvPr/>
        </p:nvSpPr>
        <p:spPr bwMode="auto">
          <a:xfrm>
            <a:off x="3313113" y="2438400"/>
            <a:ext cx="61912" cy="60325"/>
          </a:xfrm>
          <a:prstGeom prst="ellipse">
            <a:avLst/>
          </a:prstGeom>
          <a:solidFill>
            <a:srgbClr val="B2B2B2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317" name="Oval 334"/>
          <p:cNvSpPr>
            <a:spLocks noChangeArrowheads="1"/>
          </p:cNvSpPr>
          <p:nvPr/>
        </p:nvSpPr>
        <p:spPr bwMode="auto">
          <a:xfrm>
            <a:off x="3527425" y="2762250"/>
            <a:ext cx="60325" cy="60325"/>
          </a:xfrm>
          <a:prstGeom prst="ellipse">
            <a:avLst/>
          </a:prstGeom>
          <a:solidFill>
            <a:srgbClr val="B2B2B2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>
              <a:solidFill>
                <a:srgbClr val="000000"/>
              </a:solidFill>
              <a:latin typeface="Calibri" pitchFamily="34" charset="0"/>
            </a:endParaRPr>
          </a:p>
        </p:txBody>
      </p:sp>
      <p:grpSp>
        <p:nvGrpSpPr>
          <p:cNvPr id="318" name="Group 296"/>
          <p:cNvGrpSpPr>
            <a:grpSpLocks/>
          </p:cNvGrpSpPr>
          <p:nvPr/>
        </p:nvGrpSpPr>
        <p:grpSpPr bwMode="auto">
          <a:xfrm>
            <a:off x="3470275" y="2760663"/>
            <a:ext cx="101600" cy="61912"/>
            <a:chOff x="3080" y="2659"/>
            <a:chExt cx="75" cy="45"/>
          </a:xfrm>
        </p:grpSpPr>
        <p:sp>
          <p:nvSpPr>
            <p:cNvPr id="319" name="Oval 297"/>
            <p:cNvSpPr>
              <a:spLocks noChangeArrowheads="1"/>
            </p:cNvSpPr>
            <p:nvPr/>
          </p:nvSpPr>
          <p:spPr bwMode="auto">
            <a:xfrm>
              <a:off x="3110" y="2659"/>
              <a:ext cx="45" cy="45"/>
            </a:xfrm>
            <a:prstGeom prst="ellipse">
              <a:avLst/>
            </a:prstGeom>
            <a:solidFill>
              <a:srgbClr val="B2B2B2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320" name="Oval 298"/>
            <p:cNvSpPr>
              <a:spLocks noChangeArrowheads="1"/>
            </p:cNvSpPr>
            <p:nvPr/>
          </p:nvSpPr>
          <p:spPr bwMode="auto">
            <a:xfrm>
              <a:off x="3095" y="2659"/>
              <a:ext cx="45" cy="45"/>
            </a:xfrm>
            <a:prstGeom prst="ellipse">
              <a:avLst/>
            </a:prstGeom>
            <a:solidFill>
              <a:srgbClr val="B2B2B2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321" name="Oval 299"/>
            <p:cNvSpPr>
              <a:spLocks noChangeArrowheads="1"/>
            </p:cNvSpPr>
            <p:nvPr/>
          </p:nvSpPr>
          <p:spPr bwMode="auto">
            <a:xfrm>
              <a:off x="3080" y="2659"/>
              <a:ext cx="45" cy="45"/>
            </a:xfrm>
            <a:prstGeom prst="ellipse">
              <a:avLst/>
            </a:prstGeom>
            <a:solidFill>
              <a:srgbClr val="B2B2B2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>
                <a:solidFill>
                  <a:srgbClr val="000000"/>
                </a:solidFill>
                <a:latin typeface="Calibri" pitchFamily="34" charset="0"/>
              </a:endParaRPr>
            </a:p>
          </p:txBody>
        </p:sp>
      </p:grpSp>
      <p:sp>
        <p:nvSpPr>
          <p:cNvPr id="322" name="Oval 335"/>
          <p:cNvSpPr>
            <a:spLocks noChangeArrowheads="1"/>
          </p:cNvSpPr>
          <p:nvPr/>
        </p:nvSpPr>
        <p:spPr bwMode="auto">
          <a:xfrm>
            <a:off x="3744913" y="2606675"/>
            <a:ext cx="60325" cy="61913"/>
          </a:xfrm>
          <a:prstGeom prst="ellipse">
            <a:avLst/>
          </a:prstGeom>
          <a:solidFill>
            <a:srgbClr val="B2B2B2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>
              <a:solidFill>
                <a:srgbClr val="000000"/>
              </a:solidFill>
              <a:latin typeface="Calibri" pitchFamily="34" charset="0"/>
            </a:endParaRPr>
          </a:p>
        </p:txBody>
      </p:sp>
      <p:grpSp>
        <p:nvGrpSpPr>
          <p:cNvPr id="323" name="Group 336"/>
          <p:cNvGrpSpPr>
            <a:grpSpLocks/>
          </p:cNvGrpSpPr>
          <p:nvPr/>
        </p:nvGrpSpPr>
        <p:grpSpPr bwMode="auto">
          <a:xfrm>
            <a:off x="3687763" y="2606675"/>
            <a:ext cx="101600" cy="60325"/>
            <a:chOff x="3080" y="2659"/>
            <a:chExt cx="75" cy="45"/>
          </a:xfrm>
        </p:grpSpPr>
        <p:sp>
          <p:nvSpPr>
            <p:cNvPr id="324" name="Oval 337"/>
            <p:cNvSpPr>
              <a:spLocks noChangeArrowheads="1"/>
            </p:cNvSpPr>
            <p:nvPr/>
          </p:nvSpPr>
          <p:spPr bwMode="auto">
            <a:xfrm>
              <a:off x="3110" y="2659"/>
              <a:ext cx="45" cy="45"/>
            </a:xfrm>
            <a:prstGeom prst="ellipse">
              <a:avLst/>
            </a:prstGeom>
            <a:solidFill>
              <a:srgbClr val="B2B2B2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325" name="Oval 338"/>
            <p:cNvSpPr>
              <a:spLocks noChangeArrowheads="1"/>
            </p:cNvSpPr>
            <p:nvPr/>
          </p:nvSpPr>
          <p:spPr bwMode="auto">
            <a:xfrm>
              <a:off x="3095" y="2659"/>
              <a:ext cx="45" cy="45"/>
            </a:xfrm>
            <a:prstGeom prst="ellipse">
              <a:avLst/>
            </a:prstGeom>
            <a:solidFill>
              <a:srgbClr val="B2B2B2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326" name="Oval 339"/>
            <p:cNvSpPr>
              <a:spLocks noChangeArrowheads="1"/>
            </p:cNvSpPr>
            <p:nvPr/>
          </p:nvSpPr>
          <p:spPr bwMode="auto">
            <a:xfrm>
              <a:off x="3080" y="2659"/>
              <a:ext cx="45" cy="45"/>
            </a:xfrm>
            <a:prstGeom prst="ellipse">
              <a:avLst/>
            </a:prstGeom>
            <a:solidFill>
              <a:srgbClr val="B2B2B2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>
                <a:solidFill>
                  <a:srgbClr val="000000"/>
                </a:solidFill>
                <a:latin typeface="Calibri" pitchFamily="34" charset="0"/>
              </a:endParaRPr>
            </a:p>
          </p:txBody>
        </p:sp>
      </p:grpSp>
      <p:sp>
        <p:nvSpPr>
          <p:cNvPr id="327" name="Oval 340"/>
          <p:cNvSpPr>
            <a:spLocks noChangeArrowheads="1"/>
          </p:cNvSpPr>
          <p:nvPr/>
        </p:nvSpPr>
        <p:spPr bwMode="auto">
          <a:xfrm>
            <a:off x="3551238" y="2649538"/>
            <a:ext cx="60325" cy="60325"/>
          </a:xfrm>
          <a:prstGeom prst="ellipse">
            <a:avLst/>
          </a:prstGeom>
          <a:solidFill>
            <a:srgbClr val="B2B2B2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328" name="Oval 341"/>
          <p:cNvSpPr>
            <a:spLocks noChangeArrowheads="1"/>
          </p:cNvSpPr>
          <p:nvPr/>
        </p:nvSpPr>
        <p:spPr bwMode="auto">
          <a:xfrm>
            <a:off x="3846513" y="2625725"/>
            <a:ext cx="60325" cy="61913"/>
          </a:xfrm>
          <a:prstGeom prst="ellipse">
            <a:avLst/>
          </a:prstGeom>
          <a:solidFill>
            <a:srgbClr val="B2B2B2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>
              <a:solidFill>
                <a:srgbClr val="000000"/>
              </a:solidFill>
              <a:latin typeface="Calibri" pitchFamily="34" charset="0"/>
            </a:endParaRPr>
          </a:p>
        </p:txBody>
      </p:sp>
      <p:grpSp>
        <p:nvGrpSpPr>
          <p:cNvPr id="329" name="Group 342"/>
          <p:cNvGrpSpPr>
            <a:grpSpLocks/>
          </p:cNvGrpSpPr>
          <p:nvPr/>
        </p:nvGrpSpPr>
        <p:grpSpPr bwMode="auto">
          <a:xfrm>
            <a:off x="3790950" y="2624138"/>
            <a:ext cx="100013" cy="61912"/>
            <a:chOff x="3080" y="2659"/>
            <a:chExt cx="75" cy="45"/>
          </a:xfrm>
        </p:grpSpPr>
        <p:sp>
          <p:nvSpPr>
            <p:cNvPr id="330" name="Oval 343"/>
            <p:cNvSpPr>
              <a:spLocks noChangeArrowheads="1"/>
            </p:cNvSpPr>
            <p:nvPr/>
          </p:nvSpPr>
          <p:spPr bwMode="auto">
            <a:xfrm>
              <a:off x="3110" y="2659"/>
              <a:ext cx="45" cy="45"/>
            </a:xfrm>
            <a:prstGeom prst="ellipse">
              <a:avLst/>
            </a:prstGeom>
            <a:solidFill>
              <a:srgbClr val="B2B2B2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331" name="Oval 344"/>
            <p:cNvSpPr>
              <a:spLocks noChangeArrowheads="1"/>
            </p:cNvSpPr>
            <p:nvPr/>
          </p:nvSpPr>
          <p:spPr bwMode="auto">
            <a:xfrm>
              <a:off x="3095" y="2659"/>
              <a:ext cx="45" cy="45"/>
            </a:xfrm>
            <a:prstGeom prst="ellipse">
              <a:avLst/>
            </a:prstGeom>
            <a:solidFill>
              <a:srgbClr val="B2B2B2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332" name="Oval 345"/>
            <p:cNvSpPr>
              <a:spLocks noChangeArrowheads="1"/>
            </p:cNvSpPr>
            <p:nvPr/>
          </p:nvSpPr>
          <p:spPr bwMode="auto">
            <a:xfrm>
              <a:off x="3080" y="2659"/>
              <a:ext cx="45" cy="45"/>
            </a:xfrm>
            <a:prstGeom prst="ellipse">
              <a:avLst/>
            </a:prstGeom>
            <a:solidFill>
              <a:srgbClr val="B2B2B2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>
                <a:solidFill>
                  <a:srgbClr val="000000"/>
                </a:solidFill>
                <a:latin typeface="Calibri" pitchFamily="34" charset="0"/>
              </a:endParaRPr>
            </a:p>
          </p:txBody>
        </p:sp>
      </p:grpSp>
      <p:sp>
        <p:nvSpPr>
          <p:cNvPr id="333" name="Rectangle 346"/>
          <p:cNvSpPr>
            <a:spLocks noChangeArrowheads="1"/>
          </p:cNvSpPr>
          <p:nvPr/>
        </p:nvSpPr>
        <p:spPr bwMode="auto">
          <a:xfrm>
            <a:off x="6804025" y="3773488"/>
            <a:ext cx="549275" cy="1144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8000" tIns="18000" rIns="18000" bIns="18000">
            <a:spAutoFit/>
          </a:bodyPr>
          <a:lstStyle/>
          <a:p>
            <a:r>
              <a:rPr lang="pt-BR" sz="400">
                <a:solidFill>
                  <a:srgbClr val="000000"/>
                </a:solidFill>
                <a:latin typeface="Calibri" pitchFamily="34" charset="0"/>
              </a:rPr>
              <a:t>São João</a:t>
            </a:r>
          </a:p>
          <a:p>
            <a:r>
              <a:rPr lang="pt-BR" sz="400">
                <a:solidFill>
                  <a:srgbClr val="000000"/>
                </a:solidFill>
                <a:latin typeface="Calibri" pitchFamily="34" charset="0"/>
              </a:rPr>
              <a:t>Serra de Santana I</a:t>
            </a:r>
          </a:p>
          <a:p>
            <a:r>
              <a:rPr lang="pt-BR" sz="400">
                <a:solidFill>
                  <a:srgbClr val="000000"/>
                </a:solidFill>
                <a:latin typeface="Calibri" pitchFamily="34" charset="0"/>
              </a:rPr>
              <a:t>Serra de Santana II</a:t>
            </a:r>
          </a:p>
          <a:p>
            <a:r>
              <a:rPr lang="pt-BR" sz="400">
                <a:solidFill>
                  <a:srgbClr val="000000"/>
                </a:solidFill>
                <a:latin typeface="Calibri" pitchFamily="34" charset="0"/>
              </a:rPr>
              <a:t>Serra de Santana III</a:t>
            </a:r>
          </a:p>
          <a:p>
            <a:r>
              <a:rPr lang="pt-BR" sz="400">
                <a:solidFill>
                  <a:srgbClr val="000000"/>
                </a:solidFill>
                <a:latin typeface="Calibri" pitchFamily="34" charset="0"/>
              </a:rPr>
              <a:t>SM</a:t>
            </a:r>
          </a:p>
          <a:p>
            <a:r>
              <a:rPr lang="pt-BR" sz="400">
                <a:solidFill>
                  <a:srgbClr val="000000"/>
                </a:solidFill>
                <a:latin typeface="Calibri" pitchFamily="34" charset="0"/>
              </a:rPr>
              <a:t>União dos Ventos 1</a:t>
            </a:r>
          </a:p>
          <a:p>
            <a:r>
              <a:rPr lang="pt-BR" sz="400">
                <a:solidFill>
                  <a:srgbClr val="000000"/>
                </a:solidFill>
                <a:latin typeface="Calibri" pitchFamily="34" charset="0"/>
              </a:rPr>
              <a:t>União dos Ventos 10</a:t>
            </a:r>
          </a:p>
          <a:p>
            <a:r>
              <a:rPr lang="pt-BR" sz="400">
                <a:solidFill>
                  <a:srgbClr val="000000"/>
                </a:solidFill>
                <a:latin typeface="Calibri" pitchFamily="34" charset="0"/>
              </a:rPr>
              <a:t>União dos Ventos 2</a:t>
            </a:r>
          </a:p>
          <a:p>
            <a:r>
              <a:rPr lang="pt-BR" sz="400">
                <a:solidFill>
                  <a:srgbClr val="000000"/>
                </a:solidFill>
                <a:latin typeface="Calibri" pitchFamily="34" charset="0"/>
              </a:rPr>
              <a:t>União dos Ventos 3</a:t>
            </a:r>
          </a:p>
          <a:p>
            <a:r>
              <a:rPr lang="pt-BR" sz="400">
                <a:solidFill>
                  <a:srgbClr val="000000"/>
                </a:solidFill>
                <a:latin typeface="Calibri" pitchFamily="34" charset="0"/>
              </a:rPr>
              <a:t>União dos Ventos 4</a:t>
            </a:r>
          </a:p>
          <a:p>
            <a:r>
              <a:rPr lang="pt-BR" sz="400">
                <a:solidFill>
                  <a:srgbClr val="000000"/>
                </a:solidFill>
                <a:latin typeface="Calibri" pitchFamily="34" charset="0"/>
              </a:rPr>
              <a:t>União dos Ventos 5</a:t>
            </a:r>
          </a:p>
          <a:p>
            <a:r>
              <a:rPr lang="pt-BR" sz="400">
                <a:solidFill>
                  <a:srgbClr val="000000"/>
                </a:solidFill>
                <a:latin typeface="Calibri" pitchFamily="34" charset="0"/>
              </a:rPr>
              <a:t>União dos Ventos 6</a:t>
            </a:r>
          </a:p>
          <a:p>
            <a:r>
              <a:rPr lang="pt-BR" sz="400">
                <a:solidFill>
                  <a:srgbClr val="000000"/>
                </a:solidFill>
                <a:latin typeface="Calibri" pitchFamily="34" charset="0"/>
              </a:rPr>
              <a:t>União dos Ventos 7</a:t>
            </a:r>
          </a:p>
          <a:p>
            <a:r>
              <a:rPr lang="pt-BR" sz="400">
                <a:solidFill>
                  <a:srgbClr val="000000"/>
                </a:solidFill>
                <a:latin typeface="Calibri" pitchFamily="34" charset="0"/>
              </a:rPr>
              <a:t>União dos Ventos 8</a:t>
            </a:r>
          </a:p>
          <a:p>
            <a:r>
              <a:rPr lang="pt-BR" sz="400">
                <a:solidFill>
                  <a:srgbClr val="000000"/>
                </a:solidFill>
                <a:latin typeface="Calibri" pitchFamily="34" charset="0"/>
              </a:rPr>
              <a:t>União dos Ventos 9</a:t>
            </a:r>
          </a:p>
          <a:p>
            <a:r>
              <a:rPr lang="pt-BR" sz="400">
                <a:solidFill>
                  <a:srgbClr val="000000"/>
                </a:solidFill>
                <a:latin typeface="Calibri" pitchFamily="34" charset="0"/>
              </a:rPr>
              <a:t>Ventos de Santo Uriel</a:t>
            </a:r>
          </a:p>
          <a:p>
            <a:r>
              <a:rPr lang="pt-BR" sz="400">
                <a:solidFill>
                  <a:srgbClr val="000000"/>
                </a:solidFill>
                <a:latin typeface="Calibri" pitchFamily="34" charset="0"/>
              </a:rPr>
              <a:t>Ventos de São Miguel </a:t>
            </a:r>
          </a:p>
          <a:p>
            <a:endParaRPr lang="pt-BR" sz="4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334" name="AutoShape 482"/>
          <p:cNvSpPr>
            <a:spLocks noChangeArrowheads="1"/>
          </p:cNvSpPr>
          <p:nvPr/>
        </p:nvSpPr>
        <p:spPr bwMode="auto">
          <a:xfrm>
            <a:off x="2276475" y="1411288"/>
            <a:ext cx="647700" cy="258762"/>
          </a:xfrm>
          <a:prstGeom prst="roundRect">
            <a:avLst>
              <a:gd name="adj" fmla="val 16667"/>
            </a:avLst>
          </a:prstGeom>
          <a:solidFill>
            <a:srgbClr val="B2B2B2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pt-BR" sz="1100" b="1">
                <a:solidFill>
                  <a:srgbClr val="000000"/>
                </a:solidFill>
                <a:latin typeface="Calibri" pitchFamily="34" charset="0"/>
              </a:rPr>
              <a:t>59 MW</a:t>
            </a:r>
          </a:p>
        </p:txBody>
      </p:sp>
      <p:sp>
        <p:nvSpPr>
          <p:cNvPr id="335" name="AutoShape 482"/>
          <p:cNvSpPr>
            <a:spLocks noChangeArrowheads="1"/>
          </p:cNvSpPr>
          <p:nvPr/>
        </p:nvSpPr>
        <p:spPr bwMode="auto">
          <a:xfrm>
            <a:off x="1025525" y="1114425"/>
            <a:ext cx="647700" cy="258763"/>
          </a:xfrm>
          <a:prstGeom prst="roundRect">
            <a:avLst>
              <a:gd name="adj" fmla="val 16667"/>
            </a:avLst>
          </a:prstGeom>
          <a:solidFill>
            <a:srgbClr val="B2B2B2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pt-BR" sz="1100" b="1">
                <a:solidFill>
                  <a:srgbClr val="000000"/>
                </a:solidFill>
                <a:latin typeface="Calibri" pitchFamily="34" charset="0"/>
              </a:rPr>
              <a:t>432 MW</a:t>
            </a:r>
          </a:p>
        </p:txBody>
      </p:sp>
      <p:sp>
        <p:nvSpPr>
          <p:cNvPr id="336" name="AutoShape 482"/>
          <p:cNvSpPr>
            <a:spLocks noChangeArrowheads="1"/>
          </p:cNvSpPr>
          <p:nvPr/>
        </p:nvSpPr>
        <p:spPr bwMode="auto">
          <a:xfrm>
            <a:off x="3690938" y="1647825"/>
            <a:ext cx="647700" cy="258763"/>
          </a:xfrm>
          <a:prstGeom prst="roundRect">
            <a:avLst>
              <a:gd name="adj" fmla="val 16667"/>
            </a:avLst>
          </a:prstGeom>
          <a:solidFill>
            <a:srgbClr val="B2B2B2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pt-BR" sz="1100" b="1">
                <a:solidFill>
                  <a:srgbClr val="000000"/>
                </a:solidFill>
                <a:latin typeface="Calibri" pitchFamily="34" charset="0"/>
              </a:rPr>
              <a:t>1.249 MW</a:t>
            </a:r>
          </a:p>
        </p:txBody>
      </p:sp>
      <p:sp>
        <p:nvSpPr>
          <p:cNvPr id="337" name="AutoShape 482"/>
          <p:cNvSpPr>
            <a:spLocks noChangeArrowheads="1"/>
          </p:cNvSpPr>
          <p:nvPr/>
        </p:nvSpPr>
        <p:spPr bwMode="auto">
          <a:xfrm>
            <a:off x="4481513" y="2005013"/>
            <a:ext cx="647700" cy="260350"/>
          </a:xfrm>
          <a:prstGeom prst="roundRect">
            <a:avLst>
              <a:gd name="adj" fmla="val 16667"/>
            </a:avLst>
          </a:prstGeom>
          <a:solidFill>
            <a:srgbClr val="B2B2B2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pt-BR" sz="1100" b="1">
                <a:solidFill>
                  <a:srgbClr val="000000"/>
                </a:solidFill>
                <a:latin typeface="Calibri" pitchFamily="34" charset="0"/>
              </a:rPr>
              <a:t>2.559 MW</a:t>
            </a:r>
          </a:p>
        </p:txBody>
      </p:sp>
      <p:sp>
        <p:nvSpPr>
          <p:cNvPr id="338" name="AutoShape 482"/>
          <p:cNvSpPr>
            <a:spLocks noChangeArrowheads="1"/>
          </p:cNvSpPr>
          <p:nvPr/>
        </p:nvSpPr>
        <p:spPr bwMode="auto">
          <a:xfrm>
            <a:off x="5035550" y="3463925"/>
            <a:ext cx="647700" cy="260350"/>
          </a:xfrm>
          <a:prstGeom prst="roundRect">
            <a:avLst>
              <a:gd name="adj" fmla="val 16667"/>
            </a:avLst>
          </a:prstGeom>
          <a:solidFill>
            <a:srgbClr val="B2B2B2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pt-BR" sz="1100" b="1">
                <a:solidFill>
                  <a:srgbClr val="000000"/>
                </a:solidFill>
                <a:latin typeface="Calibri" pitchFamily="34" charset="0"/>
              </a:rPr>
              <a:t>78 MW</a:t>
            </a:r>
          </a:p>
        </p:txBody>
      </p:sp>
      <p:sp>
        <p:nvSpPr>
          <p:cNvPr id="339" name="AutoShape 482"/>
          <p:cNvSpPr>
            <a:spLocks noChangeArrowheads="1"/>
          </p:cNvSpPr>
          <p:nvPr/>
        </p:nvSpPr>
        <p:spPr bwMode="auto">
          <a:xfrm>
            <a:off x="3629025" y="4886325"/>
            <a:ext cx="647700" cy="258763"/>
          </a:xfrm>
          <a:prstGeom prst="roundRect">
            <a:avLst>
              <a:gd name="adj" fmla="val 16667"/>
            </a:avLst>
          </a:prstGeom>
          <a:solidFill>
            <a:srgbClr val="B2B2B2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pt-BR" sz="1100" b="1">
                <a:solidFill>
                  <a:srgbClr val="000000"/>
                </a:solidFill>
                <a:latin typeface="Calibri" pitchFamily="34" charset="0"/>
              </a:rPr>
              <a:t>1.144 MW</a:t>
            </a:r>
          </a:p>
        </p:txBody>
      </p:sp>
      <p:sp>
        <p:nvSpPr>
          <p:cNvPr id="340" name="AutoShape 482"/>
          <p:cNvSpPr>
            <a:spLocks noChangeArrowheads="1"/>
          </p:cNvSpPr>
          <p:nvPr/>
        </p:nvSpPr>
        <p:spPr bwMode="auto">
          <a:xfrm>
            <a:off x="7885113" y="3213100"/>
            <a:ext cx="1014412" cy="503238"/>
          </a:xfrm>
          <a:prstGeom prst="roundRect">
            <a:avLst>
              <a:gd name="adj" fmla="val 16667"/>
            </a:avLst>
          </a:prstGeom>
          <a:solidFill>
            <a:srgbClr val="B2B2B2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pt-BR" sz="1400" b="1">
                <a:solidFill>
                  <a:srgbClr val="000000"/>
                </a:solidFill>
                <a:latin typeface="Calibri" pitchFamily="34" charset="0"/>
              </a:rPr>
              <a:t> 6.584 MW</a:t>
            </a:r>
          </a:p>
          <a:p>
            <a:pPr algn="ctr"/>
            <a:r>
              <a:rPr lang="pt-BR" sz="1400" b="1">
                <a:solidFill>
                  <a:srgbClr val="000000"/>
                </a:solidFill>
                <a:latin typeface="Calibri" pitchFamily="34" charset="0"/>
              </a:rPr>
              <a:t>(210 CGE)</a:t>
            </a:r>
          </a:p>
        </p:txBody>
      </p:sp>
      <p:sp>
        <p:nvSpPr>
          <p:cNvPr id="341" name="Retângulo 488"/>
          <p:cNvSpPr>
            <a:spLocks noChangeArrowheads="1"/>
          </p:cNvSpPr>
          <p:nvPr/>
        </p:nvSpPr>
        <p:spPr bwMode="auto">
          <a:xfrm>
            <a:off x="6827838" y="2355850"/>
            <a:ext cx="2125662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1400" b="1">
                <a:solidFill>
                  <a:srgbClr val="000000"/>
                </a:solidFill>
                <a:latin typeface="Calibri" pitchFamily="34" charset="0"/>
              </a:rPr>
              <a:t>CAPACIDADE INSTALADA</a:t>
            </a:r>
            <a:br>
              <a:rPr lang="pt-BR" sz="1400" b="1">
                <a:solidFill>
                  <a:srgbClr val="000000"/>
                </a:solidFill>
                <a:latin typeface="Calibri" pitchFamily="34" charset="0"/>
              </a:rPr>
            </a:br>
            <a:r>
              <a:rPr lang="pt-BR" sz="1400" b="1">
                <a:solidFill>
                  <a:srgbClr val="000000"/>
                </a:solidFill>
                <a:latin typeface="Calibri" pitchFamily="34" charset="0"/>
              </a:rPr>
              <a:t>DEZEMBRO DE 2015</a:t>
            </a:r>
          </a:p>
          <a:p>
            <a:pPr algn="ctr"/>
            <a:r>
              <a:rPr lang="pt-BR" sz="2400" b="1">
                <a:solidFill>
                  <a:srgbClr val="FF0000"/>
                </a:solidFill>
                <a:latin typeface="Calibri" pitchFamily="34" charset="0"/>
              </a:rPr>
              <a:t>7.738 MW</a:t>
            </a:r>
          </a:p>
        </p:txBody>
      </p:sp>
      <p:sp>
        <p:nvSpPr>
          <p:cNvPr id="342" name="Retângulo 341"/>
          <p:cNvSpPr/>
          <p:nvPr/>
        </p:nvSpPr>
        <p:spPr>
          <a:xfrm>
            <a:off x="6762750" y="2308225"/>
            <a:ext cx="2247900" cy="144462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</p:txBody>
      </p:sp>
      <p:sp>
        <p:nvSpPr>
          <p:cNvPr id="343" name="Retângulo 490"/>
          <p:cNvSpPr>
            <a:spLocks noChangeArrowheads="1"/>
          </p:cNvSpPr>
          <p:nvPr/>
        </p:nvSpPr>
        <p:spPr bwMode="auto">
          <a:xfrm>
            <a:off x="7318375" y="3913188"/>
            <a:ext cx="170973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pt-BR" sz="700" b="1" i="1">
                <a:solidFill>
                  <a:srgbClr val="000000"/>
                </a:solidFill>
                <a:latin typeface="Calibri" pitchFamily="34" charset="0"/>
              </a:rPr>
              <a:t>SOMENTE EMPREENDIMENTOS COM OUTORGA</a:t>
            </a:r>
            <a:endParaRPr lang="pt-BR" sz="700" b="1" i="1">
              <a:solidFill>
                <a:srgbClr val="FF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9440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2"/>
          <p:cNvSpPr txBox="1">
            <a:spLocks noChangeArrowheads="1"/>
          </p:cNvSpPr>
          <p:nvPr/>
        </p:nvSpPr>
        <p:spPr bwMode="auto">
          <a:xfrm>
            <a:off x="392596" y="149765"/>
            <a:ext cx="7563780" cy="614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276" tIns="43139" rIns="86276" bIns="43139" anchor="ctr"/>
          <a:lstStyle>
            <a:lvl1pPr eaLnBrk="0" hangingPunct="0">
              <a:defRPr sz="32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pt-BR" sz="265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Geração Eólica no SIN – Região Sul</a:t>
            </a:r>
            <a:endParaRPr lang="pt-BR" sz="265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44" name="Retângulo 1"/>
          <p:cNvSpPr>
            <a:spLocks noChangeArrowheads="1"/>
          </p:cNvSpPr>
          <p:nvPr/>
        </p:nvSpPr>
        <p:spPr bwMode="auto">
          <a:xfrm>
            <a:off x="342900" y="6237288"/>
            <a:ext cx="862013" cy="23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900">
                <a:latin typeface="Calibri" pitchFamily="34" charset="0"/>
              </a:rPr>
              <a:t>Source: ANEEL</a:t>
            </a:r>
          </a:p>
        </p:txBody>
      </p:sp>
      <p:sp>
        <p:nvSpPr>
          <p:cNvPr id="345" name="Freeform 59"/>
          <p:cNvSpPr>
            <a:spLocks noChangeAspect="1"/>
          </p:cNvSpPr>
          <p:nvPr/>
        </p:nvSpPr>
        <p:spPr bwMode="auto">
          <a:xfrm>
            <a:off x="2794000" y="1701800"/>
            <a:ext cx="2882900" cy="1830388"/>
          </a:xfrm>
          <a:custGeom>
            <a:avLst/>
            <a:gdLst>
              <a:gd name="T0" fmla="*/ 19050 w 624"/>
              <a:gd name="T1" fmla="*/ 104775 h 396"/>
              <a:gd name="T2" fmla="*/ 19050 w 624"/>
              <a:gd name="T3" fmla="*/ 85725 h 396"/>
              <a:gd name="T4" fmla="*/ 47625 w 624"/>
              <a:gd name="T5" fmla="*/ 57150 h 396"/>
              <a:gd name="T6" fmla="*/ 95250 w 624"/>
              <a:gd name="T7" fmla="*/ 57150 h 396"/>
              <a:gd name="T8" fmla="*/ 133350 w 624"/>
              <a:gd name="T9" fmla="*/ 76200 h 396"/>
              <a:gd name="T10" fmla="*/ 200025 w 624"/>
              <a:gd name="T11" fmla="*/ 76200 h 396"/>
              <a:gd name="T12" fmla="*/ 266700 w 624"/>
              <a:gd name="T13" fmla="*/ 85725 h 396"/>
              <a:gd name="T14" fmla="*/ 333375 w 624"/>
              <a:gd name="T15" fmla="*/ 104775 h 396"/>
              <a:gd name="T16" fmla="*/ 400050 w 624"/>
              <a:gd name="T17" fmla="*/ 114300 h 396"/>
              <a:gd name="T18" fmla="*/ 447675 w 624"/>
              <a:gd name="T19" fmla="*/ 142875 h 396"/>
              <a:gd name="T20" fmla="*/ 485775 w 624"/>
              <a:gd name="T21" fmla="*/ 114300 h 396"/>
              <a:gd name="T22" fmla="*/ 476250 w 624"/>
              <a:gd name="T23" fmla="*/ 85725 h 396"/>
              <a:gd name="T24" fmla="*/ 523875 w 624"/>
              <a:gd name="T25" fmla="*/ 57150 h 396"/>
              <a:gd name="T26" fmla="*/ 590550 w 624"/>
              <a:gd name="T27" fmla="*/ 28575 h 396"/>
              <a:gd name="T28" fmla="*/ 628650 w 624"/>
              <a:gd name="T29" fmla="*/ 19050 h 396"/>
              <a:gd name="T30" fmla="*/ 666750 w 624"/>
              <a:gd name="T31" fmla="*/ 9525 h 396"/>
              <a:gd name="T32" fmla="*/ 695325 w 624"/>
              <a:gd name="T33" fmla="*/ 9525 h 396"/>
              <a:gd name="T34" fmla="*/ 733425 w 624"/>
              <a:gd name="T35" fmla="*/ 19050 h 396"/>
              <a:gd name="T36" fmla="*/ 762000 w 624"/>
              <a:gd name="T37" fmla="*/ 38100 h 396"/>
              <a:gd name="T38" fmla="*/ 781050 w 624"/>
              <a:gd name="T39" fmla="*/ 47625 h 396"/>
              <a:gd name="T40" fmla="*/ 809625 w 624"/>
              <a:gd name="T41" fmla="*/ 38100 h 396"/>
              <a:gd name="T42" fmla="*/ 838200 w 624"/>
              <a:gd name="T43" fmla="*/ 19050 h 396"/>
              <a:gd name="T44" fmla="*/ 866775 w 624"/>
              <a:gd name="T45" fmla="*/ 9525 h 396"/>
              <a:gd name="T46" fmla="*/ 962025 w 624"/>
              <a:gd name="T47" fmla="*/ 0 h 396"/>
              <a:gd name="T48" fmla="*/ 971550 w 624"/>
              <a:gd name="T49" fmla="*/ 85725 h 396"/>
              <a:gd name="T50" fmla="*/ 962025 w 624"/>
              <a:gd name="T51" fmla="*/ 161925 h 396"/>
              <a:gd name="T52" fmla="*/ 971550 w 624"/>
              <a:gd name="T53" fmla="*/ 209550 h 396"/>
              <a:gd name="T54" fmla="*/ 990600 w 624"/>
              <a:gd name="T55" fmla="*/ 219075 h 396"/>
              <a:gd name="T56" fmla="*/ 971550 w 624"/>
              <a:gd name="T57" fmla="*/ 247650 h 396"/>
              <a:gd name="T58" fmla="*/ 971550 w 624"/>
              <a:gd name="T59" fmla="*/ 266700 h 396"/>
              <a:gd name="T60" fmla="*/ 962025 w 624"/>
              <a:gd name="T61" fmla="*/ 304800 h 396"/>
              <a:gd name="T62" fmla="*/ 971550 w 624"/>
              <a:gd name="T63" fmla="*/ 342900 h 396"/>
              <a:gd name="T64" fmla="*/ 962025 w 624"/>
              <a:gd name="T65" fmla="*/ 390525 h 396"/>
              <a:gd name="T66" fmla="*/ 942975 w 624"/>
              <a:gd name="T67" fmla="*/ 447675 h 396"/>
              <a:gd name="T68" fmla="*/ 819150 w 624"/>
              <a:gd name="T69" fmla="*/ 561975 h 396"/>
              <a:gd name="T70" fmla="*/ 733425 w 624"/>
              <a:gd name="T71" fmla="*/ 600075 h 396"/>
              <a:gd name="T72" fmla="*/ 695325 w 624"/>
              <a:gd name="T73" fmla="*/ 628650 h 396"/>
              <a:gd name="T74" fmla="*/ 676275 w 624"/>
              <a:gd name="T75" fmla="*/ 609600 h 396"/>
              <a:gd name="T76" fmla="*/ 695325 w 624"/>
              <a:gd name="T77" fmla="*/ 609600 h 396"/>
              <a:gd name="T78" fmla="*/ 704850 w 624"/>
              <a:gd name="T79" fmla="*/ 590550 h 396"/>
              <a:gd name="T80" fmla="*/ 714375 w 624"/>
              <a:gd name="T81" fmla="*/ 571500 h 396"/>
              <a:gd name="T82" fmla="*/ 723900 w 624"/>
              <a:gd name="T83" fmla="*/ 561975 h 396"/>
              <a:gd name="T84" fmla="*/ 714375 w 624"/>
              <a:gd name="T85" fmla="*/ 533400 h 396"/>
              <a:gd name="T86" fmla="*/ 723900 w 624"/>
              <a:gd name="T87" fmla="*/ 514350 h 396"/>
              <a:gd name="T88" fmla="*/ 742950 w 624"/>
              <a:gd name="T89" fmla="*/ 495300 h 396"/>
              <a:gd name="T90" fmla="*/ 752475 w 624"/>
              <a:gd name="T91" fmla="*/ 476250 h 396"/>
              <a:gd name="T92" fmla="*/ 733425 w 624"/>
              <a:gd name="T93" fmla="*/ 466725 h 396"/>
              <a:gd name="T94" fmla="*/ 695325 w 624"/>
              <a:gd name="T95" fmla="*/ 466725 h 396"/>
              <a:gd name="T96" fmla="*/ 657225 w 624"/>
              <a:gd name="T97" fmla="*/ 466725 h 396"/>
              <a:gd name="T98" fmla="*/ 590550 w 624"/>
              <a:gd name="T99" fmla="*/ 447675 h 396"/>
              <a:gd name="T100" fmla="*/ 542925 w 624"/>
              <a:gd name="T101" fmla="*/ 390525 h 396"/>
              <a:gd name="T102" fmla="*/ 495300 w 624"/>
              <a:gd name="T103" fmla="*/ 342900 h 396"/>
              <a:gd name="T104" fmla="*/ 438150 w 624"/>
              <a:gd name="T105" fmla="*/ 304800 h 396"/>
              <a:gd name="T106" fmla="*/ 381000 w 624"/>
              <a:gd name="T107" fmla="*/ 285750 h 396"/>
              <a:gd name="T108" fmla="*/ 333375 w 624"/>
              <a:gd name="T109" fmla="*/ 266700 h 396"/>
              <a:gd name="T110" fmla="*/ 285750 w 624"/>
              <a:gd name="T111" fmla="*/ 247650 h 396"/>
              <a:gd name="T112" fmla="*/ 247650 w 624"/>
              <a:gd name="T113" fmla="*/ 238125 h 396"/>
              <a:gd name="T114" fmla="*/ 180975 w 624"/>
              <a:gd name="T115" fmla="*/ 228600 h 396"/>
              <a:gd name="T116" fmla="*/ 123825 w 624"/>
              <a:gd name="T117" fmla="*/ 219075 h 396"/>
              <a:gd name="T118" fmla="*/ 38100 w 624"/>
              <a:gd name="T119" fmla="*/ 228600 h 396"/>
              <a:gd name="T120" fmla="*/ 9525 w 624"/>
              <a:gd name="T121" fmla="*/ 209550 h 396"/>
              <a:gd name="T122" fmla="*/ 19050 w 624"/>
              <a:gd name="T123" fmla="*/ 180975 h 396"/>
              <a:gd name="T124" fmla="*/ 19050 w 624"/>
              <a:gd name="T125" fmla="*/ 152400 h 39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624"/>
              <a:gd name="T190" fmla="*/ 0 h 396"/>
              <a:gd name="T191" fmla="*/ 624 w 624"/>
              <a:gd name="T192" fmla="*/ 396 h 39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624" h="396">
                <a:moveTo>
                  <a:pt x="12" y="84"/>
                </a:moveTo>
                <a:lnTo>
                  <a:pt x="12" y="84"/>
                </a:lnTo>
                <a:lnTo>
                  <a:pt x="12" y="78"/>
                </a:lnTo>
                <a:lnTo>
                  <a:pt x="12" y="84"/>
                </a:lnTo>
                <a:lnTo>
                  <a:pt x="12" y="78"/>
                </a:lnTo>
                <a:lnTo>
                  <a:pt x="6" y="78"/>
                </a:lnTo>
                <a:lnTo>
                  <a:pt x="12" y="78"/>
                </a:lnTo>
                <a:lnTo>
                  <a:pt x="12" y="72"/>
                </a:lnTo>
                <a:lnTo>
                  <a:pt x="12" y="66"/>
                </a:lnTo>
                <a:lnTo>
                  <a:pt x="12" y="60"/>
                </a:lnTo>
                <a:lnTo>
                  <a:pt x="18" y="60"/>
                </a:lnTo>
                <a:lnTo>
                  <a:pt x="12" y="60"/>
                </a:lnTo>
                <a:lnTo>
                  <a:pt x="18" y="60"/>
                </a:lnTo>
                <a:lnTo>
                  <a:pt x="12" y="60"/>
                </a:lnTo>
                <a:lnTo>
                  <a:pt x="12" y="54"/>
                </a:lnTo>
                <a:lnTo>
                  <a:pt x="18" y="54"/>
                </a:lnTo>
                <a:lnTo>
                  <a:pt x="12" y="54"/>
                </a:lnTo>
                <a:lnTo>
                  <a:pt x="18" y="54"/>
                </a:lnTo>
                <a:lnTo>
                  <a:pt x="12" y="54"/>
                </a:lnTo>
                <a:lnTo>
                  <a:pt x="12" y="48"/>
                </a:lnTo>
                <a:lnTo>
                  <a:pt x="18" y="48"/>
                </a:lnTo>
                <a:lnTo>
                  <a:pt x="18" y="42"/>
                </a:lnTo>
                <a:lnTo>
                  <a:pt x="18" y="36"/>
                </a:lnTo>
                <a:lnTo>
                  <a:pt x="24" y="36"/>
                </a:lnTo>
                <a:lnTo>
                  <a:pt x="18" y="36"/>
                </a:lnTo>
                <a:lnTo>
                  <a:pt x="24" y="36"/>
                </a:lnTo>
                <a:lnTo>
                  <a:pt x="30" y="36"/>
                </a:lnTo>
                <a:lnTo>
                  <a:pt x="30" y="42"/>
                </a:lnTo>
                <a:lnTo>
                  <a:pt x="30" y="36"/>
                </a:lnTo>
                <a:lnTo>
                  <a:pt x="36" y="36"/>
                </a:lnTo>
                <a:lnTo>
                  <a:pt x="36" y="42"/>
                </a:lnTo>
                <a:lnTo>
                  <a:pt x="36" y="36"/>
                </a:lnTo>
                <a:lnTo>
                  <a:pt x="36" y="42"/>
                </a:lnTo>
                <a:lnTo>
                  <a:pt x="42" y="42"/>
                </a:lnTo>
                <a:lnTo>
                  <a:pt x="42" y="36"/>
                </a:lnTo>
                <a:lnTo>
                  <a:pt x="42" y="42"/>
                </a:lnTo>
                <a:lnTo>
                  <a:pt x="42" y="36"/>
                </a:lnTo>
                <a:lnTo>
                  <a:pt x="48" y="36"/>
                </a:lnTo>
                <a:lnTo>
                  <a:pt x="54" y="36"/>
                </a:lnTo>
                <a:lnTo>
                  <a:pt x="60" y="36"/>
                </a:lnTo>
                <a:lnTo>
                  <a:pt x="66" y="36"/>
                </a:lnTo>
                <a:lnTo>
                  <a:pt x="66" y="42"/>
                </a:lnTo>
                <a:lnTo>
                  <a:pt x="72" y="42"/>
                </a:lnTo>
                <a:lnTo>
                  <a:pt x="66" y="42"/>
                </a:lnTo>
                <a:lnTo>
                  <a:pt x="72" y="42"/>
                </a:lnTo>
                <a:lnTo>
                  <a:pt x="78" y="42"/>
                </a:lnTo>
                <a:lnTo>
                  <a:pt x="78" y="48"/>
                </a:lnTo>
                <a:lnTo>
                  <a:pt x="78" y="42"/>
                </a:lnTo>
                <a:lnTo>
                  <a:pt x="78" y="48"/>
                </a:lnTo>
                <a:lnTo>
                  <a:pt x="84" y="48"/>
                </a:lnTo>
                <a:lnTo>
                  <a:pt x="90" y="48"/>
                </a:lnTo>
                <a:lnTo>
                  <a:pt x="96" y="48"/>
                </a:lnTo>
                <a:lnTo>
                  <a:pt x="102" y="48"/>
                </a:lnTo>
                <a:lnTo>
                  <a:pt x="108" y="48"/>
                </a:lnTo>
                <a:lnTo>
                  <a:pt x="114" y="48"/>
                </a:lnTo>
                <a:lnTo>
                  <a:pt x="114" y="42"/>
                </a:lnTo>
                <a:lnTo>
                  <a:pt x="120" y="42"/>
                </a:lnTo>
                <a:lnTo>
                  <a:pt x="120" y="48"/>
                </a:lnTo>
                <a:lnTo>
                  <a:pt x="126" y="48"/>
                </a:lnTo>
                <a:lnTo>
                  <a:pt x="126" y="42"/>
                </a:lnTo>
                <a:lnTo>
                  <a:pt x="126" y="48"/>
                </a:lnTo>
                <a:lnTo>
                  <a:pt x="132" y="48"/>
                </a:lnTo>
                <a:lnTo>
                  <a:pt x="138" y="48"/>
                </a:lnTo>
                <a:lnTo>
                  <a:pt x="138" y="54"/>
                </a:lnTo>
                <a:lnTo>
                  <a:pt x="144" y="54"/>
                </a:lnTo>
                <a:lnTo>
                  <a:pt x="150" y="54"/>
                </a:lnTo>
                <a:lnTo>
                  <a:pt x="156" y="54"/>
                </a:lnTo>
                <a:lnTo>
                  <a:pt x="162" y="54"/>
                </a:lnTo>
                <a:lnTo>
                  <a:pt x="168" y="54"/>
                </a:lnTo>
                <a:lnTo>
                  <a:pt x="174" y="54"/>
                </a:lnTo>
                <a:lnTo>
                  <a:pt x="180" y="54"/>
                </a:lnTo>
                <a:lnTo>
                  <a:pt x="180" y="60"/>
                </a:lnTo>
                <a:lnTo>
                  <a:pt x="186" y="60"/>
                </a:lnTo>
                <a:lnTo>
                  <a:pt x="192" y="60"/>
                </a:lnTo>
                <a:lnTo>
                  <a:pt x="192" y="54"/>
                </a:lnTo>
                <a:lnTo>
                  <a:pt x="192" y="60"/>
                </a:lnTo>
                <a:lnTo>
                  <a:pt x="198" y="60"/>
                </a:lnTo>
                <a:lnTo>
                  <a:pt x="204" y="60"/>
                </a:lnTo>
                <a:lnTo>
                  <a:pt x="204" y="66"/>
                </a:lnTo>
                <a:lnTo>
                  <a:pt x="210" y="66"/>
                </a:lnTo>
                <a:lnTo>
                  <a:pt x="210" y="72"/>
                </a:lnTo>
                <a:lnTo>
                  <a:pt x="216" y="72"/>
                </a:lnTo>
                <a:lnTo>
                  <a:pt x="222" y="72"/>
                </a:lnTo>
                <a:lnTo>
                  <a:pt x="228" y="72"/>
                </a:lnTo>
                <a:lnTo>
                  <a:pt x="234" y="72"/>
                </a:lnTo>
                <a:lnTo>
                  <a:pt x="240" y="72"/>
                </a:lnTo>
                <a:lnTo>
                  <a:pt x="246" y="72"/>
                </a:lnTo>
                <a:lnTo>
                  <a:pt x="252" y="72"/>
                </a:lnTo>
                <a:lnTo>
                  <a:pt x="258" y="72"/>
                </a:lnTo>
                <a:lnTo>
                  <a:pt x="264" y="72"/>
                </a:lnTo>
                <a:lnTo>
                  <a:pt x="270" y="72"/>
                </a:lnTo>
                <a:lnTo>
                  <a:pt x="270" y="78"/>
                </a:lnTo>
                <a:lnTo>
                  <a:pt x="276" y="78"/>
                </a:lnTo>
                <a:lnTo>
                  <a:pt x="276" y="84"/>
                </a:lnTo>
                <a:lnTo>
                  <a:pt x="282" y="84"/>
                </a:lnTo>
                <a:lnTo>
                  <a:pt x="282" y="90"/>
                </a:lnTo>
                <a:lnTo>
                  <a:pt x="282" y="84"/>
                </a:lnTo>
                <a:lnTo>
                  <a:pt x="288" y="84"/>
                </a:lnTo>
                <a:lnTo>
                  <a:pt x="288" y="78"/>
                </a:lnTo>
                <a:lnTo>
                  <a:pt x="294" y="78"/>
                </a:lnTo>
                <a:lnTo>
                  <a:pt x="294" y="84"/>
                </a:lnTo>
                <a:lnTo>
                  <a:pt x="294" y="78"/>
                </a:lnTo>
                <a:lnTo>
                  <a:pt x="294" y="84"/>
                </a:lnTo>
                <a:lnTo>
                  <a:pt x="294" y="78"/>
                </a:lnTo>
                <a:lnTo>
                  <a:pt x="300" y="78"/>
                </a:lnTo>
                <a:lnTo>
                  <a:pt x="300" y="72"/>
                </a:lnTo>
                <a:lnTo>
                  <a:pt x="306" y="72"/>
                </a:lnTo>
                <a:lnTo>
                  <a:pt x="300" y="72"/>
                </a:lnTo>
                <a:lnTo>
                  <a:pt x="306" y="72"/>
                </a:lnTo>
                <a:lnTo>
                  <a:pt x="306" y="66"/>
                </a:lnTo>
                <a:lnTo>
                  <a:pt x="300" y="66"/>
                </a:lnTo>
                <a:lnTo>
                  <a:pt x="300" y="60"/>
                </a:lnTo>
                <a:lnTo>
                  <a:pt x="294" y="60"/>
                </a:lnTo>
                <a:lnTo>
                  <a:pt x="300" y="54"/>
                </a:lnTo>
                <a:lnTo>
                  <a:pt x="294" y="54"/>
                </a:lnTo>
                <a:lnTo>
                  <a:pt x="300" y="54"/>
                </a:lnTo>
                <a:lnTo>
                  <a:pt x="300" y="48"/>
                </a:lnTo>
                <a:lnTo>
                  <a:pt x="300" y="42"/>
                </a:lnTo>
                <a:lnTo>
                  <a:pt x="306" y="42"/>
                </a:lnTo>
                <a:lnTo>
                  <a:pt x="312" y="42"/>
                </a:lnTo>
                <a:lnTo>
                  <a:pt x="312" y="36"/>
                </a:lnTo>
                <a:lnTo>
                  <a:pt x="318" y="36"/>
                </a:lnTo>
                <a:lnTo>
                  <a:pt x="318" y="30"/>
                </a:lnTo>
                <a:lnTo>
                  <a:pt x="324" y="30"/>
                </a:lnTo>
                <a:lnTo>
                  <a:pt x="324" y="36"/>
                </a:lnTo>
                <a:lnTo>
                  <a:pt x="330" y="30"/>
                </a:lnTo>
                <a:lnTo>
                  <a:pt x="330" y="36"/>
                </a:lnTo>
                <a:lnTo>
                  <a:pt x="336" y="36"/>
                </a:lnTo>
                <a:lnTo>
                  <a:pt x="336" y="30"/>
                </a:lnTo>
                <a:lnTo>
                  <a:pt x="342" y="36"/>
                </a:lnTo>
                <a:lnTo>
                  <a:pt x="342" y="30"/>
                </a:lnTo>
                <a:lnTo>
                  <a:pt x="348" y="30"/>
                </a:lnTo>
                <a:lnTo>
                  <a:pt x="348" y="36"/>
                </a:lnTo>
                <a:lnTo>
                  <a:pt x="354" y="30"/>
                </a:lnTo>
                <a:lnTo>
                  <a:pt x="360" y="30"/>
                </a:lnTo>
                <a:lnTo>
                  <a:pt x="360" y="36"/>
                </a:lnTo>
                <a:lnTo>
                  <a:pt x="360" y="30"/>
                </a:lnTo>
                <a:lnTo>
                  <a:pt x="366" y="24"/>
                </a:lnTo>
                <a:lnTo>
                  <a:pt x="372" y="18"/>
                </a:lnTo>
                <a:lnTo>
                  <a:pt x="372" y="12"/>
                </a:lnTo>
                <a:lnTo>
                  <a:pt x="378" y="12"/>
                </a:lnTo>
                <a:lnTo>
                  <a:pt x="384" y="12"/>
                </a:lnTo>
                <a:lnTo>
                  <a:pt x="378" y="12"/>
                </a:lnTo>
                <a:lnTo>
                  <a:pt x="378" y="6"/>
                </a:lnTo>
                <a:lnTo>
                  <a:pt x="384" y="6"/>
                </a:lnTo>
                <a:lnTo>
                  <a:pt x="384" y="12"/>
                </a:lnTo>
                <a:lnTo>
                  <a:pt x="384" y="6"/>
                </a:lnTo>
                <a:lnTo>
                  <a:pt x="390" y="6"/>
                </a:lnTo>
                <a:lnTo>
                  <a:pt x="396" y="6"/>
                </a:lnTo>
                <a:lnTo>
                  <a:pt x="396" y="12"/>
                </a:lnTo>
                <a:lnTo>
                  <a:pt x="402" y="12"/>
                </a:lnTo>
                <a:lnTo>
                  <a:pt x="402" y="18"/>
                </a:lnTo>
                <a:lnTo>
                  <a:pt x="408" y="18"/>
                </a:lnTo>
                <a:lnTo>
                  <a:pt x="408" y="12"/>
                </a:lnTo>
                <a:lnTo>
                  <a:pt x="414" y="12"/>
                </a:lnTo>
                <a:lnTo>
                  <a:pt x="414" y="6"/>
                </a:lnTo>
                <a:lnTo>
                  <a:pt x="420" y="6"/>
                </a:lnTo>
                <a:lnTo>
                  <a:pt x="420" y="12"/>
                </a:lnTo>
                <a:lnTo>
                  <a:pt x="426" y="12"/>
                </a:lnTo>
                <a:lnTo>
                  <a:pt x="426" y="6"/>
                </a:lnTo>
                <a:lnTo>
                  <a:pt x="426" y="12"/>
                </a:lnTo>
                <a:lnTo>
                  <a:pt x="426" y="6"/>
                </a:lnTo>
                <a:lnTo>
                  <a:pt x="432" y="6"/>
                </a:lnTo>
                <a:lnTo>
                  <a:pt x="432" y="12"/>
                </a:lnTo>
                <a:lnTo>
                  <a:pt x="426" y="12"/>
                </a:lnTo>
                <a:lnTo>
                  <a:pt x="432" y="12"/>
                </a:lnTo>
                <a:lnTo>
                  <a:pt x="438" y="12"/>
                </a:lnTo>
                <a:lnTo>
                  <a:pt x="438" y="6"/>
                </a:lnTo>
                <a:lnTo>
                  <a:pt x="438" y="12"/>
                </a:lnTo>
                <a:lnTo>
                  <a:pt x="438" y="6"/>
                </a:lnTo>
                <a:lnTo>
                  <a:pt x="444" y="6"/>
                </a:lnTo>
                <a:lnTo>
                  <a:pt x="444" y="12"/>
                </a:lnTo>
                <a:lnTo>
                  <a:pt x="444" y="6"/>
                </a:lnTo>
                <a:lnTo>
                  <a:pt x="450" y="6"/>
                </a:lnTo>
                <a:lnTo>
                  <a:pt x="450" y="12"/>
                </a:lnTo>
                <a:lnTo>
                  <a:pt x="450" y="6"/>
                </a:lnTo>
                <a:lnTo>
                  <a:pt x="456" y="6"/>
                </a:lnTo>
                <a:lnTo>
                  <a:pt x="462" y="6"/>
                </a:lnTo>
                <a:lnTo>
                  <a:pt x="462" y="12"/>
                </a:lnTo>
                <a:lnTo>
                  <a:pt x="468" y="12"/>
                </a:lnTo>
                <a:lnTo>
                  <a:pt x="462" y="12"/>
                </a:lnTo>
                <a:lnTo>
                  <a:pt x="468" y="12"/>
                </a:lnTo>
                <a:lnTo>
                  <a:pt x="468" y="18"/>
                </a:lnTo>
                <a:lnTo>
                  <a:pt x="474" y="18"/>
                </a:lnTo>
                <a:lnTo>
                  <a:pt x="474" y="24"/>
                </a:lnTo>
                <a:lnTo>
                  <a:pt x="480" y="24"/>
                </a:lnTo>
                <a:lnTo>
                  <a:pt x="474" y="24"/>
                </a:lnTo>
                <a:lnTo>
                  <a:pt x="480" y="24"/>
                </a:lnTo>
                <a:lnTo>
                  <a:pt x="486" y="24"/>
                </a:lnTo>
                <a:lnTo>
                  <a:pt x="480" y="24"/>
                </a:lnTo>
                <a:lnTo>
                  <a:pt x="486" y="24"/>
                </a:lnTo>
                <a:lnTo>
                  <a:pt x="486" y="30"/>
                </a:lnTo>
                <a:lnTo>
                  <a:pt x="486" y="24"/>
                </a:lnTo>
                <a:lnTo>
                  <a:pt x="492" y="24"/>
                </a:lnTo>
                <a:lnTo>
                  <a:pt x="492" y="30"/>
                </a:lnTo>
                <a:lnTo>
                  <a:pt x="486" y="30"/>
                </a:lnTo>
                <a:lnTo>
                  <a:pt x="492" y="30"/>
                </a:lnTo>
                <a:lnTo>
                  <a:pt x="498" y="30"/>
                </a:lnTo>
                <a:lnTo>
                  <a:pt x="504" y="30"/>
                </a:lnTo>
                <a:lnTo>
                  <a:pt x="504" y="24"/>
                </a:lnTo>
                <a:lnTo>
                  <a:pt x="510" y="24"/>
                </a:lnTo>
                <a:lnTo>
                  <a:pt x="516" y="24"/>
                </a:lnTo>
                <a:lnTo>
                  <a:pt x="522" y="24"/>
                </a:lnTo>
                <a:lnTo>
                  <a:pt x="522" y="18"/>
                </a:lnTo>
                <a:lnTo>
                  <a:pt x="528" y="18"/>
                </a:lnTo>
                <a:lnTo>
                  <a:pt x="528" y="12"/>
                </a:lnTo>
                <a:lnTo>
                  <a:pt x="534" y="12"/>
                </a:lnTo>
                <a:lnTo>
                  <a:pt x="534" y="6"/>
                </a:lnTo>
                <a:lnTo>
                  <a:pt x="540" y="6"/>
                </a:lnTo>
                <a:lnTo>
                  <a:pt x="546" y="6"/>
                </a:lnTo>
                <a:lnTo>
                  <a:pt x="552" y="6"/>
                </a:lnTo>
                <a:lnTo>
                  <a:pt x="558" y="6"/>
                </a:lnTo>
                <a:lnTo>
                  <a:pt x="564" y="6"/>
                </a:lnTo>
                <a:lnTo>
                  <a:pt x="570" y="0"/>
                </a:lnTo>
                <a:lnTo>
                  <a:pt x="570" y="6"/>
                </a:lnTo>
                <a:lnTo>
                  <a:pt x="570" y="0"/>
                </a:lnTo>
                <a:lnTo>
                  <a:pt x="594" y="0"/>
                </a:lnTo>
                <a:lnTo>
                  <a:pt x="600" y="0"/>
                </a:lnTo>
                <a:lnTo>
                  <a:pt x="606" y="0"/>
                </a:lnTo>
                <a:lnTo>
                  <a:pt x="612" y="0"/>
                </a:lnTo>
                <a:lnTo>
                  <a:pt x="612" y="6"/>
                </a:lnTo>
                <a:lnTo>
                  <a:pt x="606" y="6"/>
                </a:lnTo>
                <a:lnTo>
                  <a:pt x="606" y="12"/>
                </a:lnTo>
                <a:lnTo>
                  <a:pt x="612" y="12"/>
                </a:lnTo>
                <a:lnTo>
                  <a:pt x="612" y="18"/>
                </a:lnTo>
                <a:lnTo>
                  <a:pt x="612" y="24"/>
                </a:lnTo>
                <a:lnTo>
                  <a:pt x="618" y="24"/>
                </a:lnTo>
                <a:lnTo>
                  <a:pt x="618" y="30"/>
                </a:lnTo>
                <a:lnTo>
                  <a:pt x="624" y="30"/>
                </a:lnTo>
                <a:lnTo>
                  <a:pt x="618" y="30"/>
                </a:lnTo>
                <a:lnTo>
                  <a:pt x="618" y="36"/>
                </a:lnTo>
                <a:lnTo>
                  <a:pt x="618" y="42"/>
                </a:lnTo>
                <a:lnTo>
                  <a:pt x="612" y="42"/>
                </a:lnTo>
                <a:lnTo>
                  <a:pt x="612" y="48"/>
                </a:lnTo>
                <a:lnTo>
                  <a:pt x="612" y="54"/>
                </a:lnTo>
                <a:lnTo>
                  <a:pt x="612" y="60"/>
                </a:lnTo>
                <a:lnTo>
                  <a:pt x="606" y="60"/>
                </a:lnTo>
                <a:lnTo>
                  <a:pt x="606" y="66"/>
                </a:lnTo>
                <a:lnTo>
                  <a:pt x="606" y="72"/>
                </a:lnTo>
                <a:lnTo>
                  <a:pt x="600" y="72"/>
                </a:lnTo>
                <a:lnTo>
                  <a:pt x="600" y="78"/>
                </a:lnTo>
                <a:lnTo>
                  <a:pt x="600" y="84"/>
                </a:lnTo>
                <a:lnTo>
                  <a:pt x="600" y="90"/>
                </a:lnTo>
                <a:lnTo>
                  <a:pt x="600" y="96"/>
                </a:lnTo>
                <a:lnTo>
                  <a:pt x="606" y="96"/>
                </a:lnTo>
                <a:lnTo>
                  <a:pt x="612" y="96"/>
                </a:lnTo>
                <a:lnTo>
                  <a:pt x="612" y="102"/>
                </a:lnTo>
                <a:lnTo>
                  <a:pt x="606" y="102"/>
                </a:lnTo>
                <a:lnTo>
                  <a:pt x="606" y="108"/>
                </a:lnTo>
                <a:lnTo>
                  <a:pt x="606" y="114"/>
                </a:lnTo>
                <a:lnTo>
                  <a:pt x="606" y="120"/>
                </a:lnTo>
                <a:lnTo>
                  <a:pt x="612" y="120"/>
                </a:lnTo>
                <a:lnTo>
                  <a:pt x="612" y="126"/>
                </a:lnTo>
                <a:lnTo>
                  <a:pt x="612" y="132"/>
                </a:lnTo>
                <a:lnTo>
                  <a:pt x="606" y="132"/>
                </a:lnTo>
                <a:lnTo>
                  <a:pt x="612" y="138"/>
                </a:lnTo>
                <a:lnTo>
                  <a:pt x="618" y="138"/>
                </a:lnTo>
                <a:lnTo>
                  <a:pt x="618" y="132"/>
                </a:lnTo>
                <a:lnTo>
                  <a:pt x="618" y="138"/>
                </a:lnTo>
                <a:lnTo>
                  <a:pt x="624" y="138"/>
                </a:lnTo>
                <a:lnTo>
                  <a:pt x="624" y="144"/>
                </a:lnTo>
                <a:lnTo>
                  <a:pt x="618" y="144"/>
                </a:lnTo>
                <a:lnTo>
                  <a:pt x="618" y="150"/>
                </a:lnTo>
                <a:lnTo>
                  <a:pt x="618" y="144"/>
                </a:lnTo>
                <a:lnTo>
                  <a:pt x="624" y="144"/>
                </a:lnTo>
                <a:lnTo>
                  <a:pt x="618" y="144"/>
                </a:lnTo>
                <a:lnTo>
                  <a:pt x="612" y="144"/>
                </a:lnTo>
                <a:lnTo>
                  <a:pt x="612" y="150"/>
                </a:lnTo>
                <a:lnTo>
                  <a:pt x="612" y="144"/>
                </a:lnTo>
                <a:lnTo>
                  <a:pt x="606" y="144"/>
                </a:lnTo>
                <a:lnTo>
                  <a:pt x="606" y="150"/>
                </a:lnTo>
                <a:lnTo>
                  <a:pt x="606" y="156"/>
                </a:lnTo>
                <a:lnTo>
                  <a:pt x="612" y="156"/>
                </a:lnTo>
                <a:lnTo>
                  <a:pt x="618" y="156"/>
                </a:lnTo>
                <a:lnTo>
                  <a:pt x="618" y="162"/>
                </a:lnTo>
                <a:lnTo>
                  <a:pt x="618" y="168"/>
                </a:lnTo>
                <a:lnTo>
                  <a:pt x="618" y="162"/>
                </a:lnTo>
                <a:lnTo>
                  <a:pt x="612" y="162"/>
                </a:lnTo>
                <a:lnTo>
                  <a:pt x="612" y="168"/>
                </a:lnTo>
                <a:lnTo>
                  <a:pt x="612" y="174"/>
                </a:lnTo>
                <a:lnTo>
                  <a:pt x="612" y="168"/>
                </a:lnTo>
                <a:lnTo>
                  <a:pt x="606" y="168"/>
                </a:lnTo>
                <a:lnTo>
                  <a:pt x="606" y="174"/>
                </a:lnTo>
                <a:lnTo>
                  <a:pt x="606" y="180"/>
                </a:lnTo>
                <a:lnTo>
                  <a:pt x="606" y="186"/>
                </a:lnTo>
                <a:lnTo>
                  <a:pt x="612" y="186"/>
                </a:lnTo>
                <a:lnTo>
                  <a:pt x="612" y="192"/>
                </a:lnTo>
                <a:lnTo>
                  <a:pt x="606" y="192"/>
                </a:lnTo>
                <a:lnTo>
                  <a:pt x="606" y="198"/>
                </a:lnTo>
                <a:lnTo>
                  <a:pt x="600" y="198"/>
                </a:lnTo>
                <a:lnTo>
                  <a:pt x="606" y="198"/>
                </a:lnTo>
                <a:lnTo>
                  <a:pt x="606" y="204"/>
                </a:lnTo>
                <a:lnTo>
                  <a:pt x="606" y="210"/>
                </a:lnTo>
                <a:lnTo>
                  <a:pt x="606" y="216"/>
                </a:lnTo>
                <a:lnTo>
                  <a:pt x="612" y="216"/>
                </a:lnTo>
                <a:lnTo>
                  <a:pt x="612" y="222"/>
                </a:lnTo>
                <a:lnTo>
                  <a:pt x="612" y="228"/>
                </a:lnTo>
                <a:lnTo>
                  <a:pt x="606" y="228"/>
                </a:lnTo>
                <a:lnTo>
                  <a:pt x="606" y="234"/>
                </a:lnTo>
                <a:lnTo>
                  <a:pt x="606" y="240"/>
                </a:lnTo>
                <a:lnTo>
                  <a:pt x="612" y="240"/>
                </a:lnTo>
                <a:lnTo>
                  <a:pt x="606" y="240"/>
                </a:lnTo>
                <a:lnTo>
                  <a:pt x="606" y="246"/>
                </a:lnTo>
                <a:lnTo>
                  <a:pt x="606" y="252"/>
                </a:lnTo>
                <a:lnTo>
                  <a:pt x="606" y="258"/>
                </a:lnTo>
                <a:lnTo>
                  <a:pt x="600" y="258"/>
                </a:lnTo>
                <a:lnTo>
                  <a:pt x="600" y="264"/>
                </a:lnTo>
                <a:lnTo>
                  <a:pt x="606" y="264"/>
                </a:lnTo>
                <a:lnTo>
                  <a:pt x="600" y="264"/>
                </a:lnTo>
                <a:lnTo>
                  <a:pt x="600" y="270"/>
                </a:lnTo>
                <a:lnTo>
                  <a:pt x="600" y="276"/>
                </a:lnTo>
                <a:lnTo>
                  <a:pt x="594" y="276"/>
                </a:lnTo>
                <a:lnTo>
                  <a:pt x="600" y="276"/>
                </a:lnTo>
                <a:lnTo>
                  <a:pt x="594" y="276"/>
                </a:lnTo>
                <a:lnTo>
                  <a:pt x="594" y="282"/>
                </a:lnTo>
                <a:lnTo>
                  <a:pt x="594" y="288"/>
                </a:lnTo>
                <a:lnTo>
                  <a:pt x="588" y="288"/>
                </a:lnTo>
                <a:lnTo>
                  <a:pt x="588" y="294"/>
                </a:lnTo>
                <a:lnTo>
                  <a:pt x="594" y="294"/>
                </a:lnTo>
                <a:lnTo>
                  <a:pt x="594" y="300"/>
                </a:lnTo>
                <a:lnTo>
                  <a:pt x="588" y="300"/>
                </a:lnTo>
                <a:lnTo>
                  <a:pt x="588" y="306"/>
                </a:lnTo>
                <a:lnTo>
                  <a:pt x="582" y="306"/>
                </a:lnTo>
                <a:lnTo>
                  <a:pt x="582" y="312"/>
                </a:lnTo>
                <a:lnTo>
                  <a:pt x="582" y="306"/>
                </a:lnTo>
                <a:lnTo>
                  <a:pt x="582" y="312"/>
                </a:lnTo>
                <a:lnTo>
                  <a:pt x="576" y="312"/>
                </a:lnTo>
                <a:lnTo>
                  <a:pt x="564" y="318"/>
                </a:lnTo>
                <a:lnTo>
                  <a:pt x="552" y="324"/>
                </a:lnTo>
                <a:lnTo>
                  <a:pt x="546" y="330"/>
                </a:lnTo>
                <a:lnTo>
                  <a:pt x="540" y="330"/>
                </a:lnTo>
                <a:lnTo>
                  <a:pt x="540" y="336"/>
                </a:lnTo>
                <a:lnTo>
                  <a:pt x="534" y="336"/>
                </a:lnTo>
                <a:lnTo>
                  <a:pt x="528" y="342"/>
                </a:lnTo>
                <a:lnTo>
                  <a:pt x="522" y="342"/>
                </a:lnTo>
                <a:lnTo>
                  <a:pt x="522" y="348"/>
                </a:lnTo>
                <a:lnTo>
                  <a:pt x="516" y="348"/>
                </a:lnTo>
                <a:lnTo>
                  <a:pt x="516" y="354"/>
                </a:lnTo>
                <a:lnTo>
                  <a:pt x="510" y="354"/>
                </a:lnTo>
                <a:lnTo>
                  <a:pt x="510" y="360"/>
                </a:lnTo>
                <a:lnTo>
                  <a:pt x="504" y="360"/>
                </a:lnTo>
                <a:lnTo>
                  <a:pt x="504" y="366"/>
                </a:lnTo>
                <a:lnTo>
                  <a:pt x="498" y="366"/>
                </a:lnTo>
                <a:lnTo>
                  <a:pt x="498" y="372"/>
                </a:lnTo>
                <a:lnTo>
                  <a:pt x="492" y="378"/>
                </a:lnTo>
                <a:lnTo>
                  <a:pt x="486" y="384"/>
                </a:lnTo>
                <a:lnTo>
                  <a:pt x="486" y="390"/>
                </a:lnTo>
                <a:lnTo>
                  <a:pt x="480" y="390"/>
                </a:lnTo>
                <a:lnTo>
                  <a:pt x="480" y="396"/>
                </a:lnTo>
                <a:lnTo>
                  <a:pt x="480" y="390"/>
                </a:lnTo>
                <a:lnTo>
                  <a:pt x="474" y="390"/>
                </a:lnTo>
                <a:lnTo>
                  <a:pt x="474" y="396"/>
                </a:lnTo>
                <a:lnTo>
                  <a:pt x="474" y="390"/>
                </a:lnTo>
                <a:lnTo>
                  <a:pt x="480" y="390"/>
                </a:lnTo>
                <a:lnTo>
                  <a:pt x="474" y="390"/>
                </a:lnTo>
                <a:lnTo>
                  <a:pt x="468" y="390"/>
                </a:lnTo>
                <a:lnTo>
                  <a:pt x="468" y="384"/>
                </a:lnTo>
                <a:lnTo>
                  <a:pt x="468" y="390"/>
                </a:lnTo>
                <a:lnTo>
                  <a:pt x="462" y="390"/>
                </a:lnTo>
                <a:lnTo>
                  <a:pt x="462" y="384"/>
                </a:lnTo>
                <a:lnTo>
                  <a:pt x="462" y="378"/>
                </a:lnTo>
                <a:lnTo>
                  <a:pt x="456" y="378"/>
                </a:lnTo>
                <a:lnTo>
                  <a:pt x="450" y="378"/>
                </a:lnTo>
                <a:lnTo>
                  <a:pt x="450" y="384"/>
                </a:lnTo>
                <a:lnTo>
                  <a:pt x="444" y="384"/>
                </a:lnTo>
                <a:lnTo>
                  <a:pt x="438" y="384"/>
                </a:lnTo>
                <a:lnTo>
                  <a:pt x="432" y="384"/>
                </a:lnTo>
                <a:lnTo>
                  <a:pt x="432" y="390"/>
                </a:lnTo>
                <a:lnTo>
                  <a:pt x="438" y="390"/>
                </a:lnTo>
                <a:lnTo>
                  <a:pt x="438" y="396"/>
                </a:lnTo>
                <a:lnTo>
                  <a:pt x="444" y="396"/>
                </a:lnTo>
                <a:lnTo>
                  <a:pt x="438" y="396"/>
                </a:lnTo>
                <a:lnTo>
                  <a:pt x="438" y="390"/>
                </a:lnTo>
                <a:lnTo>
                  <a:pt x="432" y="390"/>
                </a:lnTo>
                <a:lnTo>
                  <a:pt x="426" y="390"/>
                </a:lnTo>
                <a:lnTo>
                  <a:pt x="432" y="390"/>
                </a:lnTo>
                <a:lnTo>
                  <a:pt x="432" y="384"/>
                </a:lnTo>
                <a:lnTo>
                  <a:pt x="426" y="384"/>
                </a:lnTo>
                <a:lnTo>
                  <a:pt x="432" y="384"/>
                </a:lnTo>
                <a:lnTo>
                  <a:pt x="426" y="384"/>
                </a:lnTo>
                <a:lnTo>
                  <a:pt x="432" y="384"/>
                </a:lnTo>
                <a:lnTo>
                  <a:pt x="432" y="378"/>
                </a:lnTo>
                <a:lnTo>
                  <a:pt x="426" y="378"/>
                </a:lnTo>
                <a:lnTo>
                  <a:pt x="432" y="378"/>
                </a:lnTo>
                <a:lnTo>
                  <a:pt x="426" y="378"/>
                </a:lnTo>
                <a:lnTo>
                  <a:pt x="432" y="378"/>
                </a:lnTo>
                <a:lnTo>
                  <a:pt x="438" y="378"/>
                </a:lnTo>
                <a:lnTo>
                  <a:pt x="432" y="378"/>
                </a:lnTo>
                <a:lnTo>
                  <a:pt x="432" y="384"/>
                </a:lnTo>
                <a:lnTo>
                  <a:pt x="432" y="378"/>
                </a:lnTo>
                <a:lnTo>
                  <a:pt x="432" y="384"/>
                </a:lnTo>
                <a:lnTo>
                  <a:pt x="438" y="378"/>
                </a:lnTo>
                <a:lnTo>
                  <a:pt x="438" y="384"/>
                </a:lnTo>
                <a:lnTo>
                  <a:pt x="432" y="384"/>
                </a:lnTo>
                <a:lnTo>
                  <a:pt x="438" y="384"/>
                </a:lnTo>
                <a:lnTo>
                  <a:pt x="438" y="378"/>
                </a:lnTo>
                <a:lnTo>
                  <a:pt x="432" y="378"/>
                </a:lnTo>
                <a:lnTo>
                  <a:pt x="438" y="378"/>
                </a:lnTo>
                <a:lnTo>
                  <a:pt x="438" y="372"/>
                </a:lnTo>
                <a:lnTo>
                  <a:pt x="432" y="372"/>
                </a:lnTo>
                <a:lnTo>
                  <a:pt x="438" y="372"/>
                </a:lnTo>
                <a:lnTo>
                  <a:pt x="438" y="378"/>
                </a:lnTo>
                <a:lnTo>
                  <a:pt x="444" y="378"/>
                </a:lnTo>
                <a:lnTo>
                  <a:pt x="444" y="372"/>
                </a:lnTo>
                <a:lnTo>
                  <a:pt x="450" y="372"/>
                </a:lnTo>
                <a:lnTo>
                  <a:pt x="450" y="366"/>
                </a:lnTo>
                <a:lnTo>
                  <a:pt x="450" y="360"/>
                </a:lnTo>
                <a:lnTo>
                  <a:pt x="456" y="360"/>
                </a:lnTo>
                <a:lnTo>
                  <a:pt x="450" y="360"/>
                </a:lnTo>
                <a:lnTo>
                  <a:pt x="450" y="366"/>
                </a:lnTo>
                <a:lnTo>
                  <a:pt x="444" y="366"/>
                </a:lnTo>
                <a:lnTo>
                  <a:pt x="444" y="360"/>
                </a:lnTo>
                <a:lnTo>
                  <a:pt x="450" y="360"/>
                </a:lnTo>
                <a:lnTo>
                  <a:pt x="456" y="360"/>
                </a:lnTo>
                <a:lnTo>
                  <a:pt x="450" y="360"/>
                </a:lnTo>
                <a:lnTo>
                  <a:pt x="450" y="354"/>
                </a:lnTo>
                <a:lnTo>
                  <a:pt x="456" y="354"/>
                </a:lnTo>
                <a:lnTo>
                  <a:pt x="450" y="354"/>
                </a:lnTo>
                <a:lnTo>
                  <a:pt x="456" y="354"/>
                </a:lnTo>
                <a:lnTo>
                  <a:pt x="456" y="348"/>
                </a:lnTo>
                <a:lnTo>
                  <a:pt x="450" y="348"/>
                </a:lnTo>
                <a:lnTo>
                  <a:pt x="450" y="342"/>
                </a:lnTo>
                <a:lnTo>
                  <a:pt x="456" y="342"/>
                </a:lnTo>
                <a:lnTo>
                  <a:pt x="450" y="342"/>
                </a:lnTo>
                <a:lnTo>
                  <a:pt x="450" y="336"/>
                </a:lnTo>
                <a:lnTo>
                  <a:pt x="450" y="330"/>
                </a:lnTo>
                <a:lnTo>
                  <a:pt x="450" y="324"/>
                </a:lnTo>
                <a:lnTo>
                  <a:pt x="456" y="324"/>
                </a:lnTo>
                <a:lnTo>
                  <a:pt x="456" y="318"/>
                </a:lnTo>
                <a:lnTo>
                  <a:pt x="456" y="324"/>
                </a:lnTo>
                <a:lnTo>
                  <a:pt x="462" y="324"/>
                </a:lnTo>
                <a:lnTo>
                  <a:pt x="456" y="324"/>
                </a:lnTo>
                <a:lnTo>
                  <a:pt x="462" y="324"/>
                </a:lnTo>
                <a:lnTo>
                  <a:pt x="462" y="318"/>
                </a:lnTo>
                <a:lnTo>
                  <a:pt x="462" y="324"/>
                </a:lnTo>
                <a:lnTo>
                  <a:pt x="462" y="318"/>
                </a:lnTo>
                <a:lnTo>
                  <a:pt x="468" y="318"/>
                </a:lnTo>
                <a:lnTo>
                  <a:pt x="462" y="318"/>
                </a:lnTo>
                <a:lnTo>
                  <a:pt x="468" y="318"/>
                </a:lnTo>
                <a:lnTo>
                  <a:pt x="462" y="318"/>
                </a:lnTo>
                <a:lnTo>
                  <a:pt x="468" y="318"/>
                </a:lnTo>
                <a:lnTo>
                  <a:pt x="462" y="318"/>
                </a:lnTo>
                <a:lnTo>
                  <a:pt x="468" y="318"/>
                </a:lnTo>
                <a:lnTo>
                  <a:pt x="468" y="312"/>
                </a:lnTo>
                <a:lnTo>
                  <a:pt x="474" y="312"/>
                </a:lnTo>
                <a:lnTo>
                  <a:pt x="480" y="312"/>
                </a:lnTo>
                <a:lnTo>
                  <a:pt x="480" y="306"/>
                </a:lnTo>
                <a:lnTo>
                  <a:pt x="480" y="300"/>
                </a:lnTo>
                <a:lnTo>
                  <a:pt x="474" y="300"/>
                </a:lnTo>
                <a:lnTo>
                  <a:pt x="480" y="300"/>
                </a:lnTo>
                <a:lnTo>
                  <a:pt x="474" y="300"/>
                </a:lnTo>
                <a:lnTo>
                  <a:pt x="474" y="294"/>
                </a:lnTo>
                <a:lnTo>
                  <a:pt x="468" y="294"/>
                </a:lnTo>
                <a:lnTo>
                  <a:pt x="462" y="294"/>
                </a:lnTo>
                <a:lnTo>
                  <a:pt x="462" y="288"/>
                </a:lnTo>
                <a:lnTo>
                  <a:pt x="456" y="288"/>
                </a:lnTo>
                <a:lnTo>
                  <a:pt x="462" y="294"/>
                </a:lnTo>
                <a:lnTo>
                  <a:pt x="456" y="294"/>
                </a:lnTo>
                <a:lnTo>
                  <a:pt x="456" y="288"/>
                </a:lnTo>
                <a:lnTo>
                  <a:pt x="456" y="294"/>
                </a:lnTo>
                <a:lnTo>
                  <a:pt x="450" y="294"/>
                </a:lnTo>
                <a:lnTo>
                  <a:pt x="450" y="288"/>
                </a:lnTo>
                <a:lnTo>
                  <a:pt x="450" y="294"/>
                </a:lnTo>
                <a:lnTo>
                  <a:pt x="450" y="288"/>
                </a:lnTo>
                <a:lnTo>
                  <a:pt x="450" y="294"/>
                </a:lnTo>
                <a:lnTo>
                  <a:pt x="444" y="294"/>
                </a:lnTo>
                <a:lnTo>
                  <a:pt x="444" y="288"/>
                </a:lnTo>
                <a:lnTo>
                  <a:pt x="444" y="294"/>
                </a:lnTo>
                <a:lnTo>
                  <a:pt x="438" y="294"/>
                </a:lnTo>
                <a:lnTo>
                  <a:pt x="432" y="294"/>
                </a:lnTo>
                <a:lnTo>
                  <a:pt x="432" y="288"/>
                </a:lnTo>
                <a:lnTo>
                  <a:pt x="432" y="294"/>
                </a:lnTo>
                <a:lnTo>
                  <a:pt x="426" y="294"/>
                </a:lnTo>
                <a:lnTo>
                  <a:pt x="432" y="294"/>
                </a:lnTo>
                <a:lnTo>
                  <a:pt x="426" y="294"/>
                </a:lnTo>
                <a:lnTo>
                  <a:pt x="426" y="288"/>
                </a:lnTo>
                <a:lnTo>
                  <a:pt x="420" y="288"/>
                </a:lnTo>
                <a:lnTo>
                  <a:pt x="420" y="294"/>
                </a:lnTo>
                <a:lnTo>
                  <a:pt x="420" y="288"/>
                </a:lnTo>
                <a:lnTo>
                  <a:pt x="414" y="288"/>
                </a:lnTo>
                <a:lnTo>
                  <a:pt x="414" y="294"/>
                </a:lnTo>
                <a:lnTo>
                  <a:pt x="414" y="288"/>
                </a:lnTo>
                <a:lnTo>
                  <a:pt x="408" y="288"/>
                </a:lnTo>
                <a:lnTo>
                  <a:pt x="408" y="294"/>
                </a:lnTo>
                <a:lnTo>
                  <a:pt x="408" y="288"/>
                </a:lnTo>
                <a:lnTo>
                  <a:pt x="402" y="288"/>
                </a:lnTo>
                <a:lnTo>
                  <a:pt x="396" y="288"/>
                </a:lnTo>
                <a:lnTo>
                  <a:pt x="390" y="288"/>
                </a:lnTo>
                <a:lnTo>
                  <a:pt x="384" y="288"/>
                </a:lnTo>
                <a:lnTo>
                  <a:pt x="378" y="288"/>
                </a:lnTo>
                <a:lnTo>
                  <a:pt x="378" y="282"/>
                </a:lnTo>
                <a:lnTo>
                  <a:pt x="372" y="282"/>
                </a:lnTo>
                <a:lnTo>
                  <a:pt x="372" y="276"/>
                </a:lnTo>
                <a:lnTo>
                  <a:pt x="366" y="276"/>
                </a:lnTo>
                <a:lnTo>
                  <a:pt x="372" y="276"/>
                </a:lnTo>
                <a:lnTo>
                  <a:pt x="366" y="276"/>
                </a:lnTo>
                <a:lnTo>
                  <a:pt x="366" y="270"/>
                </a:lnTo>
                <a:lnTo>
                  <a:pt x="360" y="270"/>
                </a:lnTo>
                <a:lnTo>
                  <a:pt x="360" y="264"/>
                </a:lnTo>
                <a:lnTo>
                  <a:pt x="360" y="258"/>
                </a:lnTo>
                <a:lnTo>
                  <a:pt x="354" y="258"/>
                </a:lnTo>
                <a:lnTo>
                  <a:pt x="354" y="264"/>
                </a:lnTo>
                <a:lnTo>
                  <a:pt x="354" y="258"/>
                </a:lnTo>
                <a:lnTo>
                  <a:pt x="354" y="252"/>
                </a:lnTo>
                <a:lnTo>
                  <a:pt x="348" y="252"/>
                </a:lnTo>
                <a:lnTo>
                  <a:pt x="342" y="252"/>
                </a:lnTo>
                <a:lnTo>
                  <a:pt x="342" y="246"/>
                </a:lnTo>
                <a:lnTo>
                  <a:pt x="342" y="240"/>
                </a:lnTo>
                <a:lnTo>
                  <a:pt x="336" y="240"/>
                </a:lnTo>
                <a:lnTo>
                  <a:pt x="336" y="234"/>
                </a:lnTo>
                <a:lnTo>
                  <a:pt x="330" y="234"/>
                </a:lnTo>
                <a:lnTo>
                  <a:pt x="330" y="228"/>
                </a:lnTo>
                <a:lnTo>
                  <a:pt x="324" y="228"/>
                </a:lnTo>
                <a:lnTo>
                  <a:pt x="324" y="222"/>
                </a:lnTo>
                <a:lnTo>
                  <a:pt x="318" y="222"/>
                </a:lnTo>
                <a:lnTo>
                  <a:pt x="318" y="216"/>
                </a:lnTo>
                <a:lnTo>
                  <a:pt x="312" y="216"/>
                </a:lnTo>
                <a:lnTo>
                  <a:pt x="306" y="216"/>
                </a:lnTo>
                <a:lnTo>
                  <a:pt x="306" y="210"/>
                </a:lnTo>
                <a:lnTo>
                  <a:pt x="300" y="210"/>
                </a:lnTo>
                <a:lnTo>
                  <a:pt x="300" y="204"/>
                </a:lnTo>
                <a:lnTo>
                  <a:pt x="294" y="204"/>
                </a:lnTo>
                <a:lnTo>
                  <a:pt x="294" y="198"/>
                </a:lnTo>
                <a:lnTo>
                  <a:pt x="288" y="198"/>
                </a:lnTo>
                <a:lnTo>
                  <a:pt x="288" y="192"/>
                </a:lnTo>
                <a:lnTo>
                  <a:pt x="282" y="192"/>
                </a:lnTo>
                <a:lnTo>
                  <a:pt x="282" y="198"/>
                </a:lnTo>
                <a:lnTo>
                  <a:pt x="276" y="198"/>
                </a:lnTo>
                <a:lnTo>
                  <a:pt x="276" y="192"/>
                </a:lnTo>
                <a:lnTo>
                  <a:pt x="276" y="186"/>
                </a:lnTo>
                <a:lnTo>
                  <a:pt x="270" y="186"/>
                </a:lnTo>
                <a:lnTo>
                  <a:pt x="264" y="186"/>
                </a:lnTo>
                <a:lnTo>
                  <a:pt x="264" y="192"/>
                </a:lnTo>
                <a:lnTo>
                  <a:pt x="264" y="186"/>
                </a:lnTo>
                <a:lnTo>
                  <a:pt x="264" y="180"/>
                </a:lnTo>
                <a:lnTo>
                  <a:pt x="258" y="180"/>
                </a:lnTo>
                <a:lnTo>
                  <a:pt x="258" y="186"/>
                </a:lnTo>
                <a:lnTo>
                  <a:pt x="258" y="180"/>
                </a:lnTo>
                <a:lnTo>
                  <a:pt x="252" y="180"/>
                </a:lnTo>
                <a:lnTo>
                  <a:pt x="246" y="180"/>
                </a:lnTo>
                <a:lnTo>
                  <a:pt x="240" y="180"/>
                </a:lnTo>
                <a:lnTo>
                  <a:pt x="234" y="180"/>
                </a:lnTo>
                <a:lnTo>
                  <a:pt x="240" y="180"/>
                </a:lnTo>
                <a:lnTo>
                  <a:pt x="240" y="186"/>
                </a:lnTo>
                <a:lnTo>
                  <a:pt x="234" y="186"/>
                </a:lnTo>
                <a:lnTo>
                  <a:pt x="234" y="180"/>
                </a:lnTo>
                <a:lnTo>
                  <a:pt x="228" y="180"/>
                </a:lnTo>
                <a:lnTo>
                  <a:pt x="234" y="180"/>
                </a:lnTo>
                <a:lnTo>
                  <a:pt x="228" y="180"/>
                </a:lnTo>
                <a:lnTo>
                  <a:pt x="228" y="174"/>
                </a:lnTo>
                <a:lnTo>
                  <a:pt x="228" y="180"/>
                </a:lnTo>
                <a:lnTo>
                  <a:pt x="222" y="180"/>
                </a:lnTo>
                <a:lnTo>
                  <a:pt x="222" y="174"/>
                </a:lnTo>
                <a:lnTo>
                  <a:pt x="216" y="174"/>
                </a:lnTo>
                <a:lnTo>
                  <a:pt x="222" y="174"/>
                </a:lnTo>
                <a:lnTo>
                  <a:pt x="222" y="168"/>
                </a:lnTo>
                <a:lnTo>
                  <a:pt x="216" y="168"/>
                </a:lnTo>
                <a:lnTo>
                  <a:pt x="210" y="168"/>
                </a:lnTo>
                <a:lnTo>
                  <a:pt x="216" y="168"/>
                </a:lnTo>
                <a:lnTo>
                  <a:pt x="216" y="162"/>
                </a:lnTo>
                <a:lnTo>
                  <a:pt x="216" y="168"/>
                </a:lnTo>
                <a:lnTo>
                  <a:pt x="210" y="168"/>
                </a:lnTo>
                <a:lnTo>
                  <a:pt x="210" y="162"/>
                </a:lnTo>
                <a:lnTo>
                  <a:pt x="204" y="162"/>
                </a:lnTo>
                <a:lnTo>
                  <a:pt x="198" y="162"/>
                </a:lnTo>
                <a:lnTo>
                  <a:pt x="198" y="156"/>
                </a:lnTo>
                <a:lnTo>
                  <a:pt x="192" y="156"/>
                </a:lnTo>
                <a:lnTo>
                  <a:pt x="192" y="162"/>
                </a:lnTo>
                <a:lnTo>
                  <a:pt x="186" y="162"/>
                </a:lnTo>
                <a:lnTo>
                  <a:pt x="186" y="156"/>
                </a:lnTo>
                <a:lnTo>
                  <a:pt x="180" y="156"/>
                </a:lnTo>
                <a:lnTo>
                  <a:pt x="186" y="156"/>
                </a:lnTo>
                <a:lnTo>
                  <a:pt x="186" y="150"/>
                </a:lnTo>
                <a:lnTo>
                  <a:pt x="180" y="150"/>
                </a:lnTo>
                <a:lnTo>
                  <a:pt x="180" y="156"/>
                </a:lnTo>
                <a:lnTo>
                  <a:pt x="174" y="156"/>
                </a:lnTo>
                <a:lnTo>
                  <a:pt x="168" y="156"/>
                </a:lnTo>
                <a:lnTo>
                  <a:pt x="168" y="150"/>
                </a:lnTo>
                <a:lnTo>
                  <a:pt x="168" y="156"/>
                </a:lnTo>
                <a:lnTo>
                  <a:pt x="162" y="156"/>
                </a:lnTo>
                <a:lnTo>
                  <a:pt x="162" y="150"/>
                </a:lnTo>
                <a:lnTo>
                  <a:pt x="162" y="144"/>
                </a:lnTo>
                <a:lnTo>
                  <a:pt x="162" y="150"/>
                </a:lnTo>
                <a:lnTo>
                  <a:pt x="156" y="150"/>
                </a:lnTo>
                <a:lnTo>
                  <a:pt x="150" y="150"/>
                </a:lnTo>
                <a:lnTo>
                  <a:pt x="144" y="150"/>
                </a:lnTo>
                <a:lnTo>
                  <a:pt x="138" y="150"/>
                </a:lnTo>
                <a:lnTo>
                  <a:pt x="132" y="150"/>
                </a:lnTo>
                <a:lnTo>
                  <a:pt x="132" y="156"/>
                </a:lnTo>
                <a:lnTo>
                  <a:pt x="132" y="150"/>
                </a:lnTo>
                <a:lnTo>
                  <a:pt x="126" y="150"/>
                </a:lnTo>
                <a:lnTo>
                  <a:pt x="126" y="144"/>
                </a:lnTo>
                <a:lnTo>
                  <a:pt x="120" y="144"/>
                </a:lnTo>
                <a:lnTo>
                  <a:pt x="114" y="144"/>
                </a:lnTo>
                <a:lnTo>
                  <a:pt x="114" y="138"/>
                </a:lnTo>
                <a:lnTo>
                  <a:pt x="114" y="144"/>
                </a:lnTo>
                <a:lnTo>
                  <a:pt x="108" y="144"/>
                </a:lnTo>
                <a:lnTo>
                  <a:pt x="102" y="144"/>
                </a:lnTo>
                <a:lnTo>
                  <a:pt x="102" y="138"/>
                </a:lnTo>
                <a:lnTo>
                  <a:pt x="102" y="144"/>
                </a:lnTo>
                <a:lnTo>
                  <a:pt x="102" y="150"/>
                </a:lnTo>
                <a:lnTo>
                  <a:pt x="96" y="150"/>
                </a:lnTo>
                <a:lnTo>
                  <a:pt x="96" y="144"/>
                </a:lnTo>
                <a:lnTo>
                  <a:pt x="96" y="138"/>
                </a:lnTo>
                <a:lnTo>
                  <a:pt x="90" y="138"/>
                </a:lnTo>
                <a:lnTo>
                  <a:pt x="90" y="132"/>
                </a:lnTo>
                <a:lnTo>
                  <a:pt x="96" y="132"/>
                </a:lnTo>
                <a:lnTo>
                  <a:pt x="90" y="132"/>
                </a:lnTo>
                <a:lnTo>
                  <a:pt x="84" y="132"/>
                </a:lnTo>
                <a:lnTo>
                  <a:pt x="84" y="138"/>
                </a:lnTo>
                <a:lnTo>
                  <a:pt x="90" y="138"/>
                </a:lnTo>
                <a:lnTo>
                  <a:pt x="84" y="138"/>
                </a:lnTo>
                <a:lnTo>
                  <a:pt x="84" y="144"/>
                </a:lnTo>
                <a:lnTo>
                  <a:pt x="78" y="144"/>
                </a:lnTo>
                <a:lnTo>
                  <a:pt x="78" y="138"/>
                </a:lnTo>
                <a:lnTo>
                  <a:pt x="78" y="144"/>
                </a:lnTo>
                <a:lnTo>
                  <a:pt x="72" y="144"/>
                </a:lnTo>
                <a:lnTo>
                  <a:pt x="66" y="144"/>
                </a:lnTo>
                <a:lnTo>
                  <a:pt x="60" y="144"/>
                </a:lnTo>
                <a:lnTo>
                  <a:pt x="60" y="138"/>
                </a:lnTo>
                <a:lnTo>
                  <a:pt x="54" y="138"/>
                </a:lnTo>
                <a:lnTo>
                  <a:pt x="54" y="132"/>
                </a:lnTo>
                <a:lnTo>
                  <a:pt x="48" y="132"/>
                </a:lnTo>
                <a:lnTo>
                  <a:pt x="48" y="138"/>
                </a:lnTo>
                <a:lnTo>
                  <a:pt x="42" y="138"/>
                </a:lnTo>
                <a:lnTo>
                  <a:pt x="36" y="138"/>
                </a:lnTo>
                <a:lnTo>
                  <a:pt x="36" y="144"/>
                </a:lnTo>
                <a:lnTo>
                  <a:pt x="42" y="144"/>
                </a:lnTo>
                <a:lnTo>
                  <a:pt x="36" y="144"/>
                </a:lnTo>
                <a:lnTo>
                  <a:pt x="30" y="144"/>
                </a:lnTo>
                <a:lnTo>
                  <a:pt x="24" y="144"/>
                </a:lnTo>
                <a:lnTo>
                  <a:pt x="24" y="150"/>
                </a:lnTo>
                <a:lnTo>
                  <a:pt x="18" y="150"/>
                </a:lnTo>
                <a:lnTo>
                  <a:pt x="18" y="144"/>
                </a:lnTo>
                <a:lnTo>
                  <a:pt x="18" y="138"/>
                </a:lnTo>
                <a:lnTo>
                  <a:pt x="18" y="144"/>
                </a:lnTo>
                <a:lnTo>
                  <a:pt x="12" y="144"/>
                </a:lnTo>
                <a:lnTo>
                  <a:pt x="6" y="144"/>
                </a:lnTo>
                <a:lnTo>
                  <a:pt x="6" y="138"/>
                </a:lnTo>
                <a:lnTo>
                  <a:pt x="6" y="144"/>
                </a:lnTo>
                <a:lnTo>
                  <a:pt x="0" y="144"/>
                </a:lnTo>
                <a:lnTo>
                  <a:pt x="0" y="138"/>
                </a:lnTo>
                <a:lnTo>
                  <a:pt x="6" y="138"/>
                </a:lnTo>
                <a:lnTo>
                  <a:pt x="0" y="138"/>
                </a:lnTo>
                <a:lnTo>
                  <a:pt x="0" y="132"/>
                </a:lnTo>
                <a:lnTo>
                  <a:pt x="6" y="132"/>
                </a:lnTo>
                <a:lnTo>
                  <a:pt x="0" y="132"/>
                </a:lnTo>
                <a:lnTo>
                  <a:pt x="6" y="132"/>
                </a:lnTo>
                <a:lnTo>
                  <a:pt x="6" y="126"/>
                </a:lnTo>
                <a:lnTo>
                  <a:pt x="0" y="126"/>
                </a:lnTo>
                <a:lnTo>
                  <a:pt x="6" y="126"/>
                </a:lnTo>
                <a:lnTo>
                  <a:pt x="6" y="132"/>
                </a:lnTo>
                <a:lnTo>
                  <a:pt x="6" y="126"/>
                </a:lnTo>
                <a:lnTo>
                  <a:pt x="12" y="126"/>
                </a:lnTo>
                <a:lnTo>
                  <a:pt x="6" y="126"/>
                </a:lnTo>
                <a:lnTo>
                  <a:pt x="6" y="120"/>
                </a:lnTo>
                <a:lnTo>
                  <a:pt x="12" y="120"/>
                </a:lnTo>
                <a:lnTo>
                  <a:pt x="12" y="114"/>
                </a:lnTo>
                <a:lnTo>
                  <a:pt x="12" y="120"/>
                </a:lnTo>
                <a:lnTo>
                  <a:pt x="12" y="114"/>
                </a:lnTo>
                <a:lnTo>
                  <a:pt x="18" y="114"/>
                </a:lnTo>
                <a:lnTo>
                  <a:pt x="18" y="108"/>
                </a:lnTo>
                <a:lnTo>
                  <a:pt x="18" y="102"/>
                </a:lnTo>
                <a:lnTo>
                  <a:pt x="18" y="108"/>
                </a:lnTo>
                <a:lnTo>
                  <a:pt x="18" y="102"/>
                </a:lnTo>
                <a:lnTo>
                  <a:pt x="12" y="102"/>
                </a:lnTo>
                <a:lnTo>
                  <a:pt x="12" y="96"/>
                </a:lnTo>
                <a:lnTo>
                  <a:pt x="12" y="90"/>
                </a:lnTo>
                <a:lnTo>
                  <a:pt x="6" y="90"/>
                </a:lnTo>
                <a:lnTo>
                  <a:pt x="12" y="90"/>
                </a:lnTo>
                <a:lnTo>
                  <a:pt x="6" y="90"/>
                </a:lnTo>
                <a:lnTo>
                  <a:pt x="12" y="90"/>
                </a:lnTo>
                <a:lnTo>
                  <a:pt x="12" y="84"/>
                </a:lnTo>
                <a:close/>
              </a:path>
            </a:pathLst>
          </a:custGeom>
          <a:solidFill>
            <a:srgbClr val="CCFFCC">
              <a:alpha val="49804"/>
            </a:srgbClr>
          </a:solidFill>
          <a:ln w="12">
            <a:solidFill>
              <a:srgbClr val="5F5F5F"/>
            </a:solidFill>
            <a:prstDash val="solid"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>
              <a:solidFill>
                <a:srgbClr val="000000"/>
              </a:solidFill>
              <a:latin typeface="+mn-lt"/>
              <a:cs typeface="+mn-cs"/>
            </a:endParaRPr>
          </a:p>
        </p:txBody>
      </p:sp>
      <p:sp>
        <p:nvSpPr>
          <p:cNvPr id="346" name="Freeform 60"/>
          <p:cNvSpPr>
            <a:spLocks noChangeAspect="1"/>
          </p:cNvSpPr>
          <p:nvPr/>
        </p:nvSpPr>
        <p:spPr bwMode="auto">
          <a:xfrm>
            <a:off x="742950" y="2311400"/>
            <a:ext cx="4268788" cy="3605213"/>
          </a:xfrm>
          <a:custGeom>
            <a:avLst/>
            <a:gdLst>
              <a:gd name="T0" fmla="*/ 1028700 w 924"/>
              <a:gd name="T1" fmla="*/ 933450 h 780"/>
              <a:gd name="T2" fmla="*/ 1133475 w 924"/>
              <a:gd name="T3" fmla="*/ 838200 h 780"/>
              <a:gd name="T4" fmla="*/ 1285875 w 924"/>
              <a:gd name="T5" fmla="*/ 628650 h 780"/>
              <a:gd name="T6" fmla="*/ 1238250 w 924"/>
              <a:gd name="T7" fmla="*/ 619125 h 780"/>
              <a:gd name="T8" fmla="*/ 1171575 w 924"/>
              <a:gd name="T9" fmla="*/ 571500 h 780"/>
              <a:gd name="T10" fmla="*/ 1171575 w 924"/>
              <a:gd name="T11" fmla="*/ 685800 h 780"/>
              <a:gd name="T12" fmla="*/ 1057275 w 924"/>
              <a:gd name="T13" fmla="*/ 781050 h 780"/>
              <a:gd name="T14" fmla="*/ 1009650 w 924"/>
              <a:gd name="T15" fmla="*/ 895350 h 780"/>
              <a:gd name="T16" fmla="*/ 828675 w 924"/>
              <a:gd name="T17" fmla="*/ 1200150 h 780"/>
              <a:gd name="T18" fmla="*/ 771525 w 924"/>
              <a:gd name="T19" fmla="*/ 1181100 h 780"/>
              <a:gd name="T20" fmla="*/ 885825 w 924"/>
              <a:gd name="T21" fmla="*/ 1076325 h 780"/>
              <a:gd name="T22" fmla="*/ 895350 w 924"/>
              <a:gd name="T23" fmla="*/ 962025 h 780"/>
              <a:gd name="T24" fmla="*/ 809625 w 924"/>
              <a:gd name="T25" fmla="*/ 1019175 h 780"/>
              <a:gd name="T26" fmla="*/ 742950 w 924"/>
              <a:gd name="T27" fmla="*/ 990600 h 780"/>
              <a:gd name="T28" fmla="*/ 723900 w 924"/>
              <a:gd name="T29" fmla="*/ 933450 h 780"/>
              <a:gd name="T30" fmla="*/ 685800 w 924"/>
              <a:gd name="T31" fmla="*/ 904875 h 780"/>
              <a:gd name="T32" fmla="*/ 647700 w 924"/>
              <a:gd name="T33" fmla="*/ 895350 h 780"/>
              <a:gd name="T34" fmla="*/ 571500 w 924"/>
              <a:gd name="T35" fmla="*/ 819150 h 780"/>
              <a:gd name="T36" fmla="*/ 514350 w 924"/>
              <a:gd name="T37" fmla="*/ 800100 h 780"/>
              <a:gd name="T38" fmla="*/ 485775 w 924"/>
              <a:gd name="T39" fmla="*/ 771525 h 780"/>
              <a:gd name="T40" fmla="*/ 447675 w 924"/>
              <a:gd name="T41" fmla="*/ 771525 h 780"/>
              <a:gd name="T42" fmla="*/ 419100 w 924"/>
              <a:gd name="T43" fmla="*/ 733425 h 780"/>
              <a:gd name="T44" fmla="*/ 381000 w 924"/>
              <a:gd name="T45" fmla="*/ 695325 h 780"/>
              <a:gd name="T46" fmla="*/ 342900 w 924"/>
              <a:gd name="T47" fmla="*/ 723900 h 780"/>
              <a:gd name="T48" fmla="*/ 304800 w 924"/>
              <a:gd name="T49" fmla="*/ 704850 h 780"/>
              <a:gd name="T50" fmla="*/ 276225 w 924"/>
              <a:gd name="T51" fmla="*/ 666750 h 780"/>
              <a:gd name="T52" fmla="*/ 247650 w 924"/>
              <a:gd name="T53" fmla="*/ 638175 h 780"/>
              <a:gd name="T54" fmla="*/ 209550 w 924"/>
              <a:gd name="T55" fmla="*/ 609600 h 780"/>
              <a:gd name="T56" fmla="*/ 180975 w 924"/>
              <a:gd name="T57" fmla="*/ 581025 h 780"/>
              <a:gd name="T58" fmla="*/ 133350 w 924"/>
              <a:gd name="T59" fmla="*/ 552450 h 780"/>
              <a:gd name="T60" fmla="*/ 85725 w 924"/>
              <a:gd name="T61" fmla="*/ 581025 h 780"/>
              <a:gd name="T62" fmla="*/ 38100 w 924"/>
              <a:gd name="T63" fmla="*/ 590550 h 780"/>
              <a:gd name="T64" fmla="*/ 95250 w 924"/>
              <a:gd name="T65" fmla="*/ 495300 h 780"/>
              <a:gd name="T66" fmla="*/ 295275 w 924"/>
              <a:gd name="T67" fmla="*/ 266700 h 780"/>
              <a:gd name="T68" fmla="*/ 390525 w 924"/>
              <a:gd name="T69" fmla="*/ 190500 h 780"/>
              <a:gd name="T70" fmla="*/ 523875 w 924"/>
              <a:gd name="T71" fmla="*/ 85725 h 780"/>
              <a:gd name="T72" fmla="*/ 609600 w 924"/>
              <a:gd name="T73" fmla="*/ 57150 h 780"/>
              <a:gd name="T74" fmla="*/ 723900 w 924"/>
              <a:gd name="T75" fmla="*/ 19050 h 780"/>
              <a:gd name="T76" fmla="*/ 800100 w 924"/>
              <a:gd name="T77" fmla="*/ 19050 h 780"/>
              <a:gd name="T78" fmla="*/ 866775 w 924"/>
              <a:gd name="T79" fmla="*/ 19050 h 780"/>
              <a:gd name="T80" fmla="*/ 933450 w 924"/>
              <a:gd name="T81" fmla="*/ 28575 h 780"/>
              <a:gd name="T82" fmla="*/ 990600 w 924"/>
              <a:gd name="T83" fmla="*/ 28575 h 780"/>
              <a:gd name="T84" fmla="*/ 1038225 w 924"/>
              <a:gd name="T85" fmla="*/ 47625 h 780"/>
              <a:gd name="T86" fmla="*/ 1066800 w 924"/>
              <a:gd name="T87" fmla="*/ 76200 h 780"/>
              <a:gd name="T88" fmla="*/ 1123950 w 924"/>
              <a:gd name="T89" fmla="*/ 85725 h 780"/>
              <a:gd name="T90" fmla="*/ 1181100 w 924"/>
              <a:gd name="T91" fmla="*/ 114300 h 780"/>
              <a:gd name="T92" fmla="*/ 1238250 w 924"/>
              <a:gd name="T93" fmla="*/ 161925 h 780"/>
              <a:gd name="T94" fmla="*/ 1276350 w 924"/>
              <a:gd name="T95" fmla="*/ 209550 h 780"/>
              <a:gd name="T96" fmla="*/ 1343025 w 924"/>
              <a:gd name="T97" fmla="*/ 247650 h 780"/>
              <a:gd name="T98" fmla="*/ 1390650 w 924"/>
              <a:gd name="T99" fmla="*/ 247650 h 780"/>
              <a:gd name="T100" fmla="*/ 1428750 w 924"/>
              <a:gd name="T101" fmla="*/ 257175 h 780"/>
              <a:gd name="T102" fmla="*/ 1457325 w 924"/>
              <a:gd name="T103" fmla="*/ 257175 h 780"/>
              <a:gd name="T104" fmla="*/ 1457325 w 924"/>
              <a:gd name="T105" fmla="*/ 285750 h 780"/>
              <a:gd name="T106" fmla="*/ 1438275 w 924"/>
              <a:gd name="T107" fmla="*/ 295275 h 780"/>
              <a:gd name="T108" fmla="*/ 1428750 w 924"/>
              <a:gd name="T109" fmla="*/ 304800 h 780"/>
              <a:gd name="T110" fmla="*/ 1419225 w 924"/>
              <a:gd name="T111" fmla="*/ 333375 h 780"/>
              <a:gd name="T112" fmla="*/ 1419225 w 924"/>
              <a:gd name="T113" fmla="*/ 361950 h 780"/>
              <a:gd name="T114" fmla="*/ 1419225 w 924"/>
              <a:gd name="T115" fmla="*/ 381000 h 780"/>
              <a:gd name="T116" fmla="*/ 1400175 w 924"/>
              <a:gd name="T117" fmla="*/ 381000 h 780"/>
              <a:gd name="T118" fmla="*/ 1390650 w 924"/>
              <a:gd name="T119" fmla="*/ 390525 h 780"/>
              <a:gd name="T120" fmla="*/ 1390650 w 924"/>
              <a:gd name="T121" fmla="*/ 409575 h 780"/>
              <a:gd name="T122" fmla="*/ 1400175 w 924"/>
              <a:gd name="T123" fmla="*/ 400050 h 780"/>
              <a:gd name="T124" fmla="*/ 1457325 w 924"/>
              <a:gd name="T125" fmla="*/ 409575 h 780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924"/>
              <a:gd name="T190" fmla="*/ 0 h 780"/>
              <a:gd name="T191" fmla="*/ 924 w 924"/>
              <a:gd name="T192" fmla="*/ 780 h 780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924" h="780">
                <a:moveTo>
                  <a:pt x="876" y="330"/>
                </a:moveTo>
                <a:lnTo>
                  <a:pt x="876" y="336"/>
                </a:lnTo>
                <a:lnTo>
                  <a:pt x="876" y="342"/>
                </a:lnTo>
                <a:lnTo>
                  <a:pt x="870" y="348"/>
                </a:lnTo>
                <a:lnTo>
                  <a:pt x="870" y="360"/>
                </a:lnTo>
                <a:lnTo>
                  <a:pt x="864" y="366"/>
                </a:lnTo>
                <a:lnTo>
                  <a:pt x="864" y="372"/>
                </a:lnTo>
                <a:lnTo>
                  <a:pt x="858" y="378"/>
                </a:lnTo>
                <a:lnTo>
                  <a:pt x="858" y="384"/>
                </a:lnTo>
                <a:lnTo>
                  <a:pt x="858" y="390"/>
                </a:lnTo>
                <a:lnTo>
                  <a:pt x="852" y="390"/>
                </a:lnTo>
                <a:lnTo>
                  <a:pt x="852" y="396"/>
                </a:lnTo>
                <a:lnTo>
                  <a:pt x="846" y="402"/>
                </a:lnTo>
                <a:lnTo>
                  <a:pt x="846" y="408"/>
                </a:lnTo>
                <a:lnTo>
                  <a:pt x="840" y="414"/>
                </a:lnTo>
                <a:lnTo>
                  <a:pt x="834" y="420"/>
                </a:lnTo>
                <a:lnTo>
                  <a:pt x="834" y="426"/>
                </a:lnTo>
                <a:lnTo>
                  <a:pt x="828" y="432"/>
                </a:lnTo>
                <a:lnTo>
                  <a:pt x="822" y="438"/>
                </a:lnTo>
                <a:lnTo>
                  <a:pt x="816" y="444"/>
                </a:lnTo>
                <a:lnTo>
                  <a:pt x="816" y="450"/>
                </a:lnTo>
                <a:lnTo>
                  <a:pt x="810" y="450"/>
                </a:lnTo>
                <a:lnTo>
                  <a:pt x="810" y="456"/>
                </a:lnTo>
                <a:lnTo>
                  <a:pt x="810" y="462"/>
                </a:lnTo>
                <a:lnTo>
                  <a:pt x="804" y="462"/>
                </a:lnTo>
                <a:lnTo>
                  <a:pt x="804" y="468"/>
                </a:lnTo>
                <a:lnTo>
                  <a:pt x="798" y="468"/>
                </a:lnTo>
                <a:lnTo>
                  <a:pt x="798" y="474"/>
                </a:lnTo>
                <a:lnTo>
                  <a:pt x="792" y="474"/>
                </a:lnTo>
                <a:lnTo>
                  <a:pt x="786" y="486"/>
                </a:lnTo>
                <a:lnTo>
                  <a:pt x="780" y="486"/>
                </a:lnTo>
                <a:lnTo>
                  <a:pt x="780" y="492"/>
                </a:lnTo>
                <a:lnTo>
                  <a:pt x="774" y="492"/>
                </a:lnTo>
                <a:lnTo>
                  <a:pt x="768" y="498"/>
                </a:lnTo>
                <a:lnTo>
                  <a:pt x="762" y="504"/>
                </a:lnTo>
                <a:lnTo>
                  <a:pt x="756" y="510"/>
                </a:lnTo>
                <a:lnTo>
                  <a:pt x="756" y="516"/>
                </a:lnTo>
                <a:lnTo>
                  <a:pt x="750" y="516"/>
                </a:lnTo>
                <a:lnTo>
                  <a:pt x="750" y="522"/>
                </a:lnTo>
                <a:lnTo>
                  <a:pt x="744" y="522"/>
                </a:lnTo>
                <a:lnTo>
                  <a:pt x="732" y="528"/>
                </a:lnTo>
                <a:lnTo>
                  <a:pt x="732" y="534"/>
                </a:lnTo>
                <a:lnTo>
                  <a:pt x="726" y="534"/>
                </a:lnTo>
                <a:lnTo>
                  <a:pt x="726" y="540"/>
                </a:lnTo>
                <a:lnTo>
                  <a:pt x="720" y="540"/>
                </a:lnTo>
                <a:lnTo>
                  <a:pt x="714" y="540"/>
                </a:lnTo>
                <a:lnTo>
                  <a:pt x="714" y="546"/>
                </a:lnTo>
                <a:lnTo>
                  <a:pt x="708" y="546"/>
                </a:lnTo>
                <a:lnTo>
                  <a:pt x="702" y="546"/>
                </a:lnTo>
                <a:lnTo>
                  <a:pt x="702" y="552"/>
                </a:lnTo>
                <a:lnTo>
                  <a:pt x="696" y="552"/>
                </a:lnTo>
                <a:lnTo>
                  <a:pt x="684" y="558"/>
                </a:lnTo>
                <a:lnTo>
                  <a:pt x="678" y="564"/>
                </a:lnTo>
                <a:lnTo>
                  <a:pt x="672" y="564"/>
                </a:lnTo>
                <a:lnTo>
                  <a:pt x="666" y="570"/>
                </a:lnTo>
                <a:lnTo>
                  <a:pt x="666" y="576"/>
                </a:lnTo>
                <a:lnTo>
                  <a:pt x="660" y="576"/>
                </a:lnTo>
                <a:lnTo>
                  <a:pt x="660" y="582"/>
                </a:lnTo>
                <a:lnTo>
                  <a:pt x="654" y="582"/>
                </a:lnTo>
                <a:lnTo>
                  <a:pt x="654" y="588"/>
                </a:lnTo>
                <a:lnTo>
                  <a:pt x="648" y="588"/>
                </a:lnTo>
                <a:lnTo>
                  <a:pt x="648" y="582"/>
                </a:lnTo>
                <a:lnTo>
                  <a:pt x="648" y="576"/>
                </a:lnTo>
                <a:lnTo>
                  <a:pt x="654" y="576"/>
                </a:lnTo>
                <a:lnTo>
                  <a:pt x="648" y="576"/>
                </a:lnTo>
                <a:lnTo>
                  <a:pt x="654" y="576"/>
                </a:lnTo>
                <a:lnTo>
                  <a:pt x="654" y="570"/>
                </a:lnTo>
                <a:lnTo>
                  <a:pt x="648" y="570"/>
                </a:lnTo>
                <a:lnTo>
                  <a:pt x="654" y="570"/>
                </a:lnTo>
                <a:lnTo>
                  <a:pt x="654" y="564"/>
                </a:lnTo>
                <a:lnTo>
                  <a:pt x="648" y="558"/>
                </a:lnTo>
                <a:lnTo>
                  <a:pt x="648" y="552"/>
                </a:lnTo>
                <a:lnTo>
                  <a:pt x="654" y="552"/>
                </a:lnTo>
                <a:lnTo>
                  <a:pt x="660" y="552"/>
                </a:lnTo>
                <a:lnTo>
                  <a:pt x="666" y="558"/>
                </a:lnTo>
                <a:lnTo>
                  <a:pt x="672" y="558"/>
                </a:lnTo>
                <a:lnTo>
                  <a:pt x="678" y="558"/>
                </a:lnTo>
                <a:lnTo>
                  <a:pt x="678" y="552"/>
                </a:lnTo>
                <a:lnTo>
                  <a:pt x="684" y="552"/>
                </a:lnTo>
                <a:lnTo>
                  <a:pt x="678" y="552"/>
                </a:lnTo>
                <a:lnTo>
                  <a:pt x="672" y="552"/>
                </a:lnTo>
                <a:lnTo>
                  <a:pt x="672" y="546"/>
                </a:lnTo>
                <a:lnTo>
                  <a:pt x="678" y="546"/>
                </a:lnTo>
                <a:lnTo>
                  <a:pt x="684" y="546"/>
                </a:lnTo>
                <a:lnTo>
                  <a:pt x="690" y="546"/>
                </a:lnTo>
                <a:lnTo>
                  <a:pt x="696" y="546"/>
                </a:lnTo>
                <a:lnTo>
                  <a:pt x="702" y="540"/>
                </a:lnTo>
                <a:lnTo>
                  <a:pt x="708" y="534"/>
                </a:lnTo>
                <a:lnTo>
                  <a:pt x="714" y="528"/>
                </a:lnTo>
                <a:lnTo>
                  <a:pt x="708" y="528"/>
                </a:lnTo>
                <a:lnTo>
                  <a:pt x="714" y="528"/>
                </a:lnTo>
                <a:lnTo>
                  <a:pt x="714" y="522"/>
                </a:lnTo>
                <a:lnTo>
                  <a:pt x="720" y="522"/>
                </a:lnTo>
                <a:lnTo>
                  <a:pt x="720" y="516"/>
                </a:lnTo>
                <a:lnTo>
                  <a:pt x="726" y="516"/>
                </a:lnTo>
                <a:lnTo>
                  <a:pt x="726" y="510"/>
                </a:lnTo>
                <a:lnTo>
                  <a:pt x="726" y="516"/>
                </a:lnTo>
                <a:lnTo>
                  <a:pt x="732" y="516"/>
                </a:lnTo>
                <a:lnTo>
                  <a:pt x="738" y="516"/>
                </a:lnTo>
                <a:lnTo>
                  <a:pt x="744" y="516"/>
                </a:lnTo>
                <a:lnTo>
                  <a:pt x="744" y="510"/>
                </a:lnTo>
                <a:lnTo>
                  <a:pt x="750" y="504"/>
                </a:lnTo>
                <a:lnTo>
                  <a:pt x="750" y="498"/>
                </a:lnTo>
                <a:lnTo>
                  <a:pt x="756" y="498"/>
                </a:lnTo>
                <a:lnTo>
                  <a:pt x="756" y="492"/>
                </a:lnTo>
                <a:lnTo>
                  <a:pt x="756" y="486"/>
                </a:lnTo>
                <a:lnTo>
                  <a:pt x="756" y="480"/>
                </a:lnTo>
                <a:lnTo>
                  <a:pt x="756" y="474"/>
                </a:lnTo>
                <a:lnTo>
                  <a:pt x="750" y="468"/>
                </a:lnTo>
                <a:lnTo>
                  <a:pt x="756" y="468"/>
                </a:lnTo>
                <a:lnTo>
                  <a:pt x="756" y="462"/>
                </a:lnTo>
                <a:lnTo>
                  <a:pt x="756" y="468"/>
                </a:lnTo>
                <a:lnTo>
                  <a:pt x="762" y="468"/>
                </a:lnTo>
                <a:lnTo>
                  <a:pt x="768" y="468"/>
                </a:lnTo>
                <a:lnTo>
                  <a:pt x="768" y="462"/>
                </a:lnTo>
                <a:lnTo>
                  <a:pt x="774" y="462"/>
                </a:lnTo>
                <a:lnTo>
                  <a:pt x="780" y="456"/>
                </a:lnTo>
                <a:lnTo>
                  <a:pt x="780" y="450"/>
                </a:lnTo>
                <a:lnTo>
                  <a:pt x="780" y="444"/>
                </a:lnTo>
                <a:lnTo>
                  <a:pt x="786" y="444"/>
                </a:lnTo>
                <a:lnTo>
                  <a:pt x="792" y="438"/>
                </a:lnTo>
                <a:lnTo>
                  <a:pt x="798" y="438"/>
                </a:lnTo>
                <a:lnTo>
                  <a:pt x="804" y="432"/>
                </a:lnTo>
                <a:lnTo>
                  <a:pt x="810" y="426"/>
                </a:lnTo>
                <a:lnTo>
                  <a:pt x="810" y="420"/>
                </a:lnTo>
                <a:lnTo>
                  <a:pt x="810" y="414"/>
                </a:lnTo>
                <a:lnTo>
                  <a:pt x="810" y="408"/>
                </a:lnTo>
                <a:lnTo>
                  <a:pt x="810" y="402"/>
                </a:lnTo>
                <a:lnTo>
                  <a:pt x="810" y="396"/>
                </a:lnTo>
                <a:lnTo>
                  <a:pt x="810" y="390"/>
                </a:lnTo>
                <a:lnTo>
                  <a:pt x="810" y="384"/>
                </a:lnTo>
                <a:lnTo>
                  <a:pt x="804" y="384"/>
                </a:lnTo>
                <a:lnTo>
                  <a:pt x="810" y="384"/>
                </a:lnTo>
                <a:lnTo>
                  <a:pt x="810" y="378"/>
                </a:lnTo>
                <a:lnTo>
                  <a:pt x="810" y="384"/>
                </a:lnTo>
                <a:lnTo>
                  <a:pt x="816" y="384"/>
                </a:lnTo>
                <a:lnTo>
                  <a:pt x="816" y="390"/>
                </a:lnTo>
                <a:lnTo>
                  <a:pt x="816" y="396"/>
                </a:lnTo>
                <a:lnTo>
                  <a:pt x="822" y="396"/>
                </a:lnTo>
                <a:lnTo>
                  <a:pt x="822" y="390"/>
                </a:lnTo>
                <a:lnTo>
                  <a:pt x="828" y="384"/>
                </a:lnTo>
                <a:lnTo>
                  <a:pt x="828" y="378"/>
                </a:lnTo>
                <a:lnTo>
                  <a:pt x="828" y="372"/>
                </a:lnTo>
                <a:lnTo>
                  <a:pt x="828" y="366"/>
                </a:lnTo>
                <a:lnTo>
                  <a:pt x="822" y="366"/>
                </a:lnTo>
                <a:lnTo>
                  <a:pt x="822" y="360"/>
                </a:lnTo>
                <a:lnTo>
                  <a:pt x="816" y="360"/>
                </a:lnTo>
                <a:lnTo>
                  <a:pt x="816" y="366"/>
                </a:lnTo>
                <a:lnTo>
                  <a:pt x="810" y="366"/>
                </a:lnTo>
                <a:lnTo>
                  <a:pt x="810" y="372"/>
                </a:lnTo>
                <a:lnTo>
                  <a:pt x="816" y="372"/>
                </a:lnTo>
                <a:lnTo>
                  <a:pt x="810" y="372"/>
                </a:lnTo>
                <a:lnTo>
                  <a:pt x="804" y="372"/>
                </a:lnTo>
                <a:lnTo>
                  <a:pt x="798" y="372"/>
                </a:lnTo>
                <a:lnTo>
                  <a:pt x="798" y="378"/>
                </a:lnTo>
                <a:lnTo>
                  <a:pt x="792" y="378"/>
                </a:lnTo>
                <a:lnTo>
                  <a:pt x="786" y="378"/>
                </a:lnTo>
                <a:lnTo>
                  <a:pt x="780" y="378"/>
                </a:lnTo>
                <a:lnTo>
                  <a:pt x="780" y="384"/>
                </a:lnTo>
                <a:lnTo>
                  <a:pt x="780" y="390"/>
                </a:lnTo>
                <a:lnTo>
                  <a:pt x="786" y="390"/>
                </a:lnTo>
                <a:lnTo>
                  <a:pt x="780" y="390"/>
                </a:lnTo>
                <a:lnTo>
                  <a:pt x="774" y="384"/>
                </a:lnTo>
                <a:lnTo>
                  <a:pt x="768" y="384"/>
                </a:lnTo>
                <a:lnTo>
                  <a:pt x="768" y="378"/>
                </a:lnTo>
                <a:lnTo>
                  <a:pt x="774" y="378"/>
                </a:lnTo>
                <a:lnTo>
                  <a:pt x="774" y="372"/>
                </a:lnTo>
                <a:lnTo>
                  <a:pt x="768" y="372"/>
                </a:lnTo>
                <a:lnTo>
                  <a:pt x="768" y="366"/>
                </a:lnTo>
                <a:lnTo>
                  <a:pt x="762" y="366"/>
                </a:lnTo>
                <a:lnTo>
                  <a:pt x="762" y="372"/>
                </a:lnTo>
                <a:lnTo>
                  <a:pt x="762" y="366"/>
                </a:lnTo>
                <a:lnTo>
                  <a:pt x="756" y="372"/>
                </a:lnTo>
                <a:lnTo>
                  <a:pt x="756" y="366"/>
                </a:lnTo>
                <a:lnTo>
                  <a:pt x="750" y="366"/>
                </a:lnTo>
                <a:lnTo>
                  <a:pt x="750" y="360"/>
                </a:lnTo>
                <a:lnTo>
                  <a:pt x="744" y="360"/>
                </a:lnTo>
                <a:lnTo>
                  <a:pt x="750" y="360"/>
                </a:lnTo>
                <a:lnTo>
                  <a:pt x="744" y="360"/>
                </a:lnTo>
                <a:lnTo>
                  <a:pt x="750" y="360"/>
                </a:lnTo>
                <a:lnTo>
                  <a:pt x="750" y="354"/>
                </a:lnTo>
                <a:lnTo>
                  <a:pt x="744" y="354"/>
                </a:lnTo>
                <a:lnTo>
                  <a:pt x="744" y="348"/>
                </a:lnTo>
                <a:lnTo>
                  <a:pt x="744" y="342"/>
                </a:lnTo>
                <a:lnTo>
                  <a:pt x="738" y="342"/>
                </a:lnTo>
                <a:lnTo>
                  <a:pt x="738" y="348"/>
                </a:lnTo>
                <a:lnTo>
                  <a:pt x="738" y="342"/>
                </a:lnTo>
                <a:lnTo>
                  <a:pt x="738" y="348"/>
                </a:lnTo>
                <a:lnTo>
                  <a:pt x="738" y="354"/>
                </a:lnTo>
                <a:lnTo>
                  <a:pt x="738" y="360"/>
                </a:lnTo>
                <a:lnTo>
                  <a:pt x="738" y="366"/>
                </a:lnTo>
                <a:lnTo>
                  <a:pt x="744" y="372"/>
                </a:lnTo>
                <a:lnTo>
                  <a:pt x="738" y="372"/>
                </a:lnTo>
                <a:lnTo>
                  <a:pt x="744" y="378"/>
                </a:lnTo>
                <a:lnTo>
                  <a:pt x="750" y="378"/>
                </a:lnTo>
                <a:lnTo>
                  <a:pt x="750" y="372"/>
                </a:lnTo>
                <a:lnTo>
                  <a:pt x="750" y="378"/>
                </a:lnTo>
                <a:lnTo>
                  <a:pt x="750" y="384"/>
                </a:lnTo>
                <a:lnTo>
                  <a:pt x="756" y="384"/>
                </a:lnTo>
                <a:lnTo>
                  <a:pt x="762" y="384"/>
                </a:lnTo>
                <a:lnTo>
                  <a:pt x="762" y="390"/>
                </a:lnTo>
                <a:lnTo>
                  <a:pt x="756" y="390"/>
                </a:lnTo>
                <a:lnTo>
                  <a:pt x="750" y="390"/>
                </a:lnTo>
                <a:lnTo>
                  <a:pt x="744" y="390"/>
                </a:lnTo>
                <a:lnTo>
                  <a:pt x="744" y="396"/>
                </a:lnTo>
                <a:lnTo>
                  <a:pt x="744" y="402"/>
                </a:lnTo>
                <a:lnTo>
                  <a:pt x="738" y="402"/>
                </a:lnTo>
                <a:lnTo>
                  <a:pt x="738" y="408"/>
                </a:lnTo>
                <a:lnTo>
                  <a:pt x="738" y="414"/>
                </a:lnTo>
                <a:lnTo>
                  <a:pt x="738" y="420"/>
                </a:lnTo>
                <a:lnTo>
                  <a:pt x="738" y="426"/>
                </a:lnTo>
                <a:lnTo>
                  <a:pt x="738" y="432"/>
                </a:lnTo>
                <a:lnTo>
                  <a:pt x="738" y="438"/>
                </a:lnTo>
                <a:lnTo>
                  <a:pt x="738" y="432"/>
                </a:lnTo>
                <a:lnTo>
                  <a:pt x="732" y="432"/>
                </a:lnTo>
                <a:lnTo>
                  <a:pt x="738" y="432"/>
                </a:lnTo>
                <a:lnTo>
                  <a:pt x="738" y="426"/>
                </a:lnTo>
                <a:lnTo>
                  <a:pt x="738" y="420"/>
                </a:lnTo>
                <a:lnTo>
                  <a:pt x="738" y="414"/>
                </a:lnTo>
                <a:lnTo>
                  <a:pt x="732" y="414"/>
                </a:lnTo>
                <a:lnTo>
                  <a:pt x="726" y="414"/>
                </a:lnTo>
                <a:lnTo>
                  <a:pt x="726" y="420"/>
                </a:lnTo>
                <a:lnTo>
                  <a:pt x="726" y="426"/>
                </a:lnTo>
                <a:lnTo>
                  <a:pt x="726" y="432"/>
                </a:lnTo>
                <a:lnTo>
                  <a:pt x="726" y="438"/>
                </a:lnTo>
                <a:lnTo>
                  <a:pt x="732" y="438"/>
                </a:lnTo>
                <a:lnTo>
                  <a:pt x="732" y="444"/>
                </a:lnTo>
                <a:lnTo>
                  <a:pt x="726" y="444"/>
                </a:lnTo>
                <a:lnTo>
                  <a:pt x="720" y="444"/>
                </a:lnTo>
                <a:lnTo>
                  <a:pt x="714" y="444"/>
                </a:lnTo>
                <a:lnTo>
                  <a:pt x="714" y="450"/>
                </a:lnTo>
                <a:lnTo>
                  <a:pt x="714" y="456"/>
                </a:lnTo>
                <a:lnTo>
                  <a:pt x="720" y="456"/>
                </a:lnTo>
                <a:lnTo>
                  <a:pt x="720" y="462"/>
                </a:lnTo>
                <a:lnTo>
                  <a:pt x="720" y="468"/>
                </a:lnTo>
                <a:lnTo>
                  <a:pt x="714" y="468"/>
                </a:lnTo>
                <a:lnTo>
                  <a:pt x="708" y="468"/>
                </a:lnTo>
                <a:lnTo>
                  <a:pt x="708" y="474"/>
                </a:lnTo>
                <a:lnTo>
                  <a:pt x="702" y="474"/>
                </a:lnTo>
                <a:lnTo>
                  <a:pt x="702" y="480"/>
                </a:lnTo>
                <a:lnTo>
                  <a:pt x="696" y="480"/>
                </a:lnTo>
                <a:lnTo>
                  <a:pt x="702" y="480"/>
                </a:lnTo>
                <a:lnTo>
                  <a:pt x="702" y="486"/>
                </a:lnTo>
                <a:lnTo>
                  <a:pt x="696" y="486"/>
                </a:lnTo>
                <a:lnTo>
                  <a:pt x="690" y="486"/>
                </a:lnTo>
                <a:lnTo>
                  <a:pt x="684" y="486"/>
                </a:lnTo>
                <a:lnTo>
                  <a:pt x="678" y="492"/>
                </a:lnTo>
                <a:lnTo>
                  <a:pt x="672" y="492"/>
                </a:lnTo>
                <a:lnTo>
                  <a:pt x="666" y="492"/>
                </a:lnTo>
                <a:lnTo>
                  <a:pt x="666" y="498"/>
                </a:lnTo>
                <a:lnTo>
                  <a:pt x="660" y="498"/>
                </a:lnTo>
                <a:lnTo>
                  <a:pt x="666" y="498"/>
                </a:lnTo>
                <a:lnTo>
                  <a:pt x="660" y="498"/>
                </a:lnTo>
                <a:lnTo>
                  <a:pt x="660" y="504"/>
                </a:lnTo>
                <a:lnTo>
                  <a:pt x="654" y="510"/>
                </a:lnTo>
                <a:lnTo>
                  <a:pt x="654" y="516"/>
                </a:lnTo>
                <a:lnTo>
                  <a:pt x="654" y="522"/>
                </a:lnTo>
                <a:lnTo>
                  <a:pt x="654" y="528"/>
                </a:lnTo>
                <a:lnTo>
                  <a:pt x="654" y="534"/>
                </a:lnTo>
                <a:lnTo>
                  <a:pt x="648" y="534"/>
                </a:lnTo>
                <a:lnTo>
                  <a:pt x="654" y="534"/>
                </a:lnTo>
                <a:lnTo>
                  <a:pt x="654" y="528"/>
                </a:lnTo>
                <a:lnTo>
                  <a:pt x="654" y="522"/>
                </a:lnTo>
                <a:lnTo>
                  <a:pt x="648" y="522"/>
                </a:lnTo>
                <a:lnTo>
                  <a:pt x="642" y="522"/>
                </a:lnTo>
                <a:lnTo>
                  <a:pt x="642" y="528"/>
                </a:lnTo>
                <a:lnTo>
                  <a:pt x="648" y="528"/>
                </a:lnTo>
                <a:lnTo>
                  <a:pt x="648" y="534"/>
                </a:lnTo>
                <a:lnTo>
                  <a:pt x="642" y="540"/>
                </a:lnTo>
                <a:lnTo>
                  <a:pt x="636" y="540"/>
                </a:lnTo>
                <a:lnTo>
                  <a:pt x="630" y="540"/>
                </a:lnTo>
                <a:lnTo>
                  <a:pt x="630" y="546"/>
                </a:lnTo>
                <a:lnTo>
                  <a:pt x="630" y="552"/>
                </a:lnTo>
                <a:lnTo>
                  <a:pt x="630" y="558"/>
                </a:lnTo>
                <a:lnTo>
                  <a:pt x="636" y="558"/>
                </a:lnTo>
                <a:lnTo>
                  <a:pt x="636" y="564"/>
                </a:lnTo>
                <a:lnTo>
                  <a:pt x="642" y="564"/>
                </a:lnTo>
                <a:lnTo>
                  <a:pt x="648" y="564"/>
                </a:lnTo>
                <a:lnTo>
                  <a:pt x="642" y="564"/>
                </a:lnTo>
                <a:lnTo>
                  <a:pt x="642" y="570"/>
                </a:lnTo>
                <a:lnTo>
                  <a:pt x="648" y="570"/>
                </a:lnTo>
                <a:lnTo>
                  <a:pt x="648" y="576"/>
                </a:lnTo>
                <a:lnTo>
                  <a:pt x="648" y="582"/>
                </a:lnTo>
                <a:lnTo>
                  <a:pt x="642" y="582"/>
                </a:lnTo>
                <a:lnTo>
                  <a:pt x="642" y="588"/>
                </a:lnTo>
                <a:lnTo>
                  <a:pt x="642" y="594"/>
                </a:lnTo>
                <a:lnTo>
                  <a:pt x="648" y="594"/>
                </a:lnTo>
                <a:lnTo>
                  <a:pt x="642" y="594"/>
                </a:lnTo>
                <a:lnTo>
                  <a:pt x="636" y="594"/>
                </a:lnTo>
                <a:lnTo>
                  <a:pt x="636" y="600"/>
                </a:lnTo>
                <a:lnTo>
                  <a:pt x="630" y="600"/>
                </a:lnTo>
                <a:lnTo>
                  <a:pt x="630" y="606"/>
                </a:lnTo>
                <a:lnTo>
                  <a:pt x="624" y="606"/>
                </a:lnTo>
                <a:lnTo>
                  <a:pt x="624" y="612"/>
                </a:lnTo>
                <a:lnTo>
                  <a:pt x="618" y="618"/>
                </a:lnTo>
                <a:lnTo>
                  <a:pt x="618" y="624"/>
                </a:lnTo>
                <a:lnTo>
                  <a:pt x="612" y="630"/>
                </a:lnTo>
                <a:lnTo>
                  <a:pt x="612" y="636"/>
                </a:lnTo>
                <a:lnTo>
                  <a:pt x="612" y="642"/>
                </a:lnTo>
                <a:lnTo>
                  <a:pt x="606" y="642"/>
                </a:lnTo>
                <a:lnTo>
                  <a:pt x="606" y="648"/>
                </a:lnTo>
                <a:lnTo>
                  <a:pt x="606" y="654"/>
                </a:lnTo>
                <a:lnTo>
                  <a:pt x="606" y="660"/>
                </a:lnTo>
                <a:lnTo>
                  <a:pt x="606" y="666"/>
                </a:lnTo>
                <a:lnTo>
                  <a:pt x="600" y="666"/>
                </a:lnTo>
                <a:lnTo>
                  <a:pt x="600" y="672"/>
                </a:lnTo>
                <a:lnTo>
                  <a:pt x="600" y="678"/>
                </a:lnTo>
                <a:lnTo>
                  <a:pt x="594" y="678"/>
                </a:lnTo>
                <a:lnTo>
                  <a:pt x="594" y="684"/>
                </a:lnTo>
                <a:lnTo>
                  <a:pt x="588" y="690"/>
                </a:lnTo>
                <a:lnTo>
                  <a:pt x="588" y="696"/>
                </a:lnTo>
                <a:lnTo>
                  <a:pt x="588" y="702"/>
                </a:lnTo>
                <a:lnTo>
                  <a:pt x="582" y="702"/>
                </a:lnTo>
                <a:lnTo>
                  <a:pt x="582" y="708"/>
                </a:lnTo>
                <a:lnTo>
                  <a:pt x="576" y="708"/>
                </a:lnTo>
                <a:lnTo>
                  <a:pt x="576" y="714"/>
                </a:lnTo>
                <a:lnTo>
                  <a:pt x="570" y="714"/>
                </a:lnTo>
                <a:lnTo>
                  <a:pt x="570" y="720"/>
                </a:lnTo>
                <a:lnTo>
                  <a:pt x="564" y="726"/>
                </a:lnTo>
                <a:lnTo>
                  <a:pt x="558" y="726"/>
                </a:lnTo>
                <a:lnTo>
                  <a:pt x="552" y="732"/>
                </a:lnTo>
                <a:lnTo>
                  <a:pt x="546" y="738"/>
                </a:lnTo>
                <a:lnTo>
                  <a:pt x="540" y="744"/>
                </a:lnTo>
                <a:lnTo>
                  <a:pt x="534" y="744"/>
                </a:lnTo>
                <a:lnTo>
                  <a:pt x="534" y="750"/>
                </a:lnTo>
                <a:lnTo>
                  <a:pt x="528" y="756"/>
                </a:lnTo>
                <a:lnTo>
                  <a:pt x="522" y="756"/>
                </a:lnTo>
                <a:lnTo>
                  <a:pt x="522" y="762"/>
                </a:lnTo>
                <a:lnTo>
                  <a:pt x="516" y="762"/>
                </a:lnTo>
                <a:lnTo>
                  <a:pt x="510" y="768"/>
                </a:lnTo>
                <a:lnTo>
                  <a:pt x="504" y="768"/>
                </a:lnTo>
                <a:lnTo>
                  <a:pt x="504" y="774"/>
                </a:lnTo>
                <a:lnTo>
                  <a:pt x="498" y="774"/>
                </a:lnTo>
                <a:lnTo>
                  <a:pt x="492" y="774"/>
                </a:lnTo>
                <a:lnTo>
                  <a:pt x="492" y="780"/>
                </a:lnTo>
                <a:lnTo>
                  <a:pt x="492" y="774"/>
                </a:lnTo>
                <a:lnTo>
                  <a:pt x="486" y="774"/>
                </a:lnTo>
                <a:lnTo>
                  <a:pt x="486" y="768"/>
                </a:lnTo>
                <a:lnTo>
                  <a:pt x="480" y="768"/>
                </a:lnTo>
                <a:lnTo>
                  <a:pt x="480" y="762"/>
                </a:lnTo>
                <a:lnTo>
                  <a:pt x="480" y="756"/>
                </a:lnTo>
                <a:lnTo>
                  <a:pt x="480" y="750"/>
                </a:lnTo>
                <a:lnTo>
                  <a:pt x="480" y="756"/>
                </a:lnTo>
                <a:lnTo>
                  <a:pt x="486" y="756"/>
                </a:lnTo>
                <a:lnTo>
                  <a:pt x="486" y="750"/>
                </a:lnTo>
                <a:lnTo>
                  <a:pt x="486" y="744"/>
                </a:lnTo>
                <a:lnTo>
                  <a:pt x="492" y="744"/>
                </a:lnTo>
                <a:lnTo>
                  <a:pt x="492" y="738"/>
                </a:lnTo>
                <a:lnTo>
                  <a:pt x="486" y="738"/>
                </a:lnTo>
                <a:lnTo>
                  <a:pt x="486" y="732"/>
                </a:lnTo>
                <a:lnTo>
                  <a:pt x="486" y="726"/>
                </a:lnTo>
                <a:lnTo>
                  <a:pt x="486" y="720"/>
                </a:lnTo>
                <a:lnTo>
                  <a:pt x="486" y="714"/>
                </a:lnTo>
                <a:lnTo>
                  <a:pt x="486" y="708"/>
                </a:lnTo>
                <a:lnTo>
                  <a:pt x="492" y="708"/>
                </a:lnTo>
                <a:lnTo>
                  <a:pt x="498" y="702"/>
                </a:lnTo>
                <a:lnTo>
                  <a:pt x="498" y="696"/>
                </a:lnTo>
                <a:lnTo>
                  <a:pt x="504" y="696"/>
                </a:lnTo>
                <a:lnTo>
                  <a:pt x="504" y="702"/>
                </a:lnTo>
                <a:lnTo>
                  <a:pt x="510" y="702"/>
                </a:lnTo>
                <a:lnTo>
                  <a:pt x="510" y="696"/>
                </a:lnTo>
                <a:lnTo>
                  <a:pt x="516" y="696"/>
                </a:lnTo>
                <a:lnTo>
                  <a:pt x="516" y="690"/>
                </a:lnTo>
                <a:lnTo>
                  <a:pt x="522" y="684"/>
                </a:lnTo>
                <a:lnTo>
                  <a:pt x="522" y="678"/>
                </a:lnTo>
                <a:lnTo>
                  <a:pt x="522" y="672"/>
                </a:lnTo>
                <a:lnTo>
                  <a:pt x="522" y="666"/>
                </a:lnTo>
                <a:lnTo>
                  <a:pt x="528" y="666"/>
                </a:lnTo>
                <a:lnTo>
                  <a:pt x="528" y="672"/>
                </a:lnTo>
                <a:lnTo>
                  <a:pt x="534" y="672"/>
                </a:lnTo>
                <a:lnTo>
                  <a:pt x="534" y="666"/>
                </a:lnTo>
                <a:lnTo>
                  <a:pt x="540" y="666"/>
                </a:lnTo>
                <a:lnTo>
                  <a:pt x="540" y="660"/>
                </a:lnTo>
                <a:lnTo>
                  <a:pt x="540" y="666"/>
                </a:lnTo>
                <a:lnTo>
                  <a:pt x="540" y="672"/>
                </a:lnTo>
                <a:lnTo>
                  <a:pt x="546" y="672"/>
                </a:lnTo>
                <a:lnTo>
                  <a:pt x="546" y="678"/>
                </a:lnTo>
                <a:lnTo>
                  <a:pt x="546" y="672"/>
                </a:lnTo>
                <a:lnTo>
                  <a:pt x="552" y="678"/>
                </a:lnTo>
                <a:lnTo>
                  <a:pt x="558" y="678"/>
                </a:lnTo>
                <a:lnTo>
                  <a:pt x="564" y="678"/>
                </a:lnTo>
                <a:lnTo>
                  <a:pt x="570" y="672"/>
                </a:lnTo>
                <a:lnTo>
                  <a:pt x="570" y="666"/>
                </a:lnTo>
                <a:lnTo>
                  <a:pt x="576" y="666"/>
                </a:lnTo>
                <a:lnTo>
                  <a:pt x="576" y="660"/>
                </a:lnTo>
                <a:lnTo>
                  <a:pt x="576" y="654"/>
                </a:lnTo>
                <a:lnTo>
                  <a:pt x="582" y="654"/>
                </a:lnTo>
                <a:lnTo>
                  <a:pt x="582" y="648"/>
                </a:lnTo>
                <a:lnTo>
                  <a:pt x="582" y="642"/>
                </a:lnTo>
                <a:lnTo>
                  <a:pt x="588" y="642"/>
                </a:lnTo>
                <a:lnTo>
                  <a:pt x="588" y="636"/>
                </a:lnTo>
                <a:lnTo>
                  <a:pt x="588" y="630"/>
                </a:lnTo>
                <a:lnTo>
                  <a:pt x="588" y="624"/>
                </a:lnTo>
                <a:lnTo>
                  <a:pt x="582" y="624"/>
                </a:lnTo>
                <a:lnTo>
                  <a:pt x="582" y="618"/>
                </a:lnTo>
                <a:lnTo>
                  <a:pt x="576" y="612"/>
                </a:lnTo>
                <a:lnTo>
                  <a:pt x="576" y="606"/>
                </a:lnTo>
                <a:lnTo>
                  <a:pt x="576" y="600"/>
                </a:lnTo>
                <a:lnTo>
                  <a:pt x="582" y="594"/>
                </a:lnTo>
                <a:lnTo>
                  <a:pt x="582" y="588"/>
                </a:lnTo>
                <a:lnTo>
                  <a:pt x="582" y="594"/>
                </a:lnTo>
                <a:lnTo>
                  <a:pt x="576" y="594"/>
                </a:lnTo>
                <a:lnTo>
                  <a:pt x="570" y="594"/>
                </a:lnTo>
                <a:lnTo>
                  <a:pt x="564" y="594"/>
                </a:lnTo>
                <a:lnTo>
                  <a:pt x="564" y="600"/>
                </a:lnTo>
                <a:lnTo>
                  <a:pt x="564" y="594"/>
                </a:lnTo>
                <a:lnTo>
                  <a:pt x="570" y="600"/>
                </a:lnTo>
                <a:lnTo>
                  <a:pt x="570" y="594"/>
                </a:lnTo>
                <a:lnTo>
                  <a:pt x="570" y="600"/>
                </a:lnTo>
                <a:lnTo>
                  <a:pt x="564" y="600"/>
                </a:lnTo>
                <a:lnTo>
                  <a:pt x="564" y="606"/>
                </a:lnTo>
                <a:lnTo>
                  <a:pt x="564" y="612"/>
                </a:lnTo>
                <a:lnTo>
                  <a:pt x="558" y="612"/>
                </a:lnTo>
                <a:lnTo>
                  <a:pt x="564" y="612"/>
                </a:lnTo>
                <a:lnTo>
                  <a:pt x="558" y="612"/>
                </a:lnTo>
                <a:lnTo>
                  <a:pt x="564" y="612"/>
                </a:lnTo>
                <a:lnTo>
                  <a:pt x="564" y="618"/>
                </a:lnTo>
                <a:lnTo>
                  <a:pt x="570" y="618"/>
                </a:lnTo>
                <a:lnTo>
                  <a:pt x="570" y="624"/>
                </a:lnTo>
                <a:lnTo>
                  <a:pt x="564" y="624"/>
                </a:lnTo>
                <a:lnTo>
                  <a:pt x="558" y="624"/>
                </a:lnTo>
                <a:lnTo>
                  <a:pt x="552" y="630"/>
                </a:lnTo>
                <a:lnTo>
                  <a:pt x="546" y="630"/>
                </a:lnTo>
                <a:lnTo>
                  <a:pt x="540" y="630"/>
                </a:lnTo>
                <a:lnTo>
                  <a:pt x="540" y="636"/>
                </a:lnTo>
                <a:lnTo>
                  <a:pt x="540" y="642"/>
                </a:lnTo>
                <a:lnTo>
                  <a:pt x="534" y="642"/>
                </a:lnTo>
                <a:lnTo>
                  <a:pt x="528" y="648"/>
                </a:lnTo>
                <a:lnTo>
                  <a:pt x="522" y="648"/>
                </a:lnTo>
                <a:lnTo>
                  <a:pt x="516" y="648"/>
                </a:lnTo>
                <a:lnTo>
                  <a:pt x="510" y="648"/>
                </a:lnTo>
                <a:lnTo>
                  <a:pt x="510" y="642"/>
                </a:lnTo>
                <a:lnTo>
                  <a:pt x="510" y="648"/>
                </a:lnTo>
                <a:lnTo>
                  <a:pt x="504" y="648"/>
                </a:lnTo>
                <a:lnTo>
                  <a:pt x="504" y="642"/>
                </a:lnTo>
                <a:lnTo>
                  <a:pt x="498" y="642"/>
                </a:lnTo>
                <a:lnTo>
                  <a:pt x="492" y="642"/>
                </a:lnTo>
                <a:lnTo>
                  <a:pt x="492" y="636"/>
                </a:lnTo>
                <a:lnTo>
                  <a:pt x="492" y="642"/>
                </a:lnTo>
                <a:lnTo>
                  <a:pt x="492" y="636"/>
                </a:lnTo>
                <a:lnTo>
                  <a:pt x="486" y="636"/>
                </a:lnTo>
                <a:lnTo>
                  <a:pt x="486" y="630"/>
                </a:lnTo>
                <a:lnTo>
                  <a:pt x="480" y="630"/>
                </a:lnTo>
                <a:lnTo>
                  <a:pt x="474" y="630"/>
                </a:lnTo>
                <a:lnTo>
                  <a:pt x="474" y="624"/>
                </a:lnTo>
                <a:lnTo>
                  <a:pt x="468" y="624"/>
                </a:lnTo>
                <a:lnTo>
                  <a:pt x="468" y="618"/>
                </a:lnTo>
                <a:lnTo>
                  <a:pt x="462" y="618"/>
                </a:lnTo>
                <a:lnTo>
                  <a:pt x="468" y="618"/>
                </a:lnTo>
                <a:lnTo>
                  <a:pt x="468" y="612"/>
                </a:lnTo>
                <a:lnTo>
                  <a:pt x="462" y="612"/>
                </a:lnTo>
                <a:lnTo>
                  <a:pt x="462" y="606"/>
                </a:lnTo>
                <a:lnTo>
                  <a:pt x="462" y="600"/>
                </a:lnTo>
                <a:lnTo>
                  <a:pt x="456" y="600"/>
                </a:lnTo>
                <a:lnTo>
                  <a:pt x="456" y="594"/>
                </a:lnTo>
                <a:lnTo>
                  <a:pt x="456" y="588"/>
                </a:lnTo>
                <a:lnTo>
                  <a:pt x="456" y="582"/>
                </a:lnTo>
                <a:lnTo>
                  <a:pt x="450" y="582"/>
                </a:lnTo>
                <a:lnTo>
                  <a:pt x="444" y="582"/>
                </a:lnTo>
                <a:lnTo>
                  <a:pt x="444" y="576"/>
                </a:lnTo>
                <a:lnTo>
                  <a:pt x="438" y="576"/>
                </a:lnTo>
                <a:lnTo>
                  <a:pt x="438" y="570"/>
                </a:lnTo>
                <a:lnTo>
                  <a:pt x="432" y="570"/>
                </a:lnTo>
                <a:lnTo>
                  <a:pt x="426" y="570"/>
                </a:lnTo>
                <a:lnTo>
                  <a:pt x="426" y="564"/>
                </a:lnTo>
                <a:lnTo>
                  <a:pt x="420" y="564"/>
                </a:lnTo>
                <a:lnTo>
                  <a:pt x="420" y="558"/>
                </a:lnTo>
                <a:lnTo>
                  <a:pt x="420" y="564"/>
                </a:lnTo>
                <a:lnTo>
                  <a:pt x="420" y="558"/>
                </a:lnTo>
                <a:lnTo>
                  <a:pt x="420" y="564"/>
                </a:lnTo>
                <a:lnTo>
                  <a:pt x="414" y="564"/>
                </a:lnTo>
                <a:lnTo>
                  <a:pt x="408" y="564"/>
                </a:lnTo>
                <a:lnTo>
                  <a:pt x="408" y="558"/>
                </a:lnTo>
                <a:lnTo>
                  <a:pt x="402" y="558"/>
                </a:lnTo>
                <a:lnTo>
                  <a:pt x="372" y="534"/>
                </a:lnTo>
                <a:lnTo>
                  <a:pt x="372" y="528"/>
                </a:lnTo>
                <a:lnTo>
                  <a:pt x="372" y="522"/>
                </a:lnTo>
                <a:lnTo>
                  <a:pt x="372" y="528"/>
                </a:lnTo>
                <a:lnTo>
                  <a:pt x="366" y="528"/>
                </a:lnTo>
                <a:lnTo>
                  <a:pt x="366" y="522"/>
                </a:lnTo>
                <a:lnTo>
                  <a:pt x="366" y="516"/>
                </a:lnTo>
                <a:lnTo>
                  <a:pt x="360" y="516"/>
                </a:lnTo>
                <a:lnTo>
                  <a:pt x="360" y="510"/>
                </a:lnTo>
                <a:lnTo>
                  <a:pt x="354" y="510"/>
                </a:lnTo>
                <a:lnTo>
                  <a:pt x="348" y="510"/>
                </a:lnTo>
                <a:lnTo>
                  <a:pt x="342" y="510"/>
                </a:lnTo>
                <a:lnTo>
                  <a:pt x="342" y="504"/>
                </a:lnTo>
                <a:lnTo>
                  <a:pt x="336" y="504"/>
                </a:lnTo>
                <a:lnTo>
                  <a:pt x="330" y="504"/>
                </a:lnTo>
                <a:lnTo>
                  <a:pt x="330" y="510"/>
                </a:lnTo>
                <a:lnTo>
                  <a:pt x="324" y="510"/>
                </a:lnTo>
                <a:lnTo>
                  <a:pt x="324" y="504"/>
                </a:lnTo>
                <a:lnTo>
                  <a:pt x="318" y="504"/>
                </a:lnTo>
                <a:lnTo>
                  <a:pt x="318" y="498"/>
                </a:lnTo>
                <a:lnTo>
                  <a:pt x="312" y="498"/>
                </a:lnTo>
                <a:lnTo>
                  <a:pt x="312" y="492"/>
                </a:lnTo>
                <a:lnTo>
                  <a:pt x="306" y="492"/>
                </a:lnTo>
                <a:lnTo>
                  <a:pt x="312" y="492"/>
                </a:lnTo>
                <a:lnTo>
                  <a:pt x="306" y="492"/>
                </a:lnTo>
                <a:lnTo>
                  <a:pt x="306" y="486"/>
                </a:lnTo>
                <a:lnTo>
                  <a:pt x="300" y="486"/>
                </a:lnTo>
                <a:lnTo>
                  <a:pt x="306" y="486"/>
                </a:lnTo>
                <a:lnTo>
                  <a:pt x="300" y="492"/>
                </a:lnTo>
                <a:lnTo>
                  <a:pt x="306" y="492"/>
                </a:lnTo>
                <a:lnTo>
                  <a:pt x="300" y="492"/>
                </a:lnTo>
                <a:lnTo>
                  <a:pt x="294" y="492"/>
                </a:lnTo>
                <a:lnTo>
                  <a:pt x="288" y="492"/>
                </a:lnTo>
                <a:lnTo>
                  <a:pt x="288" y="486"/>
                </a:lnTo>
                <a:lnTo>
                  <a:pt x="282" y="486"/>
                </a:lnTo>
                <a:lnTo>
                  <a:pt x="276" y="486"/>
                </a:lnTo>
                <a:lnTo>
                  <a:pt x="276" y="480"/>
                </a:lnTo>
                <a:lnTo>
                  <a:pt x="276" y="474"/>
                </a:lnTo>
                <a:lnTo>
                  <a:pt x="270" y="474"/>
                </a:lnTo>
                <a:lnTo>
                  <a:pt x="270" y="468"/>
                </a:lnTo>
                <a:lnTo>
                  <a:pt x="264" y="468"/>
                </a:lnTo>
                <a:lnTo>
                  <a:pt x="264" y="462"/>
                </a:lnTo>
                <a:lnTo>
                  <a:pt x="264" y="456"/>
                </a:lnTo>
                <a:lnTo>
                  <a:pt x="264" y="462"/>
                </a:lnTo>
                <a:lnTo>
                  <a:pt x="258" y="462"/>
                </a:lnTo>
                <a:lnTo>
                  <a:pt x="258" y="456"/>
                </a:lnTo>
                <a:lnTo>
                  <a:pt x="258" y="450"/>
                </a:lnTo>
                <a:lnTo>
                  <a:pt x="252" y="450"/>
                </a:lnTo>
                <a:lnTo>
                  <a:pt x="246" y="450"/>
                </a:lnTo>
                <a:lnTo>
                  <a:pt x="246" y="444"/>
                </a:lnTo>
                <a:lnTo>
                  <a:pt x="240" y="444"/>
                </a:lnTo>
                <a:lnTo>
                  <a:pt x="240" y="438"/>
                </a:lnTo>
                <a:lnTo>
                  <a:pt x="234" y="438"/>
                </a:lnTo>
                <a:lnTo>
                  <a:pt x="228" y="438"/>
                </a:lnTo>
                <a:lnTo>
                  <a:pt x="228" y="444"/>
                </a:lnTo>
                <a:lnTo>
                  <a:pt x="234" y="444"/>
                </a:lnTo>
                <a:lnTo>
                  <a:pt x="234" y="450"/>
                </a:lnTo>
                <a:lnTo>
                  <a:pt x="228" y="450"/>
                </a:lnTo>
                <a:lnTo>
                  <a:pt x="222" y="450"/>
                </a:lnTo>
                <a:lnTo>
                  <a:pt x="222" y="456"/>
                </a:lnTo>
                <a:lnTo>
                  <a:pt x="216" y="456"/>
                </a:lnTo>
                <a:lnTo>
                  <a:pt x="210" y="456"/>
                </a:lnTo>
                <a:lnTo>
                  <a:pt x="210" y="462"/>
                </a:lnTo>
                <a:lnTo>
                  <a:pt x="204" y="462"/>
                </a:lnTo>
                <a:lnTo>
                  <a:pt x="204" y="468"/>
                </a:lnTo>
                <a:lnTo>
                  <a:pt x="204" y="462"/>
                </a:lnTo>
                <a:lnTo>
                  <a:pt x="198" y="462"/>
                </a:lnTo>
                <a:lnTo>
                  <a:pt x="198" y="468"/>
                </a:lnTo>
                <a:lnTo>
                  <a:pt x="192" y="468"/>
                </a:lnTo>
                <a:lnTo>
                  <a:pt x="192" y="462"/>
                </a:lnTo>
                <a:lnTo>
                  <a:pt x="192" y="468"/>
                </a:lnTo>
                <a:lnTo>
                  <a:pt x="192" y="462"/>
                </a:lnTo>
                <a:lnTo>
                  <a:pt x="186" y="462"/>
                </a:lnTo>
                <a:lnTo>
                  <a:pt x="186" y="456"/>
                </a:lnTo>
                <a:lnTo>
                  <a:pt x="192" y="456"/>
                </a:lnTo>
                <a:lnTo>
                  <a:pt x="192" y="450"/>
                </a:lnTo>
                <a:lnTo>
                  <a:pt x="186" y="450"/>
                </a:lnTo>
                <a:lnTo>
                  <a:pt x="192" y="450"/>
                </a:lnTo>
                <a:lnTo>
                  <a:pt x="186" y="450"/>
                </a:lnTo>
                <a:lnTo>
                  <a:pt x="192" y="450"/>
                </a:lnTo>
                <a:lnTo>
                  <a:pt x="192" y="444"/>
                </a:lnTo>
                <a:lnTo>
                  <a:pt x="192" y="438"/>
                </a:lnTo>
                <a:lnTo>
                  <a:pt x="186" y="438"/>
                </a:lnTo>
                <a:lnTo>
                  <a:pt x="186" y="432"/>
                </a:lnTo>
                <a:lnTo>
                  <a:pt x="180" y="432"/>
                </a:lnTo>
                <a:lnTo>
                  <a:pt x="180" y="426"/>
                </a:lnTo>
                <a:lnTo>
                  <a:pt x="174" y="426"/>
                </a:lnTo>
                <a:lnTo>
                  <a:pt x="174" y="420"/>
                </a:lnTo>
                <a:lnTo>
                  <a:pt x="168" y="414"/>
                </a:lnTo>
                <a:lnTo>
                  <a:pt x="168" y="408"/>
                </a:lnTo>
                <a:lnTo>
                  <a:pt x="162" y="408"/>
                </a:lnTo>
                <a:lnTo>
                  <a:pt x="162" y="402"/>
                </a:lnTo>
                <a:lnTo>
                  <a:pt x="156" y="402"/>
                </a:lnTo>
                <a:lnTo>
                  <a:pt x="150" y="402"/>
                </a:lnTo>
                <a:lnTo>
                  <a:pt x="150" y="396"/>
                </a:lnTo>
                <a:lnTo>
                  <a:pt x="144" y="396"/>
                </a:lnTo>
                <a:lnTo>
                  <a:pt x="144" y="390"/>
                </a:lnTo>
                <a:lnTo>
                  <a:pt x="138" y="390"/>
                </a:lnTo>
                <a:lnTo>
                  <a:pt x="138" y="384"/>
                </a:lnTo>
                <a:lnTo>
                  <a:pt x="132" y="384"/>
                </a:lnTo>
                <a:lnTo>
                  <a:pt x="126" y="384"/>
                </a:lnTo>
                <a:lnTo>
                  <a:pt x="126" y="378"/>
                </a:lnTo>
                <a:lnTo>
                  <a:pt x="126" y="372"/>
                </a:lnTo>
                <a:lnTo>
                  <a:pt x="120" y="372"/>
                </a:lnTo>
                <a:lnTo>
                  <a:pt x="114" y="372"/>
                </a:lnTo>
                <a:lnTo>
                  <a:pt x="120" y="366"/>
                </a:lnTo>
                <a:lnTo>
                  <a:pt x="114" y="366"/>
                </a:lnTo>
                <a:lnTo>
                  <a:pt x="114" y="360"/>
                </a:lnTo>
                <a:lnTo>
                  <a:pt x="108" y="360"/>
                </a:lnTo>
                <a:lnTo>
                  <a:pt x="108" y="366"/>
                </a:lnTo>
                <a:lnTo>
                  <a:pt x="108" y="360"/>
                </a:lnTo>
                <a:lnTo>
                  <a:pt x="102" y="360"/>
                </a:lnTo>
                <a:lnTo>
                  <a:pt x="96" y="360"/>
                </a:lnTo>
                <a:lnTo>
                  <a:pt x="96" y="354"/>
                </a:lnTo>
                <a:lnTo>
                  <a:pt x="102" y="354"/>
                </a:lnTo>
                <a:lnTo>
                  <a:pt x="96" y="354"/>
                </a:lnTo>
                <a:lnTo>
                  <a:pt x="96" y="348"/>
                </a:lnTo>
                <a:lnTo>
                  <a:pt x="90" y="348"/>
                </a:lnTo>
                <a:lnTo>
                  <a:pt x="84" y="348"/>
                </a:lnTo>
                <a:lnTo>
                  <a:pt x="84" y="354"/>
                </a:lnTo>
                <a:lnTo>
                  <a:pt x="84" y="348"/>
                </a:lnTo>
                <a:lnTo>
                  <a:pt x="78" y="348"/>
                </a:lnTo>
                <a:lnTo>
                  <a:pt x="78" y="354"/>
                </a:lnTo>
                <a:lnTo>
                  <a:pt x="78" y="348"/>
                </a:lnTo>
                <a:lnTo>
                  <a:pt x="72" y="348"/>
                </a:lnTo>
                <a:lnTo>
                  <a:pt x="72" y="354"/>
                </a:lnTo>
                <a:lnTo>
                  <a:pt x="66" y="354"/>
                </a:lnTo>
                <a:lnTo>
                  <a:pt x="66" y="348"/>
                </a:lnTo>
                <a:lnTo>
                  <a:pt x="66" y="354"/>
                </a:lnTo>
                <a:lnTo>
                  <a:pt x="60" y="354"/>
                </a:lnTo>
                <a:lnTo>
                  <a:pt x="66" y="354"/>
                </a:lnTo>
                <a:lnTo>
                  <a:pt x="60" y="354"/>
                </a:lnTo>
                <a:lnTo>
                  <a:pt x="60" y="360"/>
                </a:lnTo>
                <a:lnTo>
                  <a:pt x="54" y="360"/>
                </a:lnTo>
                <a:lnTo>
                  <a:pt x="54" y="366"/>
                </a:lnTo>
                <a:lnTo>
                  <a:pt x="54" y="372"/>
                </a:lnTo>
                <a:lnTo>
                  <a:pt x="48" y="372"/>
                </a:lnTo>
                <a:lnTo>
                  <a:pt x="42" y="372"/>
                </a:lnTo>
                <a:lnTo>
                  <a:pt x="36" y="372"/>
                </a:lnTo>
                <a:lnTo>
                  <a:pt x="30" y="372"/>
                </a:lnTo>
                <a:lnTo>
                  <a:pt x="24" y="372"/>
                </a:lnTo>
                <a:lnTo>
                  <a:pt x="18" y="372"/>
                </a:lnTo>
                <a:lnTo>
                  <a:pt x="12" y="372"/>
                </a:lnTo>
                <a:lnTo>
                  <a:pt x="6" y="372"/>
                </a:lnTo>
                <a:lnTo>
                  <a:pt x="6" y="366"/>
                </a:lnTo>
                <a:lnTo>
                  <a:pt x="6" y="360"/>
                </a:lnTo>
                <a:lnTo>
                  <a:pt x="0" y="360"/>
                </a:lnTo>
                <a:lnTo>
                  <a:pt x="6" y="360"/>
                </a:lnTo>
                <a:lnTo>
                  <a:pt x="12" y="360"/>
                </a:lnTo>
                <a:lnTo>
                  <a:pt x="12" y="354"/>
                </a:lnTo>
                <a:lnTo>
                  <a:pt x="18" y="354"/>
                </a:lnTo>
                <a:lnTo>
                  <a:pt x="18" y="348"/>
                </a:lnTo>
                <a:lnTo>
                  <a:pt x="24" y="348"/>
                </a:lnTo>
                <a:lnTo>
                  <a:pt x="24" y="342"/>
                </a:lnTo>
                <a:lnTo>
                  <a:pt x="30" y="342"/>
                </a:lnTo>
                <a:lnTo>
                  <a:pt x="36" y="342"/>
                </a:lnTo>
                <a:lnTo>
                  <a:pt x="36" y="336"/>
                </a:lnTo>
                <a:lnTo>
                  <a:pt x="36" y="330"/>
                </a:lnTo>
                <a:lnTo>
                  <a:pt x="36" y="324"/>
                </a:lnTo>
                <a:lnTo>
                  <a:pt x="36" y="318"/>
                </a:lnTo>
                <a:lnTo>
                  <a:pt x="42" y="318"/>
                </a:lnTo>
                <a:lnTo>
                  <a:pt x="48" y="312"/>
                </a:lnTo>
                <a:lnTo>
                  <a:pt x="54" y="312"/>
                </a:lnTo>
                <a:lnTo>
                  <a:pt x="60" y="312"/>
                </a:lnTo>
                <a:lnTo>
                  <a:pt x="66" y="306"/>
                </a:lnTo>
                <a:lnTo>
                  <a:pt x="72" y="306"/>
                </a:lnTo>
                <a:lnTo>
                  <a:pt x="72" y="300"/>
                </a:lnTo>
                <a:lnTo>
                  <a:pt x="72" y="294"/>
                </a:lnTo>
                <a:lnTo>
                  <a:pt x="78" y="294"/>
                </a:lnTo>
                <a:lnTo>
                  <a:pt x="78" y="288"/>
                </a:lnTo>
                <a:lnTo>
                  <a:pt x="84" y="288"/>
                </a:lnTo>
                <a:lnTo>
                  <a:pt x="84" y="282"/>
                </a:lnTo>
                <a:lnTo>
                  <a:pt x="90" y="282"/>
                </a:lnTo>
                <a:lnTo>
                  <a:pt x="96" y="282"/>
                </a:lnTo>
                <a:lnTo>
                  <a:pt x="96" y="276"/>
                </a:lnTo>
                <a:lnTo>
                  <a:pt x="102" y="276"/>
                </a:lnTo>
                <a:lnTo>
                  <a:pt x="102" y="270"/>
                </a:lnTo>
                <a:lnTo>
                  <a:pt x="102" y="264"/>
                </a:lnTo>
                <a:lnTo>
                  <a:pt x="108" y="264"/>
                </a:lnTo>
                <a:lnTo>
                  <a:pt x="114" y="258"/>
                </a:lnTo>
                <a:lnTo>
                  <a:pt x="114" y="252"/>
                </a:lnTo>
                <a:lnTo>
                  <a:pt x="114" y="246"/>
                </a:lnTo>
                <a:lnTo>
                  <a:pt x="120" y="240"/>
                </a:lnTo>
                <a:lnTo>
                  <a:pt x="120" y="234"/>
                </a:lnTo>
                <a:lnTo>
                  <a:pt x="126" y="234"/>
                </a:lnTo>
                <a:lnTo>
                  <a:pt x="132" y="234"/>
                </a:lnTo>
                <a:lnTo>
                  <a:pt x="138" y="234"/>
                </a:lnTo>
                <a:lnTo>
                  <a:pt x="144" y="234"/>
                </a:lnTo>
                <a:lnTo>
                  <a:pt x="144" y="228"/>
                </a:lnTo>
                <a:lnTo>
                  <a:pt x="144" y="222"/>
                </a:lnTo>
                <a:lnTo>
                  <a:pt x="144" y="216"/>
                </a:lnTo>
                <a:lnTo>
                  <a:pt x="150" y="216"/>
                </a:lnTo>
                <a:lnTo>
                  <a:pt x="156" y="210"/>
                </a:lnTo>
                <a:lnTo>
                  <a:pt x="156" y="204"/>
                </a:lnTo>
                <a:lnTo>
                  <a:pt x="156" y="198"/>
                </a:lnTo>
                <a:lnTo>
                  <a:pt x="162" y="198"/>
                </a:lnTo>
                <a:lnTo>
                  <a:pt x="168" y="198"/>
                </a:lnTo>
                <a:lnTo>
                  <a:pt x="168" y="192"/>
                </a:lnTo>
                <a:lnTo>
                  <a:pt x="174" y="192"/>
                </a:lnTo>
                <a:lnTo>
                  <a:pt x="174" y="186"/>
                </a:lnTo>
                <a:lnTo>
                  <a:pt x="180" y="186"/>
                </a:lnTo>
                <a:lnTo>
                  <a:pt x="180" y="180"/>
                </a:lnTo>
                <a:lnTo>
                  <a:pt x="186" y="180"/>
                </a:lnTo>
                <a:lnTo>
                  <a:pt x="186" y="174"/>
                </a:lnTo>
                <a:lnTo>
                  <a:pt x="192" y="174"/>
                </a:lnTo>
                <a:lnTo>
                  <a:pt x="186" y="174"/>
                </a:lnTo>
                <a:lnTo>
                  <a:pt x="186" y="168"/>
                </a:lnTo>
                <a:lnTo>
                  <a:pt x="192" y="168"/>
                </a:lnTo>
                <a:lnTo>
                  <a:pt x="192" y="162"/>
                </a:lnTo>
                <a:lnTo>
                  <a:pt x="198" y="162"/>
                </a:lnTo>
                <a:lnTo>
                  <a:pt x="204" y="162"/>
                </a:lnTo>
                <a:lnTo>
                  <a:pt x="204" y="156"/>
                </a:lnTo>
                <a:lnTo>
                  <a:pt x="204" y="150"/>
                </a:lnTo>
                <a:lnTo>
                  <a:pt x="210" y="150"/>
                </a:lnTo>
                <a:lnTo>
                  <a:pt x="216" y="150"/>
                </a:lnTo>
                <a:lnTo>
                  <a:pt x="222" y="150"/>
                </a:lnTo>
                <a:lnTo>
                  <a:pt x="222" y="156"/>
                </a:lnTo>
                <a:lnTo>
                  <a:pt x="228" y="156"/>
                </a:lnTo>
                <a:lnTo>
                  <a:pt x="228" y="150"/>
                </a:lnTo>
                <a:lnTo>
                  <a:pt x="228" y="144"/>
                </a:lnTo>
                <a:lnTo>
                  <a:pt x="222" y="144"/>
                </a:lnTo>
                <a:lnTo>
                  <a:pt x="222" y="138"/>
                </a:lnTo>
                <a:lnTo>
                  <a:pt x="216" y="138"/>
                </a:lnTo>
                <a:lnTo>
                  <a:pt x="216" y="132"/>
                </a:lnTo>
                <a:lnTo>
                  <a:pt x="222" y="132"/>
                </a:lnTo>
                <a:lnTo>
                  <a:pt x="228" y="132"/>
                </a:lnTo>
                <a:lnTo>
                  <a:pt x="228" y="126"/>
                </a:lnTo>
                <a:lnTo>
                  <a:pt x="234" y="126"/>
                </a:lnTo>
                <a:lnTo>
                  <a:pt x="234" y="120"/>
                </a:lnTo>
                <a:lnTo>
                  <a:pt x="240" y="120"/>
                </a:lnTo>
                <a:lnTo>
                  <a:pt x="240" y="126"/>
                </a:lnTo>
                <a:lnTo>
                  <a:pt x="246" y="120"/>
                </a:lnTo>
                <a:lnTo>
                  <a:pt x="246" y="114"/>
                </a:lnTo>
                <a:lnTo>
                  <a:pt x="252" y="114"/>
                </a:lnTo>
                <a:lnTo>
                  <a:pt x="252" y="120"/>
                </a:lnTo>
                <a:lnTo>
                  <a:pt x="258" y="120"/>
                </a:lnTo>
                <a:lnTo>
                  <a:pt x="258" y="114"/>
                </a:lnTo>
                <a:lnTo>
                  <a:pt x="264" y="114"/>
                </a:lnTo>
                <a:lnTo>
                  <a:pt x="264" y="108"/>
                </a:lnTo>
                <a:lnTo>
                  <a:pt x="264" y="102"/>
                </a:lnTo>
                <a:lnTo>
                  <a:pt x="270" y="102"/>
                </a:lnTo>
                <a:lnTo>
                  <a:pt x="270" y="96"/>
                </a:lnTo>
                <a:lnTo>
                  <a:pt x="276" y="96"/>
                </a:lnTo>
                <a:lnTo>
                  <a:pt x="282" y="90"/>
                </a:lnTo>
                <a:lnTo>
                  <a:pt x="288" y="90"/>
                </a:lnTo>
                <a:lnTo>
                  <a:pt x="288" y="96"/>
                </a:lnTo>
                <a:lnTo>
                  <a:pt x="294" y="96"/>
                </a:lnTo>
                <a:lnTo>
                  <a:pt x="294" y="90"/>
                </a:lnTo>
                <a:lnTo>
                  <a:pt x="300" y="90"/>
                </a:lnTo>
                <a:lnTo>
                  <a:pt x="306" y="90"/>
                </a:lnTo>
                <a:lnTo>
                  <a:pt x="306" y="84"/>
                </a:lnTo>
                <a:lnTo>
                  <a:pt x="300" y="84"/>
                </a:lnTo>
                <a:lnTo>
                  <a:pt x="300" y="78"/>
                </a:lnTo>
                <a:lnTo>
                  <a:pt x="306" y="78"/>
                </a:lnTo>
                <a:lnTo>
                  <a:pt x="306" y="84"/>
                </a:lnTo>
                <a:lnTo>
                  <a:pt x="306" y="78"/>
                </a:lnTo>
                <a:lnTo>
                  <a:pt x="312" y="78"/>
                </a:lnTo>
                <a:lnTo>
                  <a:pt x="318" y="78"/>
                </a:lnTo>
                <a:lnTo>
                  <a:pt x="318" y="72"/>
                </a:lnTo>
                <a:lnTo>
                  <a:pt x="318" y="66"/>
                </a:lnTo>
                <a:lnTo>
                  <a:pt x="318" y="60"/>
                </a:lnTo>
                <a:lnTo>
                  <a:pt x="324" y="60"/>
                </a:lnTo>
                <a:lnTo>
                  <a:pt x="330" y="54"/>
                </a:lnTo>
                <a:lnTo>
                  <a:pt x="336" y="60"/>
                </a:lnTo>
                <a:lnTo>
                  <a:pt x="336" y="54"/>
                </a:lnTo>
                <a:lnTo>
                  <a:pt x="342" y="54"/>
                </a:lnTo>
                <a:lnTo>
                  <a:pt x="348" y="54"/>
                </a:lnTo>
                <a:lnTo>
                  <a:pt x="342" y="54"/>
                </a:lnTo>
                <a:lnTo>
                  <a:pt x="342" y="48"/>
                </a:lnTo>
                <a:lnTo>
                  <a:pt x="348" y="48"/>
                </a:lnTo>
                <a:lnTo>
                  <a:pt x="348" y="54"/>
                </a:lnTo>
                <a:lnTo>
                  <a:pt x="354" y="54"/>
                </a:lnTo>
                <a:lnTo>
                  <a:pt x="354" y="48"/>
                </a:lnTo>
                <a:lnTo>
                  <a:pt x="354" y="42"/>
                </a:lnTo>
                <a:lnTo>
                  <a:pt x="360" y="42"/>
                </a:lnTo>
                <a:lnTo>
                  <a:pt x="360" y="48"/>
                </a:lnTo>
                <a:lnTo>
                  <a:pt x="366" y="48"/>
                </a:lnTo>
                <a:lnTo>
                  <a:pt x="372" y="48"/>
                </a:lnTo>
                <a:lnTo>
                  <a:pt x="372" y="42"/>
                </a:lnTo>
                <a:lnTo>
                  <a:pt x="372" y="36"/>
                </a:lnTo>
                <a:lnTo>
                  <a:pt x="378" y="36"/>
                </a:lnTo>
                <a:lnTo>
                  <a:pt x="378" y="42"/>
                </a:lnTo>
                <a:lnTo>
                  <a:pt x="384" y="42"/>
                </a:lnTo>
                <a:lnTo>
                  <a:pt x="384" y="36"/>
                </a:lnTo>
                <a:lnTo>
                  <a:pt x="390" y="36"/>
                </a:lnTo>
                <a:lnTo>
                  <a:pt x="390" y="42"/>
                </a:lnTo>
                <a:lnTo>
                  <a:pt x="390" y="36"/>
                </a:lnTo>
                <a:lnTo>
                  <a:pt x="396" y="36"/>
                </a:lnTo>
                <a:lnTo>
                  <a:pt x="396" y="30"/>
                </a:lnTo>
                <a:lnTo>
                  <a:pt x="402" y="30"/>
                </a:lnTo>
                <a:lnTo>
                  <a:pt x="402" y="24"/>
                </a:lnTo>
                <a:lnTo>
                  <a:pt x="402" y="18"/>
                </a:lnTo>
                <a:lnTo>
                  <a:pt x="408" y="18"/>
                </a:lnTo>
                <a:lnTo>
                  <a:pt x="408" y="24"/>
                </a:lnTo>
                <a:lnTo>
                  <a:pt x="414" y="24"/>
                </a:lnTo>
                <a:lnTo>
                  <a:pt x="420" y="18"/>
                </a:lnTo>
                <a:lnTo>
                  <a:pt x="420" y="12"/>
                </a:lnTo>
                <a:lnTo>
                  <a:pt x="426" y="12"/>
                </a:lnTo>
                <a:lnTo>
                  <a:pt x="426" y="6"/>
                </a:lnTo>
                <a:lnTo>
                  <a:pt x="432" y="6"/>
                </a:lnTo>
                <a:lnTo>
                  <a:pt x="432" y="12"/>
                </a:lnTo>
                <a:lnTo>
                  <a:pt x="438" y="12"/>
                </a:lnTo>
                <a:lnTo>
                  <a:pt x="438" y="6"/>
                </a:lnTo>
                <a:lnTo>
                  <a:pt x="444" y="6"/>
                </a:lnTo>
                <a:lnTo>
                  <a:pt x="444" y="12"/>
                </a:lnTo>
                <a:lnTo>
                  <a:pt x="450" y="12"/>
                </a:lnTo>
                <a:lnTo>
                  <a:pt x="450" y="6"/>
                </a:lnTo>
                <a:lnTo>
                  <a:pt x="450" y="12"/>
                </a:lnTo>
                <a:lnTo>
                  <a:pt x="456" y="12"/>
                </a:lnTo>
                <a:lnTo>
                  <a:pt x="462" y="12"/>
                </a:lnTo>
                <a:lnTo>
                  <a:pt x="462" y="6"/>
                </a:lnTo>
                <a:lnTo>
                  <a:pt x="462" y="12"/>
                </a:lnTo>
                <a:lnTo>
                  <a:pt x="462" y="18"/>
                </a:lnTo>
                <a:lnTo>
                  <a:pt x="468" y="18"/>
                </a:lnTo>
                <a:lnTo>
                  <a:pt x="468" y="12"/>
                </a:lnTo>
                <a:lnTo>
                  <a:pt x="474" y="12"/>
                </a:lnTo>
                <a:lnTo>
                  <a:pt x="480" y="12"/>
                </a:lnTo>
                <a:lnTo>
                  <a:pt x="486" y="12"/>
                </a:lnTo>
                <a:lnTo>
                  <a:pt x="480" y="12"/>
                </a:lnTo>
                <a:lnTo>
                  <a:pt x="480" y="6"/>
                </a:lnTo>
                <a:lnTo>
                  <a:pt x="486" y="6"/>
                </a:lnTo>
                <a:lnTo>
                  <a:pt x="492" y="6"/>
                </a:lnTo>
                <a:lnTo>
                  <a:pt x="492" y="0"/>
                </a:lnTo>
                <a:lnTo>
                  <a:pt x="498" y="0"/>
                </a:lnTo>
                <a:lnTo>
                  <a:pt x="498" y="6"/>
                </a:lnTo>
                <a:lnTo>
                  <a:pt x="504" y="6"/>
                </a:lnTo>
                <a:lnTo>
                  <a:pt x="504" y="12"/>
                </a:lnTo>
                <a:lnTo>
                  <a:pt x="510" y="12"/>
                </a:lnTo>
                <a:lnTo>
                  <a:pt x="516" y="12"/>
                </a:lnTo>
                <a:lnTo>
                  <a:pt x="522" y="12"/>
                </a:lnTo>
                <a:lnTo>
                  <a:pt x="522" y="6"/>
                </a:lnTo>
                <a:lnTo>
                  <a:pt x="522" y="12"/>
                </a:lnTo>
                <a:lnTo>
                  <a:pt x="528" y="12"/>
                </a:lnTo>
                <a:lnTo>
                  <a:pt x="528" y="6"/>
                </a:lnTo>
                <a:lnTo>
                  <a:pt x="534" y="6"/>
                </a:lnTo>
                <a:lnTo>
                  <a:pt x="528" y="6"/>
                </a:lnTo>
                <a:lnTo>
                  <a:pt x="528" y="0"/>
                </a:lnTo>
                <a:lnTo>
                  <a:pt x="534" y="0"/>
                </a:lnTo>
                <a:lnTo>
                  <a:pt x="540" y="0"/>
                </a:lnTo>
                <a:lnTo>
                  <a:pt x="534" y="0"/>
                </a:lnTo>
                <a:lnTo>
                  <a:pt x="534" y="6"/>
                </a:lnTo>
                <a:lnTo>
                  <a:pt x="540" y="6"/>
                </a:lnTo>
                <a:lnTo>
                  <a:pt x="540" y="12"/>
                </a:lnTo>
                <a:lnTo>
                  <a:pt x="540" y="18"/>
                </a:lnTo>
                <a:lnTo>
                  <a:pt x="546" y="18"/>
                </a:lnTo>
                <a:lnTo>
                  <a:pt x="546" y="12"/>
                </a:lnTo>
                <a:lnTo>
                  <a:pt x="546" y="6"/>
                </a:lnTo>
                <a:lnTo>
                  <a:pt x="546" y="12"/>
                </a:lnTo>
                <a:lnTo>
                  <a:pt x="552" y="12"/>
                </a:lnTo>
                <a:lnTo>
                  <a:pt x="558" y="12"/>
                </a:lnTo>
                <a:lnTo>
                  <a:pt x="558" y="6"/>
                </a:lnTo>
                <a:lnTo>
                  <a:pt x="558" y="12"/>
                </a:lnTo>
                <a:lnTo>
                  <a:pt x="564" y="12"/>
                </a:lnTo>
                <a:lnTo>
                  <a:pt x="570" y="12"/>
                </a:lnTo>
                <a:lnTo>
                  <a:pt x="570" y="18"/>
                </a:lnTo>
                <a:lnTo>
                  <a:pt x="576" y="18"/>
                </a:lnTo>
                <a:lnTo>
                  <a:pt x="576" y="24"/>
                </a:lnTo>
                <a:lnTo>
                  <a:pt x="576" y="18"/>
                </a:lnTo>
                <a:lnTo>
                  <a:pt x="582" y="18"/>
                </a:lnTo>
                <a:lnTo>
                  <a:pt x="588" y="18"/>
                </a:lnTo>
                <a:lnTo>
                  <a:pt x="594" y="18"/>
                </a:lnTo>
                <a:lnTo>
                  <a:pt x="600" y="18"/>
                </a:lnTo>
                <a:lnTo>
                  <a:pt x="606" y="18"/>
                </a:lnTo>
                <a:lnTo>
                  <a:pt x="606" y="12"/>
                </a:lnTo>
                <a:lnTo>
                  <a:pt x="606" y="18"/>
                </a:lnTo>
                <a:lnTo>
                  <a:pt x="606" y="24"/>
                </a:lnTo>
                <a:lnTo>
                  <a:pt x="612" y="24"/>
                </a:lnTo>
                <a:lnTo>
                  <a:pt x="612" y="18"/>
                </a:lnTo>
                <a:lnTo>
                  <a:pt x="612" y="24"/>
                </a:lnTo>
                <a:lnTo>
                  <a:pt x="618" y="24"/>
                </a:lnTo>
                <a:lnTo>
                  <a:pt x="624" y="24"/>
                </a:lnTo>
                <a:lnTo>
                  <a:pt x="624" y="18"/>
                </a:lnTo>
                <a:lnTo>
                  <a:pt x="630" y="18"/>
                </a:lnTo>
                <a:lnTo>
                  <a:pt x="630" y="24"/>
                </a:lnTo>
                <a:lnTo>
                  <a:pt x="624" y="24"/>
                </a:lnTo>
                <a:lnTo>
                  <a:pt x="630" y="24"/>
                </a:lnTo>
                <a:lnTo>
                  <a:pt x="630" y="30"/>
                </a:lnTo>
                <a:lnTo>
                  <a:pt x="636" y="30"/>
                </a:lnTo>
                <a:lnTo>
                  <a:pt x="636" y="24"/>
                </a:lnTo>
                <a:lnTo>
                  <a:pt x="642" y="24"/>
                </a:lnTo>
                <a:lnTo>
                  <a:pt x="642" y="30"/>
                </a:lnTo>
                <a:lnTo>
                  <a:pt x="648" y="30"/>
                </a:lnTo>
                <a:lnTo>
                  <a:pt x="654" y="30"/>
                </a:lnTo>
                <a:lnTo>
                  <a:pt x="654" y="36"/>
                </a:lnTo>
                <a:lnTo>
                  <a:pt x="660" y="36"/>
                </a:lnTo>
                <a:lnTo>
                  <a:pt x="660" y="30"/>
                </a:lnTo>
                <a:lnTo>
                  <a:pt x="660" y="36"/>
                </a:lnTo>
                <a:lnTo>
                  <a:pt x="654" y="36"/>
                </a:lnTo>
                <a:lnTo>
                  <a:pt x="660" y="36"/>
                </a:lnTo>
                <a:lnTo>
                  <a:pt x="666" y="36"/>
                </a:lnTo>
                <a:lnTo>
                  <a:pt x="666" y="42"/>
                </a:lnTo>
                <a:lnTo>
                  <a:pt x="660" y="42"/>
                </a:lnTo>
                <a:lnTo>
                  <a:pt x="666" y="42"/>
                </a:lnTo>
                <a:lnTo>
                  <a:pt x="666" y="48"/>
                </a:lnTo>
                <a:lnTo>
                  <a:pt x="672" y="48"/>
                </a:lnTo>
                <a:lnTo>
                  <a:pt x="672" y="42"/>
                </a:lnTo>
                <a:lnTo>
                  <a:pt x="672" y="48"/>
                </a:lnTo>
                <a:lnTo>
                  <a:pt x="678" y="48"/>
                </a:lnTo>
                <a:lnTo>
                  <a:pt x="672" y="48"/>
                </a:lnTo>
                <a:lnTo>
                  <a:pt x="678" y="48"/>
                </a:lnTo>
                <a:lnTo>
                  <a:pt x="678" y="54"/>
                </a:lnTo>
                <a:lnTo>
                  <a:pt x="684" y="54"/>
                </a:lnTo>
                <a:lnTo>
                  <a:pt x="684" y="48"/>
                </a:lnTo>
                <a:lnTo>
                  <a:pt x="678" y="48"/>
                </a:lnTo>
                <a:lnTo>
                  <a:pt x="684" y="48"/>
                </a:lnTo>
                <a:lnTo>
                  <a:pt x="690" y="48"/>
                </a:lnTo>
                <a:lnTo>
                  <a:pt x="696" y="48"/>
                </a:lnTo>
                <a:lnTo>
                  <a:pt x="702" y="48"/>
                </a:lnTo>
                <a:lnTo>
                  <a:pt x="702" y="54"/>
                </a:lnTo>
                <a:lnTo>
                  <a:pt x="702" y="48"/>
                </a:lnTo>
                <a:lnTo>
                  <a:pt x="708" y="48"/>
                </a:lnTo>
                <a:lnTo>
                  <a:pt x="708" y="54"/>
                </a:lnTo>
                <a:lnTo>
                  <a:pt x="708" y="60"/>
                </a:lnTo>
                <a:lnTo>
                  <a:pt x="708" y="54"/>
                </a:lnTo>
                <a:lnTo>
                  <a:pt x="714" y="54"/>
                </a:lnTo>
                <a:lnTo>
                  <a:pt x="720" y="54"/>
                </a:lnTo>
                <a:lnTo>
                  <a:pt x="720" y="60"/>
                </a:lnTo>
                <a:lnTo>
                  <a:pt x="720" y="66"/>
                </a:lnTo>
                <a:lnTo>
                  <a:pt x="726" y="66"/>
                </a:lnTo>
                <a:lnTo>
                  <a:pt x="726" y="60"/>
                </a:lnTo>
                <a:lnTo>
                  <a:pt x="732" y="60"/>
                </a:lnTo>
                <a:lnTo>
                  <a:pt x="732" y="66"/>
                </a:lnTo>
                <a:lnTo>
                  <a:pt x="738" y="66"/>
                </a:lnTo>
                <a:lnTo>
                  <a:pt x="738" y="72"/>
                </a:lnTo>
                <a:lnTo>
                  <a:pt x="744" y="72"/>
                </a:lnTo>
                <a:lnTo>
                  <a:pt x="744" y="78"/>
                </a:lnTo>
                <a:lnTo>
                  <a:pt x="750" y="78"/>
                </a:lnTo>
                <a:lnTo>
                  <a:pt x="750" y="84"/>
                </a:lnTo>
                <a:lnTo>
                  <a:pt x="756" y="84"/>
                </a:lnTo>
                <a:lnTo>
                  <a:pt x="762" y="84"/>
                </a:lnTo>
                <a:lnTo>
                  <a:pt x="762" y="90"/>
                </a:lnTo>
                <a:lnTo>
                  <a:pt x="768" y="90"/>
                </a:lnTo>
                <a:lnTo>
                  <a:pt x="768" y="96"/>
                </a:lnTo>
                <a:lnTo>
                  <a:pt x="774" y="96"/>
                </a:lnTo>
                <a:lnTo>
                  <a:pt x="774" y="102"/>
                </a:lnTo>
                <a:lnTo>
                  <a:pt x="780" y="102"/>
                </a:lnTo>
                <a:lnTo>
                  <a:pt x="780" y="108"/>
                </a:lnTo>
                <a:lnTo>
                  <a:pt x="786" y="108"/>
                </a:lnTo>
                <a:lnTo>
                  <a:pt x="786" y="114"/>
                </a:lnTo>
                <a:lnTo>
                  <a:pt x="786" y="120"/>
                </a:lnTo>
                <a:lnTo>
                  <a:pt x="792" y="120"/>
                </a:lnTo>
                <a:lnTo>
                  <a:pt x="798" y="120"/>
                </a:lnTo>
                <a:lnTo>
                  <a:pt x="798" y="126"/>
                </a:lnTo>
                <a:lnTo>
                  <a:pt x="798" y="132"/>
                </a:lnTo>
                <a:lnTo>
                  <a:pt x="798" y="126"/>
                </a:lnTo>
                <a:lnTo>
                  <a:pt x="804" y="126"/>
                </a:lnTo>
                <a:lnTo>
                  <a:pt x="804" y="132"/>
                </a:lnTo>
                <a:lnTo>
                  <a:pt x="804" y="138"/>
                </a:lnTo>
                <a:lnTo>
                  <a:pt x="810" y="138"/>
                </a:lnTo>
                <a:lnTo>
                  <a:pt x="810" y="144"/>
                </a:lnTo>
                <a:lnTo>
                  <a:pt x="816" y="144"/>
                </a:lnTo>
                <a:lnTo>
                  <a:pt x="810" y="144"/>
                </a:lnTo>
                <a:lnTo>
                  <a:pt x="816" y="144"/>
                </a:lnTo>
                <a:lnTo>
                  <a:pt x="816" y="150"/>
                </a:lnTo>
                <a:lnTo>
                  <a:pt x="822" y="150"/>
                </a:lnTo>
                <a:lnTo>
                  <a:pt x="822" y="156"/>
                </a:lnTo>
                <a:lnTo>
                  <a:pt x="828" y="156"/>
                </a:lnTo>
                <a:lnTo>
                  <a:pt x="834" y="156"/>
                </a:lnTo>
                <a:lnTo>
                  <a:pt x="840" y="156"/>
                </a:lnTo>
                <a:lnTo>
                  <a:pt x="846" y="156"/>
                </a:lnTo>
                <a:lnTo>
                  <a:pt x="852" y="156"/>
                </a:lnTo>
                <a:lnTo>
                  <a:pt x="852" y="162"/>
                </a:lnTo>
                <a:lnTo>
                  <a:pt x="852" y="156"/>
                </a:lnTo>
                <a:lnTo>
                  <a:pt x="858" y="156"/>
                </a:lnTo>
                <a:lnTo>
                  <a:pt x="858" y="162"/>
                </a:lnTo>
                <a:lnTo>
                  <a:pt x="858" y="156"/>
                </a:lnTo>
                <a:lnTo>
                  <a:pt x="864" y="156"/>
                </a:lnTo>
                <a:lnTo>
                  <a:pt x="864" y="162"/>
                </a:lnTo>
                <a:lnTo>
                  <a:pt x="864" y="156"/>
                </a:lnTo>
                <a:lnTo>
                  <a:pt x="870" y="156"/>
                </a:lnTo>
                <a:lnTo>
                  <a:pt x="870" y="162"/>
                </a:lnTo>
                <a:lnTo>
                  <a:pt x="876" y="162"/>
                </a:lnTo>
                <a:lnTo>
                  <a:pt x="870" y="162"/>
                </a:lnTo>
                <a:lnTo>
                  <a:pt x="876" y="162"/>
                </a:lnTo>
                <a:lnTo>
                  <a:pt x="876" y="156"/>
                </a:lnTo>
                <a:lnTo>
                  <a:pt x="876" y="162"/>
                </a:lnTo>
                <a:lnTo>
                  <a:pt x="882" y="162"/>
                </a:lnTo>
                <a:lnTo>
                  <a:pt x="888" y="162"/>
                </a:lnTo>
                <a:lnTo>
                  <a:pt x="888" y="156"/>
                </a:lnTo>
                <a:lnTo>
                  <a:pt x="888" y="162"/>
                </a:lnTo>
                <a:lnTo>
                  <a:pt x="894" y="162"/>
                </a:lnTo>
                <a:lnTo>
                  <a:pt x="894" y="156"/>
                </a:lnTo>
                <a:lnTo>
                  <a:pt x="894" y="162"/>
                </a:lnTo>
                <a:lnTo>
                  <a:pt x="894" y="156"/>
                </a:lnTo>
                <a:lnTo>
                  <a:pt x="894" y="162"/>
                </a:lnTo>
                <a:lnTo>
                  <a:pt x="900" y="162"/>
                </a:lnTo>
                <a:lnTo>
                  <a:pt x="900" y="156"/>
                </a:lnTo>
                <a:lnTo>
                  <a:pt x="900" y="162"/>
                </a:lnTo>
                <a:lnTo>
                  <a:pt x="906" y="162"/>
                </a:lnTo>
                <a:lnTo>
                  <a:pt x="900" y="156"/>
                </a:lnTo>
                <a:lnTo>
                  <a:pt x="906" y="156"/>
                </a:lnTo>
                <a:lnTo>
                  <a:pt x="906" y="162"/>
                </a:lnTo>
                <a:lnTo>
                  <a:pt x="912" y="162"/>
                </a:lnTo>
                <a:lnTo>
                  <a:pt x="918" y="162"/>
                </a:lnTo>
                <a:lnTo>
                  <a:pt x="918" y="168"/>
                </a:lnTo>
                <a:lnTo>
                  <a:pt x="924" y="168"/>
                </a:lnTo>
                <a:lnTo>
                  <a:pt x="918" y="168"/>
                </a:lnTo>
                <a:lnTo>
                  <a:pt x="924" y="168"/>
                </a:lnTo>
                <a:lnTo>
                  <a:pt x="924" y="174"/>
                </a:lnTo>
                <a:lnTo>
                  <a:pt x="924" y="180"/>
                </a:lnTo>
                <a:lnTo>
                  <a:pt x="918" y="180"/>
                </a:lnTo>
                <a:lnTo>
                  <a:pt x="912" y="180"/>
                </a:lnTo>
                <a:lnTo>
                  <a:pt x="912" y="186"/>
                </a:lnTo>
                <a:lnTo>
                  <a:pt x="906" y="186"/>
                </a:lnTo>
                <a:lnTo>
                  <a:pt x="912" y="186"/>
                </a:lnTo>
                <a:lnTo>
                  <a:pt x="906" y="186"/>
                </a:lnTo>
                <a:lnTo>
                  <a:pt x="912" y="186"/>
                </a:lnTo>
                <a:lnTo>
                  <a:pt x="906" y="186"/>
                </a:lnTo>
                <a:lnTo>
                  <a:pt x="912" y="186"/>
                </a:lnTo>
                <a:lnTo>
                  <a:pt x="906" y="186"/>
                </a:lnTo>
                <a:lnTo>
                  <a:pt x="906" y="192"/>
                </a:lnTo>
                <a:lnTo>
                  <a:pt x="906" y="186"/>
                </a:lnTo>
                <a:lnTo>
                  <a:pt x="906" y="192"/>
                </a:lnTo>
                <a:lnTo>
                  <a:pt x="900" y="192"/>
                </a:lnTo>
                <a:lnTo>
                  <a:pt x="906" y="192"/>
                </a:lnTo>
                <a:lnTo>
                  <a:pt x="900" y="192"/>
                </a:lnTo>
                <a:lnTo>
                  <a:pt x="900" y="186"/>
                </a:lnTo>
                <a:lnTo>
                  <a:pt x="900" y="192"/>
                </a:lnTo>
                <a:lnTo>
                  <a:pt x="894" y="192"/>
                </a:lnTo>
                <a:lnTo>
                  <a:pt x="894" y="198"/>
                </a:lnTo>
                <a:lnTo>
                  <a:pt x="894" y="204"/>
                </a:lnTo>
                <a:lnTo>
                  <a:pt x="894" y="210"/>
                </a:lnTo>
                <a:lnTo>
                  <a:pt x="900" y="210"/>
                </a:lnTo>
                <a:lnTo>
                  <a:pt x="894" y="210"/>
                </a:lnTo>
                <a:lnTo>
                  <a:pt x="894" y="216"/>
                </a:lnTo>
                <a:lnTo>
                  <a:pt x="900" y="216"/>
                </a:lnTo>
                <a:lnTo>
                  <a:pt x="900" y="222"/>
                </a:lnTo>
                <a:lnTo>
                  <a:pt x="894" y="222"/>
                </a:lnTo>
                <a:lnTo>
                  <a:pt x="900" y="222"/>
                </a:lnTo>
                <a:lnTo>
                  <a:pt x="894" y="222"/>
                </a:lnTo>
                <a:lnTo>
                  <a:pt x="894" y="228"/>
                </a:lnTo>
                <a:lnTo>
                  <a:pt x="900" y="228"/>
                </a:lnTo>
                <a:lnTo>
                  <a:pt x="894" y="228"/>
                </a:lnTo>
                <a:lnTo>
                  <a:pt x="888" y="228"/>
                </a:lnTo>
                <a:lnTo>
                  <a:pt x="888" y="234"/>
                </a:lnTo>
                <a:lnTo>
                  <a:pt x="894" y="234"/>
                </a:lnTo>
                <a:lnTo>
                  <a:pt x="894" y="228"/>
                </a:lnTo>
                <a:lnTo>
                  <a:pt x="900" y="228"/>
                </a:lnTo>
                <a:lnTo>
                  <a:pt x="894" y="228"/>
                </a:lnTo>
                <a:lnTo>
                  <a:pt x="894" y="234"/>
                </a:lnTo>
                <a:lnTo>
                  <a:pt x="894" y="240"/>
                </a:lnTo>
                <a:lnTo>
                  <a:pt x="888" y="240"/>
                </a:lnTo>
                <a:lnTo>
                  <a:pt x="888" y="246"/>
                </a:lnTo>
                <a:lnTo>
                  <a:pt x="882" y="246"/>
                </a:lnTo>
                <a:lnTo>
                  <a:pt x="882" y="240"/>
                </a:lnTo>
                <a:lnTo>
                  <a:pt x="876" y="240"/>
                </a:lnTo>
                <a:lnTo>
                  <a:pt x="882" y="240"/>
                </a:lnTo>
                <a:lnTo>
                  <a:pt x="882" y="246"/>
                </a:lnTo>
                <a:lnTo>
                  <a:pt x="876" y="246"/>
                </a:lnTo>
                <a:lnTo>
                  <a:pt x="882" y="246"/>
                </a:lnTo>
                <a:lnTo>
                  <a:pt x="882" y="252"/>
                </a:lnTo>
                <a:lnTo>
                  <a:pt x="876" y="252"/>
                </a:lnTo>
                <a:lnTo>
                  <a:pt x="882" y="252"/>
                </a:lnTo>
                <a:lnTo>
                  <a:pt x="882" y="246"/>
                </a:lnTo>
                <a:lnTo>
                  <a:pt x="876" y="252"/>
                </a:lnTo>
                <a:lnTo>
                  <a:pt x="876" y="246"/>
                </a:lnTo>
                <a:lnTo>
                  <a:pt x="876" y="252"/>
                </a:lnTo>
                <a:lnTo>
                  <a:pt x="876" y="246"/>
                </a:lnTo>
                <a:lnTo>
                  <a:pt x="882" y="246"/>
                </a:lnTo>
                <a:lnTo>
                  <a:pt x="876" y="246"/>
                </a:lnTo>
                <a:lnTo>
                  <a:pt x="870" y="246"/>
                </a:lnTo>
                <a:lnTo>
                  <a:pt x="876" y="246"/>
                </a:lnTo>
                <a:lnTo>
                  <a:pt x="870" y="246"/>
                </a:lnTo>
                <a:lnTo>
                  <a:pt x="876" y="246"/>
                </a:lnTo>
                <a:lnTo>
                  <a:pt x="876" y="252"/>
                </a:lnTo>
                <a:lnTo>
                  <a:pt x="870" y="252"/>
                </a:lnTo>
                <a:lnTo>
                  <a:pt x="876" y="252"/>
                </a:lnTo>
                <a:lnTo>
                  <a:pt x="870" y="252"/>
                </a:lnTo>
                <a:lnTo>
                  <a:pt x="876" y="252"/>
                </a:lnTo>
                <a:lnTo>
                  <a:pt x="876" y="258"/>
                </a:lnTo>
                <a:lnTo>
                  <a:pt x="870" y="258"/>
                </a:lnTo>
                <a:lnTo>
                  <a:pt x="876" y="258"/>
                </a:lnTo>
                <a:lnTo>
                  <a:pt x="882" y="258"/>
                </a:lnTo>
                <a:lnTo>
                  <a:pt x="882" y="264"/>
                </a:lnTo>
                <a:lnTo>
                  <a:pt x="888" y="264"/>
                </a:lnTo>
                <a:lnTo>
                  <a:pt x="882" y="264"/>
                </a:lnTo>
                <a:lnTo>
                  <a:pt x="882" y="258"/>
                </a:lnTo>
                <a:lnTo>
                  <a:pt x="876" y="258"/>
                </a:lnTo>
                <a:lnTo>
                  <a:pt x="876" y="252"/>
                </a:lnTo>
                <a:lnTo>
                  <a:pt x="882" y="252"/>
                </a:lnTo>
                <a:lnTo>
                  <a:pt x="888" y="252"/>
                </a:lnTo>
                <a:lnTo>
                  <a:pt x="894" y="252"/>
                </a:lnTo>
                <a:lnTo>
                  <a:pt x="894" y="246"/>
                </a:lnTo>
                <a:lnTo>
                  <a:pt x="900" y="246"/>
                </a:lnTo>
                <a:lnTo>
                  <a:pt x="906" y="246"/>
                </a:lnTo>
                <a:lnTo>
                  <a:pt x="906" y="252"/>
                </a:lnTo>
                <a:lnTo>
                  <a:pt x="906" y="258"/>
                </a:lnTo>
                <a:lnTo>
                  <a:pt x="912" y="258"/>
                </a:lnTo>
                <a:lnTo>
                  <a:pt x="912" y="252"/>
                </a:lnTo>
                <a:lnTo>
                  <a:pt x="912" y="258"/>
                </a:lnTo>
                <a:lnTo>
                  <a:pt x="918" y="258"/>
                </a:lnTo>
                <a:lnTo>
                  <a:pt x="924" y="258"/>
                </a:lnTo>
                <a:lnTo>
                  <a:pt x="918" y="258"/>
                </a:lnTo>
                <a:lnTo>
                  <a:pt x="918" y="264"/>
                </a:lnTo>
                <a:lnTo>
                  <a:pt x="918" y="258"/>
                </a:lnTo>
                <a:lnTo>
                  <a:pt x="924" y="258"/>
                </a:lnTo>
                <a:lnTo>
                  <a:pt x="924" y="264"/>
                </a:lnTo>
                <a:lnTo>
                  <a:pt x="924" y="258"/>
                </a:lnTo>
                <a:lnTo>
                  <a:pt x="924" y="264"/>
                </a:lnTo>
                <a:lnTo>
                  <a:pt x="918" y="264"/>
                </a:lnTo>
                <a:lnTo>
                  <a:pt x="918" y="270"/>
                </a:lnTo>
                <a:lnTo>
                  <a:pt x="912" y="270"/>
                </a:lnTo>
                <a:lnTo>
                  <a:pt x="912" y="276"/>
                </a:lnTo>
                <a:lnTo>
                  <a:pt x="906" y="282"/>
                </a:lnTo>
                <a:lnTo>
                  <a:pt x="906" y="288"/>
                </a:lnTo>
                <a:lnTo>
                  <a:pt x="900" y="288"/>
                </a:lnTo>
                <a:lnTo>
                  <a:pt x="900" y="294"/>
                </a:lnTo>
                <a:lnTo>
                  <a:pt x="894" y="306"/>
                </a:lnTo>
                <a:lnTo>
                  <a:pt x="888" y="306"/>
                </a:lnTo>
                <a:lnTo>
                  <a:pt x="888" y="312"/>
                </a:lnTo>
                <a:lnTo>
                  <a:pt x="888" y="318"/>
                </a:lnTo>
                <a:lnTo>
                  <a:pt x="882" y="318"/>
                </a:lnTo>
                <a:lnTo>
                  <a:pt x="882" y="324"/>
                </a:lnTo>
                <a:lnTo>
                  <a:pt x="876" y="330"/>
                </a:lnTo>
                <a:close/>
              </a:path>
            </a:pathLst>
          </a:custGeom>
          <a:solidFill>
            <a:srgbClr val="CCFFCC">
              <a:alpha val="49804"/>
            </a:srgbClr>
          </a:solidFill>
          <a:ln w="12">
            <a:solidFill>
              <a:srgbClr val="5F5F5F"/>
            </a:solidFill>
            <a:prstDash val="solid"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>
              <a:latin typeface="+mn-lt"/>
              <a:cs typeface="+mn-cs"/>
            </a:endParaRPr>
          </a:p>
        </p:txBody>
      </p:sp>
      <p:sp>
        <p:nvSpPr>
          <p:cNvPr id="347" name="Oval 48"/>
          <p:cNvSpPr>
            <a:spLocks noChangeArrowheads="1"/>
          </p:cNvSpPr>
          <p:nvPr/>
        </p:nvSpPr>
        <p:spPr bwMode="auto">
          <a:xfrm>
            <a:off x="1824038" y="4198938"/>
            <a:ext cx="71437" cy="71437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>
              <a:latin typeface="Calibri" pitchFamily="34" charset="0"/>
            </a:endParaRPr>
          </a:p>
        </p:txBody>
      </p:sp>
      <p:sp>
        <p:nvSpPr>
          <p:cNvPr id="348" name="Oval 49"/>
          <p:cNvSpPr>
            <a:spLocks noChangeArrowheads="1"/>
          </p:cNvSpPr>
          <p:nvPr/>
        </p:nvSpPr>
        <p:spPr bwMode="auto">
          <a:xfrm>
            <a:off x="1800225" y="4198938"/>
            <a:ext cx="71438" cy="71437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>
              <a:latin typeface="Calibri" pitchFamily="34" charset="0"/>
            </a:endParaRPr>
          </a:p>
        </p:txBody>
      </p:sp>
      <p:sp>
        <p:nvSpPr>
          <p:cNvPr id="349" name="Oval 50"/>
          <p:cNvSpPr>
            <a:spLocks noChangeArrowheads="1"/>
          </p:cNvSpPr>
          <p:nvPr/>
        </p:nvSpPr>
        <p:spPr bwMode="auto">
          <a:xfrm>
            <a:off x="1776413" y="4198938"/>
            <a:ext cx="71437" cy="71437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>
              <a:latin typeface="Calibri" pitchFamily="34" charset="0"/>
            </a:endParaRPr>
          </a:p>
        </p:txBody>
      </p:sp>
      <p:sp>
        <p:nvSpPr>
          <p:cNvPr id="350" name="Rectangle 75"/>
          <p:cNvSpPr>
            <a:spLocks noChangeArrowheads="1"/>
          </p:cNvSpPr>
          <p:nvPr/>
        </p:nvSpPr>
        <p:spPr bwMode="auto">
          <a:xfrm>
            <a:off x="4932363" y="3829050"/>
            <a:ext cx="827087" cy="98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400">
                <a:solidFill>
                  <a:srgbClr val="000000"/>
                </a:solidFill>
                <a:latin typeface="Calibri" pitchFamily="34" charset="0"/>
              </a:rPr>
              <a:t>Cerro Chato I</a:t>
            </a:r>
          </a:p>
          <a:p>
            <a:pPr>
              <a:spcBef>
                <a:spcPct val="50000"/>
              </a:spcBef>
            </a:pPr>
            <a:r>
              <a:rPr lang="pt-BR" sz="400">
                <a:solidFill>
                  <a:srgbClr val="000000"/>
                </a:solidFill>
                <a:latin typeface="Calibri" pitchFamily="34" charset="0"/>
              </a:rPr>
              <a:t>Cerro Chato II</a:t>
            </a:r>
          </a:p>
          <a:p>
            <a:pPr>
              <a:spcBef>
                <a:spcPct val="50000"/>
              </a:spcBef>
            </a:pPr>
            <a:r>
              <a:rPr lang="pt-BR" sz="400">
                <a:solidFill>
                  <a:srgbClr val="000000"/>
                </a:solidFill>
                <a:latin typeface="Calibri" pitchFamily="34" charset="0"/>
              </a:rPr>
              <a:t>Cerro Chato III</a:t>
            </a:r>
          </a:p>
          <a:p>
            <a:pPr>
              <a:spcBef>
                <a:spcPct val="50000"/>
              </a:spcBef>
            </a:pPr>
            <a:r>
              <a:rPr lang="pt-BR" sz="400">
                <a:solidFill>
                  <a:srgbClr val="000000"/>
                </a:solidFill>
                <a:latin typeface="Calibri" pitchFamily="34" charset="0"/>
              </a:rPr>
              <a:t>Cidreira 1</a:t>
            </a:r>
          </a:p>
          <a:p>
            <a:pPr>
              <a:spcBef>
                <a:spcPct val="50000"/>
              </a:spcBef>
            </a:pPr>
            <a:r>
              <a:rPr lang="pt-BR" sz="400">
                <a:solidFill>
                  <a:srgbClr val="000000"/>
                </a:solidFill>
                <a:latin typeface="Calibri" pitchFamily="34" charset="0"/>
              </a:rPr>
              <a:t>Palmares</a:t>
            </a:r>
          </a:p>
          <a:p>
            <a:pPr>
              <a:spcBef>
                <a:spcPct val="50000"/>
              </a:spcBef>
            </a:pPr>
            <a:r>
              <a:rPr lang="pt-BR" sz="400">
                <a:solidFill>
                  <a:srgbClr val="000000"/>
                </a:solidFill>
                <a:latin typeface="Calibri" pitchFamily="34" charset="0"/>
              </a:rPr>
              <a:t>Parque Eólico de Osório</a:t>
            </a:r>
          </a:p>
          <a:p>
            <a:pPr>
              <a:spcBef>
                <a:spcPct val="50000"/>
              </a:spcBef>
            </a:pPr>
            <a:r>
              <a:rPr lang="pt-BR" sz="400">
                <a:solidFill>
                  <a:srgbClr val="000000"/>
                </a:solidFill>
                <a:latin typeface="Calibri" pitchFamily="34" charset="0"/>
              </a:rPr>
              <a:t>Parque Eólico de Sangradouro</a:t>
            </a:r>
          </a:p>
          <a:p>
            <a:pPr>
              <a:spcBef>
                <a:spcPct val="50000"/>
              </a:spcBef>
            </a:pPr>
            <a:r>
              <a:rPr lang="pt-BR" sz="400">
                <a:solidFill>
                  <a:srgbClr val="000000"/>
                </a:solidFill>
                <a:latin typeface="Calibri" pitchFamily="34" charset="0"/>
              </a:rPr>
              <a:t>Sangradouro 2</a:t>
            </a:r>
          </a:p>
          <a:p>
            <a:pPr>
              <a:spcBef>
                <a:spcPct val="50000"/>
              </a:spcBef>
            </a:pPr>
            <a:r>
              <a:rPr lang="pt-BR" sz="400">
                <a:solidFill>
                  <a:srgbClr val="000000"/>
                </a:solidFill>
                <a:latin typeface="Calibri" pitchFamily="34" charset="0"/>
              </a:rPr>
              <a:t>Sangradouro 3</a:t>
            </a:r>
          </a:p>
          <a:p>
            <a:pPr>
              <a:spcBef>
                <a:spcPct val="50000"/>
              </a:spcBef>
            </a:pPr>
            <a:r>
              <a:rPr lang="pt-BR" sz="400">
                <a:solidFill>
                  <a:srgbClr val="000000"/>
                </a:solidFill>
                <a:latin typeface="Calibri" pitchFamily="34" charset="0"/>
              </a:rPr>
              <a:t>Parque Eólico dos Índios</a:t>
            </a:r>
          </a:p>
        </p:txBody>
      </p:sp>
      <p:sp>
        <p:nvSpPr>
          <p:cNvPr id="351" name="Rectangle 76"/>
          <p:cNvSpPr>
            <a:spLocks noChangeArrowheads="1"/>
          </p:cNvSpPr>
          <p:nvPr/>
        </p:nvSpPr>
        <p:spPr bwMode="auto">
          <a:xfrm>
            <a:off x="5651500" y="2389188"/>
            <a:ext cx="827088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400">
                <a:solidFill>
                  <a:srgbClr val="000000"/>
                </a:solidFill>
                <a:latin typeface="Calibri" pitchFamily="34" charset="0"/>
              </a:rPr>
              <a:t>Água Doce</a:t>
            </a:r>
          </a:p>
          <a:p>
            <a:pPr>
              <a:spcBef>
                <a:spcPct val="50000"/>
              </a:spcBef>
            </a:pPr>
            <a:r>
              <a:rPr lang="pt-BR" sz="400">
                <a:solidFill>
                  <a:srgbClr val="000000"/>
                </a:solidFill>
                <a:latin typeface="Calibri" pitchFamily="34" charset="0"/>
              </a:rPr>
              <a:t>Amparo</a:t>
            </a:r>
          </a:p>
          <a:p>
            <a:pPr>
              <a:spcBef>
                <a:spcPct val="50000"/>
              </a:spcBef>
            </a:pPr>
            <a:r>
              <a:rPr lang="pt-BR" sz="400">
                <a:solidFill>
                  <a:srgbClr val="000000"/>
                </a:solidFill>
                <a:latin typeface="Calibri" pitchFamily="34" charset="0"/>
              </a:rPr>
              <a:t>Aquibatã</a:t>
            </a:r>
          </a:p>
          <a:p>
            <a:pPr>
              <a:spcBef>
                <a:spcPct val="50000"/>
              </a:spcBef>
            </a:pPr>
            <a:r>
              <a:rPr lang="pt-BR" sz="400">
                <a:solidFill>
                  <a:srgbClr val="000000"/>
                </a:solidFill>
                <a:latin typeface="Calibri" pitchFamily="34" charset="0"/>
              </a:rPr>
              <a:t>Bom Jardim</a:t>
            </a:r>
          </a:p>
          <a:p>
            <a:pPr>
              <a:spcBef>
                <a:spcPct val="50000"/>
              </a:spcBef>
            </a:pPr>
            <a:r>
              <a:rPr lang="pt-BR" sz="400">
                <a:solidFill>
                  <a:srgbClr val="000000"/>
                </a:solidFill>
                <a:latin typeface="Calibri" pitchFamily="34" charset="0"/>
              </a:rPr>
              <a:t>Campo Belo</a:t>
            </a:r>
          </a:p>
          <a:p>
            <a:pPr>
              <a:spcBef>
                <a:spcPct val="50000"/>
              </a:spcBef>
            </a:pPr>
            <a:r>
              <a:rPr lang="pt-BR" sz="400">
                <a:solidFill>
                  <a:srgbClr val="000000"/>
                </a:solidFill>
                <a:latin typeface="Calibri" pitchFamily="34" charset="0"/>
              </a:rPr>
              <a:t>Cascata</a:t>
            </a:r>
          </a:p>
          <a:p>
            <a:pPr>
              <a:spcBef>
                <a:spcPct val="50000"/>
              </a:spcBef>
            </a:pPr>
            <a:r>
              <a:rPr lang="pt-BR" sz="400">
                <a:solidFill>
                  <a:srgbClr val="000000"/>
                </a:solidFill>
                <a:latin typeface="Calibri" pitchFamily="34" charset="0"/>
              </a:rPr>
              <a:t>Cruz Alta</a:t>
            </a:r>
          </a:p>
          <a:p>
            <a:pPr>
              <a:spcBef>
                <a:spcPct val="50000"/>
              </a:spcBef>
            </a:pPr>
            <a:r>
              <a:rPr lang="pt-BR" sz="400">
                <a:solidFill>
                  <a:srgbClr val="000000"/>
                </a:solidFill>
                <a:latin typeface="Calibri" pitchFamily="34" charset="0"/>
              </a:rPr>
              <a:t>Púlpito</a:t>
            </a:r>
          </a:p>
          <a:p>
            <a:pPr>
              <a:spcBef>
                <a:spcPct val="50000"/>
              </a:spcBef>
            </a:pPr>
            <a:r>
              <a:rPr lang="pt-BR" sz="400">
                <a:solidFill>
                  <a:srgbClr val="000000"/>
                </a:solidFill>
                <a:latin typeface="Calibri" pitchFamily="34" charset="0"/>
              </a:rPr>
              <a:t>Rio do Ouro</a:t>
            </a:r>
          </a:p>
          <a:p>
            <a:pPr>
              <a:spcBef>
                <a:spcPct val="50000"/>
              </a:spcBef>
            </a:pPr>
            <a:r>
              <a:rPr lang="pt-BR" sz="400">
                <a:solidFill>
                  <a:srgbClr val="000000"/>
                </a:solidFill>
                <a:latin typeface="Calibri" pitchFamily="34" charset="0"/>
              </a:rPr>
              <a:t>Salto</a:t>
            </a:r>
          </a:p>
          <a:p>
            <a:pPr>
              <a:spcBef>
                <a:spcPct val="50000"/>
              </a:spcBef>
            </a:pPr>
            <a:r>
              <a:rPr lang="pt-BR" sz="400">
                <a:solidFill>
                  <a:srgbClr val="000000"/>
                </a:solidFill>
                <a:latin typeface="Calibri" pitchFamily="34" charset="0"/>
              </a:rPr>
              <a:t>Santo Antônio</a:t>
            </a:r>
          </a:p>
        </p:txBody>
      </p:sp>
      <p:sp>
        <p:nvSpPr>
          <p:cNvPr id="352" name="Oval 77"/>
          <p:cNvSpPr>
            <a:spLocks noChangeArrowheads="1"/>
          </p:cNvSpPr>
          <p:nvPr/>
        </p:nvSpPr>
        <p:spPr bwMode="auto">
          <a:xfrm>
            <a:off x="4689475" y="3721100"/>
            <a:ext cx="71438" cy="71438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>
              <a:solidFill>
                <a:srgbClr val="CDDECD"/>
              </a:solidFill>
              <a:latin typeface="Calibri" pitchFamily="34" charset="0"/>
            </a:endParaRPr>
          </a:p>
        </p:txBody>
      </p:sp>
      <p:sp>
        <p:nvSpPr>
          <p:cNvPr id="353" name="Oval 78"/>
          <p:cNvSpPr>
            <a:spLocks noChangeArrowheads="1"/>
          </p:cNvSpPr>
          <p:nvPr/>
        </p:nvSpPr>
        <p:spPr bwMode="auto">
          <a:xfrm>
            <a:off x="4572000" y="3986213"/>
            <a:ext cx="71438" cy="71437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>
              <a:solidFill>
                <a:srgbClr val="CDDECD"/>
              </a:solidFill>
              <a:latin typeface="Calibri" pitchFamily="34" charset="0"/>
            </a:endParaRPr>
          </a:p>
        </p:txBody>
      </p:sp>
      <p:sp>
        <p:nvSpPr>
          <p:cNvPr id="354" name="Oval 79"/>
          <p:cNvSpPr>
            <a:spLocks noChangeArrowheads="1"/>
          </p:cNvSpPr>
          <p:nvPr/>
        </p:nvSpPr>
        <p:spPr bwMode="auto">
          <a:xfrm>
            <a:off x="4691063" y="3690938"/>
            <a:ext cx="71437" cy="71437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>
              <a:solidFill>
                <a:srgbClr val="CDDECD"/>
              </a:solidFill>
              <a:latin typeface="Calibri" pitchFamily="34" charset="0"/>
            </a:endParaRPr>
          </a:p>
        </p:txBody>
      </p:sp>
      <p:sp>
        <p:nvSpPr>
          <p:cNvPr id="355" name="Oval 80"/>
          <p:cNvSpPr>
            <a:spLocks noChangeArrowheads="1"/>
          </p:cNvSpPr>
          <p:nvPr/>
        </p:nvSpPr>
        <p:spPr bwMode="auto">
          <a:xfrm>
            <a:off x="4667250" y="3690938"/>
            <a:ext cx="71438" cy="71437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>
              <a:solidFill>
                <a:srgbClr val="CDDECD"/>
              </a:solidFill>
              <a:latin typeface="Calibri" pitchFamily="34" charset="0"/>
            </a:endParaRPr>
          </a:p>
        </p:txBody>
      </p:sp>
      <p:sp>
        <p:nvSpPr>
          <p:cNvPr id="356" name="Oval 81"/>
          <p:cNvSpPr>
            <a:spLocks noChangeArrowheads="1"/>
          </p:cNvSpPr>
          <p:nvPr/>
        </p:nvSpPr>
        <p:spPr bwMode="auto">
          <a:xfrm>
            <a:off x="4638675" y="3690938"/>
            <a:ext cx="71438" cy="71437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>
              <a:solidFill>
                <a:srgbClr val="CDDECD"/>
              </a:solidFill>
              <a:latin typeface="Calibri" pitchFamily="34" charset="0"/>
            </a:endParaRPr>
          </a:p>
        </p:txBody>
      </p:sp>
      <p:sp>
        <p:nvSpPr>
          <p:cNvPr id="357" name="Oval 82"/>
          <p:cNvSpPr>
            <a:spLocks noChangeArrowheads="1"/>
          </p:cNvSpPr>
          <p:nvPr/>
        </p:nvSpPr>
        <p:spPr bwMode="auto">
          <a:xfrm>
            <a:off x="4614863" y="3690938"/>
            <a:ext cx="71437" cy="71437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>
              <a:solidFill>
                <a:srgbClr val="CDDECD"/>
              </a:solidFill>
              <a:latin typeface="Calibri" pitchFamily="34" charset="0"/>
            </a:endParaRPr>
          </a:p>
        </p:txBody>
      </p:sp>
      <p:sp>
        <p:nvSpPr>
          <p:cNvPr id="358" name="Oval 83"/>
          <p:cNvSpPr>
            <a:spLocks noChangeArrowheads="1"/>
          </p:cNvSpPr>
          <p:nvPr/>
        </p:nvSpPr>
        <p:spPr bwMode="auto">
          <a:xfrm>
            <a:off x="4591050" y="3690938"/>
            <a:ext cx="71438" cy="71437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>
              <a:solidFill>
                <a:srgbClr val="CDDECD"/>
              </a:solidFill>
              <a:latin typeface="Calibri" pitchFamily="34" charset="0"/>
            </a:endParaRPr>
          </a:p>
        </p:txBody>
      </p:sp>
      <p:sp>
        <p:nvSpPr>
          <p:cNvPr id="359" name="Oval 84"/>
          <p:cNvSpPr>
            <a:spLocks noChangeArrowheads="1"/>
          </p:cNvSpPr>
          <p:nvPr/>
        </p:nvSpPr>
        <p:spPr bwMode="auto">
          <a:xfrm>
            <a:off x="4003675" y="2228850"/>
            <a:ext cx="71438" cy="71438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>
              <a:solidFill>
                <a:srgbClr val="CDDECD"/>
              </a:solidFill>
              <a:latin typeface="Calibri" pitchFamily="34" charset="0"/>
            </a:endParaRPr>
          </a:p>
        </p:txBody>
      </p:sp>
      <p:sp>
        <p:nvSpPr>
          <p:cNvPr id="360" name="Oval 85"/>
          <p:cNvSpPr>
            <a:spLocks noChangeArrowheads="1"/>
          </p:cNvSpPr>
          <p:nvPr/>
        </p:nvSpPr>
        <p:spPr bwMode="auto">
          <a:xfrm>
            <a:off x="3981450" y="2228850"/>
            <a:ext cx="71438" cy="71438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>
              <a:solidFill>
                <a:srgbClr val="CDDECD"/>
              </a:solidFill>
              <a:latin typeface="Calibri" pitchFamily="34" charset="0"/>
            </a:endParaRPr>
          </a:p>
        </p:txBody>
      </p:sp>
      <p:sp>
        <p:nvSpPr>
          <p:cNvPr id="361" name="Oval 86"/>
          <p:cNvSpPr>
            <a:spLocks noChangeArrowheads="1"/>
          </p:cNvSpPr>
          <p:nvPr/>
        </p:nvSpPr>
        <p:spPr bwMode="auto">
          <a:xfrm>
            <a:off x="3957638" y="2228850"/>
            <a:ext cx="71437" cy="71438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>
              <a:solidFill>
                <a:srgbClr val="CDDECD"/>
              </a:solidFill>
              <a:latin typeface="Calibri" pitchFamily="34" charset="0"/>
            </a:endParaRPr>
          </a:p>
        </p:txBody>
      </p:sp>
      <p:sp>
        <p:nvSpPr>
          <p:cNvPr id="362" name="Oval 87"/>
          <p:cNvSpPr>
            <a:spLocks noChangeArrowheads="1"/>
          </p:cNvSpPr>
          <p:nvPr/>
        </p:nvSpPr>
        <p:spPr bwMode="auto">
          <a:xfrm>
            <a:off x="3933825" y="2228850"/>
            <a:ext cx="71438" cy="71438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>
              <a:solidFill>
                <a:srgbClr val="CDDECD"/>
              </a:solidFill>
              <a:latin typeface="Calibri" pitchFamily="34" charset="0"/>
            </a:endParaRPr>
          </a:p>
        </p:txBody>
      </p:sp>
      <p:sp>
        <p:nvSpPr>
          <p:cNvPr id="363" name="Oval 88"/>
          <p:cNvSpPr>
            <a:spLocks noChangeArrowheads="1"/>
          </p:cNvSpPr>
          <p:nvPr/>
        </p:nvSpPr>
        <p:spPr bwMode="auto">
          <a:xfrm>
            <a:off x="3981450" y="2266950"/>
            <a:ext cx="71438" cy="71438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>
              <a:solidFill>
                <a:srgbClr val="CDDECD"/>
              </a:solidFill>
              <a:latin typeface="Calibri" pitchFamily="34" charset="0"/>
            </a:endParaRPr>
          </a:p>
        </p:txBody>
      </p:sp>
      <p:sp>
        <p:nvSpPr>
          <p:cNvPr id="364" name="Oval 89"/>
          <p:cNvSpPr>
            <a:spLocks noChangeArrowheads="1"/>
          </p:cNvSpPr>
          <p:nvPr/>
        </p:nvSpPr>
        <p:spPr bwMode="auto">
          <a:xfrm>
            <a:off x="3957638" y="2266950"/>
            <a:ext cx="71437" cy="71438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>
              <a:solidFill>
                <a:srgbClr val="CDDECD"/>
              </a:solidFill>
              <a:latin typeface="Calibri" pitchFamily="34" charset="0"/>
            </a:endParaRPr>
          </a:p>
        </p:txBody>
      </p:sp>
      <p:sp>
        <p:nvSpPr>
          <p:cNvPr id="365" name="Oval 90"/>
          <p:cNvSpPr>
            <a:spLocks noChangeArrowheads="1"/>
          </p:cNvSpPr>
          <p:nvPr/>
        </p:nvSpPr>
        <p:spPr bwMode="auto">
          <a:xfrm>
            <a:off x="3933825" y="2266950"/>
            <a:ext cx="71438" cy="71438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>
              <a:solidFill>
                <a:srgbClr val="CDDECD"/>
              </a:solidFill>
              <a:latin typeface="Calibri" pitchFamily="34" charset="0"/>
            </a:endParaRPr>
          </a:p>
        </p:txBody>
      </p:sp>
      <p:sp>
        <p:nvSpPr>
          <p:cNvPr id="366" name="Oval 92"/>
          <p:cNvSpPr>
            <a:spLocks noChangeArrowheads="1"/>
          </p:cNvSpPr>
          <p:nvPr/>
        </p:nvSpPr>
        <p:spPr bwMode="auto">
          <a:xfrm>
            <a:off x="4981575" y="2878138"/>
            <a:ext cx="71438" cy="71437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>
              <a:solidFill>
                <a:srgbClr val="CDDECD"/>
              </a:solidFill>
              <a:latin typeface="Calibri" pitchFamily="34" charset="0"/>
            </a:endParaRPr>
          </a:p>
        </p:txBody>
      </p:sp>
      <p:sp>
        <p:nvSpPr>
          <p:cNvPr id="367" name="Oval 93"/>
          <p:cNvSpPr>
            <a:spLocks noChangeArrowheads="1"/>
          </p:cNvSpPr>
          <p:nvPr/>
        </p:nvSpPr>
        <p:spPr bwMode="auto">
          <a:xfrm>
            <a:off x="4957763" y="2878138"/>
            <a:ext cx="71437" cy="71437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>
              <a:solidFill>
                <a:srgbClr val="CDDECD"/>
              </a:solidFill>
              <a:latin typeface="Calibri" pitchFamily="34" charset="0"/>
            </a:endParaRPr>
          </a:p>
        </p:txBody>
      </p:sp>
      <p:sp>
        <p:nvSpPr>
          <p:cNvPr id="368" name="Oval 95"/>
          <p:cNvSpPr>
            <a:spLocks noChangeArrowheads="1"/>
          </p:cNvSpPr>
          <p:nvPr/>
        </p:nvSpPr>
        <p:spPr bwMode="auto">
          <a:xfrm>
            <a:off x="4981575" y="2916238"/>
            <a:ext cx="71438" cy="71437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>
              <a:solidFill>
                <a:srgbClr val="CDDECD"/>
              </a:solidFill>
              <a:latin typeface="Calibri" pitchFamily="34" charset="0"/>
            </a:endParaRPr>
          </a:p>
        </p:txBody>
      </p:sp>
      <p:sp>
        <p:nvSpPr>
          <p:cNvPr id="369" name="Oval 96"/>
          <p:cNvSpPr>
            <a:spLocks noChangeArrowheads="1"/>
          </p:cNvSpPr>
          <p:nvPr/>
        </p:nvSpPr>
        <p:spPr bwMode="auto">
          <a:xfrm>
            <a:off x="4957763" y="2916238"/>
            <a:ext cx="71437" cy="71437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>
              <a:solidFill>
                <a:srgbClr val="CDDECD"/>
              </a:solidFill>
              <a:latin typeface="Calibri" pitchFamily="34" charset="0"/>
            </a:endParaRPr>
          </a:p>
        </p:txBody>
      </p:sp>
      <p:sp>
        <p:nvSpPr>
          <p:cNvPr id="370" name="WordArt 97"/>
          <p:cNvSpPr>
            <a:spLocks noChangeAspect="1" noChangeArrowheads="1" noChangeShapeType="1" noTextEdit="1"/>
          </p:cNvSpPr>
          <p:nvPr/>
        </p:nvSpPr>
        <p:spPr bwMode="auto">
          <a:xfrm>
            <a:off x="2916238" y="3559175"/>
            <a:ext cx="431800" cy="2571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kern="10">
                <a:ln w="9525">
                  <a:solidFill>
                    <a:srgbClr val="C0C0C0"/>
                  </a:solidFill>
                  <a:round/>
                  <a:headEnd/>
                  <a:tailEnd/>
                </a:ln>
                <a:solidFill>
                  <a:srgbClr val="808080"/>
                </a:solidFill>
                <a:latin typeface="Arial Black"/>
              </a:rPr>
              <a:t>RS</a:t>
            </a:r>
          </a:p>
        </p:txBody>
      </p:sp>
      <p:sp>
        <p:nvSpPr>
          <p:cNvPr id="371" name="WordArt 99"/>
          <p:cNvSpPr>
            <a:spLocks noChangeAspect="1" noChangeArrowheads="1" noChangeShapeType="1" noTextEdit="1"/>
          </p:cNvSpPr>
          <p:nvPr/>
        </p:nvSpPr>
        <p:spPr bwMode="auto">
          <a:xfrm>
            <a:off x="4427538" y="2244725"/>
            <a:ext cx="431800" cy="2571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kern="10">
                <a:ln w="9525">
                  <a:solidFill>
                    <a:srgbClr val="C0C0C0"/>
                  </a:solidFill>
                  <a:round/>
                  <a:headEnd/>
                  <a:tailEnd/>
                </a:ln>
                <a:solidFill>
                  <a:srgbClr val="808080"/>
                </a:solidFill>
                <a:latin typeface="Arial Black"/>
              </a:rPr>
              <a:t>SC</a:t>
            </a:r>
          </a:p>
        </p:txBody>
      </p:sp>
      <p:sp>
        <p:nvSpPr>
          <p:cNvPr id="372" name="AutoShape 482"/>
          <p:cNvSpPr>
            <a:spLocks noChangeArrowheads="1"/>
          </p:cNvSpPr>
          <p:nvPr/>
        </p:nvSpPr>
        <p:spPr bwMode="auto">
          <a:xfrm>
            <a:off x="5651500" y="3971925"/>
            <a:ext cx="762000" cy="3048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pt-BR" sz="1100" b="1">
                <a:solidFill>
                  <a:srgbClr val="000000"/>
                </a:solidFill>
                <a:latin typeface="Calibri" pitchFamily="34" charset="0"/>
              </a:rPr>
              <a:t>390 MW</a:t>
            </a:r>
          </a:p>
        </p:txBody>
      </p:sp>
      <p:sp>
        <p:nvSpPr>
          <p:cNvPr id="373" name="AutoShape 482"/>
          <p:cNvSpPr>
            <a:spLocks noChangeArrowheads="1"/>
          </p:cNvSpPr>
          <p:nvPr/>
        </p:nvSpPr>
        <p:spPr bwMode="auto">
          <a:xfrm>
            <a:off x="6115050" y="2947988"/>
            <a:ext cx="762000" cy="3048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pt-BR" sz="1100" b="1">
                <a:solidFill>
                  <a:srgbClr val="000000"/>
                </a:solidFill>
                <a:latin typeface="Calibri" pitchFamily="34" charset="0"/>
              </a:rPr>
              <a:t>231 MW</a:t>
            </a:r>
          </a:p>
        </p:txBody>
      </p:sp>
      <p:sp>
        <p:nvSpPr>
          <p:cNvPr id="374" name="AutoShape 482"/>
          <p:cNvSpPr>
            <a:spLocks noChangeArrowheads="1"/>
          </p:cNvSpPr>
          <p:nvPr/>
        </p:nvSpPr>
        <p:spPr bwMode="auto">
          <a:xfrm>
            <a:off x="6443663" y="1897063"/>
            <a:ext cx="1193800" cy="592137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pt-BR" sz="1400" b="1">
                <a:solidFill>
                  <a:srgbClr val="000000"/>
                </a:solidFill>
                <a:latin typeface="Calibri" pitchFamily="34" charset="0"/>
              </a:rPr>
              <a:t> 621 MW </a:t>
            </a:r>
          </a:p>
          <a:p>
            <a:pPr algn="ctr"/>
            <a:r>
              <a:rPr lang="pt-BR" sz="1400" b="1">
                <a:solidFill>
                  <a:srgbClr val="000000"/>
                </a:solidFill>
                <a:latin typeface="Calibri" pitchFamily="34" charset="0"/>
              </a:rPr>
              <a:t>(21 CGE)</a:t>
            </a:r>
          </a:p>
        </p:txBody>
      </p:sp>
      <p:sp>
        <p:nvSpPr>
          <p:cNvPr id="375" name="Oval 4"/>
          <p:cNvSpPr>
            <a:spLocks noChangeArrowheads="1"/>
          </p:cNvSpPr>
          <p:nvPr/>
        </p:nvSpPr>
        <p:spPr bwMode="auto">
          <a:xfrm>
            <a:off x="4645025" y="3895725"/>
            <a:ext cx="71438" cy="71438"/>
          </a:xfrm>
          <a:prstGeom prst="ellipse">
            <a:avLst/>
          </a:prstGeom>
          <a:solidFill>
            <a:srgbClr val="B2B2B2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376" name="Oval 5"/>
          <p:cNvSpPr>
            <a:spLocks noChangeArrowheads="1"/>
          </p:cNvSpPr>
          <p:nvPr/>
        </p:nvSpPr>
        <p:spPr bwMode="auto">
          <a:xfrm>
            <a:off x="4621213" y="3895725"/>
            <a:ext cx="71437" cy="71438"/>
          </a:xfrm>
          <a:prstGeom prst="ellipse">
            <a:avLst/>
          </a:prstGeom>
          <a:solidFill>
            <a:srgbClr val="B2B2B2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377" name="Oval 6"/>
          <p:cNvSpPr>
            <a:spLocks noChangeArrowheads="1"/>
          </p:cNvSpPr>
          <p:nvPr/>
        </p:nvSpPr>
        <p:spPr bwMode="auto">
          <a:xfrm>
            <a:off x="4592638" y="3895725"/>
            <a:ext cx="71437" cy="71438"/>
          </a:xfrm>
          <a:prstGeom prst="ellipse">
            <a:avLst/>
          </a:prstGeom>
          <a:solidFill>
            <a:srgbClr val="B2B2B2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378" name="Oval 7"/>
          <p:cNvSpPr>
            <a:spLocks noChangeArrowheads="1"/>
          </p:cNvSpPr>
          <p:nvPr/>
        </p:nvSpPr>
        <p:spPr bwMode="auto">
          <a:xfrm>
            <a:off x="4568825" y="3895725"/>
            <a:ext cx="71438" cy="71438"/>
          </a:xfrm>
          <a:prstGeom prst="ellipse">
            <a:avLst/>
          </a:prstGeom>
          <a:solidFill>
            <a:srgbClr val="B2B2B2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379" name="Oval 8"/>
          <p:cNvSpPr>
            <a:spLocks noChangeArrowheads="1"/>
          </p:cNvSpPr>
          <p:nvPr/>
        </p:nvSpPr>
        <p:spPr bwMode="auto">
          <a:xfrm>
            <a:off x="4545013" y="3895725"/>
            <a:ext cx="71437" cy="71438"/>
          </a:xfrm>
          <a:prstGeom prst="ellipse">
            <a:avLst/>
          </a:prstGeom>
          <a:solidFill>
            <a:srgbClr val="B2B2B2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380" name="Oval 9"/>
          <p:cNvSpPr>
            <a:spLocks noChangeArrowheads="1"/>
          </p:cNvSpPr>
          <p:nvPr/>
        </p:nvSpPr>
        <p:spPr bwMode="auto">
          <a:xfrm>
            <a:off x="4621213" y="3933825"/>
            <a:ext cx="71437" cy="71438"/>
          </a:xfrm>
          <a:prstGeom prst="ellipse">
            <a:avLst/>
          </a:prstGeom>
          <a:solidFill>
            <a:srgbClr val="B2B2B2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381" name="Oval 10"/>
          <p:cNvSpPr>
            <a:spLocks noChangeArrowheads="1"/>
          </p:cNvSpPr>
          <p:nvPr/>
        </p:nvSpPr>
        <p:spPr bwMode="auto">
          <a:xfrm>
            <a:off x="4592638" y="3933825"/>
            <a:ext cx="71437" cy="71438"/>
          </a:xfrm>
          <a:prstGeom prst="ellipse">
            <a:avLst/>
          </a:prstGeom>
          <a:solidFill>
            <a:srgbClr val="B2B2B2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382" name="Oval 11"/>
          <p:cNvSpPr>
            <a:spLocks noChangeArrowheads="1"/>
          </p:cNvSpPr>
          <p:nvPr/>
        </p:nvSpPr>
        <p:spPr bwMode="auto">
          <a:xfrm>
            <a:off x="4568825" y="3933825"/>
            <a:ext cx="71438" cy="71438"/>
          </a:xfrm>
          <a:prstGeom prst="ellipse">
            <a:avLst/>
          </a:prstGeom>
          <a:solidFill>
            <a:srgbClr val="B2B2B2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383" name="Oval 12"/>
          <p:cNvSpPr>
            <a:spLocks noChangeArrowheads="1"/>
          </p:cNvSpPr>
          <p:nvPr/>
        </p:nvSpPr>
        <p:spPr bwMode="auto">
          <a:xfrm>
            <a:off x="4545013" y="3933825"/>
            <a:ext cx="71437" cy="71438"/>
          </a:xfrm>
          <a:prstGeom prst="ellipse">
            <a:avLst/>
          </a:prstGeom>
          <a:solidFill>
            <a:srgbClr val="B2B2B2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384" name="Oval 13"/>
          <p:cNvSpPr>
            <a:spLocks noChangeArrowheads="1"/>
          </p:cNvSpPr>
          <p:nvPr/>
        </p:nvSpPr>
        <p:spPr bwMode="auto">
          <a:xfrm>
            <a:off x="3021013" y="5783263"/>
            <a:ext cx="71437" cy="71437"/>
          </a:xfrm>
          <a:prstGeom prst="ellipse">
            <a:avLst/>
          </a:prstGeom>
          <a:solidFill>
            <a:srgbClr val="B2B2B2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385" name="Oval 14"/>
          <p:cNvSpPr>
            <a:spLocks noChangeArrowheads="1"/>
          </p:cNvSpPr>
          <p:nvPr/>
        </p:nvSpPr>
        <p:spPr bwMode="auto">
          <a:xfrm>
            <a:off x="2997200" y="5783263"/>
            <a:ext cx="71438" cy="71437"/>
          </a:xfrm>
          <a:prstGeom prst="ellipse">
            <a:avLst/>
          </a:prstGeom>
          <a:solidFill>
            <a:srgbClr val="B2B2B2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386" name="Oval 15"/>
          <p:cNvSpPr>
            <a:spLocks noChangeArrowheads="1"/>
          </p:cNvSpPr>
          <p:nvPr/>
        </p:nvSpPr>
        <p:spPr bwMode="auto">
          <a:xfrm>
            <a:off x="2973388" y="5783263"/>
            <a:ext cx="71437" cy="71437"/>
          </a:xfrm>
          <a:prstGeom prst="ellipse">
            <a:avLst/>
          </a:prstGeom>
          <a:solidFill>
            <a:srgbClr val="B2B2B2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387" name="Oval 16"/>
          <p:cNvSpPr>
            <a:spLocks noChangeArrowheads="1"/>
          </p:cNvSpPr>
          <p:nvPr/>
        </p:nvSpPr>
        <p:spPr bwMode="auto">
          <a:xfrm>
            <a:off x="3021013" y="5821363"/>
            <a:ext cx="71437" cy="71437"/>
          </a:xfrm>
          <a:prstGeom prst="ellipse">
            <a:avLst/>
          </a:prstGeom>
          <a:solidFill>
            <a:srgbClr val="B2B2B2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388" name="Oval 17"/>
          <p:cNvSpPr>
            <a:spLocks noChangeArrowheads="1"/>
          </p:cNvSpPr>
          <p:nvPr/>
        </p:nvSpPr>
        <p:spPr bwMode="auto">
          <a:xfrm>
            <a:off x="2997200" y="5821363"/>
            <a:ext cx="71438" cy="71437"/>
          </a:xfrm>
          <a:prstGeom prst="ellipse">
            <a:avLst/>
          </a:prstGeom>
          <a:solidFill>
            <a:srgbClr val="B2B2B2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389" name="Oval 18"/>
          <p:cNvSpPr>
            <a:spLocks noChangeArrowheads="1"/>
          </p:cNvSpPr>
          <p:nvPr/>
        </p:nvSpPr>
        <p:spPr bwMode="auto">
          <a:xfrm>
            <a:off x="2973388" y="5821363"/>
            <a:ext cx="71437" cy="71437"/>
          </a:xfrm>
          <a:prstGeom prst="ellipse">
            <a:avLst/>
          </a:prstGeom>
          <a:solidFill>
            <a:srgbClr val="B2B2B2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390" name="Oval 19"/>
          <p:cNvSpPr>
            <a:spLocks noChangeArrowheads="1"/>
          </p:cNvSpPr>
          <p:nvPr/>
        </p:nvSpPr>
        <p:spPr bwMode="auto">
          <a:xfrm>
            <a:off x="3689350" y="4935538"/>
            <a:ext cx="71438" cy="71437"/>
          </a:xfrm>
          <a:prstGeom prst="ellipse">
            <a:avLst/>
          </a:prstGeom>
          <a:solidFill>
            <a:srgbClr val="B2B2B2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391" name="Oval 20"/>
          <p:cNvSpPr>
            <a:spLocks noChangeArrowheads="1"/>
          </p:cNvSpPr>
          <p:nvPr/>
        </p:nvSpPr>
        <p:spPr bwMode="auto">
          <a:xfrm>
            <a:off x="3667125" y="4935538"/>
            <a:ext cx="71438" cy="71437"/>
          </a:xfrm>
          <a:prstGeom prst="ellipse">
            <a:avLst/>
          </a:prstGeom>
          <a:solidFill>
            <a:srgbClr val="B2B2B2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392" name="Oval 21"/>
          <p:cNvSpPr>
            <a:spLocks noChangeArrowheads="1"/>
          </p:cNvSpPr>
          <p:nvPr/>
        </p:nvSpPr>
        <p:spPr bwMode="auto">
          <a:xfrm>
            <a:off x="3643313" y="4935538"/>
            <a:ext cx="71437" cy="71437"/>
          </a:xfrm>
          <a:prstGeom prst="ellipse">
            <a:avLst/>
          </a:prstGeom>
          <a:solidFill>
            <a:srgbClr val="B2B2B2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393" name="Oval 22"/>
          <p:cNvSpPr>
            <a:spLocks noChangeArrowheads="1"/>
          </p:cNvSpPr>
          <p:nvPr/>
        </p:nvSpPr>
        <p:spPr bwMode="auto">
          <a:xfrm>
            <a:off x="3619500" y="4935538"/>
            <a:ext cx="71438" cy="71437"/>
          </a:xfrm>
          <a:prstGeom prst="ellipse">
            <a:avLst/>
          </a:prstGeom>
          <a:solidFill>
            <a:srgbClr val="B2B2B2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394" name="Oval 23"/>
          <p:cNvSpPr>
            <a:spLocks noChangeArrowheads="1"/>
          </p:cNvSpPr>
          <p:nvPr/>
        </p:nvSpPr>
        <p:spPr bwMode="auto">
          <a:xfrm>
            <a:off x="3667125" y="4973638"/>
            <a:ext cx="71438" cy="71437"/>
          </a:xfrm>
          <a:prstGeom prst="ellipse">
            <a:avLst/>
          </a:prstGeom>
          <a:solidFill>
            <a:srgbClr val="B2B2B2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395" name="Oval 24"/>
          <p:cNvSpPr>
            <a:spLocks noChangeArrowheads="1"/>
          </p:cNvSpPr>
          <p:nvPr/>
        </p:nvSpPr>
        <p:spPr bwMode="auto">
          <a:xfrm>
            <a:off x="3643313" y="4973638"/>
            <a:ext cx="71437" cy="71437"/>
          </a:xfrm>
          <a:prstGeom prst="ellipse">
            <a:avLst/>
          </a:prstGeom>
          <a:solidFill>
            <a:srgbClr val="B2B2B2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396" name="Oval 25"/>
          <p:cNvSpPr>
            <a:spLocks noChangeArrowheads="1"/>
          </p:cNvSpPr>
          <p:nvPr/>
        </p:nvSpPr>
        <p:spPr bwMode="auto">
          <a:xfrm>
            <a:off x="3619500" y="4973638"/>
            <a:ext cx="71438" cy="71437"/>
          </a:xfrm>
          <a:prstGeom prst="ellipse">
            <a:avLst/>
          </a:prstGeom>
          <a:solidFill>
            <a:srgbClr val="B2B2B2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397" name="Oval 26"/>
          <p:cNvSpPr>
            <a:spLocks noChangeArrowheads="1"/>
          </p:cNvSpPr>
          <p:nvPr/>
        </p:nvSpPr>
        <p:spPr bwMode="auto">
          <a:xfrm>
            <a:off x="4773613" y="3684588"/>
            <a:ext cx="71437" cy="71437"/>
          </a:xfrm>
          <a:prstGeom prst="ellipse">
            <a:avLst/>
          </a:prstGeom>
          <a:solidFill>
            <a:srgbClr val="B2B2B2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398" name="Oval 27"/>
          <p:cNvSpPr>
            <a:spLocks noChangeArrowheads="1"/>
          </p:cNvSpPr>
          <p:nvPr/>
        </p:nvSpPr>
        <p:spPr bwMode="auto">
          <a:xfrm>
            <a:off x="4749800" y="3684588"/>
            <a:ext cx="71438" cy="71437"/>
          </a:xfrm>
          <a:prstGeom prst="ellipse">
            <a:avLst/>
          </a:prstGeom>
          <a:solidFill>
            <a:srgbClr val="B2B2B2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399" name="Oval 28"/>
          <p:cNvSpPr>
            <a:spLocks noChangeArrowheads="1"/>
          </p:cNvSpPr>
          <p:nvPr/>
        </p:nvSpPr>
        <p:spPr bwMode="auto">
          <a:xfrm>
            <a:off x="4725988" y="3684588"/>
            <a:ext cx="71437" cy="71437"/>
          </a:xfrm>
          <a:prstGeom prst="ellipse">
            <a:avLst/>
          </a:prstGeom>
          <a:solidFill>
            <a:srgbClr val="B2B2B2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400" name="Oval 29"/>
          <p:cNvSpPr>
            <a:spLocks noChangeArrowheads="1"/>
          </p:cNvSpPr>
          <p:nvPr/>
        </p:nvSpPr>
        <p:spPr bwMode="auto">
          <a:xfrm>
            <a:off x="4725988" y="3722688"/>
            <a:ext cx="71437" cy="71437"/>
          </a:xfrm>
          <a:prstGeom prst="ellipse">
            <a:avLst/>
          </a:prstGeom>
          <a:solidFill>
            <a:srgbClr val="B2B2B2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401" name="Oval 30"/>
          <p:cNvSpPr>
            <a:spLocks noChangeArrowheads="1"/>
          </p:cNvSpPr>
          <p:nvPr/>
        </p:nvSpPr>
        <p:spPr bwMode="auto">
          <a:xfrm>
            <a:off x="2484438" y="2747963"/>
            <a:ext cx="71437" cy="71437"/>
          </a:xfrm>
          <a:prstGeom prst="ellipse">
            <a:avLst/>
          </a:prstGeom>
          <a:solidFill>
            <a:srgbClr val="B2B2B2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402" name="Oval 31"/>
          <p:cNvSpPr>
            <a:spLocks noChangeArrowheads="1"/>
          </p:cNvSpPr>
          <p:nvPr/>
        </p:nvSpPr>
        <p:spPr bwMode="auto">
          <a:xfrm>
            <a:off x="1876425" y="4267200"/>
            <a:ext cx="71438" cy="71438"/>
          </a:xfrm>
          <a:prstGeom prst="ellipse">
            <a:avLst/>
          </a:prstGeom>
          <a:solidFill>
            <a:srgbClr val="B2B2B2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403" name="Oval 32"/>
          <p:cNvSpPr>
            <a:spLocks noChangeArrowheads="1"/>
          </p:cNvSpPr>
          <p:nvPr/>
        </p:nvSpPr>
        <p:spPr bwMode="auto">
          <a:xfrm>
            <a:off x="1852613" y="4267200"/>
            <a:ext cx="71437" cy="71438"/>
          </a:xfrm>
          <a:prstGeom prst="ellipse">
            <a:avLst/>
          </a:prstGeom>
          <a:solidFill>
            <a:srgbClr val="B2B2B2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404" name="Oval 33"/>
          <p:cNvSpPr>
            <a:spLocks noChangeArrowheads="1"/>
          </p:cNvSpPr>
          <p:nvPr/>
        </p:nvSpPr>
        <p:spPr bwMode="auto">
          <a:xfrm>
            <a:off x="1824038" y="4267200"/>
            <a:ext cx="71437" cy="71438"/>
          </a:xfrm>
          <a:prstGeom prst="ellipse">
            <a:avLst/>
          </a:prstGeom>
          <a:solidFill>
            <a:srgbClr val="B2B2B2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405" name="Oval 34"/>
          <p:cNvSpPr>
            <a:spLocks noChangeArrowheads="1"/>
          </p:cNvSpPr>
          <p:nvPr/>
        </p:nvSpPr>
        <p:spPr bwMode="auto">
          <a:xfrm>
            <a:off x="1800225" y="4267200"/>
            <a:ext cx="71438" cy="71438"/>
          </a:xfrm>
          <a:prstGeom prst="ellipse">
            <a:avLst/>
          </a:prstGeom>
          <a:solidFill>
            <a:srgbClr val="B2B2B2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406" name="Oval 35"/>
          <p:cNvSpPr>
            <a:spLocks noChangeArrowheads="1"/>
          </p:cNvSpPr>
          <p:nvPr/>
        </p:nvSpPr>
        <p:spPr bwMode="auto">
          <a:xfrm>
            <a:off x="1776413" y="4267200"/>
            <a:ext cx="71437" cy="71438"/>
          </a:xfrm>
          <a:prstGeom prst="ellipse">
            <a:avLst/>
          </a:prstGeom>
          <a:solidFill>
            <a:srgbClr val="B2B2B2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407" name="Oval 36"/>
          <p:cNvSpPr>
            <a:spLocks noChangeArrowheads="1"/>
          </p:cNvSpPr>
          <p:nvPr/>
        </p:nvSpPr>
        <p:spPr bwMode="auto">
          <a:xfrm>
            <a:off x="4286250" y="3894138"/>
            <a:ext cx="71438" cy="71437"/>
          </a:xfrm>
          <a:prstGeom prst="ellipse">
            <a:avLst/>
          </a:prstGeom>
          <a:solidFill>
            <a:srgbClr val="B2B2B2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408" name="Oval 37"/>
          <p:cNvSpPr>
            <a:spLocks noChangeArrowheads="1"/>
          </p:cNvSpPr>
          <p:nvPr/>
        </p:nvSpPr>
        <p:spPr bwMode="auto">
          <a:xfrm>
            <a:off x="3141663" y="5710238"/>
            <a:ext cx="71437" cy="71437"/>
          </a:xfrm>
          <a:prstGeom prst="ellipse">
            <a:avLst/>
          </a:prstGeom>
          <a:solidFill>
            <a:srgbClr val="B2B2B2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409" name="Oval 38"/>
          <p:cNvSpPr>
            <a:spLocks noChangeArrowheads="1"/>
          </p:cNvSpPr>
          <p:nvPr/>
        </p:nvSpPr>
        <p:spPr bwMode="auto">
          <a:xfrm>
            <a:off x="3117850" y="5710238"/>
            <a:ext cx="71438" cy="71437"/>
          </a:xfrm>
          <a:prstGeom prst="ellipse">
            <a:avLst/>
          </a:prstGeom>
          <a:solidFill>
            <a:srgbClr val="B2B2B2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410" name="Oval 39"/>
          <p:cNvSpPr>
            <a:spLocks noChangeArrowheads="1"/>
          </p:cNvSpPr>
          <p:nvPr/>
        </p:nvSpPr>
        <p:spPr bwMode="auto">
          <a:xfrm>
            <a:off x="3089275" y="5710238"/>
            <a:ext cx="71438" cy="71437"/>
          </a:xfrm>
          <a:prstGeom prst="ellipse">
            <a:avLst/>
          </a:prstGeom>
          <a:solidFill>
            <a:srgbClr val="B2B2B2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411" name="Oval 40"/>
          <p:cNvSpPr>
            <a:spLocks noChangeArrowheads="1"/>
          </p:cNvSpPr>
          <p:nvPr/>
        </p:nvSpPr>
        <p:spPr bwMode="auto">
          <a:xfrm>
            <a:off x="3065463" y="5710238"/>
            <a:ext cx="71437" cy="71437"/>
          </a:xfrm>
          <a:prstGeom prst="ellipse">
            <a:avLst/>
          </a:prstGeom>
          <a:solidFill>
            <a:srgbClr val="B2B2B2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412" name="Oval 41"/>
          <p:cNvSpPr>
            <a:spLocks noChangeArrowheads="1"/>
          </p:cNvSpPr>
          <p:nvPr/>
        </p:nvSpPr>
        <p:spPr bwMode="auto">
          <a:xfrm>
            <a:off x="3041650" y="5710238"/>
            <a:ext cx="71438" cy="71437"/>
          </a:xfrm>
          <a:prstGeom prst="ellipse">
            <a:avLst/>
          </a:prstGeom>
          <a:solidFill>
            <a:srgbClr val="B2B2B2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413" name="Oval 42"/>
          <p:cNvSpPr>
            <a:spLocks noChangeArrowheads="1"/>
          </p:cNvSpPr>
          <p:nvPr/>
        </p:nvSpPr>
        <p:spPr bwMode="auto">
          <a:xfrm>
            <a:off x="3140075" y="5683250"/>
            <a:ext cx="71438" cy="71438"/>
          </a:xfrm>
          <a:prstGeom prst="ellipse">
            <a:avLst/>
          </a:prstGeom>
          <a:solidFill>
            <a:srgbClr val="B2B2B2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414" name="Oval 43"/>
          <p:cNvSpPr>
            <a:spLocks noChangeArrowheads="1"/>
          </p:cNvSpPr>
          <p:nvPr/>
        </p:nvSpPr>
        <p:spPr bwMode="auto">
          <a:xfrm>
            <a:off x="3116263" y="5683250"/>
            <a:ext cx="71437" cy="71438"/>
          </a:xfrm>
          <a:prstGeom prst="ellipse">
            <a:avLst/>
          </a:prstGeom>
          <a:solidFill>
            <a:srgbClr val="B2B2B2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415" name="Oval 44"/>
          <p:cNvSpPr>
            <a:spLocks noChangeArrowheads="1"/>
          </p:cNvSpPr>
          <p:nvPr/>
        </p:nvSpPr>
        <p:spPr bwMode="auto">
          <a:xfrm>
            <a:off x="3087688" y="5683250"/>
            <a:ext cx="71437" cy="71438"/>
          </a:xfrm>
          <a:prstGeom prst="ellipse">
            <a:avLst/>
          </a:prstGeom>
          <a:solidFill>
            <a:srgbClr val="B2B2B2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416" name="Oval 45"/>
          <p:cNvSpPr>
            <a:spLocks noChangeArrowheads="1"/>
          </p:cNvSpPr>
          <p:nvPr/>
        </p:nvSpPr>
        <p:spPr bwMode="auto">
          <a:xfrm>
            <a:off x="3063875" y="5683250"/>
            <a:ext cx="71438" cy="71438"/>
          </a:xfrm>
          <a:prstGeom prst="ellipse">
            <a:avLst/>
          </a:prstGeom>
          <a:solidFill>
            <a:srgbClr val="B2B2B2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417" name="Oval 46"/>
          <p:cNvSpPr>
            <a:spLocks noChangeArrowheads="1"/>
          </p:cNvSpPr>
          <p:nvPr/>
        </p:nvSpPr>
        <p:spPr bwMode="auto">
          <a:xfrm>
            <a:off x="3040063" y="5683250"/>
            <a:ext cx="71437" cy="71438"/>
          </a:xfrm>
          <a:prstGeom prst="ellipse">
            <a:avLst/>
          </a:prstGeom>
          <a:solidFill>
            <a:srgbClr val="B2B2B2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418" name="AutoShape 482"/>
          <p:cNvSpPr>
            <a:spLocks noChangeArrowheads="1"/>
          </p:cNvSpPr>
          <p:nvPr/>
        </p:nvSpPr>
        <p:spPr bwMode="auto">
          <a:xfrm>
            <a:off x="7645400" y="1898650"/>
            <a:ext cx="1193800" cy="592138"/>
          </a:xfrm>
          <a:prstGeom prst="roundRect">
            <a:avLst>
              <a:gd name="adj" fmla="val 16667"/>
            </a:avLst>
          </a:prstGeom>
          <a:solidFill>
            <a:srgbClr val="B2B2B2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pt-BR" sz="1400" b="1">
                <a:solidFill>
                  <a:srgbClr val="000000"/>
                </a:solidFill>
                <a:latin typeface="Calibri" pitchFamily="34" charset="0"/>
              </a:rPr>
              <a:t> 1.027 MW</a:t>
            </a:r>
          </a:p>
          <a:p>
            <a:pPr algn="ctr"/>
            <a:r>
              <a:rPr lang="pt-BR" sz="1400" b="1">
                <a:solidFill>
                  <a:srgbClr val="000000"/>
                </a:solidFill>
                <a:latin typeface="Calibri" pitchFamily="34" charset="0"/>
              </a:rPr>
              <a:t>(43 CGE)</a:t>
            </a:r>
          </a:p>
        </p:txBody>
      </p:sp>
      <p:sp>
        <p:nvSpPr>
          <p:cNvPr id="419" name="AutoShape 482"/>
          <p:cNvSpPr>
            <a:spLocks noChangeArrowheads="1"/>
          </p:cNvSpPr>
          <p:nvPr/>
        </p:nvSpPr>
        <p:spPr bwMode="auto">
          <a:xfrm>
            <a:off x="6402388" y="3973513"/>
            <a:ext cx="762000" cy="304800"/>
          </a:xfrm>
          <a:prstGeom prst="roundRect">
            <a:avLst>
              <a:gd name="adj" fmla="val 16667"/>
            </a:avLst>
          </a:prstGeom>
          <a:solidFill>
            <a:srgbClr val="B2B2B2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pt-BR" sz="1100" b="1">
                <a:solidFill>
                  <a:srgbClr val="000000"/>
                </a:solidFill>
                <a:latin typeface="Calibri" pitchFamily="34" charset="0"/>
              </a:rPr>
              <a:t>1.027 MW</a:t>
            </a:r>
          </a:p>
        </p:txBody>
      </p:sp>
      <p:sp>
        <p:nvSpPr>
          <p:cNvPr id="420" name="Rectangle 47"/>
          <p:cNvSpPr>
            <a:spLocks noChangeArrowheads="1"/>
          </p:cNvSpPr>
          <p:nvPr/>
        </p:nvSpPr>
        <p:spPr bwMode="auto">
          <a:xfrm>
            <a:off x="7237413" y="3216275"/>
            <a:ext cx="827087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400">
                <a:solidFill>
                  <a:srgbClr val="000000"/>
                </a:solidFill>
                <a:latin typeface="Calibri" pitchFamily="34" charset="0"/>
              </a:rPr>
              <a:t>Atlântica I</a:t>
            </a:r>
          </a:p>
          <a:p>
            <a:pPr>
              <a:spcBef>
                <a:spcPct val="50000"/>
              </a:spcBef>
            </a:pPr>
            <a:r>
              <a:rPr lang="pt-BR" sz="400">
                <a:solidFill>
                  <a:srgbClr val="000000"/>
                </a:solidFill>
                <a:latin typeface="Calibri" pitchFamily="34" charset="0"/>
              </a:rPr>
              <a:t>Atlântica II</a:t>
            </a:r>
          </a:p>
          <a:p>
            <a:pPr>
              <a:spcBef>
                <a:spcPct val="50000"/>
              </a:spcBef>
            </a:pPr>
            <a:r>
              <a:rPr lang="pt-BR" sz="400">
                <a:solidFill>
                  <a:srgbClr val="000000"/>
                </a:solidFill>
                <a:latin typeface="Calibri" pitchFamily="34" charset="0"/>
              </a:rPr>
              <a:t>Atlântica IV</a:t>
            </a:r>
          </a:p>
          <a:p>
            <a:pPr>
              <a:spcBef>
                <a:spcPct val="50000"/>
              </a:spcBef>
            </a:pPr>
            <a:r>
              <a:rPr lang="pt-BR" sz="400">
                <a:solidFill>
                  <a:srgbClr val="000000"/>
                </a:solidFill>
                <a:latin typeface="Calibri" pitchFamily="34" charset="0"/>
              </a:rPr>
              <a:t>Atlântica V</a:t>
            </a:r>
          </a:p>
          <a:p>
            <a:pPr>
              <a:spcBef>
                <a:spcPct val="50000"/>
              </a:spcBef>
            </a:pPr>
            <a:r>
              <a:rPr lang="pt-BR" sz="400">
                <a:solidFill>
                  <a:srgbClr val="000000"/>
                </a:solidFill>
                <a:latin typeface="Calibri" pitchFamily="34" charset="0"/>
              </a:rPr>
              <a:t>Cerro Chato IV</a:t>
            </a:r>
          </a:p>
          <a:p>
            <a:pPr>
              <a:spcBef>
                <a:spcPct val="50000"/>
              </a:spcBef>
            </a:pPr>
            <a:r>
              <a:rPr lang="pt-BR" sz="400">
                <a:solidFill>
                  <a:srgbClr val="000000"/>
                </a:solidFill>
                <a:latin typeface="Calibri" pitchFamily="34" charset="0"/>
              </a:rPr>
              <a:t>Cerro Chato V</a:t>
            </a:r>
          </a:p>
          <a:p>
            <a:pPr>
              <a:spcBef>
                <a:spcPct val="50000"/>
              </a:spcBef>
            </a:pPr>
            <a:r>
              <a:rPr lang="pt-BR" sz="400">
                <a:solidFill>
                  <a:srgbClr val="000000"/>
                </a:solidFill>
                <a:latin typeface="Calibri" pitchFamily="34" charset="0"/>
              </a:rPr>
              <a:t>Cerro Chato VI</a:t>
            </a:r>
          </a:p>
          <a:p>
            <a:pPr>
              <a:spcBef>
                <a:spcPct val="50000"/>
              </a:spcBef>
            </a:pPr>
            <a:r>
              <a:rPr lang="pt-BR" sz="400">
                <a:solidFill>
                  <a:srgbClr val="000000"/>
                </a:solidFill>
                <a:latin typeface="Calibri" pitchFamily="34" charset="0"/>
              </a:rPr>
              <a:t>Cerro dos Trindade</a:t>
            </a:r>
          </a:p>
          <a:p>
            <a:pPr>
              <a:spcBef>
                <a:spcPct val="50000"/>
              </a:spcBef>
            </a:pPr>
            <a:r>
              <a:rPr lang="pt-BR" sz="400">
                <a:solidFill>
                  <a:srgbClr val="000000"/>
                </a:solidFill>
                <a:latin typeface="Calibri" pitchFamily="34" charset="0"/>
              </a:rPr>
              <a:t>Chuí I</a:t>
            </a:r>
          </a:p>
          <a:p>
            <a:pPr>
              <a:spcBef>
                <a:spcPct val="50000"/>
              </a:spcBef>
            </a:pPr>
            <a:r>
              <a:rPr lang="pt-BR" sz="400">
                <a:solidFill>
                  <a:srgbClr val="000000"/>
                </a:solidFill>
                <a:latin typeface="Calibri" pitchFamily="34" charset="0"/>
              </a:rPr>
              <a:t>Chuí II</a:t>
            </a:r>
          </a:p>
          <a:p>
            <a:pPr>
              <a:spcBef>
                <a:spcPct val="50000"/>
              </a:spcBef>
            </a:pPr>
            <a:r>
              <a:rPr lang="pt-BR" sz="400">
                <a:solidFill>
                  <a:srgbClr val="000000"/>
                </a:solidFill>
                <a:latin typeface="Calibri" pitchFamily="34" charset="0"/>
              </a:rPr>
              <a:t>Chuí IV</a:t>
            </a:r>
          </a:p>
          <a:p>
            <a:pPr>
              <a:spcBef>
                <a:spcPct val="50000"/>
              </a:spcBef>
            </a:pPr>
            <a:r>
              <a:rPr lang="pt-BR" sz="400">
                <a:solidFill>
                  <a:srgbClr val="000000"/>
                </a:solidFill>
                <a:latin typeface="Calibri" pitchFamily="34" charset="0"/>
              </a:rPr>
              <a:t>Chuí V</a:t>
            </a:r>
          </a:p>
          <a:p>
            <a:pPr>
              <a:spcBef>
                <a:spcPct val="50000"/>
              </a:spcBef>
            </a:pPr>
            <a:r>
              <a:rPr lang="pt-BR" sz="400">
                <a:solidFill>
                  <a:srgbClr val="000000"/>
                </a:solidFill>
                <a:latin typeface="Calibri" pitchFamily="34" charset="0"/>
              </a:rPr>
              <a:t>Corredor do Senandes II</a:t>
            </a:r>
          </a:p>
          <a:p>
            <a:pPr>
              <a:spcBef>
                <a:spcPct val="50000"/>
              </a:spcBef>
            </a:pPr>
            <a:r>
              <a:rPr lang="pt-BR" sz="400">
                <a:solidFill>
                  <a:srgbClr val="000000"/>
                </a:solidFill>
                <a:latin typeface="Calibri" pitchFamily="34" charset="0"/>
              </a:rPr>
              <a:t>Corredor do Senandes III</a:t>
            </a:r>
          </a:p>
          <a:p>
            <a:pPr>
              <a:spcBef>
                <a:spcPct val="50000"/>
              </a:spcBef>
            </a:pPr>
            <a:r>
              <a:rPr lang="pt-BR" sz="400">
                <a:solidFill>
                  <a:srgbClr val="000000"/>
                </a:solidFill>
                <a:latin typeface="Calibri" pitchFamily="34" charset="0"/>
              </a:rPr>
              <a:t>Corredor do Senandes IV</a:t>
            </a:r>
          </a:p>
          <a:p>
            <a:pPr>
              <a:spcBef>
                <a:spcPct val="50000"/>
              </a:spcBef>
            </a:pPr>
            <a:r>
              <a:rPr lang="pt-BR" sz="400">
                <a:solidFill>
                  <a:srgbClr val="000000"/>
                </a:solidFill>
                <a:latin typeface="Calibri" pitchFamily="34" charset="0"/>
              </a:rPr>
              <a:t>Dos Índios 2</a:t>
            </a:r>
          </a:p>
          <a:p>
            <a:pPr>
              <a:spcBef>
                <a:spcPct val="50000"/>
              </a:spcBef>
            </a:pPr>
            <a:r>
              <a:rPr lang="pt-BR" sz="400">
                <a:solidFill>
                  <a:srgbClr val="000000"/>
                </a:solidFill>
                <a:latin typeface="Calibri" pitchFamily="34" charset="0"/>
              </a:rPr>
              <a:t>Dos Índios 3</a:t>
            </a:r>
          </a:p>
          <a:p>
            <a:pPr>
              <a:spcBef>
                <a:spcPct val="50000"/>
              </a:spcBef>
            </a:pPr>
            <a:r>
              <a:rPr lang="pt-BR" sz="400">
                <a:solidFill>
                  <a:srgbClr val="000000"/>
                </a:solidFill>
                <a:latin typeface="Calibri" pitchFamily="34" charset="0"/>
              </a:rPr>
              <a:t>Fazenda Rosário 2</a:t>
            </a:r>
          </a:p>
          <a:p>
            <a:pPr>
              <a:spcBef>
                <a:spcPct val="50000"/>
              </a:spcBef>
            </a:pPr>
            <a:r>
              <a:rPr lang="pt-BR" sz="400">
                <a:solidFill>
                  <a:srgbClr val="000000"/>
                </a:solidFill>
                <a:latin typeface="Calibri" pitchFamily="34" charset="0"/>
              </a:rPr>
              <a:t>Força 1</a:t>
            </a:r>
          </a:p>
          <a:p>
            <a:pPr>
              <a:spcBef>
                <a:spcPct val="50000"/>
              </a:spcBef>
            </a:pPr>
            <a:r>
              <a:rPr lang="pt-BR" sz="400">
                <a:solidFill>
                  <a:srgbClr val="000000"/>
                </a:solidFill>
                <a:latin typeface="Calibri" pitchFamily="34" charset="0"/>
              </a:rPr>
              <a:t>Força 2</a:t>
            </a:r>
          </a:p>
          <a:p>
            <a:pPr>
              <a:spcBef>
                <a:spcPct val="50000"/>
              </a:spcBef>
            </a:pPr>
            <a:r>
              <a:rPr lang="pt-BR" sz="400">
                <a:solidFill>
                  <a:srgbClr val="000000"/>
                </a:solidFill>
                <a:latin typeface="Calibri" pitchFamily="34" charset="0"/>
              </a:rPr>
              <a:t>Força 3</a:t>
            </a:r>
          </a:p>
        </p:txBody>
      </p:sp>
      <p:sp>
        <p:nvSpPr>
          <p:cNvPr id="421" name="Rectangle 48"/>
          <p:cNvSpPr>
            <a:spLocks noChangeArrowheads="1"/>
          </p:cNvSpPr>
          <p:nvPr/>
        </p:nvSpPr>
        <p:spPr bwMode="auto">
          <a:xfrm>
            <a:off x="7921625" y="3216275"/>
            <a:ext cx="827088" cy="209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400">
                <a:solidFill>
                  <a:srgbClr val="000000"/>
                </a:solidFill>
                <a:latin typeface="Calibri" pitchFamily="34" charset="0"/>
              </a:rPr>
              <a:t>Giruá</a:t>
            </a:r>
          </a:p>
          <a:p>
            <a:pPr>
              <a:spcBef>
                <a:spcPct val="50000"/>
              </a:spcBef>
            </a:pPr>
            <a:r>
              <a:rPr lang="pt-BR" sz="400">
                <a:solidFill>
                  <a:srgbClr val="000000"/>
                </a:solidFill>
                <a:latin typeface="Calibri" pitchFamily="34" charset="0"/>
              </a:rPr>
              <a:t>Ibirapuitã I</a:t>
            </a:r>
          </a:p>
          <a:p>
            <a:pPr>
              <a:spcBef>
                <a:spcPct val="50000"/>
              </a:spcBef>
            </a:pPr>
            <a:r>
              <a:rPr lang="pt-BR" sz="400">
                <a:solidFill>
                  <a:srgbClr val="000000"/>
                </a:solidFill>
                <a:latin typeface="Calibri" pitchFamily="34" charset="0"/>
              </a:rPr>
              <a:t>Minuano I</a:t>
            </a:r>
          </a:p>
          <a:p>
            <a:pPr>
              <a:spcBef>
                <a:spcPct val="50000"/>
              </a:spcBef>
            </a:pPr>
            <a:r>
              <a:rPr lang="pt-BR" sz="400">
                <a:solidFill>
                  <a:srgbClr val="000000"/>
                </a:solidFill>
                <a:latin typeface="Calibri" pitchFamily="34" charset="0"/>
              </a:rPr>
              <a:t>Minuano II</a:t>
            </a:r>
          </a:p>
          <a:p>
            <a:pPr>
              <a:spcBef>
                <a:spcPct val="50000"/>
              </a:spcBef>
            </a:pPr>
            <a:r>
              <a:rPr lang="pt-BR" sz="400">
                <a:solidFill>
                  <a:srgbClr val="000000"/>
                </a:solidFill>
                <a:latin typeface="Calibri" pitchFamily="34" charset="0"/>
              </a:rPr>
              <a:t>Osório 2</a:t>
            </a:r>
          </a:p>
          <a:p>
            <a:pPr>
              <a:spcBef>
                <a:spcPct val="50000"/>
              </a:spcBef>
            </a:pPr>
            <a:r>
              <a:rPr lang="pt-BR" sz="400">
                <a:solidFill>
                  <a:srgbClr val="000000"/>
                </a:solidFill>
                <a:latin typeface="Calibri" pitchFamily="34" charset="0"/>
              </a:rPr>
              <a:t>Osório 3</a:t>
            </a:r>
          </a:p>
          <a:p>
            <a:pPr>
              <a:spcBef>
                <a:spcPct val="50000"/>
              </a:spcBef>
            </a:pPr>
            <a:r>
              <a:rPr lang="pt-BR" sz="400">
                <a:solidFill>
                  <a:srgbClr val="000000"/>
                </a:solidFill>
                <a:latin typeface="Calibri" pitchFamily="34" charset="0"/>
              </a:rPr>
              <a:t>Pinhal</a:t>
            </a:r>
          </a:p>
          <a:p>
            <a:pPr>
              <a:spcBef>
                <a:spcPct val="50000"/>
              </a:spcBef>
            </a:pPr>
            <a:r>
              <a:rPr lang="pt-BR" sz="400">
                <a:solidFill>
                  <a:srgbClr val="000000"/>
                </a:solidFill>
                <a:latin typeface="Calibri" pitchFamily="34" charset="0"/>
              </a:rPr>
              <a:t>Pontal 2B</a:t>
            </a:r>
          </a:p>
          <a:p>
            <a:pPr>
              <a:spcBef>
                <a:spcPct val="50000"/>
              </a:spcBef>
            </a:pPr>
            <a:r>
              <a:rPr lang="pt-BR" sz="400">
                <a:solidFill>
                  <a:srgbClr val="000000"/>
                </a:solidFill>
                <a:latin typeface="Calibri" pitchFamily="34" charset="0"/>
              </a:rPr>
              <a:t>REB Cassino I</a:t>
            </a:r>
          </a:p>
          <a:p>
            <a:pPr>
              <a:spcBef>
                <a:spcPct val="50000"/>
              </a:spcBef>
            </a:pPr>
            <a:r>
              <a:rPr lang="pt-BR" sz="400">
                <a:solidFill>
                  <a:srgbClr val="000000"/>
                </a:solidFill>
                <a:latin typeface="Calibri" pitchFamily="34" charset="0"/>
              </a:rPr>
              <a:t>REB Cassino II</a:t>
            </a:r>
          </a:p>
          <a:p>
            <a:pPr>
              <a:spcBef>
                <a:spcPct val="50000"/>
              </a:spcBef>
            </a:pPr>
            <a:r>
              <a:rPr lang="pt-BR" sz="400">
                <a:solidFill>
                  <a:srgbClr val="000000"/>
                </a:solidFill>
                <a:latin typeface="Calibri" pitchFamily="34" charset="0"/>
              </a:rPr>
              <a:t>REB Cassino III</a:t>
            </a:r>
          </a:p>
          <a:p>
            <a:pPr>
              <a:spcBef>
                <a:spcPct val="50000"/>
              </a:spcBef>
            </a:pPr>
            <a:r>
              <a:rPr lang="pt-BR" sz="400">
                <a:solidFill>
                  <a:srgbClr val="000000"/>
                </a:solidFill>
                <a:latin typeface="Calibri" pitchFamily="34" charset="0"/>
              </a:rPr>
              <a:t>Vento Aragano I</a:t>
            </a:r>
          </a:p>
          <a:p>
            <a:pPr>
              <a:spcBef>
                <a:spcPct val="50000"/>
              </a:spcBef>
            </a:pPr>
            <a:r>
              <a:rPr lang="pt-BR" sz="400">
                <a:solidFill>
                  <a:srgbClr val="000000"/>
                </a:solidFill>
                <a:latin typeface="Calibri" pitchFamily="34" charset="0"/>
              </a:rPr>
              <a:t>Verace I</a:t>
            </a:r>
          </a:p>
          <a:p>
            <a:pPr>
              <a:spcBef>
                <a:spcPct val="50000"/>
              </a:spcBef>
            </a:pPr>
            <a:r>
              <a:rPr lang="pt-BR" sz="400">
                <a:solidFill>
                  <a:srgbClr val="000000"/>
                </a:solidFill>
                <a:latin typeface="Calibri" pitchFamily="34" charset="0"/>
              </a:rPr>
              <a:t>Verace II</a:t>
            </a:r>
          </a:p>
          <a:p>
            <a:pPr>
              <a:spcBef>
                <a:spcPct val="50000"/>
              </a:spcBef>
            </a:pPr>
            <a:r>
              <a:rPr lang="pt-BR" sz="400">
                <a:solidFill>
                  <a:srgbClr val="000000"/>
                </a:solidFill>
                <a:latin typeface="Calibri" pitchFamily="34" charset="0"/>
              </a:rPr>
              <a:t>Verace III</a:t>
            </a:r>
          </a:p>
          <a:p>
            <a:pPr>
              <a:spcBef>
                <a:spcPct val="50000"/>
              </a:spcBef>
            </a:pPr>
            <a:r>
              <a:rPr lang="pt-BR" sz="400">
                <a:solidFill>
                  <a:srgbClr val="000000"/>
                </a:solidFill>
                <a:latin typeface="Calibri" pitchFamily="34" charset="0"/>
              </a:rPr>
              <a:t>Verace IV</a:t>
            </a:r>
          </a:p>
          <a:p>
            <a:pPr>
              <a:spcBef>
                <a:spcPct val="50000"/>
              </a:spcBef>
            </a:pPr>
            <a:r>
              <a:rPr lang="pt-BR" sz="400">
                <a:solidFill>
                  <a:srgbClr val="000000"/>
                </a:solidFill>
                <a:latin typeface="Calibri" pitchFamily="34" charset="0"/>
              </a:rPr>
              <a:t>Verace V</a:t>
            </a:r>
          </a:p>
          <a:p>
            <a:pPr>
              <a:spcBef>
                <a:spcPct val="50000"/>
              </a:spcBef>
            </a:pPr>
            <a:r>
              <a:rPr lang="pt-BR" sz="400">
                <a:solidFill>
                  <a:srgbClr val="000000"/>
                </a:solidFill>
                <a:latin typeface="Calibri" pitchFamily="34" charset="0"/>
              </a:rPr>
              <a:t>Verace IX</a:t>
            </a:r>
          </a:p>
          <a:p>
            <a:pPr>
              <a:spcBef>
                <a:spcPct val="50000"/>
              </a:spcBef>
            </a:pPr>
            <a:r>
              <a:rPr lang="pt-BR" sz="400">
                <a:solidFill>
                  <a:srgbClr val="000000"/>
                </a:solidFill>
                <a:latin typeface="Calibri" pitchFamily="34" charset="0"/>
              </a:rPr>
              <a:t>Verace VI</a:t>
            </a:r>
          </a:p>
          <a:p>
            <a:pPr>
              <a:spcBef>
                <a:spcPct val="50000"/>
              </a:spcBef>
            </a:pPr>
            <a:r>
              <a:rPr lang="pt-BR" sz="400">
                <a:solidFill>
                  <a:srgbClr val="000000"/>
                </a:solidFill>
                <a:latin typeface="Calibri" pitchFamily="34" charset="0"/>
              </a:rPr>
              <a:t>Verace VII</a:t>
            </a:r>
          </a:p>
          <a:p>
            <a:pPr>
              <a:spcBef>
                <a:spcPct val="50000"/>
              </a:spcBef>
            </a:pPr>
            <a:r>
              <a:rPr lang="pt-BR" sz="400">
                <a:solidFill>
                  <a:srgbClr val="000000"/>
                </a:solidFill>
                <a:latin typeface="Calibri" pitchFamily="34" charset="0"/>
              </a:rPr>
              <a:t>Verace VIII</a:t>
            </a:r>
          </a:p>
          <a:p>
            <a:pPr>
              <a:spcBef>
                <a:spcPct val="50000"/>
              </a:spcBef>
            </a:pPr>
            <a:r>
              <a:rPr lang="pt-BR" sz="400">
                <a:solidFill>
                  <a:srgbClr val="000000"/>
                </a:solidFill>
                <a:latin typeface="Calibri" pitchFamily="34" charset="0"/>
              </a:rPr>
              <a:t>Verace X</a:t>
            </a:r>
          </a:p>
        </p:txBody>
      </p:sp>
      <p:sp>
        <p:nvSpPr>
          <p:cNvPr id="422" name="Retângulo 83"/>
          <p:cNvSpPr>
            <a:spLocks noChangeArrowheads="1"/>
          </p:cNvSpPr>
          <p:nvPr/>
        </p:nvSpPr>
        <p:spPr bwMode="auto">
          <a:xfrm>
            <a:off x="6478588" y="981075"/>
            <a:ext cx="2325687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1400" b="1">
                <a:solidFill>
                  <a:srgbClr val="000000"/>
                </a:solidFill>
                <a:latin typeface="Calibri" pitchFamily="34" charset="0"/>
              </a:rPr>
              <a:t>CAPACIDADE INSTALADA DEZEMBRO DE 2015</a:t>
            </a:r>
          </a:p>
          <a:p>
            <a:pPr algn="ctr"/>
            <a:r>
              <a:rPr lang="pt-BR" sz="2400" b="1">
                <a:solidFill>
                  <a:srgbClr val="FF0000"/>
                </a:solidFill>
                <a:latin typeface="Calibri" pitchFamily="34" charset="0"/>
              </a:rPr>
              <a:t>1.648 MW</a:t>
            </a:r>
          </a:p>
        </p:txBody>
      </p:sp>
      <p:sp>
        <p:nvSpPr>
          <p:cNvPr id="423" name="Retângulo 422"/>
          <p:cNvSpPr/>
          <p:nvPr/>
        </p:nvSpPr>
        <p:spPr>
          <a:xfrm>
            <a:off x="6391275" y="890588"/>
            <a:ext cx="2524125" cy="165735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</p:txBody>
      </p:sp>
      <p:sp>
        <p:nvSpPr>
          <p:cNvPr id="424" name="Retângulo 85"/>
          <p:cNvSpPr>
            <a:spLocks noChangeArrowheads="1"/>
          </p:cNvSpPr>
          <p:nvPr/>
        </p:nvSpPr>
        <p:spPr bwMode="auto">
          <a:xfrm>
            <a:off x="7158038" y="2717800"/>
            <a:ext cx="17113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pt-BR" sz="700" b="1" i="1">
                <a:solidFill>
                  <a:srgbClr val="000000"/>
                </a:solidFill>
                <a:latin typeface="Calibri" pitchFamily="34" charset="0"/>
              </a:rPr>
              <a:t>SOMENTE EMPREENDIMENTOS COM OUTORGA</a:t>
            </a:r>
            <a:endParaRPr lang="pt-BR" sz="700" b="1" i="1">
              <a:solidFill>
                <a:srgbClr val="FF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7389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Imagem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94781" y="1844824"/>
            <a:ext cx="5976664" cy="405424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sp>
        <p:nvSpPr>
          <p:cNvPr id="10" name="Espaço Reservado para Conteúdo 2"/>
          <p:cNvSpPr>
            <a:spLocks noGrp="1"/>
          </p:cNvSpPr>
          <p:nvPr>
            <p:ph idx="1"/>
          </p:nvPr>
        </p:nvSpPr>
        <p:spPr>
          <a:xfrm>
            <a:off x="468313" y="908050"/>
            <a:ext cx="8229600" cy="5184775"/>
          </a:xfrm>
        </p:spPr>
        <p:txBody>
          <a:bodyPr rtlCol="0">
            <a:normAutofit/>
          </a:bodyPr>
          <a:lstStyle/>
          <a:p>
            <a:pPr eaLnBrk="1" fontAlgn="auto" hangingPunct="1">
              <a:spcBef>
                <a:spcPts val="12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pt-BR" sz="1600" b="1" dirty="0" smtClean="0">
                <a:latin typeface="Arial" charset="0"/>
                <a:cs typeface="Arial" charset="0"/>
              </a:rPr>
              <a:t>No regime de ventos da Região Nordeste </a:t>
            </a:r>
            <a:r>
              <a:rPr lang="pt-BR" sz="1600" b="1" dirty="0" smtClean="0">
                <a:latin typeface="Arial" charset="0"/>
                <a:cs typeface="Arial" charset="0"/>
                <a:sym typeface="Wingdings" panose="05000000000000000000" pitchFamily="2" charset="2"/>
              </a:rPr>
              <a:t>há </a:t>
            </a:r>
            <a:r>
              <a:rPr lang="pt-BR" sz="1600" b="1" dirty="0" smtClean="0">
                <a:latin typeface="Arial" charset="0"/>
                <a:cs typeface="Arial" charset="0"/>
              </a:rPr>
              <a:t>uma complementaridade de seu comportamento sazonal com o regime hidrológico das bacias hidrográficas.</a:t>
            </a:r>
            <a:endParaRPr lang="pt-BR" sz="1600" b="1" dirty="0" smtClean="0"/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392596" y="149765"/>
            <a:ext cx="7563780" cy="614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276" tIns="43139" rIns="86276" bIns="43139" anchor="ctr"/>
          <a:lstStyle>
            <a:lvl1pPr eaLnBrk="0" hangingPunct="0">
              <a:defRPr sz="32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pt-BR" sz="265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Geração Eólica no SIN</a:t>
            </a:r>
            <a:endParaRPr lang="pt-BR" sz="265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8617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ço Reservado para Conteúdo 2"/>
          <p:cNvSpPr>
            <a:spLocks noGrp="1"/>
          </p:cNvSpPr>
          <p:nvPr>
            <p:ph idx="1"/>
          </p:nvPr>
        </p:nvSpPr>
        <p:spPr>
          <a:xfrm>
            <a:off x="264012" y="514877"/>
            <a:ext cx="8229600" cy="720750"/>
          </a:xfrm>
        </p:spPr>
        <p:txBody>
          <a:bodyPr rtlCol="0">
            <a:normAutofit/>
          </a:bodyPr>
          <a:lstStyle/>
          <a:p>
            <a:pPr eaLnBrk="1" fontAlgn="auto" hangingPunct="1">
              <a:spcBef>
                <a:spcPts val="6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pt-BR" altLang="pt-BR" sz="1600" b="1" dirty="0" smtClean="0">
                <a:latin typeface="Arial" charset="0"/>
                <a:cs typeface="Arial" charset="0"/>
              </a:rPr>
              <a:t>A geração eólica tem características intermitentes, o que conduz a:</a:t>
            </a:r>
          </a:p>
          <a:p>
            <a:pPr marL="625475" lvl="1" indent="0" eaLnBrk="1" fontAlgn="auto" hangingPunct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pt-BR" altLang="pt-BR" sz="1600" b="1" dirty="0" smtClean="0">
                <a:latin typeface="Arial" charset="0"/>
                <a:cs typeface="Arial" charset="0"/>
              </a:rPr>
              <a:t>- A geração máxima e a mínima podem ocorrer a qualquer momento do dia.</a:t>
            </a:r>
          </a:p>
        </p:txBody>
      </p:sp>
      <p:sp>
        <p:nvSpPr>
          <p:cNvPr id="6" name="Espaço Reservado para Conteúdo 2"/>
          <p:cNvSpPr txBox="1">
            <a:spLocks/>
          </p:cNvSpPr>
          <p:nvPr/>
        </p:nvSpPr>
        <p:spPr bwMode="auto">
          <a:xfrm>
            <a:off x="251520" y="3683229"/>
            <a:ext cx="8229600" cy="72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5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3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4538" lvl="1" indent="-117475" eaLnBrk="1" fontAlgn="auto" hangingPunct="1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pt-BR" altLang="pt-BR" sz="1600" b="1" dirty="0" smtClean="0">
                <a:latin typeface="Arial" charset="0"/>
                <a:cs typeface="Arial" charset="0"/>
              </a:rPr>
              <a:t>- Variações de geração rápidas e significativas que dependem das condições meteorológicas.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24607" y="1163619"/>
            <a:ext cx="3775385" cy="237538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51920" y="4005064"/>
            <a:ext cx="3776626" cy="237626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4008" y="1163619"/>
            <a:ext cx="3775385" cy="237538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392596" y="-27384"/>
            <a:ext cx="7563780" cy="614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276" tIns="43139" rIns="86276" bIns="43139" anchor="ctr"/>
          <a:lstStyle>
            <a:lvl1pPr eaLnBrk="0" hangingPunct="0">
              <a:defRPr sz="32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pt-BR" sz="265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Geração Eólica no SIN</a:t>
            </a:r>
            <a:endParaRPr lang="pt-BR" sz="265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5324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ext Box 10"/>
          <p:cNvSpPr txBox="1">
            <a:spLocks noChangeArrowheads="1"/>
          </p:cNvSpPr>
          <p:nvPr/>
        </p:nvSpPr>
        <p:spPr bwMode="auto">
          <a:xfrm>
            <a:off x="4818335" y="1211988"/>
            <a:ext cx="4031184" cy="2456348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</p:spPr>
        <p:txBody>
          <a:bodyPr wrap="square" lIns="61564" tIns="92346" rIns="61564" bIns="92346">
            <a:spAutoFit/>
          </a:bodyPr>
          <a:lstStyle/>
          <a:p>
            <a:pPr marL="306824" indent="-243016" defTabSz="910788" eaLnBrk="0" hangingPunct="0">
              <a:lnSpc>
                <a:spcPts val="1881"/>
              </a:lnSpc>
              <a:spcAft>
                <a:spcPts val="1539"/>
              </a:spcAft>
              <a:buFontTx/>
              <a:buChar char="•"/>
            </a:pPr>
            <a:r>
              <a:rPr lang="pt-BR" sz="1710" dirty="0">
                <a:latin typeface="Arial" charset="0"/>
              </a:rPr>
              <a:t>Rede Básica tem múltiplos proprietários: 110</a:t>
            </a:r>
          </a:p>
          <a:p>
            <a:pPr marL="306824" indent="-243016" defTabSz="910788" eaLnBrk="0" hangingPunct="0">
              <a:lnSpc>
                <a:spcPts val="1881"/>
              </a:lnSpc>
              <a:spcAft>
                <a:spcPts val="513"/>
              </a:spcAft>
              <a:buFontTx/>
              <a:buChar char="•"/>
            </a:pPr>
            <a:r>
              <a:rPr lang="pt-BR" sz="1710" dirty="0">
                <a:latin typeface="Arial" charset="0"/>
              </a:rPr>
              <a:t>Além da função transporte de energia das usinas aos centros de carga, permite: </a:t>
            </a:r>
          </a:p>
          <a:p>
            <a:pPr marL="538980" lvl="1" indent="-243016" defTabSz="910788" eaLnBrk="0" hangingPunct="0">
              <a:lnSpc>
                <a:spcPts val="1881"/>
              </a:lnSpc>
              <a:spcAft>
                <a:spcPts val="513"/>
              </a:spcAft>
              <a:buFont typeface="Wingdings" pitchFamily="2" charset="2"/>
              <a:buChar char="§"/>
            </a:pPr>
            <a:r>
              <a:rPr lang="pt-BR" sz="1710" dirty="0">
                <a:latin typeface="Arial" charset="0"/>
              </a:rPr>
              <a:t>a otimização econômica do uso dos recursos energéticos do SIN</a:t>
            </a:r>
          </a:p>
          <a:p>
            <a:pPr marL="538980" lvl="1" indent="-243016" defTabSz="910788" eaLnBrk="0" hangingPunct="0">
              <a:lnSpc>
                <a:spcPts val="1881"/>
              </a:lnSpc>
              <a:spcAft>
                <a:spcPts val="513"/>
              </a:spcAft>
              <a:buFont typeface="Wingdings" pitchFamily="2" charset="2"/>
              <a:buChar char="§"/>
            </a:pPr>
            <a:r>
              <a:rPr lang="pt-BR" sz="1710" dirty="0">
                <a:latin typeface="Arial" charset="0"/>
              </a:rPr>
              <a:t>melhoria da segurança elétrica</a:t>
            </a:r>
          </a:p>
        </p:txBody>
      </p:sp>
      <p:sp>
        <p:nvSpPr>
          <p:cNvPr id="78852" name="CaixaDeTexto 21"/>
          <p:cNvSpPr txBox="1">
            <a:spLocks noChangeArrowheads="1"/>
          </p:cNvSpPr>
          <p:nvPr/>
        </p:nvSpPr>
        <p:spPr bwMode="auto">
          <a:xfrm>
            <a:off x="4536679" y="3999907"/>
            <a:ext cx="4489158" cy="315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78159" tIns="39079" rIns="78159" bIns="39079">
            <a:spAutoFit/>
          </a:bodyPr>
          <a:lstStyle/>
          <a:p>
            <a:pPr algn="r" eaLnBrk="0" hangingPunct="0"/>
            <a:r>
              <a:rPr lang="en-US" sz="1539" dirty="0" err="1">
                <a:latin typeface="Arial" charset="0"/>
              </a:rPr>
              <a:t>Extensão</a:t>
            </a:r>
            <a:r>
              <a:rPr lang="en-US" sz="1539" dirty="0">
                <a:latin typeface="Arial" charset="0"/>
              </a:rPr>
              <a:t> de </a:t>
            </a:r>
            <a:r>
              <a:rPr lang="en-US" sz="1539" dirty="0" err="1">
                <a:latin typeface="Arial" charset="0"/>
              </a:rPr>
              <a:t>linhas</a:t>
            </a:r>
            <a:r>
              <a:rPr lang="en-US" sz="1539" dirty="0">
                <a:latin typeface="Arial" charset="0"/>
              </a:rPr>
              <a:t> de </a:t>
            </a:r>
            <a:r>
              <a:rPr lang="en-US" sz="1539" dirty="0" err="1">
                <a:latin typeface="Arial" charset="0"/>
              </a:rPr>
              <a:t>transmissão</a:t>
            </a:r>
            <a:r>
              <a:rPr lang="en-US" sz="1539" dirty="0">
                <a:latin typeface="Arial" charset="0"/>
              </a:rPr>
              <a:t> ≥ 230 kV (km)</a:t>
            </a:r>
          </a:p>
        </p:txBody>
      </p:sp>
      <p:graphicFrame>
        <p:nvGraphicFramePr>
          <p:cNvPr id="76835" name="Group 35"/>
          <p:cNvGraphicFramePr>
            <a:graphicFrameLocks noGrp="1"/>
          </p:cNvGraphicFramePr>
          <p:nvPr>
            <p:extLst/>
          </p:nvPr>
        </p:nvGraphicFramePr>
        <p:xfrm>
          <a:off x="4767051" y="4503191"/>
          <a:ext cx="3755817" cy="1129808"/>
        </p:xfrm>
        <a:graphic>
          <a:graphicData uri="http://schemas.openxmlformats.org/drawingml/2006/table">
            <a:tbl>
              <a:tblPr/>
              <a:tblGrid>
                <a:gridCol w="581985"/>
                <a:gridCol w="747537"/>
                <a:gridCol w="692778"/>
                <a:gridCol w="808666"/>
                <a:gridCol w="924851"/>
              </a:tblGrid>
              <a:tr h="31220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Ano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30781" marR="30781" marT="39070" marB="39070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2002</a:t>
                      </a:r>
                    </a:p>
                  </a:txBody>
                  <a:tcPr marL="30781" marR="30781" marT="39070" marB="3907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2012</a:t>
                      </a:r>
                    </a:p>
                  </a:txBody>
                  <a:tcPr marL="30781" marR="30781" marT="39070" marB="3907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2014</a:t>
                      </a:r>
                    </a:p>
                  </a:txBody>
                  <a:tcPr marL="30781" marR="30781" marT="39070" marB="3907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2024</a:t>
                      </a:r>
                    </a:p>
                  </a:txBody>
                  <a:tcPr marL="30781" marR="30781" marT="39070" marB="3907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31356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km</a:t>
                      </a:r>
                    </a:p>
                  </a:txBody>
                  <a:tcPr marL="30781" marR="30781" marT="39070" marB="39070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72.500</a:t>
                      </a:r>
                    </a:p>
                  </a:txBody>
                  <a:tcPr marL="30781" marR="30781" marT="39070" marB="3907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106.478</a:t>
                      </a:r>
                    </a:p>
                  </a:txBody>
                  <a:tcPr marL="30781" marR="30781" marT="39070" marB="3907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125.639</a:t>
                      </a:r>
                    </a:p>
                  </a:txBody>
                  <a:tcPr marL="30781" marR="30781" marT="39070" marB="3907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211.615 (*)</a:t>
                      </a:r>
                    </a:p>
                  </a:txBody>
                  <a:tcPr marL="30781" marR="30781" marT="39070" marB="3907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31274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78189" marR="78189" marT="39070" marB="3907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(*) Fonte EPE – Plano 2024</a:t>
                      </a:r>
                    </a:p>
                  </a:txBody>
                  <a:tcPr marL="78189" marR="78189" marT="39070" marB="3907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3" name="Grupo 2"/>
          <p:cNvGrpSpPr/>
          <p:nvPr/>
        </p:nvGrpSpPr>
        <p:grpSpPr>
          <a:xfrm>
            <a:off x="15329" y="1088820"/>
            <a:ext cx="4479068" cy="4680360"/>
            <a:chOff x="17923" y="1043533"/>
            <a:chExt cx="5237243" cy="5472608"/>
          </a:xfrm>
        </p:grpSpPr>
        <p:pic>
          <p:nvPicPr>
            <p:cNvPr id="8" name="Imagem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23" y="1187549"/>
              <a:ext cx="5237243" cy="5328592"/>
            </a:xfrm>
            <a:prstGeom prst="rect">
              <a:avLst/>
            </a:prstGeom>
          </p:spPr>
        </p:pic>
        <p:sp>
          <p:nvSpPr>
            <p:cNvPr id="2" name="CaixaDeTexto 1"/>
            <p:cNvSpPr txBox="1"/>
            <p:nvPr/>
          </p:nvSpPr>
          <p:spPr>
            <a:xfrm>
              <a:off x="3545706" y="1043533"/>
              <a:ext cx="1709460" cy="38491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pt-BR" sz="1539" dirty="0"/>
            </a:p>
          </p:txBody>
        </p:sp>
      </p:grpSp>
      <p:sp>
        <p:nvSpPr>
          <p:cNvPr id="10" name="Text Box 67"/>
          <p:cNvSpPr txBox="1">
            <a:spLocks noChangeArrowheads="1"/>
          </p:cNvSpPr>
          <p:nvPr/>
        </p:nvSpPr>
        <p:spPr bwMode="auto">
          <a:xfrm>
            <a:off x="164438" y="170127"/>
            <a:ext cx="8979562" cy="457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7058" tIns="43529" rIns="87058" bIns="43529">
            <a:spAutoFit/>
          </a:bodyPr>
          <a:lstStyle>
            <a:lvl1pPr defTabSz="1017588">
              <a:defRPr sz="17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1017588">
              <a:defRPr sz="17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1017588">
              <a:defRPr sz="17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1017588">
              <a:defRPr sz="17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1017588">
              <a:defRPr sz="17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1017588" eaLnBrk="0" fontAlgn="base" hangingPunct="0">
              <a:spcBef>
                <a:spcPct val="0"/>
              </a:spcBef>
              <a:spcAft>
                <a:spcPct val="0"/>
              </a:spcAft>
              <a:defRPr sz="17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1017588" eaLnBrk="0" fontAlgn="base" hangingPunct="0">
              <a:spcBef>
                <a:spcPct val="0"/>
              </a:spcBef>
              <a:spcAft>
                <a:spcPct val="0"/>
              </a:spcAft>
              <a:defRPr sz="17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1017588" eaLnBrk="0" fontAlgn="base" hangingPunct="0">
              <a:spcBef>
                <a:spcPct val="0"/>
              </a:spcBef>
              <a:spcAft>
                <a:spcPct val="0"/>
              </a:spcAft>
              <a:defRPr sz="17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1017588" eaLnBrk="0" fontAlgn="base" hangingPunct="0">
              <a:spcBef>
                <a:spcPct val="0"/>
              </a:spcBef>
              <a:spcAft>
                <a:spcPct val="0"/>
              </a:spcAft>
              <a:defRPr sz="17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2400" dirty="0" err="1" smtClean="0"/>
              <a:t>Capacidade</a:t>
            </a:r>
            <a:r>
              <a:rPr lang="en-US" sz="2400" dirty="0" smtClean="0"/>
              <a:t> de </a:t>
            </a:r>
            <a:r>
              <a:rPr lang="en-US" sz="2400" dirty="0" err="1" smtClean="0"/>
              <a:t>Transmissão</a:t>
            </a:r>
            <a:r>
              <a:rPr lang="en-US" sz="2400" dirty="0" smtClean="0"/>
              <a:t> do SIN e </a:t>
            </a:r>
            <a:r>
              <a:rPr lang="en-US" sz="2400" dirty="0" err="1" smtClean="0"/>
              <a:t>sua</a:t>
            </a:r>
            <a:r>
              <a:rPr lang="en-US" sz="2400" dirty="0" smtClean="0"/>
              <a:t> </a:t>
            </a:r>
            <a:r>
              <a:rPr lang="en-US" sz="2400" dirty="0" err="1" smtClean="0"/>
              <a:t>evolução</a:t>
            </a:r>
            <a:r>
              <a:rPr lang="en-US" sz="2400" dirty="0" smtClean="0"/>
              <a:t> </a:t>
            </a:r>
            <a:r>
              <a:rPr lang="en-US" sz="2400" dirty="0" err="1" smtClean="0"/>
              <a:t>até</a:t>
            </a:r>
            <a:r>
              <a:rPr lang="en-US" sz="2400" dirty="0" smtClean="0"/>
              <a:t> 2024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45584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851920" y="3933056"/>
            <a:ext cx="5040560" cy="576064"/>
          </a:xfrm>
        </p:spPr>
        <p:txBody>
          <a:bodyPr>
            <a:noAutofit/>
          </a:bodyPr>
          <a:lstStyle/>
          <a:p>
            <a:r>
              <a:rPr lang="pt-BR" sz="2223" b="1" dirty="0" smtClean="0"/>
              <a:t>O planejamento da operação do SIN</a:t>
            </a:r>
            <a:endParaRPr lang="pt-BR" sz="2223" b="1" dirty="0"/>
          </a:p>
        </p:txBody>
      </p:sp>
    </p:spTree>
    <p:extLst>
      <p:ext uri="{BB962C8B-B14F-4D97-AF65-F5344CB8AC3E}">
        <p14:creationId xmlns:p14="http://schemas.microsoft.com/office/powerpoint/2010/main" val="1107537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4"/>
          <p:cNvSpPr>
            <a:spLocks noChangeArrowheads="1"/>
          </p:cNvSpPr>
          <p:nvPr/>
        </p:nvSpPr>
        <p:spPr bwMode="auto">
          <a:xfrm>
            <a:off x="259343" y="251418"/>
            <a:ext cx="8838342" cy="431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7038" tIns="61564" rIns="87038" bIns="0">
            <a:spAutoFit/>
          </a:bodyPr>
          <a:lstStyle/>
          <a:p>
            <a:pPr defTabSz="868710" eaLnBrk="0" hangingPunct="0"/>
            <a:r>
              <a:rPr lang="pt-BR" sz="2400" b="1" dirty="0">
                <a:latin typeface="Arial" pitchFamily="34" charset="0"/>
              </a:rPr>
              <a:t>Equação Básica da Operação do </a:t>
            </a:r>
            <a:r>
              <a:rPr lang="pt-BR" sz="2400" b="1" dirty="0" smtClean="0">
                <a:latin typeface="Arial" pitchFamily="34" charset="0"/>
              </a:rPr>
              <a:t>SIN</a:t>
            </a:r>
            <a:endParaRPr lang="pt-BR" sz="2400" b="1" dirty="0">
              <a:latin typeface="Arial" pitchFamily="34" charset="0"/>
            </a:endParaRPr>
          </a:p>
        </p:txBody>
      </p:sp>
      <p:grpSp>
        <p:nvGrpSpPr>
          <p:cNvPr id="9" name="Grupo 8"/>
          <p:cNvGrpSpPr/>
          <p:nvPr/>
        </p:nvGrpSpPr>
        <p:grpSpPr>
          <a:xfrm>
            <a:off x="187827" y="904069"/>
            <a:ext cx="8695031" cy="5453146"/>
            <a:chOff x="146167" y="899517"/>
            <a:chExt cx="10166846" cy="6376205"/>
          </a:xfrm>
        </p:grpSpPr>
        <p:sp>
          <p:nvSpPr>
            <p:cNvPr id="26" name="Retângulo 21"/>
            <p:cNvSpPr>
              <a:spLocks noChangeArrowheads="1"/>
            </p:cNvSpPr>
            <p:nvPr/>
          </p:nvSpPr>
          <p:spPr bwMode="auto">
            <a:xfrm>
              <a:off x="3239501" y="5642857"/>
              <a:ext cx="1970678" cy="882962"/>
            </a:xfrm>
            <a:prstGeom prst="rect">
              <a:avLst/>
            </a:prstGeom>
            <a:solidFill>
              <a:srgbClr val="0E73A9"/>
            </a:solidFill>
            <a:ln w="9525">
              <a:noFill/>
              <a:miter lim="800000"/>
              <a:headEnd/>
              <a:tailEnd/>
            </a:ln>
          </p:spPr>
          <p:txBody>
            <a:bodyPr lIns="30782" tIns="30782" rIns="30782" bIns="30782" anchor="ctr"/>
            <a:lstStyle/>
            <a:p>
              <a:pPr algn="ctr" eaLnBrk="0" hangingPunct="0">
                <a:lnSpc>
                  <a:spcPts val="1710"/>
                </a:lnSpc>
              </a:pPr>
              <a:r>
                <a:rPr lang="pt-BR" sz="1454" dirty="0">
                  <a:solidFill>
                    <a:schemeClr val="bg1"/>
                  </a:solidFill>
                  <a:latin typeface="Arial" charset="0"/>
                </a:rPr>
                <a:t>Operação segura ao menor custo possível</a:t>
              </a:r>
            </a:p>
          </p:txBody>
        </p:sp>
        <p:cxnSp>
          <p:nvCxnSpPr>
            <p:cNvPr id="27" name="Conector de seta reta 26"/>
            <p:cNvCxnSpPr/>
            <p:nvPr/>
          </p:nvCxnSpPr>
          <p:spPr bwMode="auto">
            <a:xfrm>
              <a:off x="2592288" y="2358738"/>
              <a:ext cx="0" cy="1997163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rgbClr val="1D5169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33" name="Conector de seta reta 32"/>
            <p:cNvCxnSpPr/>
            <p:nvPr/>
          </p:nvCxnSpPr>
          <p:spPr bwMode="auto">
            <a:xfrm>
              <a:off x="5802321" y="2358738"/>
              <a:ext cx="0" cy="1997163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rgbClr val="1D5169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30" name="Seta dobrada 29"/>
            <p:cNvSpPr/>
            <p:nvPr/>
          </p:nvSpPr>
          <p:spPr bwMode="auto">
            <a:xfrm flipV="1">
              <a:off x="2664296" y="5230034"/>
              <a:ext cx="576064" cy="964796"/>
            </a:xfrm>
            <a:prstGeom prst="bentArrow">
              <a:avLst>
                <a:gd name="adj1" fmla="val 13498"/>
                <a:gd name="adj2" fmla="val 25000"/>
                <a:gd name="adj3" fmla="val 19720"/>
                <a:gd name="adj4" fmla="val 35830"/>
              </a:avLst>
            </a:prstGeom>
            <a:solidFill>
              <a:srgbClr val="E94D36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78203" tIns="39101" rIns="78203" bIns="39101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781995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2395" b="1">
                <a:latin typeface="Times New Roman" pitchFamily="18" charset="0"/>
              </a:endParaRPr>
            </a:p>
          </p:txBody>
        </p:sp>
        <p:cxnSp>
          <p:nvCxnSpPr>
            <p:cNvPr id="4" name="Conector angulado 3"/>
            <p:cNvCxnSpPr/>
            <p:nvPr/>
          </p:nvCxnSpPr>
          <p:spPr bwMode="auto">
            <a:xfrm flipH="1">
              <a:off x="2756034" y="2112032"/>
              <a:ext cx="3956032" cy="2243869"/>
            </a:xfrm>
            <a:prstGeom prst="bentConnector4">
              <a:avLst>
                <a:gd name="adj1" fmla="val 27636"/>
                <a:gd name="adj2" fmla="val 40761"/>
              </a:avLst>
            </a:prstGeom>
            <a:solidFill>
              <a:schemeClr val="accent1"/>
            </a:solidFill>
            <a:ln w="25400" cap="flat" cmpd="sng" algn="ctr">
              <a:solidFill>
                <a:srgbClr val="1D5169"/>
              </a:solidFill>
              <a:prstDash val="solid"/>
              <a:round/>
              <a:headEnd type="triangle"/>
              <a:tailEnd type="triangle"/>
            </a:ln>
            <a:effectLst/>
          </p:spPr>
        </p:cxnSp>
        <p:sp>
          <p:nvSpPr>
            <p:cNvPr id="109569" name="Text Box 12"/>
            <p:cNvSpPr txBox="1">
              <a:spLocks noChangeArrowheads="1"/>
            </p:cNvSpPr>
            <p:nvPr/>
          </p:nvSpPr>
          <p:spPr bwMode="auto">
            <a:xfrm>
              <a:off x="5921609" y="2879611"/>
              <a:ext cx="2232609" cy="10060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61564" tIns="92346" rIns="35846" bIns="35846">
              <a:spAutoFit/>
            </a:bodyPr>
            <a:lstStyle/>
            <a:p>
              <a:pPr defTabSz="910788" eaLnBrk="0" hangingPunct="0">
                <a:lnSpc>
                  <a:spcPts val="1881"/>
                </a:lnSpc>
              </a:pPr>
              <a:r>
                <a:rPr lang="pt-BR" sz="1539" dirty="0">
                  <a:solidFill>
                    <a:srgbClr val="1D5169"/>
                  </a:solidFill>
                  <a:latin typeface="Arial" charset="0"/>
                </a:rPr>
                <a:t>Evitar a ocorrência e minimizar os efeitos de blecautes</a:t>
              </a:r>
            </a:p>
          </p:txBody>
        </p:sp>
        <p:sp>
          <p:nvSpPr>
            <p:cNvPr id="109578" name="Text Box 3"/>
            <p:cNvSpPr txBox="1">
              <a:spLocks noChangeArrowheads="1"/>
            </p:cNvSpPr>
            <p:nvPr/>
          </p:nvSpPr>
          <p:spPr bwMode="auto">
            <a:xfrm>
              <a:off x="146167" y="2879611"/>
              <a:ext cx="2319419" cy="10060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61564" tIns="92346" rIns="35846" bIns="35846">
              <a:spAutoFit/>
            </a:bodyPr>
            <a:lstStyle/>
            <a:p>
              <a:pPr algn="r" defTabSz="910788" eaLnBrk="0" hangingPunct="0">
                <a:lnSpc>
                  <a:spcPts val="1881"/>
                </a:lnSpc>
              </a:pPr>
              <a:r>
                <a:rPr lang="pt-BR" sz="1539" dirty="0">
                  <a:solidFill>
                    <a:srgbClr val="1D5169"/>
                  </a:solidFill>
                  <a:latin typeface="Arial" charset="0"/>
                </a:rPr>
                <a:t>Evitar racionamentos </a:t>
              </a:r>
              <a:br>
                <a:rPr lang="pt-BR" sz="1539" dirty="0">
                  <a:solidFill>
                    <a:srgbClr val="1D5169"/>
                  </a:solidFill>
                  <a:latin typeface="Arial" charset="0"/>
                </a:rPr>
              </a:br>
              <a:r>
                <a:rPr lang="pt-BR" sz="1539" dirty="0">
                  <a:solidFill>
                    <a:srgbClr val="1D5169"/>
                  </a:solidFill>
                  <a:latin typeface="Arial" charset="0"/>
                </a:rPr>
                <a:t>e minimizar os</a:t>
              </a:r>
              <a:br>
                <a:rPr lang="pt-BR" sz="1539" dirty="0">
                  <a:solidFill>
                    <a:srgbClr val="1D5169"/>
                  </a:solidFill>
                  <a:latin typeface="Arial" charset="0"/>
                </a:rPr>
              </a:br>
              <a:r>
                <a:rPr lang="pt-BR" sz="1539" dirty="0">
                  <a:solidFill>
                    <a:srgbClr val="1D5169"/>
                  </a:solidFill>
                  <a:latin typeface="Arial" charset="0"/>
                </a:rPr>
                <a:t> custos de operação</a:t>
              </a:r>
            </a:p>
          </p:txBody>
        </p:sp>
        <p:grpSp>
          <p:nvGrpSpPr>
            <p:cNvPr id="2" name="Grupo 1"/>
            <p:cNvGrpSpPr/>
            <p:nvPr/>
          </p:nvGrpSpPr>
          <p:grpSpPr>
            <a:xfrm>
              <a:off x="1737614" y="899517"/>
              <a:ext cx="4974452" cy="1878745"/>
              <a:chOff x="2835048" y="1096627"/>
              <a:chExt cx="4974452" cy="1878745"/>
            </a:xfrm>
          </p:grpSpPr>
          <p:pic>
            <p:nvPicPr>
              <p:cNvPr id="5" name="Imagem 4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27421" y="1096627"/>
                <a:ext cx="1589707" cy="1878745"/>
              </a:xfrm>
              <a:prstGeom prst="rect">
                <a:avLst/>
              </a:prstGeom>
            </p:spPr>
          </p:pic>
          <p:sp>
            <p:nvSpPr>
              <p:cNvPr id="109579" name="Retângulo 20"/>
              <p:cNvSpPr>
                <a:spLocks noChangeArrowheads="1"/>
              </p:cNvSpPr>
              <p:nvPr/>
            </p:nvSpPr>
            <p:spPr bwMode="auto">
              <a:xfrm>
                <a:off x="2835048" y="2097140"/>
                <a:ext cx="2105615" cy="746593"/>
              </a:xfrm>
              <a:prstGeom prst="rect">
                <a:avLst/>
              </a:prstGeom>
              <a:solidFill>
                <a:srgbClr val="1D516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30782" tIns="30782" rIns="30782" bIns="30782" anchor="ctr"/>
              <a:lstStyle/>
              <a:p>
                <a:pPr algn="ctr" eaLnBrk="0" hangingPunct="0">
                  <a:lnSpc>
                    <a:spcPts val="1710"/>
                  </a:lnSpc>
                </a:pPr>
                <a:r>
                  <a:rPr lang="pt-BR" sz="1796" dirty="0">
                    <a:solidFill>
                      <a:schemeClr val="bg1"/>
                    </a:solidFill>
                    <a:latin typeface="Arial" charset="0"/>
                  </a:rPr>
                  <a:t>Custo do suprimento</a:t>
                </a:r>
              </a:p>
            </p:txBody>
          </p:sp>
          <p:sp>
            <p:nvSpPr>
              <p:cNvPr id="109580" name="Retângulo 21"/>
              <p:cNvSpPr>
                <a:spLocks noChangeArrowheads="1"/>
              </p:cNvSpPr>
              <p:nvPr/>
            </p:nvSpPr>
            <p:spPr bwMode="auto">
              <a:xfrm>
                <a:off x="5703885" y="2092535"/>
                <a:ext cx="2105615" cy="721245"/>
              </a:xfrm>
              <a:prstGeom prst="rect">
                <a:avLst/>
              </a:prstGeom>
              <a:solidFill>
                <a:srgbClr val="1D516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30782" tIns="30782" rIns="30782" bIns="30782" anchor="ctr"/>
              <a:lstStyle/>
              <a:p>
                <a:pPr algn="ctr" eaLnBrk="0" hangingPunct="0">
                  <a:lnSpc>
                    <a:spcPts val="1710"/>
                  </a:lnSpc>
                </a:pPr>
                <a:r>
                  <a:rPr lang="pt-BR" sz="1796" dirty="0">
                    <a:solidFill>
                      <a:schemeClr val="bg1"/>
                    </a:solidFill>
                    <a:latin typeface="Arial" charset="0"/>
                  </a:rPr>
                  <a:t>Segurança do suprimento</a:t>
                </a:r>
              </a:p>
            </p:txBody>
          </p:sp>
        </p:grpSp>
        <p:sp>
          <p:nvSpPr>
            <p:cNvPr id="109581" name="Text Box 3"/>
            <p:cNvSpPr txBox="1">
              <a:spLocks noChangeArrowheads="1"/>
            </p:cNvSpPr>
            <p:nvPr/>
          </p:nvSpPr>
          <p:spPr bwMode="auto">
            <a:xfrm>
              <a:off x="3024336" y="3131765"/>
              <a:ext cx="2372660" cy="10060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61564" tIns="92346" rIns="35846" bIns="35846">
              <a:spAutoFit/>
            </a:bodyPr>
            <a:lstStyle/>
            <a:p>
              <a:pPr algn="ctr" defTabSz="910788" eaLnBrk="0" hangingPunct="0">
                <a:lnSpc>
                  <a:spcPts val="1881"/>
                </a:lnSpc>
              </a:pPr>
              <a:r>
                <a:rPr lang="pt-BR" sz="1539" dirty="0">
                  <a:solidFill>
                    <a:srgbClr val="1D5169"/>
                  </a:solidFill>
                  <a:latin typeface="Arial" charset="0"/>
                </a:rPr>
                <a:t>Despacho térmico</a:t>
              </a:r>
              <a:br>
                <a:rPr lang="pt-BR" sz="1539" dirty="0">
                  <a:solidFill>
                    <a:srgbClr val="1D5169"/>
                  </a:solidFill>
                  <a:latin typeface="Arial" charset="0"/>
                </a:rPr>
              </a:br>
              <a:r>
                <a:rPr lang="pt-BR" sz="1539" dirty="0">
                  <a:solidFill>
                    <a:srgbClr val="1D5169"/>
                  </a:solidFill>
                  <a:latin typeface="Arial" charset="0"/>
                </a:rPr>
                <a:t>por questões de</a:t>
              </a:r>
              <a:br>
                <a:rPr lang="pt-BR" sz="1539" dirty="0">
                  <a:solidFill>
                    <a:srgbClr val="1D5169"/>
                  </a:solidFill>
                  <a:latin typeface="Arial" charset="0"/>
                </a:rPr>
              </a:br>
              <a:r>
                <a:rPr lang="pt-BR" sz="1539" dirty="0">
                  <a:solidFill>
                    <a:srgbClr val="1D5169"/>
                  </a:solidFill>
                  <a:latin typeface="Arial" charset="0"/>
                </a:rPr>
                <a:t>segurança da rede</a:t>
              </a:r>
            </a:p>
          </p:txBody>
        </p:sp>
        <p:sp>
          <p:nvSpPr>
            <p:cNvPr id="24" name="Rectangle 19"/>
            <p:cNvSpPr/>
            <p:nvPr/>
          </p:nvSpPr>
          <p:spPr>
            <a:xfrm>
              <a:off x="1368152" y="4355901"/>
              <a:ext cx="2537594" cy="976236"/>
            </a:xfrm>
            <a:prstGeom prst="rect">
              <a:avLst/>
            </a:prstGeom>
            <a:solidFill>
              <a:srgbClr val="E94D3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78159" tIns="61564" rIns="78159" bIns="61564">
              <a:spAutoFit/>
            </a:bodyPr>
            <a:lstStyle/>
            <a:p>
              <a:pPr marL="0" lvl="1" algn="ctr" eaLnBrk="0" hangingPunct="0">
                <a:spcAft>
                  <a:spcPts val="2052"/>
                </a:spcAft>
                <a:defRPr/>
              </a:pPr>
              <a:r>
                <a:rPr lang="pt-BR" sz="1539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Operação do sistema </a:t>
              </a:r>
              <a:br>
                <a:rPr lang="pt-BR" sz="1539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</a:br>
              <a:r>
                <a:rPr lang="pt-BR" sz="1539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de reservatórios e </a:t>
              </a:r>
              <a:br>
                <a:rPr lang="pt-BR" sz="1539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</a:br>
              <a:r>
                <a:rPr lang="pt-BR" sz="1539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despacho hidrotérmico</a:t>
              </a:r>
            </a:p>
          </p:txBody>
        </p:sp>
        <p:sp>
          <p:nvSpPr>
            <p:cNvPr id="41" name="Seta dobrada 40"/>
            <p:cNvSpPr/>
            <p:nvPr/>
          </p:nvSpPr>
          <p:spPr bwMode="auto">
            <a:xfrm flipH="1" flipV="1">
              <a:off x="5210179" y="5230034"/>
              <a:ext cx="605438" cy="964796"/>
            </a:xfrm>
            <a:prstGeom prst="bentArrow">
              <a:avLst>
                <a:gd name="adj1" fmla="val 13498"/>
                <a:gd name="adj2" fmla="val 25000"/>
                <a:gd name="adj3" fmla="val 19720"/>
                <a:gd name="adj4" fmla="val 35830"/>
              </a:avLst>
            </a:prstGeom>
            <a:solidFill>
              <a:srgbClr val="E94D36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78203" tIns="39101" rIns="78203" bIns="39101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781995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2395" b="1">
                <a:latin typeface="Times New Roman" pitchFamily="18" charset="0"/>
              </a:endParaRPr>
            </a:p>
          </p:txBody>
        </p:sp>
        <p:sp>
          <p:nvSpPr>
            <p:cNvPr id="3" name="CaixaDeTexto 2"/>
            <p:cNvSpPr txBox="1"/>
            <p:nvPr/>
          </p:nvSpPr>
          <p:spPr>
            <a:xfrm>
              <a:off x="7146106" y="5321005"/>
              <a:ext cx="3166907" cy="1954717"/>
            </a:xfrm>
            <a:prstGeom prst="rect">
              <a:avLst/>
            </a:prstGeom>
            <a:solidFill>
              <a:schemeClr val="bg2"/>
            </a:solidFill>
            <a:ln w="25400">
              <a:solidFill>
                <a:srgbClr val="0E73A9"/>
              </a:solidFill>
            </a:ln>
          </p:spPr>
          <p:txBody>
            <a:bodyPr wrap="square" rtlCol="0">
              <a:spAutoFit/>
            </a:bodyPr>
            <a:lstStyle/>
            <a:p>
              <a:pPr marL="153413" indent="-153413">
                <a:buFont typeface="Arial" panose="020B0604020202020204" pitchFamily="34" charset="0"/>
                <a:buChar char="•"/>
              </a:pPr>
              <a:r>
                <a:rPr lang="pt-BR" sz="1283" dirty="0">
                  <a:latin typeface="Arial" panose="020B0604020202020204" pitchFamily="34" charset="0"/>
                  <a:cs typeface="Arial" panose="020B0604020202020204" pitchFamily="34" charset="0"/>
                </a:rPr>
                <a:t>Até o racionamento 2001/2002 </a:t>
              </a:r>
              <a:r>
                <a:rPr lang="pt-BR" sz="1283" dirty="0">
                  <a:latin typeface="Arial" panose="020B0604020202020204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 solução de mínimo custo</a:t>
              </a:r>
            </a:p>
            <a:p>
              <a:pPr marL="153413" indent="-153413">
                <a:buFont typeface="Arial" panose="020B0604020202020204" pitchFamily="34" charset="0"/>
                <a:buChar char="•"/>
              </a:pPr>
              <a:r>
                <a:rPr lang="pt-BR" sz="1283" dirty="0">
                  <a:latin typeface="Arial" panose="020B0604020202020204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A partir de 2002  Curva Bianual de Aversão ao risco (CAR); no modelo </a:t>
              </a:r>
              <a:r>
                <a:rPr lang="pt-BR" sz="1283" dirty="0" err="1">
                  <a:latin typeface="Arial" panose="020B0604020202020204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fev</a:t>
              </a:r>
              <a:r>
                <a:rPr lang="pt-BR" sz="1283" dirty="0">
                  <a:latin typeface="Arial" panose="020B0604020202020204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/2004</a:t>
              </a:r>
            </a:p>
            <a:p>
              <a:pPr marL="153413" indent="-153413">
                <a:buFont typeface="Arial" panose="020B0604020202020204" pitchFamily="34" charset="0"/>
                <a:buChar char="•"/>
              </a:pPr>
              <a:r>
                <a:rPr lang="pt-BR" sz="1283" dirty="0">
                  <a:latin typeface="Arial" panose="020B0604020202020204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A partir de 2008  CAR + POCP</a:t>
              </a:r>
            </a:p>
            <a:p>
              <a:pPr marL="153413" indent="-153413">
                <a:buFont typeface="Arial" panose="020B0604020202020204" pitchFamily="34" charset="0"/>
                <a:buChar char="•"/>
              </a:pPr>
              <a:r>
                <a:rPr lang="pt-BR" sz="1283" dirty="0">
                  <a:latin typeface="Arial" panose="020B0604020202020204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A partir de set/2013  CV@R</a:t>
              </a:r>
              <a:endParaRPr lang="pt-BR" sz="1283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Seta dobrada 20"/>
            <p:cNvSpPr/>
            <p:nvPr/>
          </p:nvSpPr>
          <p:spPr bwMode="auto">
            <a:xfrm flipV="1">
              <a:off x="4207258" y="6540386"/>
              <a:ext cx="2866840" cy="407801"/>
            </a:xfrm>
            <a:prstGeom prst="bentArrow">
              <a:avLst>
                <a:gd name="adj1" fmla="val 13498"/>
                <a:gd name="adj2" fmla="val 31239"/>
                <a:gd name="adj3" fmla="val 32459"/>
                <a:gd name="adj4" fmla="val 51753"/>
              </a:avLst>
            </a:prstGeom>
            <a:solidFill>
              <a:srgbClr val="0E73A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78203" tIns="39101" rIns="78203" bIns="39101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781995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2395" b="1">
                <a:latin typeface="Times New Roman" pitchFamily="18" charset="0"/>
              </a:endParaRPr>
            </a:p>
          </p:txBody>
        </p:sp>
        <p:sp>
          <p:nvSpPr>
            <p:cNvPr id="25" name="Rectangle 19"/>
            <p:cNvSpPr/>
            <p:nvPr/>
          </p:nvSpPr>
          <p:spPr>
            <a:xfrm>
              <a:off x="4536504" y="4355901"/>
              <a:ext cx="2537594" cy="976236"/>
            </a:xfrm>
            <a:prstGeom prst="rect">
              <a:avLst/>
            </a:prstGeom>
            <a:solidFill>
              <a:srgbClr val="E94D3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78159" tIns="61564" rIns="78159" bIns="61564">
              <a:spAutoFit/>
            </a:bodyPr>
            <a:lstStyle/>
            <a:p>
              <a:pPr marL="0" lvl="1" algn="ctr" eaLnBrk="0" hangingPunct="0">
                <a:spcAft>
                  <a:spcPts val="2052"/>
                </a:spcAft>
                <a:defRPr/>
              </a:pPr>
              <a:r>
                <a:rPr lang="pt-BR" sz="1539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Operação dos equipamentos de </a:t>
              </a:r>
              <a:br>
                <a:rPr lang="pt-BR" sz="1539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</a:br>
              <a:r>
                <a:rPr lang="pt-BR" sz="1539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geração e transmissão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22944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923929" y="3933056"/>
            <a:ext cx="3888432" cy="576064"/>
          </a:xfrm>
        </p:spPr>
        <p:txBody>
          <a:bodyPr>
            <a:noAutofit/>
          </a:bodyPr>
          <a:lstStyle/>
          <a:p>
            <a:r>
              <a:rPr lang="pt-BR" sz="2223" b="1" dirty="0" smtClean="0"/>
              <a:t>O ONS e suas atribuições</a:t>
            </a:r>
            <a:endParaRPr lang="pt-BR" sz="2223" b="1" dirty="0"/>
          </a:p>
        </p:txBody>
      </p:sp>
    </p:spTree>
    <p:extLst>
      <p:ext uri="{BB962C8B-B14F-4D97-AF65-F5344CB8AC3E}">
        <p14:creationId xmlns:p14="http://schemas.microsoft.com/office/powerpoint/2010/main" val="2217203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8963" name="Text Box 3"/>
          <p:cNvSpPr txBox="1">
            <a:spLocks noChangeArrowheads="1"/>
          </p:cNvSpPr>
          <p:nvPr/>
        </p:nvSpPr>
        <p:spPr bwMode="auto">
          <a:xfrm>
            <a:off x="630645" y="1021208"/>
            <a:ext cx="7775858" cy="96244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89632" tIns="46609" rIns="89632" bIns="46609" anchor="ctr">
            <a:spAutoFit/>
          </a:bodyPr>
          <a:lstStyle/>
          <a:p>
            <a:pPr defTabSz="912145">
              <a:lnSpc>
                <a:spcPct val="110000"/>
              </a:lnSpc>
            </a:pPr>
            <a:r>
              <a:rPr lang="pt-BR" sz="1710" dirty="0">
                <a:latin typeface="Arial" panose="020B0604020202020204" pitchFamily="34" charset="0"/>
                <a:cs typeface="Arial" panose="020B0604020202020204" pitchFamily="34" charset="0"/>
              </a:rPr>
              <a:t>Garantir a segurança da operação </a:t>
            </a:r>
            <a:r>
              <a:rPr lang="pt-BR" sz="1710" dirty="0" err="1">
                <a:latin typeface="Arial" panose="020B0604020202020204" pitchFamily="34" charset="0"/>
                <a:cs typeface="Arial" panose="020B0604020202020204" pitchFamily="34" charset="0"/>
              </a:rPr>
              <a:t>eletroenergética</a:t>
            </a:r>
            <a:r>
              <a:rPr lang="pt-BR" sz="1710" dirty="0">
                <a:latin typeface="Arial" panose="020B0604020202020204" pitchFamily="34" charset="0"/>
                <a:cs typeface="Arial" panose="020B0604020202020204" pitchFamily="34" charset="0"/>
              </a:rPr>
              <a:t> e otimizar a operação minimizando o custo total, do presente ao futuro, através de decisões de geração térmica, geração hidráulica e intercâmbio entre regiões.</a:t>
            </a:r>
          </a:p>
        </p:txBody>
      </p:sp>
      <p:sp>
        <p:nvSpPr>
          <p:cNvPr id="2728964" name="Text Box 4"/>
          <p:cNvSpPr txBox="1">
            <a:spLocks noChangeArrowheads="1"/>
          </p:cNvSpPr>
          <p:nvPr/>
        </p:nvSpPr>
        <p:spPr bwMode="auto">
          <a:xfrm>
            <a:off x="630645" y="2077086"/>
            <a:ext cx="7882711" cy="67300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square" lIns="89632" tIns="46609" rIns="89632" bIns="46609" anchor="ctr">
            <a:spAutoFit/>
          </a:bodyPr>
          <a:lstStyle/>
          <a:p>
            <a:pPr defTabSz="912145">
              <a:lnSpc>
                <a:spcPct val="110000"/>
              </a:lnSpc>
            </a:pPr>
            <a:r>
              <a:rPr lang="pt-BR" sz="1710" dirty="0">
                <a:latin typeface="Arial" panose="020B0604020202020204" pitchFamily="34" charset="0"/>
                <a:cs typeface="Arial" panose="020B0604020202020204" pitchFamily="34" charset="0"/>
              </a:rPr>
              <a:t>Necessidade de atualização sistemática, em função de alteração das condições do sistema e das incertezas.</a:t>
            </a:r>
          </a:p>
        </p:txBody>
      </p:sp>
      <p:sp>
        <p:nvSpPr>
          <p:cNvPr id="2728965" name="Line 5"/>
          <p:cNvSpPr>
            <a:spLocks noChangeShapeType="1"/>
          </p:cNvSpPr>
          <p:nvPr/>
        </p:nvSpPr>
        <p:spPr bwMode="auto">
          <a:xfrm>
            <a:off x="2116922" y="3784330"/>
            <a:ext cx="6433385" cy="3926"/>
          </a:xfrm>
          <a:prstGeom prst="line">
            <a:avLst/>
          </a:prstGeom>
          <a:noFill/>
          <a:ln w="19050">
            <a:solidFill>
              <a:srgbClr val="80808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pt-BR" sz="1539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28966" name="Line 6"/>
          <p:cNvSpPr>
            <a:spLocks noChangeShapeType="1"/>
          </p:cNvSpPr>
          <p:nvPr/>
        </p:nvSpPr>
        <p:spPr bwMode="auto">
          <a:xfrm>
            <a:off x="2116922" y="4665281"/>
            <a:ext cx="6433385" cy="0"/>
          </a:xfrm>
          <a:prstGeom prst="line">
            <a:avLst/>
          </a:prstGeom>
          <a:noFill/>
          <a:ln w="19050">
            <a:solidFill>
              <a:srgbClr val="80808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pt-BR" sz="1539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28967" name="Text Box 7"/>
          <p:cNvSpPr txBox="1">
            <a:spLocks noChangeArrowheads="1"/>
          </p:cNvSpPr>
          <p:nvPr/>
        </p:nvSpPr>
        <p:spPr bwMode="auto">
          <a:xfrm>
            <a:off x="2116923" y="3234766"/>
            <a:ext cx="1288376" cy="328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064" tIns="45531" rIns="91064" bIns="45531" anchor="ctr">
            <a:spAutoFit/>
          </a:bodyPr>
          <a:lstStyle/>
          <a:p>
            <a:pPr defTabSz="912145">
              <a:spcBef>
                <a:spcPct val="50000"/>
              </a:spcBef>
            </a:pPr>
            <a:r>
              <a:rPr lang="pt-BR" sz="1539">
                <a:solidFill>
                  <a:srgbClr val="5F5F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Médio Prazo</a:t>
            </a:r>
          </a:p>
        </p:txBody>
      </p:sp>
      <p:sp>
        <p:nvSpPr>
          <p:cNvPr id="2728968" name="Text Box 8"/>
          <p:cNvSpPr txBox="1">
            <a:spLocks noChangeArrowheads="1"/>
          </p:cNvSpPr>
          <p:nvPr/>
        </p:nvSpPr>
        <p:spPr bwMode="auto">
          <a:xfrm>
            <a:off x="2116923" y="4085855"/>
            <a:ext cx="1233874" cy="328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064" tIns="45531" rIns="91064" bIns="45531" anchor="ctr">
            <a:spAutoFit/>
          </a:bodyPr>
          <a:lstStyle/>
          <a:p>
            <a:pPr defTabSz="912145">
              <a:spcBef>
                <a:spcPct val="50000"/>
              </a:spcBef>
            </a:pPr>
            <a:r>
              <a:rPr lang="pt-BR" sz="1539">
                <a:solidFill>
                  <a:srgbClr val="5F5F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Curto Prazo</a:t>
            </a:r>
          </a:p>
        </p:txBody>
      </p:sp>
      <p:sp>
        <p:nvSpPr>
          <p:cNvPr id="2728969" name="Text Box 9"/>
          <p:cNvSpPr txBox="1">
            <a:spLocks noChangeArrowheads="1"/>
          </p:cNvSpPr>
          <p:nvPr/>
        </p:nvSpPr>
        <p:spPr bwMode="auto">
          <a:xfrm>
            <a:off x="2116922" y="4974952"/>
            <a:ext cx="1932783" cy="328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064" tIns="45531" rIns="91064" bIns="45531" anchor="ctr">
            <a:spAutoFit/>
          </a:bodyPr>
          <a:lstStyle/>
          <a:p>
            <a:pPr defTabSz="912145">
              <a:spcBef>
                <a:spcPct val="50000"/>
              </a:spcBef>
            </a:pPr>
            <a:r>
              <a:rPr lang="pt-BR" sz="1539" dirty="0">
                <a:solidFill>
                  <a:srgbClr val="5F5F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Programação Diária</a:t>
            </a:r>
          </a:p>
        </p:txBody>
      </p:sp>
      <p:graphicFrame>
        <p:nvGraphicFramePr>
          <p:cNvPr id="2728970" name="Object 10"/>
          <p:cNvGraphicFramePr>
            <a:graphicFrameLocks noChangeAspect="1"/>
          </p:cNvGraphicFramePr>
          <p:nvPr>
            <p:extLst/>
          </p:nvPr>
        </p:nvGraphicFramePr>
        <p:xfrm>
          <a:off x="4432871" y="4836332"/>
          <a:ext cx="535568" cy="5670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04" name="Clip" r:id="rId3" imgW="2309813" imgH="3176588" progId="">
                  <p:embed/>
                </p:oleObj>
              </mc:Choice>
              <mc:Fallback>
                <p:oleObj name="Clip" r:id="rId3" imgW="2309813" imgH="3176588" progId="">
                  <p:embed/>
                  <p:pic>
                    <p:nvPicPr>
                      <p:cNvPr id="0" name="Picture 5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32871" y="4836332"/>
                        <a:ext cx="535568" cy="56704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28971" name="Rectangle 11"/>
          <p:cNvSpPr>
            <a:spLocks noChangeArrowheads="1"/>
          </p:cNvSpPr>
          <p:nvPr/>
        </p:nvSpPr>
        <p:spPr bwMode="auto">
          <a:xfrm>
            <a:off x="5803675" y="4045971"/>
            <a:ext cx="2500298" cy="450656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lIns="91064" tIns="45531" rIns="91064" bIns="45531" anchor="ctr"/>
          <a:lstStyle/>
          <a:p>
            <a:pPr algn="ctr" defTabSz="912145"/>
            <a:r>
              <a:rPr lang="pt-BR" sz="1710" dirty="0">
                <a:solidFill>
                  <a:srgbClr val="F8F8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mês à frente</a:t>
            </a:r>
          </a:p>
        </p:txBody>
      </p:sp>
      <p:sp>
        <p:nvSpPr>
          <p:cNvPr id="2728972" name="Rectangle 12"/>
          <p:cNvSpPr>
            <a:spLocks noChangeArrowheads="1"/>
          </p:cNvSpPr>
          <p:nvPr/>
        </p:nvSpPr>
        <p:spPr bwMode="auto">
          <a:xfrm>
            <a:off x="5803675" y="4909276"/>
            <a:ext cx="2500298" cy="412649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lIns="91064" tIns="45531" rIns="91064" bIns="45531" anchor="ctr"/>
          <a:lstStyle/>
          <a:p>
            <a:pPr algn="ctr" defTabSz="912145"/>
            <a:r>
              <a:rPr lang="pt-BR" sz="1710" dirty="0">
                <a:solidFill>
                  <a:srgbClr val="F8F8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dia à frente</a:t>
            </a:r>
          </a:p>
        </p:txBody>
      </p:sp>
      <p:sp>
        <p:nvSpPr>
          <p:cNvPr id="2728973" name="Rectangle 13"/>
          <p:cNvSpPr>
            <a:spLocks noChangeArrowheads="1"/>
          </p:cNvSpPr>
          <p:nvPr/>
        </p:nvSpPr>
        <p:spPr bwMode="auto">
          <a:xfrm>
            <a:off x="5803674" y="3182666"/>
            <a:ext cx="2507906" cy="433011"/>
          </a:xfrm>
          <a:prstGeom prst="rect">
            <a:avLst/>
          </a:prstGeom>
          <a:solidFill>
            <a:srgbClr val="0070C0"/>
          </a:solidFill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lIns="91064" tIns="45531" rIns="91064" bIns="45531" anchor="ctr"/>
          <a:lstStyle/>
          <a:p>
            <a:pPr algn="ctr" defTabSz="912145"/>
            <a:r>
              <a:rPr lang="pt-BR" sz="1710" dirty="0">
                <a:solidFill>
                  <a:srgbClr val="F8F8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ano a 5 anos à frente</a:t>
            </a:r>
          </a:p>
        </p:txBody>
      </p:sp>
      <p:sp>
        <p:nvSpPr>
          <p:cNvPr id="2728975" name="AutoShape 15"/>
          <p:cNvSpPr>
            <a:spLocks noChangeArrowheads="1"/>
          </p:cNvSpPr>
          <p:nvPr/>
        </p:nvSpPr>
        <p:spPr bwMode="auto">
          <a:xfrm>
            <a:off x="1681668" y="3429713"/>
            <a:ext cx="393645" cy="899077"/>
          </a:xfrm>
          <a:prstGeom prst="curvedRightArrow">
            <a:avLst>
              <a:gd name="adj1" fmla="val 43793"/>
              <a:gd name="adj2" fmla="val 87586"/>
              <a:gd name="adj3" fmla="val 33333"/>
            </a:avLst>
          </a:prstGeom>
          <a:solidFill>
            <a:srgbClr val="189583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 sz="1539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28976" name="AutoShape 16"/>
          <p:cNvSpPr>
            <a:spLocks noChangeArrowheads="1"/>
          </p:cNvSpPr>
          <p:nvPr/>
        </p:nvSpPr>
        <p:spPr bwMode="auto">
          <a:xfrm>
            <a:off x="1617869" y="4328791"/>
            <a:ext cx="457444" cy="1033856"/>
          </a:xfrm>
          <a:prstGeom prst="curvedRightArrow">
            <a:avLst>
              <a:gd name="adj1" fmla="val 32285"/>
              <a:gd name="adj2" fmla="val 64570"/>
              <a:gd name="adj3" fmla="val 33333"/>
            </a:avLst>
          </a:prstGeom>
          <a:solidFill>
            <a:srgbClr val="189583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 sz="1539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28977" name="Text Box 17"/>
          <p:cNvSpPr txBox="1">
            <a:spLocks noChangeArrowheads="1"/>
          </p:cNvSpPr>
          <p:nvPr/>
        </p:nvSpPr>
        <p:spPr bwMode="auto">
          <a:xfrm>
            <a:off x="166219" y="3840330"/>
            <a:ext cx="1437486" cy="881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074" tIns="45536" rIns="91074" bIns="45536">
            <a:spAutoFit/>
          </a:bodyPr>
          <a:lstStyle/>
          <a:p>
            <a:pPr algn="ctr" defTabSz="912145">
              <a:spcBef>
                <a:spcPct val="50000"/>
              </a:spcBef>
            </a:pPr>
            <a:r>
              <a:rPr lang="pt-BR" sz="1710" dirty="0">
                <a:solidFill>
                  <a:srgbClr val="5F5F5F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Atualização das condições operativas</a:t>
            </a:r>
          </a:p>
        </p:txBody>
      </p:sp>
      <p:graphicFrame>
        <p:nvGraphicFramePr>
          <p:cNvPr id="2728978" name="Object 18"/>
          <p:cNvGraphicFramePr>
            <a:graphicFrameLocks noGrp="1" noChangeAspect="1"/>
          </p:cNvGraphicFramePr>
          <p:nvPr>
            <p:ph idx="1"/>
            <p:extLst/>
          </p:nvPr>
        </p:nvGraphicFramePr>
        <p:xfrm>
          <a:off x="4301033" y="4039328"/>
          <a:ext cx="816239" cy="4346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05" name="Clip" r:id="rId5" imgW="7159625" imgH="2933700" progId="">
                  <p:embed/>
                </p:oleObj>
              </mc:Choice>
              <mc:Fallback>
                <p:oleObj name="Clip" r:id="rId5" imgW="7159625" imgH="2933700" progId="">
                  <p:embed/>
                  <p:pic>
                    <p:nvPicPr>
                      <p:cNvPr id="0" name="Picture 57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01033" y="4039328"/>
                        <a:ext cx="816239" cy="43469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Rectangle 4"/>
          <p:cNvSpPr>
            <a:spLocks noChangeArrowheads="1"/>
          </p:cNvSpPr>
          <p:nvPr/>
        </p:nvSpPr>
        <p:spPr bwMode="auto">
          <a:xfrm>
            <a:off x="281484" y="220762"/>
            <a:ext cx="8838342" cy="431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7038" tIns="61564" rIns="87038" bIns="0">
            <a:spAutoFit/>
          </a:bodyPr>
          <a:lstStyle/>
          <a:p>
            <a:pPr defTabSz="868710" eaLnBrk="0" hangingPunct="0"/>
            <a:r>
              <a:rPr lang="pt-BR" sz="2400" b="1" dirty="0">
                <a:latin typeface="Arial" pitchFamily="34" charset="0"/>
              </a:rPr>
              <a:t>Planejamento e Programação da Operação Energética</a:t>
            </a:r>
          </a:p>
        </p:txBody>
      </p:sp>
      <p:pic>
        <p:nvPicPr>
          <p:cNvPr id="20" name="Imagem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4955" y="2902568"/>
            <a:ext cx="834954" cy="834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671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42" name="Rectangle 68"/>
          <p:cNvSpPr>
            <a:spLocks noChangeArrowheads="1"/>
          </p:cNvSpPr>
          <p:nvPr/>
        </p:nvSpPr>
        <p:spPr bwMode="auto">
          <a:xfrm>
            <a:off x="431800" y="1116622"/>
            <a:ext cx="6451600" cy="133021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8082" tIns="39042" rIns="78082" bIns="39042">
            <a:spAutoFit/>
          </a:bodyPr>
          <a:lstStyle/>
          <a:p>
            <a:pPr marL="242895" indent="-242895" eaLnBrk="0" hangingPunct="0">
              <a:lnSpc>
                <a:spcPct val="90000"/>
              </a:lnSpc>
              <a:spcAft>
                <a:spcPts val="1024"/>
              </a:spcAft>
              <a:buFont typeface="Wingdings" pitchFamily="2" charset="2"/>
              <a:buChar char="ü"/>
            </a:pPr>
            <a:r>
              <a:rPr lang="pt-BR" sz="1796" dirty="0">
                <a:solidFill>
                  <a:prstClr val="black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Novos projetos não possuem reservatórios</a:t>
            </a:r>
          </a:p>
          <a:p>
            <a:pPr marL="242895" indent="-242895" eaLnBrk="0" hangingPunct="0">
              <a:lnSpc>
                <a:spcPct val="90000"/>
              </a:lnSpc>
              <a:spcAft>
                <a:spcPts val="1024"/>
              </a:spcAft>
              <a:buFont typeface="Wingdings" pitchFamily="2" charset="2"/>
              <a:buChar char="ü"/>
            </a:pPr>
            <a:r>
              <a:rPr lang="pt-BR" sz="1796" dirty="0">
                <a:solidFill>
                  <a:prstClr val="black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Dificuldade crescente de licenciamento ambiental de novos projetos hidroelétricos (região da Amazônia)</a:t>
            </a:r>
          </a:p>
          <a:p>
            <a:pPr marL="242895" indent="-242895" eaLnBrk="0" hangingPunct="0">
              <a:lnSpc>
                <a:spcPct val="90000"/>
              </a:lnSpc>
              <a:spcAft>
                <a:spcPts val="1024"/>
              </a:spcAft>
              <a:buFont typeface="Wingdings" pitchFamily="2" charset="2"/>
              <a:buChar char="ü"/>
            </a:pPr>
            <a:r>
              <a:rPr lang="pt-BR" sz="1796" dirty="0">
                <a:solidFill>
                  <a:prstClr val="black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Perda da capacidade de regularização plurianual</a:t>
            </a:r>
          </a:p>
        </p:txBody>
      </p:sp>
      <p:sp>
        <p:nvSpPr>
          <p:cNvPr id="12" name="Seta para a direita listrada 11"/>
          <p:cNvSpPr/>
          <p:nvPr/>
        </p:nvSpPr>
        <p:spPr bwMode="auto">
          <a:xfrm>
            <a:off x="5495931" y="2011641"/>
            <a:ext cx="460375" cy="705599"/>
          </a:xfrm>
          <a:prstGeom prst="stripedRightArrow">
            <a:avLst/>
          </a:prstGeom>
          <a:solidFill>
            <a:schemeClr val="tx1">
              <a:lumMod val="75000"/>
              <a:lumOff val="25000"/>
            </a:schemeClr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78082" tIns="39042" rIns="78082" bIns="39042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pt-BR" sz="1796">
              <a:solidFill>
                <a:srgbClr val="000000"/>
              </a:solidFill>
              <a:latin typeface="Calibri"/>
              <a:cs typeface="Arial" pitchFamily="34" charset="0"/>
            </a:endParaRPr>
          </a:p>
        </p:txBody>
      </p:sp>
      <p:sp>
        <p:nvSpPr>
          <p:cNvPr id="13" name="Rectangle 68"/>
          <p:cNvSpPr>
            <a:spLocks noChangeArrowheads="1"/>
          </p:cNvSpPr>
          <p:nvPr/>
        </p:nvSpPr>
        <p:spPr bwMode="auto">
          <a:xfrm>
            <a:off x="6019800" y="1888910"/>
            <a:ext cx="2924175" cy="107373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  <a:extLst/>
        </p:spPr>
        <p:txBody>
          <a:bodyPr lIns="78082" tIns="39042" rIns="78082" bIns="39042">
            <a:spAutoFit/>
          </a:bodyPr>
          <a:lstStyle/>
          <a:p>
            <a:pPr eaLnBrk="0" fontAlgn="auto" hangingPunct="0">
              <a:lnSpc>
                <a:spcPct val="90000"/>
              </a:lnSpc>
              <a:spcBef>
                <a:spcPts val="0"/>
              </a:spcBef>
              <a:spcAft>
                <a:spcPts val="1026"/>
              </a:spcAft>
              <a:defRPr/>
            </a:pPr>
            <a:r>
              <a:rPr lang="pt-BR" sz="1796" b="1" dirty="0">
                <a:solidFill>
                  <a:srgbClr val="0066FF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Produção hidroelétrica se torna cada vez mais dependente das afluências, que resultam das chuvas</a:t>
            </a:r>
          </a:p>
        </p:txBody>
      </p:sp>
      <p:sp>
        <p:nvSpPr>
          <p:cNvPr id="33" name="Seta para baixo 4"/>
          <p:cNvSpPr>
            <a:spLocks noChangeArrowheads="1"/>
          </p:cNvSpPr>
          <p:nvPr/>
        </p:nvSpPr>
        <p:spPr bwMode="auto">
          <a:xfrm>
            <a:off x="7313614" y="3985771"/>
            <a:ext cx="357187" cy="444521"/>
          </a:xfrm>
          <a:prstGeom prst="downArrow">
            <a:avLst>
              <a:gd name="adj1" fmla="val 50000"/>
              <a:gd name="adj2" fmla="val 50024"/>
            </a:avLst>
          </a:prstGeom>
          <a:solidFill>
            <a:schemeClr val="tx1">
              <a:lumMod val="75000"/>
              <a:lumOff val="25000"/>
            </a:schemeClr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lIns="78082" tIns="39042" rIns="78082" bIns="39042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pt-BR" sz="1796">
              <a:solidFill>
                <a:srgbClr val="000000"/>
              </a:solidFill>
              <a:latin typeface="Calibri"/>
              <a:cs typeface="Arial" pitchFamily="34" charset="0"/>
            </a:endParaRPr>
          </a:p>
        </p:txBody>
      </p:sp>
      <p:sp>
        <p:nvSpPr>
          <p:cNvPr id="34" name="Rectangle 19"/>
          <p:cNvSpPr/>
          <p:nvPr/>
        </p:nvSpPr>
        <p:spPr>
          <a:xfrm>
            <a:off x="6176969" y="4579955"/>
            <a:ext cx="2632075" cy="157117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lIns="78082" tIns="39042" rIns="78082" bIns="39042">
            <a:spAutoFit/>
          </a:bodyPr>
          <a:lstStyle/>
          <a:p>
            <a:pPr eaLnBrk="0" fontAlgn="auto" hangingPunct="0">
              <a:lnSpc>
                <a:spcPct val="90000"/>
              </a:lnSpc>
              <a:spcBef>
                <a:spcPts val="0"/>
              </a:spcBef>
              <a:spcAft>
                <a:spcPts val="1026"/>
              </a:spcAft>
              <a:defRPr/>
            </a:pPr>
            <a:r>
              <a:rPr lang="pt-BR" sz="1796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Necessidade  GT na Base e de contratação de expansão termoelétrica para garantir o atendimento de energia e ponta</a:t>
            </a:r>
          </a:p>
        </p:txBody>
      </p:sp>
      <p:sp>
        <p:nvSpPr>
          <p:cNvPr id="35" name="Rectangle 19"/>
          <p:cNvSpPr/>
          <p:nvPr/>
        </p:nvSpPr>
        <p:spPr>
          <a:xfrm>
            <a:off x="6159506" y="3409547"/>
            <a:ext cx="2632075" cy="70453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lIns="78082" tIns="39042" rIns="78082" bIns="39042">
            <a:spAutoFit/>
          </a:bodyPr>
          <a:lstStyle/>
          <a:p>
            <a:pPr algn="ctr" eaLnBrk="0" fontAlgn="auto" hangingPunct="0">
              <a:lnSpc>
                <a:spcPct val="90000"/>
              </a:lnSpc>
              <a:spcBef>
                <a:spcPts val="0"/>
              </a:spcBef>
              <a:spcAft>
                <a:spcPts val="1026"/>
              </a:spcAft>
              <a:defRPr/>
            </a:pPr>
            <a:r>
              <a:rPr lang="pt-BR" sz="1796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Inércia </a:t>
            </a:r>
            <a:r>
              <a:rPr lang="pt-BR" sz="1796" dirty="0" err="1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Hidroenergética</a:t>
            </a:r>
            <a:r>
              <a:rPr lang="pt-BR" sz="1796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(*)</a:t>
            </a:r>
          </a:p>
          <a:p>
            <a:pPr algn="ctr" eaLnBrk="0" fontAlgn="auto" hangingPunct="0">
              <a:lnSpc>
                <a:spcPct val="90000"/>
              </a:lnSpc>
              <a:spcBef>
                <a:spcPts val="0"/>
              </a:spcBef>
              <a:spcAft>
                <a:spcPts val="1026"/>
              </a:spcAft>
              <a:defRPr/>
            </a:pPr>
            <a:r>
              <a:rPr lang="pt-BR" sz="1796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“Sistema Anual”</a:t>
            </a:r>
          </a:p>
        </p:txBody>
      </p:sp>
      <p:sp>
        <p:nvSpPr>
          <p:cNvPr id="36" name="Seta para baixo 4"/>
          <p:cNvSpPr>
            <a:spLocks noChangeArrowheads="1"/>
          </p:cNvSpPr>
          <p:nvPr/>
        </p:nvSpPr>
        <p:spPr bwMode="auto">
          <a:xfrm>
            <a:off x="7313619" y="2953783"/>
            <a:ext cx="358775" cy="468567"/>
          </a:xfrm>
          <a:prstGeom prst="downArrow">
            <a:avLst>
              <a:gd name="adj1" fmla="val 50000"/>
              <a:gd name="adj2" fmla="val 63493"/>
            </a:avLst>
          </a:prstGeom>
          <a:solidFill>
            <a:schemeClr val="tx1">
              <a:lumMod val="75000"/>
              <a:lumOff val="25000"/>
            </a:schemeClr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lIns="78082" tIns="39042" rIns="78082" bIns="39042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pt-BR" sz="1796">
              <a:solidFill>
                <a:srgbClr val="000000"/>
              </a:solidFill>
              <a:latin typeface="Calibri"/>
              <a:cs typeface="Arial" pitchFamily="34" charset="0"/>
            </a:endParaRPr>
          </a:p>
        </p:txBody>
      </p:sp>
      <p:sp>
        <p:nvSpPr>
          <p:cNvPr id="44052" name="Text Box 2"/>
          <p:cNvSpPr txBox="1">
            <a:spLocks noChangeArrowheads="1"/>
          </p:cNvSpPr>
          <p:nvPr/>
        </p:nvSpPr>
        <p:spPr bwMode="auto">
          <a:xfrm>
            <a:off x="241068" y="181629"/>
            <a:ext cx="8820472" cy="615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9083" tIns="44542" rIns="89083" bIns="44542" numCol="1" anchor="ctr" anchorCtr="0" compatLnSpc="1">
            <a:prstTxWarp prst="textNoShape">
              <a:avLst/>
            </a:prstTxWarp>
            <a:noAutofit/>
          </a:bodyPr>
          <a:lstStyle>
            <a:defPPr>
              <a:defRPr lang="pt-BR"/>
            </a:defPPr>
            <a:lvl1pPr marL="385763" indent="-385763" defTabSz="935038" eaLnBrk="0" hangingPunct="0">
              <a:defRPr sz="2200" b="1">
                <a:latin typeface="Arial" pitchFamily="34" charset="0"/>
                <a:ea typeface="+mj-ea"/>
                <a:cs typeface="Times New Roman" pitchFamily="18" charset="0"/>
              </a:defRPr>
            </a:lvl1pPr>
          </a:lstStyle>
          <a:p>
            <a:r>
              <a:rPr lang="pt-BR" dirty="0">
                <a:ea typeface="+mn-ea"/>
                <a:cs typeface="+mn-cs"/>
              </a:rPr>
              <a:t>Equilíbrio Conjuntural  com a Expansão Hidráulica já Contratada</a:t>
            </a:r>
          </a:p>
        </p:txBody>
      </p:sp>
      <p:sp>
        <p:nvSpPr>
          <p:cNvPr id="31" name="Text Box 2"/>
          <p:cNvSpPr txBox="1">
            <a:spLocks noChangeArrowheads="1"/>
          </p:cNvSpPr>
          <p:nvPr/>
        </p:nvSpPr>
        <p:spPr bwMode="auto">
          <a:xfrm>
            <a:off x="467550" y="2614338"/>
            <a:ext cx="4670425" cy="328771"/>
          </a:xfrm>
          <a:prstGeom prst="rect">
            <a:avLst/>
          </a:prstGeom>
          <a:solidFill>
            <a:srgbClr val="5F5F5F"/>
          </a:solidFill>
          <a:ln w="57150">
            <a:solidFill>
              <a:srgbClr val="FFFFFF"/>
            </a:solidFill>
            <a:miter lim="800000"/>
            <a:headEnd/>
            <a:tailEnd/>
          </a:ln>
        </p:spPr>
        <p:txBody>
          <a:bodyPr lIns="91018" tIns="45511" rIns="91018" bIns="45511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fontAlgn="auto">
              <a:spcBef>
                <a:spcPts val="0"/>
              </a:spcBef>
              <a:spcAft>
                <a:spcPts val="257"/>
              </a:spcAft>
              <a:buClr>
                <a:srgbClr val="000000"/>
              </a:buClr>
              <a:defRPr/>
            </a:pPr>
            <a:r>
              <a:rPr lang="pt-BR" sz="1539" dirty="0">
                <a:solidFill>
                  <a:srgbClr val="FFFFFF"/>
                </a:solidFill>
                <a:sym typeface="Wingdings" pitchFamily="2" charset="2"/>
              </a:rPr>
              <a:t>Redução gradativa da regularização plurianual</a:t>
            </a:r>
          </a:p>
        </p:txBody>
      </p:sp>
      <p:sp>
        <p:nvSpPr>
          <p:cNvPr id="32" name="Seta para a direita listrada 31"/>
          <p:cNvSpPr/>
          <p:nvPr/>
        </p:nvSpPr>
        <p:spPr bwMode="auto">
          <a:xfrm>
            <a:off x="3984699" y="4154477"/>
            <a:ext cx="407988" cy="627138"/>
          </a:xfrm>
          <a:prstGeom prst="stripedRightArrow">
            <a:avLst/>
          </a:prstGeom>
          <a:solidFill>
            <a:schemeClr val="tx1">
              <a:lumMod val="75000"/>
              <a:lumOff val="25000"/>
            </a:schemeClr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78082" tIns="39042" rIns="78082" bIns="39042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pt-BR" sz="1539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37" name="Text Box 63"/>
          <p:cNvSpPr txBox="1">
            <a:spLocks noChangeArrowheads="1"/>
          </p:cNvSpPr>
          <p:nvPr/>
        </p:nvSpPr>
        <p:spPr bwMode="auto">
          <a:xfrm>
            <a:off x="3802137" y="3564783"/>
            <a:ext cx="1987550" cy="315678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1F5C1F"/>
            </a:prstShdw>
          </a:effectLst>
          <a:extLst/>
        </p:spPr>
        <p:txBody>
          <a:bodyPr lIns="78054" tIns="39028" rIns="78054" bIns="39028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pt-BR" sz="1539" dirty="0">
                <a:solidFill>
                  <a:srgbClr val="000000"/>
                </a:solidFill>
              </a:rPr>
              <a:t>Plano Decenal*</a:t>
            </a:r>
          </a:p>
        </p:txBody>
      </p:sp>
      <p:sp>
        <p:nvSpPr>
          <p:cNvPr id="38" name="CaixaDeTexto 23"/>
          <p:cNvSpPr txBox="1"/>
          <p:nvPr/>
        </p:nvSpPr>
        <p:spPr bwMode="auto">
          <a:xfrm rot="16200000">
            <a:off x="4151587" y="4379563"/>
            <a:ext cx="1132666" cy="315706"/>
          </a:xfrm>
          <a:prstGeom prst="rect">
            <a:avLst/>
          </a:prstGeom>
          <a:solidFill>
            <a:srgbClr val="7030A0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lIns="78082" tIns="39042" rIns="78082" bIns="39042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pt-BR" sz="1539" dirty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39" name="CaixaDeTexto 24"/>
          <p:cNvSpPr txBox="1">
            <a:spLocks noChangeArrowheads="1"/>
          </p:cNvSpPr>
          <p:nvPr/>
        </p:nvSpPr>
        <p:spPr bwMode="auto">
          <a:xfrm>
            <a:off x="4333801" y="5535870"/>
            <a:ext cx="684212" cy="381558"/>
          </a:xfrm>
          <a:prstGeom prst="rect">
            <a:avLst/>
          </a:prstGeom>
          <a:noFill/>
          <a:ln>
            <a:noFill/>
          </a:ln>
          <a:extLst/>
        </p:spPr>
        <p:txBody>
          <a:bodyPr lIns="78082" tIns="39042" rIns="78082" bIns="39042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967" dirty="0">
                <a:solidFill>
                  <a:srgbClr val="000000"/>
                </a:solidFill>
              </a:rPr>
              <a:t>2021</a:t>
            </a:r>
          </a:p>
        </p:txBody>
      </p:sp>
      <p:sp>
        <p:nvSpPr>
          <p:cNvPr id="40" name="CaixaDeTexto 25"/>
          <p:cNvSpPr txBox="1">
            <a:spLocks noChangeArrowheads="1"/>
          </p:cNvSpPr>
          <p:nvPr/>
        </p:nvSpPr>
        <p:spPr bwMode="auto">
          <a:xfrm>
            <a:off x="4472062" y="4682810"/>
            <a:ext cx="677862" cy="315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8082" tIns="39042" rIns="78082" bIns="39042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539">
                <a:solidFill>
                  <a:prstClr val="white"/>
                </a:solidFill>
              </a:rPr>
              <a:t>3,35</a:t>
            </a:r>
          </a:p>
        </p:txBody>
      </p:sp>
      <p:sp>
        <p:nvSpPr>
          <p:cNvPr id="41" name="Seta para baixo 40"/>
          <p:cNvSpPr>
            <a:spLocks noChangeArrowheads="1"/>
          </p:cNvSpPr>
          <p:nvPr/>
        </p:nvSpPr>
        <p:spPr bwMode="auto">
          <a:xfrm>
            <a:off x="4651304" y="3877376"/>
            <a:ext cx="357569" cy="412170"/>
          </a:xfrm>
          <a:prstGeom prst="downArrow">
            <a:avLst>
              <a:gd name="adj1" fmla="val 50000"/>
              <a:gd name="adj2" fmla="val 4963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9099" tIns="44549" rIns="89099" bIns="44549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hangingPunct="0"/>
            <a:endParaRPr lang="pt-BR" sz="1539">
              <a:solidFill>
                <a:prstClr val="black"/>
              </a:solidFill>
            </a:endParaRPr>
          </a:p>
        </p:txBody>
      </p:sp>
      <p:sp>
        <p:nvSpPr>
          <p:cNvPr id="43" name="Text Box 63"/>
          <p:cNvSpPr txBox="1">
            <a:spLocks noChangeArrowheads="1"/>
          </p:cNvSpPr>
          <p:nvPr/>
        </p:nvSpPr>
        <p:spPr bwMode="auto">
          <a:xfrm>
            <a:off x="3779912" y="5239572"/>
            <a:ext cx="1987550" cy="21039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1F5C1F"/>
            </a:prstShdw>
          </a:effectLst>
          <a:extLst/>
        </p:spPr>
        <p:txBody>
          <a:bodyPr lIns="78054" tIns="39028" rIns="78054" bIns="39028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pt-BR" sz="855" dirty="0">
                <a:solidFill>
                  <a:srgbClr val="000000"/>
                </a:solidFill>
              </a:rPr>
              <a:t>* Fonte: MME/EPE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3893753" y="5959951"/>
            <a:ext cx="2326390" cy="274202"/>
          </a:xfrm>
          <a:prstGeom prst="rect">
            <a:avLst/>
          </a:prstGeom>
          <a:noFill/>
        </p:spPr>
        <p:txBody>
          <a:bodyPr wrap="none" lIns="89114" tIns="44557" rIns="89114" bIns="44557" rtlCol="0">
            <a:spAutoFit/>
          </a:bodyPr>
          <a:lstStyle/>
          <a:p>
            <a:r>
              <a:rPr lang="pt-BR" sz="1197" dirty="0">
                <a:solidFill>
                  <a:prstClr val="black"/>
                </a:solidFill>
              </a:rPr>
              <a:t>(*) </a:t>
            </a:r>
            <a:r>
              <a:rPr lang="pt-BR" sz="1197" dirty="0" err="1">
                <a:solidFill>
                  <a:prstClr val="black"/>
                </a:solidFill>
              </a:rPr>
              <a:t>EARmáx</a:t>
            </a:r>
            <a:r>
              <a:rPr lang="pt-BR" sz="1197" dirty="0">
                <a:solidFill>
                  <a:prstClr val="black"/>
                </a:solidFill>
              </a:rPr>
              <a:t> = 291.648 </a:t>
            </a:r>
            <a:r>
              <a:rPr lang="pt-BR" sz="1197" dirty="0" err="1">
                <a:solidFill>
                  <a:prstClr val="black"/>
                </a:solidFill>
              </a:rPr>
              <a:t>MWmês</a:t>
            </a:r>
            <a:endParaRPr lang="pt-BR" sz="1197" dirty="0">
              <a:solidFill>
                <a:prstClr val="black"/>
              </a:solidFill>
            </a:endParaRPr>
          </a:p>
        </p:txBody>
      </p:sp>
      <p:grpSp>
        <p:nvGrpSpPr>
          <p:cNvPr id="48" name="Grupo 47"/>
          <p:cNvGrpSpPr/>
          <p:nvPr/>
        </p:nvGrpSpPr>
        <p:grpSpPr>
          <a:xfrm>
            <a:off x="179512" y="2953782"/>
            <a:ext cx="3960440" cy="3275492"/>
            <a:chOff x="738188" y="2412479"/>
            <a:chExt cx="3960440" cy="3474235"/>
          </a:xfrm>
        </p:grpSpPr>
        <p:pic>
          <p:nvPicPr>
            <p:cNvPr id="49" name="Picture 6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88" y="2412479"/>
              <a:ext cx="3960440" cy="29426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50" name="Grupo 4"/>
            <p:cNvGrpSpPr>
              <a:grpSpLocks/>
            </p:cNvGrpSpPr>
            <p:nvPr/>
          </p:nvGrpSpPr>
          <p:grpSpPr bwMode="auto">
            <a:xfrm>
              <a:off x="990476" y="3060551"/>
              <a:ext cx="2961580" cy="2826163"/>
              <a:chOff x="-21983" y="3730769"/>
              <a:chExt cx="3806441" cy="2880149"/>
            </a:xfrm>
          </p:grpSpPr>
          <p:sp>
            <p:nvSpPr>
              <p:cNvPr id="51" name="Text Box 63"/>
              <p:cNvSpPr txBox="1">
                <a:spLocks noChangeArrowheads="1"/>
              </p:cNvSpPr>
              <p:nvPr/>
            </p:nvSpPr>
            <p:spPr bwMode="auto">
              <a:xfrm>
                <a:off x="415897" y="6050968"/>
                <a:ext cx="638839" cy="26539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prstShdw prst="shdw17" dist="17961" dir="2700000">
                  <a:srgbClr val="1F5C1F"/>
                </a:prstShdw>
              </a:effectLst>
            </p:spPr>
            <p:txBody>
              <a:bodyPr lIns="73667" tIns="36833" rIns="73667" bIns="36833"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pt-BR" sz="1112" dirty="0">
                    <a:solidFill>
                      <a:prstClr val="black"/>
                    </a:solidFill>
                  </a:rPr>
                  <a:t>2001</a:t>
                </a:r>
              </a:p>
            </p:txBody>
          </p:sp>
          <p:sp>
            <p:nvSpPr>
              <p:cNvPr id="52" name="Text Box 63"/>
              <p:cNvSpPr txBox="1">
                <a:spLocks noChangeArrowheads="1"/>
              </p:cNvSpPr>
              <p:nvPr/>
            </p:nvSpPr>
            <p:spPr bwMode="auto">
              <a:xfrm>
                <a:off x="1044382" y="6050968"/>
                <a:ext cx="638839" cy="26539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prstShdw prst="shdw17" dist="17961" dir="2700000">
                  <a:srgbClr val="1F5C1F"/>
                </a:prstShdw>
              </a:effectLst>
            </p:spPr>
            <p:txBody>
              <a:bodyPr lIns="73667" tIns="36833" rIns="73667" bIns="36833"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pt-BR" sz="1112" dirty="0">
                    <a:solidFill>
                      <a:prstClr val="black"/>
                    </a:solidFill>
                  </a:rPr>
                  <a:t>2005</a:t>
                </a:r>
              </a:p>
            </p:txBody>
          </p:sp>
          <p:sp>
            <p:nvSpPr>
              <p:cNvPr id="53" name="Text Box 63"/>
              <p:cNvSpPr txBox="1">
                <a:spLocks noChangeArrowheads="1"/>
              </p:cNvSpPr>
              <p:nvPr/>
            </p:nvSpPr>
            <p:spPr bwMode="auto">
              <a:xfrm>
                <a:off x="1683220" y="6050968"/>
                <a:ext cx="638839" cy="26539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prstShdw prst="shdw17" dist="17961" dir="2700000">
                  <a:srgbClr val="1F5C1F"/>
                </a:prstShdw>
              </a:effectLst>
            </p:spPr>
            <p:txBody>
              <a:bodyPr lIns="73667" tIns="36833" rIns="73667" bIns="36833"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pt-BR" sz="1112" dirty="0">
                    <a:solidFill>
                      <a:prstClr val="black"/>
                    </a:solidFill>
                  </a:rPr>
                  <a:t>2009</a:t>
                </a:r>
              </a:p>
            </p:txBody>
          </p:sp>
          <p:sp>
            <p:nvSpPr>
              <p:cNvPr id="54" name="Text Box 63"/>
              <p:cNvSpPr txBox="1">
                <a:spLocks noChangeArrowheads="1"/>
              </p:cNvSpPr>
              <p:nvPr/>
            </p:nvSpPr>
            <p:spPr bwMode="auto">
              <a:xfrm>
                <a:off x="2332415" y="6069166"/>
                <a:ext cx="638839" cy="26539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prstShdw prst="shdw17" dist="17961" dir="2700000">
                  <a:srgbClr val="1F5C1F"/>
                </a:prstShdw>
              </a:effectLst>
            </p:spPr>
            <p:txBody>
              <a:bodyPr lIns="73667" tIns="36833" rIns="73667" bIns="36833"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pt-BR" sz="1112" dirty="0">
                    <a:solidFill>
                      <a:prstClr val="black"/>
                    </a:solidFill>
                  </a:rPr>
                  <a:t>2015</a:t>
                </a:r>
              </a:p>
            </p:txBody>
          </p:sp>
          <p:sp>
            <p:nvSpPr>
              <p:cNvPr id="55" name="CaixaDeTexto 3"/>
              <p:cNvSpPr txBox="1">
                <a:spLocks noChangeArrowheads="1"/>
              </p:cNvSpPr>
              <p:nvPr/>
            </p:nvSpPr>
            <p:spPr bwMode="auto">
              <a:xfrm>
                <a:off x="-21983" y="6297707"/>
                <a:ext cx="3806441" cy="313211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pt-BR" sz="1283" dirty="0">
                    <a:solidFill>
                      <a:prstClr val="black"/>
                    </a:solidFill>
                  </a:rPr>
                  <a:t>RELAÇÃO </a:t>
                </a:r>
                <a:r>
                  <a:rPr lang="pt-BR" sz="1283" dirty="0" err="1">
                    <a:solidFill>
                      <a:prstClr val="black"/>
                    </a:solidFill>
                  </a:rPr>
                  <a:t>EARmáx</a:t>
                </a:r>
                <a:r>
                  <a:rPr lang="pt-BR" sz="1283" dirty="0">
                    <a:solidFill>
                      <a:prstClr val="black"/>
                    </a:solidFill>
                  </a:rPr>
                  <a:t> / CARGA Líquida</a:t>
                </a:r>
              </a:p>
            </p:txBody>
          </p:sp>
          <p:sp>
            <p:nvSpPr>
              <p:cNvPr id="56" name="Text Box 63"/>
              <p:cNvSpPr txBox="1">
                <a:spLocks noChangeArrowheads="1"/>
              </p:cNvSpPr>
              <p:nvPr/>
            </p:nvSpPr>
            <p:spPr bwMode="auto">
              <a:xfrm>
                <a:off x="415898" y="3730769"/>
                <a:ext cx="638839" cy="3222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prstShdw prst="shdw17" dist="17961" dir="2700000">
                  <a:srgbClr val="1F5C1F"/>
                </a:prstShdw>
              </a:effectLst>
            </p:spPr>
            <p:txBody>
              <a:bodyPr lIns="73667" tIns="36833" rIns="73667" bIns="36833"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pt-BR" sz="1454" dirty="0">
                    <a:solidFill>
                      <a:prstClr val="white"/>
                    </a:solidFill>
                  </a:rPr>
                  <a:t>6,1</a:t>
                </a:r>
              </a:p>
            </p:txBody>
          </p:sp>
          <p:sp>
            <p:nvSpPr>
              <p:cNvPr id="57" name="Text Box 63"/>
              <p:cNvSpPr txBox="1">
                <a:spLocks noChangeArrowheads="1"/>
              </p:cNvSpPr>
              <p:nvPr/>
            </p:nvSpPr>
            <p:spPr bwMode="auto">
              <a:xfrm>
                <a:off x="1054737" y="3730769"/>
                <a:ext cx="638839" cy="3222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prstShdw prst="shdw17" dist="17961" dir="2700000">
                  <a:srgbClr val="1F5C1F"/>
                </a:prstShdw>
              </a:effectLst>
            </p:spPr>
            <p:txBody>
              <a:bodyPr lIns="73667" tIns="36833" rIns="73667" bIns="36833"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pt-BR" sz="1454" dirty="0">
                    <a:solidFill>
                      <a:prstClr val="white"/>
                    </a:solidFill>
                  </a:rPr>
                  <a:t>6,1</a:t>
                </a:r>
              </a:p>
            </p:txBody>
          </p:sp>
          <p:sp>
            <p:nvSpPr>
              <p:cNvPr id="58" name="Text Box 63"/>
              <p:cNvSpPr txBox="1">
                <a:spLocks noChangeArrowheads="1"/>
              </p:cNvSpPr>
              <p:nvPr/>
            </p:nvSpPr>
            <p:spPr bwMode="auto">
              <a:xfrm>
                <a:off x="1693576" y="3804155"/>
                <a:ext cx="638839" cy="3222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prstShdw prst="shdw17" dist="17961" dir="2700000">
                  <a:srgbClr val="1F5C1F"/>
                </a:prstShdw>
              </a:effectLst>
            </p:spPr>
            <p:txBody>
              <a:bodyPr lIns="73667" tIns="36833" rIns="73667" bIns="36833"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pt-BR" sz="1454" dirty="0">
                    <a:solidFill>
                      <a:prstClr val="white"/>
                    </a:solidFill>
                  </a:rPr>
                  <a:t>5,9</a:t>
                </a:r>
              </a:p>
            </p:txBody>
          </p:sp>
          <p:sp>
            <p:nvSpPr>
              <p:cNvPr id="59" name="Text Box 63"/>
              <p:cNvSpPr txBox="1">
                <a:spLocks noChangeArrowheads="1"/>
              </p:cNvSpPr>
              <p:nvPr/>
            </p:nvSpPr>
            <p:spPr bwMode="auto">
              <a:xfrm>
                <a:off x="2246242" y="4097685"/>
                <a:ext cx="638839" cy="3222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prstShdw prst="shdw17" dist="17961" dir="2700000">
                  <a:srgbClr val="1F5C1F"/>
                </a:prstShdw>
              </a:effectLst>
            </p:spPr>
            <p:txBody>
              <a:bodyPr lIns="73667" tIns="36833" rIns="73667" bIns="36833"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pt-BR" sz="1454" dirty="0">
                    <a:solidFill>
                      <a:prstClr val="white"/>
                    </a:solidFill>
                  </a:rPr>
                  <a:t>5,6</a:t>
                </a:r>
              </a:p>
            </p:txBody>
          </p:sp>
          <p:sp>
            <p:nvSpPr>
              <p:cNvPr id="60" name="Text Box 63"/>
              <p:cNvSpPr txBox="1">
                <a:spLocks noChangeArrowheads="1"/>
              </p:cNvSpPr>
              <p:nvPr/>
            </p:nvSpPr>
            <p:spPr bwMode="auto">
              <a:xfrm>
                <a:off x="2847556" y="4438046"/>
                <a:ext cx="638839" cy="3791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prstShdw prst="shdw17" dist="17961" dir="2700000">
                  <a:srgbClr val="1F5C1F"/>
                </a:prstShdw>
              </a:effectLst>
            </p:spPr>
            <p:txBody>
              <a:bodyPr lIns="73667" tIns="36833" rIns="73667" bIns="36833"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pt-BR" sz="1796" dirty="0">
                    <a:solidFill>
                      <a:prstClr val="white"/>
                    </a:solidFill>
                  </a:rPr>
                  <a:t>5,1</a:t>
                </a:r>
              </a:p>
            </p:txBody>
          </p:sp>
          <p:sp>
            <p:nvSpPr>
              <p:cNvPr id="61" name="Text Box 63"/>
              <p:cNvSpPr txBox="1">
                <a:spLocks noChangeArrowheads="1"/>
              </p:cNvSpPr>
              <p:nvPr/>
            </p:nvSpPr>
            <p:spPr bwMode="auto">
              <a:xfrm>
                <a:off x="2885081" y="6050967"/>
                <a:ext cx="638839" cy="26539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prstShdw prst="shdw17" dist="17961" dir="2700000">
                  <a:srgbClr val="1F5C1F"/>
                </a:prstShdw>
              </a:effectLst>
            </p:spPr>
            <p:txBody>
              <a:bodyPr lIns="73667" tIns="36833" rIns="73667" bIns="36833"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pt-BR" sz="1112" dirty="0">
                    <a:solidFill>
                      <a:prstClr val="black"/>
                    </a:solidFill>
                  </a:rPr>
                  <a:t>2019</a:t>
                </a:r>
              </a:p>
            </p:txBody>
          </p:sp>
        </p:grpSp>
      </p:grpSp>
      <p:sp>
        <p:nvSpPr>
          <p:cNvPr id="3" name="CaixaDeTexto 2"/>
          <p:cNvSpPr txBox="1"/>
          <p:nvPr/>
        </p:nvSpPr>
        <p:spPr>
          <a:xfrm>
            <a:off x="840678" y="5015540"/>
            <a:ext cx="2251048" cy="392696"/>
          </a:xfrm>
          <a:prstGeom prst="rect">
            <a:avLst/>
          </a:prstGeom>
          <a:noFill/>
          <a:ln>
            <a:noFill/>
          </a:ln>
        </p:spPr>
        <p:txBody>
          <a:bodyPr wrap="none" lIns="89114" tIns="44557" rIns="89114" bIns="44557" rtlCol="0">
            <a:spAutoFit/>
          </a:bodyPr>
          <a:lstStyle/>
          <a:p>
            <a:r>
              <a:rPr lang="pt-BR" sz="1967" dirty="0">
                <a:solidFill>
                  <a:prstClr val="white"/>
                </a:solidFill>
              </a:rPr>
              <a:t>Meses de estoque</a:t>
            </a:r>
          </a:p>
        </p:txBody>
      </p:sp>
      <p:sp>
        <p:nvSpPr>
          <p:cNvPr id="5" name="Retângulo 4"/>
          <p:cNvSpPr/>
          <p:nvPr/>
        </p:nvSpPr>
        <p:spPr>
          <a:xfrm>
            <a:off x="3589399" y="3509795"/>
            <a:ext cx="504056" cy="17617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114" tIns="44557" rIns="89114" bIns="44557" rtlCol="0" anchor="ctr"/>
          <a:lstStyle/>
          <a:p>
            <a:pPr algn="ctr"/>
            <a:endParaRPr lang="pt-BR" sz="1796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9851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779912" y="3789040"/>
            <a:ext cx="5472608" cy="576064"/>
          </a:xfrm>
        </p:spPr>
        <p:txBody>
          <a:bodyPr>
            <a:noAutofit/>
          </a:bodyPr>
          <a:lstStyle/>
          <a:p>
            <a:r>
              <a:rPr lang="pt-BR" sz="2223" b="1" spc="-50" dirty="0" smtClean="0"/>
              <a:t>Uso da previsão de tempo e clima</a:t>
            </a:r>
            <a:br>
              <a:rPr lang="pt-BR" sz="2223" b="1" spc="-50" dirty="0" smtClean="0"/>
            </a:br>
            <a:r>
              <a:rPr lang="pt-BR" sz="2223" b="1" spc="-50" dirty="0" smtClean="0"/>
              <a:t>na operação do SIN</a:t>
            </a:r>
            <a:endParaRPr lang="pt-BR" sz="2223" b="1" spc="-50" dirty="0"/>
          </a:p>
        </p:txBody>
      </p:sp>
    </p:spTree>
    <p:extLst>
      <p:ext uri="{BB962C8B-B14F-4D97-AF65-F5344CB8AC3E}">
        <p14:creationId xmlns:p14="http://schemas.microsoft.com/office/powerpoint/2010/main" val="2002168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Freeform 109"/>
          <p:cNvSpPr>
            <a:spLocks/>
          </p:cNvSpPr>
          <p:nvPr/>
        </p:nvSpPr>
        <p:spPr bwMode="auto">
          <a:xfrm>
            <a:off x="785690" y="1377248"/>
            <a:ext cx="4558145" cy="4284000"/>
          </a:xfrm>
          <a:custGeom>
            <a:avLst/>
            <a:gdLst>
              <a:gd name="T0" fmla="*/ 2147483646 w 3024"/>
              <a:gd name="T1" fmla="*/ 2147483646 h 2622"/>
              <a:gd name="T2" fmla="*/ 0 w 3024"/>
              <a:gd name="T3" fmla="*/ 2147483646 h 2622"/>
              <a:gd name="T4" fmla="*/ 0 w 3024"/>
              <a:gd name="T5" fmla="*/ 2147483646 h 2622"/>
              <a:gd name="T6" fmla="*/ 2147483646 w 3024"/>
              <a:gd name="T7" fmla="*/ 0 h 2622"/>
              <a:gd name="T8" fmla="*/ 2147483646 w 3024"/>
              <a:gd name="T9" fmla="*/ 0 h 2622"/>
              <a:gd name="T10" fmla="*/ 2147483646 w 3024"/>
              <a:gd name="T11" fmla="*/ 2147483646 h 2622"/>
              <a:gd name="T12" fmla="*/ 2147483646 w 3024"/>
              <a:gd name="T13" fmla="*/ 2147483646 h 2622"/>
              <a:gd name="T14" fmla="*/ 2147483646 w 3024"/>
              <a:gd name="T15" fmla="*/ 2147483646 h 2622"/>
              <a:gd name="T16" fmla="*/ 2147483646 w 3024"/>
              <a:gd name="T17" fmla="*/ 2147483646 h 262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024"/>
              <a:gd name="T28" fmla="*/ 0 h 2622"/>
              <a:gd name="T29" fmla="*/ 3024 w 3024"/>
              <a:gd name="T30" fmla="*/ 2622 h 2622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024" h="2622">
                <a:moveTo>
                  <a:pt x="390" y="2622"/>
                </a:moveTo>
                <a:lnTo>
                  <a:pt x="0" y="1902"/>
                </a:lnTo>
                <a:lnTo>
                  <a:pt x="0" y="414"/>
                </a:lnTo>
                <a:lnTo>
                  <a:pt x="1296" y="0"/>
                </a:lnTo>
                <a:lnTo>
                  <a:pt x="1950" y="0"/>
                </a:lnTo>
                <a:lnTo>
                  <a:pt x="3024" y="606"/>
                </a:lnTo>
                <a:lnTo>
                  <a:pt x="3024" y="2142"/>
                </a:lnTo>
                <a:lnTo>
                  <a:pt x="1632" y="2622"/>
                </a:lnTo>
                <a:lnTo>
                  <a:pt x="390" y="2622"/>
                </a:lnTo>
                <a:close/>
              </a:path>
            </a:pathLst>
          </a:custGeom>
          <a:solidFill>
            <a:srgbClr val="7F7F7F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74368" tIns="38671" rIns="74368" bIns="38671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pt-BR" sz="1320"/>
          </a:p>
        </p:txBody>
      </p:sp>
      <p:grpSp>
        <p:nvGrpSpPr>
          <p:cNvPr id="160" name="Group 11"/>
          <p:cNvGrpSpPr>
            <a:grpSpLocks/>
          </p:cNvGrpSpPr>
          <p:nvPr/>
        </p:nvGrpSpPr>
        <p:grpSpPr bwMode="auto">
          <a:xfrm>
            <a:off x="176342" y="1449248"/>
            <a:ext cx="1745900" cy="4212000"/>
            <a:chOff x="-46" y="1202"/>
            <a:chExt cx="1360" cy="3395"/>
          </a:xfrm>
        </p:grpSpPr>
        <p:sp>
          <p:nvSpPr>
            <p:cNvPr id="161" name="Freeform 36"/>
            <p:cNvSpPr>
              <a:spLocks/>
            </p:cNvSpPr>
            <p:nvPr/>
          </p:nvSpPr>
          <p:spPr bwMode="auto">
            <a:xfrm>
              <a:off x="115" y="1202"/>
              <a:ext cx="1178" cy="3395"/>
            </a:xfrm>
            <a:custGeom>
              <a:avLst/>
              <a:gdLst>
                <a:gd name="T0" fmla="*/ 0 w 3024"/>
                <a:gd name="T1" fmla="*/ 30510 h 2622"/>
                <a:gd name="T2" fmla="*/ 0 w 3024"/>
                <a:gd name="T3" fmla="*/ 22137 h 2622"/>
                <a:gd name="T4" fmla="*/ 0 w 3024"/>
                <a:gd name="T5" fmla="*/ 4812 h 2622"/>
                <a:gd name="T6" fmla="*/ 0 w 3024"/>
                <a:gd name="T7" fmla="*/ 0 h 2622"/>
                <a:gd name="T8" fmla="*/ 0 w 3024"/>
                <a:gd name="T9" fmla="*/ 0 h 2622"/>
                <a:gd name="T10" fmla="*/ 0 w 3024"/>
                <a:gd name="T11" fmla="*/ 7059 h 2622"/>
                <a:gd name="T12" fmla="*/ 0 w 3024"/>
                <a:gd name="T13" fmla="*/ 24923 h 2622"/>
                <a:gd name="T14" fmla="*/ 0 w 3024"/>
                <a:gd name="T15" fmla="*/ 30510 h 2622"/>
                <a:gd name="T16" fmla="*/ 0 w 3024"/>
                <a:gd name="T17" fmla="*/ 30510 h 262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24"/>
                <a:gd name="T28" fmla="*/ 0 h 2622"/>
                <a:gd name="T29" fmla="*/ 3024 w 3024"/>
                <a:gd name="T30" fmla="*/ 2622 h 262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24" h="2622">
                  <a:moveTo>
                    <a:pt x="390" y="2622"/>
                  </a:moveTo>
                  <a:lnTo>
                    <a:pt x="0" y="1902"/>
                  </a:lnTo>
                  <a:lnTo>
                    <a:pt x="0" y="414"/>
                  </a:lnTo>
                  <a:lnTo>
                    <a:pt x="1296" y="0"/>
                  </a:lnTo>
                  <a:lnTo>
                    <a:pt x="1950" y="0"/>
                  </a:lnTo>
                  <a:lnTo>
                    <a:pt x="3024" y="606"/>
                  </a:lnTo>
                  <a:lnTo>
                    <a:pt x="3024" y="2142"/>
                  </a:lnTo>
                  <a:lnTo>
                    <a:pt x="1632" y="2622"/>
                  </a:lnTo>
                  <a:lnTo>
                    <a:pt x="390" y="2622"/>
                  </a:lnTo>
                  <a:close/>
                </a:path>
              </a:pathLst>
            </a:custGeom>
            <a:solidFill>
              <a:srgbClr val="85FF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74368" tIns="38671" rIns="74368" bIns="38671" anchor="ctr"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endParaRPr lang="pt-BR" sz="1320"/>
            </a:p>
          </p:txBody>
        </p:sp>
        <p:pic>
          <p:nvPicPr>
            <p:cNvPr id="6231" name="Picture 38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" y="3768"/>
              <a:ext cx="499" cy="3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3" name="Line 51"/>
            <p:cNvSpPr>
              <a:spLocks noChangeShapeType="1"/>
            </p:cNvSpPr>
            <p:nvPr/>
          </p:nvSpPr>
          <p:spPr bwMode="auto">
            <a:xfrm flipH="1">
              <a:off x="774" y="3724"/>
              <a:ext cx="540" cy="22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84846" tIns="44120" rIns="84846" bIns="44120" anchor="ctr"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endParaRPr lang="pt-BR" sz="1320"/>
            </a:p>
          </p:txBody>
        </p:sp>
        <p:sp>
          <p:nvSpPr>
            <p:cNvPr id="164" name="Rectangle 93"/>
            <p:cNvSpPr>
              <a:spLocks noChangeArrowheads="1"/>
            </p:cNvSpPr>
            <p:nvPr/>
          </p:nvSpPr>
          <p:spPr bwMode="auto">
            <a:xfrm>
              <a:off x="-46" y="1953"/>
              <a:ext cx="877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75557" tIns="37779" rIns="75557" bIns="37779">
              <a:spAutoFit/>
            </a:bodyPr>
            <a:lstStyle>
              <a:lvl1pPr defTabSz="801688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defTabSz="801688">
                <a:spcBef>
                  <a:spcPct val="20000"/>
                </a:spcBef>
                <a:buFont typeface="Arial" panose="020B0604020202020204" pitchFamily="34" charset="0"/>
                <a:buChar char="–"/>
                <a:defRPr sz="25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defTabSz="801688">
                <a:spcBef>
                  <a:spcPct val="20000"/>
                </a:spcBef>
                <a:buFont typeface="Arial" panose="020B0604020202020204" pitchFamily="34" charset="0"/>
                <a:buChar char="•"/>
                <a:defRPr sz="23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defTabSz="801688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defTabSz="801688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801688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801688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801688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801688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  <a:defRPr/>
              </a:pPr>
              <a:r>
                <a:rPr lang="pt-BR" sz="1980" dirty="0"/>
                <a:t>Geração</a:t>
              </a:r>
            </a:p>
          </p:txBody>
        </p:sp>
        <p:grpSp>
          <p:nvGrpSpPr>
            <p:cNvPr id="6235" name="Group 96"/>
            <p:cNvGrpSpPr>
              <a:grpSpLocks/>
            </p:cNvGrpSpPr>
            <p:nvPr/>
          </p:nvGrpSpPr>
          <p:grpSpPr bwMode="auto">
            <a:xfrm>
              <a:off x="156" y="2327"/>
              <a:ext cx="906" cy="1391"/>
              <a:chOff x="10" y="2688"/>
              <a:chExt cx="785" cy="969"/>
            </a:xfrm>
          </p:grpSpPr>
          <p:sp>
            <p:nvSpPr>
              <p:cNvPr id="169" name="Freeform 97"/>
              <p:cNvSpPr>
                <a:spLocks/>
              </p:cNvSpPr>
              <p:nvPr/>
            </p:nvSpPr>
            <p:spPr bwMode="auto">
              <a:xfrm>
                <a:off x="138" y="2688"/>
                <a:ext cx="315" cy="969"/>
              </a:xfrm>
              <a:custGeom>
                <a:avLst/>
                <a:gdLst>
                  <a:gd name="T0" fmla="*/ 274 w 315"/>
                  <a:gd name="T1" fmla="*/ 0 h 969"/>
                  <a:gd name="T2" fmla="*/ 210 w 315"/>
                  <a:gd name="T3" fmla="*/ 64 h 969"/>
                  <a:gd name="T4" fmla="*/ 146 w 315"/>
                  <a:gd name="T5" fmla="*/ 722 h 969"/>
                  <a:gd name="T6" fmla="*/ 92 w 315"/>
                  <a:gd name="T7" fmla="*/ 905 h 969"/>
                  <a:gd name="T8" fmla="*/ 0 w 315"/>
                  <a:gd name="T9" fmla="*/ 969 h 96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15"/>
                  <a:gd name="T16" fmla="*/ 0 h 969"/>
                  <a:gd name="T17" fmla="*/ 315 w 315"/>
                  <a:gd name="T18" fmla="*/ 969 h 96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15" h="969">
                    <a:moveTo>
                      <a:pt x="274" y="0"/>
                    </a:moveTo>
                    <a:cubicBezTo>
                      <a:pt x="255" y="28"/>
                      <a:pt x="234" y="41"/>
                      <a:pt x="210" y="64"/>
                    </a:cubicBezTo>
                    <a:cubicBezTo>
                      <a:pt x="140" y="279"/>
                      <a:pt x="315" y="562"/>
                      <a:pt x="146" y="722"/>
                    </a:cubicBezTo>
                    <a:cubicBezTo>
                      <a:pt x="126" y="783"/>
                      <a:pt x="135" y="852"/>
                      <a:pt x="92" y="905"/>
                    </a:cubicBezTo>
                    <a:cubicBezTo>
                      <a:pt x="68" y="934"/>
                      <a:pt x="28" y="941"/>
                      <a:pt x="0" y="969"/>
                    </a:cubicBezTo>
                  </a:path>
                </a:pathLst>
              </a:custGeom>
              <a:noFill/>
              <a:ln w="889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75557" tIns="37779" rIns="75557" bIns="37779"/>
              <a:lstStyle/>
              <a:p>
                <a:pPr algn="ctr">
                  <a:spcBef>
                    <a:spcPct val="50000"/>
                  </a:spcBef>
                  <a:defRPr/>
                </a:pPr>
                <a:endParaRPr lang="pt-BR" sz="1320"/>
              </a:p>
            </p:txBody>
          </p:sp>
          <p:sp>
            <p:nvSpPr>
              <p:cNvPr id="170" name="Freeform 98"/>
              <p:cNvSpPr>
                <a:spLocks/>
              </p:cNvSpPr>
              <p:nvPr/>
            </p:nvSpPr>
            <p:spPr bwMode="auto">
              <a:xfrm>
                <a:off x="10" y="2917"/>
                <a:ext cx="328" cy="201"/>
              </a:xfrm>
              <a:custGeom>
                <a:avLst/>
                <a:gdLst>
                  <a:gd name="T0" fmla="*/ 328 w 328"/>
                  <a:gd name="T1" fmla="*/ 201 h 201"/>
                  <a:gd name="T2" fmla="*/ 81 w 328"/>
                  <a:gd name="T3" fmla="*/ 164 h 201"/>
                  <a:gd name="T4" fmla="*/ 27 w 328"/>
                  <a:gd name="T5" fmla="*/ 128 h 201"/>
                  <a:gd name="T6" fmla="*/ 8 w 328"/>
                  <a:gd name="T7" fmla="*/ 0 h 20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28"/>
                  <a:gd name="T13" fmla="*/ 0 h 201"/>
                  <a:gd name="T14" fmla="*/ 328 w 328"/>
                  <a:gd name="T15" fmla="*/ 201 h 20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28" h="201">
                    <a:moveTo>
                      <a:pt x="328" y="201"/>
                    </a:moveTo>
                    <a:cubicBezTo>
                      <a:pt x="268" y="138"/>
                      <a:pt x="155" y="167"/>
                      <a:pt x="81" y="164"/>
                    </a:cubicBezTo>
                    <a:cubicBezTo>
                      <a:pt x="63" y="152"/>
                      <a:pt x="34" y="148"/>
                      <a:pt x="27" y="128"/>
                    </a:cubicBezTo>
                    <a:cubicBezTo>
                      <a:pt x="0" y="50"/>
                      <a:pt x="8" y="92"/>
                      <a:pt x="8" y="0"/>
                    </a:cubicBezTo>
                  </a:path>
                </a:pathLst>
              </a:custGeom>
              <a:noFill/>
              <a:ln w="635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75557" tIns="37779" rIns="75557" bIns="37779"/>
              <a:lstStyle/>
              <a:p>
                <a:pPr algn="ctr">
                  <a:spcBef>
                    <a:spcPct val="50000"/>
                  </a:spcBef>
                  <a:defRPr/>
                </a:pPr>
                <a:endParaRPr lang="pt-BR" sz="1320"/>
              </a:p>
            </p:txBody>
          </p:sp>
          <p:sp>
            <p:nvSpPr>
              <p:cNvPr id="171" name="Freeform 99"/>
              <p:cNvSpPr>
                <a:spLocks/>
              </p:cNvSpPr>
              <p:nvPr/>
            </p:nvSpPr>
            <p:spPr bwMode="auto">
              <a:xfrm>
                <a:off x="46" y="3145"/>
                <a:ext cx="749" cy="512"/>
              </a:xfrm>
              <a:custGeom>
                <a:avLst/>
                <a:gdLst>
                  <a:gd name="T0" fmla="*/ 0 w 749"/>
                  <a:gd name="T1" fmla="*/ 512 h 512"/>
                  <a:gd name="T2" fmla="*/ 237 w 749"/>
                  <a:gd name="T3" fmla="*/ 485 h 512"/>
                  <a:gd name="T4" fmla="*/ 301 w 749"/>
                  <a:gd name="T5" fmla="*/ 466 h 512"/>
                  <a:gd name="T6" fmla="*/ 356 w 749"/>
                  <a:gd name="T7" fmla="*/ 448 h 512"/>
                  <a:gd name="T8" fmla="*/ 375 w 749"/>
                  <a:gd name="T9" fmla="*/ 430 h 512"/>
                  <a:gd name="T10" fmla="*/ 429 w 749"/>
                  <a:gd name="T11" fmla="*/ 412 h 512"/>
                  <a:gd name="T12" fmla="*/ 448 w 749"/>
                  <a:gd name="T13" fmla="*/ 393 h 512"/>
                  <a:gd name="T14" fmla="*/ 503 w 749"/>
                  <a:gd name="T15" fmla="*/ 375 h 512"/>
                  <a:gd name="T16" fmla="*/ 557 w 749"/>
                  <a:gd name="T17" fmla="*/ 348 h 512"/>
                  <a:gd name="T18" fmla="*/ 576 w 749"/>
                  <a:gd name="T19" fmla="*/ 320 h 512"/>
                  <a:gd name="T20" fmla="*/ 603 w 749"/>
                  <a:gd name="T21" fmla="*/ 293 h 512"/>
                  <a:gd name="T22" fmla="*/ 658 w 749"/>
                  <a:gd name="T23" fmla="*/ 256 h 512"/>
                  <a:gd name="T24" fmla="*/ 749 w 749"/>
                  <a:gd name="T25" fmla="*/ 0 h 51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749"/>
                  <a:gd name="T40" fmla="*/ 0 h 512"/>
                  <a:gd name="T41" fmla="*/ 749 w 749"/>
                  <a:gd name="T42" fmla="*/ 512 h 51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749" h="512">
                    <a:moveTo>
                      <a:pt x="0" y="512"/>
                    </a:moveTo>
                    <a:cubicBezTo>
                      <a:pt x="113" y="475"/>
                      <a:pt x="36" y="495"/>
                      <a:pt x="237" y="485"/>
                    </a:cubicBezTo>
                    <a:cubicBezTo>
                      <a:pt x="298" y="470"/>
                      <a:pt x="251" y="483"/>
                      <a:pt x="301" y="466"/>
                    </a:cubicBezTo>
                    <a:cubicBezTo>
                      <a:pt x="319" y="460"/>
                      <a:pt x="356" y="448"/>
                      <a:pt x="356" y="448"/>
                    </a:cubicBezTo>
                    <a:cubicBezTo>
                      <a:pt x="362" y="442"/>
                      <a:pt x="367" y="434"/>
                      <a:pt x="375" y="430"/>
                    </a:cubicBezTo>
                    <a:cubicBezTo>
                      <a:pt x="392" y="422"/>
                      <a:pt x="429" y="412"/>
                      <a:pt x="429" y="412"/>
                    </a:cubicBezTo>
                    <a:cubicBezTo>
                      <a:pt x="435" y="406"/>
                      <a:pt x="440" y="397"/>
                      <a:pt x="448" y="393"/>
                    </a:cubicBezTo>
                    <a:cubicBezTo>
                      <a:pt x="465" y="384"/>
                      <a:pt x="503" y="375"/>
                      <a:pt x="503" y="375"/>
                    </a:cubicBezTo>
                    <a:cubicBezTo>
                      <a:pt x="520" y="364"/>
                      <a:pt x="541" y="361"/>
                      <a:pt x="557" y="348"/>
                    </a:cubicBezTo>
                    <a:cubicBezTo>
                      <a:pt x="566" y="341"/>
                      <a:pt x="569" y="329"/>
                      <a:pt x="576" y="320"/>
                    </a:cubicBezTo>
                    <a:cubicBezTo>
                      <a:pt x="584" y="310"/>
                      <a:pt x="593" y="301"/>
                      <a:pt x="603" y="293"/>
                    </a:cubicBezTo>
                    <a:cubicBezTo>
                      <a:pt x="620" y="279"/>
                      <a:pt x="658" y="256"/>
                      <a:pt x="658" y="256"/>
                    </a:cubicBezTo>
                    <a:cubicBezTo>
                      <a:pt x="701" y="128"/>
                      <a:pt x="625" y="62"/>
                      <a:pt x="749" y="0"/>
                    </a:cubicBezTo>
                  </a:path>
                </a:pathLst>
              </a:custGeom>
              <a:noFill/>
              <a:ln w="889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75557" tIns="37779" rIns="75557" bIns="37779"/>
              <a:lstStyle/>
              <a:p>
                <a:pPr algn="ctr">
                  <a:spcBef>
                    <a:spcPct val="50000"/>
                  </a:spcBef>
                  <a:defRPr/>
                </a:pPr>
                <a:endParaRPr lang="pt-BR" sz="1320"/>
              </a:p>
            </p:txBody>
          </p:sp>
        </p:grpSp>
        <p:pic>
          <p:nvPicPr>
            <p:cNvPr id="6236" name="Picture 10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2" y="2512"/>
              <a:ext cx="332" cy="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237" name="Picture 105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" y="3050"/>
              <a:ext cx="499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52" name="Group 2"/>
          <p:cNvGrpSpPr>
            <a:grpSpLocks/>
          </p:cNvGrpSpPr>
          <p:nvPr/>
        </p:nvGrpSpPr>
        <p:grpSpPr bwMode="auto">
          <a:xfrm>
            <a:off x="7127821" y="1336440"/>
            <a:ext cx="1779550" cy="3816992"/>
            <a:chOff x="5300" y="1176"/>
            <a:chExt cx="1386" cy="2971"/>
          </a:xfrm>
        </p:grpSpPr>
        <p:sp>
          <p:nvSpPr>
            <p:cNvPr id="153" name="Freeform 37"/>
            <p:cNvSpPr>
              <a:spLocks/>
            </p:cNvSpPr>
            <p:nvPr/>
          </p:nvSpPr>
          <p:spPr bwMode="auto">
            <a:xfrm>
              <a:off x="5300" y="2599"/>
              <a:ext cx="1386" cy="219"/>
            </a:xfrm>
            <a:custGeom>
              <a:avLst/>
              <a:gdLst>
                <a:gd name="T0" fmla="*/ 16919 w 1104"/>
                <a:gd name="T1" fmla="*/ 32729 h 2496"/>
                <a:gd name="T2" fmla="*/ 16919 w 1104"/>
                <a:gd name="T3" fmla="*/ 0 h 2496"/>
                <a:gd name="T4" fmla="*/ 0 w 1104"/>
                <a:gd name="T5" fmla="*/ 0 h 2496"/>
                <a:gd name="T6" fmla="*/ 0 w 1104"/>
                <a:gd name="T7" fmla="*/ 32729 h 2496"/>
                <a:gd name="T8" fmla="*/ 16919 w 1104"/>
                <a:gd name="T9" fmla="*/ 32729 h 249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04"/>
                <a:gd name="T16" fmla="*/ 0 h 2496"/>
                <a:gd name="T17" fmla="*/ 1104 w 1104"/>
                <a:gd name="T18" fmla="*/ 2496 h 249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04" h="2496">
                  <a:moveTo>
                    <a:pt x="1104" y="2496"/>
                  </a:moveTo>
                  <a:lnTo>
                    <a:pt x="1104" y="0"/>
                  </a:lnTo>
                  <a:lnTo>
                    <a:pt x="0" y="0"/>
                  </a:lnTo>
                  <a:lnTo>
                    <a:pt x="0" y="2496"/>
                  </a:lnTo>
                  <a:lnTo>
                    <a:pt x="1104" y="2496"/>
                  </a:lnTo>
                  <a:close/>
                </a:path>
              </a:pathLst>
            </a:custGeom>
            <a:solidFill>
              <a:srgbClr val="ADCA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74368" tIns="38671" rIns="74368" bIns="38671" anchor="ctr"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endParaRPr lang="pt-BR" sz="1320"/>
            </a:p>
          </p:txBody>
        </p:sp>
        <p:pic>
          <p:nvPicPr>
            <p:cNvPr id="6224" name="Picture 39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12" y="2334"/>
              <a:ext cx="887" cy="5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225" name="Picture 40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44" y="3211"/>
              <a:ext cx="721" cy="3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226" name="Picture 85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56" y="3768"/>
              <a:ext cx="418" cy="3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227" name="Picture 86" descr="Fábrica_01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89" y="1918"/>
              <a:ext cx="818" cy="3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228" name="Picture 92" descr="Fábrica_03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9" y="1496"/>
              <a:ext cx="832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9" name="Rectangle 95"/>
            <p:cNvSpPr>
              <a:spLocks noChangeArrowheads="1"/>
            </p:cNvSpPr>
            <p:nvPr/>
          </p:nvSpPr>
          <p:spPr bwMode="auto">
            <a:xfrm>
              <a:off x="5448" y="1176"/>
              <a:ext cx="964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75557" tIns="37779" rIns="75557" bIns="37779">
              <a:spAutoFit/>
            </a:bodyPr>
            <a:lstStyle>
              <a:lvl1pPr defTabSz="801688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defTabSz="801688">
                <a:spcBef>
                  <a:spcPct val="20000"/>
                </a:spcBef>
                <a:buFont typeface="Arial" panose="020B0604020202020204" pitchFamily="34" charset="0"/>
                <a:buChar char="–"/>
                <a:defRPr sz="25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defTabSz="801688">
                <a:spcBef>
                  <a:spcPct val="20000"/>
                </a:spcBef>
                <a:buFont typeface="Arial" panose="020B0604020202020204" pitchFamily="34" charset="0"/>
                <a:buChar char="•"/>
                <a:defRPr sz="23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defTabSz="801688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defTabSz="801688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801688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801688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801688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801688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  <a:defRPr/>
              </a:pPr>
              <a:r>
                <a:rPr lang="pt-BR" sz="1980"/>
                <a:t>Consumo</a:t>
              </a:r>
            </a:p>
          </p:txBody>
        </p:sp>
      </p:grpSp>
      <p:grpSp>
        <p:nvGrpSpPr>
          <p:cNvPr id="98" name="Group 23"/>
          <p:cNvGrpSpPr>
            <a:grpSpLocks/>
          </p:cNvGrpSpPr>
          <p:nvPr/>
        </p:nvGrpSpPr>
        <p:grpSpPr bwMode="auto">
          <a:xfrm>
            <a:off x="1108304" y="1632946"/>
            <a:ext cx="6732698" cy="3519036"/>
            <a:chOff x="607" y="1407"/>
            <a:chExt cx="5248" cy="2744"/>
          </a:xfrm>
        </p:grpSpPr>
        <p:pic>
          <p:nvPicPr>
            <p:cNvPr id="6170" name="Picture 41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26" y="2556"/>
              <a:ext cx="267" cy="3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71" name="Picture 42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9" y="2960"/>
              <a:ext cx="322" cy="3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72" name="Picture 43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3" y="3589"/>
              <a:ext cx="381" cy="4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73" name="Picture 44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8" y="3095"/>
              <a:ext cx="305" cy="3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74" name="Picture 45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7" y="3365"/>
              <a:ext cx="381" cy="4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4" name="Line 46"/>
            <p:cNvSpPr>
              <a:spLocks noChangeShapeType="1"/>
            </p:cNvSpPr>
            <p:nvPr/>
          </p:nvSpPr>
          <p:spPr bwMode="auto">
            <a:xfrm flipV="1">
              <a:off x="1474" y="2647"/>
              <a:ext cx="909" cy="43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84846" tIns="44120" rIns="84846" bIns="44120" anchor="ctr"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endParaRPr lang="pt-BR" sz="1320"/>
            </a:p>
          </p:txBody>
        </p:sp>
        <p:sp>
          <p:nvSpPr>
            <p:cNvPr id="105" name="Line 47"/>
            <p:cNvSpPr>
              <a:spLocks noChangeShapeType="1"/>
            </p:cNvSpPr>
            <p:nvPr/>
          </p:nvSpPr>
          <p:spPr bwMode="auto">
            <a:xfrm flipV="1">
              <a:off x="1737" y="2647"/>
              <a:ext cx="839" cy="44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84846" tIns="44120" rIns="84846" bIns="44120" anchor="ctr"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endParaRPr lang="pt-BR" sz="1320"/>
            </a:p>
          </p:txBody>
        </p:sp>
        <p:sp>
          <p:nvSpPr>
            <p:cNvPr id="106" name="Line 48"/>
            <p:cNvSpPr>
              <a:spLocks noChangeShapeType="1"/>
            </p:cNvSpPr>
            <p:nvPr/>
          </p:nvSpPr>
          <p:spPr bwMode="auto">
            <a:xfrm flipV="1">
              <a:off x="1321" y="3515"/>
              <a:ext cx="1739" cy="24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84846" tIns="44120" rIns="84846" bIns="44120" anchor="ctr"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endParaRPr lang="pt-BR" sz="1320"/>
            </a:p>
          </p:txBody>
        </p:sp>
        <p:sp>
          <p:nvSpPr>
            <p:cNvPr id="107" name="Line 49"/>
            <p:cNvSpPr>
              <a:spLocks noChangeShapeType="1"/>
            </p:cNvSpPr>
            <p:nvPr/>
          </p:nvSpPr>
          <p:spPr bwMode="auto">
            <a:xfrm flipV="1">
              <a:off x="1612" y="3527"/>
              <a:ext cx="1768" cy="22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84846" tIns="44120" rIns="84846" bIns="44120" anchor="ctr"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endParaRPr lang="pt-BR" sz="1320"/>
            </a:p>
          </p:txBody>
        </p:sp>
        <p:pic>
          <p:nvPicPr>
            <p:cNvPr id="6179" name="Picture 50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92" y="3659"/>
              <a:ext cx="305" cy="3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9" name="Line 52"/>
            <p:cNvSpPr>
              <a:spLocks noChangeShapeType="1"/>
            </p:cNvSpPr>
            <p:nvPr/>
          </p:nvSpPr>
          <p:spPr bwMode="auto">
            <a:xfrm flipH="1">
              <a:off x="829" y="3757"/>
              <a:ext cx="783" cy="19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84846" tIns="44120" rIns="84846" bIns="44120" anchor="ctr"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endParaRPr lang="pt-BR" sz="1320"/>
            </a:p>
          </p:txBody>
        </p:sp>
        <p:sp>
          <p:nvSpPr>
            <p:cNvPr id="110" name="Line 53"/>
            <p:cNvSpPr>
              <a:spLocks noChangeShapeType="1"/>
            </p:cNvSpPr>
            <p:nvPr/>
          </p:nvSpPr>
          <p:spPr bwMode="auto">
            <a:xfrm>
              <a:off x="2368" y="2657"/>
              <a:ext cx="208" cy="55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84846" tIns="44120" rIns="84846" bIns="44120" anchor="ctr"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endParaRPr lang="pt-BR" sz="1320"/>
            </a:p>
          </p:txBody>
        </p:sp>
        <p:sp>
          <p:nvSpPr>
            <p:cNvPr id="111" name="Line 54"/>
            <p:cNvSpPr>
              <a:spLocks noChangeShapeType="1"/>
            </p:cNvSpPr>
            <p:nvPr/>
          </p:nvSpPr>
          <p:spPr bwMode="auto">
            <a:xfrm>
              <a:off x="2583" y="3224"/>
              <a:ext cx="477" cy="28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84846" tIns="44120" rIns="84846" bIns="44120" anchor="ctr"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endParaRPr lang="pt-BR" sz="1320"/>
            </a:p>
          </p:txBody>
        </p:sp>
        <p:sp>
          <p:nvSpPr>
            <p:cNvPr id="112" name="Line 55"/>
            <p:cNvSpPr>
              <a:spLocks noChangeShapeType="1"/>
            </p:cNvSpPr>
            <p:nvPr/>
          </p:nvSpPr>
          <p:spPr bwMode="auto">
            <a:xfrm>
              <a:off x="2583" y="2653"/>
              <a:ext cx="241" cy="57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84846" tIns="44120" rIns="84846" bIns="44120" anchor="ctr"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endParaRPr lang="pt-BR" sz="1320"/>
            </a:p>
          </p:txBody>
        </p:sp>
        <p:sp>
          <p:nvSpPr>
            <p:cNvPr id="113" name="Line 56"/>
            <p:cNvSpPr>
              <a:spLocks noChangeShapeType="1"/>
            </p:cNvSpPr>
            <p:nvPr/>
          </p:nvSpPr>
          <p:spPr bwMode="auto">
            <a:xfrm>
              <a:off x="2825" y="3230"/>
              <a:ext cx="555" cy="26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84846" tIns="44120" rIns="84846" bIns="44120" anchor="ctr"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endParaRPr lang="pt-BR" sz="1320"/>
            </a:p>
          </p:txBody>
        </p:sp>
        <p:pic>
          <p:nvPicPr>
            <p:cNvPr id="6185" name="Picture 57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04" y="2628"/>
              <a:ext cx="266" cy="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5" name="Line 58"/>
            <p:cNvSpPr>
              <a:spLocks noChangeShapeType="1"/>
            </p:cNvSpPr>
            <p:nvPr/>
          </p:nvSpPr>
          <p:spPr bwMode="auto">
            <a:xfrm>
              <a:off x="3395" y="3503"/>
              <a:ext cx="1088" cy="269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84846" tIns="44120" rIns="84846" bIns="44120" anchor="ctr"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endParaRPr lang="pt-BR" sz="1320"/>
            </a:p>
          </p:txBody>
        </p:sp>
        <p:sp>
          <p:nvSpPr>
            <p:cNvPr id="116" name="Line 59"/>
            <p:cNvSpPr>
              <a:spLocks noChangeShapeType="1"/>
            </p:cNvSpPr>
            <p:nvPr/>
          </p:nvSpPr>
          <p:spPr bwMode="auto">
            <a:xfrm>
              <a:off x="3041" y="3491"/>
              <a:ext cx="1159" cy="28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84846" tIns="44120" rIns="84846" bIns="44120" anchor="ctr"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endParaRPr lang="pt-BR" sz="1320"/>
            </a:p>
          </p:txBody>
        </p:sp>
        <p:sp>
          <p:nvSpPr>
            <p:cNvPr id="117" name="Line 60"/>
            <p:cNvSpPr>
              <a:spLocks noChangeShapeType="1"/>
            </p:cNvSpPr>
            <p:nvPr/>
          </p:nvSpPr>
          <p:spPr bwMode="auto">
            <a:xfrm flipH="1" flipV="1">
              <a:off x="761" y="1633"/>
              <a:ext cx="1580" cy="103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84846" tIns="44120" rIns="84846" bIns="44120" anchor="ctr"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endParaRPr lang="pt-BR" sz="1320"/>
            </a:p>
          </p:txBody>
        </p:sp>
        <p:sp>
          <p:nvSpPr>
            <p:cNvPr id="118" name="Line 61"/>
            <p:cNvSpPr>
              <a:spLocks noChangeShapeType="1"/>
            </p:cNvSpPr>
            <p:nvPr/>
          </p:nvSpPr>
          <p:spPr bwMode="auto">
            <a:xfrm>
              <a:off x="783" y="1655"/>
              <a:ext cx="1785" cy="101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84846" tIns="44120" rIns="84846" bIns="44120" anchor="ctr"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endParaRPr lang="pt-BR" sz="1320"/>
            </a:p>
          </p:txBody>
        </p:sp>
        <p:sp>
          <p:nvSpPr>
            <p:cNvPr id="119" name="Line 62"/>
            <p:cNvSpPr>
              <a:spLocks noChangeShapeType="1"/>
            </p:cNvSpPr>
            <p:nvPr/>
          </p:nvSpPr>
          <p:spPr bwMode="auto">
            <a:xfrm flipV="1">
              <a:off x="2806" y="2729"/>
              <a:ext cx="1261" cy="48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84846" tIns="44120" rIns="84846" bIns="44120" anchor="ctr"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endParaRPr lang="pt-BR" sz="1320"/>
            </a:p>
          </p:txBody>
        </p:sp>
        <p:sp>
          <p:nvSpPr>
            <p:cNvPr id="120" name="Line 63"/>
            <p:cNvSpPr>
              <a:spLocks noChangeShapeType="1"/>
            </p:cNvSpPr>
            <p:nvPr/>
          </p:nvSpPr>
          <p:spPr bwMode="auto">
            <a:xfrm flipV="1">
              <a:off x="2542" y="2727"/>
              <a:ext cx="1283" cy="47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84846" tIns="44120" rIns="84846" bIns="44120" anchor="ctr"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endParaRPr lang="pt-BR" sz="1320"/>
            </a:p>
          </p:txBody>
        </p:sp>
        <p:pic>
          <p:nvPicPr>
            <p:cNvPr id="6192" name="Picture 64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52" y="2746"/>
              <a:ext cx="191" cy="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93" name="Picture 65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68" y="2897"/>
              <a:ext cx="191" cy="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94" name="Picture 66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13" y="3570"/>
              <a:ext cx="190" cy="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4" name="Line 67"/>
            <p:cNvSpPr>
              <a:spLocks noChangeShapeType="1"/>
            </p:cNvSpPr>
            <p:nvPr/>
          </p:nvSpPr>
          <p:spPr bwMode="auto">
            <a:xfrm>
              <a:off x="3811" y="2723"/>
              <a:ext cx="755" cy="9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84846" tIns="44120" rIns="84846" bIns="44120" anchor="ctr"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endParaRPr lang="pt-BR" sz="1320"/>
            </a:p>
          </p:txBody>
        </p:sp>
        <p:sp>
          <p:nvSpPr>
            <p:cNvPr id="125" name="Line 68"/>
            <p:cNvSpPr>
              <a:spLocks noChangeShapeType="1"/>
            </p:cNvSpPr>
            <p:nvPr/>
          </p:nvSpPr>
          <p:spPr bwMode="auto">
            <a:xfrm flipV="1">
              <a:off x="4538" y="2638"/>
              <a:ext cx="1034" cy="18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84846" tIns="44120" rIns="84846" bIns="44120" anchor="ctr"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endParaRPr lang="pt-BR" sz="1320"/>
            </a:p>
          </p:txBody>
        </p:sp>
        <p:sp>
          <p:nvSpPr>
            <p:cNvPr id="126" name="Line 69"/>
            <p:cNvSpPr>
              <a:spLocks noChangeShapeType="1"/>
            </p:cNvSpPr>
            <p:nvPr/>
          </p:nvSpPr>
          <p:spPr bwMode="auto">
            <a:xfrm flipV="1">
              <a:off x="5155" y="2790"/>
              <a:ext cx="653" cy="19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84846" tIns="44120" rIns="84846" bIns="44120" anchor="ctr"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endParaRPr lang="pt-BR" sz="1320"/>
            </a:p>
          </p:txBody>
        </p:sp>
        <p:sp>
          <p:nvSpPr>
            <p:cNvPr id="127" name="Line 70"/>
            <p:cNvSpPr>
              <a:spLocks noChangeShapeType="1"/>
            </p:cNvSpPr>
            <p:nvPr/>
          </p:nvSpPr>
          <p:spPr bwMode="auto">
            <a:xfrm flipV="1">
              <a:off x="4961" y="2773"/>
              <a:ext cx="860" cy="18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84846" tIns="44120" rIns="84846" bIns="44120" anchor="ctr"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endParaRPr lang="pt-BR" sz="1320"/>
            </a:p>
          </p:txBody>
        </p:sp>
        <p:sp>
          <p:nvSpPr>
            <p:cNvPr id="128" name="Line 71"/>
            <p:cNvSpPr>
              <a:spLocks noChangeShapeType="1"/>
            </p:cNvSpPr>
            <p:nvPr/>
          </p:nvSpPr>
          <p:spPr bwMode="auto">
            <a:xfrm flipV="1">
              <a:off x="4498" y="2964"/>
              <a:ext cx="672" cy="80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84846" tIns="44120" rIns="84846" bIns="44120" anchor="ctr"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endParaRPr lang="pt-BR" sz="1320"/>
            </a:p>
          </p:txBody>
        </p:sp>
        <p:sp>
          <p:nvSpPr>
            <p:cNvPr id="129" name="Line 72"/>
            <p:cNvSpPr>
              <a:spLocks noChangeShapeType="1"/>
            </p:cNvSpPr>
            <p:nvPr/>
          </p:nvSpPr>
          <p:spPr bwMode="auto">
            <a:xfrm flipV="1">
              <a:off x="4205" y="2964"/>
              <a:ext cx="763" cy="809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84846" tIns="44120" rIns="84846" bIns="44120" anchor="ctr"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endParaRPr lang="pt-BR" sz="1320"/>
            </a:p>
          </p:txBody>
        </p:sp>
        <p:sp>
          <p:nvSpPr>
            <p:cNvPr id="130" name="Line 73"/>
            <p:cNvSpPr>
              <a:spLocks noChangeShapeType="1"/>
            </p:cNvSpPr>
            <p:nvPr/>
          </p:nvSpPr>
          <p:spPr bwMode="auto">
            <a:xfrm>
              <a:off x="4739" y="2823"/>
              <a:ext cx="361" cy="82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84846" tIns="44120" rIns="84846" bIns="44120" anchor="ctr"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endParaRPr lang="pt-BR" sz="1320"/>
            </a:p>
          </p:txBody>
        </p:sp>
        <p:sp>
          <p:nvSpPr>
            <p:cNvPr id="131" name="Line 74"/>
            <p:cNvSpPr>
              <a:spLocks noChangeShapeType="1"/>
            </p:cNvSpPr>
            <p:nvPr/>
          </p:nvSpPr>
          <p:spPr bwMode="auto">
            <a:xfrm>
              <a:off x="4538" y="2808"/>
              <a:ext cx="381" cy="83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84846" tIns="44120" rIns="84846" bIns="44120" anchor="ctr"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endParaRPr lang="pt-BR" sz="1320"/>
            </a:p>
          </p:txBody>
        </p:sp>
        <p:sp>
          <p:nvSpPr>
            <p:cNvPr id="132" name="Line 75"/>
            <p:cNvSpPr>
              <a:spLocks noChangeShapeType="1"/>
            </p:cNvSpPr>
            <p:nvPr/>
          </p:nvSpPr>
          <p:spPr bwMode="auto">
            <a:xfrm>
              <a:off x="4039" y="2717"/>
              <a:ext cx="693" cy="9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84846" tIns="44120" rIns="84846" bIns="44120" anchor="ctr"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endParaRPr lang="pt-BR" sz="1320"/>
            </a:p>
          </p:txBody>
        </p:sp>
        <p:sp>
          <p:nvSpPr>
            <p:cNvPr id="133" name="Line 76"/>
            <p:cNvSpPr>
              <a:spLocks noChangeShapeType="1"/>
            </p:cNvSpPr>
            <p:nvPr/>
          </p:nvSpPr>
          <p:spPr bwMode="auto">
            <a:xfrm flipV="1">
              <a:off x="4746" y="2661"/>
              <a:ext cx="804" cy="16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84846" tIns="44120" rIns="84846" bIns="44120" anchor="ctr"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endParaRPr lang="pt-BR" sz="1320"/>
            </a:p>
          </p:txBody>
        </p:sp>
        <p:sp>
          <p:nvSpPr>
            <p:cNvPr id="134" name="Line 77"/>
            <p:cNvSpPr>
              <a:spLocks noChangeShapeType="1"/>
            </p:cNvSpPr>
            <p:nvPr/>
          </p:nvSpPr>
          <p:spPr bwMode="auto">
            <a:xfrm>
              <a:off x="3817" y="2729"/>
              <a:ext cx="388" cy="103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84846" tIns="44120" rIns="84846" bIns="44120" anchor="ctr"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endParaRPr lang="pt-BR" sz="1320"/>
            </a:p>
          </p:txBody>
        </p:sp>
        <p:sp>
          <p:nvSpPr>
            <p:cNvPr id="135" name="Line 78"/>
            <p:cNvSpPr>
              <a:spLocks noChangeShapeType="1"/>
            </p:cNvSpPr>
            <p:nvPr/>
          </p:nvSpPr>
          <p:spPr bwMode="auto">
            <a:xfrm>
              <a:off x="4061" y="2717"/>
              <a:ext cx="430" cy="106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84846" tIns="44120" rIns="84846" bIns="44120" anchor="ctr"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endParaRPr lang="pt-BR" sz="1320"/>
            </a:p>
          </p:txBody>
        </p:sp>
        <p:sp>
          <p:nvSpPr>
            <p:cNvPr id="136" name="Line 79"/>
            <p:cNvSpPr>
              <a:spLocks noChangeShapeType="1"/>
            </p:cNvSpPr>
            <p:nvPr/>
          </p:nvSpPr>
          <p:spPr bwMode="auto">
            <a:xfrm>
              <a:off x="4906" y="3637"/>
              <a:ext cx="949" cy="35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84846" tIns="44120" rIns="84846" bIns="44120" anchor="ctr"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endParaRPr lang="pt-BR" sz="1320"/>
            </a:p>
          </p:txBody>
        </p:sp>
        <p:sp>
          <p:nvSpPr>
            <p:cNvPr id="137" name="Line 80"/>
            <p:cNvSpPr>
              <a:spLocks noChangeShapeType="1"/>
            </p:cNvSpPr>
            <p:nvPr/>
          </p:nvSpPr>
          <p:spPr bwMode="auto">
            <a:xfrm>
              <a:off x="5079" y="3637"/>
              <a:ext cx="776" cy="33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84846" tIns="44120" rIns="84846" bIns="44120" anchor="ctr"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endParaRPr lang="pt-BR" sz="1320"/>
            </a:p>
          </p:txBody>
        </p:sp>
        <p:sp>
          <p:nvSpPr>
            <p:cNvPr id="138" name="Line 81"/>
            <p:cNvSpPr>
              <a:spLocks noChangeShapeType="1"/>
            </p:cNvSpPr>
            <p:nvPr/>
          </p:nvSpPr>
          <p:spPr bwMode="auto">
            <a:xfrm flipV="1">
              <a:off x="614" y="2647"/>
              <a:ext cx="1768" cy="5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84846" tIns="44120" rIns="84846" bIns="44120" anchor="ctr"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endParaRPr lang="pt-BR" sz="1320"/>
            </a:p>
          </p:txBody>
        </p:sp>
        <p:sp>
          <p:nvSpPr>
            <p:cNvPr id="139" name="Line 82"/>
            <p:cNvSpPr>
              <a:spLocks noChangeShapeType="1"/>
            </p:cNvSpPr>
            <p:nvPr/>
          </p:nvSpPr>
          <p:spPr bwMode="auto">
            <a:xfrm flipV="1">
              <a:off x="649" y="2647"/>
              <a:ext cx="1953" cy="1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84846" tIns="44120" rIns="84846" bIns="44120" anchor="ctr"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endParaRPr lang="pt-BR" sz="1320"/>
            </a:p>
          </p:txBody>
        </p:sp>
        <p:sp>
          <p:nvSpPr>
            <p:cNvPr id="140" name="Line 83"/>
            <p:cNvSpPr>
              <a:spLocks noChangeShapeType="1"/>
            </p:cNvSpPr>
            <p:nvPr/>
          </p:nvSpPr>
          <p:spPr bwMode="auto">
            <a:xfrm>
              <a:off x="5155" y="2964"/>
              <a:ext cx="632" cy="52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84846" tIns="44120" rIns="84846" bIns="44120" anchor="ctr"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endParaRPr lang="pt-BR" sz="1320"/>
            </a:p>
          </p:txBody>
        </p:sp>
        <p:sp>
          <p:nvSpPr>
            <p:cNvPr id="141" name="Line 84"/>
            <p:cNvSpPr>
              <a:spLocks noChangeShapeType="1"/>
            </p:cNvSpPr>
            <p:nvPr/>
          </p:nvSpPr>
          <p:spPr bwMode="auto">
            <a:xfrm>
              <a:off x="4946" y="2960"/>
              <a:ext cx="840" cy="54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84846" tIns="44120" rIns="84846" bIns="44120" anchor="ctr"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endParaRPr lang="pt-BR" sz="1320"/>
            </a:p>
          </p:txBody>
        </p:sp>
        <p:sp>
          <p:nvSpPr>
            <p:cNvPr id="142" name="Line 87"/>
            <p:cNvSpPr>
              <a:spLocks noChangeShapeType="1"/>
            </p:cNvSpPr>
            <p:nvPr/>
          </p:nvSpPr>
          <p:spPr bwMode="auto">
            <a:xfrm flipV="1">
              <a:off x="4053" y="2152"/>
              <a:ext cx="1657" cy="56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84846" tIns="44120" rIns="84846" bIns="44120" anchor="ctr"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endParaRPr lang="pt-BR" sz="1320"/>
            </a:p>
          </p:txBody>
        </p:sp>
        <p:sp>
          <p:nvSpPr>
            <p:cNvPr id="143" name="Line 88"/>
            <p:cNvSpPr>
              <a:spLocks noChangeShapeType="1"/>
            </p:cNvSpPr>
            <p:nvPr/>
          </p:nvSpPr>
          <p:spPr bwMode="auto">
            <a:xfrm flipV="1">
              <a:off x="3831" y="2117"/>
              <a:ext cx="1892" cy="60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84846" tIns="44120" rIns="84846" bIns="44120" anchor="ctr"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endParaRPr lang="pt-BR" sz="1320"/>
            </a:p>
          </p:txBody>
        </p:sp>
        <p:sp>
          <p:nvSpPr>
            <p:cNvPr id="144" name="Line 89"/>
            <p:cNvSpPr>
              <a:spLocks noChangeShapeType="1"/>
            </p:cNvSpPr>
            <p:nvPr/>
          </p:nvSpPr>
          <p:spPr bwMode="auto">
            <a:xfrm flipV="1">
              <a:off x="2806" y="1602"/>
              <a:ext cx="2841" cy="1609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84846" tIns="44120" rIns="84846" bIns="44120" anchor="ctr"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endParaRPr lang="pt-BR" sz="1320"/>
            </a:p>
          </p:txBody>
        </p:sp>
        <p:sp>
          <p:nvSpPr>
            <p:cNvPr id="145" name="Line 90"/>
            <p:cNvSpPr>
              <a:spLocks noChangeShapeType="1"/>
            </p:cNvSpPr>
            <p:nvPr/>
          </p:nvSpPr>
          <p:spPr bwMode="auto">
            <a:xfrm flipV="1">
              <a:off x="2556" y="1596"/>
              <a:ext cx="3084" cy="159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84846" tIns="44120" rIns="84846" bIns="44120" anchor="ctr"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endParaRPr lang="pt-BR" sz="1320"/>
            </a:p>
          </p:txBody>
        </p:sp>
        <p:sp>
          <p:nvSpPr>
            <p:cNvPr id="146" name="Line 100"/>
            <p:cNvSpPr>
              <a:spLocks noChangeShapeType="1"/>
            </p:cNvSpPr>
            <p:nvPr/>
          </p:nvSpPr>
          <p:spPr bwMode="auto">
            <a:xfrm flipV="1">
              <a:off x="607" y="3078"/>
              <a:ext cx="860" cy="129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84846" tIns="44120" rIns="84846" bIns="44120" anchor="ctr"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endParaRPr lang="pt-BR" sz="1320"/>
            </a:p>
          </p:txBody>
        </p:sp>
        <p:sp>
          <p:nvSpPr>
            <p:cNvPr id="147" name="Line 101"/>
            <p:cNvSpPr>
              <a:spLocks noChangeShapeType="1"/>
            </p:cNvSpPr>
            <p:nvPr/>
          </p:nvSpPr>
          <p:spPr bwMode="auto">
            <a:xfrm flipV="1">
              <a:off x="607" y="3089"/>
              <a:ext cx="1123" cy="14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84846" tIns="44120" rIns="84846" bIns="44120" anchor="ctr"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endParaRPr lang="pt-BR" sz="1320"/>
            </a:p>
          </p:txBody>
        </p:sp>
        <p:sp>
          <p:nvSpPr>
            <p:cNvPr id="148" name="Line 102"/>
            <p:cNvSpPr>
              <a:spLocks noChangeShapeType="1"/>
            </p:cNvSpPr>
            <p:nvPr/>
          </p:nvSpPr>
          <p:spPr bwMode="auto">
            <a:xfrm>
              <a:off x="670" y="3257"/>
              <a:ext cx="934" cy="48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84846" tIns="44120" rIns="84846" bIns="44120" anchor="ctr"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endParaRPr lang="pt-BR" sz="1320"/>
            </a:p>
          </p:txBody>
        </p:sp>
        <p:sp>
          <p:nvSpPr>
            <p:cNvPr id="149" name="Line 103"/>
            <p:cNvSpPr>
              <a:spLocks noChangeShapeType="1"/>
            </p:cNvSpPr>
            <p:nvPr/>
          </p:nvSpPr>
          <p:spPr bwMode="auto">
            <a:xfrm>
              <a:off x="649" y="3280"/>
              <a:ext cx="672" cy="47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84846" tIns="44120" rIns="84846" bIns="44120" anchor="ctr"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endParaRPr lang="pt-BR" sz="1320"/>
            </a:p>
          </p:txBody>
        </p:sp>
        <p:sp>
          <p:nvSpPr>
            <p:cNvPr id="150" name="Rectangle 106"/>
            <p:cNvSpPr>
              <a:spLocks noChangeArrowheads="1"/>
            </p:cNvSpPr>
            <p:nvPr/>
          </p:nvSpPr>
          <p:spPr bwMode="auto">
            <a:xfrm>
              <a:off x="2255" y="1407"/>
              <a:ext cx="1244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75557" tIns="37779" rIns="75557" bIns="37779">
              <a:spAutoFit/>
            </a:bodyPr>
            <a:lstStyle>
              <a:lvl1pPr defTabSz="801688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defTabSz="801688">
                <a:spcBef>
                  <a:spcPct val="20000"/>
                </a:spcBef>
                <a:buFont typeface="Arial" panose="020B0604020202020204" pitchFamily="34" charset="0"/>
                <a:buChar char="–"/>
                <a:defRPr sz="25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defTabSz="801688">
                <a:spcBef>
                  <a:spcPct val="20000"/>
                </a:spcBef>
                <a:buFont typeface="Arial" panose="020B0604020202020204" pitchFamily="34" charset="0"/>
                <a:buChar char="•"/>
                <a:defRPr sz="23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defTabSz="801688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defTabSz="801688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801688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801688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801688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801688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  <a:defRPr/>
              </a:pPr>
              <a:r>
                <a:rPr lang="pt-BR" sz="1980" dirty="0"/>
                <a:t>Transmissão</a:t>
              </a:r>
            </a:p>
          </p:txBody>
        </p:sp>
        <p:sp>
          <p:nvSpPr>
            <p:cNvPr id="151" name="Rectangle 108"/>
            <p:cNvSpPr>
              <a:spLocks noChangeArrowheads="1"/>
            </p:cNvSpPr>
            <p:nvPr/>
          </p:nvSpPr>
          <p:spPr bwMode="auto">
            <a:xfrm>
              <a:off x="4520" y="3854"/>
              <a:ext cx="1151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75557" tIns="37779" rIns="75557" bIns="37779">
              <a:spAutoFit/>
            </a:bodyPr>
            <a:lstStyle>
              <a:lvl1pPr defTabSz="801688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defTabSz="801688">
                <a:spcBef>
                  <a:spcPct val="20000"/>
                </a:spcBef>
                <a:buFont typeface="Arial" panose="020B0604020202020204" pitchFamily="34" charset="0"/>
                <a:buChar char="–"/>
                <a:defRPr sz="25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defTabSz="801688">
                <a:spcBef>
                  <a:spcPct val="20000"/>
                </a:spcBef>
                <a:buFont typeface="Arial" panose="020B0604020202020204" pitchFamily="34" charset="0"/>
                <a:buChar char="•"/>
                <a:defRPr sz="23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defTabSz="801688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defTabSz="801688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801688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801688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801688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801688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  <a:defRPr/>
              </a:pPr>
              <a:r>
                <a:rPr lang="pt-BR" sz="1980" dirty="0"/>
                <a:t>Distribuição</a:t>
              </a:r>
            </a:p>
          </p:txBody>
        </p:sp>
      </p:grpSp>
      <p:grpSp>
        <p:nvGrpSpPr>
          <p:cNvPr id="182" name="Group 94"/>
          <p:cNvGrpSpPr>
            <a:grpSpLocks/>
          </p:cNvGrpSpPr>
          <p:nvPr/>
        </p:nvGrpSpPr>
        <p:grpSpPr bwMode="auto">
          <a:xfrm>
            <a:off x="3421485" y="1905383"/>
            <a:ext cx="2406564" cy="1456488"/>
            <a:chOff x="2066" y="1388"/>
            <a:chExt cx="1608" cy="973"/>
          </a:xfrm>
        </p:grpSpPr>
        <p:sp>
          <p:nvSpPr>
            <p:cNvPr id="183" name="Seta para baixo 87"/>
            <p:cNvSpPr>
              <a:spLocks noChangeArrowheads="1"/>
            </p:cNvSpPr>
            <p:nvPr/>
          </p:nvSpPr>
          <p:spPr bwMode="auto">
            <a:xfrm rot="2955383">
              <a:off x="2383" y="1071"/>
              <a:ext cx="973" cy="1608"/>
            </a:xfrm>
            <a:prstGeom prst="downArrow">
              <a:avLst>
                <a:gd name="adj1" fmla="val 50000"/>
                <a:gd name="adj2" fmla="val 50023"/>
              </a:avLst>
            </a:pr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5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3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  <a:defRPr/>
              </a:pPr>
              <a:endParaRPr lang="pt-BR" sz="1320"/>
            </a:p>
          </p:txBody>
        </p:sp>
        <p:sp>
          <p:nvSpPr>
            <p:cNvPr id="184" name="Retângulo 88"/>
            <p:cNvSpPr>
              <a:spLocks noChangeArrowheads="1"/>
            </p:cNvSpPr>
            <p:nvPr/>
          </p:nvSpPr>
          <p:spPr bwMode="auto">
            <a:xfrm rot="19170936">
              <a:off x="2283" y="1653"/>
              <a:ext cx="1307" cy="3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5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3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ts val="0"/>
                </a:spcBef>
                <a:buFontTx/>
                <a:buNone/>
                <a:defRPr/>
              </a:pPr>
              <a:r>
                <a:rPr lang="pt-BR" sz="1368" b="1" dirty="0">
                  <a:solidFill>
                    <a:srgbClr val="FFFFFF"/>
                  </a:solidFill>
                </a:rPr>
                <a:t>Monitoramento das</a:t>
              </a:r>
            </a:p>
            <a:p>
              <a:pPr algn="ctr">
                <a:spcBef>
                  <a:spcPts val="0"/>
                </a:spcBef>
                <a:buFontTx/>
                <a:buNone/>
                <a:defRPr/>
              </a:pPr>
              <a:r>
                <a:rPr lang="pt-BR" sz="1368" b="1" dirty="0" smtClean="0">
                  <a:solidFill>
                    <a:srgbClr val="FFFFFF"/>
                  </a:solidFill>
                </a:rPr>
                <a:t>Condições do Tempo</a:t>
              </a:r>
              <a:endParaRPr lang="pt-BR" sz="1368" b="1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185" name="Group 97"/>
          <p:cNvGrpSpPr>
            <a:grpSpLocks/>
          </p:cNvGrpSpPr>
          <p:nvPr/>
        </p:nvGrpSpPr>
        <p:grpSpPr bwMode="auto">
          <a:xfrm>
            <a:off x="5990311" y="1809085"/>
            <a:ext cx="1346956" cy="1736244"/>
            <a:chOff x="3834" y="1794"/>
            <a:chExt cx="900" cy="1160"/>
          </a:xfrm>
        </p:grpSpPr>
        <p:sp>
          <p:nvSpPr>
            <p:cNvPr id="186" name="Seta para baixo 80"/>
            <p:cNvSpPr>
              <a:spLocks noChangeArrowheads="1"/>
            </p:cNvSpPr>
            <p:nvPr/>
          </p:nvSpPr>
          <p:spPr bwMode="auto">
            <a:xfrm rot="19518496">
              <a:off x="3834" y="1794"/>
              <a:ext cx="900" cy="1160"/>
            </a:xfrm>
            <a:prstGeom prst="downArrow">
              <a:avLst>
                <a:gd name="adj1" fmla="val 50000"/>
                <a:gd name="adj2" fmla="val 49971"/>
              </a:avLst>
            </a:pr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5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3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  <a:defRPr/>
              </a:pPr>
              <a:endParaRPr lang="pt-BR" sz="1320"/>
            </a:p>
          </p:txBody>
        </p:sp>
        <p:sp>
          <p:nvSpPr>
            <p:cNvPr id="187" name="Retângulo 81"/>
            <p:cNvSpPr>
              <a:spLocks noChangeArrowheads="1"/>
            </p:cNvSpPr>
            <p:nvPr/>
          </p:nvSpPr>
          <p:spPr bwMode="auto">
            <a:xfrm rot="3352007">
              <a:off x="3913" y="2088"/>
              <a:ext cx="626" cy="3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5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3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ts val="0"/>
                </a:spcBef>
                <a:buFontTx/>
                <a:buNone/>
                <a:defRPr/>
              </a:pPr>
              <a:r>
                <a:rPr lang="pt-BR" sz="1368" b="1" dirty="0" smtClean="0">
                  <a:solidFill>
                    <a:srgbClr val="FFFFFF"/>
                  </a:solidFill>
                </a:rPr>
                <a:t>Previsão</a:t>
              </a:r>
            </a:p>
            <a:p>
              <a:pPr algn="ctr">
                <a:spcBef>
                  <a:spcPts val="0"/>
                </a:spcBef>
                <a:buFontTx/>
                <a:buNone/>
                <a:defRPr/>
              </a:pPr>
              <a:r>
                <a:rPr lang="pt-BR" sz="1368" b="1" dirty="0" smtClean="0">
                  <a:solidFill>
                    <a:srgbClr val="FFFFFF"/>
                  </a:solidFill>
                </a:rPr>
                <a:t>de Carga</a:t>
              </a:r>
              <a:endParaRPr lang="pt-BR" sz="1368" b="1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188" name="Group 100"/>
          <p:cNvGrpSpPr>
            <a:grpSpLocks/>
          </p:cNvGrpSpPr>
          <p:nvPr/>
        </p:nvGrpSpPr>
        <p:grpSpPr bwMode="auto">
          <a:xfrm>
            <a:off x="1042196" y="1806666"/>
            <a:ext cx="2295815" cy="1456488"/>
            <a:chOff x="543" y="1493"/>
            <a:chExt cx="1534" cy="973"/>
          </a:xfrm>
        </p:grpSpPr>
        <p:sp>
          <p:nvSpPr>
            <p:cNvPr id="189" name="Seta para baixo 87"/>
            <p:cNvSpPr>
              <a:spLocks noChangeArrowheads="1"/>
            </p:cNvSpPr>
            <p:nvPr/>
          </p:nvSpPr>
          <p:spPr bwMode="auto">
            <a:xfrm rot="2955383">
              <a:off x="807" y="1229"/>
              <a:ext cx="973" cy="1502"/>
            </a:xfrm>
            <a:prstGeom prst="downArrow">
              <a:avLst>
                <a:gd name="adj1" fmla="val 50000"/>
                <a:gd name="adj2" fmla="val 50023"/>
              </a:avLst>
            </a:pr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5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3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  <a:defRPr/>
              </a:pPr>
              <a:endParaRPr lang="pt-BR" sz="1320"/>
            </a:p>
          </p:txBody>
        </p:sp>
        <p:sp>
          <p:nvSpPr>
            <p:cNvPr id="190" name="Retângulo 88"/>
            <p:cNvSpPr>
              <a:spLocks noChangeArrowheads="1"/>
            </p:cNvSpPr>
            <p:nvPr/>
          </p:nvSpPr>
          <p:spPr bwMode="auto">
            <a:xfrm rot="19170936">
              <a:off x="635" y="1792"/>
              <a:ext cx="1442" cy="3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5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3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ts val="0"/>
                </a:spcBef>
                <a:buNone/>
                <a:defRPr/>
              </a:pPr>
              <a:r>
                <a:rPr lang="pt-BR" sz="1368" b="1" dirty="0">
                  <a:solidFill>
                    <a:srgbClr val="FFFFFF"/>
                  </a:solidFill>
                </a:rPr>
                <a:t>Geração Hidráulica</a:t>
              </a:r>
            </a:p>
            <a:p>
              <a:pPr algn="ctr">
                <a:spcBef>
                  <a:spcPts val="0"/>
                </a:spcBef>
                <a:buNone/>
                <a:defRPr/>
              </a:pPr>
              <a:r>
                <a:rPr lang="pt-BR" sz="1368" b="1" dirty="0">
                  <a:solidFill>
                    <a:srgbClr val="FFFFFF"/>
                  </a:solidFill>
                </a:rPr>
                <a:t>e Eólica</a:t>
              </a:r>
            </a:p>
          </p:txBody>
        </p:sp>
      </p:grpSp>
      <p:pic>
        <p:nvPicPr>
          <p:cNvPr id="2" name="Imagem 1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842723" y="1573311"/>
            <a:ext cx="481110" cy="765325"/>
          </a:xfrm>
          <a:prstGeom prst="rect">
            <a:avLst/>
          </a:prstGeom>
        </p:spPr>
      </p:pic>
      <p:grpSp>
        <p:nvGrpSpPr>
          <p:cNvPr id="3" name="Grupo 2"/>
          <p:cNvGrpSpPr/>
          <p:nvPr/>
        </p:nvGrpSpPr>
        <p:grpSpPr>
          <a:xfrm>
            <a:off x="383026" y="300985"/>
            <a:ext cx="8469377" cy="1005711"/>
            <a:chOff x="447861" y="122340"/>
            <a:chExt cx="9902995" cy="1175949"/>
          </a:xfrm>
        </p:grpSpPr>
        <p:grpSp>
          <p:nvGrpSpPr>
            <p:cNvPr id="99" name="Grupo 98"/>
            <p:cNvGrpSpPr/>
            <p:nvPr/>
          </p:nvGrpSpPr>
          <p:grpSpPr>
            <a:xfrm>
              <a:off x="447861" y="122340"/>
              <a:ext cx="9902995" cy="1175949"/>
              <a:chOff x="1476456" y="1278738"/>
              <a:chExt cx="8857036" cy="1175949"/>
            </a:xfrm>
          </p:grpSpPr>
          <p:sp>
            <p:nvSpPr>
              <p:cNvPr id="100" name="Rounded Rectangle 7"/>
              <p:cNvSpPr/>
              <p:nvPr/>
            </p:nvSpPr>
            <p:spPr>
              <a:xfrm>
                <a:off x="2247982" y="1305063"/>
                <a:ext cx="8085510" cy="1148128"/>
              </a:xfrm>
              <a:prstGeom prst="roundRect">
                <a:avLst/>
              </a:prstGeom>
              <a:gradFill flip="none" rotWithShape="1">
                <a:gsLst>
                  <a:gs pos="0">
                    <a:schemeClr val="bg2">
                      <a:lumMod val="50000"/>
                    </a:schemeClr>
                  </a:gs>
                  <a:gs pos="50000">
                    <a:schemeClr val="bg2">
                      <a:lumMod val="75000"/>
                      <a:tint val="44500"/>
                      <a:satMod val="160000"/>
                    </a:schemeClr>
                  </a:gs>
                  <a:gs pos="100000">
                    <a:schemeClr val="bg2">
                      <a:lumMod val="75000"/>
                      <a:tint val="23500"/>
                      <a:satMod val="160000"/>
                    </a:schemeClr>
                  </a:gs>
                </a:gsLst>
                <a:lin ang="10800000" scaled="1"/>
                <a:tileRect/>
              </a:gradFill>
              <a:ln>
                <a:noFill/>
                <a:headEnd type="none" w="med" len="med"/>
                <a:tailEnd type="triangle" w="med" len="me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33938" bIns="0" anchor="ctr"/>
              <a:lstStyle/>
              <a:p>
                <a:pPr algn="r">
                  <a:defRPr/>
                </a:pPr>
                <a:endParaRPr lang="en-US" sz="989" dirty="0"/>
              </a:p>
            </p:txBody>
          </p:sp>
          <p:sp>
            <p:nvSpPr>
              <p:cNvPr id="101" name="Pentagon 8"/>
              <p:cNvSpPr/>
              <p:nvPr/>
            </p:nvSpPr>
            <p:spPr>
              <a:xfrm>
                <a:off x="1476456" y="1278738"/>
                <a:ext cx="2836736" cy="1175949"/>
              </a:xfrm>
              <a:prstGeom prst="homePlate">
                <a:avLst>
                  <a:gd name="adj" fmla="val 41525"/>
                </a:avLst>
              </a:prstGeom>
              <a:solidFill>
                <a:schemeClr val="accent5"/>
              </a:solidFill>
              <a:ln>
                <a:noFill/>
                <a:headEnd type="none" w="med" len="med"/>
                <a:tailEnd type="triangl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tIns="86204" bIns="86204" anchor="ctr"/>
              <a:lstStyle/>
              <a:p>
                <a:pPr algn="ctr">
                  <a:defRPr/>
                </a:pPr>
                <a:r>
                  <a:rPr lang="pt-BR" sz="2395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Tempo e Clima</a:t>
                </a:r>
                <a:r>
                  <a:rPr lang="pt-BR" sz="1881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endParaRPr lang="pt-BR" sz="1226" b="1" dirty="0"/>
              </a:p>
            </p:txBody>
          </p:sp>
        </p:grpSp>
        <p:sp>
          <p:nvSpPr>
            <p:cNvPr id="102" name="Retângulo 101"/>
            <p:cNvSpPr/>
            <p:nvPr/>
          </p:nvSpPr>
          <p:spPr>
            <a:xfrm>
              <a:off x="3761022" y="324800"/>
              <a:ext cx="6465995" cy="8464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pt-BR" sz="2052" b="1" dirty="0"/>
                <a:t>Geração de Fontes Renováveis, Previsão de Carga e Monitoramento das Linhas de Transmissão</a:t>
              </a:r>
            </a:p>
          </p:txBody>
        </p:sp>
      </p:grpSp>
      <p:grpSp>
        <p:nvGrpSpPr>
          <p:cNvPr id="103" name="Grupo 102"/>
          <p:cNvGrpSpPr/>
          <p:nvPr/>
        </p:nvGrpSpPr>
        <p:grpSpPr>
          <a:xfrm>
            <a:off x="314042" y="5202635"/>
            <a:ext cx="8618254" cy="1259200"/>
            <a:chOff x="227160" y="5444599"/>
            <a:chExt cx="10077073" cy="1972399"/>
          </a:xfrm>
        </p:grpSpPr>
        <p:pic>
          <p:nvPicPr>
            <p:cNvPr id="108" name="Imagem 107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5108" y="6401310"/>
              <a:ext cx="652462" cy="4869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4" name="Line 4"/>
            <p:cNvSpPr>
              <a:spLocks noChangeShapeType="1"/>
            </p:cNvSpPr>
            <p:nvPr/>
          </p:nvSpPr>
          <p:spPr bwMode="auto">
            <a:xfrm flipV="1">
              <a:off x="6041863" y="5988655"/>
              <a:ext cx="4056572" cy="348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med"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lIns="84086" tIns="42042" rIns="84086" bIns="42042" anchor="ctr"/>
            <a:lstStyle/>
            <a:p>
              <a:pPr>
                <a:defRPr/>
              </a:pPr>
              <a:endParaRPr lang="pt-BR" sz="1693" dirty="0"/>
            </a:p>
          </p:txBody>
        </p:sp>
        <p:sp>
          <p:nvSpPr>
            <p:cNvPr id="121" name="AutoShape 5"/>
            <p:cNvSpPr>
              <a:spLocks/>
            </p:cNvSpPr>
            <p:nvPr/>
          </p:nvSpPr>
          <p:spPr bwMode="auto">
            <a:xfrm rot="16200000" flipH="1">
              <a:off x="2295561" y="5421780"/>
              <a:ext cx="231343" cy="1500619"/>
            </a:xfrm>
            <a:prstGeom prst="rightBrace">
              <a:avLst>
                <a:gd name="adj1" fmla="val 46363"/>
                <a:gd name="adj2" fmla="val 47917"/>
              </a:avLst>
            </a:prstGeom>
            <a:noFill/>
            <a:ln w="9525">
              <a:solidFill>
                <a:srgbClr val="FF3300"/>
              </a:solidFill>
              <a:round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lIns="84086" tIns="42042" rIns="84086" bIns="42042" anchor="ctr"/>
            <a:lstStyle/>
            <a:p>
              <a:pPr>
                <a:defRPr/>
              </a:pPr>
              <a:endParaRPr lang="pt-BR" sz="1693" dirty="0"/>
            </a:p>
          </p:txBody>
        </p:sp>
        <p:sp>
          <p:nvSpPr>
            <p:cNvPr id="122" name="Text Box 21"/>
            <p:cNvSpPr txBox="1">
              <a:spLocks noChangeArrowheads="1"/>
            </p:cNvSpPr>
            <p:nvPr/>
          </p:nvSpPr>
          <p:spPr bwMode="auto">
            <a:xfrm>
              <a:off x="2018079" y="5444599"/>
              <a:ext cx="655899" cy="4825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84086" tIns="42042" rIns="84086" bIns="42042">
              <a:spAutoFit/>
            </a:bodyPr>
            <a:lstStyle/>
            <a:p>
              <a:r>
                <a:rPr lang="pt-BR" sz="1450" i="1" dirty="0"/>
                <a:t>dia D</a:t>
              </a:r>
            </a:p>
          </p:txBody>
        </p:sp>
        <p:sp>
          <p:nvSpPr>
            <p:cNvPr id="123" name="Line 2"/>
            <p:cNvSpPr>
              <a:spLocks noChangeShapeType="1"/>
            </p:cNvSpPr>
            <p:nvPr/>
          </p:nvSpPr>
          <p:spPr bwMode="auto">
            <a:xfrm>
              <a:off x="3181158" y="5848659"/>
              <a:ext cx="0" cy="24426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lIns="84086" tIns="42042" rIns="84086" bIns="42042" anchor="ctr"/>
            <a:lstStyle/>
            <a:p>
              <a:pPr>
                <a:defRPr/>
              </a:pPr>
              <a:endParaRPr lang="pt-BR" sz="1693" dirty="0"/>
            </a:p>
          </p:txBody>
        </p:sp>
        <p:sp>
          <p:nvSpPr>
            <p:cNvPr id="154" name="Line 2"/>
            <p:cNvSpPr>
              <a:spLocks noChangeShapeType="1"/>
            </p:cNvSpPr>
            <p:nvPr/>
          </p:nvSpPr>
          <p:spPr bwMode="auto">
            <a:xfrm>
              <a:off x="1569738" y="5726622"/>
              <a:ext cx="1540" cy="445919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lIns="84086" tIns="42042" rIns="84086" bIns="42042" anchor="ctr"/>
            <a:lstStyle/>
            <a:p>
              <a:pPr>
                <a:defRPr/>
              </a:pPr>
              <a:endParaRPr lang="pt-BR" sz="1693" dirty="0"/>
            </a:p>
          </p:txBody>
        </p:sp>
        <p:sp>
          <p:nvSpPr>
            <p:cNvPr id="155" name="Text Box 21"/>
            <p:cNvSpPr txBox="1">
              <a:spLocks noChangeArrowheads="1"/>
            </p:cNvSpPr>
            <p:nvPr/>
          </p:nvSpPr>
          <p:spPr bwMode="auto">
            <a:xfrm>
              <a:off x="227160" y="6418334"/>
              <a:ext cx="3212505" cy="9986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84086" tIns="42042" rIns="84086" bIns="42042">
              <a:spAutoFit/>
            </a:bodyPr>
            <a:lstStyle/>
            <a:p>
              <a:pPr algn="ctr"/>
              <a:r>
                <a:rPr lang="pt-BR" sz="1197" b="1" i="1" dirty="0"/>
                <a:t>Monitoramento das condições do tempo</a:t>
              </a:r>
            </a:p>
            <a:p>
              <a:pPr marL="1136238" lvl="2" indent="-244373">
                <a:buFont typeface="Arial" panose="020B0604020202020204" pitchFamily="34" charset="0"/>
                <a:buChar char="•"/>
              </a:pPr>
              <a:r>
                <a:rPr lang="pt-BR" sz="1197" b="1" i="1" dirty="0">
                  <a:solidFill>
                    <a:schemeClr val="bg1">
                      <a:lumMod val="50000"/>
                    </a:schemeClr>
                  </a:solidFill>
                </a:rPr>
                <a:t>tempo real</a:t>
              </a:r>
            </a:p>
            <a:p>
              <a:pPr marL="1136238" lvl="2" indent="-244373">
                <a:buFont typeface="Arial" panose="020B0604020202020204" pitchFamily="34" charset="0"/>
                <a:buChar char="•"/>
              </a:pPr>
              <a:r>
                <a:rPr lang="pt-BR" sz="1197" b="1" i="1" dirty="0">
                  <a:solidFill>
                    <a:schemeClr val="bg1">
                      <a:lumMod val="50000"/>
                    </a:schemeClr>
                  </a:solidFill>
                </a:rPr>
                <a:t>transmissão</a:t>
              </a:r>
            </a:p>
          </p:txBody>
        </p:sp>
        <p:sp>
          <p:nvSpPr>
            <p:cNvPr id="156" name="Line 2"/>
            <p:cNvSpPr>
              <a:spLocks noChangeShapeType="1"/>
            </p:cNvSpPr>
            <p:nvPr/>
          </p:nvSpPr>
          <p:spPr bwMode="auto">
            <a:xfrm>
              <a:off x="4673710" y="5852751"/>
              <a:ext cx="0" cy="24426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lIns="84086" tIns="42042" rIns="84086" bIns="42042" anchor="ctr"/>
            <a:lstStyle/>
            <a:p>
              <a:pPr>
                <a:defRPr/>
              </a:pPr>
              <a:endParaRPr lang="pt-BR" sz="1693" dirty="0"/>
            </a:p>
          </p:txBody>
        </p:sp>
        <p:sp>
          <p:nvSpPr>
            <p:cNvPr id="157" name="Text Box 21"/>
            <p:cNvSpPr txBox="1">
              <a:spLocks noChangeArrowheads="1"/>
            </p:cNvSpPr>
            <p:nvPr/>
          </p:nvSpPr>
          <p:spPr bwMode="auto">
            <a:xfrm>
              <a:off x="3501422" y="5452990"/>
              <a:ext cx="875198" cy="4825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84086" tIns="42042" rIns="84086" bIns="42042">
              <a:spAutoFit/>
            </a:bodyPr>
            <a:lstStyle/>
            <a:p>
              <a:r>
                <a:rPr lang="pt-BR" sz="1450" i="1" dirty="0"/>
                <a:t>dia D+1</a:t>
              </a:r>
            </a:p>
          </p:txBody>
        </p:sp>
        <p:sp>
          <p:nvSpPr>
            <p:cNvPr id="158" name="Text Box 21"/>
            <p:cNvSpPr txBox="1">
              <a:spLocks noChangeArrowheads="1"/>
            </p:cNvSpPr>
            <p:nvPr/>
          </p:nvSpPr>
          <p:spPr bwMode="auto">
            <a:xfrm>
              <a:off x="4975116" y="5455114"/>
              <a:ext cx="717753" cy="4825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84086" tIns="42042" rIns="84086" bIns="42042">
              <a:spAutoFit/>
            </a:bodyPr>
            <a:lstStyle/>
            <a:p>
              <a:r>
                <a:rPr lang="pt-BR" sz="1450" i="1" dirty="0"/>
                <a:t>sem 1</a:t>
              </a:r>
            </a:p>
          </p:txBody>
        </p:sp>
        <p:sp>
          <p:nvSpPr>
            <p:cNvPr id="162" name="Line 2"/>
            <p:cNvSpPr>
              <a:spLocks noChangeShapeType="1"/>
            </p:cNvSpPr>
            <p:nvPr/>
          </p:nvSpPr>
          <p:spPr bwMode="auto">
            <a:xfrm>
              <a:off x="6041862" y="5889175"/>
              <a:ext cx="0" cy="244260"/>
            </a:xfrm>
            <a:prstGeom prst="line">
              <a:avLst/>
            </a:prstGeom>
            <a:noFill/>
            <a:ln w="19050">
              <a:solidFill>
                <a:srgbClr val="202126"/>
              </a:solidFill>
              <a:round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lIns="84086" tIns="42042" rIns="84086" bIns="42042" anchor="ctr"/>
            <a:lstStyle/>
            <a:p>
              <a:pPr>
                <a:defRPr/>
              </a:pPr>
              <a:endParaRPr lang="pt-BR" sz="1693" dirty="0"/>
            </a:p>
          </p:txBody>
        </p:sp>
        <p:sp>
          <p:nvSpPr>
            <p:cNvPr id="165" name="Line 4"/>
            <p:cNvSpPr>
              <a:spLocks noChangeShapeType="1"/>
            </p:cNvSpPr>
            <p:nvPr/>
          </p:nvSpPr>
          <p:spPr bwMode="auto">
            <a:xfrm flipV="1">
              <a:off x="1602167" y="5992140"/>
              <a:ext cx="3863631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none" w="med" len="med"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lIns="84086" tIns="42042" rIns="84086" bIns="42042" anchor="ctr"/>
            <a:lstStyle/>
            <a:p>
              <a:pPr>
                <a:defRPr/>
              </a:pPr>
              <a:endParaRPr lang="pt-BR" sz="1693" dirty="0"/>
            </a:p>
          </p:txBody>
        </p:sp>
        <p:sp>
          <p:nvSpPr>
            <p:cNvPr id="166" name="Line 4"/>
            <p:cNvSpPr>
              <a:spLocks noChangeShapeType="1"/>
            </p:cNvSpPr>
            <p:nvPr/>
          </p:nvSpPr>
          <p:spPr bwMode="auto">
            <a:xfrm flipV="1">
              <a:off x="5465801" y="5988656"/>
              <a:ext cx="576062" cy="348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sysDot"/>
              <a:round/>
              <a:headEnd/>
              <a:tailEnd type="none" w="med" len="med"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lIns="84086" tIns="42042" rIns="84086" bIns="42042" anchor="ctr"/>
            <a:lstStyle/>
            <a:p>
              <a:pPr>
                <a:defRPr/>
              </a:pPr>
              <a:endParaRPr lang="pt-BR" sz="1693" dirty="0"/>
            </a:p>
          </p:txBody>
        </p:sp>
        <p:sp>
          <p:nvSpPr>
            <p:cNvPr id="167" name="Text Box 21"/>
            <p:cNvSpPr txBox="1">
              <a:spLocks noChangeArrowheads="1"/>
            </p:cNvSpPr>
            <p:nvPr/>
          </p:nvSpPr>
          <p:spPr bwMode="auto">
            <a:xfrm>
              <a:off x="6354018" y="5452990"/>
              <a:ext cx="2412160" cy="4825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84086" tIns="42042" rIns="84086" bIns="42042">
              <a:spAutoFit/>
            </a:bodyPr>
            <a:lstStyle/>
            <a:p>
              <a:r>
                <a:rPr lang="pt-BR" sz="1450" i="1" dirty="0"/>
                <a:t>demais semanas e meses</a:t>
              </a:r>
            </a:p>
          </p:txBody>
        </p:sp>
        <p:sp>
          <p:nvSpPr>
            <p:cNvPr id="168" name="AutoShape 5"/>
            <p:cNvSpPr>
              <a:spLocks/>
            </p:cNvSpPr>
            <p:nvPr/>
          </p:nvSpPr>
          <p:spPr bwMode="auto">
            <a:xfrm rot="16200000" flipH="1">
              <a:off x="4495431" y="4753685"/>
              <a:ext cx="231341" cy="2861524"/>
            </a:xfrm>
            <a:prstGeom prst="rightBrace">
              <a:avLst>
                <a:gd name="adj1" fmla="val 46363"/>
                <a:gd name="adj2" fmla="val 47917"/>
              </a:avLst>
            </a:prstGeom>
            <a:noFill/>
            <a:ln w="9525">
              <a:solidFill>
                <a:srgbClr val="FF3300"/>
              </a:solidFill>
              <a:round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lIns="84086" tIns="42042" rIns="84086" bIns="42042" anchor="ctr"/>
            <a:lstStyle/>
            <a:p>
              <a:pPr>
                <a:defRPr/>
              </a:pPr>
              <a:endParaRPr lang="pt-BR" sz="1693" dirty="0"/>
            </a:p>
          </p:txBody>
        </p:sp>
        <p:sp>
          <p:nvSpPr>
            <p:cNvPr id="173" name="Text Box 21"/>
            <p:cNvSpPr txBox="1">
              <a:spLocks noChangeArrowheads="1"/>
            </p:cNvSpPr>
            <p:nvPr/>
          </p:nvSpPr>
          <p:spPr bwMode="auto">
            <a:xfrm>
              <a:off x="2874003" y="6416885"/>
              <a:ext cx="3257115" cy="9986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84086" tIns="42042" rIns="84086" bIns="42042">
              <a:spAutoFit/>
            </a:bodyPr>
            <a:lstStyle/>
            <a:p>
              <a:pPr algn="ctr"/>
              <a:r>
                <a:rPr lang="pt-BR" sz="1197" b="1" i="1" dirty="0"/>
                <a:t>Previsão do tempo</a:t>
              </a:r>
            </a:p>
            <a:p>
              <a:pPr marL="690306" lvl="1" indent="-244373">
                <a:buFont typeface="Arial" panose="020B0604020202020204" pitchFamily="34" charset="0"/>
                <a:buChar char="•"/>
              </a:pPr>
              <a:r>
                <a:rPr lang="pt-BR" sz="1197" b="1" i="1" dirty="0">
                  <a:solidFill>
                    <a:schemeClr val="bg1">
                      <a:lumMod val="50000"/>
                    </a:schemeClr>
                  </a:solidFill>
                </a:rPr>
                <a:t>programação</a:t>
              </a:r>
            </a:p>
            <a:p>
              <a:pPr marL="690306" lvl="1" indent="-244373">
                <a:buFont typeface="Arial" panose="020B0604020202020204" pitchFamily="34" charset="0"/>
                <a:buChar char="•"/>
              </a:pPr>
              <a:r>
                <a:rPr lang="pt-BR" sz="1197" b="1" i="1" dirty="0">
                  <a:solidFill>
                    <a:schemeClr val="bg1">
                      <a:lumMod val="50000"/>
                    </a:schemeClr>
                  </a:solidFill>
                </a:rPr>
                <a:t>geração hidro e eólica e carga</a:t>
              </a:r>
            </a:p>
          </p:txBody>
        </p:sp>
        <p:sp>
          <p:nvSpPr>
            <p:cNvPr id="179" name="Text Box 21"/>
            <p:cNvSpPr txBox="1">
              <a:spLocks noChangeArrowheads="1"/>
            </p:cNvSpPr>
            <p:nvPr/>
          </p:nvSpPr>
          <p:spPr bwMode="auto">
            <a:xfrm>
              <a:off x="5977219" y="6373015"/>
              <a:ext cx="3823542" cy="9986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84086" tIns="42042" rIns="84086" bIns="42042">
              <a:spAutoFit/>
            </a:bodyPr>
            <a:lstStyle/>
            <a:p>
              <a:pPr algn="ctr"/>
              <a:r>
                <a:rPr lang="pt-BR" sz="1197" b="1" i="1" dirty="0"/>
                <a:t>Previsão do tempo estendida e climática sazonal</a:t>
              </a:r>
            </a:p>
            <a:p>
              <a:pPr marL="244373" indent="-244373" algn="ctr">
                <a:buFont typeface="Arial" panose="020B0604020202020204" pitchFamily="34" charset="0"/>
                <a:buChar char="•"/>
              </a:pPr>
              <a:r>
                <a:rPr lang="pt-BR" sz="1197" b="1" i="1" dirty="0">
                  <a:solidFill>
                    <a:schemeClr val="bg1">
                      <a:lumMod val="50000"/>
                    </a:schemeClr>
                  </a:solidFill>
                </a:rPr>
                <a:t>planejamento</a:t>
              </a:r>
            </a:p>
            <a:p>
              <a:pPr marL="244373" indent="-244373" algn="ctr">
                <a:buFont typeface="Arial" panose="020B0604020202020204" pitchFamily="34" charset="0"/>
                <a:buChar char="•"/>
              </a:pPr>
              <a:r>
                <a:rPr lang="pt-BR" sz="1197" b="1" i="1" dirty="0">
                  <a:solidFill>
                    <a:schemeClr val="bg1">
                      <a:lumMod val="50000"/>
                    </a:schemeClr>
                  </a:solidFill>
                </a:rPr>
                <a:t>geração hidro</a:t>
              </a:r>
            </a:p>
          </p:txBody>
        </p:sp>
        <p:sp>
          <p:nvSpPr>
            <p:cNvPr id="180" name="AutoShape 5"/>
            <p:cNvSpPr>
              <a:spLocks/>
            </p:cNvSpPr>
            <p:nvPr/>
          </p:nvSpPr>
          <p:spPr bwMode="auto">
            <a:xfrm rot="16200000" flipH="1">
              <a:off x="7798400" y="4321764"/>
              <a:ext cx="231341" cy="3744415"/>
            </a:xfrm>
            <a:prstGeom prst="rightBrace">
              <a:avLst>
                <a:gd name="adj1" fmla="val 46363"/>
                <a:gd name="adj2" fmla="val 47917"/>
              </a:avLst>
            </a:prstGeom>
            <a:noFill/>
            <a:ln w="9525">
              <a:solidFill>
                <a:srgbClr val="FF3300"/>
              </a:solidFill>
              <a:round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lIns="84086" tIns="42042" rIns="84086" bIns="42042" anchor="ctr"/>
            <a:lstStyle/>
            <a:p>
              <a:pPr>
                <a:defRPr/>
              </a:pPr>
              <a:endParaRPr lang="pt-BR" sz="1693" dirty="0"/>
            </a:p>
          </p:txBody>
        </p:sp>
        <p:pic>
          <p:nvPicPr>
            <p:cNvPr id="191" name="Imagem 190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97791" y="6802392"/>
              <a:ext cx="733708" cy="348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2" name="Imagem 191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71600" y="6611146"/>
              <a:ext cx="532633" cy="5542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/>
          </p:spPr>
        </p:pic>
        <p:pic>
          <p:nvPicPr>
            <p:cNvPr id="193" name="Imagem 192"/>
            <p:cNvPicPr>
              <a:picLocks noChangeAspect="1"/>
            </p:cNvPicPr>
            <p:nvPr/>
          </p:nvPicPr>
          <p:blipFill rotWithShape="1">
            <a:blip r:embed="rId15" cstate="print"/>
            <a:srcRect r="11375"/>
            <a:stretch/>
          </p:blipFill>
          <p:spPr>
            <a:xfrm>
              <a:off x="2932273" y="6740238"/>
              <a:ext cx="392909" cy="62374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69155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o 11"/>
          <p:cNvGrpSpPr/>
          <p:nvPr/>
        </p:nvGrpSpPr>
        <p:grpSpPr>
          <a:xfrm>
            <a:off x="260410" y="416909"/>
            <a:ext cx="8469377" cy="1005711"/>
            <a:chOff x="1476456" y="1278738"/>
            <a:chExt cx="8857036" cy="1175949"/>
          </a:xfrm>
        </p:grpSpPr>
        <p:sp>
          <p:nvSpPr>
            <p:cNvPr id="8" name="Rounded Rectangle 7"/>
            <p:cNvSpPr/>
            <p:nvPr/>
          </p:nvSpPr>
          <p:spPr>
            <a:xfrm>
              <a:off x="2247982" y="1305063"/>
              <a:ext cx="8085510" cy="1148128"/>
            </a:xfrm>
            <a:prstGeom prst="roundRect">
              <a:avLst/>
            </a:prstGeom>
            <a:gradFill flip="none" rotWithShape="1">
              <a:gsLst>
                <a:gs pos="0">
                  <a:schemeClr val="bg2">
                    <a:lumMod val="50000"/>
                  </a:schemeClr>
                </a:gs>
                <a:gs pos="50000">
                  <a:schemeClr val="bg2">
                    <a:lumMod val="75000"/>
                    <a:tint val="44500"/>
                    <a:satMod val="160000"/>
                  </a:schemeClr>
                </a:gs>
                <a:gs pos="100000">
                  <a:schemeClr val="bg2">
                    <a:lumMod val="75000"/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  <a:ln>
              <a:noFill/>
              <a:headEnd type="none" w="med" len="med"/>
              <a:tailEnd type="triangl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33938" bIns="0" anchor="ctr"/>
            <a:lstStyle/>
            <a:p>
              <a:pPr algn="r">
                <a:defRPr/>
              </a:pPr>
              <a:endParaRPr lang="en-US" sz="989" dirty="0"/>
            </a:p>
          </p:txBody>
        </p:sp>
        <p:sp>
          <p:nvSpPr>
            <p:cNvPr id="9" name="Pentagon 8"/>
            <p:cNvSpPr/>
            <p:nvPr/>
          </p:nvSpPr>
          <p:spPr>
            <a:xfrm>
              <a:off x="1476456" y="1278738"/>
              <a:ext cx="2836736" cy="1175949"/>
            </a:xfrm>
            <a:prstGeom prst="homePlate">
              <a:avLst>
                <a:gd name="adj" fmla="val 41525"/>
              </a:avLst>
            </a:prstGeom>
            <a:solidFill>
              <a:schemeClr val="accent5"/>
            </a:solidFill>
            <a:ln>
              <a:noFill/>
              <a:headEnd type="none" w="med" len="med"/>
              <a:tailEnd type="triangle" w="med" len="me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tIns="86204" bIns="86204" anchor="ctr"/>
            <a:lstStyle/>
            <a:p>
              <a:pPr algn="ctr">
                <a:defRPr/>
              </a:pPr>
              <a:r>
                <a:rPr lang="pt-BR" sz="2395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Geração Hidráulica</a:t>
              </a:r>
              <a:r>
                <a:rPr lang="pt-BR" sz="1881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endParaRPr lang="pt-BR" sz="1226" b="1" dirty="0"/>
            </a:p>
          </p:txBody>
        </p:sp>
      </p:grpSp>
      <p:sp>
        <p:nvSpPr>
          <p:cNvPr id="111" name="Retângulo 110"/>
          <p:cNvSpPr/>
          <p:nvPr/>
        </p:nvSpPr>
        <p:spPr>
          <a:xfrm>
            <a:off x="3411688" y="591630"/>
            <a:ext cx="5356885" cy="72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052" b="1" dirty="0"/>
              <a:t>Previsão </a:t>
            </a:r>
            <a:r>
              <a:rPr lang="pt-BR" sz="2052" b="1" dirty="0" smtClean="0"/>
              <a:t>de Chuva para a Previsão e Geração</a:t>
            </a:r>
          </a:p>
          <a:p>
            <a:pPr algn="ctr"/>
            <a:r>
              <a:rPr lang="pt-BR" sz="2052" b="1" dirty="0" smtClean="0"/>
              <a:t>de Cenários </a:t>
            </a:r>
            <a:r>
              <a:rPr lang="pt-BR" sz="2052" b="1" dirty="0"/>
              <a:t>de </a:t>
            </a:r>
            <a:r>
              <a:rPr lang="pt-BR" sz="2052" b="1" dirty="0" smtClean="0"/>
              <a:t>Afluências </a:t>
            </a:r>
            <a:endParaRPr lang="pt-BR" sz="2052" b="1" dirty="0"/>
          </a:p>
        </p:txBody>
      </p:sp>
      <p:grpSp>
        <p:nvGrpSpPr>
          <p:cNvPr id="29" name="Grupo 28"/>
          <p:cNvGrpSpPr/>
          <p:nvPr/>
        </p:nvGrpSpPr>
        <p:grpSpPr>
          <a:xfrm>
            <a:off x="1348193" y="1519906"/>
            <a:ext cx="6027871" cy="4814124"/>
            <a:chOff x="1958786" y="3944527"/>
            <a:chExt cx="6875462" cy="3212158"/>
          </a:xfrm>
        </p:grpSpPr>
        <p:sp>
          <p:nvSpPr>
            <p:cNvPr id="190" name="CaixaDeTexto 7"/>
            <p:cNvSpPr txBox="1"/>
            <p:nvPr/>
          </p:nvSpPr>
          <p:spPr bwMode="auto">
            <a:xfrm>
              <a:off x="1958786" y="4178143"/>
              <a:ext cx="1316037" cy="2978542"/>
            </a:xfrm>
            <a:prstGeom prst="rect">
              <a:avLst/>
            </a:prstGeom>
            <a:solidFill>
              <a:schemeClr val="bg1">
                <a:lumMod val="85000"/>
                <a:alpha val="56000"/>
              </a:schemeClr>
            </a:solidFill>
          </p:spPr>
          <p:txBody>
            <a:bodyPr>
              <a:spAutoFit/>
            </a:bodyPr>
            <a:lstStyle>
              <a:defPPr>
                <a:defRPr lang="pt-BR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pt-BR" sz="1539" dirty="0"/>
            </a:p>
          </p:txBody>
        </p:sp>
        <p:sp>
          <p:nvSpPr>
            <p:cNvPr id="192" name="Line 5"/>
            <p:cNvSpPr>
              <a:spLocks noChangeShapeType="1"/>
            </p:cNvSpPr>
            <p:nvPr/>
          </p:nvSpPr>
          <p:spPr bwMode="auto">
            <a:xfrm>
              <a:off x="2354073" y="6153201"/>
              <a:ext cx="0" cy="250536"/>
            </a:xfrm>
            <a:prstGeom prst="line">
              <a:avLst/>
            </a:prstGeom>
            <a:noFill/>
            <a:ln w="11113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68544" tIns="34273" rIns="68544" bIns="34273"/>
            <a:lstStyle>
              <a:defPPr>
                <a:defRPr lang="pt-BR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pt-BR" sz="1539"/>
            </a:p>
          </p:txBody>
        </p:sp>
        <p:sp>
          <p:nvSpPr>
            <p:cNvPr id="193" name="Rectangle 6"/>
            <p:cNvSpPr>
              <a:spLocks noChangeArrowheads="1"/>
            </p:cNvSpPr>
            <p:nvPr/>
          </p:nvSpPr>
          <p:spPr bwMode="auto">
            <a:xfrm>
              <a:off x="3892361" y="6356643"/>
              <a:ext cx="886777" cy="1229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defPPr>
                <a:defRPr lang="pt-BR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eaLnBrk="1" hangingPunct="1"/>
              <a:r>
                <a:rPr lang="pt-BR" altLang="pt-BR" sz="1197" b="1" dirty="0"/>
                <a:t>Mês inicial</a:t>
              </a:r>
            </a:p>
          </p:txBody>
        </p:sp>
        <p:sp>
          <p:nvSpPr>
            <p:cNvPr id="194" name="Rectangle 7"/>
            <p:cNvSpPr>
              <a:spLocks noChangeArrowheads="1"/>
            </p:cNvSpPr>
            <p:nvPr/>
          </p:nvSpPr>
          <p:spPr bwMode="auto">
            <a:xfrm>
              <a:off x="7122923" y="6403737"/>
              <a:ext cx="1214061" cy="1229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defPPr>
                <a:defRPr lang="pt-BR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eaLnBrk="1" hangingPunct="1"/>
              <a:r>
                <a:rPr lang="pt-BR" altLang="pt-BR" sz="1197" b="1" dirty="0"/>
                <a:t>Demais meses</a:t>
              </a:r>
            </a:p>
          </p:txBody>
        </p:sp>
        <p:sp>
          <p:nvSpPr>
            <p:cNvPr id="195" name="Line 10"/>
            <p:cNvSpPr>
              <a:spLocks noChangeShapeType="1"/>
            </p:cNvSpPr>
            <p:nvPr/>
          </p:nvSpPr>
          <p:spPr bwMode="auto">
            <a:xfrm>
              <a:off x="4201923" y="5457162"/>
              <a:ext cx="0" cy="103605"/>
            </a:xfrm>
            <a:prstGeom prst="line">
              <a:avLst/>
            </a:prstGeom>
            <a:noFill/>
            <a:ln w="11113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68544" tIns="34273" rIns="68544" bIns="34273"/>
            <a:lstStyle>
              <a:defPPr>
                <a:defRPr lang="pt-BR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pt-BR" sz="1539"/>
            </a:p>
          </p:txBody>
        </p:sp>
        <p:sp>
          <p:nvSpPr>
            <p:cNvPr id="196" name="Line 11"/>
            <p:cNvSpPr>
              <a:spLocks noChangeShapeType="1"/>
            </p:cNvSpPr>
            <p:nvPr/>
          </p:nvSpPr>
          <p:spPr bwMode="auto">
            <a:xfrm>
              <a:off x="5124261" y="5457162"/>
              <a:ext cx="0" cy="103605"/>
            </a:xfrm>
            <a:prstGeom prst="line">
              <a:avLst/>
            </a:prstGeom>
            <a:noFill/>
            <a:ln w="11113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68544" tIns="34273" rIns="68544" bIns="34273"/>
            <a:lstStyle>
              <a:defPPr>
                <a:defRPr lang="pt-BR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pt-BR" sz="1539"/>
            </a:p>
          </p:txBody>
        </p:sp>
        <p:sp>
          <p:nvSpPr>
            <p:cNvPr id="197" name="Line 12"/>
            <p:cNvSpPr>
              <a:spLocks noChangeShapeType="1"/>
            </p:cNvSpPr>
            <p:nvPr/>
          </p:nvSpPr>
          <p:spPr bwMode="auto">
            <a:xfrm>
              <a:off x="6008498" y="5457162"/>
              <a:ext cx="9525" cy="121500"/>
            </a:xfrm>
            <a:prstGeom prst="line">
              <a:avLst/>
            </a:prstGeom>
            <a:noFill/>
            <a:ln w="11113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68544" tIns="34273" rIns="68544" bIns="34273"/>
            <a:lstStyle>
              <a:defPPr>
                <a:defRPr lang="pt-BR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pt-BR" sz="1539"/>
            </a:p>
          </p:txBody>
        </p:sp>
        <p:sp>
          <p:nvSpPr>
            <p:cNvPr id="198" name="Line 13"/>
            <p:cNvSpPr>
              <a:spLocks noChangeShapeType="1"/>
            </p:cNvSpPr>
            <p:nvPr/>
          </p:nvSpPr>
          <p:spPr bwMode="auto">
            <a:xfrm>
              <a:off x="6989573" y="5557942"/>
              <a:ext cx="0" cy="102664"/>
            </a:xfrm>
            <a:prstGeom prst="line">
              <a:avLst/>
            </a:prstGeom>
            <a:noFill/>
            <a:ln w="11113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68544" tIns="34273" rIns="68544" bIns="34273"/>
            <a:lstStyle>
              <a:defPPr>
                <a:defRPr lang="pt-BR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pt-BR" sz="1539"/>
            </a:p>
          </p:txBody>
        </p:sp>
        <p:sp>
          <p:nvSpPr>
            <p:cNvPr id="199" name="Line 14"/>
            <p:cNvSpPr>
              <a:spLocks noChangeShapeType="1"/>
            </p:cNvSpPr>
            <p:nvPr/>
          </p:nvSpPr>
          <p:spPr bwMode="auto">
            <a:xfrm>
              <a:off x="7878573" y="5557942"/>
              <a:ext cx="0" cy="102664"/>
            </a:xfrm>
            <a:prstGeom prst="line">
              <a:avLst/>
            </a:prstGeom>
            <a:noFill/>
            <a:ln w="11113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68544" tIns="34273" rIns="68544" bIns="34273"/>
            <a:lstStyle>
              <a:defPPr>
                <a:defRPr lang="pt-BR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pt-BR" sz="1539"/>
            </a:p>
          </p:txBody>
        </p:sp>
        <p:sp>
          <p:nvSpPr>
            <p:cNvPr id="200" name="Line 15"/>
            <p:cNvSpPr>
              <a:spLocks noChangeShapeType="1"/>
            </p:cNvSpPr>
            <p:nvPr/>
          </p:nvSpPr>
          <p:spPr bwMode="auto">
            <a:xfrm>
              <a:off x="8824723" y="5557942"/>
              <a:ext cx="0" cy="102664"/>
            </a:xfrm>
            <a:prstGeom prst="line">
              <a:avLst/>
            </a:prstGeom>
            <a:noFill/>
            <a:ln w="11113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68544" tIns="34273" rIns="68544" bIns="34273"/>
            <a:lstStyle>
              <a:defPPr>
                <a:defRPr lang="pt-BR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pt-BR" sz="1539"/>
            </a:p>
          </p:txBody>
        </p:sp>
        <p:sp>
          <p:nvSpPr>
            <p:cNvPr id="201" name="Line 24"/>
            <p:cNvSpPr>
              <a:spLocks noChangeShapeType="1"/>
            </p:cNvSpPr>
            <p:nvPr/>
          </p:nvSpPr>
          <p:spPr bwMode="auto">
            <a:xfrm flipV="1">
              <a:off x="6033898" y="4325040"/>
              <a:ext cx="942975" cy="282559"/>
            </a:xfrm>
            <a:prstGeom prst="line">
              <a:avLst/>
            </a:prstGeom>
            <a:noFill/>
            <a:ln w="33338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68544" tIns="34273" rIns="68544" bIns="34273"/>
            <a:lstStyle>
              <a:defPPr>
                <a:defRPr lang="pt-BR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pt-BR" sz="1539"/>
            </a:p>
          </p:txBody>
        </p:sp>
        <p:sp>
          <p:nvSpPr>
            <p:cNvPr id="202" name="Line 25"/>
            <p:cNvSpPr>
              <a:spLocks noChangeShapeType="1"/>
            </p:cNvSpPr>
            <p:nvPr/>
          </p:nvSpPr>
          <p:spPr bwMode="auto">
            <a:xfrm>
              <a:off x="6976873" y="5006009"/>
              <a:ext cx="901700" cy="259013"/>
            </a:xfrm>
            <a:prstGeom prst="line">
              <a:avLst/>
            </a:prstGeom>
            <a:noFill/>
            <a:ln w="33338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68544" tIns="34273" rIns="68544" bIns="34273"/>
            <a:lstStyle>
              <a:defPPr>
                <a:defRPr lang="pt-BR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pt-BR" sz="1539"/>
            </a:p>
          </p:txBody>
        </p:sp>
        <p:sp>
          <p:nvSpPr>
            <p:cNvPr id="203" name="Line 26"/>
            <p:cNvSpPr>
              <a:spLocks noChangeShapeType="1"/>
            </p:cNvSpPr>
            <p:nvPr/>
          </p:nvSpPr>
          <p:spPr bwMode="auto">
            <a:xfrm flipV="1">
              <a:off x="6976873" y="4806334"/>
              <a:ext cx="901700" cy="199676"/>
            </a:xfrm>
            <a:prstGeom prst="line">
              <a:avLst/>
            </a:prstGeom>
            <a:noFill/>
            <a:ln w="33338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68544" tIns="34273" rIns="68544" bIns="34273"/>
            <a:lstStyle>
              <a:defPPr>
                <a:defRPr lang="pt-BR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pt-BR" sz="1539"/>
            </a:p>
          </p:txBody>
        </p:sp>
        <p:sp>
          <p:nvSpPr>
            <p:cNvPr id="204" name="Line 28"/>
            <p:cNvSpPr>
              <a:spLocks noChangeShapeType="1"/>
            </p:cNvSpPr>
            <p:nvPr/>
          </p:nvSpPr>
          <p:spPr bwMode="auto">
            <a:xfrm>
              <a:off x="6033898" y="4607600"/>
              <a:ext cx="942975" cy="398409"/>
            </a:xfrm>
            <a:prstGeom prst="line">
              <a:avLst/>
            </a:prstGeom>
            <a:noFill/>
            <a:ln w="33401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68544" tIns="34273" rIns="68544" bIns="34273"/>
            <a:lstStyle>
              <a:defPPr>
                <a:defRPr lang="pt-BR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pt-BR" sz="1539"/>
            </a:p>
          </p:txBody>
        </p:sp>
        <p:sp>
          <p:nvSpPr>
            <p:cNvPr id="205" name="Line 29"/>
            <p:cNvSpPr>
              <a:spLocks noChangeShapeType="1"/>
            </p:cNvSpPr>
            <p:nvPr/>
          </p:nvSpPr>
          <p:spPr bwMode="auto">
            <a:xfrm>
              <a:off x="6976873" y="4325040"/>
              <a:ext cx="901700" cy="126210"/>
            </a:xfrm>
            <a:prstGeom prst="line">
              <a:avLst/>
            </a:prstGeom>
            <a:noFill/>
            <a:ln w="33338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68544" tIns="34273" rIns="68544" bIns="34273"/>
            <a:lstStyle>
              <a:defPPr>
                <a:defRPr lang="pt-BR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pt-BR" sz="1539"/>
            </a:p>
          </p:txBody>
        </p:sp>
        <p:sp>
          <p:nvSpPr>
            <p:cNvPr id="206" name="Line 30"/>
            <p:cNvSpPr>
              <a:spLocks noChangeShapeType="1"/>
            </p:cNvSpPr>
            <p:nvPr/>
          </p:nvSpPr>
          <p:spPr bwMode="auto">
            <a:xfrm flipV="1">
              <a:off x="7878573" y="5066288"/>
              <a:ext cx="946150" cy="198734"/>
            </a:xfrm>
            <a:prstGeom prst="line">
              <a:avLst/>
            </a:prstGeom>
            <a:noFill/>
            <a:ln w="33338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68544" tIns="34273" rIns="68544" bIns="34273"/>
            <a:lstStyle>
              <a:defPPr>
                <a:defRPr lang="pt-BR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pt-BR" sz="1539"/>
            </a:p>
          </p:txBody>
        </p:sp>
        <p:sp>
          <p:nvSpPr>
            <p:cNvPr id="207" name="Line 33"/>
            <p:cNvSpPr>
              <a:spLocks noChangeShapeType="1"/>
            </p:cNvSpPr>
            <p:nvPr/>
          </p:nvSpPr>
          <p:spPr bwMode="auto">
            <a:xfrm flipV="1">
              <a:off x="7878573" y="4269470"/>
              <a:ext cx="941388" cy="181780"/>
            </a:xfrm>
            <a:prstGeom prst="line">
              <a:avLst/>
            </a:prstGeom>
            <a:noFill/>
            <a:ln w="33338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68544" tIns="34273" rIns="68544" bIns="34273"/>
            <a:lstStyle>
              <a:defPPr>
                <a:defRPr lang="pt-BR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pt-BR" sz="1539"/>
            </a:p>
          </p:txBody>
        </p:sp>
        <p:sp>
          <p:nvSpPr>
            <p:cNvPr id="208" name="Line 34"/>
            <p:cNvSpPr>
              <a:spLocks noChangeShapeType="1"/>
            </p:cNvSpPr>
            <p:nvPr/>
          </p:nvSpPr>
          <p:spPr bwMode="auto">
            <a:xfrm flipV="1">
              <a:off x="7878573" y="4650926"/>
              <a:ext cx="955675" cy="155408"/>
            </a:xfrm>
            <a:prstGeom prst="line">
              <a:avLst/>
            </a:prstGeom>
            <a:noFill/>
            <a:ln w="33338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68544" tIns="34273" rIns="68544" bIns="34273"/>
            <a:lstStyle>
              <a:defPPr>
                <a:defRPr lang="pt-BR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pt-BR" sz="1539"/>
            </a:p>
          </p:txBody>
        </p:sp>
        <p:sp>
          <p:nvSpPr>
            <p:cNvPr id="209" name="Line 35"/>
            <p:cNvSpPr>
              <a:spLocks noChangeShapeType="1"/>
            </p:cNvSpPr>
            <p:nvPr/>
          </p:nvSpPr>
          <p:spPr bwMode="auto">
            <a:xfrm>
              <a:off x="7878573" y="4451250"/>
              <a:ext cx="955675" cy="156350"/>
            </a:xfrm>
            <a:prstGeom prst="line">
              <a:avLst/>
            </a:prstGeom>
            <a:noFill/>
            <a:ln w="33338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68544" tIns="34273" rIns="68544" bIns="34273"/>
            <a:lstStyle>
              <a:defPPr>
                <a:defRPr lang="pt-BR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pt-BR" sz="1539"/>
            </a:p>
          </p:txBody>
        </p:sp>
        <p:sp>
          <p:nvSpPr>
            <p:cNvPr id="210" name="Line 36"/>
            <p:cNvSpPr>
              <a:spLocks noChangeShapeType="1"/>
            </p:cNvSpPr>
            <p:nvPr/>
          </p:nvSpPr>
          <p:spPr bwMode="auto">
            <a:xfrm>
              <a:off x="7878573" y="4806334"/>
              <a:ext cx="946150" cy="199676"/>
            </a:xfrm>
            <a:prstGeom prst="line">
              <a:avLst/>
            </a:prstGeom>
            <a:noFill/>
            <a:ln w="33338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68544" tIns="34273" rIns="68544" bIns="34273"/>
            <a:lstStyle>
              <a:defPPr>
                <a:defRPr lang="pt-BR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pt-BR" sz="1539"/>
            </a:p>
          </p:txBody>
        </p:sp>
        <p:sp>
          <p:nvSpPr>
            <p:cNvPr id="211" name="Line 37"/>
            <p:cNvSpPr>
              <a:spLocks noChangeShapeType="1"/>
            </p:cNvSpPr>
            <p:nvPr/>
          </p:nvSpPr>
          <p:spPr bwMode="auto">
            <a:xfrm>
              <a:off x="7878573" y="5265022"/>
              <a:ext cx="946150" cy="199676"/>
            </a:xfrm>
            <a:prstGeom prst="line">
              <a:avLst/>
            </a:prstGeom>
            <a:noFill/>
            <a:ln w="33338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68544" tIns="34273" rIns="68544" bIns="34273"/>
            <a:lstStyle>
              <a:defPPr>
                <a:defRPr lang="pt-BR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pt-BR" sz="1539"/>
            </a:p>
          </p:txBody>
        </p:sp>
        <p:sp>
          <p:nvSpPr>
            <p:cNvPr id="212" name="Freeform 38"/>
            <p:cNvSpPr>
              <a:spLocks/>
            </p:cNvSpPr>
            <p:nvPr/>
          </p:nvSpPr>
          <p:spPr bwMode="auto">
            <a:xfrm>
              <a:off x="6040248" y="6292597"/>
              <a:ext cx="196850" cy="85710"/>
            </a:xfrm>
            <a:custGeom>
              <a:avLst/>
              <a:gdLst>
                <a:gd name="T0" fmla="*/ 2147483647 w 71"/>
                <a:gd name="T1" fmla="*/ 0 h 71"/>
                <a:gd name="T2" fmla="*/ 0 w 71"/>
                <a:gd name="T3" fmla="*/ 2147483647 h 71"/>
                <a:gd name="T4" fmla="*/ 2147483647 w 71"/>
                <a:gd name="T5" fmla="*/ 2147483647 h 71"/>
                <a:gd name="T6" fmla="*/ 2147483647 w 71"/>
                <a:gd name="T7" fmla="*/ 0 h 7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1"/>
                <a:gd name="T13" fmla="*/ 0 h 71"/>
                <a:gd name="T14" fmla="*/ 71 w 71"/>
                <a:gd name="T15" fmla="*/ 71 h 7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1" h="71">
                  <a:moveTo>
                    <a:pt x="71" y="0"/>
                  </a:moveTo>
                  <a:lnTo>
                    <a:pt x="0" y="35"/>
                  </a:lnTo>
                  <a:lnTo>
                    <a:pt x="71" y="71"/>
                  </a:lnTo>
                  <a:lnTo>
                    <a:pt x="71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68544" tIns="34273" rIns="68544" bIns="34273"/>
            <a:lstStyle>
              <a:defPPr>
                <a:defRPr lang="pt-BR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pt-BR" sz="1539"/>
            </a:p>
          </p:txBody>
        </p:sp>
        <p:sp>
          <p:nvSpPr>
            <p:cNvPr id="213" name="Freeform 39"/>
            <p:cNvSpPr>
              <a:spLocks/>
            </p:cNvSpPr>
            <p:nvPr/>
          </p:nvSpPr>
          <p:spPr bwMode="auto">
            <a:xfrm>
              <a:off x="6040248" y="6292597"/>
              <a:ext cx="196850" cy="85710"/>
            </a:xfrm>
            <a:custGeom>
              <a:avLst/>
              <a:gdLst>
                <a:gd name="T0" fmla="*/ 2147483647 w 71"/>
                <a:gd name="T1" fmla="*/ 0 h 71"/>
                <a:gd name="T2" fmla="*/ 0 w 71"/>
                <a:gd name="T3" fmla="*/ 2147483647 h 71"/>
                <a:gd name="T4" fmla="*/ 2147483647 w 71"/>
                <a:gd name="T5" fmla="*/ 2147483647 h 71"/>
                <a:gd name="T6" fmla="*/ 2147483647 w 71"/>
                <a:gd name="T7" fmla="*/ 0 h 7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1"/>
                <a:gd name="T13" fmla="*/ 0 h 71"/>
                <a:gd name="T14" fmla="*/ 71 w 71"/>
                <a:gd name="T15" fmla="*/ 71 h 7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1" h="71">
                  <a:moveTo>
                    <a:pt x="71" y="0"/>
                  </a:moveTo>
                  <a:lnTo>
                    <a:pt x="0" y="35"/>
                  </a:lnTo>
                  <a:lnTo>
                    <a:pt x="71" y="71"/>
                  </a:lnTo>
                  <a:lnTo>
                    <a:pt x="71" y="0"/>
                  </a:lnTo>
                  <a:close/>
                </a:path>
              </a:pathLst>
            </a:custGeom>
            <a:solidFill>
              <a:schemeClr val="tx1"/>
            </a:solidFill>
            <a:ln w="11113">
              <a:solidFill>
                <a:schemeClr val="tx1"/>
              </a:solidFill>
              <a:round/>
              <a:headEnd/>
              <a:tailEnd/>
            </a:ln>
          </p:spPr>
          <p:txBody>
            <a:bodyPr lIns="68544" tIns="34273" rIns="68544" bIns="34273"/>
            <a:lstStyle>
              <a:defPPr>
                <a:defRPr lang="pt-BR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pt-BR" sz="1539"/>
            </a:p>
          </p:txBody>
        </p:sp>
        <p:sp>
          <p:nvSpPr>
            <p:cNvPr id="214" name="Freeform 40"/>
            <p:cNvSpPr>
              <a:spLocks/>
            </p:cNvSpPr>
            <p:nvPr/>
          </p:nvSpPr>
          <p:spPr bwMode="auto">
            <a:xfrm>
              <a:off x="8608823" y="6276903"/>
              <a:ext cx="212725" cy="95129"/>
            </a:xfrm>
            <a:custGeom>
              <a:avLst/>
              <a:gdLst>
                <a:gd name="T0" fmla="*/ 0 w 77"/>
                <a:gd name="T1" fmla="*/ 2147483647 h 78"/>
                <a:gd name="T2" fmla="*/ 2147483647 w 77"/>
                <a:gd name="T3" fmla="*/ 2147483647 h 78"/>
                <a:gd name="T4" fmla="*/ 0 w 77"/>
                <a:gd name="T5" fmla="*/ 0 h 78"/>
                <a:gd name="T6" fmla="*/ 0 w 77"/>
                <a:gd name="T7" fmla="*/ 2147483647 h 7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7"/>
                <a:gd name="T13" fmla="*/ 0 h 78"/>
                <a:gd name="T14" fmla="*/ 77 w 77"/>
                <a:gd name="T15" fmla="*/ 78 h 7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7" h="78">
                  <a:moveTo>
                    <a:pt x="0" y="78"/>
                  </a:moveTo>
                  <a:lnTo>
                    <a:pt x="77" y="35"/>
                  </a:lnTo>
                  <a:lnTo>
                    <a:pt x="0" y="0"/>
                  </a:lnTo>
                  <a:lnTo>
                    <a:pt x="0" y="78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68544" tIns="34273" rIns="68544" bIns="34273"/>
            <a:lstStyle>
              <a:defPPr>
                <a:defRPr lang="pt-BR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pt-BR" sz="1539"/>
            </a:p>
          </p:txBody>
        </p:sp>
        <p:sp>
          <p:nvSpPr>
            <p:cNvPr id="215" name="Line 41"/>
            <p:cNvSpPr>
              <a:spLocks noChangeShapeType="1"/>
            </p:cNvSpPr>
            <p:nvPr/>
          </p:nvSpPr>
          <p:spPr bwMode="auto">
            <a:xfrm>
              <a:off x="6018023" y="6159794"/>
              <a:ext cx="0" cy="250536"/>
            </a:xfrm>
            <a:prstGeom prst="line">
              <a:avLst/>
            </a:prstGeom>
            <a:noFill/>
            <a:ln w="11113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68544" tIns="34273" rIns="68544" bIns="34273"/>
            <a:lstStyle>
              <a:defPPr>
                <a:defRPr lang="pt-BR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pt-BR" sz="1539"/>
            </a:p>
          </p:txBody>
        </p:sp>
        <p:sp>
          <p:nvSpPr>
            <p:cNvPr id="216" name="Line 42"/>
            <p:cNvSpPr>
              <a:spLocks noChangeShapeType="1"/>
            </p:cNvSpPr>
            <p:nvPr/>
          </p:nvSpPr>
          <p:spPr bwMode="auto">
            <a:xfrm>
              <a:off x="8834248" y="6193666"/>
              <a:ext cx="0" cy="251478"/>
            </a:xfrm>
            <a:prstGeom prst="line">
              <a:avLst/>
            </a:prstGeom>
            <a:noFill/>
            <a:ln w="11113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68544" tIns="34273" rIns="68544" bIns="34273"/>
            <a:lstStyle>
              <a:defPPr>
                <a:defRPr lang="pt-BR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pt-BR" sz="1539"/>
            </a:p>
          </p:txBody>
        </p:sp>
        <p:sp>
          <p:nvSpPr>
            <p:cNvPr id="217" name="Line 43"/>
            <p:cNvSpPr>
              <a:spLocks noChangeShapeType="1"/>
            </p:cNvSpPr>
            <p:nvPr/>
          </p:nvSpPr>
          <p:spPr bwMode="auto">
            <a:xfrm>
              <a:off x="2590611" y="6334981"/>
              <a:ext cx="3186112" cy="0"/>
            </a:xfrm>
            <a:prstGeom prst="line">
              <a:avLst/>
            </a:prstGeom>
            <a:noFill/>
            <a:ln w="11113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68544" tIns="34273" rIns="68544" bIns="34273"/>
            <a:lstStyle>
              <a:defPPr>
                <a:defRPr lang="pt-BR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pt-BR" sz="1539"/>
            </a:p>
          </p:txBody>
        </p:sp>
        <p:sp>
          <p:nvSpPr>
            <p:cNvPr id="218" name="Freeform 46"/>
            <p:cNvSpPr>
              <a:spLocks/>
            </p:cNvSpPr>
            <p:nvPr/>
          </p:nvSpPr>
          <p:spPr bwMode="auto">
            <a:xfrm>
              <a:off x="5776723" y="6292597"/>
              <a:ext cx="195263" cy="94186"/>
            </a:xfrm>
            <a:custGeom>
              <a:avLst/>
              <a:gdLst>
                <a:gd name="T0" fmla="*/ 0 w 70"/>
                <a:gd name="T1" fmla="*/ 2147483647 h 78"/>
                <a:gd name="T2" fmla="*/ 2147483647 w 70"/>
                <a:gd name="T3" fmla="*/ 2147483647 h 78"/>
                <a:gd name="T4" fmla="*/ 0 w 70"/>
                <a:gd name="T5" fmla="*/ 0 h 78"/>
                <a:gd name="T6" fmla="*/ 0 w 70"/>
                <a:gd name="T7" fmla="*/ 2147483647 h 7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0"/>
                <a:gd name="T13" fmla="*/ 0 h 78"/>
                <a:gd name="T14" fmla="*/ 70 w 70"/>
                <a:gd name="T15" fmla="*/ 78 h 7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0" h="78">
                  <a:moveTo>
                    <a:pt x="0" y="78"/>
                  </a:moveTo>
                  <a:lnTo>
                    <a:pt x="70" y="35"/>
                  </a:lnTo>
                  <a:lnTo>
                    <a:pt x="0" y="0"/>
                  </a:lnTo>
                  <a:lnTo>
                    <a:pt x="0" y="78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68544" tIns="34273" rIns="68544" bIns="34273"/>
            <a:lstStyle>
              <a:defPPr>
                <a:defRPr lang="pt-BR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pt-BR" sz="1539"/>
            </a:p>
          </p:txBody>
        </p:sp>
        <p:sp>
          <p:nvSpPr>
            <p:cNvPr id="219" name="Freeform 47"/>
            <p:cNvSpPr>
              <a:spLocks/>
            </p:cNvSpPr>
            <p:nvPr/>
          </p:nvSpPr>
          <p:spPr bwMode="auto">
            <a:xfrm>
              <a:off x="5776723" y="6292597"/>
              <a:ext cx="195263" cy="94186"/>
            </a:xfrm>
            <a:custGeom>
              <a:avLst/>
              <a:gdLst>
                <a:gd name="T0" fmla="*/ 0 w 70"/>
                <a:gd name="T1" fmla="*/ 2147483647 h 78"/>
                <a:gd name="T2" fmla="*/ 2147483647 w 70"/>
                <a:gd name="T3" fmla="*/ 2147483647 h 78"/>
                <a:gd name="T4" fmla="*/ 0 w 70"/>
                <a:gd name="T5" fmla="*/ 0 h 78"/>
                <a:gd name="T6" fmla="*/ 0 w 70"/>
                <a:gd name="T7" fmla="*/ 2147483647 h 7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0"/>
                <a:gd name="T13" fmla="*/ 0 h 78"/>
                <a:gd name="T14" fmla="*/ 70 w 70"/>
                <a:gd name="T15" fmla="*/ 78 h 7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0" h="78">
                  <a:moveTo>
                    <a:pt x="0" y="78"/>
                  </a:moveTo>
                  <a:lnTo>
                    <a:pt x="70" y="35"/>
                  </a:lnTo>
                  <a:lnTo>
                    <a:pt x="0" y="0"/>
                  </a:lnTo>
                  <a:lnTo>
                    <a:pt x="0" y="78"/>
                  </a:lnTo>
                  <a:close/>
                </a:path>
              </a:pathLst>
            </a:custGeom>
            <a:solidFill>
              <a:schemeClr val="tx1"/>
            </a:solidFill>
            <a:ln w="11113">
              <a:solidFill>
                <a:schemeClr val="tx1"/>
              </a:solidFill>
              <a:round/>
              <a:headEnd/>
              <a:tailEnd/>
            </a:ln>
          </p:spPr>
          <p:txBody>
            <a:bodyPr lIns="68544" tIns="34273" rIns="68544" bIns="34273"/>
            <a:lstStyle>
              <a:defPPr>
                <a:defRPr lang="pt-BR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pt-BR" sz="1539"/>
            </a:p>
          </p:txBody>
        </p:sp>
        <p:sp>
          <p:nvSpPr>
            <p:cNvPr id="220" name="Freeform 51"/>
            <p:cNvSpPr>
              <a:spLocks/>
            </p:cNvSpPr>
            <p:nvPr/>
          </p:nvSpPr>
          <p:spPr bwMode="auto">
            <a:xfrm>
              <a:off x="5776723" y="6292597"/>
              <a:ext cx="195263" cy="94186"/>
            </a:xfrm>
            <a:custGeom>
              <a:avLst/>
              <a:gdLst>
                <a:gd name="T0" fmla="*/ 0 w 70"/>
                <a:gd name="T1" fmla="*/ 2147483647 h 78"/>
                <a:gd name="T2" fmla="*/ 2147483647 w 70"/>
                <a:gd name="T3" fmla="*/ 2147483647 h 78"/>
                <a:gd name="T4" fmla="*/ 0 w 70"/>
                <a:gd name="T5" fmla="*/ 0 h 78"/>
                <a:gd name="T6" fmla="*/ 0 w 70"/>
                <a:gd name="T7" fmla="*/ 2147483647 h 7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0"/>
                <a:gd name="T13" fmla="*/ 0 h 78"/>
                <a:gd name="T14" fmla="*/ 70 w 70"/>
                <a:gd name="T15" fmla="*/ 78 h 7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0" h="78">
                  <a:moveTo>
                    <a:pt x="0" y="78"/>
                  </a:moveTo>
                  <a:lnTo>
                    <a:pt x="70" y="35"/>
                  </a:lnTo>
                  <a:lnTo>
                    <a:pt x="0" y="0"/>
                  </a:lnTo>
                  <a:lnTo>
                    <a:pt x="0" y="78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68544" tIns="34273" rIns="68544" bIns="34273"/>
            <a:lstStyle>
              <a:defPPr>
                <a:defRPr lang="pt-BR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pt-BR" sz="1539"/>
            </a:p>
          </p:txBody>
        </p:sp>
        <p:sp>
          <p:nvSpPr>
            <p:cNvPr id="221" name="Freeform 52"/>
            <p:cNvSpPr>
              <a:spLocks/>
            </p:cNvSpPr>
            <p:nvPr/>
          </p:nvSpPr>
          <p:spPr bwMode="auto">
            <a:xfrm>
              <a:off x="5776723" y="6292597"/>
              <a:ext cx="195263" cy="94186"/>
            </a:xfrm>
            <a:custGeom>
              <a:avLst/>
              <a:gdLst>
                <a:gd name="T0" fmla="*/ 0 w 70"/>
                <a:gd name="T1" fmla="*/ 2147483647 h 78"/>
                <a:gd name="T2" fmla="*/ 2147483647 w 70"/>
                <a:gd name="T3" fmla="*/ 2147483647 h 78"/>
                <a:gd name="T4" fmla="*/ 0 w 70"/>
                <a:gd name="T5" fmla="*/ 0 h 78"/>
                <a:gd name="T6" fmla="*/ 0 w 70"/>
                <a:gd name="T7" fmla="*/ 2147483647 h 7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0"/>
                <a:gd name="T13" fmla="*/ 0 h 78"/>
                <a:gd name="T14" fmla="*/ 70 w 70"/>
                <a:gd name="T15" fmla="*/ 78 h 7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0" h="78">
                  <a:moveTo>
                    <a:pt x="0" y="78"/>
                  </a:moveTo>
                  <a:lnTo>
                    <a:pt x="70" y="35"/>
                  </a:lnTo>
                  <a:lnTo>
                    <a:pt x="0" y="0"/>
                  </a:lnTo>
                  <a:lnTo>
                    <a:pt x="0" y="78"/>
                  </a:lnTo>
                  <a:close/>
                </a:path>
              </a:pathLst>
            </a:custGeom>
            <a:solidFill>
              <a:schemeClr val="tx1"/>
            </a:solidFill>
            <a:ln w="11113">
              <a:solidFill>
                <a:schemeClr val="tx1"/>
              </a:solidFill>
              <a:round/>
              <a:headEnd/>
              <a:tailEnd/>
            </a:ln>
          </p:spPr>
          <p:txBody>
            <a:bodyPr lIns="68544" tIns="34273" rIns="68544" bIns="34273"/>
            <a:lstStyle>
              <a:defPPr>
                <a:defRPr lang="pt-BR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pt-BR" sz="1539"/>
            </a:p>
          </p:txBody>
        </p:sp>
        <p:sp>
          <p:nvSpPr>
            <p:cNvPr id="222" name="Line 54"/>
            <p:cNvSpPr>
              <a:spLocks noChangeShapeType="1"/>
            </p:cNvSpPr>
            <p:nvPr/>
          </p:nvSpPr>
          <p:spPr bwMode="auto">
            <a:xfrm flipH="1" flipV="1">
              <a:off x="3274823" y="4269470"/>
              <a:ext cx="914400" cy="194024"/>
            </a:xfrm>
            <a:prstGeom prst="line">
              <a:avLst/>
            </a:prstGeom>
            <a:noFill/>
            <a:ln w="33401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68544" tIns="34273" rIns="68544" bIns="34273"/>
            <a:lstStyle>
              <a:defPPr>
                <a:defRPr lang="pt-BR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pt-BR" sz="1539"/>
            </a:p>
          </p:txBody>
        </p:sp>
        <p:sp>
          <p:nvSpPr>
            <p:cNvPr id="223" name="Line 55"/>
            <p:cNvSpPr>
              <a:spLocks noChangeShapeType="1"/>
            </p:cNvSpPr>
            <p:nvPr/>
          </p:nvSpPr>
          <p:spPr bwMode="auto">
            <a:xfrm flipH="1" flipV="1">
              <a:off x="4189223" y="4463495"/>
              <a:ext cx="981075" cy="503898"/>
            </a:xfrm>
            <a:prstGeom prst="line">
              <a:avLst/>
            </a:prstGeom>
            <a:noFill/>
            <a:ln w="33401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68544" tIns="34273" rIns="68544" bIns="34273"/>
            <a:lstStyle>
              <a:defPPr>
                <a:defRPr lang="pt-BR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pt-BR" sz="1539"/>
            </a:p>
          </p:txBody>
        </p:sp>
        <p:sp>
          <p:nvSpPr>
            <p:cNvPr id="224" name="Line 56"/>
            <p:cNvSpPr>
              <a:spLocks noChangeShapeType="1"/>
            </p:cNvSpPr>
            <p:nvPr/>
          </p:nvSpPr>
          <p:spPr bwMode="auto">
            <a:xfrm flipH="1">
              <a:off x="5170298" y="4617961"/>
              <a:ext cx="847725" cy="349433"/>
            </a:xfrm>
            <a:prstGeom prst="line">
              <a:avLst/>
            </a:prstGeom>
            <a:noFill/>
            <a:ln w="33401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68544" tIns="34273" rIns="68544" bIns="34273"/>
            <a:lstStyle>
              <a:defPPr>
                <a:defRPr lang="pt-BR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pt-BR" sz="1539"/>
            </a:p>
          </p:txBody>
        </p:sp>
        <p:sp>
          <p:nvSpPr>
            <p:cNvPr id="225" name="Line 57"/>
            <p:cNvSpPr>
              <a:spLocks noChangeShapeType="1"/>
            </p:cNvSpPr>
            <p:nvPr/>
          </p:nvSpPr>
          <p:spPr bwMode="auto">
            <a:xfrm flipV="1">
              <a:off x="5856098" y="6315385"/>
              <a:ext cx="2784475" cy="18166"/>
            </a:xfrm>
            <a:prstGeom prst="line">
              <a:avLst/>
            </a:prstGeom>
            <a:noFill/>
            <a:ln w="11113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68544" tIns="34273" rIns="68544" bIns="34273"/>
            <a:lstStyle>
              <a:defPPr>
                <a:defRPr lang="pt-BR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pt-BR" sz="1539"/>
            </a:p>
          </p:txBody>
        </p:sp>
        <p:sp>
          <p:nvSpPr>
            <p:cNvPr id="226" name="Rectangle 59"/>
            <p:cNvSpPr>
              <a:spLocks noChangeArrowheads="1"/>
            </p:cNvSpPr>
            <p:nvPr/>
          </p:nvSpPr>
          <p:spPr bwMode="auto">
            <a:xfrm>
              <a:off x="6337148" y="6011360"/>
              <a:ext cx="2246406" cy="1229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defPPr>
                <a:defRPr lang="pt-BR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algn="ctr" eaLnBrk="1" hangingPunct="1"/>
              <a:r>
                <a:rPr lang="pt-BR" altLang="pt-BR" sz="1197" b="1" dirty="0"/>
                <a:t>Geração de Cenários</a:t>
              </a:r>
            </a:p>
          </p:txBody>
        </p:sp>
        <p:sp>
          <p:nvSpPr>
            <p:cNvPr id="227" name="Line 48"/>
            <p:cNvSpPr>
              <a:spLocks noChangeShapeType="1"/>
            </p:cNvSpPr>
            <p:nvPr/>
          </p:nvSpPr>
          <p:spPr bwMode="auto">
            <a:xfrm>
              <a:off x="2590611" y="6334981"/>
              <a:ext cx="3186112" cy="0"/>
            </a:xfrm>
            <a:prstGeom prst="line">
              <a:avLst/>
            </a:prstGeom>
            <a:noFill/>
            <a:ln w="11113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68544" tIns="34273" rIns="68544" bIns="34273"/>
            <a:lstStyle>
              <a:defPPr>
                <a:defRPr lang="pt-BR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pt-BR" sz="1539"/>
            </a:p>
          </p:txBody>
        </p:sp>
        <p:sp>
          <p:nvSpPr>
            <p:cNvPr id="228" name="Freeform 44"/>
            <p:cNvSpPr>
              <a:spLocks/>
            </p:cNvSpPr>
            <p:nvPr/>
          </p:nvSpPr>
          <p:spPr bwMode="auto">
            <a:xfrm>
              <a:off x="2393761" y="6292597"/>
              <a:ext cx="196850" cy="94186"/>
            </a:xfrm>
            <a:custGeom>
              <a:avLst/>
              <a:gdLst>
                <a:gd name="T0" fmla="*/ 2147483647 w 71"/>
                <a:gd name="T1" fmla="*/ 0 h 78"/>
                <a:gd name="T2" fmla="*/ 0 w 71"/>
                <a:gd name="T3" fmla="*/ 2147483647 h 78"/>
                <a:gd name="T4" fmla="*/ 2147483647 w 71"/>
                <a:gd name="T5" fmla="*/ 2147483647 h 78"/>
                <a:gd name="T6" fmla="*/ 2147483647 w 71"/>
                <a:gd name="T7" fmla="*/ 0 h 7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1"/>
                <a:gd name="T13" fmla="*/ 0 h 78"/>
                <a:gd name="T14" fmla="*/ 71 w 71"/>
                <a:gd name="T15" fmla="*/ 78 h 7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1" h="78">
                  <a:moveTo>
                    <a:pt x="71" y="0"/>
                  </a:moveTo>
                  <a:lnTo>
                    <a:pt x="0" y="35"/>
                  </a:lnTo>
                  <a:lnTo>
                    <a:pt x="71" y="78"/>
                  </a:lnTo>
                  <a:lnTo>
                    <a:pt x="71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68544" tIns="34273" rIns="68544" bIns="34273"/>
            <a:lstStyle>
              <a:defPPr>
                <a:defRPr lang="pt-BR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pt-BR" sz="1539"/>
            </a:p>
          </p:txBody>
        </p:sp>
        <p:sp>
          <p:nvSpPr>
            <p:cNvPr id="229" name="Freeform 45"/>
            <p:cNvSpPr>
              <a:spLocks/>
            </p:cNvSpPr>
            <p:nvPr/>
          </p:nvSpPr>
          <p:spPr bwMode="auto">
            <a:xfrm>
              <a:off x="2393761" y="6292597"/>
              <a:ext cx="196850" cy="94186"/>
            </a:xfrm>
            <a:custGeom>
              <a:avLst/>
              <a:gdLst>
                <a:gd name="T0" fmla="*/ 2147483647 w 71"/>
                <a:gd name="T1" fmla="*/ 0 h 78"/>
                <a:gd name="T2" fmla="*/ 0 w 71"/>
                <a:gd name="T3" fmla="*/ 2147483647 h 78"/>
                <a:gd name="T4" fmla="*/ 2147483647 w 71"/>
                <a:gd name="T5" fmla="*/ 2147483647 h 78"/>
                <a:gd name="T6" fmla="*/ 2147483647 w 71"/>
                <a:gd name="T7" fmla="*/ 0 h 7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1"/>
                <a:gd name="T13" fmla="*/ 0 h 78"/>
                <a:gd name="T14" fmla="*/ 71 w 71"/>
                <a:gd name="T15" fmla="*/ 78 h 7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1" h="78">
                  <a:moveTo>
                    <a:pt x="71" y="0"/>
                  </a:moveTo>
                  <a:lnTo>
                    <a:pt x="0" y="35"/>
                  </a:lnTo>
                  <a:lnTo>
                    <a:pt x="71" y="78"/>
                  </a:lnTo>
                  <a:lnTo>
                    <a:pt x="71" y="0"/>
                  </a:lnTo>
                  <a:close/>
                </a:path>
              </a:pathLst>
            </a:custGeom>
            <a:solidFill>
              <a:schemeClr val="tx1"/>
            </a:solidFill>
            <a:ln w="11113">
              <a:solidFill>
                <a:schemeClr val="tx1"/>
              </a:solidFill>
              <a:round/>
              <a:headEnd/>
              <a:tailEnd/>
            </a:ln>
          </p:spPr>
          <p:txBody>
            <a:bodyPr lIns="68544" tIns="34273" rIns="68544" bIns="34273"/>
            <a:lstStyle>
              <a:defPPr>
                <a:defRPr lang="pt-BR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pt-BR" sz="1539"/>
            </a:p>
          </p:txBody>
        </p:sp>
        <p:sp>
          <p:nvSpPr>
            <p:cNvPr id="230" name="Freeform 49"/>
            <p:cNvSpPr>
              <a:spLocks/>
            </p:cNvSpPr>
            <p:nvPr/>
          </p:nvSpPr>
          <p:spPr bwMode="auto">
            <a:xfrm>
              <a:off x="2393761" y="6292597"/>
              <a:ext cx="196850" cy="94186"/>
            </a:xfrm>
            <a:custGeom>
              <a:avLst/>
              <a:gdLst>
                <a:gd name="T0" fmla="*/ 2147483647 w 71"/>
                <a:gd name="T1" fmla="*/ 0 h 78"/>
                <a:gd name="T2" fmla="*/ 0 w 71"/>
                <a:gd name="T3" fmla="*/ 2147483647 h 78"/>
                <a:gd name="T4" fmla="*/ 2147483647 w 71"/>
                <a:gd name="T5" fmla="*/ 2147483647 h 78"/>
                <a:gd name="T6" fmla="*/ 2147483647 w 71"/>
                <a:gd name="T7" fmla="*/ 0 h 7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1"/>
                <a:gd name="T13" fmla="*/ 0 h 78"/>
                <a:gd name="T14" fmla="*/ 71 w 71"/>
                <a:gd name="T15" fmla="*/ 78 h 7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1" h="78">
                  <a:moveTo>
                    <a:pt x="71" y="0"/>
                  </a:moveTo>
                  <a:lnTo>
                    <a:pt x="0" y="35"/>
                  </a:lnTo>
                  <a:lnTo>
                    <a:pt x="71" y="78"/>
                  </a:lnTo>
                  <a:lnTo>
                    <a:pt x="71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68544" tIns="34273" rIns="68544" bIns="34273"/>
            <a:lstStyle>
              <a:defPPr>
                <a:defRPr lang="pt-BR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pt-BR" sz="1539"/>
            </a:p>
          </p:txBody>
        </p:sp>
        <p:sp>
          <p:nvSpPr>
            <p:cNvPr id="231" name="Freeform 50"/>
            <p:cNvSpPr>
              <a:spLocks/>
            </p:cNvSpPr>
            <p:nvPr/>
          </p:nvSpPr>
          <p:spPr bwMode="auto">
            <a:xfrm>
              <a:off x="2393761" y="6292597"/>
              <a:ext cx="196850" cy="94186"/>
            </a:xfrm>
            <a:custGeom>
              <a:avLst/>
              <a:gdLst>
                <a:gd name="T0" fmla="*/ 2147483647 w 71"/>
                <a:gd name="T1" fmla="*/ 0 h 78"/>
                <a:gd name="T2" fmla="*/ 0 w 71"/>
                <a:gd name="T3" fmla="*/ 2147483647 h 78"/>
                <a:gd name="T4" fmla="*/ 2147483647 w 71"/>
                <a:gd name="T5" fmla="*/ 2147483647 h 78"/>
                <a:gd name="T6" fmla="*/ 2147483647 w 71"/>
                <a:gd name="T7" fmla="*/ 0 h 7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1"/>
                <a:gd name="T13" fmla="*/ 0 h 78"/>
                <a:gd name="T14" fmla="*/ 71 w 71"/>
                <a:gd name="T15" fmla="*/ 78 h 7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1" h="78">
                  <a:moveTo>
                    <a:pt x="71" y="0"/>
                  </a:moveTo>
                  <a:lnTo>
                    <a:pt x="0" y="35"/>
                  </a:lnTo>
                  <a:lnTo>
                    <a:pt x="71" y="78"/>
                  </a:lnTo>
                  <a:lnTo>
                    <a:pt x="71" y="0"/>
                  </a:lnTo>
                  <a:close/>
                </a:path>
              </a:pathLst>
            </a:custGeom>
            <a:solidFill>
              <a:schemeClr val="tx1"/>
            </a:solidFill>
            <a:ln w="11113">
              <a:solidFill>
                <a:schemeClr val="tx1"/>
              </a:solidFill>
              <a:round/>
              <a:headEnd/>
              <a:tailEnd/>
            </a:ln>
          </p:spPr>
          <p:txBody>
            <a:bodyPr lIns="68544" tIns="34273" rIns="68544" bIns="34273"/>
            <a:lstStyle>
              <a:defPPr>
                <a:defRPr lang="pt-BR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pt-BR" sz="1539"/>
            </a:p>
          </p:txBody>
        </p:sp>
        <p:sp>
          <p:nvSpPr>
            <p:cNvPr id="232" name="Rectangle 58"/>
            <p:cNvSpPr>
              <a:spLocks noChangeArrowheads="1"/>
            </p:cNvSpPr>
            <p:nvPr/>
          </p:nvSpPr>
          <p:spPr bwMode="auto">
            <a:xfrm>
              <a:off x="2545635" y="6011629"/>
              <a:ext cx="3590925" cy="1229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defPPr>
                <a:defRPr lang="pt-BR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algn="ctr" eaLnBrk="1" hangingPunct="1"/>
              <a:r>
                <a:rPr lang="pt-BR" altLang="pt-BR" sz="1197" b="1" dirty="0"/>
                <a:t>Previsão de Vazões</a:t>
              </a:r>
            </a:p>
          </p:txBody>
        </p:sp>
        <p:sp>
          <p:nvSpPr>
            <p:cNvPr id="233" name="Line 8"/>
            <p:cNvSpPr>
              <a:spLocks noChangeShapeType="1"/>
            </p:cNvSpPr>
            <p:nvPr/>
          </p:nvSpPr>
          <p:spPr bwMode="auto">
            <a:xfrm>
              <a:off x="2354073" y="5457162"/>
              <a:ext cx="0" cy="103605"/>
            </a:xfrm>
            <a:prstGeom prst="line">
              <a:avLst/>
            </a:prstGeom>
            <a:noFill/>
            <a:ln w="11113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68544" tIns="34273" rIns="68544" bIns="34273"/>
            <a:lstStyle>
              <a:defPPr>
                <a:defRPr lang="pt-BR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pt-BR" sz="1197" b="1"/>
            </a:p>
          </p:txBody>
        </p:sp>
        <p:sp>
          <p:nvSpPr>
            <p:cNvPr id="234" name="Line 9"/>
            <p:cNvSpPr>
              <a:spLocks noChangeShapeType="1"/>
            </p:cNvSpPr>
            <p:nvPr/>
          </p:nvSpPr>
          <p:spPr bwMode="auto">
            <a:xfrm>
              <a:off x="3277998" y="5457162"/>
              <a:ext cx="0" cy="103605"/>
            </a:xfrm>
            <a:prstGeom prst="line">
              <a:avLst/>
            </a:prstGeom>
            <a:noFill/>
            <a:ln w="11113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68544" tIns="34273" rIns="68544" bIns="34273"/>
            <a:lstStyle>
              <a:defPPr>
                <a:defRPr lang="pt-BR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pt-BR" sz="1197" b="1"/>
            </a:p>
          </p:txBody>
        </p:sp>
        <p:sp>
          <p:nvSpPr>
            <p:cNvPr id="235" name="Line 53"/>
            <p:cNvSpPr>
              <a:spLocks noChangeShapeType="1"/>
            </p:cNvSpPr>
            <p:nvPr/>
          </p:nvSpPr>
          <p:spPr bwMode="auto">
            <a:xfrm>
              <a:off x="2222311" y="5498605"/>
              <a:ext cx="380365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68544" tIns="34273" rIns="68544" bIns="34273"/>
            <a:lstStyle>
              <a:defPPr>
                <a:defRPr lang="pt-BR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pt-BR" sz="1539"/>
            </a:p>
          </p:txBody>
        </p:sp>
        <p:sp>
          <p:nvSpPr>
            <p:cNvPr id="236" name="Line 4"/>
            <p:cNvSpPr>
              <a:spLocks noChangeShapeType="1"/>
            </p:cNvSpPr>
            <p:nvPr/>
          </p:nvSpPr>
          <p:spPr bwMode="auto">
            <a:xfrm flipH="1">
              <a:off x="2360423" y="4269470"/>
              <a:ext cx="914400" cy="309874"/>
            </a:xfrm>
            <a:prstGeom prst="line">
              <a:avLst/>
            </a:prstGeom>
            <a:noFill/>
            <a:ln w="33401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68544" tIns="34273" rIns="68544" bIns="34273"/>
            <a:lstStyle>
              <a:defPPr>
                <a:defRPr lang="pt-BR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pt-BR" sz="1539"/>
            </a:p>
          </p:txBody>
        </p:sp>
        <p:pic>
          <p:nvPicPr>
            <p:cNvPr id="237" name="Imagem 236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5986" y="4341994"/>
              <a:ext cx="652462" cy="4869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8" name="Imagem 237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38436" y="4466321"/>
              <a:ext cx="1365250" cy="450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9" name="Imagem 238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48373" y="4332575"/>
              <a:ext cx="908050" cy="8137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0" name="Rectangle 16"/>
            <p:cNvSpPr>
              <a:spLocks noChangeArrowheads="1"/>
            </p:cNvSpPr>
            <p:nvPr/>
          </p:nvSpPr>
          <p:spPr bwMode="auto">
            <a:xfrm>
              <a:off x="3471673" y="5289920"/>
              <a:ext cx="495498" cy="122917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>
              <a:spAutoFit/>
            </a:bodyPr>
            <a:lstStyle>
              <a:defPPr>
                <a:defRPr lang="pt-BR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eaLnBrk="1" hangingPunct="1"/>
              <a:r>
                <a:rPr lang="pt-BR" altLang="pt-BR" sz="1197" b="1" dirty="0"/>
                <a:t>sem 2</a:t>
              </a:r>
            </a:p>
          </p:txBody>
        </p:sp>
        <p:sp>
          <p:nvSpPr>
            <p:cNvPr id="241" name="Rectangle 16"/>
            <p:cNvSpPr>
              <a:spLocks noChangeArrowheads="1"/>
            </p:cNvSpPr>
            <p:nvPr/>
          </p:nvSpPr>
          <p:spPr bwMode="auto">
            <a:xfrm>
              <a:off x="2569973" y="5303154"/>
              <a:ext cx="495498" cy="122917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>
              <a:spAutoFit/>
            </a:bodyPr>
            <a:lstStyle>
              <a:defPPr>
                <a:defRPr lang="pt-BR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eaLnBrk="1" hangingPunct="1"/>
              <a:r>
                <a:rPr lang="pt-BR" altLang="pt-BR" sz="1197" b="1" dirty="0"/>
                <a:t>sem 1</a:t>
              </a:r>
            </a:p>
          </p:txBody>
        </p:sp>
        <p:sp>
          <p:nvSpPr>
            <p:cNvPr id="242" name="Rectangle 16"/>
            <p:cNvSpPr>
              <a:spLocks noChangeArrowheads="1"/>
            </p:cNvSpPr>
            <p:nvPr/>
          </p:nvSpPr>
          <p:spPr bwMode="auto">
            <a:xfrm>
              <a:off x="4384486" y="5289920"/>
              <a:ext cx="495498" cy="122917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>
              <a:spAutoFit/>
            </a:bodyPr>
            <a:lstStyle>
              <a:defPPr>
                <a:defRPr lang="pt-BR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eaLnBrk="1" hangingPunct="1"/>
              <a:r>
                <a:rPr lang="pt-BR" altLang="pt-BR" sz="1197" b="1"/>
                <a:t>sem 3</a:t>
              </a:r>
            </a:p>
          </p:txBody>
        </p:sp>
        <p:sp>
          <p:nvSpPr>
            <p:cNvPr id="243" name="Rectangle 16"/>
            <p:cNvSpPr>
              <a:spLocks noChangeArrowheads="1"/>
            </p:cNvSpPr>
            <p:nvPr/>
          </p:nvSpPr>
          <p:spPr bwMode="auto">
            <a:xfrm>
              <a:off x="5295711" y="5281444"/>
              <a:ext cx="495498" cy="122917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>
              <a:spAutoFit/>
            </a:bodyPr>
            <a:lstStyle>
              <a:defPPr>
                <a:defRPr lang="pt-BR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eaLnBrk="1" hangingPunct="1"/>
              <a:r>
                <a:rPr lang="pt-BR" altLang="pt-BR" sz="1197" b="1" dirty="0"/>
                <a:t>sem 4</a:t>
              </a:r>
            </a:p>
          </p:txBody>
        </p:sp>
        <p:sp>
          <p:nvSpPr>
            <p:cNvPr id="244" name="Rectangle 16"/>
            <p:cNvSpPr>
              <a:spLocks noChangeArrowheads="1"/>
            </p:cNvSpPr>
            <p:nvPr/>
          </p:nvSpPr>
          <p:spPr bwMode="auto">
            <a:xfrm>
              <a:off x="6256148" y="5650244"/>
              <a:ext cx="495498" cy="122917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>
              <a:spAutoFit/>
            </a:bodyPr>
            <a:lstStyle>
              <a:defPPr>
                <a:defRPr lang="pt-BR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eaLnBrk="1" hangingPunct="1"/>
              <a:r>
                <a:rPr lang="pt-BR" altLang="pt-BR" sz="1197" b="1"/>
                <a:t>mês 2</a:t>
              </a:r>
            </a:p>
          </p:txBody>
        </p:sp>
        <p:sp>
          <p:nvSpPr>
            <p:cNvPr id="245" name="Line 81"/>
            <p:cNvSpPr>
              <a:spLocks noChangeShapeType="1"/>
            </p:cNvSpPr>
            <p:nvPr/>
          </p:nvSpPr>
          <p:spPr bwMode="auto">
            <a:xfrm>
              <a:off x="2244536" y="5601267"/>
              <a:ext cx="376872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68544" tIns="34273" rIns="68544" bIns="34273"/>
            <a:lstStyle>
              <a:defPPr>
                <a:defRPr lang="pt-BR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pt-BR" sz="1539"/>
            </a:p>
          </p:txBody>
        </p:sp>
        <p:sp>
          <p:nvSpPr>
            <p:cNvPr id="246" name="Line 10"/>
            <p:cNvSpPr>
              <a:spLocks noChangeShapeType="1"/>
            </p:cNvSpPr>
            <p:nvPr/>
          </p:nvSpPr>
          <p:spPr bwMode="auto">
            <a:xfrm>
              <a:off x="6018023" y="5555116"/>
              <a:ext cx="0" cy="103605"/>
            </a:xfrm>
            <a:prstGeom prst="line">
              <a:avLst/>
            </a:prstGeom>
            <a:noFill/>
            <a:ln w="11113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68544" tIns="34273" rIns="68544" bIns="34273"/>
            <a:lstStyle>
              <a:defPPr>
                <a:defRPr lang="pt-BR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pt-BR" sz="1539"/>
            </a:p>
          </p:txBody>
        </p:sp>
        <p:sp>
          <p:nvSpPr>
            <p:cNvPr id="247" name="Line 10"/>
            <p:cNvSpPr>
              <a:spLocks noChangeShapeType="1"/>
            </p:cNvSpPr>
            <p:nvPr/>
          </p:nvSpPr>
          <p:spPr bwMode="auto">
            <a:xfrm>
              <a:off x="2352486" y="5555116"/>
              <a:ext cx="0" cy="103605"/>
            </a:xfrm>
            <a:prstGeom prst="line">
              <a:avLst/>
            </a:prstGeom>
            <a:noFill/>
            <a:ln w="11113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68544" tIns="34273" rIns="68544" bIns="34273"/>
            <a:lstStyle>
              <a:defPPr>
                <a:defRPr lang="pt-BR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pt-BR" sz="1539"/>
            </a:p>
          </p:txBody>
        </p:sp>
        <p:sp>
          <p:nvSpPr>
            <p:cNvPr id="248" name="Line 86"/>
            <p:cNvSpPr>
              <a:spLocks noChangeShapeType="1"/>
            </p:cNvSpPr>
            <p:nvPr/>
          </p:nvSpPr>
          <p:spPr bwMode="auto">
            <a:xfrm>
              <a:off x="6013261" y="5603151"/>
              <a:ext cx="28067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68544" tIns="34273" rIns="68544" bIns="34273"/>
            <a:lstStyle>
              <a:defPPr>
                <a:defRPr lang="pt-BR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pt-BR" sz="1539"/>
            </a:p>
          </p:txBody>
        </p:sp>
        <p:sp>
          <p:nvSpPr>
            <p:cNvPr id="249" name="Rectangle 16"/>
            <p:cNvSpPr>
              <a:spLocks noChangeArrowheads="1"/>
            </p:cNvSpPr>
            <p:nvPr/>
          </p:nvSpPr>
          <p:spPr bwMode="auto">
            <a:xfrm>
              <a:off x="7119748" y="5658722"/>
              <a:ext cx="495498" cy="122917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>
              <a:spAutoFit/>
            </a:bodyPr>
            <a:lstStyle>
              <a:defPPr>
                <a:defRPr lang="pt-BR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eaLnBrk="1" hangingPunct="1"/>
              <a:r>
                <a:rPr lang="pt-BR" altLang="pt-BR" sz="1197" b="1"/>
                <a:t>mês 3</a:t>
              </a:r>
            </a:p>
          </p:txBody>
        </p:sp>
        <p:sp>
          <p:nvSpPr>
            <p:cNvPr id="250" name="Rectangle 16"/>
            <p:cNvSpPr>
              <a:spLocks noChangeArrowheads="1"/>
            </p:cNvSpPr>
            <p:nvPr/>
          </p:nvSpPr>
          <p:spPr bwMode="auto">
            <a:xfrm>
              <a:off x="8045260" y="5651187"/>
              <a:ext cx="504640" cy="122917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>
              <a:spAutoFit/>
            </a:bodyPr>
            <a:lstStyle>
              <a:defPPr>
                <a:defRPr lang="pt-BR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eaLnBrk="1" hangingPunct="1"/>
              <a:r>
                <a:rPr lang="pt-BR" altLang="pt-BR" sz="1197" b="1"/>
                <a:t>mês n</a:t>
              </a:r>
            </a:p>
          </p:txBody>
        </p:sp>
        <p:sp>
          <p:nvSpPr>
            <p:cNvPr id="251" name="Line 27"/>
            <p:cNvSpPr>
              <a:spLocks noChangeShapeType="1"/>
            </p:cNvSpPr>
            <p:nvPr/>
          </p:nvSpPr>
          <p:spPr bwMode="auto">
            <a:xfrm flipV="1">
              <a:off x="6986398" y="4130074"/>
              <a:ext cx="889000" cy="191199"/>
            </a:xfrm>
            <a:prstGeom prst="line">
              <a:avLst/>
            </a:prstGeom>
            <a:noFill/>
            <a:ln w="33338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68544" tIns="34273" rIns="68544" bIns="34273"/>
            <a:lstStyle>
              <a:defPPr>
                <a:defRPr lang="pt-BR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pt-BR" sz="1539"/>
            </a:p>
          </p:txBody>
        </p:sp>
        <p:sp>
          <p:nvSpPr>
            <p:cNvPr id="252" name="Line 31"/>
            <p:cNvSpPr>
              <a:spLocks noChangeShapeType="1"/>
            </p:cNvSpPr>
            <p:nvPr/>
          </p:nvSpPr>
          <p:spPr bwMode="auto">
            <a:xfrm>
              <a:off x="7888098" y="4130074"/>
              <a:ext cx="936625" cy="96070"/>
            </a:xfrm>
            <a:prstGeom prst="line">
              <a:avLst/>
            </a:prstGeom>
            <a:noFill/>
            <a:ln w="33338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68544" tIns="34273" rIns="68544" bIns="34273"/>
            <a:lstStyle>
              <a:defPPr>
                <a:defRPr lang="pt-BR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pt-BR" sz="1539"/>
            </a:p>
          </p:txBody>
        </p:sp>
        <p:sp>
          <p:nvSpPr>
            <p:cNvPr id="253" name="Line 32"/>
            <p:cNvSpPr>
              <a:spLocks noChangeShapeType="1"/>
            </p:cNvSpPr>
            <p:nvPr/>
          </p:nvSpPr>
          <p:spPr bwMode="auto">
            <a:xfrm flipV="1">
              <a:off x="7888098" y="3944527"/>
              <a:ext cx="946150" cy="185547"/>
            </a:xfrm>
            <a:prstGeom prst="line">
              <a:avLst/>
            </a:prstGeom>
            <a:noFill/>
            <a:ln w="33338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68544" tIns="34273" rIns="68544" bIns="34273"/>
            <a:lstStyle>
              <a:defPPr>
                <a:defRPr lang="pt-BR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pt-BR" sz="1539"/>
            </a:p>
          </p:txBody>
        </p:sp>
      </p:grpSp>
      <p:grpSp>
        <p:nvGrpSpPr>
          <p:cNvPr id="28" name="Grupo 27"/>
          <p:cNvGrpSpPr/>
          <p:nvPr/>
        </p:nvGrpSpPr>
        <p:grpSpPr>
          <a:xfrm>
            <a:off x="1428562" y="5858072"/>
            <a:ext cx="5759631" cy="401861"/>
            <a:chOff x="2099680" y="6620080"/>
            <a:chExt cx="6734568" cy="469884"/>
          </a:xfrm>
        </p:grpSpPr>
        <p:sp>
          <p:nvSpPr>
            <p:cNvPr id="191" name="Rectangle 69"/>
            <p:cNvSpPr>
              <a:spLocks noChangeArrowheads="1"/>
            </p:cNvSpPr>
            <p:nvPr/>
          </p:nvSpPr>
          <p:spPr bwMode="auto">
            <a:xfrm>
              <a:off x="3254979" y="6621964"/>
              <a:ext cx="5579269" cy="4680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defPPr>
                <a:defRPr lang="pt-BR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algn="ctr" eaLnBrk="1" hangingPunct="1"/>
              <a:r>
                <a:rPr lang="pt-BR" altLang="pt-BR" sz="1197" b="1" dirty="0">
                  <a:solidFill>
                    <a:schemeClr val="bg1"/>
                  </a:solidFill>
                </a:rPr>
                <a:t>sem informações meteorológicas/climáticas</a:t>
              </a:r>
            </a:p>
          </p:txBody>
        </p:sp>
        <p:sp>
          <p:nvSpPr>
            <p:cNvPr id="254" name="Rectangle 69"/>
            <p:cNvSpPr>
              <a:spLocks noChangeArrowheads="1"/>
            </p:cNvSpPr>
            <p:nvPr/>
          </p:nvSpPr>
          <p:spPr bwMode="auto">
            <a:xfrm>
              <a:off x="2099680" y="6620080"/>
              <a:ext cx="1175143" cy="430799"/>
            </a:xfrm>
            <a:prstGeom prst="rect">
              <a:avLst/>
            </a:pr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defPPr>
                <a:defRPr lang="pt-BR"/>
              </a:defPPr>
              <a:lvl1pPr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56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28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00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7213" indent="1588" algn="l" defTabSz="912813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algn="ctr" eaLnBrk="1" hangingPunct="1"/>
              <a:r>
                <a:rPr lang="pt-BR" altLang="pt-BR" sz="1197" dirty="0">
                  <a:solidFill>
                    <a:schemeClr val="bg1"/>
                  </a:solidFill>
                </a:rPr>
                <a:t>previsão meteorológica</a:t>
              </a:r>
            </a:p>
          </p:txBody>
        </p:sp>
      </p:grpSp>
      <p:grpSp>
        <p:nvGrpSpPr>
          <p:cNvPr id="256" name="Grupo 255"/>
          <p:cNvGrpSpPr/>
          <p:nvPr/>
        </p:nvGrpSpPr>
        <p:grpSpPr>
          <a:xfrm>
            <a:off x="1636370" y="4716859"/>
            <a:ext cx="5706896" cy="381365"/>
            <a:chOff x="1806808" y="3120891"/>
            <a:chExt cx="8424579" cy="445919"/>
          </a:xfrm>
        </p:grpSpPr>
        <p:sp>
          <p:nvSpPr>
            <p:cNvPr id="257" name="Line 4"/>
            <p:cNvSpPr>
              <a:spLocks noChangeShapeType="1"/>
            </p:cNvSpPr>
            <p:nvPr/>
          </p:nvSpPr>
          <p:spPr bwMode="auto">
            <a:xfrm flipV="1">
              <a:off x="1806808" y="3386410"/>
              <a:ext cx="8424579" cy="1497"/>
            </a:xfrm>
            <a:prstGeom prst="line">
              <a:avLst/>
            </a:prstGeom>
            <a:noFill/>
            <a:ln w="47625">
              <a:solidFill>
                <a:schemeClr val="tx1"/>
              </a:solidFill>
              <a:round/>
              <a:headEnd/>
              <a:tailEnd type="triangle" w="lg" len="lg"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lIns="84086" tIns="42042" rIns="84086" bIns="42042" anchor="ctr"/>
            <a:lstStyle/>
            <a:p>
              <a:pPr>
                <a:defRPr/>
              </a:pPr>
              <a:endParaRPr lang="pt-BR" sz="1693" dirty="0"/>
            </a:p>
          </p:txBody>
        </p:sp>
        <p:sp>
          <p:nvSpPr>
            <p:cNvPr id="261" name="Line 2"/>
            <p:cNvSpPr>
              <a:spLocks noChangeShapeType="1"/>
            </p:cNvSpPr>
            <p:nvPr/>
          </p:nvSpPr>
          <p:spPr bwMode="auto">
            <a:xfrm>
              <a:off x="1816374" y="3120891"/>
              <a:ext cx="1497" cy="445919"/>
            </a:xfrm>
            <a:prstGeom prst="line">
              <a:avLst/>
            </a:prstGeom>
            <a:noFill/>
            <a:ln w="47625">
              <a:solidFill>
                <a:srgbClr val="FF0000"/>
              </a:solidFill>
              <a:round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lIns="84086" tIns="42042" rIns="84086" bIns="42042" anchor="ctr"/>
            <a:lstStyle/>
            <a:p>
              <a:pPr>
                <a:defRPr/>
              </a:pPr>
              <a:endParaRPr lang="pt-BR" sz="1693" dirty="0"/>
            </a:p>
          </p:txBody>
        </p:sp>
      </p:grpSp>
      <p:grpSp>
        <p:nvGrpSpPr>
          <p:cNvPr id="4" name="Grupo 3"/>
          <p:cNvGrpSpPr/>
          <p:nvPr/>
        </p:nvGrpSpPr>
        <p:grpSpPr>
          <a:xfrm>
            <a:off x="68340" y="4359100"/>
            <a:ext cx="1130048" cy="2036583"/>
            <a:chOff x="79908" y="4867377"/>
            <a:chExt cx="1321332" cy="2381317"/>
          </a:xfrm>
        </p:grpSpPr>
        <p:sp>
          <p:nvSpPr>
            <p:cNvPr id="98" name="Down Arrow 5"/>
            <p:cNvSpPr/>
            <p:nvPr/>
          </p:nvSpPr>
          <p:spPr bwMode="auto">
            <a:xfrm rot="5400000" flipV="1">
              <a:off x="739171" y="6336801"/>
              <a:ext cx="453236" cy="870902"/>
            </a:xfrm>
            <a:prstGeom prst="downArrow">
              <a:avLst>
                <a:gd name="adj1" fmla="val 56045"/>
                <a:gd name="adj2" fmla="val 40472"/>
              </a:avLst>
            </a:prstGeom>
            <a:gradFill flip="none" rotWithShape="1">
              <a:gsLst>
                <a:gs pos="9000">
                  <a:schemeClr val="accent6">
                    <a:alpha val="90000"/>
                  </a:schemeClr>
                </a:gs>
                <a:gs pos="100000">
                  <a:schemeClr val="accent6">
                    <a:lumMod val="60000"/>
                    <a:lumOff val="40000"/>
                    <a:tint val="23500"/>
                    <a:satMod val="160000"/>
                    <a:alpha val="0"/>
                  </a:schemeClr>
                </a:gs>
              </a:gsLst>
              <a:lin ang="16200000" scaled="1"/>
              <a:tileRect/>
            </a:gradFill>
            <a:ln>
              <a:noFill/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33938" bIns="0" anchor="ctr"/>
            <a:lstStyle/>
            <a:p>
              <a:pPr algn="r"/>
              <a:endParaRPr lang="en-US" sz="989" dirty="0"/>
            </a:p>
          </p:txBody>
        </p:sp>
        <p:sp>
          <p:nvSpPr>
            <p:cNvPr id="2" name="Retângulo 1"/>
            <p:cNvSpPr/>
            <p:nvPr/>
          </p:nvSpPr>
          <p:spPr>
            <a:xfrm>
              <a:off x="466622" y="6068357"/>
              <a:ext cx="898036" cy="60024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pt-BR" sz="1368" b="1" dirty="0">
                  <a:solidFill>
                    <a:schemeClr val="bg1">
                      <a:lumMod val="50000"/>
                    </a:schemeClr>
                  </a:solidFill>
                </a:rPr>
                <a:t>chuva</a:t>
              </a:r>
            </a:p>
            <a:p>
              <a:pPr algn="ctr"/>
              <a:r>
                <a:rPr lang="pt-BR" sz="1368" b="1" dirty="0">
                  <a:solidFill>
                    <a:schemeClr val="bg1">
                      <a:lumMod val="50000"/>
                    </a:schemeClr>
                  </a:solidFill>
                </a:rPr>
                <a:t>prevista</a:t>
              </a:r>
              <a:endParaRPr lang="pt-BR" sz="1368" dirty="0"/>
            </a:p>
          </p:txBody>
        </p:sp>
        <p:sp>
          <p:nvSpPr>
            <p:cNvPr id="100" name="CaixaDeTexto 99"/>
            <p:cNvSpPr txBox="1"/>
            <p:nvPr/>
          </p:nvSpPr>
          <p:spPr>
            <a:xfrm rot="16200000">
              <a:off x="-933700" y="5880985"/>
              <a:ext cx="2381317" cy="3541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1368" b="1" dirty="0">
                  <a:solidFill>
                    <a:srgbClr val="C00000"/>
                  </a:solidFill>
                </a:rPr>
                <a:t> Centros de Meteorologia</a:t>
              </a:r>
            </a:p>
          </p:txBody>
        </p:sp>
      </p:grpSp>
      <p:grpSp>
        <p:nvGrpSpPr>
          <p:cNvPr id="6" name="Grupo 5"/>
          <p:cNvGrpSpPr/>
          <p:nvPr/>
        </p:nvGrpSpPr>
        <p:grpSpPr>
          <a:xfrm>
            <a:off x="7485822" y="4408270"/>
            <a:ext cx="1332390" cy="1829332"/>
            <a:chOff x="8752952" y="4924869"/>
            <a:chExt cx="1557925" cy="2138984"/>
          </a:xfrm>
        </p:grpSpPr>
        <p:sp>
          <p:nvSpPr>
            <p:cNvPr id="103" name="Retângulo 102"/>
            <p:cNvSpPr/>
            <p:nvPr/>
          </p:nvSpPr>
          <p:spPr>
            <a:xfrm>
              <a:off x="8943574" y="6253246"/>
              <a:ext cx="1268182" cy="60024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pt-BR" sz="1368" b="1" dirty="0">
                  <a:solidFill>
                    <a:schemeClr val="bg1">
                      <a:lumMod val="50000"/>
                    </a:schemeClr>
                  </a:solidFill>
                </a:rPr>
                <a:t>modelos</a:t>
              </a:r>
            </a:p>
            <a:p>
              <a:pPr algn="ctr"/>
              <a:r>
                <a:rPr lang="pt-BR" sz="1368" b="1" dirty="0">
                  <a:solidFill>
                    <a:schemeClr val="bg1">
                      <a:lumMod val="50000"/>
                    </a:schemeClr>
                  </a:solidFill>
                </a:rPr>
                <a:t>chuva-vazão</a:t>
              </a:r>
              <a:endParaRPr lang="pt-BR" sz="1368" dirty="0"/>
            </a:p>
          </p:txBody>
        </p:sp>
        <p:sp>
          <p:nvSpPr>
            <p:cNvPr id="105" name="Retângulo 104"/>
            <p:cNvSpPr/>
            <p:nvPr/>
          </p:nvSpPr>
          <p:spPr>
            <a:xfrm>
              <a:off x="8935203" y="5178847"/>
              <a:ext cx="1245465" cy="60024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pt-BR" sz="1368" b="1" dirty="0">
                  <a:solidFill>
                    <a:schemeClr val="bg1">
                      <a:lumMod val="50000"/>
                    </a:schemeClr>
                  </a:solidFill>
                </a:rPr>
                <a:t>modelos</a:t>
              </a:r>
            </a:p>
            <a:p>
              <a:pPr algn="ctr"/>
              <a:r>
                <a:rPr lang="pt-BR" sz="1368" b="1" dirty="0">
                  <a:solidFill>
                    <a:schemeClr val="bg1">
                      <a:lumMod val="50000"/>
                    </a:schemeClr>
                  </a:solidFill>
                </a:rPr>
                <a:t>estocásticos</a:t>
              </a:r>
              <a:endParaRPr lang="pt-BR" sz="1368" dirty="0"/>
            </a:p>
          </p:txBody>
        </p:sp>
        <p:grpSp>
          <p:nvGrpSpPr>
            <p:cNvPr id="5" name="Grupo 4"/>
            <p:cNvGrpSpPr/>
            <p:nvPr/>
          </p:nvGrpSpPr>
          <p:grpSpPr>
            <a:xfrm>
              <a:off x="8752952" y="4924869"/>
              <a:ext cx="1557925" cy="2138984"/>
              <a:chOff x="8752952" y="4924869"/>
              <a:chExt cx="1557925" cy="2138984"/>
            </a:xfrm>
          </p:grpSpPr>
          <p:sp>
            <p:nvSpPr>
              <p:cNvPr id="101" name="Down Arrow 5"/>
              <p:cNvSpPr/>
              <p:nvPr/>
            </p:nvSpPr>
            <p:spPr bwMode="auto">
              <a:xfrm rot="16200000" flipV="1">
                <a:off x="9009487" y="5762462"/>
                <a:ext cx="1064586" cy="1538195"/>
              </a:xfrm>
              <a:prstGeom prst="downArrow">
                <a:avLst>
                  <a:gd name="adj1" fmla="val 56045"/>
                  <a:gd name="adj2" fmla="val 40472"/>
                </a:avLst>
              </a:prstGeom>
              <a:gradFill flip="none" rotWithShape="1">
                <a:gsLst>
                  <a:gs pos="9000">
                    <a:schemeClr val="accent6">
                      <a:alpha val="90000"/>
                    </a:schemeClr>
                  </a:gs>
                  <a:gs pos="100000">
                    <a:schemeClr val="accent6">
                      <a:lumMod val="60000"/>
                      <a:lumOff val="40000"/>
                      <a:tint val="23500"/>
                      <a:satMod val="160000"/>
                      <a:alpha val="0"/>
                    </a:schemeClr>
                  </a:gs>
                </a:gsLst>
                <a:lin ang="16200000" scaled="1"/>
                <a:tileRect/>
              </a:gradFill>
              <a:ln>
                <a:noFill/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33938" bIns="0" anchor="ctr"/>
              <a:lstStyle/>
              <a:p>
                <a:pPr algn="r"/>
                <a:endParaRPr lang="en-US" sz="989" dirty="0"/>
              </a:p>
            </p:txBody>
          </p:sp>
          <p:sp>
            <p:nvSpPr>
              <p:cNvPr id="104" name="Down Arrow 5"/>
              <p:cNvSpPr/>
              <p:nvPr/>
            </p:nvSpPr>
            <p:spPr bwMode="auto">
              <a:xfrm rot="16200000" flipV="1">
                <a:off x="8989757" y="4688064"/>
                <a:ext cx="1064586" cy="1538195"/>
              </a:xfrm>
              <a:prstGeom prst="downArrow">
                <a:avLst>
                  <a:gd name="adj1" fmla="val 56045"/>
                  <a:gd name="adj2" fmla="val 40472"/>
                </a:avLst>
              </a:prstGeom>
              <a:gradFill flip="none" rotWithShape="1">
                <a:gsLst>
                  <a:gs pos="9000">
                    <a:schemeClr val="accent6">
                      <a:alpha val="90000"/>
                    </a:schemeClr>
                  </a:gs>
                  <a:gs pos="100000">
                    <a:schemeClr val="accent6">
                      <a:lumMod val="60000"/>
                      <a:lumOff val="40000"/>
                      <a:tint val="23500"/>
                      <a:satMod val="160000"/>
                      <a:alpha val="0"/>
                    </a:schemeClr>
                  </a:gs>
                </a:gsLst>
                <a:lin ang="16200000" scaled="1"/>
                <a:tileRect/>
              </a:gradFill>
              <a:ln>
                <a:noFill/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33938" bIns="0" anchor="ctr"/>
              <a:lstStyle/>
              <a:p>
                <a:pPr algn="r"/>
                <a:endParaRPr lang="en-US" sz="989" dirty="0"/>
              </a:p>
            </p:txBody>
          </p:sp>
        </p:grpSp>
      </p:grpSp>
      <p:sp>
        <p:nvSpPr>
          <p:cNvPr id="86" name="Down Arrow 5"/>
          <p:cNvSpPr/>
          <p:nvPr/>
        </p:nvSpPr>
        <p:spPr bwMode="auto">
          <a:xfrm rot="5400000" flipV="1">
            <a:off x="628629" y="4738702"/>
            <a:ext cx="387623" cy="744825"/>
          </a:xfrm>
          <a:prstGeom prst="downArrow">
            <a:avLst>
              <a:gd name="adj1" fmla="val 56045"/>
              <a:gd name="adj2" fmla="val 40472"/>
            </a:avLst>
          </a:prstGeom>
          <a:gradFill flip="none" rotWithShape="1">
            <a:gsLst>
              <a:gs pos="9000">
                <a:schemeClr val="accent6">
                  <a:alpha val="90000"/>
                </a:schemeClr>
              </a:gs>
              <a:gs pos="100000">
                <a:schemeClr val="accent6">
                  <a:lumMod val="60000"/>
                  <a:lumOff val="40000"/>
                  <a:tint val="23500"/>
                  <a:satMod val="160000"/>
                  <a:alpha val="0"/>
                </a:schemeClr>
              </a:gs>
            </a:gsLst>
            <a:lin ang="16200000" scaled="1"/>
            <a:tileRect/>
          </a:gradFill>
          <a:ln>
            <a:noFill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33938" bIns="0" anchor="ctr"/>
          <a:lstStyle/>
          <a:p>
            <a:pPr algn="r"/>
            <a:endParaRPr lang="en-US" sz="989" dirty="0"/>
          </a:p>
        </p:txBody>
      </p:sp>
      <p:sp>
        <p:nvSpPr>
          <p:cNvPr id="87" name="Retângulo 86"/>
          <p:cNvSpPr/>
          <p:nvPr/>
        </p:nvSpPr>
        <p:spPr>
          <a:xfrm>
            <a:off x="307435" y="4509120"/>
            <a:ext cx="944233" cy="51334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1368" b="1" dirty="0">
                <a:solidFill>
                  <a:schemeClr val="bg1">
                    <a:lumMod val="50000"/>
                  </a:schemeClr>
                </a:solidFill>
              </a:rPr>
              <a:t>chuva</a:t>
            </a:r>
          </a:p>
          <a:p>
            <a:pPr algn="ctr"/>
            <a:r>
              <a:rPr lang="pt-BR" sz="1368" b="1" dirty="0" smtClean="0">
                <a:solidFill>
                  <a:schemeClr val="bg1">
                    <a:lumMod val="50000"/>
                  </a:schemeClr>
                </a:solidFill>
              </a:rPr>
              <a:t>observada</a:t>
            </a:r>
            <a:endParaRPr lang="pt-BR" sz="1368" dirty="0"/>
          </a:p>
        </p:txBody>
      </p:sp>
    </p:spTree>
    <p:extLst>
      <p:ext uri="{BB962C8B-B14F-4D97-AF65-F5344CB8AC3E}">
        <p14:creationId xmlns:p14="http://schemas.microsoft.com/office/powerpoint/2010/main" val="3361061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ChangeArrowheads="1"/>
          </p:cNvSpPr>
          <p:nvPr/>
        </p:nvSpPr>
        <p:spPr bwMode="auto">
          <a:xfrm>
            <a:off x="20386" y="827886"/>
            <a:ext cx="8789538" cy="346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0200" tIns="35099" rIns="70200" bIns="0">
            <a:spAutoFit/>
          </a:bodyPr>
          <a:lstStyle/>
          <a:p>
            <a:pPr defTabSz="702308">
              <a:lnSpc>
                <a:spcPts val="2600"/>
              </a:lnSpc>
            </a:pPr>
            <a:r>
              <a:rPr lang="pt-BR" b="1" dirty="0">
                <a:solidFill>
                  <a:prstClr val="black"/>
                </a:solidFill>
                <a:cs typeface="Times New Roman" pitchFamily="18" charset="0"/>
              </a:rPr>
              <a:t>Precipitação Prevista Curto Prazo (10 dias) – Modelo ETA CPTEC/INPE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9793" y="6190082"/>
            <a:ext cx="3888432" cy="370648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21" y="1196752"/>
            <a:ext cx="9104879" cy="5184576"/>
          </a:xfrm>
          <a:prstGeom prst="rect">
            <a:avLst/>
          </a:prstGeom>
        </p:spPr>
      </p:pic>
      <p:grpSp>
        <p:nvGrpSpPr>
          <p:cNvPr id="5" name="Grupo 4"/>
          <p:cNvGrpSpPr/>
          <p:nvPr/>
        </p:nvGrpSpPr>
        <p:grpSpPr>
          <a:xfrm>
            <a:off x="260410" y="116633"/>
            <a:ext cx="8469377" cy="688812"/>
            <a:chOff x="1476456" y="1278738"/>
            <a:chExt cx="8857036" cy="1175949"/>
          </a:xfrm>
        </p:grpSpPr>
        <p:sp>
          <p:nvSpPr>
            <p:cNvPr id="6" name="Rounded Rectangle 7"/>
            <p:cNvSpPr/>
            <p:nvPr/>
          </p:nvSpPr>
          <p:spPr>
            <a:xfrm>
              <a:off x="2247982" y="1305063"/>
              <a:ext cx="8085510" cy="1148128"/>
            </a:xfrm>
            <a:prstGeom prst="roundRect">
              <a:avLst/>
            </a:prstGeom>
            <a:gradFill flip="none" rotWithShape="1">
              <a:gsLst>
                <a:gs pos="0">
                  <a:schemeClr val="bg2">
                    <a:lumMod val="50000"/>
                  </a:schemeClr>
                </a:gs>
                <a:gs pos="50000">
                  <a:schemeClr val="bg2">
                    <a:lumMod val="75000"/>
                    <a:tint val="44500"/>
                    <a:satMod val="160000"/>
                  </a:schemeClr>
                </a:gs>
                <a:gs pos="100000">
                  <a:schemeClr val="bg2">
                    <a:lumMod val="75000"/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  <a:ln>
              <a:noFill/>
              <a:headEnd type="none" w="med" len="med"/>
              <a:tailEnd type="triangl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33938" bIns="0" anchor="ctr"/>
            <a:lstStyle/>
            <a:p>
              <a:pPr algn="r">
                <a:defRPr/>
              </a:pPr>
              <a:endParaRPr lang="en-US" sz="989" dirty="0"/>
            </a:p>
          </p:txBody>
        </p:sp>
        <p:sp>
          <p:nvSpPr>
            <p:cNvPr id="7" name="Pentagon 8"/>
            <p:cNvSpPr/>
            <p:nvPr/>
          </p:nvSpPr>
          <p:spPr>
            <a:xfrm>
              <a:off x="1476456" y="1278738"/>
              <a:ext cx="2836736" cy="1175949"/>
            </a:xfrm>
            <a:prstGeom prst="homePlate">
              <a:avLst>
                <a:gd name="adj" fmla="val 41525"/>
              </a:avLst>
            </a:prstGeom>
            <a:solidFill>
              <a:schemeClr val="accent5"/>
            </a:solidFill>
            <a:ln>
              <a:noFill/>
              <a:headEnd type="none" w="med" len="med"/>
              <a:tailEnd type="triangle" w="med" len="me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tIns="86204" bIns="86204" anchor="ctr"/>
            <a:lstStyle/>
            <a:p>
              <a:pPr algn="ctr">
                <a:defRPr/>
              </a:pPr>
              <a:r>
                <a:rPr lang="pt-BR" sz="2395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Geração Hidráulica</a:t>
              </a:r>
              <a:r>
                <a:rPr lang="pt-BR" sz="1881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endParaRPr lang="pt-BR" sz="1226" b="1" dirty="0"/>
            </a:p>
          </p:txBody>
        </p:sp>
      </p:grpSp>
      <p:sp>
        <p:nvSpPr>
          <p:cNvPr id="8" name="Retângulo 7"/>
          <p:cNvSpPr/>
          <p:nvPr/>
        </p:nvSpPr>
        <p:spPr>
          <a:xfrm>
            <a:off x="3059832" y="284571"/>
            <a:ext cx="5572909" cy="4081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052" b="1" dirty="0"/>
              <a:t>Previsão </a:t>
            </a:r>
            <a:r>
              <a:rPr lang="pt-BR" sz="2052" b="1" dirty="0" smtClean="0"/>
              <a:t>de Chuva para a Previsão </a:t>
            </a:r>
            <a:r>
              <a:rPr lang="pt-BR" sz="2052" b="1" dirty="0" smtClean="0"/>
              <a:t>de Vazões </a:t>
            </a:r>
            <a:endParaRPr lang="pt-BR" sz="2052" b="1" dirty="0"/>
          </a:p>
        </p:txBody>
      </p:sp>
    </p:spTree>
    <p:extLst>
      <p:ext uri="{BB962C8B-B14F-4D97-AF65-F5344CB8AC3E}">
        <p14:creationId xmlns:p14="http://schemas.microsoft.com/office/powerpoint/2010/main" val="13232835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/>
          <p:cNvGrpSpPr/>
          <p:nvPr/>
        </p:nvGrpSpPr>
        <p:grpSpPr>
          <a:xfrm>
            <a:off x="260410" y="116633"/>
            <a:ext cx="8469377" cy="688812"/>
            <a:chOff x="1476456" y="1278738"/>
            <a:chExt cx="8857036" cy="1175949"/>
          </a:xfrm>
        </p:grpSpPr>
        <p:sp>
          <p:nvSpPr>
            <p:cNvPr id="6" name="Rounded Rectangle 7"/>
            <p:cNvSpPr/>
            <p:nvPr/>
          </p:nvSpPr>
          <p:spPr>
            <a:xfrm>
              <a:off x="2247982" y="1305063"/>
              <a:ext cx="8085510" cy="1148128"/>
            </a:xfrm>
            <a:prstGeom prst="roundRect">
              <a:avLst/>
            </a:prstGeom>
            <a:gradFill flip="none" rotWithShape="1">
              <a:gsLst>
                <a:gs pos="0">
                  <a:schemeClr val="bg2">
                    <a:lumMod val="50000"/>
                  </a:schemeClr>
                </a:gs>
                <a:gs pos="50000">
                  <a:schemeClr val="bg2">
                    <a:lumMod val="75000"/>
                    <a:tint val="44500"/>
                    <a:satMod val="160000"/>
                  </a:schemeClr>
                </a:gs>
                <a:gs pos="100000">
                  <a:schemeClr val="bg2">
                    <a:lumMod val="75000"/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  <a:ln>
              <a:noFill/>
              <a:headEnd type="none" w="med" len="med"/>
              <a:tailEnd type="triangl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33938" bIns="0" anchor="ctr"/>
            <a:lstStyle/>
            <a:p>
              <a:pPr algn="r">
                <a:defRPr/>
              </a:pPr>
              <a:endParaRPr lang="en-US" sz="989" dirty="0"/>
            </a:p>
          </p:txBody>
        </p:sp>
        <p:sp>
          <p:nvSpPr>
            <p:cNvPr id="7" name="Pentagon 8"/>
            <p:cNvSpPr/>
            <p:nvPr/>
          </p:nvSpPr>
          <p:spPr>
            <a:xfrm>
              <a:off x="1476456" y="1278738"/>
              <a:ext cx="2836736" cy="1175949"/>
            </a:xfrm>
            <a:prstGeom prst="homePlate">
              <a:avLst>
                <a:gd name="adj" fmla="val 41525"/>
              </a:avLst>
            </a:prstGeom>
            <a:solidFill>
              <a:schemeClr val="accent5"/>
            </a:solidFill>
            <a:ln>
              <a:noFill/>
              <a:headEnd type="none" w="med" len="med"/>
              <a:tailEnd type="triangle" w="med" len="me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tIns="86204" bIns="86204" anchor="ctr"/>
            <a:lstStyle/>
            <a:p>
              <a:pPr algn="ctr">
                <a:defRPr/>
              </a:pPr>
              <a:r>
                <a:rPr lang="pt-BR" sz="2395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Geração Hidráulica</a:t>
              </a:r>
              <a:r>
                <a:rPr lang="pt-BR" sz="1881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endParaRPr lang="pt-BR" sz="1226" b="1" dirty="0"/>
            </a:p>
          </p:txBody>
        </p:sp>
      </p:grpSp>
      <p:sp>
        <p:nvSpPr>
          <p:cNvPr id="8" name="Retângulo 7"/>
          <p:cNvSpPr/>
          <p:nvPr/>
        </p:nvSpPr>
        <p:spPr>
          <a:xfrm>
            <a:off x="3059832" y="284571"/>
            <a:ext cx="5572909" cy="4081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052" b="1" dirty="0" smtClean="0"/>
              <a:t>Modelos Chuva Vazão</a:t>
            </a:r>
            <a:endParaRPr lang="pt-BR" sz="2052" b="1" dirty="0"/>
          </a:p>
        </p:txBody>
      </p:sp>
      <p:grpSp>
        <p:nvGrpSpPr>
          <p:cNvPr id="10" name="Grupo 53"/>
          <p:cNvGrpSpPr>
            <a:grpSpLocks noChangeAspect="1"/>
          </p:cNvGrpSpPr>
          <p:nvPr/>
        </p:nvGrpSpPr>
        <p:grpSpPr bwMode="auto">
          <a:xfrm>
            <a:off x="467544" y="1229155"/>
            <a:ext cx="7097712" cy="4721225"/>
            <a:chOff x="1361814" y="1028987"/>
            <a:chExt cx="7472229" cy="4969016"/>
          </a:xfrm>
        </p:grpSpPr>
        <p:grpSp>
          <p:nvGrpSpPr>
            <p:cNvPr id="11" name="Grupo 1"/>
            <p:cNvGrpSpPr>
              <a:grpSpLocks noChangeAspect="1"/>
            </p:cNvGrpSpPr>
            <p:nvPr/>
          </p:nvGrpSpPr>
          <p:grpSpPr bwMode="auto">
            <a:xfrm>
              <a:off x="1361814" y="1028987"/>
              <a:ext cx="7472229" cy="4969016"/>
              <a:chOff x="359153" y="1028986"/>
              <a:chExt cx="7783572" cy="5176058"/>
            </a:xfrm>
          </p:grpSpPr>
          <p:grpSp>
            <p:nvGrpSpPr>
              <p:cNvPr id="23" name="Grupo 13"/>
              <p:cNvGrpSpPr>
                <a:grpSpLocks/>
              </p:cNvGrpSpPr>
              <p:nvPr/>
            </p:nvGrpSpPr>
            <p:grpSpPr bwMode="auto">
              <a:xfrm>
                <a:off x="359153" y="1028986"/>
                <a:ext cx="5714286" cy="5176058"/>
                <a:chOff x="369882" y="1061254"/>
                <a:chExt cx="5714286" cy="5176058"/>
              </a:xfrm>
            </p:grpSpPr>
            <p:pic>
              <p:nvPicPr>
                <p:cNvPr id="31" name="Imagem 14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69882" y="1132550"/>
                  <a:ext cx="5714286" cy="510476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32" name="Forma livre 31"/>
                <p:cNvSpPr>
                  <a:spLocks noChangeAspect="1"/>
                </p:cNvSpPr>
                <p:nvPr/>
              </p:nvSpPr>
              <p:spPr>
                <a:xfrm>
                  <a:off x="2709654" y="1061254"/>
                  <a:ext cx="1643411" cy="2452276"/>
                </a:xfrm>
                <a:custGeom>
                  <a:avLst/>
                  <a:gdLst>
                    <a:gd name="connsiteX0" fmla="*/ 617764 w 1118746"/>
                    <a:gd name="connsiteY0" fmla="*/ 398 h 1668634"/>
                    <a:gd name="connsiteX1" fmla="*/ 623207 w 1118746"/>
                    <a:gd name="connsiteY1" fmla="*/ 14005 h 1668634"/>
                    <a:gd name="connsiteX2" fmla="*/ 609600 w 1118746"/>
                    <a:gd name="connsiteY2" fmla="*/ 30334 h 1668634"/>
                    <a:gd name="connsiteX3" fmla="*/ 606878 w 1118746"/>
                    <a:gd name="connsiteY3" fmla="*/ 38498 h 1668634"/>
                    <a:gd name="connsiteX4" fmla="*/ 601436 w 1118746"/>
                    <a:gd name="connsiteY4" fmla="*/ 60270 h 1668634"/>
                    <a:gd name="connsiteX5" fmla="*/ 598714 w 1118746"/>
                    <a:gd name="connsiteY5" fmla="*/ 82041 h 1668634"/>
                    <a:gd name="connsiteX6" fmla="*/ 590550 w 1118746"/>
                    <a:gd name="connsiteY6" fmla="*/ 98370 h 1668634"/>
                    <a:gd name="connsiteX7" fmla="*/ 587828 w 1118746"/>
                    <a:gd name="connsiteY7" fmla="*/ 106534 h 1668634"/>
                    <a:gd name="connsiteX8" fmla="*/ 585107 w 1118746"/>
                    <a:gd name="connsiteY8" fmla="*/ 133748 h 1668634"/>
                    <a:gd name="connsiteX9" fmla="*/ 579664 w 1118746"/>
                    <a:gd name="connsiteY9" fmla="*/ 141912 h 1668634"/>
                    <a:gd name="connsiteX10" fmla="*/ 563336 w 1118746"/>
                    <a:gd name="connsiteY10" fmla="*/ 144634 h 1668634"/>
                    <a:gd name="connsiteX11" fmla="*/ 560614 w 1118746"/>
                    <a:gd name="connsiteY11" fmla="*/ 171848 h 1668634"/>
                    <a:gd name="connsiteX12" fmla="*/ 533400 w 1118746"/>
                    <a:gd name="connsiteY12" fmla="*/ 174570 h 1668634"/>
                    <a:gd name="connsiteX13" fmla="*/ 530678 w 1118746"/>
                    <a:gd name="connsiteY13" fmla="*/ 182734 h 1668634"/>
                    <a:gd name="connsiteX14" fmla="*/ 522514 w 1118746"/>
                    <a:gd name="connsiteY14" fmla="*/ 209948 h 1668634"/>
                    <a:gd name="connsiteX15" fmla="*/ 514350 w 1118746"/>
                    <a:gd name="connsiteY15" fmla="*/ 215391 h 1668634"/>
                    <a:gd name="connsiteX16" fmla="*/ 511628 w 1118746"/>
                    <a:gd name="connsiteY16" fmla="*/ 237162 h 1668634"/>
                    <a:gd name="connsiteX17" fmla="*/ 503464 w 1118746"/>
                    <a:gd name="connsiteY17" fmla="*/ 239884 h 1668634"/>
                    <a:gd name="connsiteX18" fmla="*/ 495300 w 1118746"/>
                    <a:gd name="connsiteY18" fmla="*/ 248048 h 1668634"/>
                    <a:gd name="connsiteX19" fmla="*/ 470807 w 1118746"/>
                    <a:gd name="connsiteY19" fmla="*/ 261655 h 1668634"/>
                    <a:gd name="connsiteX20" fmla="*/ 468086 w 1118746"/>
                    <a:gd name="connsiteY20" fmla="*/ 269820 h 1668634"/>
                    <a:gd name="connsiteX21" fmla="*/ 476250 w 1118746"/>
                    <a:gd name="connsiteY21" fmla="*/ 286148 h 1668634"/>
                    <a:gd name="connsiteX22" fmla="*/ 478971 w 1118746"/>
                    <a:gd name="connsiteY22" fmla="*/ 294312 h 1668634"/>
                    <a:gd name="connsiteX23" fmla="*/ 484414 w 1118746"/>
                    <a:gd name="connsiteY23" fmla="*/ 302477 h 1668634"/>
                    <a:gd name="connsiteX24" fmla="*/ 487136 w 1118746"/>
                    <a:gd name="connsiteY24" fmla="*/ 318805 h 1668634"/>
                    <a:gd name="connsiteX25" fmla="*/ 489857 w 1118746"/>
                    <a:gd name="connsiteY25" fmla="*/ 329691 h 1668634"/>
                    <a:gd name="connsiteX26" fmla="*/ 492578 w 1118746"/>
                    <a:gd name="connsiteY26" fmla="*/ 343298 h 1668634"/>
                    <a:gd name="connsiteX27" fmla="*/ 495300 w 1118746"/>
                    <a:gd name="connsiteY27" fmla="*/ 351462 h 1668634"/>
                    <a:gd name="connsiteX28" fmla="*/ 503464 w 1118746"/>
                    <a:gd name="connsiteY28" fmla="*/ 354184 h 1668634"/>
                    <a:gd name="connsiteX29" fmla="*/ 519793 w 1118746"/>
                    <a:gd name="connsiteY29" fmla="*/ 362348 h 1668634"/>
                    <a:gd name="connsiteX30" fmla="*/ 527957 w 1118746"/>
                    <a:gd name="connsiteY30" fmla="*/ 367791 h 1668634"/>
                    <a:gd name="connsiteX31" fmla="*/ 544286 w 1118746"/>
                    <a:gd name="connsiteY31" fmla="*/ 381398 h 1668634"/>
                    <a:gd name="connsiteX32" fmla="*/ 555171 w 1118746"/>
                    <a:gd name="connsiteY32" fmla="*/ 384120 h 1668634"/>
                    <a:gd name="connsiteX33" fmla="*/ 557893 w 1118746"/>
                    <a:gd name="connsiteY33" fmla="*/ 392284 h 1668634"/>
                    <a:gd name="connsiteX34" fmla="*/ 563336 w 1118746"/>
                    <a:gd name="connsiteY34" fmla="*/ 403170 h 1668634"/>
                    <a:gd name="connsiteX35" fmla="*/ 566057 w 1118746"/>
                    <a:gd name="connsiteY35" fmla="*/ 414055 h 1668634"/>
                    <a:gd name="connsiteX36" fmla="*/ 576943 w 1118746"/>
                    <a:gd name="connsiteY36" fmla="*/ 430384 h 1668634"/>
                    <a:gd name="connsiteX37" fmla="*/ 579664 w 1118746"/>
                    <a:gd name="connsiteY37" fmla="*/ 463041 h 1668634"/>
                    <a:gd name="connsiteX38" fmla="*/ 574221 w 1118746"/>
                    <a:gd name="connsiteY38" fmla="*/ 471205 h 1668634"/>
                    <a:gd name="connsiteX39" fmla="*/ 566057 w 1118746"/>
                    <a:gd name="connsiteY39" fmla="*/ 473927 h 1668634"/>
                    <a:gd name="connsiteX40" fmla="*/ 557893 w 1118746"/>
                    <a:gd name="connsiteY40" fmla="*/ 479370 h 1668634"/>
                    <a:gd name="connsiteX41" fmla="*/ 547007 w 1118746"/>
                    <a:gd name="connsiteY41" fmla="*/ 528355 h 1668634"/>
                    <a:gd name="connsiteX42" fmla="*/ 536121 w 1118746"/>
                    <a:gd name="connsiteY42" fmla="*/ 531077 h 1668634"/>
                    <a:gd name="connsiteX43" fmla="*/ 527957 w 1118746"/>
                    <a:gd name="connsiteY43" fmla="*/ 536520 h 1668634"/>
                    <a:gd name="connsiteX44" fmla="*/ 525236 w 1118746"/>
                    <a:gd name="connsiteY44" fmla="*/ 544684 h 1668634"/>
                    <a:gd name="connsiteX45" fmla="*/ 519793 w 1118746"/>
                    <a:gd name="connsiteY45" fmla="*/ 552848 h 1668634"/>
                    <a:gd name="connsiteX46" fmla="*/ 514350 w 1118746"/>
                    <a:gd name="connsiteY46" fmla="*/ 571898 h 1668634"/>
                    <a:gd name="connsiteX47" fmla="*/ 506186 w 1118746"/>
                    <a:gd name="connsiteY47" fmla="*/ 577341 h 1668634"/>
                    <a:gd name="connsiteX48" fmla="*/ 500743 w 1118746"/>
                    <a:gd name="connsiteY48" fmla="*/ 585505 h 1668634"/>
                    <a:gd name="connsiteX49" fmla="*/ 495300 w 1118746"/>
                    <a:gd name="connsiteY49" fmla="*/ 626327 h 1668634"/>
                    <a:gd name="connsiteX50" fmla="*/ 489857 w 1118746"/>
                    <a:gd name="connsiteY50" fmla="*/ 658984 h 1668634"/>
                    <a:gd name="connsiteX51" fmla="*/ 481693 w 1118746"/>
                    <a:gd name="connsiteY51" fmla="*/ 688920 h 1668634"/>
                    <a:gd name="connsiteX52" fmla="*/ 468086 w 1118746"/>
                    <a:gd name="connsiteY52" fmla="*/ 713412 h 1668634"/>
                    <a:gd name="connsiteX53" fmla="*/ 465364 w 1118746"/>
                    <a:gd name="connsiteY53" fmla="*/ 724298 h 1668634"/>
                    <a:gd name="connsiteX54" fmla="*/ 459921 w 1118746"/>
                    <a:gd name="connsiteY54" fmla="*/ 740627 h 1668634"/>
                    <a:gd name="connsiteX55" fmla="*/ 457200 w 1118746"/>
                    <a:gd name="connsiteY55" fmla="*/ 767841 h 1668634"/>
                    <a:gd name="connsiteX56" fmla="*/ 454478 w 1118746"/>
                    <a:gd name="connsiteY56" fmla="*/ 781448 h 1668634"/>
                    <a:gd name="connsiteX57" fmla="*/ 446314 w 1118746"/>
                    <a:gd name="connsiteY57" fmla="*/ 778727 h 1668634"/>
                    <a:gd name="connsiteX58" fmla="*/ 440871 w 1118746"/>
                    <a:gd name="connsiteY58" fmla="*/ 770562 h 1668634"/>
                    <a:gd name="connsiteX59" fmla="*/ 400050 w 1118746"/>
                    <a:gd name="connsiteY59" fmla="*/ 776005 h 1668634"/>
                    <a:gd name="connsiteX60" fmla="*/ 386443 w 1118746"/>
                    <a:gd name="connsiteY60" fmla="*/ 789612 h 1668634"/>
                    <a:gd name="connsiteX61" fmla="*/ 381000 w 1118746"/>
                    <a:gd name="connsiteY61" fmla="*/ 797777 h 1668634"/>
                    <a:gd name="connsiteX62" fmla="*/ 364671 w 1118746"/>
                    <a:gd name="connsiteY62" fmla="*/ 811384 h 1668634"/>
                    <a:gd name="connsiteX63" fmla="*/ 361950 w 1118746"/>
                    <a:gd name="connsiteY63" fmla="*/ 819548 h 1668634"/>
                    <a:gd name="connsiteX64" fmla="*/ 372836 w 1118746"/>
                    <a:gd name="connsiteY64" fmla="*/ 835877 h 1668634"/>
                    <a:gd name="connsiteX65" fmla="*/ 381000 w 1118746"/>
                    <a:gd name="connsiteY65" fmla="*/ 844041 h 1668634"/>
                    <a:gd name="connsiteX66" fmla="*/ 383721 w 1118746"/>
                    <a:gd name="connsiteY66" fmla="*/ 852205 h 1668634"/>
                    <a:gd name="connsiteX67" fmla="*/ 386443 w 1118746"/>
                    <a:gd name="connsiteY67" fmla="*/ 865812 h 1668634"/>
                    <a:gd name="connsiteX68" fmla="*/ 391886 w 1118746"/>
                    <a:gd name="connsiteY68" fmla="*/ 873977 h 1668634"/>
                    <a:gd name="connsiteX69" fmla="*/ 394607 w 1118746"/>
                    <a:gd name="connsiteY69" fmla="*/ 912077 h 1668634"/>
                    <a:gd name="connsiteX70" fmla="*/ 408214 w 1118746"/>
                    <a:gd name="connsiteY70" fmla="*/ 925684 h 1668634"/>
                    <a:gd name="connsiteX71" fmla="*/ 435428 w 1118746"/>
                    <a:gd name="connsiteY71" fmla="*/ 933848 h 1668634"/>
                    <a:gd name="connsiteX72" fmla="*/ 421821 w 1118746"/>
                    <a:gd name="connsiteY72" fmla="*/ 944734 h 1668634"/>
                    <a:gd name="connsiteX73" fmla="*/ 419100 w 1118746"/>
                    <a:gd name="connsiteY73" fmla="*/ 952898 h 1668634"/>
                    <a:gd name="connsiteX74" fmla="*/ 421821 w 1118746"/>
                    <a:gd name="connsiteY74" fmla="*/ 996441 h 1668634"/>
                    <a:gd name="connsiteX75" fmla="*/ 424543 w 1118746"/>
                    <a:gd name="connsiteY75" fmla="*/ 1007327 h 1668634"/>
                    <a:gd name="connsiteX76" fmla="*/ 429986 w 1118746"/>
                    <a:gd name="connsiteY76" fmla="*/ 1015491 h 1668634"/>
                    <a:gd name="connsiteX77" fmla="*/ 432707 w 1118746"/>
                    <a:gd name="connsiteY77" fmla="*/ 1023655 h 1668634"/>
                    <a:gd name="connsiteX78" fmla="*/ 424543 w 1118746"/>
                    <a:gd name="connsiteY78" fmla="*/ 1050870 h 1668634"/>
                    <a:gd name="connsiteX79" fmla="*/ 416378 w 1118746"/>
                    <a:gd name="connsiteY79" fmla="*/ 1056312 h 1668634"/>
                    <a:gd name="connsiteX80" fmla="*/ 408214 w 1118746"/>
                    <a:gd name="connsiteY80" fmla="*/ 1097134 h 1668634"/>
                    <a:gd name="connsiteX81" fmla="*/ 402771 w 1118746"/>
                    <a:gd name="connsiteY81" fmla="*/ 1113462 h 1668634"/>
                    <a:gd name="connsiteX82" fmla="*/ 391886 w 1118746"/>
                    <a:gd name="connsiteY82" fmla="*/ 1159727 h 1668634"/>
                    <a:gd name="connsiteX83" fmla="*/ 381000 w 1118746"/>
                    <a:gd name="connsiteY83" fmla="*/ 1162448 h 1668634"/>
                    <a:gd name="connsiteX84" fmla="*/ 375557 w 1118746"/>
                    <a:gd name="connsiteY84" fmla="*/ 1178777 h 1668634"/>
                    <a:gd name="connsiteX85" fmla="*/ 372836 w 1118746"/>
                    <a:gd name="connsiteY85" fmla="*/ 1195105 h 1668634"/>
                    <a:gd name="connsiteX86" fmla="*/ 364671 w 1118746"/>
                    <a:gd name="connsiteY86" fmla="*/ 1200548 h 1668634"/>
                    <a:gd name="connsiteX87" fmla="*/ 361950 w 1118746"/>
                    <a:gd name="connsiteY87" fmla="*/ 1192384 h 1668634"/>
                    <a:gd name="connsiteX88" fmla="*/ 353786 w 1118746"/>
                    <a:gd name="connsiteY88" fmla="*/ 1195105 h 1668634"/>
                    <a:gd name="connsiteX89" fmla="*/ 351064 w 1118746"/>
                    <a:gd name="connsiteY89" fmla="*/ 1203270 h 1668634"/>
                    <a:gd name="connsiteX90" fmla="*/ 337457 w 1118746"/>
                    <a:gd name="connsiteY90" fmla="*/ 1219598 h 1668634"/>
                    <a:gd name="connsiteX91" fmla="*/ 310243 w 1118746"/>
                    <a:gd name="connsiteY91" fmla="*/ 1222320 h 1668634"/>
                    <a:gd name="connsiteX92" fmla="*/ 293914 w 1118746"/>
                    <a:gd name="connsiteY92" fmla="*/ 1233205 h 1668634"/>
                    <a:gd name="connsiteX93" fmla="*/ 291193 w 1118746"/>
                    <a:gd name="connsiteY93" fmla="*/ 1246812 h 1668634"/>
                    <a:gd name="connsiteX94" fmla="*/ 277586 w 1118746"/>
                    <a:gd name="connsiteY94" fmla="*/ 1263141 h 1668634"/>
                    <a:gd name="connsiteX95" fmla="*/ 242207 w 1118746"/>
                    <a:gd name="connsiteY95" fmla="*/ 1271305 h 1668634"/>
                    <a:gd name="connsiteX96" fmla="*/ 228600 w 1118746"/>
                    <a:gd name="connsiteY96" fmla="*/ 1274027 h 1668634"/>
                    <a:gd name="connsiteX97" fmla="*/ 217714 w 1118746"/>
                    <a:gd name="connsiteY97" fmla="*/ 1290355 h 1668634"/>
                    <a:gd name="connsiteX98" fmla="*/ 201386 w 1118746"/>
                    <a:gd name="connsiteY98" fmla="*/ 1298520 h 1668634"/>
                    <a:gd name="connsiteX99" fmla="*/ 119743 w 1118746"/>
                    <a:gd name="connsiteY99" fmla="*/ 1301241 h 1668634"/>
                    <a:gd name="connsiteX100" fmla="*/ 78921 w 1118746"/>
                    <a:gd name="connsiteY100" fmla="*/ 1303962 h 1668634"/>
                    <a:gd name="connsiteX101" fmla="*/ 73478 w 1118746"/>
                    <a:gd name="connsiteY101" fmla="*/ 1312127 h 1668634"/>
                    <a:gd name="connsiteX102" fmla="*/ 70757 w 1118746"/>
                    <a:gd name="connsiteY102" fmla="*/ 1320291 h 1668634"/>
                    <a:gd name="connsiteX103" fmla="*/ 57150 w 1118746"/>
                    <a:gd name="connsiteY103" fmla="*/ 1333898 h 1668634"/>
                    <a:gd name="connsiteX104" fmla="*/ 40821 w 1118746"/>
                    <a:gd name="connsiteY104" fmla="*/ 1339341 h 1668634"/>
                    <a:gd name="connsiteX105" fmla="*/ 32657 w 1118746"/>
                    <a:gd name="connsiteY105" fmla="*/ 1342062 h 1668634"/>
                    <a:gd name="connsiteX106" fmla="*/ 16328 w 1118746"/>
                    <a:gd name="connsiteY106" fmla="*/ 1355670 h 1668634"/>
                    <a:gd name="connsiteX107" fmla="*/ 8164 w 1118746"/>
                    <a:gd name="connsiteY107" fmla="*/ 1361112 h 1668634"/>
                    <a:gd name="connsiteX108" fmla="*/ 5443 w 1118746"/>
                    <a:gd name="connsiteY108" fmla="*/ 1369277 h 1668634"/>
                    <a:gd name="connsiteX109" fmla="*/ 0 w 1118746"/>
                    <a:gd name="connsiteY109" fmla="*/ 1404655 h 1668634"/>
                    <a:gd name="connsiteX110" fmla="*/ 2721 w 1118746"/>
                    <a:gd name="connsiteY110" fmla="*/ 1412820 h 1668634"/>
                    <a:gd name="connsiteX111" fmla="*/ 10886 w 1118746"/>
                    <a:gd name="connsiteY111" fmla="*/ 1404655 h 1668634"/>
                    <a:gd name="connsiteX112" fmla="*/ 21771 w 1118746"/>
                    <a:gd name="connsiteY112" fmla="*/ 1396491 h 1668634"/>
                    <a:gd name="connsiteX113" fmla="*/ 35378 w 1118746"/>
                    <a:gd name="connsiteY113" fmla="*/ 1377441 h 1668634"/>
                    <a:gd name="connsiteX114" fmla="*/ 43543 w 1118746"/>
                    <a:gd name="connsiteY114" fmla="*/ 1380162 h 1668634"/>
                    <a:gd name="connsiteX115" fmla="*/ 65314 w 1118746"/>
                    <a:gd name="connsiteY115" fmla="*/ 1385605 h 1668634"/>
                    <a:gd name="connsiteX116" fmla="*/ 73478 w 1118746"/>
                    <a:gd name="connsiteY116" fmla="*/ 1388327 h 1668634"/>
                    <a:gd name="connsiteX117" fmla="*/ 122464 w 1118746"/>
                    <a:gd name="connsiteY117" fmla="*/ 1391048 h 1668634"/>
                    <a:gd name="connsiteX118" fmla="*/ 149678 w 1118746"/>
                    <a:gd name="connsiteY118" fmla="*/ 1399212 h 1668634"/>
                    <a:gd name="connsiteX119" fmla="*/ 160564 w 1118746"/>
                    <a:gd name="connsiteY119" fmla="*/ 1404655 h 1668634"/>
                    <a:gd name="connsiteX120" fmla="*/ 168728 w 1118746"/>
                    <a:gd name="connsiteY120" fmla="*/ 1420984 h 1668634"/>
                    <a:gd name="connsiteX121" fmla="*/ 176893 w 1118746"/>
                    <a:gd name="connsiteY121" fmla="*/ 1426427 h 1668634"/>
                    <a:gd name="connsiteX122" fmla="*/ 179614 w 1118746"/>
                    <a:gd name="connsiteY122" fmla="*/ 1497184 h 1668634"/>
                    <a:gd name="connsiteX123" fmla="*/ 185057 w 1118746"/>
                    <a:gd name="connsiteY123" fmla="*/ 1508070 h 1668634"/>
                    <a:gd name="connsiteX124" fmla="*/ 187778 w 1118746"/>
                    <a:gd name="connsiteY124" fmla="*/ 1516234 h 1668634"/>
                    <a:gd name="connsiteX125" fmla="*/ 193221 w 1118746"/>
                    <a:gd name="connsiteY125" fmla="*/ 1527120 h 1668634"/>
                    <a:gd name="connsiteX126" fmla="*/ 195943 w 1118746"/>
                    <a:gd name="connsiteY126" fmla="*/ 1535284 h 1668634"/>
                    <a:gd name="connsiteX127" fmla="*/ 204107 w 1118746"/>
                    <a:gd name="connsiteY127" fmla="*/ 1540727 h 1668634"/>
                    <a:gd name="connsiteX128" fmla="*/ 214993 w 1118746"/>
                    <a:gd name="connsiteY128" fmla="*/ 1565220 h 1668634"/>
                    <a:gd name="connsiteX129" fmla="*/ 217714 w 1118746"/>
                    <a:gd name="connsiteY129" fmla="*/ 1573384 h 1668634"/>
                    <a:gd name="connsiteX130" fmla="*/ 220436 w 1118746"/>
                    <a:gd name="connsiteY130" fmla="*/ 1584270 h 1668634"/>
                    <a:gd name="connsiteX131" fmla="*/ 225878 w 1118746"/>
                    <a:gd name="connsiteY131" fmla="*/ 1592434 h 1668634"/>
                    <a:gd name="connsiteX132" fmla="*/ 228600 w 1118746"/>
                    <a:gd name="connsiteY132" fmla="*/ 1630534 h 1668634"/>
                    <a:gd name="connsiteX133" fmla="*/ 231321 w 1118746"/>
                    <a:gd name="connsiteY133" fmla="*/ 1641420 h 1668634"/>
                    <a:gd name="connsiteX134" fmla="*/ 247650 w 1118746"/>
                    <a:gd name="connsiteY134" fmla="*/ 1652305 h 1668634"/>
                    <a:gd name="connsiteX135" fmla="*/ 258536 w 1118746"/>
                    <a:gd name="connsiteY135" fmla="*/ 1668634 h 1668634"/>
                    <a:gd name="connsiteX136" fmla="*/ 263978 w 1118746"/>
                    <a:gd name="connsiteY136" fmla="*/ 1660470 h 1668634"/>
                    <a:gd name="connsiteX137" fmla="*/ 261257 w 1118746"/>
                    <a:gd name="connsiteY137" fmla="*/ 1652305 h 1668634"/>
                    <a:gd name="connsiteX138" fmla="*/ 283028 w 1118746"/>
                    <a:gd name="connsiteY138" fmla="*/ 1638698 h 1668634"/>
                    <a:gd name="connsiteX139" fmla="*/ 285750 w 1118746"/>
                    <a:gd name="connsiteY139" fmla="*/ 1611484 h 1668634"/>
                    <a:gd name="connsiteX140" fmla="*/ 277586 w 1118746"/>
                    <a:gd name="connsiteY140" fmla="*/ 1606041 h 1668634"/>
                    <a:gd name="connsiteX141" fmla="*/ 283028 w 1118746"/>
                    <a:gd name="connsiteY141" fmla="*/ 1597877 h 1668634"/>
                    <a:gd name="connsiteX142" fmla="*/ 310243 w 1118746"/>
                    <a:gd name="connsiteY142" fmla="*/ 1589712 h 1668634"/>
                    <a:gd name="connsiteX143" fmla="*/ 318407 w 1118746"/>
                    <a:gd name="connsiteY143" fmla="*/ 1586991 h 1668634"/>
                    <a:gd name="connsiteX144" fmla="*/ 340178 w 1118746"/>
                    <a:gd name="connsiteY144" fmla="*/ 1581548 h 1668634"/>
                    <a:gd name="connsiteX145" fmla="*/ 348343 w 1118746"/>
                    <a:gd name="connsiteY145" fmla="*/ 1578827 h 1668634"/>
                    <a:gd name="connsiteX146" fmla="*/ 375557 w 1118746"/>
                    <a:gd name="connsiteY146" fmla="*/ 1576105 h 1668634"/>
                    <a:gd name="connsiteX147" fmla="*/ 378278 w 1118746"/>
                    <a:gd name="connsiteY147" fmla="*/ 1562498 h 1668634"/>
                    <a:gd name="connsiteX148" fmla="*/ 400050 w 1118746"/>
                    <a:gd name="connsiteY148" fmla="*/ 1559777 h 1668634"/>
                    <a:gd name="connsiteX149" fmla="*/ 470807 w 1118746"/>
                    <a:gd name="connsiteY149" fmla="*/ 1567941 h 1668634"/>
                    <a:gd name="connsiteX150" fmla="*/ 478971 w 1118746"/>
                    <a:gd name="connsiteY150" fmla="*/ 1565220 h 1668634"/>
                    <a:gd name="connsiteX151" fmla="*/ 484414 w 1118746"/>
                    <a:gd name="connsiteY151" fmla="*/ 1557055 h 1668634"/>
                    <a:gd name="connsiteX152" fmla="*/ 489857 w 1118746"/>
                    <a:gd name="connsiteY152" fmla="*/ 1538005 h 1668634"/>
                    <a:gd name="connsiteX153" fmla="*/ 508907 w 1118746"/>
                    <a:gd name="connsiteY153" fmla="*/ 1540727 h 1668634"/>
                    <a:gd name="connsiteX154" fmla="*/ 517071 w 1118746"/>
                    <a:gd name="connsiteY154" fmla="*/ 1543448 h 1668634"/>
                    <a:gd name="connsiteX155" fmla="*/ 549728 w 1118746"/>
                    <a:gd name="connsiteY155" fmla="*/ 1540727 h 1668634"/>
                    <a:gd name="connsiteX156" fmla="*/ 571500 w 1118746"/>
                    <a:gd name="connsiteY156" fmla="*/ 1529841 h 1668634"/>
                    <a:gd name="connsiteX157" fmla="*/ 582386 w 1118746"/>
                    <a:gd name="connsiteY157" fmla="*/ 1510791 h 1668634"/>
                    <a:gd name="connsiteX158" fmla="*/ 585107 w 1118746"/>
                    <a:gd name="connsiteY158" fmla="*/ 1497184 h 1668634"/>
                    <a:gd name="connsiteX159" fmla="*/ 587828 w 1118746"/>
                    <a:gd name="connsiteY159" fmla="*/ 1469970 h 1668634"/>
                    <a:gd name="connsiteX160" fmla="*/ 593271 w 1118746"/>
                    <a:gd name="connsiteY160" fmla="*/ 1461805 h 1668634"/>
                    <a:gd name="connsiteX161" fmla="*/ 647700 w 1118746"/>
                    <a:gd name="connsiteY161" fmla="*/ 1464527 h 1668634"/>
                    <a:gd name="connsiteX162" fmla="*/ 664028 w 1118746"/>
                    <a:gd name="connsiteY162" fmla="*/ 1459084 h 1668634"/>
                    <a:gd name="connsiteX163" fmla="*/ 677636 w 1118746"/>
                    <a:gd name="connsiteY163" fmla="*/ 1456362 h 1668634"/>
                    <a:gd name="connsiteX164" fmla="*/ 742950 w 1118746"/>
                    <a:gd name="connsiteY164" fmla="*/ 1448198 h 1668634"/>
                    <a:gd name="connsiteX165" fmla="*/ 748393 w 1118746"/>
                    <a:gd name="connsiteY165" fmla="*/ 1440034 h 1668634"/>
                    <a:gd name="connsiteX166" fmla="*/ 751114 w 1118746"/>
                    <a:gd name="connsiteY166" fmla="*/ 1418262 h 1668634"/>
                    <a:gd name="connsiteX167" fmla="*/ 759278 w 1118746"/>
                    <a:gd name="connsiteY167" fmla="*/ 1412820 h 1668634"/>
                    <a:gd name="connsiteX168" fmla="*/ 789214 w 1118746"/>
                    <a:gd name="connsiteY168" fmla="*/ 1410098 h 1668634"/>
                    <a:gd name="connsiteX169" fmla="*/ 805543 w 1118746"/>
                    <a:gd name="connsiteY169" fmla="*/ 1399212 h 1668634"/>
                    <a:gd name="connsiteX170" fmla="*/ 879021 w 1118746"/>
                    <a:gd name="connsiteY170" fmla="*/ 1391048 h 1668634"/>
                    <a:gd name="connsiteX171" fmla="*/ 887186 w 1118746"/>
                    <a:gd name="connsiteY171" fmla="*/ 1388327 h 1668634"/>
                    <a:gd name="connsiteX172" fmla="*/ 900793 w 1118746"/>
                    <a:gd name="connsiteY172" fmla="*/ 1385605 h 1668634"/>
                    <a:gd name="connsiteX173" fmla="*/ 908957 w 1118746"/>
                    <a:gd name="connsiteY173" fmla="*/ 1380162 h 1668634"/>
                    <a:gd name="connsiteX174" fmla="*/ 971550 w 1118746"/>
                    <a:gd name="connsiteY174" fmla="*/ 1374720 h 1668634"/>
                    <a:gd name="connsiteX175" fmla="*/ 976993 w 1118746"/>
                    <a:gd name="connsiteY175" fmla="*/ 1347505 h 1668634"/>
                    <a:gd name="connsiteX176" fmla="*/ 987878 w 1118746"/>
                    <a:gd name="connsiteY176" fmla="*/ 1317570 h 1668634"/>
                    <a:gd name="connsiteX177" fmla="*/ 1012371 w 1118746"/>
                    <a:gd name="connsiteY177" fmla="*/ 1320291 h 1668634"/>
                    <a:gd name="connsiteX178" fmla="*/ 1023257 w 1118746"/>
                    <a:gd name="connsiteY178" fmla="*/ 1317570 h 1668634"/>
                    <a:gd name="connsiteX179" fmla="*/ 1020536 w 1118746"/>
                    <a:gd name="connsiteY179" fmla="*/ 1298520 h 1668634"/>
                    <a:gd name="connsiteX180" fmla="*/ 1017814 w 1118746"/>
                    <a:gd name="connsiteY180" fmla="*/ 1290355 h 1668634"/>
                    <a:gd name="connsiteX181" fmla="*/ 1025978 w 1118746"/>
                    <a:gd name="connsiteY181" fmla="*/ 1284912 h 1668634"/>
                    <a:gd name="connsiteX182" fmla="*/ 1053193 w 1118746"/>
                    <a:gd name="connsiteY182" fmla="*/ 1298520 h 1668634"/>
                    <a:gd name="connsiteX183" fmla="*/ 1061357 w 1118746"/>
                    <a:gd name="connsiteY183" fmla="*/ 1303962 h 1668634"/>
                    <a:gd name="connsiteX184" fmla="*/ 1077686 w 1118746"/>
                    <a:gd name="connsiteY184" fmla="*/ 1301241 h 1668634"/>
                    <a:gd name="connsiteX185" fmla="*/ 1080407 w 1118746"/>
                    <a:gd name="connsiteY185" fmla="*/ 1293077 h 1668634"/>
                    <a:gd name="connsiteX186" fmla="*/ 1085850 w 1118746"/>
                    <a:gd name="connsiteY186" fmla="*/ 1252255 h 1668634"/>
                    <a:gd name="connsiteX187" fmla="*/ 1072243 w 1118746"/>
                    <a:gd name="connsiteY187" fmla="*/ 1241370 h 1668634"/>
                    <a:gd name="connsiteX188" fmla="*/ 1064078 w 1118746"/>
                    <a:gd name="connsiteY188" fmla="*/ 1233205 h 1668634"/>
                    <a:gd name="connsiteX189" fmla="*/ 1055914 w 1118746"/>
                    <a:gd name="connsiteY189" fmla="*/ 1157005 h 1668634"/>
                    <a:gd name="connsiteX190" fmla="*/ 1058636 w 1118746"/>
                    <a:gd name="connsiteY190" fmla="*/ 1140677 h 1668634"/>
                    <a:gd name="connsiteX191" fmla="*/ 1066800 w 1118746"/>
                    <a:gd name="connsiteY191" fmla="*/ 1137955 h 1668634"/>
                    <a:gd name="connsiteX192" fmla="*/ 1069521 w 1118746"/>
                    <a:gd name="connsiteY192" fmla="*/ 1129791 h 1668634"/>
                    <a:gd name="connsiteX193" fmla="*/ 1058636 w 1118746"/>
                    <a:gd name="connsiteY193" fmla="*/ 1121627 h 1668634"/>
                    <a:gd name="connsiteX194" fmla="*/ 1042307 w 1118746"/>
                    <a:gd name="connsiteY194" fmla="*/ 1116184 h 1668634"/>
                    <a:gd name="connsiteX195" fmla="*/ 1045028 w 1118746"/>
                    <a:gd name="connsiteY195" fmla="*/ 1091691 h 1668634"/>
                    <a:gd name="connsiteX196" fmla="*/ 1061357 w 1118746"/>
                    <a:gd name="connsiteY196" fmla="*/ 1088970 h 1668634"/>
                    <a:gd name="connsiteX197" fmla="*/ 1066800 w 1118746"/>
                    <a:gd name="connsiteY197" fmla="*/ 1080805 h 1668634"/>
                    <a:gd name="connsiteX198" fmla="*/ 1058636 w 1118746"/>
                    <a:gd name="connsiteY198" fmla="*/ 1075362 h 1668634"/>
                    <a:gd name="connsiteX199" fmla="*/ 1047750 w 1118746"/>
                    <a:gd name="connsiteY199" fmla="*/ 1031820 h 1668634"/>
                    <a:gd name="connsiteX200" fmla="*/ 1050471 w 1118746"/>
                    <a:gd name="connsiteY200" fmla="*/ 977391 h 1668634"/>
                    <a:gd name="connsiteX201" fmla="*/ 1064078 w 1118746"/>
                    <a:gd name="connsiteY201" fmla="*/ 974670 h 1668634"/>
                    <a:gd name="connsiteX202" fmla="*/ 1058636 w 1118746"/>
                    <a:gd name="connsiteY202" fmla="*/ 966505 h 1668634"/>
                    <a:gd name="connsiteX203" fmla="*/ 1042307 w 1118746"/>
                    <a:gd name="connsiteY203" fmla="*/ 958341 h 1668634"/>
                    <a:gd name="connsiteX204" fmla="*/ 1045028 w 1118746"/>
                    <a:gd name="connsiteY204" fmla="*/ 939291 h 1668634"/>
                    <a:gd name="connsiteX205" fmla="*/ 1053193 w 1118746"/>
                    <a:gd name="connsiteY205" fmla="*/ 936570 h 1668634"/>
                    <a:gd name="connsiteX206" fmla="*/ 1072243 w 1118746"/>
                    <a:gd name="connsiteY206" fmla="*/ 931127 h 1668634"/>
                    <a:gd name="connsiteX207" fmla="*/ 1064078 w 1118746"/>
                    <a:gd name="connsiteY207" fmla="*/ 925684 h 1668634"/>
                    <a:gd name="connsiteX208" fmla="*/ 1039586 w 1118746"/>
                    <a:gd name="connsiteY208" fmla="*/ 922962 h 1668634"/>
                    <a:gd name="connsiteX209" fmla="*/ 1031421 w 1118746"/>
                    <a:gd name="connsiteY209" fmla="*/ 920241 h 1668634"/>
                    <a:gd name="connsiteX210" fmla="*/ 1023257 w 1118746"/>
                    <a:gd name="connsiteY210" fmla="*/ 914798 h 1668634"/>
                    <a:gd name="connsiteX211" fmla="*/ 1020536 w 1118746"/>
                    <a:gd name="connsiteY211" fmla="*/ 906634 h 1668634"/>
                    <a:gd name="connsiteX212" fmla="*/ 1028700 w 1118746"/>
                    <a:gd name="connsiteY212" fmla="*/ 868534 h 1668634"/>
                    <a:gd name="connsiteX213" fmla="*/ 1031421 w 1118746"/>
                    <a:gd name="connsiteY213" fmla="*/ 860370 h 1668634"/>
                    <a:gd name="connsiteX214" fmla="*/ 1036864 w 1118746"/>
                    <a:gd name="connsiteY214" fmla="*/ 852205 h 1668634"/>
                    <a:gd name="connsiteX215" fmla="*/ 1050471 w 1118746"/>
                    <a:gd name="connsiteY215" fmla="*/ 830434 h 1668634"/>
                    <a:gd name="connsiteX216" fmla="*/ 1069521 w 1118746"/>
                    <a:gd name="connsiteY216" fmla="*/ 805941 h 1668634"/>
                    <a:gd name="connsiteX217" fmla="*/ 1085850 w 1118746"/>
                    <a:gd name="connsiteY217" fmla="*/ 795055 h 1668634"/>
                    <a:gd name="connsiteX218" fmla="*/ 1110343 w 1118746"/>
                    <a:gd name="connsiteY218" fmla="*/ 784170 h 1668634"/>
                    <a:gd name="connsiteX219" fmla="*/ 1113064 w 1118746"/>
                    <a:gd name="connsiteY219" fmla="*/ 776005 h 1668634"/>
                    <a:gd name="connsiteX220" fmla="*/ 1102178 w 1118746"/>
                    <a:gd name="connsiteY220" fmla="*/ 765120 h 1668634"/>
                    <a:gd name="connsiteX221" fmla="*/ 1061357 w 1118746"/>
                    <a:gd name="connsiteY221" fmla="*/ 751512 h 1668634"/>
                    <a:gd name="connsiteX222" fmla="*/ 1053193 w 1118746"/>
                    <a:gd name="connsiteY222" fmla="*/ 748791 h 1668634"/>
                    <a:gd name="connsiteX223" fmla="*/ 1045028 w 1118746"/>
                    <a:gd name="connsiteY223" fmla="*/ 746070 h 1668634"/>
                    <a:gd name="connsiteX224" fmla="*/ 1036864 w 1118746"/>
                    <a:gd name="connsiteY224" fmla="*/ 729741 h 1668634"/>
                    <a:gd name="connsiteX225" fmla="*/ 1028700 w 1118746"/>
                    <a:gd name="connsiteY225" fmla="*/ 724298 h 1668634"/>
                    <a:gd name="connsiteX226" fmla="*/ 1023257 w 1118746"/>
                    <a:gd name="connsiteY226" fmla="*/ 716134 h 1668634"/>
                    <a:gd name="connsiteX227" fmla="*/ 1015093 w 1118746"/>
                    <a:gd name="connsiteY227" fmla="*/ 707970 h 1668634"/>
                    <a:gd name="connsiteX228" fmla="*/ 1012371 w 1118746"/>
                    <a:gd name="connsiteY228" fmla="*/ 678034 h 1668634"/>
                    <a:gd name="connsiteX229" fmla="*/ 1009650 w 1118746"/>
                    <a:gd name="connsiteY229" fmla="*/ 669870 h 1668634"/>
                    <a:gd name="connsiteX230" fmla="*/ 993321 w 1118746"/>
                    <a:gd name="connsiteY230" fmla="*/ 658984 h 1668634"/>
                    <a:gd name="connsiteX231" fmla="*/ 985157 w 1118746"/>
                    <a:gd name="connsiteY231" fmla="*/ 653541 h 1668634"/>
                    <a:gd name="connsiteX232" fmla="*/ 974271 w 1118746"/>
                    <a:gd name="connsiteY232" fmla="*/ 629048 h 1668634"/>
                    <a:gd name="connsiteX233" fmla="*/ 971550 w 1118746"/>
                    <a:gd name="connsiteY233" fmla="*/ 604555 h 1668634"/>
                    <a:gd name="connsiteX234" fmla="*/ 976993 w 1118746"/>
                    <a:gd name="connsiteY234" fmla="*/ 596391 h 1668634"/>
                    <a:gd name="connsiteX235" fmla="*/ 979714 w 1118746"/>
                    <a:gd name="connsiteY235" fmla="*/ 588227 h 1668634"/>
                    <a:gd name="connsiteX236" fmla="*/ 987878 w 1118746"/>
                    <a:gd name="connsiteY236" fmla="*/ 582784 h 1668634"/>
                    <a:gd name="connsiteX237" fmla="*/ 996043 w 1118746"/>
                    <a:gd name="connsiteY237" fmla="*/ 574620 h 1668634"/>
                    <a:gd name="connsiteX238" fmla="*/ 998764 w 1118746"/>
                    <a:gd name="connsiteY238" fmla="*/ 566455 h 1668634"/>
                    <a:gd name="connsiteX239" fmla="*/ 1012371 w 1118746"/>
                    <a:gd name="connsiteY239" fmla="*/ 550127 h 1668634"/>
                    <a:gd name="connsiteX240" fmla="*/ 1020536 w 1118746"/>
                    <a:gd name="connsiteY240" fmla="*/ 547405 h 1668634"/>
                    <a:gd name="connsiteX241" fmla="*/ 1039586 w 1118746"/>
                    <a:gd name="connsiteY241" fmla="*/ 541962 h 1668634"/>
                    <a:gd name="connsiteX242" fmla="*/ 1042307 w 1118746"/>
                    <a:gd name="connsiteY242" fmla="*/ 531077 h 1668634"/>
                    <a:gd name="connsiteX243" fmla="*/ 1036864 w 1118746"/>
                    <a:gd name="connsiteY243" fmla="*/ 522912 h 1668634"/>
                    <a:gd name="connsiteX244" fmla="*/ 1025978 w 1118746"/>
                    <a:gd name="connsiteY244" fmla="*/ 506584 h 1668634"/>
                    <a:gd name="connsiteX245" fmla="*/ 1023257 w 1118746"/>
                    <a:gd name="connsiteY245" fmla="*/ 460320 h 1668634"/>
                    <a:gd name="connsiteX246" fmla="*/ 1017814 w 1118746"/>
                    <a:gd name="connsiteY246" fmla="*/ 419498 h 1668634"/>
                    <a:gd name="connsiteX247" fmla="*/ 1020536 w 1118746"/>
                    <a:gd name="connsiteY247" fmla="*/ 400448 h 1668634"/>
                    <a:gd name="connsiteX248" fmla="*/ 1028700 w 1118746"/>
                    <a:gd name="connsiteY248" fmla="*/ 397727 h 1668634"/>
                    <a:gd name="connsiteX249" fmla="*/ 1039586 w 1118746"/>
                    <a:gd name="connsiteY249" fmla="*/ 395005 h 1668634"/>
                    <a:gd name="connsiteX250" fmla="*/ 1045028 w 1118746"/>
                    <a:gd name="connsiteY250" fmla="*/ 386841 h 1668634"/>
                    <a:gd name="connsiteX251" fmla="*/ 1036864 w 1118746"/>
                    <a:gd name="connsiteY251" fmla="*/ 378677 h 1668634"/>
                    <a:gd name="connsiteX252" fmla="*/ 1020536 w 1118746"/>
                    <a:gd name="connsiteY252" fmla="*/ 370512 h 1668634"/>
                    <a:gd name="connsiteX253" fmla="*/ 1012371 w 1118746"/>
                    <a:gd name="connsiteY253" fmla="*/ 365070 h 1668634"/>
                    <a:gd name="connsiteX254" fmla="*/ 1006928 w 1118746"/>
                    <a:gd name="connsiteY254" fmla="*/ 348741 h 1668634"/>
                    <a:gd name="connsiteX255" fmla="*/ 1004207 w 1118746"/>
                    <a:gd name="connsiteY255" fmla="*/ 340577 h 1668634"/>
                    <a:gd name="connsiteX256" fmla="*/ 1001486 w 1118746"/>
                    <a:gd name="connsiteY256" fmla="*/ 272541 h 1668634"/>
                    <a:gd name="connsiteX257" fmla="*/ 993321 w 1118746"/>
                    <a:gd name="connsiteY257" fmla="*/ 267098 h 1668634"/>
                    <a:gd name="connsiteX258" fmla="*/ 985157 w 1118746"/>
                    <a:gd name="connsiteY258" fmla="*/ 264377 h 1668634"/>
                    <a:gd name="connsiteX259" fmla="*/ 960664 w 1118746"/>
                    <a:gd name="connsiteY259" fmla="*/ 256212 h 1668634"/>
                    <a:gd name="connsiteX260" fmla="*/ 957943 w 1118746"/>
                    <a:gd name="connsiteY260" fmla="*/ 248048 h 1668634"/>
                    <a:gd name="connsiteX261" fmla="*/ 955221 w 1118746"/>
                    <a:gd name="connsiteY261" fmla="*/ 218112 h 1668634"/>
                    <a:gd name="connsiteX262" fmla="*/ 941614 w 1118746"/>
                    <a:gd name="connsiteY262" fmla="*/ 204505 h 1668634"/>
                    <a:gd name="connsiteX263" fmla="*/ 936171 w 1118746"/>
                    <a:gd name="connsiteY263" fmla="*/ 196341 h 1668634"/>
                    <a:gd name="connsiteX264" fmla="*/ 928007 w 1118746"/>
                    <a:gd name="connsiteY264" fmla="*/ 190898 h 1668634"/>
                    <a:gd name="connsiteX265" fmla="*/ 908957 w 1118746"/>
                    <a:gd name="connsiteY265" fmla="*/ 171848 h 1668634"/>
                    <a:gd name="connsiteX266" fmla="*/ 900793 w 1118746"/>
                    <a:gd name="connsiteY266" fmla="*/ 163684 h 1668634"/>
                    <a:gd name="connsiteX267" fmla="*/ 887186 w 1118746"/>
                    <a:gd name="connsiteY267" fmla="*/ 160962 h 1668634"/>
                    <a:gd name="connsiteX268" fmla="*/ 862693 w 1118746"/>
                    <a:gd name="connsiteY268" fmla="*/ 158241 h 1668634"/>
                    <a:gd name="connsiteX269" fmla="*/ 846364 w 1118746"/>
                    <a:gd name="connsiteY269" fmla="*/ 152798 h 1668634"/>
                    <a:gd name="connsiteX270" fmla="*/ 838200 w 1118746"/>
                    <a:gd name="connsiteY270" fmla="*/ 150077 h 1668634"/>
                    <a:gd name="connsiteX271" fmla="*/ 813707 w 1118746"/>
                    <a:gd name="connsiteY271" fmla="*/ 139191 h 1668634"/>
                    <a:gd name="connsiteX272" fmla="*/ 789214 w 1118746"/>
                    <a:gd name="connsiteY272" fmla="*/ 131027 h 1668634"/>
                    <a:gd name="connsiteX273" fmla="*/ 778328 w 1118746"/>
                    <a:gd name="connsiteY273" fmla="*/ 128305 h 1668634"/>
                    <a:gd name="connsiteX274" fmla="*/ 770164 w 1118746"/>
                    <a:gd name="connsiteY274" fmla="*/ 122862 h 1668634"/>
                    <a:gd name="connsiteX275" fmla="*/ 759278 w 1118746"/>
                    <a:gd name="connsiteY275" fmla="*/ 120141 h 1668634"/>
                    <a:gd name="connsiteX276" fmla="*/ 751114 w 1118746"/>
                    <a:gd name="connsiteY276" fmla="*/ 117420 h 1668634"/>
                    <a:gd name="connsiteX277" fmla="*/ 742950 w 1118746"/>
                    <a:gd name="connsiteY277" fmla="*/ 109255 h 1668634"/>
                    <a:gd name="connsiteX278" fmla="*/ 726621 w 1118746"/>
                    <a:gd name="connsiteY278" fmla="*/ 95648 h 1668634"/>
                    <a:gd name="connsiteX279" fmla="*/ 713014 w 1118746"/>
                    <a:gd name="connsiteY279" fmla="*/ 82041 h 1668634"/>
                    <a:gd name="connsiteX280" fmla="*/ 693964 w 1118746"/>
                    <a:gd name="connsiteY280" fmla="*/ 79320 h 1668634"/>
                    <a:gd name="connsiteX281" fmla="*/ 688521 w 1118746"/>
                    <a:gd name="connsiteY281" fmla="*/ 71155 h 1668634"/>
                    <a:gd name="connsiteX282" fmla="*/ 683078 w 1118746"/>
                    <a:gd name="connsiteY282" fmla="*/ 35777 h 1668634"/>
                    <a:gd name="connsiteX283" fmla="*/ 677636 w 1118746"/>
                    <a:gd name="connsiteY283" fmla="*/ 19448 h 1668634"/>
                    <a:gd name="connsiteX284" fmla="*/ 674914 w 1118746"/>
                    <a:gd name="connsiteY284" fmla="*/ 8562 h 1668634"/>
                    <a:gd name="connsiteX285" fmla="*/ 647700 w 1118746"/>
                    <a:gd name="connsiteY285" fmla="*/ 5841 h 1668634"/>
                    <a:gd name="connsiteX286" fmla="*/ 617764 w 1118746"/>
                    <a:gd name="connsiteY286" fmla="*/ 3120 h 1668634"/>
                    <a:gd name="connsiteX287" fmla="*/ 617764 w 1118746"/>
                    <a:gd name="connsiteY287" fmla="*/ 398 h 16686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  <a:cxn ang="0">
                      <a:pos x="connsiteX262" y="connsiteY262"/>
                    </a:cxn>
                    <a:cxn ang="0">
                      <a:pos x="connsiteX263" y="connsiteY263"/>
                    </a:cxn>
                    <a:cxn ang="0">
                      <a:pos x="connsiteX264" y="connsiteY264"/>
                    </a:cxn>
                    <a:cxn ang="0">
                      <a:pos x="connsiteX265" y="connsiteY265"/>
                    </a:cxn>
                    <a:cxn ang="0">
                      <a:pos x="connsiteX266" y="connsiteY266"/>
                    </a:cxn>
                    <a:cxn ang="0">
                      <a:pos x="connsiteX267" y="connsiteY267"/>
                    </a:cxn>
                    <a:cxn ang="0">
                      <a:pos x="connsiteX268" y="connsiteY268"/>
                    </a:cxn>
                    <a:cxn ang="0">
                      <a:pos x="connsiteX269" y="connsiteY269"/>
                    </a:cxn>
                    <a:cxn ang="0">
                      <a:pos x="connsiteX270" y="connsiteY270"/>
                    </a:cxn>
                    <a:cxn ang="0">
                      <a:pos x="connsiteX271" y="connsiteY271"/>
                    </a:cxn>
                    <a:cxn ang="0">
                      <a:pos x="connsiteX272" y="connsiteY272"/>
                    </a:cxn>
                    <a:cxn ang="0">
                      <a:pos x="connsiteX273" y="connsiteY273"/>
                    </a:cxn>
                    <a:cxn ang="0">
                      <a:pos x="connsiteX274" y="connsiteY274"/>
                    </a:cxn>
                    <a:cxn ang="0">
                      <a:pos x="connsiteX275" y="connsiteY275"/>
                    </a:cxn>
                    <a:cxn ang="0">
                      <a:pos x="connsiteX276" y="connsiteY276"/>
                    </a:cxn>
                    <a:cxn ang="0">
                      <a:pos x="connsiteX277" y="connsiteY277"/>
                    </a:cxn>
                    <a:cxn ang="0">
                      <a:pos x="connsiteX278" y="connsiteY278"/>
                    </a:cxn>
                    <a:cxn ang="0">
                      <a:pos x="connsiteX279" y="connsiteY279"/>
                    </a:cxn>
                    <a:cxn ang="0">
                      <a:pos x="connsiteX280" y="connsiteY280"/>
                    </a:cxn>
                    <a:cxn ang="0">
                      <a:pos x="connsiteX281" y="connsiteY281"/>
                    </a:cxn>
                    <a:cxn ang="0">
                      <a:pos x="connsiteX282" y="connsiteY282"/>
                    </a:cxn>
                    <a:cxn ang="0">
                      <a:pos x="connsiteX283" y="connsiteY283"/>
                    </a:cxn>
                    <a:cxn ang="0">
                      <a:pos x="connsiteX284" y="connsiteY284"/>
                    </a:cxn>
                    <a:cxn ang="0">
                      <a:pos x="connsiteX285" y="connsiteY285"/>
                    </a:cxn>
                    <a:cxn ang="0">
                      <a:pos x="connsiteX286" y="connsiteY286"/>
                    </a:cxn>
                    <a:cxn ang="0">
                      <a:pos x="connsiteX287" y="connsiteY287"/>
                    </a:cxn>
                  </a:cxnLst>
                  <a:rect l="l" t="t" r="r" b="b"/>
                  <a:pathLst>
                    <a:path w="1118746" h="1668634">
                      <a:moveTo>
                        <a:pt x="617764" y="398"/>
                      </a:moveTo>
                      <a:cubicBezTo>
                        <a:pt x="618671" y="2212"/>
                        <a:pt x="623207" y="9120"/>
                        <a:pt x="623207" y="14005"/>
                      </a:cubicBezTo>
                      <a:cubicBezTo>
                        <a:pt x="623207" y="17795"/>
                        <a:pt x="611161" y="28773"/>
                        <a:pt x="609600" y="30334"/>
                      </a:cubicBezTo>
                      <a:cubicBezTo>
                        <a:pt x="608693" y="33055"/>
                        <a:pt x="607574" y="35715"/>
                        <a:pt x="606878" y="38498"/>
                      </a:cubicBezTo>
                      <a:cubicBezTo>
                        <a:pt x="600305" y="64789"/>
                        <a:pt x="607660" y="41594"/>
                        <a:pt x="601436" y="60270"/>
                      </a:cubicBezTo>
                      <a:cubicBezTo>
                        <a:pt x="600529" y="67527"/>
                        <a:pt x="600022" y="74845"/>
                        <a:pt x="598714" y="82041"/>
                      </a:cubicBezTo>
                      <a:cubicBezTo>
                        <a:pt x="596760" y="92790"/>
                        <a:pt x="595531" y="88410"/>
                        <a:pt x="590550" y="98370"/>
                      </a:cubicBezTo>
                      <a:cubicBezTo>
                        <a:pt x="589267" y="100936"/>
                        <a:pt x="588735" y="103813"/>
                        <a:pt x="587828" y="106534"/>
                      </a:cubicBezTo>
                      <a:cubicBezTo>
                        <a:pt x="586921" y="115605"/>
                        <a:pt x="587157" y="124865"/>
                        <a:pt x="585107" y="133748"/>
                      </a:cubicBezTo>
                      <a:cubicBezTo>
                        <a:pt x="584372" y="136935"/>
                        <a:pt x="582589" y="140449"/>
                        <a:pt x="579664" y="141912"/>
                      </a:cubicBezTo>
                      <a:cubicBezTo>
                        <a:pt x="574729" y="144380"/>
                        <a:pt x="568779" y="143727"/>
                        <a:pt x="563336" y="144634"/>
                      </a:cubicBezTo>
                      <a:cubicBezTo>
                        <a:pt x="562429" y="153705"/>
                        <a:pt x="567060" y="165402"/>
                        <a:pt x="560614" y="171848"/>
                      </a:cubicBezTo>
                      <a:cubicBezTo>
                        <a:pt x="554168" y="178294"/>
                        <a:pt x="541968" y="171454"/>
                        <a:pt x="533400" y="174570"/>
                      </a:cubicBezTo>
                      <a:cubicBezTo>
                        <a:pt x="530704" y="175550"/>
                        <a:pt x="531585" y="180013"/>
                        <a:pt x="530678" y="182734"/>
                      </a:cubicBezTo>
                      <a:cubicBezTo>
                        <a:pt x="528965" y="194726"/>
                        <a:pt x="530765" y="201697"/>
                        <a:pt x="522514" y="209948"/>
                      </a:cubicBezTo>
                      <a:cubicBezTo>
                        <a:pt x="520201" y="212261"/>
                        <a:pt x="517071" y="213577"/>
                        <a:pt x="514350" y="215391"/>
                      </a:cubicBezTo>
                      <a:cubicBezTo>
                        <a:pt x="513443" y="222648"/>
                        <a:pt x="514598" y="230479"/>
                        <a:pt x="511628" y="237162"/>
                      </a:cubicBezTo>
                      <a:cubicBezTo>
                        <a:pt x="510463" y="239783"/>
                        <a:pt x="505851" y="238293"/>
                        <a:pt x="503464" y="239884"/>
                      </a:cubicBezTo>
                      <a:cubicBezTo>
                        <a:pt x="500262" y="242019"/>
                        <a:pt x="498338" y="245685"/>
                        <a:pt x="495300" y="248048"/>
                      </a:cubicBezTo>
                      <a:cubicBezTo>
                        <a:pt x="481263" y="258966"/>
                        <a:pt x="483126" y="257549"/>
                        <a:pt x="470807" y="261655"/>
                      </a:cubicBezTo>
                      <a:cubicBezTo>
                        <a:pt x="469900" y="264377"/>
                        <a:pt x="468086" y="266951"/>
                        <a:pt x="468086" y="269820"/>
                      </a:cubicBezTo>
                      <a:cubicBezTo>
                        <a:pt x="468086" y="275454"/>
                        <a:pt x="473497" y="282019"/>
                        <a:pt x="476250" y="286148"/>
                      </a:cubicBezTo>
                      <a:cubicBezTo>
                        <a:pt x="477157" y="288869"/>
                        <a:pt x="477688" y="291746"/>
                        <a:pt x="478971" y="294312"/>
                      </a:cubicBezTo>
                      <a:cubicBezTo>
                        <a:pt x="480434" y="297238"/>
                        <a:pt x="483380" y="299374"/>
                        <a:pt x="484414" y="302477"/>
                      </a:cubicBezTo>
                      <a:cubicBezTo>
                        <a:pt x="486159" y="307712"/>
                        <a:pt x="486054" y="313394"/>
                        <a:pt x="487136" y="318805"/>
                      </a:cubicBezTo>
                      <a:cubicBezTo>
                        <a:pt x="487870" y="322473"/>
                        <a:pt x="489046" y="326040"/>
                        <a:pt x="489857" y="329691"/>
                      </a:cubicBezTo>
                      <a:cubicBezTo>
                        <a:pt x="490860" y="334206"/>
                        <a:pt x="491456" y="338811"/>
                        <a:pt x="492578" y="343298"/>
                      </a:cubicBezTo>
                      <a:cubicBezTo>
                        <a:pt x="493274" y="346081"/>
                        <a:pt x="493272" y="349434"/>
                        <a:pt x="495300" y="351462"/>
                      </a:cubicBezTo>
                      <a:cubicBezTo>
                        <a:pt x="497328" y="353490"/>
                        <a:pt x="500898" y="352901"/>
                        <a:pt x="503464" y="354184"/>
                      </a:cubicBezTo>
                      <a:cubicBezTo>
                        <a:pt x="524556" y="364731"/>
                        <a:pt x="499280" y="355512"/>
                        <a:pt x="519793" y="362348"/>
                      </a:cubicBezTo>
                      <a:cubicBezTo>
                        <a:pt x="522514" y="364162"/>
                        <a:pt x="525444" y="365697"/>
                        <a:pt x="527957" y="367791"/>
                      </a:cubicBezTo>
                      <a:cubicBezTo>
                        <a:pt x="534883" y="373562"/>
                        <a:pt x="535937" y="377820"/>
                        <a:pt x="544286" y="381398"/>
                      </a:cubicBezTo>
                      <a:cubicBezTo>
                        <a:pt x="547724" y="382871"/>
                        <a:pt x="551543" y="383213"/>
                        <a:pt x="555171" y="384120"/>
                      </a:cubicBezTo>
                      <a:cubicBezTo>
                        <a:pt x="556078" y="386841"/>
                        <a:pt x="556763" y="389647"/>
                        <a:pt x="557893" y="392284"/>
                      </a:cubicBezTo>
                      <a:cubicBezTo>
                        <a:pt x="559491" y="396013"/>
                        <a:pt x="561912" y="399371"/>
                        <a:pt x="563336" y="403170"/>
                      </a:cubicBezTo>
                      <a:cubicBezTo>
                        <a:pt x="564649" y="406672"/>
                        <a:pt x="564384" y="410710"/>
                        <a:pt x="566057" y="414055"/>
                      </a:cubicBezTo>
                      <a:cubicBezTo>
                        <a:pt x="568983" y="419906"/>
                        <a:pt x="576943" y="430384"/>
                        <a:pt x="576943" y="430384"/>
                      </a:cubicBezTo>
                      <a:cubicBezTo>
                        <a:pt x="582226" y="446232"/>
                        <a:pt x="585162" y="446549"/>
                        <a:pt x="579664" y="463041"/>
                      </a:cubicBezTo>
                      <a:cubicBezTo>
                        <a:pt x="578630" y="466144"/>
                        <a:pt x="576775" y="469162"/>
                        <a:pt x="574221" y="471205"/>
                      </a:cubicBezTo>
                      <a:cubicBezTo>
                        <a:pt x="571981" y="472997"/>
                        <a:pt x="568623" y="472644"/>
                        <a:pt x="566057" y="473927"/>
                      </a:cubicBezTo>
                      <a:cubicBezTo>
                        <a:pt x="563132" y="475390"/>
                        <a:pt x="560614" y="477556"/>
                        <a:pt x="557893" y="479370"/>
                      </a:cubicBezTo>
                      <a:cubicBezTo>
                        <a:pt x="555352" y="522552"/>
                        <a:pt x="569761" y="521854"/>
                        <a:pt x="547007" y="528355"/>
                      </a:cubicBezTo>
                      <a:cubicBezTo>
                        <a:pt x="543411" y="529383"/>
                        <a:pt x="539750" y="530170"/>
                        <a:pt x="536121" y="531077"/>
                      </a:cubicBezTo>
                      <a:cubicBezTo>
                        <a:pt x="533400" y="532891"/>
                        <a:pt x="530000" y="533966"/>
                        <a:pt x="527957" y="536520"/>
                      </a:cubicBezTo>
                      <a:cubicBezTo>
                        <a:pt x="526165" y="538760"/>
                        <a:pt x="526519" y="542118"/>
                        <a:pt x="525236" y="544684"/>
                      </a:cubicBezTo>
                      <a:cubicBezTo>
                        <a:pt x="523773" y="547609"/>
                        <a:pt x="521607" y="550127"/>
                        <a:pt x="519793" y="552848"/>
                      </a:cubicBezTo>
                      <a:cubicBezTo>
                        <a:pt x="519616" y="553556"/>
                        <a:pt x="515768" y="570125"/>
                        <a:pt x="514350" y="571898"/>
                      </a:cubicBezTo>
                      <a:cubicBezTo>
                        <a:pt x="512307" y="574452"/>
                        <a:pt x="508907" y="575527"/>
                        <a:pt x="506186" y="577341"/>
                      </a:cubicBezTo>
                      <a:cubicBezTo>
                        <a:pt x="504372" y="580062"/>
                        <a:pt x="502206" y="582580"/>
                        <a:pt x="500743" y="585505"/>
                      </a:cubicBezTo>
                      <a:cubicBezTo>
                        <a:pt x="495155" y="596679"/>
                        <a:pt x="496016" y="618809"/>
                        <a:pt x="495300" y="626327"/>
                      </a:cubicBezTo>
                      <a:cubicBezTo>
                        <a:pt x="492870" y="651845"/>
                        <a:pt x="494963" y="643664"/>
                        <a:pt x="489857" y="658984"/>
                      </a:cubicBezTo>
                      <a:cubicBezTo>
                        <a:pt x="483961" y="706159"/>
                        <a:pt x="492431" y="664760"/>
                        <a:pt x="481693" y="688920"/>
                      </a:cubicBezTo>
                      <a:cubicBezTo>
                        <a:pt x="471037" y="712894"/>
                        <a:pt x="482987" y="698511"/>
                        <a:pt x="468086" y="713412"/>
                      </a:cubicBezTo>
                      <a:cubicBezTo>
                        <a:pt x="467179" y="717041"/>
                        <a:pt x="466439" y="720715"/>
                        <a:pt x="465364" y="724298"/>
                      </a:cubicBezTo>
                      <a:cubicBezTo>
                        <a:pt x="463715" y="729793"/>
                        <a:pt x="459921" y="740627"/>
                        <a:pt x="459921" y="740627"/>
                      </a:cubicBezTo>
                      <a:cubicBezTo>
                        <a:pt x="459014" y="749698"/>
                        <a:pt x="458405" y="758804"/>
                        <a:pt x="457200" y="767841"/>
                      </a:cubicBezTo>
                      <a:cubicBezTo>
                        <a:pt x="456589" y="772426"/>
                        <a:pt x="457749" y="778177"/>
                        <a:pt x="454478" y="781448"/>
                      </a:cubicBezTo>
                      <a:cubicBezTo>
                        <a:pt x="452450" y="783476"/>
                        <a:pt x="449035" y="779634"/>
                        <a:pt x="446314" y="778727"/>
                      </a:cubicBezTo>
                      <a:cubicBezTo>
                        <a:pt x="444500" y="776005"/>
                        <a:pt x="444109" y="771025"/>
                        <a:pt x="440871" y="770562"/>
                      </a:cubicBezTo>
                      <a:cubicBezTo>
                        <a:pt x="422228" y="767899"/>
                        <a:pt x="414146" y="771307"/>
                        <a:pt x="400050" y="776005"/>
                      </a:cubicBezTo>
                      <a:cubicBezTo>
                        <a:pt x="385534" y="797780"/>
                        <a:pt x="404586" y="771469"/>
                        <a:pt x="386443" y="789612"/>
                      </a:cubicBezTo>
                      <a:cubicBezTo>
                        <a:pt x="384130" y="791925"/>
                        <a:pt x="383094" y="795264"/>
                        <a:pt x="381000" y="797777"/>
                      </a:cubicBezTo>
                      <a:cubicBezTo>
                        <a:pt x="374452" y="805635"/>
                        <a:pt x="372699" y="806032"/>
                        <a:pt x="364671" y="811384"/>
                      </a:cubicBezTo>
                      <a:cubicBezTo>
                        <a:pt x="363764" y="814105"/>
                        <a:pt x="361950" y="816679"/>
                        <a:pt x="361950" y="819548"/>
                      </a:cubicBezTo>
                      <a:cubicBezTo>
                        <a:pt x="361950" y="832828"/>
                        <a:pt x="364632" y="829041"/>
                        <a:pt x="372836" y="835877"/>
                      </a:cubicBezTo>
                      <a:cubicBezTo>
                        <a:pt x="375793" y="838341"/>
                        <a:pt x="378279" y="841320"/>
                        <a:pt x="381000" y="844041"/>
                      </a:cubicBezTo>
                      <a:cubicBezTo>
                        <a:pt x="381907" y="846762"/>
                        <a:pt x="383025" y="849422"/>
                        <a:pt x="383721" y="852205"/>
                      </a:cubicBezTo>
                      <a:cubicBezTo>
                        <a:pt x="384843" y="856692"/>
                        <a:pt x="384819" y="861481"/>
                        <a:pt x="386443" y="865812"/>
                      </a:cubicBezTo>
                      <a:cubicBezTo>
                        <a:pt x="387592" y="868875"/>
                        <a:pt x="390072" y="871255"/>
                        <a:pt x="391886" y="873977"/>
                      </a:cubicBezTo>
                      <a:cubicBezTo>
                        <a:pt x="392793" y="886677"/>
                        <a:pt x="392394" y="899538"/>
                        <a:pt x="394607" y="912077"/>
                      </a:cubicBezTo>
                      <a:cubicBezTo>
                        <a:pt x="395610" y="917763"/>
                        <a:pt x="403583" y="923626"/>
                        <a:pt x="408214" y="925684"/>
                      </a:cubicBezTo>
                      <a:cubicBezTo>
                        <a:pt x="416734" y="929471"/>
                        <a:pt x="426380" y="931586"/>
                        <a:pt x="435428" y="933848"/>
                      </a:cubicBezTo>
                      <a:cubicBezTo>
                        <a:pt x="428904" y="953422"/>
                        <a:pt x="438906" y="931065"/>
                        <a:pt x="421821" y="944734"/>
                      </a:cubicBezTo>
                      <a:cubicBezTo>
                        <a:pt x="419581" y="946526"/>
                        <a:pt x="420007" y="950177"/>
                        <a:pt x="419100" y="952898"/>
                      </a:cubicBezTo>
                      <a:cubicBezTo>
                        <a:pt x="420007" y="967412"/>
                        <a:pt x="420374" y="981971"/>
                        <a:pt x="421821" y="996441"/>
                      </a:cubicBezTo>
                      <a:cubicBezTo>
                        <a:pt x="422193" y="1000163"/>
                        <a:pt x="423069" y="1003889"/>
                        <a:pt x="424543" y="1007327"/>
                      </a:cubicBezTo>
                      <a:cubicBezTo>
                        <a:pt x="425831" y="1010333"/>
                        <a:pt x="428172" y="1012770"/>
                        <a:pt x="429986" y="1015491"/>
                      </a:cubicBezTo>
                      <a:cubicBezTo>
                        <a:pt x="430893" y="1018212"/>
                        <a:pt x="432707" y="1020786"/>
                        <a:pt x="432707" y="1023655"/>
                      </a:cubicBezTo>
                      <a:cubicBezTo>
                        <a:pt x="432707" y="1033931"/>
                        <a:pt x="431921" y="1043493"/>
                        <a:pt x="424543" y="1050870"/>
                      </a:cubicBezTo>
                      <a:cubicBezTo>
                        <a:pt x="422230" y="1053183"/>
                        <a:pt x="419100" y="1054498"/>
                        <a:pt x="416378" y="1056312"/>
                      </a:cubicBezTo>
                      <a:lnTo>
                        <a:pt x="408214" y="1097134"/>
                      </a:lnTo>
                      <a:cubicBezTo>
                        <a:pt x="407089" y="1102760"/>
                        <a:pt x="402771" y="1113462"/>
                        <a:pt x="402771" y="1113462"/>
                      </a:cubicBezTo>
                      <a:cubicBezTo>
                        <a:pt x="400209" y="1154462"/>
                        <a:pt x="413779" y="1153472"/>
                        <a:pt x="391886" y="1159727"/>
                      </a:cubicBezTo>
                      <a:cubicBezTo>
                        <a:pt x="388290" y="1160755"/>
                        <a:pt x="384629" y="1161541"/>
                        <a:pt x="381000" y="1162448"/>
                      </a:cubicBezTo>
                      <a:lnTo>
                        <a:pt x="375557" y="1178777"/>
                      </a:lnTo>
                      <a:cubicBezTo>
                        <a:pt x="373812" y="1184012"/>
                        <a:pt x="375304" y="1190170"/>
                        <a:pt x="372836" y="1195105"/>
                      </a:cubicBezTo>
                      <a:cubicBezTo>
                        <a:pt x="371373" y="1198031"/>
                        <a:pt x="367393" y="1198734"/>
                        <a:pt x="364671" y="1200548"/>
                      </a:cubicBezTo>
                      <a:cubicBezTo>
                        <a:pt x="363764" y="1197827"/>
                        <a:pt x="364516" y="1193667"/>
                        <a:pt x="361950" y="1192384"/>
                      </a:cubicBezTo>
                      <a:cubicBezTo>
                        <a:pt x="359384" y="1191101"/>
                        <a:pt x="355814" y="1193077"/>
                        <a:pt x="353786" y="1195105"/>
                      </a:cubicBezTo>
                      <a:cubicBezTo>
                        <a:pt x="351757" y="1197134"/>
                        <a:pt x="352347" y="1200704"/>
                        <a:pt x="351064" y="1203270"/>
                      </a:cubicBezTo>
                      <a:cubicBezTo>
                        <a:pt x="349368" y="1206662"/>
                        <a:pt x="341013" y="1218504"/>
                        <a:pt x="337457" y="1219598"/>
                      </a:cubicBezTo>
                      <a:cubicBezTo>
                        <a:pt x="328744" y="1222279"/>
                        <a:pt x="319314" y="1221413"/>
                        <a:pt x="310243" y="1222320"/>
                      </a:cubicBezTo>
                      <a:cubicBezTo>
                        <a:pt x="304800" y="1225948"/>
                        <a:pt x="295197" y="1226791"/>
                        <a:pt x="293914" y="1233205"/>
                      </a:cubicBezTo>
                      <a:cubicBezTo>
                        <a:pt x="293007" y="1237741"/>
                        <a:pt x="292817" y="1242481"/>
                        <a:pt x="291193" y="1246812"/>
                      </a:cubicBezTo>
                      <a:cubicBezTo>
                        <a:pt x="289677" y="1250854"/>
                        <a:pt x="280930" y="1261283"/>
                        <a:pt x="277586" y="1263141"/>
                      </a:cubicBezTo>
                      <a:cubicBezTo>
                        <a:pt x="266624" y="1269231"/>
                        <a:pt x="254133" y="1269317"/>
                        <a:pt x="242207" y="1271305"/>
                      </a:cubicBezTo>
                      <a:cubicBezTo>
                        <a:pt x="237644" y="1272065"/>
                        <a:pt x="233136" y="1273120"/>
                        <a:pt x="228600" y="1274027"/>
                      </a:cubicBezTo>
                      <a:lnTo>
                        <a:pt x="217714" y="1290355"/>
                      </a:lnTo>
                      <a:cubicBezTo>
                        <a:pt x="215706" y="1293367"/>
                        <a:pt x="205160" y="1298291"/>
                        <a:pt x="201386" y="1298520"/>
                      </a:cubicBezTo>
                      <a:cubicBezTo>
                        <a:pt x="174206" y="1300167"/>
                        <a:pt x="146946" y="1300032"/>
                        <a:pt x="119743" y="1301241"/>
                      </a:cubicBezTo>
                      <a:cubicBezTo>
                        <a:pt x="106119" y="1301846"/>
                        <a:pt x="92528" y="1303055"/>
                        <a:pt x="78921" y="1303962"/>
                      </a:cubicBezTo>
                      <a:cubicBezTo>
                        <a:pt x="77107" y="1306684"/>
                        <a:pt x="74941" y="1309201"/>
                        <a:pt x="73478" y="1312127"/>
                      </a:cubicBezTo>
                      <a:cubicBezTo>
                        <a:pt x="72195" y="1314693"/>
                        <a:pt x="72040" y="1317725"/>
                        <a:pt x="70757" y="1320291"/>
                      </a:cubicBezTo>
                      <a:cubicBezTo>
                        <a:pt x="67388" y="1327029"/>
                        <a:pt x="64147" y="1330788"/>
                        <a:pt x="57150" y="1333898"/>
                      </a:cubicBezTo>
                      <a:cubicBezTo>
                        <a:pt x="51907" y="1336228"/>
                        <a:pt x="46264" y="1337527"/>
                        <a:pt x="40821" y="1339341"/>
                      </a:cubicBezTo>
                      <a:lnTo>
                        <a:pt x="32657" y="1342062"/>
                      </a:lnTo>
                      <a:cubicBezTo>
                        <a:pt x="12382" y="1355580"/>
                        <a:pt x="37290" y="1338202"/>
                        <a:pt x="16328" y="1355670"/>
                      </a:cubicBezTo>
                      <a:cubicBezTo>
                        <a:pt x="13815" y="1357764"/>
                        <a:pt x="10885" y="1359298"/>
                        <a:pt x="8164" y="1361112"/>
                      </a:cubicBezTo>
                      <a:cubicBezTo>
                        <a:pt x="7257" y="1363834"/>
                        <a:pt x="5879" y="1366442"/>
                        <a:pt x="5443" y="1369277"/>
                      </a:cubicBezTo>
                      <a:cubicBezTo>
                        <a:pt x="-571" y="1408365"/>
                        <a:pt x="6549" y="1385004"/>
                        <a:pt x="0" y="1404655"/>
                      </a:cubicBezTo>
                      <a:cubicBezTo>
                        <a:pt x="907" y="1407377"/>
                        <a:pt x="-148" y="1412820"/>
                        <a:pt x="2721" y="1412820"/>
                      </a:cubicBezTo>
                      <a:cubicBezTo>
                        <a:pt x="6570" y="1412820"/>
                        <a:pt x="7964" y="1407160"/>
                        <a:pt x="10886" y="1404655"/>
                      </a:cubicBezTo>
                      <a:cubicBezTo>
                        <a:pt x="14330" y="1401703"/>
                        <a:pt x="18143" y="1399212"/>
                        <a:pt x="21771" y="1396491"/>
                      </a:cubicBezTo>
                      <a:cubicBezTo>
                        <a:pt x="28121" y="1377441"/>
                        <a:pt x="21771" y="1381976"/>
                        <a:pt x="35378" y="1377441"/>
                      </a:cubicBezTo>
                      <a:cubicBezTo>
                        <a:pt x="38100" y="1378348"/>
                        <a:pt x="40775" y="1379407"/>
                        <a:pt x="43543" y="1380162"/>
                      </a:cubicBezTo>
                      <a:cubicBezTo>
                        <a:pt x="50760" y="1382130"/>
                        <a:pt x="58218" y="1383239"/>
                        <a:pt x="65314" y="1385605"/>
                      </a:cubicBezTo>
                      <a:cubicBezTo>
                        <a:pt x="68035" y="1386512"/>
                        <a:pt x="70622" y="1388055"/>
                        <a:pt x="73478" y="1388327"/>
                      </a:cubicBezTo>
                      <a:cubicBezTo>
                        <a:pt x="89758" y="1389878"/>
                        <a:pt x="106135" y="1390141"/>
                        <a:pt x="122464" y="1391048"/>
                      </a:cubicBezTo>
                      <a:cubicBezTo>
                        <a:pt x="142341" y="1397674"/>
                        <a:pt x="133227" y="1395100"/>
                        <a:pt x="149678" y="1399212"/>
                      </a:cubicBezTo>
                      <a:cubicBezTo>
                        <a:pt x="153307" y="1401026"/>
                        <a:pt x="157447" y="1402058"/>
                        <a:pt x="160564" y="1404655"/>
                      </a:cubicBezTo>
                      <a:cubicBezTo>
                        <a:pt x="174333" y="1416130"/>
                        <a:pt x="159066" y="1408908"/>
                        <a:pt x="168728" y="1420984"/>
                      </a:cubicBezTo>
                      <a:cubicBezTo>
                        <a:pt x="170771" y="1423538"/>
                        <a:pt x="174171" y="1424613"/>
                        <a:pt x="176893" y="1426427"/>
                      </a:cubicBezTo>
                      <a:cubicBezTo>
                        <a:pt x="177800" y="1450013"/>
                        <a:pt x="177265" y="1473698"/>
                        <a:pt x="179614" y="1497184"/>
                      </a:cubicBezTo>
                      <a:cubicBezTo>
                        <a:pt x="180018" y="1501221"/>
                        <a:pt x="183459" y="1504341"/>
                        <a:pt x="185057" y="1508070"/>
                      </a:cubicBezTo>
                      <a:cubicBezTo>
                        <a:pt x="186187" y="1510707"/>
                        <a:pt x="186648" y="1513597"/>
                        <a:pt x="187778" y="1516234"/>
                      </a:cubicBezTo>
                      <a:cubicBezTo>
                        <a:pt x="189376" y="1519963"/>
                        <a:pt x="191623" y="1523391"/>
                        <a:pt x="193221" y="1527120"/>
                      </a:cubicBezTo>
                      <a:cubicBezTo>
                        <a:pt x="194351" y="1529757"/>
                        <a:pt x="194151" y="1533044"/>
                        <a:pt x="195943" y="1535284"/>
                      </a:cubicBezTo>
                      <a:cubicBezTo>
                        <a:pt x="197986" y="1537838"/>
                        <a:pt x="201386" y="1538913"/>
                        <a:pt x="204107" y="1540727"/>
                      </a:cubicBezTo>
                      <a:cubicBezTo>
                        <a:pt x="210584" y="1560158"/>
                        <a:pt x="206368" y="1552281"/>
                        <a:pt x="214993" y="1565220"/>
                      </a:cubicBezTo>
                      <a:cubicBezTo>
                        <a:pt x="215900" y="1567941"/>
                        <a:pt x="216926" y="1570626"/>
                        <a:pt x="217714" y="1573384"/>
                      </a:cubicBezTo>
                      <a:cubicBezTo>
                        <a:pt x="218742" y="1576980"/>
                        <a:pt x="218963" y="1580832"/>
                        <a:pt x="220436" y="1584270"/>
                      </a:cubicBezTo>
                      <a:cubicBezTo>
                        <a:pt x="221724" y="1587276"/>
                        <a:pt x="224064" y="1589713"/>
                        <a:pt x="225878" y="1592434"/>
                      </a:cubicBezTo>
                      <a:cubicBezTo>
                        <a:pt x="226785" y="1605134"/>
                        <a:pt x="227194" y="1617880"/>
                        <a:pt x="228600" y="1630534"/>
                      </a:cubicBezTo>
                      <a:cubicBezTo>
                        <a:pt x="229013" y="1634251"/>
                        <a:pt x="228858" y="1638605"/>
                        <a:pt x="231321" y="1641420"/>
                      </a:cubicBezTo>
                      <a:cubicBezTo>
                        <a:pt x="235629" y="1646343"/>
                        <a:pt x="247650" y="1652305"/>
                        <a:pt x="247650" y="1652305"/>
                      </a:cubicBezTo>
                      <a:cubicBezTo>
                        <a:pt x="249056" y="1656524"/>
                        <a:pt x="251739" y="1668634"/>
                        <a:pt x="258536" y="1668634"/>
                      </a:cubicBezTo>
                      <a:cubicBezTo>
                        <a:pt x="261807" y="1668634"/>
                        <a:pt x="262164" y="1663191"/>
                        <a:pt x="263978" y="1660470"/>
                      </a:cubicBezTo>
                      <a:cubicBezTo>
                        <a:pt x="263071" y="1657748"/>
                        <a:pt x="261257" y="1655174"/>
                        <a:pt x="261257" y="1652305"/>
                      </a:cubicBezTo>
                      <a:cubicBezTo>
                        <a:pt x="261257" y="1635808"/>
                        <a:pt x="267611" y="1640901"/>
                        <a:pt x="283028" y="1638698"/>
                      </a:cubicBezTo>
                      <a:cubicBezTo>
                        <a:pt x="289973" y="1628281"/>
                        <a:pt x="292967" y="1627723"/>
                        <a:pt x="285750" y="1611484"/>
                      </a:cubicBezTo>
                      <a:cubicBezTo>
                        <a:pt x="284422" y="1608495"/>
                        <a:pt x="280307" y="1607855"/>
                        <a:pt x="277586" y="1606041"/>
                      </a:cubicBezTo>
                      <a:cubicBezTo>
                        <a:pt x="279400" y="1603320"/>
                        <a:pt x="280255" y="1599610"/>
                        <a:pt x="283028" y="1597877"/>
                      </a:cubicBezTo>
                      <a:cubicBezTo>
                        <a:pt x="288471" y="1594475"/>
                        <a:pt x="303201" y="1591724"/>
                        <a:pt x="310243" y="1589712"/>
                      </a:cubicBezTo>
                      <a:cubicBezTo>
                        <a:pt x="313001" y="1588924"/>
                        <a:pt x="315640" y="1587746"/>
                        <a:pt x="318407" y="1586991"/>
                      </a:cubicBezTo>
                      <a:cubicBezTo>
                        <a:pt x="325624" y="1585023"/>
                        <a:pt x="333081" y="1583913"/>
                        <a:pt x="340178" y="1581548"/>
                      </a:cubicBezTo>
                      <a:cubicBezTo>
                        <a:pt x="342900" y="1580641"/>
                        <a:pt x="345508" y="1579263"/>
                        <a:pt x="348343" y="1578827"/>
                      </a:cubicBezTo>
                      <a:cubicBezTo>
                        <a:pt x="357354" y="1577441"/>
                        <a:pt x="366486" y="1577012"/>
                        <a:pt x="375557" y="1576105"/>
                      </a:cubicBezTo>
                      <a:cubicBezTo>
                        <a:pt x="376464" y="1571569"/>
                        <a:pt x="375983" y="1566514"/>
                        <a:pt x="378278" y="1562498"/>
                      </a:cubicBezTo>
                      <a:cubicBezTo>
                        <a:pt x="383617" y="1553154"/>
                        <a:pt x="392674" y="1558301"/>
                        <a:pt x="400050" y="1559777"/>
                      </a:cubicBezTo>
                      <a:cubicBezTo>
                        <a:pt x="431493" y="1580738"/>
                        <a:pt x="409845" y="1570989"/>
                        <a:pt x="470807" y="1567941"/>
                      </a:cubicBezTo>
                      <a:cubicBezTo>
                        <a:pt x="473528" y="1567034"/>
                        <a:pt x="476731" y="1567012"/>
                        <a:pt x="478971" y="1565220"/>
                      </a:cubicBezTo>
                      <a:cubicBezTo>
                        <a:pt x="481525" y="1563177"/>
                        <a:pt x="482951" y="1559981"/>
                        <a:pt x="484414" y="1557055"/>
                      </a:cubicBezTo>
                      <a:cubicBezTo>
                        <a:pt x="486369" y="1553146"/>
                        <a:pt x="488984" y="1541499"/>
                        <a:pt x="489857" y="1538005"/>
                      </a:cubicBezTo>
                      <a:cubicBezTo>
                        <a:pt x="496207" y="1538912"/>
                        <a:pt x="502617" y="1539469"/>
                        <a:pt x="508907" y="1540727"/>
                      </a:cubicBezTo>
                      <a:cubicBezTo>
                        <a:pt x="511720" y="1541290"/>
                        <a:pt x="514202" y="1543448"/>
                        <a:pt x="517071" y="1543448"/>
                      </a:cubicBezTo>
                      <a:cubicBezTo>
                        <a:pt x="527994" y="1543448"/>
                        <a:pt x="538842" y="1541634"/>
                        <a:pt x="549728" y="1540727"/>
                      </a:cubicBezTo>
                      <a:cubicBezTo>
                        <a:pt x="573697" y="1516758"/>
                        <a:pt x="539057" y="1548379"/>
                        <a:pt x="571500" y="1529841"/>
                      </a:cubicBezTo>
                      <a:cubicBezTo>
                        <a:pt x="574193" y="1528302"/>
                        <a:pt x="581683" y="1512198"/>
                        <a:pt x="582386" y="1510791"/>
                      </a:cubicBezTo>
                      <a:cubicBezTo>
                        <a:pt x="583293" y="1506255"/>
                        <a:pt x="584496" y="1501769"/>
                        <a:pt x="585107" y="1497184"/>
                      </a:cubicBezTo>
                      <a:cubicBezTo>
                        <a:pt x="586312" y="1488147"/>
                        <a:pt x="585778" y="1478853"/>
                        <a:pt x="587828" y="1469970"/>
                      </a:cubicBezTo>
                      <a:cubicBezTo>
                        <a:pt x="588563" y="1466783"/>
                        <a:pt x="591457" y="1464527"/>
                        <a:pt x="593271" y="1461805"/>
                      </a:cubicBezTo>
                      <a:cubicBezTo>
                        <a:pt x="611414" y="1462712"/>
                        <a:pt x="629548" y="1465225"/>
                        <a:pt x="647700" y="1464527"/>
                      </a:cubicBezTo>
                      <a:cubicBezTo>
                        <a:pt x="653433" y="1464307"/>
                        <a:pt x="658402" y="1460209"/>
                        <a:pt x="664028" y="1459084"/>
                      </a:cubicBezTo>
                      <a:lnTo>
                        <a:pt x="677636" y="1456362"/>
                      </a:lnTo>
                      <a:cubicBezTo>
                        <a:pt x="704325" y="1438572"/>
                        <a:pt x="667046" y="1461399"/>
                        <a:pt x="742950" y="1448198"/>
                      </a:cubicBezTo>
                      <a:cubicBezTo>
                        <a:pt x="746172" y="1447638"/>
                        <a:pt x="746579" y="1442755"/>
                        <a:pt x="748393" y="1440034"/>
                      </a:cubicBezTo>
                      <a:cubicBezTo>
                        <a:pt x="749300" y="1432777"/>
                        <a:pt x="748398" y="1425053"/>
                        <a:pt x="751114" y="1418262"/>
                      </a:cubicBezTo>
                      <a:cubicBezTo>
                        <a:pt x="752329" y="1415225"/>
                        <a:pt x="756080" y="1413505"/>
                        <a:pt x="759278" y="1412820"/>
                      </a:cubicBezTo>
                      <a:cubicBezTo>
                        <a:pt x="769075" y="1410721"/>
                        <a:pt x="779235" y="1411005"/>
                        <a:pt x="789214" y="1410098"/>
                      </a:cubicBezTo>
                      <a:lnTo>
                        <a:pt x="805543" y="1399212"/>
                      </a:lnTo>
                      <a:cubicBezTo>
                        <a:pt x="821427" y="1388623"/>
                        <a:pt x="877763" y="1391108"/>
                        <a:pt x="879021" y="1391048"/>
                      </a:cubicBezTo>
                      <a:cubicBezTo>
                        <a:pt x="881743" y="1390141"/>
                        <a:pt x="884403" y="1389023"/>
                        <a:pt x="887186" y="1388327"/>
                      </a:cubicBezTo>
                      <a:cubicBezTo>
                        <a:pt x="891673" y="1387205"/>
                        <a:pt x="896462" y="1387229"/>
                        <a:pt x="900793" y="1385605"/>
                      </a:cubicBezTo>
                      <a:cubicBezTo>
                        <a:pt x="903855" y="1384456"/>
                        <a:pt x="905770" y="1380897"/>
                        <a:pt x="908957" y="1380162"/>
                      </a:cubicBezTo>
                      <a:cubicBezTo>
                        <a:pt x="914804" y="1378813"/>
                        <a:pt x="970072" y="1374834"/>
                        <a:pt x="971550" y="1374720"/>
                      </a:cubicBezTo>
                      <a:cubicBezTo>
                        <a:pt x="988568" y="1369046"/>
                        <a:pt x="976993" y="1375862"/>
                        <a:pt x="976993" y="1347505"/>
                      </a:cubicBezTo>
                      <a:cubicBezTo>
                        <a:pt x="976993" y="1325113"/>
                        <a:pt x="976226" y="1329222"/>
                        <a:pt x="987878" y="1317570"/>
                      </a:cubicBezTo>
                      <a:cubicBezTo>
                        <a:pt x="996042" y="1318477"/>
                        <a:pt x="1004156" y="1320291"/>
                        <a:pt x="1012371" y="1320291"/>
                      </a:cubicBezTo>
                      <a:cubicBezTo>
                        <a:pt x="1016111" y="1320291"/>
                        <a:pt x="1021944" y="1321072"/>
                        <a:pt x="1023257" y="1317570"/>
                      </a:cubicBezTo>
                      <a:cubicBezTo>
                        <a:pt x="1025509" y="1311564"/>
                        <a:pt x="1021794" y="1304810"/>
                        <a:pt x="1020536" y="1298520"/>
                      </a:cubicBezTo>
                      <a:cubicBezTo>
                        <a:pt x="1019973" y="1295707"/>
                        <a:pt x="1018721" y="1293077"/>
                        <a:pt x="1017814" y="1290355"/>
                      </a:cubicBezTo>
                      <a:cubicBezTo>
                        <a:pt x="1020535" y="1288541"/>
                        <a:pt x="1022740" y="1285374"/>
                        <a:pt x="1025978" y="1284912"/>
                      </a:cubicBezTo>
                      <a:cubicBezTo>
                        <a:pt x="1034847" y="1283645"/>
                        <a:pt x="1048379" y="1295311"/>
                        <a:pt x="1053193" y="1298520"/>
                      </a:cubicBezTo>
                      <a:lnTo>
                        <a:pt x="1061357" y="1303962"/>
                      </a:lnTo>
                      <a:cubicBezTo>
                        <a:pt x="1066800" y="1303055"/>
                        <a:pt x="1072895" y="1303979"/>
                        <a:pt x="1077686" y="1301241"/>
                      </a:cubicBezTo>
                      <a:cubicBezTo>
                        <a:pt x="1080177" y="1299818"/>
                        <a:pt x="1080028" y="1295920"/>
                        <a:pt x="1080407" y="1293077"/>
                      </a:cubicBezTo>
                      <a:cubicBezTo>
                        <a:pt x="1086325" y="1248686"/>
                        <a:pt x="1078896" y="1273114"/>
                        <a:pt x="1085850" y="1252255"/>
                      </a:cubicBezTo>
                      <a:cubicBezTo>
                        <a:pt x="1080557" y="1236380"/>
                        <a:pt x="1087721" y="1250215"/>
                        <a:pt x="1072243" y="1241370"/>
                      </a:cubicBezTo>
                      <a:cubicBezTo>
                        <a:pt x="1068901" y="1239460"/>
                        <a:pt x="1066800" y="1235927"/>
                        <a:pt x="1064078" y="1233205"/>
                      </a:cubicBezTo>
                      <a:cubicBezTo>
                        <a:pt x="1052319" y="1197924"/>
                        <a:pt x="1058897" y="1222608"/>
                        <a:pt x="1055914" y="1157005"/>
                      </a:cubicBezTo>
                      <a:cubicBezTo>
                        <a:pt x="1056821" y="1151562"/>
                        <a:pt x="1055898" y="1145468"/>
                        <a:pt x="1058636" y="1140677"/>
                      </a:cubicBezTo>
                      <a:cubicBezTo>
                        <a:pt x="1060059" y="1138186"/>
                        <a:pt x="1064772" y="1139984"/>
                        <a:pt x="1066800" y="1137955"/>
                      </a:cubicBezTo>
                      <a:cubicBezTo>
                        <a:pt x="1068828" y="1135927"/>
                        <a:pt x="1068614" y="1132512"/>
                        <a:pt x="1069521" y="1129791"/>
                      </a:cubicBezTo>
                      <a:cubicBezTo>
                        <a:pt x="1065893" y="1127070"/>
                        <a:pt x="1062693" y="1123655"/>
                        <a:pt x="1058636" y="1121627"/>
                      </a:cubicBezTo>
                      <a:cubicBezTo>
                        <a:pt x="1053504" y="1119061"/>
                        <a:pt x="1042307" y="1116184"/>
                        <a:pt x="1042307" y="1116184"/>
                      </a:cubicBezTo>
                      <a:cubicBezTo>
                        <a:pt x="1043214" y="1108020"/>
                        <a:pt x="1040317" y="1098421"/>
                        <a:pt x="1045028" y="1091691"/>
                      </a:cubicBezTo>
                      <a:cubicBezTo>
                        <a:pt x="1048192" y="1087170"/>
                        <a:pt x="1056422" y="1091438"/>
                        <a:pt x="1061357" y="1088970"/>
                      </a:cubicBezTo>
                      <a:cubicBezTo>
                        <a:pt x="1064283" y="1087507"/>
                        <a:pt x="1064986" y="1083527"/>
                        <a:pt x="1066800" y="1080805"/>
                      </a:cubicBezTo>
                      <a:cubicBezTo>
                        <a:pt x="1064079" y="1078991"/>
                        <a:pt x="1061149" y="1077456"/>
                        <a:pt x="1058636" y="1075362"/>
                      </a:cubicBezTo>
                      <a:cubicBezTo>
                        <a:pt x="1042333" y="1061777"/>
                        <a:pt x="1050071" y="1061995"/>
                        <a:pt x="1047750" y="1031820"/>
                      </a:cubicBezTo>
                      <a:cubicBezTo>
                        <a:pt x="1048657" y="1013677"/>
                        <a:pt x="1045481" y="994858"/>
                        <a:pt x="1050471" y="977391"/>
                      </a:cubicBezTo>
                      <a:cubicBezTo>
                        <a:pt x="1051742" y="972943"/>
                        <a:pt x="1061303" y="978370"/>
                        <a:pt x="1064078" y="974670"/>
                      </a:cubicBezTo>
                      <a:cubicBezTo>
                        <a:pt x="1066041" y="972053"/>
                        <a:pt x="1060949" y="968818"/>
                        <a:pt x="1058636" y="966505"/>
                      </a:cubicBezTo>
                      <a:cubicBezTo>
                        <a:pt x="1053361" y="961230"/>
                        <a:pt x="1048947" y="960554"/>
                        <a:pt x="1042307" y="958341"/>
                      </a:cubicBezTo>
                      <a:cubicBezTo>
                        <a:pt x="1043214" y="951991"/>
                        <a:pt x="1042159" y="945028"/>
                        <a:pt x="1045028" y="939291"/>
                      </a:cubicBezTo>
                      <a:cubicBezTo>
                        <a:pt x="1046311" y="936725"/>
                        <a:pt x="1050435" y="937358"/>
                        <a:pt x="1053193" y="936570"/>
                      </a:cubicBezTo>
                      <a:cubicBezTo>
                        <a:pt x="1077114" y="929735"/>
                        <a:pt x="1052665" y="937651"/>
                        <a:pt x="1072243" y="931127"/>
                      </a:cubicBezTo>
                      <a:cubicBezTo>
                        <a:pt x="1069521" y="929313"/>
                        <a:pt x="1067251" y="926477"/>
                        <a:pt x="1064078" y="925684"/>
                      </a:cubicBezTo>
                      <a:cubicBezTo>
                        <a:pt x="1056109" y="923692"/>
                        <a:pt x="1047688" y="924312"/>
                        <a:pt x="1039586" y="922962"/>
                      </a:cubicBezTo>
                      <a:cubicBezTo>
                        <a:pt x="1036756" y="922490"/>
                        <a:pt x="1034143" y="921148"/>
                        <a:pt x="1031421" y="920241"/>
                      </a:cubicBezTo>
                      <a:cubicBezTo>
                        <a:pt x="1028700" y="918427"/>
                        <a:pt x="1025300" y="917352"/>
                        <a:pt x="1023257" y="914798"/>
                      </a:cubicBezTo>
                      <a:cubicBezTo>
                        <a:pt x="1021465" y="912558"/>
                        <a:pt x="1020536" y="909503"/>
                        <a:pt x="1020536" y="906634"/>
                      </a:cubicBezTo>
                      <a:cubicBezTo>
                        <a:pt x="1020536" y="877966"/>
                        <a:pt x="1018684" y="883558"/>
                        <a:pt x="1028700" y="868534"/>
                      </a:cubicBezTo>
                      <a:cubicBezTo>
                        <a:pt x="1029607" y="865813"/>
                        <a:pt x="1030138" y="862936"/>
                        <a:pt x="1031421" y="860370"/>
                      </a:cubicBezTo>
                      <a:cubicBezTo>
                        <a:pt x="1032884" y="857444"/>
                        <a:pt x="1035536" y="855194"/>
                        <a:pt x="1036864" y="852205"/>
                      </a:cubicBezTo>
                      <a:cubicBezTo>
                        <a:pt x="1046409" y="830729"/>
                        <a:pt x="1035785" y="840226"/>
                        <a:pt x="1050471" y="830434"/>
                      </a:cubicBezTo>
                      <a:cubicBezTo>
                        <a:pt x="1056803" y="820937"/>
                        <a:pt x="1060667" y="812828"/>
                        <a:pt x="1069521" y="805941"/>
                      </a:cubicBezTo>
                      <a:cubicBezTo>
                        <a:pt x="1074685" y="801925"/>
                        <a:pt x="1079644" y="797124"/>
                        <a:pt x="1085850" y="795055"/>
                      </a:cubicBezTo>
                      <a:cubicBezTo>
                        <a:pt x="1105281" y="788578"/>
                        <a:pt x="1097404" y="792794"/>
                        <a:pt x="1110343" y="784170"/>
                      </a:cubicBezTo>
                      <a:cubicBezTo>
                        <a:pt x="1111250" y="781448"/>
                        <a:pt x="1111781" y="778571"/>
                        <a:pt x="1113064" y="776005"/>
                      </a:cubicBezTo>
                      <a:cubicBezTo>
                        <a:pt x="1119605" y="762923"/>
                        <a:pt x="1125045" y="768931"/>
                        <a:pt x="1102178" y="765120"/>
                      </a:cubicBezTo>
                      <a:lnTo>
                        <a:pt x="1061357" y="751512"/>
                      </a:lnTo>
                      <a:lnTo>
                        <a:pt x="1053193" y="748791"/>
                      </a:lnTo>
                      <a:lnTo>
                        <a:pt x="1045028" y="746070"/>
                      </a:lnTo>
                      <a:cubicBezTo>
                        <a:pt x="1042815" y="739428"/>
                        <a:pt x="1042141" y="735018"/>
                        <a:pt x="1036864" y="729741"/>
                      </a:cubicBezTo>
                      <a:cubicBezTo>
                        <a:pt x="1034551" y="727428"/>
                        <a:pt x="1031421" y="726112"/>
                        <a:pt x="1028700" y="724298"/>
                      </a:cubicBezTo>
                      <a:cubicBezTo>
                        <a:pt x="1026886" y="721577"/>
                        <a:pt x="1025351" y="718647"/>
                        <a:pt x="1023257" y="716134"/>
                      </a:cubicBezTo>
                      <a:cubicBezTo>
                        <a:pt x="1020793" y="713177"/>
                        <a:pt x="1016150" y="711670"/>
                        <a:pt x="1015093" y="707970"/>
                      </a:cubicBezTo>
                      <a:cubicBezTo>
                        <a:pt x="1012340" y="698336"/>
                        <a:pt x="1013788" y="687953"/>
                        <a:pt x="1012371" y="678034"/>
                      </a:cubicBezTo>
                      <a:cubicBezTo>
                        <a:pt x="1011965" y="675194"/>
                        <a:pt x="1011678" y="671898"/>
                        <a:pt x="1009650" y="669870"/>
                      </a:cubicBezTo>
                      <a:cubicBezTo>
                        <a:pt x="1005024" y="665244"/>
                        <a:pt x="998764" y="662613"/>
                        <a:pt x="993321" y="658984"/>
                      </a:cubicBezTo>
                      <a:lnTo>
                        <a:pt x="985157" y="653541"/>
                      </a:lnTo>
                      <a:cubicBezTo>
                        <a:pt x="978680" y="634109"/>
                        <a:pt x="982897" y="641986"/>
                        <a:pt x="974271" y="629048"/>
                      </a:cubicBezTo>
                      <a:cubicBezTo>
                        <a:pt x="969735" y="615440"/>
                        <a:pt x="966106" y="615441"/>
                        <a:pt x="971550" y="604555"/>
                      </a:cubicBezTo>
                      <a:cubicBezTo>
                        <a:pt x="973013" y="601630"/>
                        <a:pt x="975179" y="599112"/>
                        <a:pt x="976993" y="596391"/>
                      </a:cubicBezTo>
                      <a:cubicBezTo>
                        <a:pt x="977900" y="593670"/>
                        <a:pt x="977922" y="590467"/>
                        <a:pt x="979714" y="588227"/>
                      </a:cubicBezTo>
                      <a:cubicBezTo>
                        <a:pt x="981757" y="585673"/>
                        <a:pt x="985365" y="584878"/>
                        <a:pt x="987878" y="582784"/>
                      </a:cubicBezTo>
                      <a:cubicBezTo>
                        <a:pt x="990835" y="580320"/>
                        <a:pt x="993321" y="577341"/>
                        <a:pt x="996043" y="574620"/>
                      </a:cubicBezTo>
                      <a:cubicBezTo>
                        <a:pt x="996950" y="571898"/>
                        <a:pt x="997481" y="569021"/>
                        <a:pt x="998764" y="566455"/>
                      </a:cubicBezTo>
                      <a:cubicBezTo>
                        <a:pt x="1001274" y="561436"/>
                        <a:pt x="1007858" y="553136"/>
                        <a:pt x="1012371" y="550127"/>
                      </a:cubicBezTo>
                      <a:cubicBezTo>
                        <a:pt x="1014758" y="548536"/>
                        <a:pt x="1017777" y="548193"/>
                        <a:pt x="1020536" y="547405"/>
                      </a:cubicBezTo>
                      <a:cubicBezTo>
                        <a:pt x="1044457" y="540570"/>
                        <a:pt x="1020008" y="548489"/>
                        <a:pt x="1039586" y="541962"/>
                      </a:cubicBezTo>
                      <a:cubicBezTo>
                        <a:pt x="1040493" y="538334"/>
                        <a:pt x="1042836" y="534779"/>
                        <a:pt x="1042307" y="531077"/>
                      </a:cubicBezTo>
                      <a:cubicBezTo>
                        <a:pt x="1041844" y="527839"/>
                        <a:pt x="1038327" y="525838"/>
                        <a:pt x="1036864" y="522912"/>
                      </a:cubicBezTo>
                      <a:cubicBezTo>
                        <a:pt x="1028988" y="507159"/>
                        <a:pt x="1041455" y="522059"/>
                        <a:pt x="1025978" y="506584"/>
                      </a:cubicBezTo>
                      <a:cubicBezTo>
                        <a:pt x="1025071" y="491163"/>
                        <a:pt x="1024320" y="475731"/>
                        <a:pt x="1023257" y="460320"/>
                      </a:cubicBezTo>
                      <a:cubicBezTo>
                        <a:pt x="1020941" y="426732"/>
                        <a:pt x="1023822" y="437518"/>
                        <a:pt x="1017814" y="419498"/>
                      </a:cubicBezTo>
                      <a:cubicBezTo>
                        <a:pt x="1018721" y="413148"/>
                        <a:pt x="1017667" y="406185"/>
                        <a:pt x="1020536" y="400448"/>
                      </a:cubicBezTo>
                      <a:cubicBezTo>
                        <a:pt x="1021819" y="397882"/>
                        <a:pt x="1025942" y="398515"/>
                        <a:pt x="1028700" y="397727"/>
                      </a:cubicBezTo>
                      <a:cubicBezTo>
                        <a:pt x="1032296" y="396699"/>
                        <a:pt x="1035957" y="395912"/>
                        <a:pt x="1039586" y="395005"/>
                      </a:cubicBezTo>
                      <a:cubicBezTo>
                        <a:pt x="1041400" y="392284"/>
                        <a:pt x="1045566" y="390067"/>
                        <a:pt x="1045028" y="386841"/>
                      </a:cubicBezTo>
                      <a:cubicBezTo>
                        <a:pt x="1044395" y="383045"/>
                        <a:pt x="1039821" y="381141"/>
                        <a:pt x="1036864" y="378677"/>
                      </a:cubicBezTo>
                      <a:cubicBezTo>
                        <a:pt x="1025169" y="368931"/>
                        <a:pt x="1032806" y="376647"/>
                        <a:pt x="1020536" y="370512"/>
                      </a:cubicBezTo>
                      <a:cubicBezTo>
                        <a:pt x="1017610" y="369049"/>
                        <a:pt x="1015093" y="366884"/>
                        <a:pt x="1012371" y="365070"/>
                      </a:cubicBezTo>
                      <a:lnTo>
                        <a:pt x="1006928" y="348741"/>
                      </a:lnTo>
                      <a:lnTo>
                        <a:pt x="1004207" y="340577"/>
                      </a:lnTo>
                      <a:cubicBezTo>
                        <a:pt x="1003300" y="317898"/>
                        <a:pt x="1004812" y="294993"/>
                        <a:pt x="1001486" y="272541"/>
                      </a:cubicBezTo>
                      <a:cubicBezTo>
                        <a:pt x="1001007" y="269305"/>
                        <a:pt x="996247" y="268561"/>
                        <a:pt x="993321" y="267098"/>
                      </a:cubicBezTo>
                      <a:cubicBezTo>
                        <a:pt x="990755" y="265815"/>
                        <a:pt x="987794" y="265507"/>
                        <a:pt x="985157" y="264377"/>
                      </a:cubicBezTo>
                      <a:cubicBezTo>
                        <a:pt x="965437" y="255926"/>
                        <a:pt x="983604" y="260801"/>
                        <a:pt x="960664" y="256212"/>
                      </a:cubicBezTo>
                      <a:cubicBezTo>
                        <a:pt x="959757" y="253491"/>
                        <a:pt x="958349" y="250888"/>
                        <a:pt x="957943" y="248048"/>
                      </a:cubicBezTo>
                      <a:cubicBezTo>
                        <a:pt x="956526" y="238129"/>
                        <a:pt x="957321" y="227909"/>
                        <a:pt x="955221" y="218112"/>
                      </a:cubicBezTo>
                      <a:cubicBezTo>
                        <a:pt x="953709" y="211057"/>
                        <a:pt x="946754" y="207932"/>
                        <a:pt x="941614" y="204505"/>
                      </a:cubicBezTo>
                      <a:cubicBezTo>
                        <a:pt x="939800" y="201784"/>
                        <a:pt x="938484" y="198654"/>
                        <a:pt x="936171" y="196341"/>
                      </a:cubicBezTo>
                      <a:cubicBezTo>
                        <a:pt x="933858" y="194028"/>
                        <a:pt x="930161" y="193359"/>
                        <a:pt x="928007" y="190898"/>
                      </a:cubicBezTo>
                      <a:cubicBezTo>
                        <a:pt x="910025" y="170348"/>
                        <a:pt x="925740" y="177444"/>
                        <a:pt x="908957" y="171848"/>
                      </a:cubicBezTo>
                      <a:cubicBezTo>
                        <a:pt x="906236" y="169127"/>
                        <a:pt x="904235" y="165405"/>
                        <a:pt x="900793" y="163684"/>
                      </a:cubicBezTo>
                      <a:cubicBezTo>
                        <a:pt x="896656" y="161615"/>
                        <a:pt x="891765" y="161616"/>
                        <a:pt x="887186" y="160962"/>
                      </a:cubicBezTo>
                      <a:cubicBezTo>
                        <a:pt x="879054" y="159800"/>
                        <a:pt x="870857" y="159148"/>
                        <a:pt x="862693" y="158241"/>
                      </a:cubicBezTo>
                      <a:lnTo>
                        <a:pt x="846364" y="152798"/>
                      </a:lnTo>
                      <a:lnTo>
                        <a:pt x="838200" y="150077"/>
                      </a:lnTo>
                      <a:cubicBezTo>
                        <a:pt x="825263" y="141452"/>
                        <a:pt x="833138" y="145668"/>
                        <a:pt x="813707" y="139191"/>
                      </a:cubicBezTo>
                      <a:lnTo>
                        <a:pt x="789214" y="131027"/>
                      </a:lnTo>
                      <a:cubicBezTo>
                        <a:pt x="785666" y="129844"/>
                        <a:pt x="781957" y="129212"/>
                        <a:pt x="778328" y="128305"/>
                      </a:cubicBezTo>
                      <a:cubicBezTo>
                        <a:pt x="775607" y="126491"/>
                        <a:pt x="773170" y="124150"/>
                        <a:pt x="770164" y="122862"/>
                      </a:cubicBezTo>
                      <a:cubicBezTo>
                        <a:pt x="766726" y="121389"/>
                        <a:pt x="762874" y="121168"/>
                        <a:pt x="759278" y="120141"/>
                      </a:cubicBezTo>
                      <a:cubicBezTo>
                        <a:pt x="756520" y="119353"/>
                        <a:pt x="753835" y="118327"/>
                        <a:pt x="751114" y="117420"/>
                      </a:cubicBezTo>
                      <a:cubicBezTo>
                        <a:pt x="748393" y="114698"/>
                        <a:pt x="745907" y="111719"/>
                        <a:pt x="742950" y="109255"/>
                      </a:cubicBezTo>
                      <a:cubicBezTo>
                        <a:pt x="731273" y="99523"/>
                        <a:pt x="737465" y="108659"/>
                        <a:pt x="726621" y="95648"/>
                      </a:cubicBezTo>
                      <a:cubicBezTo>
                        <a:pt x="721380" y="89359"/>
                        <a:pt x="721883" y="84702"/>
                        <a:pt x="713014" y="82041"/>
                      </a:cubicBezTo>
                      <a:cubicBezTo>
                        <a:pt x="706870" y="80198"/>
                        <a:pt x="700314" y="80227"/>
                        <a:pt x="693964" y="79320"/>
                      </a:cubicBezTo>
                      <a:cubicBezTo>
                        <a:pt x="692150" y="76598"/>
                        <a:pt x="689669" y="74218"/>
                        <a:pt x="688521" y="71155"/>
                      </a:cubicBezTo>
                      <a:cubicBezTo>
                        <a:pt x="685743" y="63746"/>
                        <a:pt x="684197" y="40999"/>
                        <a:pt x="683078" y="35777"/>
                      </a:cubicBezTo>
                      <a:cubicBezTo>
                        <a:pt x="681876" y="30167"/>
                        <a:pt x="679028" y="25014"/>
                        <a:pt x="677636" y="19448"/>
                      </a:cubicBezTo>
                      <a:cubicBezTo>
                        <a:pt x="676729" y="15819"/>
                        <a:pt x="678319" y="10110"/>
                        <a:pt x="674914" y="8562"/>
                      </a:cubicBezTo>
                      <a:cubicBezTo>
                        <a:pt x="666615" y="4790"/>
                        <a:pt x="656771" y="6748"/>
                        <a:pt x="647700" y="5841"/>
                      </a:cubicBezTo>
                      <a:cubicBezTo>
                        <a:pt x="639612" y="3145"/>
                        <a:pt x="626815" y="-4121"/>
                        <a:pt x="617764" y="3120"/>
                      </a:cubicBezTo>
                      <a:cubicBezTo>
                        <a:pt x="615639" y="4820"/>
                        <a:pt x="616857" y="-1416"/>
                        <a:pt x="617764" y="398"/>
                      </a:cubicBezTo>
                      <a:close/>
                    </a:path>
                  </a:pathLst>
                </a:custGeom>
                <a:solidFill>
                  <a:srgbClr val="66FFFF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t-BR"/>
                </a:p>
              </p:txBody>
            </p:sp>
          </p:grpSp>
          <p:grpSp>
            <p:nvGrpSpPr>
              <p:cNvPr id="24" name="Grupo 16"/>
              <p:cNvGrpSpPr>
                <a:grpSpLocks/>
              </p:cNvGrpSpPr>
              <p:nvPr/>
            </p:nvGrpSpPr>
            <p:grpSpPr bwMode="auto">
              <a:xfrm>
                <a:off x="684742" y="1563801"/>
                <a:ext cx="7457983" cy="4379424"/>
                <a:chOff x="684742" y="1563801"/>
                <a:chExt cx="7457983" cy="4379424"/>
              </a:xfrm>
            </p:grpSpPr>
            <p:sp>
              <p:nvSpPr>
                <p:cNvPr id="25" name="CaixaDeTexto 24"/>
                <p:cNvSpPr txBox="1"/>
                <p:nvPr/>
              </p:nvSpPr>
              <p:spPr>
                <a:xfrm>
                  <a:off x="2018232" y="2376084"/>
                  <a:ext cx="1081101" cy="337645"/>
                </a:xfrm>
                <a:prstGeom prst="rect">
                  <a:avLst/>
                </a:prstGeom>
                <a:solidFill>
                  <a:schemeClr val="accent6">
                    <a:lumMod val="40000"/>
                    <a:lumOff val="60000"/>
                    <a:alpha val="85000"/>
                  </a:schemeClr>
                </a:solidFill>
                <a:ln>
                  <a:solidFill>
                    <a:schemeClr val="tx1"/>
                  </a:solidFill>
                </a:ln>
              </p:spPr>
              <p:txBody>
                <a:bodyPr>
                  <a:spAutoFit/>
                </a:bodyPr>
                <a:lstStyle/>
                <a:p>
                  <a:pPr algn="ctr">
                    <a:defRPr/>
                  </a:pPr>
                  <a:r>
                    <a:rPr lang="pt-BR" sz="1600" b="1" dirty="0"/>
                    <a:t>MGB</a:t>
                  </a:r>
                </a:p>
              </p:txBody>
            </p:sp>
            <p:sp>
              <p:nvSpPr>
                <p:cNvPr id="26" name="CaixaDeTexto 20"/>
                <p:cNvSpPr txBox="1">
                  <a:spLocks noChangeArrowheads="1"/>
                </p:cNvSpPr>
                <p:nvPr/>
              </p:nvSpPr>
              <p:spPr bwMode="auto">
                <a:xfrm>
                  <a:off x="6030662" y="1563801"/>
                  <a:ext cx="2112063" cy="371221"/>
                </a:xfrm>
                <a:prstGeom prst="rect">
                  <a:avLst/>
                </a:prstGeom>
                <a:solidFill>
                  <a:srgbClr val="FFFF00">
                    <a:alpha val="38823"/>
                  </a:srgbClr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defTabSz="9128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defTabSz="9128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defTabSz="9128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defTabSz="9128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/>
                  <a:r>
                    <a:rPr lang="pt-BR" altLang="pt-BR" sz="1600" b="1"/>
                    <a:t>NEURO / CPINS</a:t>
                  </a:r>
                </a:p>
              </p:txBody>
            </p:sp>
            <p:sp>
              <p:nvSpPr>
                <p:cNvPr id="27" name="CaixaDeTexto 22"/>
                <p:cNvSpPr txBox="1">
                  <a:spLocks noChangeArrowheads="1"/>
                </p:cNvSpPr>
                <p:nvPr/>
              </p:nvSpPr>
              <p:spPr bwMode="auto">
                <a:xfrm>
                  <a:off x="1618486" y="4729133"/>
                  <a:ext cx="1080120" cy="338554"/>
                </a:xfrm>
                <a:prstGeom prst="rect">
                  <a:avLst/>
                </a:prstGeom>
                <a:solidFill>
                  <a:srgbClr val="00B050">
                    <a:alpha val="32156"/>
                  </a:srgbClr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defTabSz="9128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defTabSz="9128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defTabSz="9128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defTabSz="9128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/>
                  <a:r>
                    <a:rPr lang="pt-BR" altLang="pt-BR" sz="1600" b="1"/>
                    <a:t>FUZZY</a:t>
                  </a:r>
                </a:p>
              </p:txBody>
            </p:sp>
            <p:sp>
              <p:nvSpPr>
                <p:cNvPr id="28" name="CaixaDeTexto 24"/>
                <p:cNvSpPr txBox="1">
                  <a:spLocks noChangeArrowheads="1"/>
                </p:cNvSpPr>
                <p:nvPr/>
              </p:nvSpPr>
              <p:spPr bwMode="auto">
                <a:xfrm>
                  <a:off x="2299970" y="5590565"/>
                  <a:ext cx="2351445" cy="352660"/>
                </a:xfrm>
                <a:prstGeom prst="rect">
                  <a:avLst/>
                </a:prstGeom>
                <a:solidFill>
                  <a:srgbClr val="EA84A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defTabSz="9128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defTabSz="9128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defTabSz="9128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defTabSz="9128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/>
                  <a:r>
                    <a:rPr lang="pt-BR" altLang="pt-BR" sz="1600" b="1"/>
                    <a:t>MPCV / PREVIVAZ</a:t>
                  </a:r>
                </a:p>
              </p:txBody>
            </p:sp>
            <p:sp>
              <p:nvSpPr>
                <p:cNvPr id="29" name="CaixaDeTexto 31"/>
                <p:cNvSpPr txBox="1">
                  <a:spLocks noChangeArrowheads="1"/>
                </p:cNvSpPr>
                <p:nvPr/>
              </p:nvSpPr>
              <p:spPr bwMode="auto">
                <a:xfrm>
                  <a:off x="684742" y="3204622"/>
                  <a:ext cx="2013863" cy="545021"/>
                </a:xfrm>
                <a:prstGeom prst="rect">
                  <a:avLst/>
                </a:prstGeom>
                <a:solidFill>
                  <a:srgbClr val="66FFFF">
                    <a:alpha val="71764"/>
                  </a:srgbClr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defTabSz="9128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defTabSz="9128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defTabSz="9128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defTabSz="9128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/>
                  <a:r>
                    <a:rPr lang="pt-BR" altLang="pt-BR" sz="1600" b="1"/>
                    <a:t>SMAP</a:t>
                  </a:r>
                </a:p>
                <a:p>
                  <a:pPr algn="ctr"/>
                  <a:r>
                    <a:rPr lang="pt-BR" altLang="pt-BR" sz="1200" b="1"/>
                    <a:t>(em desenvolvimento)</a:t>
                  </a:r>
                </a:p>
              </p:txBody>
            </p:sp>
            <p:sp>
              <p:nvSpPr>
                <p:cNvPr id="30" name="CaixaDeTexto 33"/>
                <p:cNvSpPr txBox="1">
                  <a:spLocks noChangeArrowheads="1"/>
                </p:cNvSpPr>
                <p:nvPr/>
              </p:nvSpPr>
              <p:spPr bwMode="auto">
                <a:xfrm>
                  <a:off x="4115962" y="4620362"/>
                  <a:ext cx="1080120" cy="338554"/>
                </a:xfrm>
                <a:prstGeom prst="rect">
                  <a:avLst/>
                </a:prstGeom>
                <a:solidFill>
                  <a:srgbClr val="5B79CF">
                    <a:alpha val="72156"/>
                  </a:srgbClr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defTabSz="9128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defTabSz="9128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defTabSz="9128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defTabSz="9128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/>
                  <a:r>
                    <a:rPr lang="pt-BR" altLang="pt-BR" sz="1600" b="1"/>
                    <a:t>SMAP</a:t>
                  </a:r>
                </a:p>
              </p:txBody>
            </p:sp>
          </p:grpSp>
        </p:grpSp>
        <p:sp>
          <p:nvSpPr>
            <p:cNvPr id="12" name="CaixaDeTexto 51"/>
            <p:cNvSpPr txBox="1">
              <a:spLocks noChangeArrowheads="1"/>
            </p:cNvSpPr>
            <p:nvPr/>
          </p:nvSpPr>
          <p:spPr bwMode="auto">
            <a:xfrm rot="2220000">
              <a:off x="4303254" y="3989118"/>
              <a:ext cx="818050" cy="1077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pt-BR" altLang="pt-BR" sz="700" i="1"/>
                <a:t>Tietê</a:t>
              </a:r>
            </a:p>
          </p:txBody>
        </p:sp>
        <p:sp>
          <p:nvSpPr>
            <p:cNvPr id="13" name="CaixaDeTexto 76"/>
            <p:cNvSpPr txBox="1">
              <a:spLocks noChangeArrowheads="1"/>
            </p:cNvSpPr>
            <p:nvPr/>
          </p:nvSpPr>
          <p:spPr bwMode="auto">
            <a:xfrm rot="720000">
              <a:off x="4017996" y="4179416"/>
              <a:ext cx="818050" cy="1077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pt-BR" altLang="pt-BR" sz="700" i="1"/>
                <a:t>Paranapanema</a:t>
              </a:r>
            </a:p>
          </p:txBody>
        </p:sp>
        <p:sp>
          <p:nvSpPr>
            <p:cNvPr id="14" name="CaixaDeTexto 77"/>
            <p:cNvSpPr txBox="1">
              <a:spLocks noChangeArrowheads="1"/>
            </p:cNvSpPr>
            <p:nvPr/>
          </p:nvSpPr>
          <p:spPr bwMode="auto">
            <a:xfrm rot="660000">
              <a:off x="4827411" y="3845626"/>
              <a:ext cx="661917" cy="1077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pt-BR" altLang="pt-BR" sz="700" i="1"/>
                <a:t>Grande</a:t>
              </a:r>
            </a:p>
          </p:txBody>
        </p:sp>
        <p:sp>
          <p:nvSpPr>
            <p:cNvPr id="15" name="CaixaDeTexto 78"/>
            <p:cNvSpPr txBox="1">
              <a:spLocks noChangeArrowheads="1"/>
            </p:cNvSpPr>
            <p:nvPr/>
          </p:nvSpPr>
          <p:spPr bwMode="auto">
            <a:xfrm rot="660000">
              <a:off x="4494025" y="3210391"/>
              <a:ext cx="661917" cy="3216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pt-BR" altLang="pt-BR" sz="700" i="1"/>
                <a:t>       Alto</a:t>
              </a:r>
            </a:p>
            <a:p>
              <a:pPr algn="ctr"/>
              <a:r>
                <a:rPr lang="pt-BR" altLang="pt-BR" sz="500" i="1"/>
                <a:t> </a:t>
              </a:r>
            </a:p>
            <a:p>
              <a:pPr algn="ctr"/>
              <a:r>
                <a:rPr lang="pt-BR" altLang="pt-BR" sz="700" i="1"/>
                <a:t>   Paranaíba                        </a:t>
              </a:r>
            </a:p>
          </p:txBody>
        </p:sp>
        <p:sp>
          <p:nvSpPr>
            <p:cNvPr id="16" name="CaixaDeTexto 79"/>
            <p:cNvSpPr txBox="1">
              <a:spLocks noChangeArrowheads="1"/>
            </p:cNvSpPr>
            <p:nvPr/>
          </p:nvSpPr>
          <p:spPr bwMode="auto">
            <a:xfrm rot="1860000">
              <a:off x="4185203" y="3286342"/>
              <a:ext cx="661917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pt-BR" altLang="pt-BR" sz="700" i="1"/>
                <a:t>     Baixo</a:t>
              </a:r>
            </a:p>
            <a:p>
              <a:pPr algn="ctr"/>
              <a:r>
                <a:rPr lang="pt-BR" altLang="pt-BR" sz="700" i="1"/>
                <a:t>Paranaíba                        </a:t>
              </a:r>
            </a:p>
          </p:txBody>
        </p:sp>
        <p:sp>
          <p:nvSpPr>
            <p:cNvPr id="17" name="CaixaDeTexto 80"/>
            <p:cNvSpPr txBox="1">
              <a:spLocks noChangeArrowheads="1"/>
            </p:cNvSpPr>
            <p:nvPr/>
          </p:nvSpPr>
          <p:spPr bwMode="auto">
            <a:xfrm rot="1260000">
              <a:off x="3406125" y="4186515"/>
              <a:ext cx="818050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pt-BR" altLang="pt-BR" sz="700" i="1"/>
                <a:t>Incremental</a:t>
              </a:r>
            </a:p>
            <a:p>
              <a:pPr algn="ctr"/>
              <a:r>
                <a:rPr lang="pt-BR" altLang="pt-BR" sz="700" i="1"/>
                <a:t>Itaipu</a:t>
              </a:r>
            </a:p>
          </p:txBody>
        </p:sp>
        <p:sp>
          <p:nvSpPr>
            <p:cNvPr id="18" name="CaixaDeTexto 81"/>
            <p:cNvSpPr txBox="1">
              <a:spLocks noChangeArrowheads="1"/>
            </p:cNvSpPr>
            <p:nvPr/>
          </p:nvSpPr>
          <p:spPr bwMode="auto">
            <a:xfrm rot="1260000">
              <a:off x="4008374" y="4889793"/>
              <a:ext cx="661917" cy="1077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pt-BR" altLang="pt-BR" sz="700" i="1"/>
                <a:t>Uruguai</a:t>
              </a:r>
            </a:p>
          </p:txBody>
        </p:sp>
        <p:sp>
          <p:nvSpPr>
            <p:cNvPr id="19" name="CaixaDeTexto 82"/>
            <p:cNvSpPr txBox="1">
              <a:spLocks noChangeArrowheads="1"/>
            </p:cNvSpPr>
            <p:nvPr/>
          </p:nvSpPr>
          <p:spPr bwMode="auto">
            <a:xfrm rot="240000">
              <a:off x="3805848" y="4603880"/>
              <a:ext cx="661917" cy="1077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pt-BR" altLang="pt-BR" sz="700" i="1"/>
                <a:t>Iguaçu</a:t>
              </a:r>
            </a:p>
          </p:txBody>
        </p:sp>
        <p:sp>
          <p:nvSpPr>
            <p:cNvPr id="20" name="CaixaDeTexto 83"/>
            <p:cNvSpPr txBox="1">
              <a:spLocks noChangeArrowheads="1"/>
            </p:cNvSpPr>
            <p:nvPr/>
          </p:nvSpPr>
          <p:spPr bwMode="auto">
            <a:xfrm rot="1680000">
              <a:off x="3699538" y="3682475"/>
              <a:ext cx="705854" cy="1077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pt-BR" altLang="pt-BR" sz="700" i="1"/>
                <a:t>Paraná</a:t>
              </a:r>
            </a:p>
          </p:txBody>
        </p:sp>
        <p:sp>
          <p:nvSpPr>
            <p:cNvPr id="21" name="CaixaDeTexto 84"/>
            <p:cNvSpPr txBox="1">
              <a:spLocks noChangeArrowheads="1"/>
            </p:cNvSpPr>
            <p:nvPr/>
          </p:nvSpPr>
          <p:spPr bwMode="auto">
            <a:xfrm>
              <a:off x="4306385" y="2098052"/>
              <a:ext cx="705854" cy="1077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pt-BR" altLang="pt-BR" sz="700" i="1"/>
                <a:t>Tocantins</a:t>
              </a:r>
            </a:p>
          </p:txBody>
        </p:sp>
        <p:sp>
          <p:nvSpPr>
            <p:cNvPr id="22" name="CaixaDeTexto 85"/>
            <p:cNvSpPr txBox="1">
              <a:spLocks noChangeArrowheads="1"/>
            </p:cNvSpPr>
            <p:nvPr/>
          </p:nvSpPr>
          <p:spPr bwMode="auto">
            <a:xfrm>
              <a:off x="5122541" y="2268039"/>
              <a:ext cx="705854" cy="1077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pt-BR" altLang="pt-BR" sz="700" i="1"/>
                <a:t>São Francisco</a:t>
              </a:r>
            </a:p>
          </p:txBody>
        </p:sp>
      </p:grpSp>
      <p:sp>
        <p:nvSpPr>
          <p:cNvPr id="33" name="Retângulo 12"/>
          <p:cNvSpPr>
            <a:spLocks noChangeArrowheads="1"/>
          </p:cNvSpPr>
          <p:nvPr/>
        </p:nvSpPr>
        <p:spPr bwMode="auto">
          <a:xfrm>
            <a:off x="6097221" y="2129531"/>
            <a:ext cx="2834174" cy="892552"/>
          </a:xfrm>
          <a:prstGeom prst="rect">
            <a:avLst/>
          </a:prstGeom>
          <a:solidFill>
            <a:srgbClr val="C0C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pt-BR" altLang="pt-BR" sz="1600" dirty="0" smtClean="0">
                <a:solidFill>
                  <a:srgbClr val="FF0000"/>
                </a:solidFill>
              </a:rPr>
              <a:t>2008</a:t>
            </a:r>
            <a:endParaRPr lang="pt-BR" altLang="pt-BR" sz="1600" dirty="0">
              <a:solidFill>
                <a:srgbClr val="FF0000"/>
              </a:solidFill>
            </a:endParaRPr>
          </a:p>
          <a:p>
            <a:r>
              <a:rPr lang="pt-BR" altLang="pt-BR" sz="1400" dirty="0">
                <a:solidFill>
                  <a:srgbClr val="FFFFFF"/>
                </a:solidFill>
              </a:rPr>
              <a:t>41 % ENA Sudeste/Centro-Oeste</a:t>
            </a:r>
          </a:p>
          <a:p>
            <a:endParaRPr lang="pt-BR" altLang="pt-BR" sz="800" dirty="0">
              <a:solidFill>
                <a:srgbClr val="FFFFFF"/>
              </a:solidFill>
            </a:endParaRPr>
          </a:p>
          <a:p>
            <a:r>
              <a:rPr lang="pt-BR" altLang="pt-BR" sz="1400" dirty="0">
                <a:solidFill>
                  <a:srgbClr val="FFFFFF"/>
                </a:solidFill>
              </a:rPr>
              <a:t>90 % ENA </a:t>
            </a:r>
            <a:r>
              <a:rPr lang="pt-BR" altLang="pt-BR" sz="1400" dirty="0" smtClean="0">
                <a:solidFill>
                  <a:srgbClr val="FFFFFF"/>
                </a:solidFill>
              </a:rPr>
              <a:t>Sul</a:t>
            </a:r>
            <a:endParaRPr lang="pt-BR" altLang="pt-BR" sz="1400" dirty="0">
              <a:solidFill>
                <a:srgbClr val="FFFFFF"/>
              </a:solidFill>
            </a:endParaRPr>
          </a:p>
        </p:txBody>
      </p:sp>
      <p:sp>
        <p:nvSpPr>
          <p:cNvPr id="34" name="Retângulo 12"/>
          <p:cNvSpPr>
            <a:spLocks noChangeArrowheads="1"/>
          </p:cNvSpPr>
          <p:nvPr/>
        </p:nvSpPr>
        <p:spPr bwMode="auto">
          <a:xfrm>
            <a:off x="6123392" y="3696544"/>
            <a:ext cx="2834174" cy="892552"/>
          </a:xfrm>
          <a:prstGeom prst="rect">
            <a:avLst/>
          </a:prstGeom>
          <a:solidFill>
            <a:srgbClr val="C0C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pt-BR" altLang="pt-BR" sz="1600" dirty="0" smtClean="0">
                <a:solidFill>
                  <a:srgbClr val="FF0000"/>
                </a:solidFill>
              </a:rPr>
              <a:t>2015</a:t>
            </a:r>
            <a:endParaRPr lang="pt-BR" altLang="pt-BR" sz="1600" dirty="0">
              <a:solidFill>
                <a:srgbClr val="FF0000"/>
              </a:solidFill>
            </a:endParaRPr>
          </a:p>
          <a:p>
            <a:r>
              <a:rPr lang="pt-BR" altLang="pt-BR" sz="1400" dirty="0">
                <a:solidFill>
                  <a:srgbClr val="FFFFFF"/>
                </a:solidFill>
              </a:rPr>
              <a:t>41 % ENA Sudeste/Centro-Oeste</a:t>
            </a:r>
          </a:p>
          <a:p>
            <a:endParaRPr lang="pt-BR" altLang="pt-BR" sz="800" dirty="0">
              <a:solidFill>
                <a:srgbClr val="FFFFFF"/>
              </a:solidFill>
            </a:endParaRPr>
          </a:p>
          <a:p>
            <a:r>
              <a:rPr lang="pt-BR" altLang="pt-BR" sz="1400" dirty="0">
                <a:solidFill>
                  <a:srgbClr val="FFFFFF"/>
                </a:solidFill>
              </a:rPr>
              <a:t>90 % ENA </a:t>
            </a:r>
            <a:r>
              <a:rPr lang="pt-BR" altLang="pt-BR" sz="1400" dirty="0" smtClean="0">
                <a:solidFill>
                  <a:srgbClr val="FFFFFF"/>
                </a:solidFill>
              </a:rPr>
              <a:t>Sul</a:t>
            </a:r>
            <a:endParaRPr lang="pt-BR" altLang="pt-BR" sz="1400" dirty="0">
              <a:solidFill>
                <a:srgbClr val="FFFFFF"/>
              </a:solidFill>
            </a:endParaRPr>
          </a:p>
        </p:txBody>
      </p:sp>
      <p:sp>
        <p:nvSpPr>
          <p:cNvPr id="35" name="Retângulo 10"/>
          <p:cNvSpPr>
            <a:spLocks noChangeArrowheads="1"/>
          </p:cNvSpPr>
          <p:nvPr/>
        </p:nvSpPr>
        <p:spPr bwMode="auto">
          <a:xfrm>
            <a:off x="6134379" y="4673809"/>
            <a:ext cx="2812201" cy="1753844"/>
          </a:xfrm>
          <a:prstGeom prst="rect">
            <a:avLst/>
          </a:prstGeom>
          <a:solidFill>
            <a:srgbClr val="C0C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pt-BR" altLang="pt-BR" sz="1400" dirty="0" smtClean="0">
                <a:solidFill>
                  <a:srgbClr val="FF0000"/>
                </a:solidFill>
              </a:rPr>
              <a:t>2017</a:t>
            </a:r>
            <a:endParaRPr lang="pt-BR" altLang="pt-BR" sz="1400" dirty="0">
              <a:solidFill>
                <a:srgbClr val="FF0000"/>
              </a:solidFill>
            </a:endParaRPr>
          </a:p>
          <a:p>
            <a:endParaRPr lang="pt-BR" altLang="pt-BR" sz="1400" dirty="0">
              <a:solidFill>
                <a:srgbClr val="FFFFFF"/>
              </a:solidFill>
            </a:endParaRPr>
          </a:p>
          <a:p>
            <a:r>
              <a:rPr lang="pt-BR" altLang="pt-BR" sz="1400" dirty="0">
                <a:solidFill>
                  <a:srgbClr val="FFFFFF"/>
                </a:solidFill>
              </a:rPr>
              <a:t>92 % ENA Sudeste/Centro-Oeste</a:t>
            </a:r>
          </a:p>
          <a:p>
            <a:endParaRPr lang="pt-BR" altLang="pt-BR" sz="800" dirty="0">
              <a:solidFill>
                <a:srgbClr val="FFFFFF"/>
              </a:solidFill>
            </a:endParaRPr>
          </a:p>
          <a:p>
            <a:r>
              <a:rPr lang="pt-BR" altLang="pt-BR" sz="1400" dirty="0">
                <a:solidFill>
                  <a:srgbClr val="FFFFFF"/>
                </a:solidFill>
              </a:rPr>
              <a:t>90 % ENA Sul</a:t>
            </a:r>
          </a:p>
          <a:p>
            <a:endParaRPr lang="pt-BR" altLang="pt-BR" sz="800" dirty="0">
              <a:solidFill>
                <a:srgbClr val="FFFFFF"/>
              </a:solidFill>
            </a:endParaRPr>
          </a:p>
          <a:p>
            <a:r>
              <a:rPr lang="pt-BR" altLang="pt-BR" sz="1400" dirty="0">
                <a:solidFill>
                  <a:srgbClr val="FFFFFF"/>
                </a:solidFill>
              </a:rPr>
              <a:t>91%  ENA Nordeste </a:t>
            </a:r>
          </a:p>
          <a:p>
            <a:endParaRPr lang="pt-BR" altLang="pt-BR" sz="800" dirty="0">
              <a:solidFill>
                <a:srgbClr val="FFFFFF"/>
              </a:solidFill>
            </a:endParaRPr>
          </a:p>
          <a:p>
            <a:r>
              <a:rPr lang="pt-BR" altLang="pt-BR" sz="1400" dirty="0">
                <a:solidFill>
                  <a:srgbClr val="FFFFFF"/>
                </a:solidFill>
              </a:rPr>
              <a:t>99%  ENA Norte</a:t>
            </a:r>
          </a:p>
        </p:txBody>
      </p:sp>
      <p:sp>
        <p:nvSpPr>
          <p:cNvPr id="36" name="Seta para a direita listrada 35"/>
          <p:cNvSpPr/>
          <p:nvPr/>
        </p:nvSpPr>
        <p:spPr>
          <a:xfrm rot="5400000">
            <a:off x="7340276" y="3037828"/>
            <a:ext cx="913087" cy="463128"/>
          </a:xfrm>
          <a:prstGeom prst="stripedRightArrow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639801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o 11"/>
          <p:cNvGrpSpPr/>
          <p:nvPr/>
        </p:nvGrpSpPr>
        <p:grpSpPr>
          <a:xfrm>
            <a:off x="260410" y="188640"/>
            <a:ext cx="8469377" cy="1005711"/>
            <a:chOff x="1476456" y="1278738"/>
            <a:chExt cx="8857036" cy="1175949"/>
          </a:xfrm>
        </p:grpSpPr>
        <p:sp>
          <p:nvSpPr>
            <p:cNvPr id="8" name="Rounded Rectangle 7"/>
            <p:cNvSpPr/>
            <p:nvPr/>
          </p:nvSpPr>
          <p:spPr>
            <a:xfrm>
              <a:off x="2247982" y="1305063"/>
              <a:ext cx="8085510" cy="1148128"/>
            </a:xfrm>
            <a:prstGeom prst="roundRect">
              <a:avLst/>
            </a:prstGeom>
            <a:gradFill flip="none" rotWithShape="1">
              <a:gsLst>
                <a:gs pos="0">
                  <a:schemeClr val="bg2">
                    <a:lumMod val="50000"/>
                  </a:schemeClr>
                </a:gs>
                <a:gs pos="50000">
                  <a:schemeClr val="bg2">
                    <a:lumMod val="75000"/>
                    <a:tint val="44500"/>
                    <a:satMod val="160000"/>
                  </a:schemeClr>
                </a:gs>
                <a:gs pos="100000">
                  <a:schemeClr val="bg2">
                    <a:lumMod val="75000"/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  <a:ln>
              <a:noFill/>
              <a:headEnd type="none" w="med" len="med"/>
              <a:tailEnd type="triangl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33938" bIns="0" anchor="ctr"/>
            <a:lstStyle/>
            <a:p>
              <a:pPr algn="r">
                <a:defRPr/>
              </a:pPr>
              <a:endParaRPr lang="en-US" sz="989" dirty="0"/>
            </a:p>
          </p:txBody>
        </p:sp>
        <p:sp>
          <p:nvSpPr>
            <p:cNvPr id="9" name="Pentagon 8"/>
            <p:cNvSpPr/>
            <p:nvPr/>
          </p:nvSpPr>
          <p:spPr>
            <a:xfrm>
              <a:off x="1476456" y="1278738"/>
              <a:ext cx="2836736" cy="1175949"/>
            </a:xfrm>
            <a:prstGeom prst="homePlate">
              <a:avLst>
                <a:gd name="adj" fmla="val 41525"/>
              </a:avLst>
            </a:prstGeom>
            <a:solidFill>
              <a:schemeClr val="accent5"/>
            </a:solidFill>
            <a:ln>
              <a:noFill/>
              <a:headEnd type="none" w="med" len="med"/>
              <a:tailEnd type="triangle" w="med" len="me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tIns="86204" bIns="86204" anchor="ctr"/>
            <a:lstStyle/>
            <a:p>
              <a:pPr algn="ctr">
                <a:defRPr/>
              </a:pPr>
              <a:r>
                <a:rPr lang="pt-BR" sz="2395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Geração Eólica</a:t>
              </a:r>
              <a:r>
                <a:rPr lang="pt-BR" sz="1881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endParaRPr lang="pt-BR" sz="1226" b="1" dirty="0"/>
            </a:p>
          </p:txBody>
        </p:sp>
      </p:grpSp>
      <p:sp>
        <p:nvSpPr>
          <p:cNvPr id="111" name="Retângulo 110"/>
          <p:cNvSpPr/>
          <p:nvPr/>
        </p:nvSpPr>
        <p:spPr>
          <a:xfrm>
            <a:off x="2972985" y="480805"/>
            <a:ext cx="575680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200" b="1" dirty="0"/>
              <a:t>Previsão </a:t>
            </a:r>
            <a:r>
              <a:rPr lang="pt-BR" sz="2200" b="1" dirty="0" smtClean="0"/>
              <a:t>de Vento para a Previsão de Geração</a:t>
            </a:r>
            <a:endParaRPr lang="pt-BR" sz="2200" b="1" dirty="0"/>
          </a:p>
        </p:txBody>
      </p:sp>
      <p:sp>
        <p:nvSpPr>
          <p:cNvPr id="86" name="Slide Number Placeholder 3"/>
          <p:cNvSpPr txBox="1">
            <a:spLocks/>
          </p:cNvSpPr>
          <p:nvPr/>
        </p:nvSpPr>
        <p:spPr bwMode="auto">
          <a:xfrm>
            <a:off x="7010400" y="6637338"/>
            <a:ext cx="2133600" cy="220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defPPr>
              <a:defRPr lang="pt-BR"/>
            </a:defPPr>
            <a:lvl1pPr marL="0" algn="l" defTabSz="914400" rtl="0" eaLnBrk="0" latinLnBrk="0" hangingPunct="0">
              <a:defRPr sz="15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defTabSz="914400" rtl="0" eaLnBrk="0" latinLnBrk="0" hangingPunct="0">
              <a:defRPr sz="15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defTabSz="914400" rtl="0" eaLnBrk="0" latinLnBrk="0" hangingPunct="0">
              <a:defRPr sz="15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defTabSz="914400" rtl="0" eaLnBrk="0" latinLnBrk="0" hangingPunct="0">
              <a:defRPr sz="15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defTabSz="914400" rtl="0" eaLnBrk="0" latinLnBrk="0" hangingPunct="0">
              <a:defRPr sz="15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5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5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5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5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1" hangingPunct="1"/>
            <a:fld id="{92587967-B256-416C-B505-FA26C71F5481}" type="slidenum">
              <a:rPr lang="pt-BR" sz="900" smtClean="0">
                <a:solidFill>
                  <a:schemeClr val="bg1"/>
                </a:solidFill>
              </a:rPr>
              <a:pPr eaLnBrk="1" hangingPunct="1"/>
              <a:t>27</a:t>
            </a:fld>
            <a:endParaRPr lang="pt-BR" sz="900">
              <a:solidFill>
                <a:schemeClr val="bg1"/>
              </a:solidFill>
            </a:endParaRPr>
          </a:p>
        </p:txBody>
      </p:sp>
      <p:sp>
        <p:nvSpPr>
          <p:cNvPr id="87" name="Slide Number Placeholder 3"/>
          <p:cNvSpPr txBox="1">
            <a:spLocks/>
          </p:cNvSpPr>
          <p:nvPr/>
        </p:nvSpPr>
        <p:spPr bwMode="auto">
          <a:xfrm>
            <a:off x="7010400" y="6637565"/>
            <a:ext cx="2133600" cy="220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1500" b="1">
                <a:solidFill>
                  <a:schemeClr val="tx1"/>
                </a:solidFill>
                <a:latin typeface="Arial" pitchFamily="34" charset="0"/>
              </a:defRPr>
            </a:lvl1pPr>
            <a:lvl2pPr marL="636782" indent="-244916" eaLnBrk="0" hangingPunct="0">
              <a:defRPr sz="1500" b="1">
                <a:solidFill>
                  <a:schemeClr val="tx1"/>
                </a:solidFill>
                <a:latin typeface="Arial" pitchFamily="34" charset="0"/>
              </a:defRPr>
            </a:lvl2pPr>
            <a:lvl3pPr marL="979665" indent="-195933" eaLnBrk="0" hangingPunct="0">
              <a:defRPr sz="1500" b="1">
                <a:solidFill>
                  <a:schemeClr val="tx1"/>
                </a:solidFill>
                <a:latin typeface="Arial" pitchFamily="34" charset="0"/>
              </a:defRPr>
            </a:lvl3pPr>
            <a:lvl4pPr marL="1371531" indent="-195933" eaLnBrk="0" hangingPunct="0">
              <a:defRPr sz="1500" b="1">
                <a:solidFill>
                  <a:schemeClr val="tx1"/>
                </a:solidFill>
                <a:latin typeface="Arial" pitchFamily="34" charset="0"/>
              </a:defRPr>
            </a:lvl4pPr>
            <a:lvl5pPr marL="1763398" indent="-195933" eaLnBrk="0" hangingPunct="0">
              <a:defRPr sz="1500" b="1">
                <a:solidFill>
                  <a:schemeClr val="tx1"/>
                </a:solidFill>
                <a:latin typeface="Arial" pitchFamily="34" charset="0"/>
              </a:defRPr>
            </a:lvl5pPr>
            <a:lvl6pPr marL="2155264" indent="-195933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Arial" pitchFamily="34" charset="0"/>
              </a:defRPr>
            </a:lvl6pPr>
            <a:lvl7pPr marL="2547130" indent="-195933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Arial" pitchFamily="34" charset="0"/>
              </a:defRPr>
            </a:lvl7pPr>
            <a:lvl8pPr marL="2938996" indent="-195933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Arial" pitchFamily="34" charset="0"/>
              </a:defRPr>
            </a:lvl8pPr>
            <a:lvl9pPr marL="3330862" indent="-195933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81AA9C-4058-47AF-A487-85ADA8226C92}" type="slidenum">
              <a:rPr kumimoji="0" lang="pt-BR" sz="9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pt-BR" sz="9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88" name="Retângulo 87"/>
          <p:cNvSpPr/>
          <p:nvPr/>
        </p:nvSpPr>
        <p:spPr>
          <a:xfrm>
            <a:off x="6008914" y="5113360"/>
            <a:ext cx="1221396" cy="13460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30856" bIns="0" rtlCol="0" anchor="ctr"/>
          <a:lstStyle/>
          <a:p>
            <a:pPr algn="r"/>
            <a:endParaRPr lang="pt-BR" sz="900" b="1" dirty="0"/>
          </a:p>
        </p:txBody>
      </p:sp>
      <p:pic>
        <p:nvPicPr>
          <p:cNvPr id="89" name="Imagem 8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85813" y="1231910"/>
            <a:ext cx="4969968" cy="2630669"/>
          </a:xfrm>
          <a:prstGeom prst="rect">
            <a:avLst/>
          </a:prstGeom>
        </p:spPr>
      </p:pic>
      <p:pic>
        <p:nvPicPr>
          <p:cNvPr id="90" name="Imagem 8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33584" y="1777848"/>
            <a:ext cx="3371250" cy="3335512"/>
          </a:xfrm>
          <a:prstGeom prst="rect">
            <a:avLst/>
          </a:prstGeom>
        </p:spPr>
      </p:pic>
      <p:cxnSp>
        <p:nvCxnSpPr>
          <p:cNvPr id="91" name="Conector reto 90"/>
          <p:cNvCxnSpPr/>
          <p:nvPr/>
        </p:nvCxnSpPr>
        <p:spPr>
          <a:xfrm flipV="1">
            <a:off x="3251624" y="2025257"/>
            <a:ext cx="728856" cy="82452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Conector reto 91"/>
          <p:cNvCxnSpPr/>
          <p:nvPr/>
        </p:nvCxnSpPr>
        <p:spPr>
          <a:xfrm>
            <a:off x="2271167" y="4677709"/>
            <a:ext cx="1709313" cy="74348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Elipse 92"/>
          <p:cNvSpPr/>
          <p:nvPr/>
        </p:nvSpPr>
        <p:spPr>
          <a:xfrm>
            <a:off x="2087548" y="4526956"/>
            <a:ext cx="189209" cy="18920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Elipse 93"/>
          <p:cNvSpPr/>
          <p:nvPr/>
        </p:nvSpPr>
        <p:spPr>
          <a:xfrm>
            <a:off x="3036563" y="2765454"/>
            <a:ext cx="347102" cy="34710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5" name="Imagem 9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78674" y="3901417"/>
            <a:ext cx="4984245" cy="2542252"/>
          </a:xfrm>
          <a:prstGeom prst="rect">
            <a:avLst/>
          </a:prstGeom>
        </p:spPr>
      </p:pic>
      <p:pic>
        <p:nvPicPr>
          <p:cNvPr id="96" name="Imagem 95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91966" y="3866317"/>
            <a:ext cx="1656184" cy="2066863"/>
          </a:xfrm>
          <a:prstGeom prst="rect">
            <a:avLst/>
          </a:prstGeom>
        </p:spPr>
      </p:pic>
      <p:pic>
        <p:nvPicPr>
          <p:cNvPr id="97" name="Imagem 96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119698" y="1691711"/>
            <a:ext cx="1502359" cy="1876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514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Picture 2" descr="http://gmc1/CargaDiaria/Dados/ChartPic_000010.png?7632efcf-0924-4ba2-8848-5a5ebaeeeb4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379" y="1988774"/>
            <a:ext cx="8242143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Imagem 11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40152" y="1279525"/>
            <a:ext cx="3031769" cy="1793738"/>
          </a:xfrm>
          <a:prstGeom prst="rect">
            <a:avLst/>
          </a:prstGeom>
        </p:spPr>
      </p:pic>
      <p:grpSp>
        <p:nvGrpSpPr>
          <p:cNvPr id="12" name="Grupo 11"/>
          <p:cNvGrpSpPr/>
          <p:nvPr/>
        </p:nvGrpSpPr>
        <p:grpSpPr>
          <a:xfrm>
            <a:off x="260410" y="188640"/>
            <a:ext cx="8469377" cy="1005711"/>
            <a:chOff x="1476456" y="1278738"/>
            <a:chExt cx="8857036" cy="1175949"/>
          </a:xfrm>
        </p:grpSpPr>
        <p:sp>
          <p:nvSpPr>
            <p:cNvPr id="8" name="Rounded Rectangle 7"/>
            <p:cNvSpPr/>
            <p:nvPr/>
          </p:nvSpPr>
          <p:spPr>
            <a:xfrm>
              <a:off x="2247982" y="1305063"/>
              <a:ext cx="8085510" cy="1148128"/>
            </a:xfrm>
            <a:prstGeom prst="roundRect">
              <a:avLst/>
            </a:prstGeom>
            <a:gradFill flip="none" rotWithShape="1">
              <a:gsLst>
                <a:gs pos="0">
                  <a:schemeClr val="bg2">
                    <a:lumMod val="50000"/>
                  </a:schemeClr>
                </a:gs>
                <a:gs pos="50000">
                  <a:schemeClr val="bg2">
                    <a:lumMod val="75000"/>
                    <a:tint val="44500"/>
                    <a:satMod val="160000"/>
                  </a:schemeClr>
                </a:gs>
                <a:gs pos="100000">
                  <a:schemeClr val="bg2">
                    <a:lumMod val="75000"/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  <a:ln>
              <a:noFill/>
              <a:headEnd type="none" w="med" len="med"/>
              <a:tailEnd type="triangl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33938" bIns="0" anchor="ctr"/>
            <a:lstStyle/>
            <a:p>
              <a:pPr algn="r">
                <a:defRPr/>
              </a:pPr>
              <a:endParaRPr lang="en-US" sz="989" dirty="0"/>
            </a:p>
          </p:txBody>
        </p:sp>
        <p:sp>
          <p:nvSpPr>
            <p:cNvPr id="9" name="Pentagon 8"/>
            <p:cNvSpPr/>
            <p:nvPr/>
          </p:nvSpPr>
          <p:spPr>
            <a:xfrm>
              <a:off x="1476456" y="1278738"/>
              <a:ext cx="2836736" cy="1175949"/>
            </a:xfrm>
            <a:prstGeom prst="homePlate">
              <a:avLst>
                <a:gd name="adj" fmla="val 41525"/>
              </a:avLst>
            </a:prstGeom>
            <a:solidFill>
              <a:schemeClr val="accent5"/>
            </a:solidFill>
            <a:ln>
              <a:noFill/>
              <a:headEnd type="none" w="med" len="med"/>
              <a:tailEnd type="triangle" w="med" len="me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tIns="86204" bIns="86204" anchor="ctr"/>
            <a:lstStyle/>
            <a:p>
              <a:pPr algn="ctr">
                <a:defRPr/>
              </a:pPr>
              <a:r>
                <a:rPr lang="pt-BR" sz="2395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Previsão de Carga</a:t>
              </a:r>
              <a:endParaRPr lang="pt-BR" sz="1226" b="1" dirty="0"/>
            </a:p>
          </p:txBody>
        </p:sp>
      </p:grpSp>
      <p:sp>
        <p:nvSpPr>
          <p:cNvPr id="111" name="Retângulo 110"/>
          <p:cNvSpPr/>
          <p:nvPr/>
        </p:nvSpPr>
        <p:spPr>
          <a:xfrm>
            <a:off x="3215648" y="363839"/>
            <a:ext cx="537556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200" b="1" dirty="0"/>
              <a:t>Previsão </a:t>
            </a:r>
            <a:r>
              <a:rPr lang="pt-BR" sz="2200" b="1" dirty="0" smtClean="0"/>
              <a:t>de Temperatura, Desconforto Térmico e Nebulosidade</a:t>
            </a:r>
            <a:endParaRPr lang="pt-BR" sz="2200" b="1" dirty="0"/>
          </a:p>
        </p:txBody>
      </p:sp>
      <p:sp>
        <p:nvSpPr>
          <p:cNvPr id="94" name="CaixaDeTexto 93"/>
          <p:cNvSpPr txBox="1"/>
          <p:nvPr/>
        </p:nvSpPr>
        <p:spPr>
          <a:xfrm>
            <a:off x="4500549" y="2602681"/>
            <a:ext cx="10427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900" dirty="0">
                <a:solidFill>
                  <a:schemeClr val="bg1"/>
                </a:solidFill>
              </a:rPr>
              <a:t>Norte Interligado</a:t>
            </a:r>
          </a:p>
          <a:p>
            <a:pPr algn="ctr"/>
            <a:r>
              <a:rPr lang="pt-BR" sz="900" dirty="0">
                <a:solidFill>
                  <a:schemeClr val="bg1"/>
                </a:solidFill>
              </a:rPr>
              <a:t>7%</a:t>
            </a:r>
          </a:p>
        </p:txBody>
      </p:sp>
      <p:sp>
        <p:nvSpPr>
          <p:cNvPr id="97" name="CaixaDeTexto 96"/>
          <p:cNvSpPr txBox="1"/>
          <p:nvPr/>
        </p:nvSpPr>
        <p:spPr>
          <a:xfrm>
            <a:off x="6392981" y="2379197"/>
            <a:ext cx="7885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900" dirty="0">
                <a:solidFill>
                  <a:schemeClr val="bg1"/>
                </a:solidFill>
              </a:rPr>
              <a:t>Nordeste</a:t>
            </a:r>
          </a:p>
          <a:p>
            <a:pPr algn="ctr"/>
            <a:r>
              <a:rPr lang="pt-BR" sz="900" dirty="0">
                <a:solidFill>
                  <a:schemeClr val="bg1"/>
                </a:solidFill>
              </a:rPr>
              <a:t>16%</a:t>
            </a:r>
          </a:p>
        </p:txBody>
      </p:sp>
      <p:grpSp>
        <p:nvGrpSpPr>
          <p:cNvPr id="3" name="Grupo 2"/>
          <p:cNvGrpSpPr/>
          <p:nvPr/>
        </p:nvGrpSpPr>
        <p:grpSpPr>
          <a:xfrm>
            <a:off x="6250400" y="4596269"/>
            <a:ext cx="1754548" cy="850118"/>
            <a:chOff x="6365023" y="4584559"/>
            <a:chExt cx="1754548" cy="850118"/>
          </a:xfrm>
        </p:grpSpPr>
        <p:sp>
          <p:nvSpPr>
            <p:cNvPr id="86" name="Elipse 85"/>
            <p:cNvSpPr/>
            <p:nvPr/>
          </p:nvSpPr>
          <p:spPr>
            <a:xfrm>
              <a:off x="6365023" y="4584559"/>
              <a:ext cx="1632985" cy="850118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2" name="CaixaDeTexto 111"/>
            <p:cNvSpPr txBox="1"/>
            <p:nvPr/>
          </p:nvSpPr>
          <p:spPr>
            <a:xfrm>
              <a:off x="6594269" y="4855730"/>
              <a:ext cx="152530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400" b="1" dirty="0" smtClean="0">
                  <a:solidFill>
                    <a:srgbClr val="0066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Temperatura</a:t>
              </a:r>
            </a:p>
          </p:txBody>
        </p:sp>
      </p:grpSp>
      <p:sp>
        <p:nvSpPr>
          <p:cNvPr id="110" name="Seta em curva para baixo 109"/>
          <p:cNvSpPr/>
          <p:nvPr/>
        </p:nvSpPr>
        <p:spPr>
          <a:xfrm rot="542435">
            <a:off x="5800836" y="3939555"/>
            <a:ext cx="1516140" cy="876328"/>
          </a:xfrm>
          <a:prstGeom prst="curvedDownArrow">
            <a:avLst>
              <a:gd name="adj1" fmla="val 25000"/>
              <a:gd name="adj2" fmla="val 65861"/>
              <a:gd name="adj3" fmla="val 25000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998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o 11"/>
          <p:cNvGrpSpPr/>
          <p:nvPr/>
        </p:nvGrpSpPr>
        <p:grpSpPr>
          <a:xfrm>
            <a:off x="279086" y="188640"/>
            <a:ext cx="8469378" cy="1021792"/>
            <a:chOff x="1476455" y="1278738"/>
            <a:chExt cx="8857037" cy="1175949"/>
          </a:xfrm>
        </p:grpSpPr>
        <p:sp>
          <p:nvSpPr>
            <p:cNvPr id="8" name="Rounded Rectangle 7"/>
            <p:cNvSpPr/>
            <p:nvPr/>
          </p:nvSpPr>
          <p:spPr>
            <a:xfrm>
              <a:off x="2247982" y="1305063"/>
              <a:ext cx="8085510" cy="1148128"/>
            </a:xfrm>
            <a:prstGeom prst="roundRect">
              <a:avLst/>
            </a:prstGeom>
            <a:gradFill flip="none" rotWithShape="1">
              <a:gsLst>
                <a:gs pos="0">
                  <a:schemeClr val="bg2">
                    <a:lumMod val="50000"/>
                  </a:schemeClr>
                </a:gs>
                <a:gs pos="50000">
                  <a:schemeClr val="bg2">
                    <a:lumMod val="75000"/>
                    <a:tint val="44500"/>
                    <a:satMod val="160000"/>
                  </a:schemeClr>
                </a:gs>
                <a:gs pos="100000">
                  <a:schemeClr val="bg2">
                    <a:lumMod val="75000"/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  <a:ln>
              <a:noFill/>
              <a:headEnd type="none" w="med" len="med"/>
              <a:tailEnd type="triangl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33938" bIns="0" anchor="ctr"/>
            <a:lstStyle/>
            <a:p>
              <a:pPr algn="r">
                <a:defRPr/>
              </a:pPr>
              <a:endParaRPr lang="en-US" sz="989" dirty="0"/>
            </a:p>
          </p:txBody>
        </p:sp>
        <p:sp>
          <p:nvSpPr>
            <p:cNvPr id="9" name="Pentagon 8"/>
            <p:cNvSpPr/>
            <p:nvPr/>
          </p:nvSpPr>
          <p:spPr>
            <a:xfrm>
              <a:off x="1476455" y="1278738"/>
              <a:ext cx="3585760" cy="1175949"/>
            </a:xfrm>
            <a:prstGeom prst="homePlate">
              <a:avLst>
                <a:gd name="adj" fmla="val 41525"/>
              </a:avLst>
            </a:prstGeom>
            <a:solidFill>
              <a:schemeClr val="accent5"/>
            </a:solidFill>
            <a:ln>
              <a:noFill/>
              <a:headEnd type="none" w="med" len="med"/>
              <a:tailEnd type="triangle" w="med" len="me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tIns="86204" bIns="86204" anchor="ctr"/>
            <a:lstStyle/>
            <a:p>
              <a:pPr algn="ctr">
                <a:defRPr/>
              </a:pPr>
              <a:r>
                <a:rPr lang="pt-BR" sz="2395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Monitoramento das Linhas de Transmissão</a:t>
              </a:r>
              <a:endParaRPr lang="pt-BR" sz="1226" b="1" dirty="0"/>
            </a:p>
          </p:txBody>
        </p:sp>
      </p:grpSp>
      <p:sp>
        <p:nvSpPr>
          <p:cNvPr id="111" name="Retângulo 110"/>
          <p:cNvSpPr/>
          <p:nvPr/>
        </p:nvSpPr>
        <p:spPr>
          <a:xfrm>
            <a:off x="3549741" y="357509"/>
            <a:ext cx="5356885" cy="72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052" b="1" dirty="0" smtClean="0"/>
              <a:t>Identificação e de Condições de</a:t>
            </a:r>
          </a:p>
          <a:p>
            <a:pPr algn="ctr"/>
            <a:r>
              <a:rPr lang="pt-BR" sz="2052" b="1" dirty="0" smtClean="0"/>
              <a:t>Tempo Severo e Queimadas </a:t>
            </a:r>
            <a:endParaRPr lang="pt-BR" sz="2052" b="1" dirty="0"/>
          </a:p>
        </p:txBody>
      </p:sp>
      <p:pic>
        <p:nvPicPr>
          <p:cNvPr id="86" name="Imagem 85"/>
          <p:cNvPicPr>
            <a:picLocks noChangeAspect="1"/>
          </p:cNvPicPr>
          <p:nvPr/>
        </p:nvPicPr>
        <p:blipFill rotWithShape="1">
          <a:blip r:embed="rId3" cstate="print"/>
          <a:srcRect l="66341" t="27268" r="23422" b="50000"/>
          <a:stretch/>
        </p:blipFill>
        <p:spPr>
          <a:xfrm>
            <a:off x="323528" y="1268760"/>
            <a:ext cx="3816607" cy="2465908"/>
          </a:xfrm>
          <a:prstGeom prst="rect">
            <a:avLst/>
          </a:prstGeom>
        </p:spPr>
      </p:pic>
      <p:pic>
        <p:nvPicPr>
          <p:cNvPr id="89" name="Imagem 8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3528" y="3871584"/>
            <a:ext cx="3811555" cy="2437736"/>
          </a:xfrm>
          <a:prstGeom prst="rect">
            <a:avLst/>
          </a:prstGeom>
        </p:spPr>
      </p:pic>
      <p:pic>
        <p:nvPicPr>
          <p:cNvPr id="91" name="Imagem 90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60445" y="1327862"/>
            <a:ext cx="2956548" cy="2382675"/>
          </a:xfrm>
          <a:prstGeom prst="rect">
            <a:avLst/>
          </a:prstGeom>
        </p:spPr>
      </p:pic>
      <p:pic>
        <p:nvPicPr>
          <p:cNvPr id="92" name="Picture 5" descr="Animacao_descargas_1011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7021" y="3140968"/>
            <a:ext cx="4072448" cy="324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6553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Windows\TEMP\notes1B04D0\Figura 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523" y="904069"/>
            <a:ext cx="8558335" cy="5224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305659" y="411400"/>
            <a:ext cx="8808160" cy="391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7038" tIns="61564" rIns="87038" bIns="0">
            <a:spAutoFit/>
          </a:bodyPr>
          <a:lstStyle/>
          <a:p>
            <a:pPr defTabSz="868710" eaLnBrk="0" hangingPunct="0"/>
            <a:r>
              <a:rPr lang="pt-BR" sz="2138" b="1" dirty="0">
                <a:latin typeface="Arial" charset="0"/>
              </a:rPr>
              <a:t>Estrutura Institucional do Setor</a:t>
            </a:r>
          </a:p>
        </p:txBody>
      </p:sp>
    </p:spTree>
    <p:extLst>
      <p:ext uri="{BB962C8B-B14F-4D97-AF65-F5344CB8AC3E}">
        <p14:creationId xmlns:p14="http://schemas.microsoft.com/office/powerpoint/2010/main" val="3294954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779912" y="3645024"/>
            <a:ext cx="5472608" cy="576064"/>
          </a:xfrm>
        </p:spPr>
        <p:txBody>
          <a:bodyPr>
            <a:noAutofit/>
          </a:bodyPr>
          <a:lstStyle/>
          <a:p>
            <a:r>
              <a:rPr lang="pt-BR" sz="2223" b="1" spc="-50" dirty="0" smtClean="0"/>
              <a:t>Exemplo de uso de informações meteorológicas e climáticas na operação do SIN</a:t>
            </a:r>
            <a:endParaRPr lang="pt-BR" sz="2223" b="1" spc="-50" dirty="0"/>
          </a:p>
        </p:txBody>
      </p:sp>
    </p:spTree>
    <p:extLst>
      <p:ext uri="{BB962C8B-B14F-4D97-AF65-F5344CB8AC3E}">
        <p14:creationId xmlns:p14="http://schemas.microsoft.com/office/powerpoint/2010/main" val="2135046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ChangeArrowheads="1"/>
          </p:cNvSpPr>
          <p:nvPr/>
        </p:nvSpPr>
        <p:spPr bwMode="auto">
          <a:xfrm>
            <a:off x="179512" y="883151"/>
            <a:ext cx="8004690" cy="342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437" tIns="34215" rIns="68437" bIns="0">
            <a:spAutoFit/>
          </a:bodyPr>
          <a:lstStyle>
            <a:lvl1pPr defTabSz="701675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701675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701675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701675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701675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701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701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701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701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pt-BR" altLang="pt-BR" sz="2000" b="1" dirty="0">
                <a:latin typeface="Arial" pitchFamily="34" charset="0"/>
                <a:cs typeface="+mn-cs"/>
              </a:rPr>
              <a:t>Condições </a:t>
            </a:r>
            <a:r>
              <a:rPr lang="pt-BR" altLang="pt-BR" sz="2000" b="1" dirty="0" err="1">
                <a:latin typeface="Arial" pitchFamily="34" charset="0"/>
                <a:cs typeface="+mn-cs"/>
              </a:rPr>
              <a:t>Hidroenergéticas</a:t>
            </a:r>
            <a:r>
              <a:rPr lang="pt-BR" altLang="pt-BR" sz="2000" b="1" dirty="0">
                <a:latin typeface="Arial" pitchFamily="34" charset="0"/>
                <a:cs typeface="+mn-cs"/>
              </a:rPr>
              <a:t> de </a:t>
            </a:r>
            <a:r>
              <a:rPr lang="pt-BR" altLang="pt-BR" sz="2000" b="1" dirty="0" smtClean="0">
                <a:latin typeface="Arial" pitchFamily="34" charset="0"/>
                <a:cs typeface="+mn-cs"/>
              </a:rPr>
              <a:t>2011 </a:t>
            </a:r>
            <a:r>
              <a:rPr lang="pt-BR" altLang="pt-BR" sz="2000" b="1" dirty="0">
                <a:latin typeface="Arial" pitchFamily="34" charset="0"/>
                <a:cs typeface="+mn-cs"/>
              </a:rPr>
              <a:t>a </a:t>
            </a:r>
            <a:r>
              <a:rPr lang="pt-BR" altLang="pt-BR" sz="2000" b="1" dirty="0" smtClean="0">
                <a:latin typeface="Arial" pitchFamily="34" charset="0"/>
                <a:cs typeface="+mn-cs"/>
              </a:rPr>
              <a:t>2016</a:t>
            </a:r>
            <a:endParaRPr lang="pt-BR" altLang="pt-BR" sz="2000" b="1" dirty="0">
              <a:latin typeface="Arial" pitchFamily="34" charset="0"/>
              <a:cs typeface="+mn-cs"/>
            </a:endParaRPr>
          </a:p>
        </p:txBody>
      </p:sp>
      <p:pic>
        <p:nvPicPr>
          <p:cNvPr id="25" name="Imagem 2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7417" y="1215158"/>
            <a:ext cx="8939079" cy="5238178"/>
          </a:xfrm>
          <a:prstGeom prst="rect">
            <a:avLst/>
          </a:prstGeom>
        </p:spPr>
      </p:pic>
      <p:sp>
        <p:nvSpPr>
          <p:cNvPr id="26" name="Rectangle 4"/>
          <p:cNvSpPr>
            <a:spLocks noChangeArrowheads="1"/>
          </p:cNvSpPr>
          <p:nvPr/>
        </p:nvSpPr>
        <p:spPr bwMode="auto">
          <a:xfrm>
            <a:off x="200796" y="173744"/>
            <a:ext cx="8838342" cy="493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7038" tIns="61564" rIns="87038" bIns="0">
            <a:spAutoFit/>
          </a:bodyPr>
          <a:lstStyle/>
          <a:p>
            <a:pPr defTabSz="868710" eaLnBrk="0" hangingPunct="0"/>
            <a:r>
              <a:rPr lang="pt-BR" sz="2800" b="1" dirty="0" smtClean="0">
                <a:latin typeface="Arial" pitchFamily="34" charset="0"/>
              </a:rPr>
              <a:t>Uso de Informações Climáticas</a:t>
            </a:r>
            <a:endParaRPr lang="pt-BR" sz="2800" b="1" dirty="0">
              <a:latin typeface="Arial" pitchFamily="34" charset="0"/>
            </a:endParaRPr>
          </a:p>
        </p:txBody>
      </p:sp>
      <p:sp>
        <p:nvSpPr>
          <p:cNvPr id="2" name="Seta para cima 1"/>
          <p:cNvSpPr/>
          <p:nvPr/>
        </p:nvSpPr>
        <p:spPr>
          <a:xfrm>
            <a:off x="7998346" y="3356992"/>
            <a:ext cx="1145654" cy="2664296"/>
          </a:xfrm>
          <a:prstGeom prst="up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pt-BR" sz="1400" b="1" dirty="0" smtClean="0"/>
              <a:t>AUMENTO DA GERAÇÃO</a:t>
            </a:r>
          </a:p>
          <a:p>
            <a:pPr algn="ctr"/>
            <a:r>
              <a:rPr lang="pt-BR" sz="1400" b="1" dirty="0" smtClean="0"/>
              <a:t> HIDRO DA REGIÃO SUL</a:t>
            </a:r>
            <a:endParaRPr lang="pt-BR" sz="1400" b="1" dirty="0"/>
          </a:p>
        </p:txBody>
      </p:sp>
    </p:spTree>
    <p:extLst>
      <p:ext uri="{BB962C8B-B14F-4D97-AF65-F5344CB8AC3E}">
        <p14:creationId xmlns:p14="http://schemas.microsoft.com/office/powerpoint/2010/main" val="2338796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5586561" y="1378355"/>
            <a:ext cx="3011649" cy="897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0200" tIns="35099" rIns="70200" bIns="0">
            <a:spAutoFit/>
          </a:bodyPr>
          <a:lstStyle/>
          <a:p>
            <a:pPr defTabSz="702308"/>
            <a:r>
              <a:rPr lang="pt-BR" sz="2400" b="1" dirty="0">
                <a:solidFill>
                  <a:prstClr val="black"/>
                </a:solidFill>
                <a:cs typeface="Times New Roman" pitchFamily="18" charset="0"/>
              </a:rPr>
              <a:t>Previsão </a:t>
            </a:r>
            <a:r>
              <a:rPr lang="pt-BR" sz="2400" b="1" dirty="0" smtClean="0">
                <a:solidFill>
                  <a:prstClr val="black"/>
                </a:solidFill>
                <a:cs typeface="Times New Roman" pitchFamily="18" charset="0"/>
              </a:rPr>
              <a:t>Sazonal</a:t>
            </a:r>
          </a:p>
          <a:p>
            <a:pPr defTabSz="702308"/>
            <a:r>
              <a:rPr lang="pt-BR" sz="1600" b="1" dirty="0" smtClean="0">
                <a:solidFill>
                  <a:prstClr val="black"/>
                </a:solidFill>
                <a:cs typeface="Times New Roman" pitchFamily="18" charset="0"/>
              </a:rPr>
              <a:t>Grupo </a:t>
            </a:r>
            <a:r>
              <a:rPr lang="pt-BR" sz="1600" b="1" dirty="0">
                <a:solidFill>
                  <a:prstClr val="black"/>
                </a:solidFill>
                <a:cs typeface="Times New Roman" pitchFamily="18" charset="0"/>
              </a:rPr>
              <a:t>de Trabalho do </a:t>
            </a:r>
            <a:r>
              <a:rPr lang="pt-BR" sz="1600" b="1" dirty="0" smtClean="0">
                <a:solidFill>
                  <a:prstClr val="black"/>
                </a:solidFill>
                <a:cs typeface="Times New Roman" pitchFamily="18" charset="0"/>
              </a:rPr>
              <a:t>MME/MCTI</a:t>
            </a:r>
          </a:p>
          <a:p>
            <a:pPr defTabSz="702308"/>
            <a:r>
              <a:rPr lang="pt-BR" sz="1600" b="1" dirty="0" smtClean="0">
                <a:solidFill>
                  <a:prstClr val="black"/>
                </a:solidFill>
                <a:cs typeface="Times New Roman" pitchFamily="18" charset="0"/>
              </a:rPr>
              <a:t>(</a:t>
            </a:r>
            <a:r>
              <a:rPr lang="pt-BR" sz="1600" b="1" dirty="0">
                <a:solidFill>
                  <a:prstClr val="black"/>
                </a:solidFill>
                <a:cs typeface="Times New Roman" pitchFamily="18" charset="0"/>
              </a:rPr>
              <a:t>CEMADEN/CPTEC/INPA)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0" y="955740"/>
            <a:ext cx="1959634" cy="1037662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/>
          <a:p>
            <a:pPr marL="176150" lvl="1" defTabSz="979143">
              <a:lnSpc>
                <a:spcPts val="2200"/>
              </a:lnSpc>
              <a:spcBef>
                <a:spcPts val="1799"/>
              </a:spcBef>
              <a:spcAft>
                <a:spcPts val="0"/>
              </a:spcAft>
            </a:pPr>
            <a:r>
              <a:rPr lang="pt-BR" sz="2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El </a:t>
            </a:r>
            <a:r>
              <a:rPr lang="pt-BR" sz="24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Niño</a:t>
            </a:r>
            <a:endParaRPr lang="pt-BR" sz="24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176150" lvl="1" algn="just" defTabSz="979143">
              <a:lnSpc>
                <a:spcPts val="2200"/>
              </a:lnSpc>
              <a:spcBef>
                <a:spcPts val="300"/>
              </a:spcBef>
              <a:spcAft>
                <a:spcPts val="0"/>
              </a:spcAft>
            </a:pPr>
            <a:endParaRPr lang="pt-BR" dirty="0">
              <a:solidFill>
                <a:prstClr val="black"/>
              </a:solidFill>
              <a:latin typeface="Arial Narrow" panose="020B0606020202030204" pitchFamily="34" charset="0"/>
            </a:endParaRPr>
          </a:p>
          <a:p>
            <a:pPr marL="176150" lvl="1" algn="just" defTabSz="979143">
              <a:lnSpc>
                <a:spcPts val="2200"/>
              </a:lnSpc>
              <a:spcBef>
                <a:spcPts val="300"/>
              </a:spcBef>
              <a:spcAft>
                <a:spcPts val="0"/>
              </a:spcAft>
            </a:pPr>
            <a:endParaRPr lang="pt-BR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3" cstate="print"/>
          <a:srcRect t="11742" b="4089"/>
          <a:stretch/>
        </p:blipFill>
        <p:spPr>
          <a:xfrm>
            <a:off x="200796" y="1356413"/>
            <a:ext cx="2643012" cy="1717109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4" cstate="print"/>
          <a:srcRect t="11742" b="2560"/>
          <a:stretch/>
        </p:blipFill>
        <p:spPr>
          <a:xfrm>
            <a:off x="200796" y="2857498"/>
            <a:ext cx="2615952" cy="1730429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5" cstate="print"/>
          <a:srcRect t="13272" b="2559"/>
          <a:stretch/>
        </p:blipFill>
        <p:spPr>
          <a:xfrm>
            <a:off x="200796" y="4369666"/>
            <a:ext cx="2591277" cy="1683497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6" cstate="print"/>
          <a:srcRect t="13272" b="2559"/>
          <a:stretch/>
        </p:blipFill>
        <p:spPr>
          <a:xfrm>
            <a:off x="2846988" y="1417338"/>
            <a:ext cx="2589108" cy="1682088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7" cstate="print"/>
          <a:srcRect t="11742" b="2560"/>
          <a:stretch/>
        </p:blipFill>
        <p:spPr>
          <a:xfrm>
            <a:off x="2792073" y="2857498"/>
            <a:ext cx="2644023" cy="1748997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8" cstate="print"/>
          <a:srcRect t="11742" b="2560"/>
          <a:stretch/>
        </p:blipFill>
        <p:spPr>
          <a:xfrm>
            <a:off x="2789963" y="4345784"/>
            <a:ext cx="2618062" cy="1731824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8" cstate="print"/>
          <a:srcRect t="86728"/>
          <a:stretch/>
        </p:blipFill>
        <p:spPr>
          <a:xfrm>
            <a:off x="0" y="5828853"/>
            <a:ext cx="5652120" cy="624483"/>
          </a:xfrm>
          <a:prstGeom prst="rect">
            <a:avLst/>
          </a:prstGeom>
        </p:spPr>
      </p:pic>
      <p:sp>
        <p:nvSpPr>
          <p:cNvPr id="12" name="CaixaDeTexto 11"/>
          <p:cNvSpPr txBox="1"/>
          <p:nvPr/>
        </p:nvSpPr>
        <p:spPr>
          <a:xfrm>
            <a:off x="325269" y="1518222"/>
            <a:ext cx="64633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pt-BR" b="1" dirty="0" smtClean="0">
                <a:solidFill>
                  <a:prstClr val="black"/>
                </a:solidFill>
              </a:rPr>
              <a:t>JAN</a:t>
            </a:r>
            <a:endParaRPr lang="pt-BR" b="1" dirty="0">
              <a:solidFill>
                <a:prstClr val="black"/>
              </a:solidFill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325269" y="2996868"/>
            <a:ext cx="63350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pt-BR" b="1" dirty="0" smtClean="0">
                <a:solidFill>
                  <a:prstClr val="black"/>
                </a:solidFill>
              </a:rPr>
              <a:t>FEV</a:t>
            </a:r>
            <a:endParaRPr lang="pt-BR" b="1" dirty="0">
              <a:solidFill>
                <a:prstClr val="black"/>
              </a:solidFill>
            </a:endParaRPr>
          </a:p>
        </p:txBody>
      </p:sp>
      <p:sp>
        <p:nvSpPr>
          <p:cNvPr id="15" name="CaixaDeTexto 14"/>
          <p:cNvSpPr txBox="1"/>
          <p:nvPr/>
        </p:nvSpPr>
        <p:spPr>
          <a:xfrm>
            <a:off x="323528" y="4475515"/>
            <a:ext cx="71045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pt-BR" b="1" dirty="0" smtClean="0">
                <a:solidFill>
                  <a:prstClr val="black"/>
                </a:solidFill>
              </a:rPr>
              <a:t>MAR</a:t>
            </a:r>
            <a:endParaRPr lang="pt-BR" b="1" dirty="0">
              <a:solidFill>
                <a:prstClr val="black"/>
              </a:solidFill>
            </a:endParaRPr>
          </a:p>
        </p:txBody>
      </p:sp>
      <p:sp>
        <p:nvSpPr>
          <p:cNvPr id="16" name="CaixaDeTexto 15"/>
          <p:cNvSpPr txBox="1"/>
          <p:nvPr/>
        </p:nvSpPr>
        <p:spPr>
          <a:xfrm>
            <a:off x="2997453" y="1532812"/>
            <a:ext cx="68480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pt-BR" b="1" dirty="0" smtClean="0">
                <a:solidFill>
                  <a:prstClr val="black"/>
                </a:solidFill>
              </a:rPr>
              <a:t>ABR</a:t>
            </a:r>
            <a:endParaRPr lang="pt-BR" b="1" dirty="0">
              <a:solidFill>
                <a:prstClr val="black"/>
              </a:solidFill>
            </a:endParaRPr>
          </a:p>
        </p:txBody>
      </p:sp>
      <p:sp>
        <p:nvSpPr>
          <p:cNvPr id="17" name="CaixaDeTexto 16"/>
          <p:cNvSpPr txBox="1"/>
          <p:nvPr/>
        </p:nvSpPr>
        <p:spPr>
          <a:xfrm>
            <a:off x="2923177" y="2996868"/>
            <a:ext cx="60785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pt-BR" b="1" dirty="0" smtClean="0">
                <a:solidFill>
                  <a:prstClr val="black"/>
                </a:solidFill>
              </a:rPr>
              <a:t>MAI</a:t>
            </a:r>
            <a:endParaRPr lang="pt-BR" b="1" dirty="0">
              <a:solidFill>
                <a:prstClr val="black"/>
              </a:solidFill>
            </a:endParaRPr>
          </a:p>
        </p:txBody>
      </p:sp>
      <p:sp>
        <p:nvSpPr>
          <p:cNvPr id="18" name="CaixaDeTexto 17"/>
          <p:cNvSpPr txBox="1"/>
          <p:nvPr/>
        </p:nvSpPr>
        <p:spPr>
          <a:xfrm>
            <a:off x="2915816" y="4494765"/>
            <a:ext cx="64633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pt-BR" b="1" dirty="0" smtClean="0">
                <a:solidFill>
                  <a:prstClr val="black"/>
                </a:solidFill>
              </a:rPr>
              <a:t>JUN</a:t>
            </a:r>
            <a:endParaRPr lang="pt-BR" b="1" dirty="0">
              <a:solidFill>
                <a:prstClr val="black"/>
              </a:solidFill>
            </a:endParaRPr>
          </a:p>
        </p:txBody>
      </p:sp>
      <p:sp>
        <p:nvSpPr>
          <p:cNvPr id="23" name="Elipse 22"/>
          <p:cNvSpPr/>
          <p:nvPr/>
        </p:nvSpPr>
        <p:spPr>
          <a:xfrm>
            <a:off x="3131840" y="3296177"/>
            <a:ext cx="1416902" cy="712267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sp>
        <p:nvSpPr>
          <p:cNvPr id="24" name="Elipse 23"/>
          <p:cNvSpPr/>
          <p:nvPr/>
        </p:nvSpPr>
        <p:spPr>
          <a:xfrm>
            <a:off x="3155098" y="4729706"/>
            <a:ext cx="1416902" cy="712267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pic>
        <p:nvPicPr>
          <p:cNvPr id="27" name="Imagem 26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543150" y="2588932"/>
            <a:ext cx="3527363" cy="2090742"/>
          </a:xfrm>
          <a:prstGeom prst="rect">
            <a:avLst/>
          </a:prstGeom>
        </p:spPr>
      </p:pic>
      <p:sp>
        <p:nvSpPr>
          <p:cNvPr id="33" name="CaixaDeTexto 32"/>
          <p:cNvSpPr txBox="1"/>
          <p:nvPr/>
        </p:nvSpPr>
        <p:spPr>
          <a:xfrm>
            <a:off x="5830012" y="2447426"/>
            <a:ext cx="2809482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BR" sz="1400" dirty="0" smtClean="0">
                <a:solidFill>
                  <a:prstClr val="black"/>
                </a:solidFill>
              </a:rPr>
              <a:t>              PREVISÂO                  </a:t>
            </a:r>
            <a:endParaRPr lang="pt-BR" sz="1400" dirty="0">
              <a:solidFill>
                <a:prstClr val="black"/>
              </a:solidFill>
            </a:endParaRPr>
          </a:p>
        </p:txBody>
      </p:sp>
      <p:sp>
        <p:nvSpPr>
          <p:cNvPr id="34" name="Elipse 33"/>
          <p:cNvSpPr/>
          <p:nvPr/>
        </p:nvSpPr>
        <p:spPr>
          <a:xfrm>
            <a:off x="3131840" y="1857199"/>
            <a:ext cx="1416902" cy="712267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sp>
        <p:nvSpPr>
          <p:cNvPr id="22" name="Rectangle 4"/>
          <p:cNvSpPr>
            <a:spLocks noChangeArrowheads="1"/>
          </p:cNvSpPr>
          <p:nvPr/>
        </p:nvSpPr>
        <p:spPr bwMode="auto">
          <a:xfrm>
            <a:off x="200796" y="173744"/>
            <a:ext cx="8838342" cy="493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7038" tIns="61564" rIns="87038" bIns="0">
            <a:spAutoFit/>
          </a:bodyPr>
          <a:lstStyle/>
          <a:p>
            <a:pPr defTabSz="868710" eaLnBrk="0" hangingPunct="0"/>
            <a:r>
              <a:rPr lang="pt-BR" sz="2800" b="1" dirty="0" smtClean="0">
                <a:latin typeface="Arial" pitchFamily="34" charset="0"/>
              </a:rPr>
              <a:t>Uso de Informações Climáticas</a:t>
            </a:r>
            <a:endParaRPr lang="pt-BR" sz="2800" b="1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7098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/>
          <p:cNvSpPr txBox="1"/>
          <p:nvPr/>
        </p:nvSpPr>
        <p:spPr>
          <a:xfrm>
            <a:off x="0" y="1294374"/>
            <a:ext cx="1691680" cy="1037662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/>
          <a:p>
            <a:pPr marL="176150" lvl="1" defTabSz="979143">
              <a:lnSpc>
                <a:spcPts val="2200"/>
              </a:lnSpc>
              <a:spcBef>
                <a:spcPts val="1799"/>
              </a:spcBef>
              <a:spcAft>
                <a:spcPts val="0"/>
              </a:spcAft>
            </a:pPr>
            <a:r>
              <a:rPr lang="pt-BR" sz="2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El </a:t>
            </a:r>
            <a:r>
              <a:rPr lang="pt-BR" sz="24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Niño</a:t>
            </a:r>
            <a:endParaRPr lang="pt-BR" sz="24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176150" lvl="1" algn="just" defTabSz="979143">
              <a:lnSpc>
                <a:spcPts val="2200"/>
              </a:lnSpc>
              <a:spcBef>
                <a:spcPts val="300"/>
              </a:spcBef>
              <a:spcAft>
                <a:spcPts val="0"/>
              </a:spcAft>
            </a:pPr>
            <a:endParaRPr lang="pt-BR" dirty="0">
              <a:solidFill>
                <a:prstClr val="black"/>
              </a:solidFill>
              <a:latin typeface="Arial Narrow" panose="020B0606020202030204" pitchFamily="34" charset="0"/>
            </a:endParaRPr>
          </a:p>
          <a:p>
            <a:pPr marL="176150" lvl="1" algn="just" defTabSz="979143">
              <a:lnSpc>
                <a:spcPts val="2200"/>
              </a:lnSpc>
              <a:spcBef>
                <a:spcPts val="300"/>
              </a:spcBef>
              <a:spcAft>
                <a:spcPts val="0"/>
              </a:spcAft>
            </a:pPr>
            <a:endParaRPr lang="pt-BR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pic>
        <p:nvPicPr>
          <p:cNvPr id="19" name="Imagem 18"/>
          <p:cNvPicPr>
            <a:picLocks noChangeAspect="1"/>
          </p:cNvPicPr>
          <p:nvPr/>
        </p:nvPicPr>
        <p:blipFill rotWithShape="1">
          <a:blip r:embed="rId3" cstate="print"/>
          <a:srcRect l="77403" t="46093" b="17011"/>
          <a:stretch/>
        </p:blipFill>
        <p:spPr>
          <a:xfrm>
            <a:off x="871676" y="2110143"/>
            <a:ext cx="2736304" cy="2619640"/>
          </a:xfrm>
          <a:prstGeom prst="rect">
            <a:avLst/>
          </a:prstGeom>
        </p:spPr>
      </p:pic>
      <p:sp>
        <p:nvSpPr>
          <p:cNvPr id="20" name="CaixaDeTexto 19"/>
          <p:cNvSpPr txBox="1"/>
          <p:nvPr/>
        </p:nvSpPr>
        <p:spPr>
          <a:xfrm>
            <a:off x="312945" y="1604832"/>
            <a:ext cx="4202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prstClr val="black"/>
                </a:solidFill>
              </a:rPr>
              <a:t>EFEITO MÉDIO JJA</a:t>
            </a:r>
            <a:endParaRPr lang="pt-BR" dirty="0">
              <a:solidFill>
                <a:prstClr val="black"/>
              </a:solidFill>
            </a:endParaRPr>
          </a:p>
        </p:txBody>
      </p:sp>
      <p:sp>
        <p:nvSpPr>
          <p:cNvPr id="21" name="CaixaDeTexto 20"/>
          <p:cNvSpPr txBox="1"/>
          <p:nvPr/>
        </p:nvSpPr>
        <p:spPr>
          <a:xfrm>
            <a:off x="5546525" y="1268760"/>
            <a:ext cx="31121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prstClr val="black"/>
                </a:solidFill>
              </a:rPr>
              <a:t>PREVISÂO JAS</a:t>
            </a:r>
            <a:endParaRPr lang="pt-BR" dirty="0">
              <a:solidFill>
                <a:prstClr val="black"/>
              </a:solidFill>
            </a:endParaRPr>
          </a:p>
        </p:txBody>
      </p:sp>
      <p:pic>
        <p:nvPicPr>
          <p:cNvPr id="22" name="Imagem 2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26741" y="1604831"/>
            <a:ext cx="2957627" cy="4092531"/>
          </a:xfrm>
          <a:prstGeom prst="rect">
            <a:avLst/>
          </a:prstGeom>
        </p:spPr>
      </p:pic>
      <p:sp>
        <p:nvSpPr>
          <p:cNvPr id="25" name="Elipse 24"/>
          <p:cNvSpPr/>
          <p:nvPr/>
        </p:nvSpPr>
        <p:spPr>
          <a:xfrm>
            <a:off x="2151908" y="3288863"/>
            <a:ext cx="1169580" cy="95699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sp>
        <p:nvSpPr>
          <p:cNvPr id="26" name="Elipse 25"/>
          <p:cNvSpPr/>
          <p:nvPr/>
        </p:nvSpPr>
        <p:spPr>
          <a:xfrm>
            <a:off x="5868143" y="3678870"/>
            <a:ext cx="1368153" cy="7200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200796" y="173744"/>
            <a:ext cx="8838342" cy="493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7038" tIns="61564" rIns="87038" bIns="0">
            <a:spAutoFit/>
          </a:bodyPr>
          <a:lstStyle/>
          <a:p>
            <a:pPr defTabSz="868710" eaLnBrk="0" hangingPunct="0"/>
            <a:r>
              <a:rPr lang="pt-BR" sz="2800" b="1" dirty="0" smtClean="0">
                <a:latin typeface="Arial" pitchFamily="34" charset="0"/>
              </a:rPr>
              <a:t>Uso de Informações Climáticas</a:t>
            </a:r>
            <a:endParaRPr lang="pt-BR" sz="2800" b="1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761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496" y="764704"/>
            <a:ext cx="9001000" cy="5597858"/>
          </a:xfrm>
          <a:prstGeom prst="rect">
            <a:avLst/>
          </a:prstGeom>
        </p:spPr>
      </p:pic>
      <p:sp>
        <p:nvSpPr>
          <p:cNvPr id="7" name="Título 1"/>
          <p:cNvSpPr txBox="1">
            <a:spLocks/>
          </p:cNvSpPr>
          <p:nvPr/>
        </p:nvSpPr>
        <p:spPr>
          <a:xfrm>
            <a:off x="737992" y="5571656"/>
            <a:ext cx="1080120" cy="249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402" tIns="34202" rIns="68402" bIns="0" rtlCol="0" anchor="ctr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 defTabSz="797157" fontAlgn="auto">
              <a:spcAft>
                <a:spcPts val="0"/>
              </a:spcAft>
            </a:pPr>
            <a:r>
              <a:rPr lang="pt-BR" sz="1400" dirty="0" smtClean="0">
                <a:solidFill>
                  <a:srgbClr val="000000"/>
                </a:solidFill>
                <a:latin typeface="Arial" charset="0"/>
                <a:ea typeface="+mn-ea"/>
                <a:cs typeface="Times New Roman" pitchFamily="18" charset="0"/>
              </a:rPr>
              <a:t>Janeiro</a:t>
            </a:r>
            <a:endParaRPr lang="pt-BR" sz="1400" dirty="0">
              <a:solidFill>
                <a:srgbClr val="000000"/>
              </a:solidFill>
              <a:latin typeface="Arial" charset="0"/>
              <a:ea typeface="+mn-ea"/>
              <a:cs typeface="Times New Roman" pitchFamily="18" charset="0"/>
            </a:endParaRPr>
          </a:p>
        </p:txBody>
      </p:sp>
      <p:sp>
        <p:nvSpPr>
          <p:cNvPr id="8" name="Título 1"/>
          <p:cNvSpPr txBox="1">
            <a:spLocks/>
          </p:cNvSpPr>
          <p:nvPr/>
        </p:nvSpPr>
        <p:spPr>
          <a:xfrm>
            <a:off x="2023672" y="5571656"/>
            <a:ext cx="1080120" cy="249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402" tIns="34202" rIns="68402" bIns="0" rtlCol="0" anchor="ctr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 defTabSz="797157" fontAlgn="auto">
              <a:spcAft>
                <a:spcPts val="0"/>
              </a:spcAft>
            </a:pPr>
            <a:r>
              <a:rPr lang="pt-BR" sz="1400" dirty="0" smtClean="0">
                <a:solidFill>
                  <a:srgbClr val="000000"/>
                </a:solidFill>
                <a:latin typeface="Arial" charset="0"/>
                <a:ea typeface="+mn-ea"/>
                <a:cs typeface="Times New Roman" pitchFamily="18" charset="0"/>
              </a:rPr>
              <a:t>Fevereiro</a:t>
            </a:r>
            <a:endParaRPr lang="pt-BR" sz="1400" dirty="0">
              <a:solidFill>
                <a:srgbClr val="000000"/>
              </a:solidFill>
              <a:latin typeface="Arial" charset="0"/>
              <a:ea typeface="+mn-ea"/>
              <a:cs typeface="Times New Roman" pitchFamily="18" charset="0"/>
            </a:endParaRPr>
          </a:p>
        </p:txBody>
      </p:sp>
      <p:sp>
        <p:nvSpPr>
          <p:cNvPr id="9" name="Título 1"/>
          <p:cNvSpPr txBox="1">
            <a:spLocks/>
          </p:cNvSpPr>
          <p:nvPr/>
        </p:nvSpPr>
        <p:spPr>
          <a:xfrm>
            <a:off x="3309352" y="5571656"/>
            <a:ext cx="1080120" cy="249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402" tIns="34202" rIns="68402" bIns="0" rtlCol="0" anchor="ctr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 defTabSz="797157" fontAlgn="auto">
              <a:spcAft>
                <a:spcPts val="0"/>
              </a:spcAft>
            </a:pPr>
            <a:r>
              <a:rPr lang="pt-BR" sz="1400" dirty="0" smtClean="0">
                <a:solidFill>
                  <a:srgbClr val="000000"/>
                </a:solidFill>
                <a:latin typeface="Arial" charset="0"/>
                <a:ea typeface="+mn-ea"/>
                <a:cs typeface="Times New Roman" pitchFamily="18" charset="0"/>
              </a:rPr>
              <a:t>Março</a:t>
            </a:r>
            <a:endParaRPr lang="pt-BR" sz="1400" dirty="0">
              <a:solidFill>
                <a:srgbClr val="000000"/>
              </a:solidFill>
              <a:latin typeface="Arial" charset="0"/>
              <a:ea typeface="+mn-ea"/>
              <a:cs typeface="Times New Roman" pitchFamily="18" charset="0"/>
            </a:endParaRPr>
          </a:p>
        </p:txBody>
      </p:sp>
      <p:sp>
        <p:nvSpPr>
          <p:cNvPr id="10" name="Título 1"/>
          <p:cNvSpPr txBox="1">
            <a:spLocks/>
          </p:cNvSpPr>
          <p:nvPr/>
        </p:nvSpPr>
        <p:spPr>
          <a:xfrm>
            <a:off x="4613506" y="5582572"/>
            <a:ext cx="1080120" cy="249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402" tIns="34202" rIns="68402" bIns="0" rtlCol="0" anchor="ctr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 defTabSz="797157" fontAlgn="auto">
              <a:spcAft>
                <a:spcPts val="0"/>
              </a:spcAft>
            </a:pPr>
            <a:r>
              <a:rPr lang="pt-BR" sz="1400" dirty="0" smtClean="0">
                <a:solidFill>
                  <a:srgbClr val="000000"/>
                </a:solidFill>
                <a:latin typeface="Arial" charset="0"/>
                <a:ea typeface="+mn-ea"/>
                <a:cs typeface="Times New Roman" pitchFamily="18" charset="0"/>
              </a:rPr>
              <a:t>Abril</a:t>
            </a:r>
            <a:endParaRPr lang="pt-BR" sz="1400" dirty="0">
              <a:solidFill>
                <a:srgbClr val="000000"/>
              </a:solidFill>
              <a:latin typeface="Arial" charset="0"/>
              <a:ea typeface="+mn-ea"/>
              <a:cs typeface="Times New Roman" pitchFamily="18" charset="0"/>
            </a:endParaRPr>
          </a:p>
        </p:txBody>
      </p:sp>
      <p:sp>
        <p:nvSpPr>
          <p:cNvPr id="11" name="Título 1"/>
          <p:cNvSpPr txBox="1">
            <a:spLocks/>
          </p:cNvSpPr>
          <p:nvPr/>
        </p:nvSpPr>
        <p:spPr>
          <a:xfrm>
            <a:off x="6012160" y="5571656"/>
            <a:ext cx="1080120" cy="249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402" tIns="34202" rIns="68402" bIns="0" rtlCol="0" anchor="ctr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 defTabSz="797157" fontAlgn="auto">
              <a:spcAft>
                <a:spcPts val="0"/>
              </a:spcAft>
            </a:pPr>
            <a:r>
              <a:rPr lang="pt-BR" sz="1400" dirty="0" smtClean="0">
                <a:solidFill>
                  <a:srgbClr val="000000"/>
                </a:solidFill>
                <a:latin typeface="Arial" charset="0"/>
                <a:ea typeface="+mn-ea"/>
                <a:cs typeface="Times New Roman" pitchFamily="18" charset="0"/>
              </a:rPr>
              <a:t>Maio</a:t>
            </a:r>
            <a:endParaRPr lang="pt-BR" sz="1400" dirty="0">
              <a:solidFill>
                <a:srgbClr val="000000"/>
              </a:solidFill>
              <a:latin typeface="Arial" charset="0"/>
              <a:ea typeface="+mn-ea"/>
              <a:cs typeface="Times New Roman" pitchFamily="18" charset="0"/>
            </a:endParaRPr>
          </a:p>
        </p:txBody>
      </p:sp>
      <p:sp>
        <p:nvSpPr>
          <p:cNvPr id="12" name="Título 1"/>
          <p:cNvSpPr txBox="1">
            <a:spLocks/>
          </p:cNvSpPr>
          <p:nvPr/>
        </p:nvSpPr>
        <p:spPr>
          <a:xfrm>
            <a:off x="7316314" y="5570887"/>
            <a:ext cx="1080120" cy="249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402" tIns="34202" rIns="68402" bIns="0" rtlCol="0" anchor="ctr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 defTabSz="797157" fontAlgn="auto">
              <a:spcAft>
                <a:spcPts val="0"/>
              </a:spcAft>
            </a:pPr>
            <a:r>
              <a:rPr lang="pt-BR" sz="1400" dirty="0" smtClean="0">
                <a:solidFill>
                  <a:srgbClr val="000000"/>
                </a:solidFill>
                <a:latin typeface="Arial" charset="0"/>
                <a:ea typeface="+mn-ea"/>
                <a:cs typeface="Times New Roman" pitchFamily="18" charset="0"/>
              </a:rPr>
              <a:t>Junho</a:t>
            </a:r>
            <a:endParaRPr lang="pt-BR" sz="1400" dirty="0">
              <a:solidFill>
                <a:srgbClr val="000000"/>
              </a:solidFill>
              <a:latin typeface="Arial" charset="0"/>
              <a:ea typeface="+mn-ea"/>
              <a:cs typeface="Times New Roman" pitchFamily="18" charset="0"/>
            </a:endParaRP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200796" y="173744"/>
            <a:ext cx="8838342" cy="493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7038" tIns="61564" rIns="87038" bIns="0">
            <a:spAutoFit/>
          </a:bodyPr>
          <a:lstStyle/>
          <a:p>
            <a:pPr defTabSz="868710" eaLnBrk="0" hangingPunct="0"/>
            <a:r>
              <a:rPr lang="pt-BR" sz="2800" b="1" dirty="0" smtClean="0">
                <a:latin typeface="Arial" pitchFamily="34" charset="0"/>
              </a:rPr>
              <a:t>Uso de Informações Meteorológicas</a:t>
            </a:r>
            <a:endParaRPr lang="pt-BR" sz="2800" b="1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4955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4675" y="888331"/>
            <a:ext cx="8180388" cy="452437"/>
          </a:xfrm>
        </p:spPr>
        <p:txBody>
          <a:bodyPr/>
          <a:lstStyle/>
          <a:p>
            <a:pPr defTabSz="914179">
              <a:defRPr/>
            </a:pPr>
            <a:r>
              <a:rPr lang="pt-BR" sz="2000" dirty="0" smtClean="0">
                <a:solidFill>
                  <a:schemeClr val="tx1"/>
                </a:solidFill>
              </a:rPr>
              <a:t>Boletim de Tempo Severo – AVISO (10/07)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467544" y="1279525"/>
            <a:ext cx="8568952" cy="4678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BR" dirty="0"/>
          </a:p>
          <a:p>
            <a:r>
              <a:rPr lang="pt-BR" sz="1400" b="1" dirty="0">
                <a:solidFill>
                  <a:srgbClr val="2F2F2F"/>
                </a:solidFill>
                <a:latin typeface="Tahoma" panose="020B0604030504040204" pitchFamily="34" charset="0"/>
              </a:rPr>
              <a:t>Boletim de Tempo Severo N 36/2015 - AVISO</a:t>
            </a:r>
            <a:r>
              <a:rPr lang="pt-BR" sz="1400" dirty="0">
                <a:solidFill>
                  <a:srgbClr val="2F2F2F"/>
                </a:solidFill>
                <a:latin typeface="Tahoma" panose="020B0604030504040204" pitchFamily="34" charset="0"/>
              </a:rPr>
              <a:t> </a:t>
            </a:r>
            <a:r>
              <a:rPr lang="pt-BR" sz="1400" b="1" dirty="0">
                <a:solidFill>
                  <a:srgbClr val="2F2F2F"/>
                </a:solidFill>
                <a:latin typeface="Tahoma" panose="020B0604030504040204" pitchFamily="34" charset="0"/>
              </a:rPr>
              <a:t> </a:t>
            </a:r>
            <a:r>
              <a:rPr lang="pt-BR" sz="1400" dirty="0"/>
              <a:t>( emissão </a:t>
            </a:r>
            <a:r>
              <a:rPr lang="pt-BR" sz="1400" dirty="0" smtClean="0"/>
              <a:t>10h)</a:t>
            </a:r>
            <a:r>
              <a:rPr lang="pt-BR" sz="1400" b="1" dirty="0">
                <a:solidFill>
                  <a:srgbClr val="2F2F2F"/>
                </a:solidFill>
                <a:latin typeface="Tahoma" panose="020B0604030504040204" pitchFamily="34" charset="0"/>
              </a:rPr>
              <a:t/>
            </a:r>
            <a:br>
              <a:rPr lang="pt-BR" sz="1400" b="1" dirty="0">
                <a:solidFill>
                  <a:srgbClr val="2F2F2F"/>
                </a:solidFill>
                <a:latin typeface="Tahoma" panose="020B0604030504040204" pitchFamily="34" charset="0"/>
              </a:rPr>
            </a:br>
            <a:r>
              <a:rPr lang="pt-BR" sz="1400" b="1" dirty="0">
                <a:solidFill>
                  <a:srgbClr val="2F2F2F"/>
                </a:solidFill>
                <a:latin typeface="Tahoma" panose="020B0604030504040204" pitchFamily="34" charset="0"/>
              </a:rPr>
              <a:t/>
            </a:r>
            <a:br>
              <a:rPr lang="pt-BR" sz="1400" b="1" dirty="0">
                <a:solidFill>
                  <a:srgbClr val="2F2F2F"/>
                </a:solidFill>
                <a:latin typeface="Tahoma" panose="020B0604030504040204" pitchFamily="34" charset="0"/>
              </a:rPr>
            </a:br>
            <a:r>
              <a:rPr lang="pt-BR" sz="1400" b="1" dirty="0">
                <a:solidFill>
                  <a:srgbClr val="2F2F2F"/>
                </a:solidFill>
                <a:latin typeface="Tahoma" panose="020B0604030504040204" pitchFamily="34" charset="0"/>
              </a:rPr>
              <a:t>Validade</a:t>
            </a:r>
            <a:r>
              <a:rPr lang="pt-BR" sz="1400" dirty="0">
                <a:solidFill>
                  <a:srgbClr val="2F2F2F"/>
                </a:solidFill>
                <a:latin typeface="Tahoma" panose="020B0604030504040204" pitchFamily="34" charset="0"/>
              </a:rPr>
              <a:t> : de 10h do dia 10/07 às 09h do dia 11/07</a:t>
            </a:r>
            <a:r>
              <a:rPr lang="pt-BR" sz="1400" b="1" dirty="0">
                <a:solidFill>
                  <a:srgbClr val="2F2F2F"/>
                </a:solidFill>
                <a:latin typeface="Tahoma" panose="020B0604030504040204" pitchFamily="34" charset="0"/>
              </a:rPr>
              <a:t/>
            </a:r>
            <a:br>
              <a:rPr lang="pt-BR" sz="1400" b="1" dirty="0">
                <a:solidFill>
                  <a:srgbClr val="2F2F2F"/>
                </a:solidFill>
                <a:latin typeface="Tahoma" panose="020B0604030504040204" pitchFamily="34" charset="0"/>
              </a:rPr>
            </a:br>
            <a:r>
              <a:rPr lang="pt-BR" sz="1400" b="1" dirty="0">
                <a:solidFill>
                  <a:srgbClr val="2F2F2F"/>
                </a:solidFill>
                <a:latin typeface="Tahoma" panose="020B0604030504040204" pitchFamily="34" charset="0"/>
              </a:rPr>
              <a:t/>
            </a:r>
            <a:br>
              <a:rPr lang="pt-BR" sz="1400" b="1" dirty="0">
                <a:solidFill>
                  <a:srgbClr val="2F2F2F"/>
                </a:solidFill>
                <a:latin typeface="Tahoma" panose="020B0604030504040204" pitchFamily="34" charset="0"/>
              </a:rPr>
            </a:br>
            <a:r>
              <a:rPr lang="pt-BR" sz="1400" b="1" dirty="0">
                <a:solidFill>
                  <a:srgbClr val="2F2F2F"/>
                </a:solidFill>
                <a:latin typeface="Tahoma" panose="020B0604030504040204" pitchFamily="34" charset="0"/>
              </a:rPr>
              <a:t>Descrição do Evento</a:t>
            </a:r>
            <a:r>
              <a:rPr lang="pt-BR" sz="1400" dirty="0">
                <a:solidFill>
                  <a:srgbClr val="2F2F2F"/>
                </a:solidFill>
                <a:latin typeface="Tahoma" panose="020B0604030504040204" pitchFamily="34" charset="0"/>
              </a:rPr>
              <a:t>:</a:t>
            </a:r>
            <a:r>
              <a:rPr lang="pt-BR" sz="1400" dirty="0">
                <a:solidFill>
                  <a:srgbClr val="000000"/>
                </a:solidFill>
                <a:latin typeface="Helv"/>
              </a:rPr>
              <a:t>  </a:t>
            </a:r>
            <a:r>
              <a:rPr lang="pt-BR" sz="1400" dirty="0">
                <a:solidFill>
                  <a:srgbClr val="000000"/>
                </a:solidFill>
                <a:latin typeface="Tahoma" panose="020B0604030504040204" pitchFamily="34" charset="0"/>
              </a:rPr>
              <a:t> </a:t>
            </a:r>
            <a:br>
              <a:rPr lang="pt-BR" sz="1400" dirty="0">
                <a:solidFill>
                  <a:srgbClr val="000000"/>
                </a:solidFill>
                <a:latin typeface="Tahoma" panose="020B0604030504040204" pitchFamily="34" charset="0"/>
              </a:rPr>
            </a:br>
            <a:r>
              <a:rPr lang="pt-BR" sz="1400" dirty="0">
                <a:solidFill>
                  <a:srgbClr val="000000"/>
                </a:solidFill>
                <a:latin typeface="Tahoma" panose="020B0604030504040204" pitchFamily="34" charset="0"/>
              </a:rPr>
              <a:t/>
            </a:r>
            <a:br>
              <a:rPr lang="pt-BR" sz="1400" dirty="0">
                <a:solidFill>
                  <a:srgbClr val="000000"/>
                </a:solidFill>
                <a:latin typeface="Tahoma" panose="020B0604030504040204" pitchFamily="34" charset="0"/>
              </a:rPr>
            </a:br>
            <a:r>
              <a:rPr lang="pt-BR" sz="1400" dirty="0">
                <a:solidFill>
                  <a:srgbClr val="000000"/>
                </a:solidFill>
                <a:latin typeface="Tahoma" panose="020B0604030504040204" pitchFamily="34" charset="0"/>
              </a:rPr>
              <a:t>Áreas de instabilidade atuando no Paraguai e no oeste do Paraná ocasionando descargas atmosféricas e chuva fraca com períodos de moderada </a:t>
            </a:r>
            <a:r>
              <a:rPr lang="pt-BR" sz="1400" dirty="0">
                <a:solidFill>
                  <a:srgbClr val="2F2F2F"/>
                </a:solidFill>
                <a:latin typeface="Verdana" panose="020B0604030504040204" pitchFamily="34" charset="0"/>
              </a:rPr>
              <a:t>em pontos isolados do Paraná</a:t>
            </a:r>
            <a:br>
              <a:rPr lang="pt-BR" sz="1400" dirty="0">
                <a:solidFill>
                  <a:srgbClr val="2F2F2F"/>
                </a:solidFill>
                <a:latin typeface="Verdana" panose="020B0604030504040204" pitchFamily="34" charset="0"/>
              </a:rPr>
            </a:br>
            <a:r>
              <a:rPr lang="pt-BR" sz="1400" b="1" dirty="0">
                <a:solidFill>
                  <a:srgbClr val="2F2F2F"/>
                </a:solidFill>
                <a:latin typeface="Verdana" panose="020B0604030504040204" pitchFamily="34" charset="0"/>
              </a:rPr>
              <a:t/>
            </a:r>
            <a:br>
              <a:rPr lang="pt-BR" sz="1400" b="1" dirty="0">
                <a:solidFill>
                  <a:srgbClr val="2F2F2F"/>
                </a:solidFill>
                <a:latin typeface="Verdana" panose="020B0604030504040204" pitchFamily="34" charset="0"/>
              </a:rPr>
            </a:br>
            <a:r>
              <a:rPr lang="pt-BR" sz="1400" b="1" dirty="0">
                <a:solidFill>
                  <a:srgbClr val="2F2F2F"/>
                </a:solidFill>
                <a:latin typeface="Verdana" panose="020B0604030504040204" pitchFamily="34" charset="0"/>
              </a:rPr>
              <a:t>Condições de Tempo</a:t>
            </a:r>
            <a:r>
              <a:rPr lang="pt-BR" sz="1400" dirty="0">
                <a:solidFill>
                  <a:srgbClr val="2F2F2F"/>
                </a:solidFill>
                <a:latin typeface="Verdana" panose="020B0604030504040204" pitchFamily="34" charset="0"/>
              </a:rPr>
              <a:t> :</a:t>
            </a:r>
            <a:r>
              <a:rPr lang="pt-BR" sz="1400" dirty="0">
                <a:solidFill>
                  <a:srgbClr val="2F2F2F"/>
                </a:solidFill>
                <a:latin typeface="Tahoma" panose="020B0604030504040204" pitchFamily="34" charset="0"/>
              </a:rPr>
              <a:t/>
            </a:r>
            <a:br>
              <a:rPr lang="pt-BR" sz="1400" dirty="0">
                <a:solidFill>
                  <a:srgbClr val="2F2F2F"/>
                </a:solidFill>
                <a:latin typeface="Tahoma" panose="020B0604030504040204" pitchFamily="34" charset="0"/>
              </a:rPr>
            </a:br>
            <a:r>
              <a:rPr lang="pt-BR" sz="1400" dirty="0">
                <a:solidFill>
                  <a:srgbClr val="2F2F2F"/>
                </a:solidFill>
                <a:latin typeface="Verdana" panose="020B0604030504040204" pitchFamily="34" charset="0"/>
              </a:rPr>
              <a:t/>
            </a:r>
            <a:br>
              <a:rPr lang="pt-BR" sz="1400" dirty="0">
                <a:solidFill>
                  <a:srgbClr val="2F2F2F"/>
                </a:solidFill>
                <a:latin typeface="Verdana" panose="020B0604030504040204" pitchFamily="34" charset="0"/>
              </a:rPr>
            </a:br>
            <a:r>
              <a:rPr lang="pt-BR" sz="1400" dirty="0">
                <a:solidFill>
                  <a:srgbClr val="2F2F2F"/>
                </a:solidFill>
                <a:latin typeface="Tahoma" panose="020B0604030504040204" pitchFamily="34" charset="0"/>
              </a:rPr>
              <a:t>As áreas de instabilidade permanecem atuando no Paraguai e no Paraná no dia de hoje e no decorrer do dia 11/07, ocasionando rajadas de vento, descargas  atmosféricas e precipitação de intensidade fraca a moderada, podendo ocorrer granizo. </a:t>
            </a:r>
            <a:r>
              <a:rPr lang="pt-BR" sz="1400" b="1" dirty="0">
                <a:solidFill>
                  <a:srgbClr val="2F2F2F"/>
                </a:solidFill>
                <a:latin typeface="Verdana" panose="020B0604030504040204" pitchFamily="34" charset="0"/>
              </a:rPr>
              <a:t/>
            </a:r>
            <a:br>
              <a:rPr lang="pt-BR" sz="1400" b="1" dirty="0">
                <a:solidFill>
                  <a:srgbClr val="2F2F2F"/>
                </a:solidFill>
                <a:latin typeface="Verdana" panose="020B0604030504040204" pitchFamily="34" charset="0"/>
              </a:rPr>
            </a:br>
            <a:r>
              <a:rPr lang="pt-BR" sz="1400" b="1" dirty="0">
                <a:solidFill>
                  <a:srgbClr val="2F2F2F"/>
                </a:solidFill>
                <a:latin typeface="Verdana" panose="020B0604030504040204" pitchFamily="34" charset="0"/>
              </a:rPr>
              <a:t/>
            </a:r>
            <a:br>
              <a:rPr lang="pt-BR" sz="1400" b="1" dirty="0">
                <a:solidFill>
                  <a:srgbClr val="2F2F2F"/>
                </a:solidFill>
                <a:latin typeface="Verdana" panose="020B0604030504040204" pitchFamily="34" charset="0"/>
              </a:rPr>
            </a:br>
            <a:r>
              <a:rPr lang="pt-BR" sz="1400" b="1" dirty="0">
                <a:solidFill>
                  <a:srgbClr val="2F2F2F"/>
                </a:solidFill>
                <a:latin typeface="Verdana" panose="020B0604030504040204" pitchFamily="34" charset="0"/>
              </a:rPr>
              <a:t>Áreas e </a:t>
            </a:r>
            <a:r>
              <a:rPr lang="pt-BR" sz="1400" b="1" dirty="0" err="1">
                <a:solidFill>
                  <a:srgbClr val="2F2F2F"/>
                </a:solidFill>
                <a:latin typeface="Verdana" panose="020B0604030504040204" pitchFamily="34" charset="0"/>
              </a:rPr>
              <a:t>LTs</a:t>
            </a:r>
            <a:r>
              <a:rPr lang="pt-BR" sz="1400" dirty="0">
                <a:solidFill>
                  <a:srgbClr val="2F2F2F"/>
                </a:solidFill>
                <a:latin typeface="Verdana" panose="020B0604030504040204" pitchFamily="34" charset="0"/>
              </a:rPr>
              <a:t>:</a:t>
            </a:r>
            <a:r>
              <a:rPr lang="pt-BR" sz="1400" dirty="0">
                <a:solidFill>
                  <a:srgbClr val="2F2F2F"/>
                </a:solidFill>
                <a:latin typeface="Tahoma" panose="020B0604030504040204" pitchFamily="34" charset="0"/>
              </a:rPr>
              <a:t> </a:t>
            </a:r>
            <a:br>
              <a:rPr lang="pt-BR" sz="1400" dirty="0">
                <a:solidFill>
                  <a:srgbClr val="2F2F2F"/>
                </a:solidFill>
                <a:latin typeface="Tahoma" panose="020B0604030504040204" pitchFamily="34" charset="0"/>
              </a:rPr>
            </a:br>
            <a:r>
              <a:rPr lang="pt-BR" sz="1400" dirty="0">
                <a:solidFill>
                  <a:srgbClr val="2F2F2F"/>
                </a:solidFill>
                <a:latin typeface="Verdana" panose="020B0604030504040204" pitchFamily="34" charset="0"/>
              </a:rPr>
              <a:t/>
            </a:r>
            <a:br>
              <a:rPr lang="pt-BR" sz="1400" dirty="0">
                <a:solidFill>
                  <a:srgbClr val="2F2F2F"/>
                </a:solidFill>
                <a:latin typeface="Verdana" panose="020B0604030504040204" pitchFamily="34" charset="0"/>
              </a:rPr>
            </a:br>
            <a:r>
              <a:rPr lang="pt-BR" sz="1400" dirty="0">
                <a:solidFill>
                  <a:srgbClr val="2F2F2F"/>
                </a:solidFill>
                <a:latin typeface="Tahoma" panose="020B0604030504040204" pitchFamily="34" charset="0"/>
              </a:rPr>
              <a:t>LT 765kV, 525kV e 600kV no Paraná (Foz de Iguaçu/Cascavel/Ivaiporã/Itaberá)</a:t>
            </a:r>
          </a:p>
          <a:p>
            <a:r>
              <a:rPr lang="pt-BR" sz="1400" dirty="0">
                <a:solidFill>
                  <a:srgbClr val="2F2F2F"/>
                </a:solidFill>
                <a:latin typeface="Tahoma" panose="020B0604030504040204" pitchFamily="34" charset="0"/>
              </a:rPr>
              <a:t>LT 525kV em Santa Catarina  </a:t>
            </a:r>
          </a:p>
          <a:p>
            <a:r>
              <a:rPr lang="pt-BR" sz="1400" dirty="0">
                <a:solidFill>
                  <a:srgbClr val="000000"/>
                </a:solidFill>
                <a:latin typeface="Tahoma" panose="020B0604030504040204" pitchFamily="34" charset="0"/>
              </a:rPr>
              <a:t>LT 230kV no Mato Grosso do Sul</a:t>
            </a:r>
            <a:endParaRPr lang="pt-BR" sz="1400" dirty="0"/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141120" y="284252"/>
            <a:ext cx="8229600" cy="388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68402" tIns="34202" rIns="68402" bIns="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defTabSz="797157" fontAlgn="auto">
              <a:spcAft>
                <a:spcPts val="0"/>
              </a:spcAft>
            </a:pPr>
            <a:r>
              <a:rPr lang="pt-BR" sz="2300" dirty="0" smtClean="0">
                <a:solidFill>
                  <a:srgbClr val="000000"/>
                </a:solidFill>
                <a:latin typeface="Arial" charset="0"/>
                <a:ea typeface="+mn-ea"/>
                <a:cs typeface="Times New Roman" pitchFamily="18" charset="0"/>
              </a:rPr>
              <a:t>Acompanhamento – UHE Itaipu</a:t>
            </a:r>
            <a:endParaRPr lang="pt-BR" sz="2300" dirty="0">
              <a:solidFill>
                <a:srgbClr val="000000"/>
              </a:solidFill>
              <a:latin typeface="Arial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217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4675" y="827088"/>
            <a:ext cx="8180388" cy="452437"/>
          </a:xfrm>
        </p:spPr>
        <p:txBody>
          <a:bodyPr/>
          <a:lstStyle/>
          <a:p>
            <a:pPr defTabSz="914179">
              <a:defRPr/>
            </a:pPr>
            <a:r>
              <a:rPr lang="pt-BR" sz="2000" dirty="0" smtClean="0">
                <a:solidFill>
                  <a:schemeClr val="tx1"/>
                </a:solidFill>
              </a:rPr>
              <a:t>Boletim de Tempo Severo - AVISO</a:t>
            </a:r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303955"/>
            <a:ext cx="5416732" cy="5127068"/>
          </a:xfrm>
          <a:prstGeom prst="rect">
            <a:avLst/>
          </a:prstGeom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141120" y="223009"/>
            <a:ext cx="8229600" cy="388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68402" tIns="34202" rIns="68402" bIns="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defTabSz="797157" fontAlgn="auto">
              <a:spcAft>
                <a:spcPts val="0"/>
              </a:spcAft>
            </a:pPr>
            <a:r>
              <a:rPr lang="pt-BR" sz="2300" dirty="0" smtClean="0">
                <a:solidFill>
                  <a:srgbClr val="000000"/>
                </a:solidFill>
                <a:latin typeface="Arial" charset="0"/>
                <a:ea typeface="+mn-ea"/>
                <a:cs typeface="Times New Roman" pitchFamily="18" charset="0"/>
              </a:rPr>
              <a:t>Acompanhamento – UHE Itaipu</a:t>
            </a:r>
            <a:endParaRPr lang="pt-BR" sz="2300" dirty="0">
              <a:solidFill>
                <a:srgbClr val="000000"/>
              </a:solidFill>
              <a:latin typeface="Arial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1285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4675" y="827088"/>
            <a:ext cx="8180388" cy="452437"/>
          </a:xfrm>
        </p:spPr>
        <p:txBody>
          <a:bodyPr/>
          <a:lstStyle/>
          <a:p>
            <a:pPr defTabSz="914179">
              <a:defRPr/>
            </a:pPr>
            <a:r>
              <a:rPr lang="pt-BR" sz="2000" dirty="0" smtClean="0">
                <a:solidFill>
                  <a:schemeClr val="tx1"/>
                </a:solidFill>
              </a:rPr>
              <a:t>Boletim de Tempo Severo - AVISO</a:t>
            </a:r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3" cstate="print"/>
          <a:srcRect l="49844" t="5670" b="5670"/>
          <a:stretch/>
        </p:blipFill>
        <p:spPr>
          <a:xfrm>
            <a:off x="274456" y="1628800"/>
            <a:ext cx="8869544" cy="4752528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2627784" y="1353236"/>
            <a:ext cx="51845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200" b="1" dirty="0" smtClean="0">
                <a:solidFill>
                  <a:srgbClr val="2F2F2F"/>
                </a:solidFill>
                <a:latin typeface="Tahoma" panose="020B0604030504040204" pitchFamily="34" charset="0"/>
              </a:rPr>
              <a:t>Descargas Atmosféricas: 9h as 10h</a:t>
            </a:r>
            <a:endParaRPr lang="pt-BR" sz="1200" b="1" dirty="0">
              <a:solidFill>
                <a:srgbClr val="FF0000"/>
              </a:solidFill>
              <a:latin typeface="Tahoma" panose="020B0604030504040204" pitchFamily="34" charset="0"/>
            </a:endParaRPr>
          </a:p>
          <a:p>
            <a:endParaRPr lang="pt-BR" sz="1200" b="1" dirty="0">
              <a:solidFill>
                <a:srgbClr val="2F2F2F"/>
              </a:solidFill>
              <a:latin typeface="Tahoma" panose="020B0604030504040204" pitchFamily="34" charset="0"/>
            </a:endParaRPr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141120" y="223009"/>
            <a:ext cx="8229600" cy="388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68402" tIns="34202" rIns="68402" bIns="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defTabSz="797157" fontAlgn="auto">
              <a:spcAft>
                <a:spcPts val="0"/>
              </a:spcAft>
            </a:pPr>
            <a:r>
              <a:rPr lang="pt-BR" sz="2300" smtClean="0">
                <a:solidFill>
                  <a:srgbClr val="000000"/>
                </a:solidFill>
                <a:latin typeface="Arial" charset="0"/>
                <a:ea typeface="+mn-ea"/>
                <a:cs typeface="Times New Roman" pitchFamily="18" charset="0"/>
              </a:rPr>
              <a:t>Acompanhamento – UHE Itaipu</a:t>
            </a:r>
            <a:endParaRPr lang="pt-BR" sz="2300" dirty="0">
              <a:solidFill>
                <a:srgbClr val="000000"/>
              </a:solidFill>
              <a:latin typeface="Arial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2645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4675" y="827088"/>
            <a:ext cx="8180388" cy="452437"/>
          </a:xfrm>
        </p:spPr>
        <p:txBody>
          <a:bodyPr/>
          <a:lstStyle/>
          <a:p>
            <a:pPr defTabSz="914179">
              <a:defRPr/>
            </a:pPr>
            <a:r>
              <a:rPr lang="pt-BR" sz="2000" dirty="0" smtClean="0">
                <a:solidFill>
                  <a:schemeClr val="tx1"/>
                </a:solidFill>
              </a:rPr>
              <a:t>Boletim de Tempo Severo - AVISO</a:t>
            </a:r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3" cstate="print"/>
          <a:srcRect l="54000" t="15302" b="4581"/>
          <a:stretch/>
        </p:blipFill>
        <p:spPr>
          <a:xfrm>
            <a:off x="374280" y="1412776"/>
            <a:ext cx="8769720" cy="4629977"/>
          </a:xfrm>
          <a:prstGeom prst="rect">
            <a:avLst/>
          </a:prstGeom>
        </p:spPr>
      </p:pic>
      <p:sp>
        <p:nvSpPr>
          <p:cNvPr id="4" name="Elipse 3"/>
          <p:cNvSpPr/>
          <p:nvPr/>
        </p:nvSpPr>
        <p:spPr>
          <a:xfrm>
            <a:off x="3073940" y="2132856"/>
            <a:ext cx="2290148" cy="2592288"/>
          </a:xfrm>
          <a:prstGeom prst="ellipse">
            <a:avLst/>
          </a:prstGeom>
          <a:noFill/>
          <a:ln>
            <a:solidFill>
              <a:srgbClr val="00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Título 1"/>
          <p:cNvSpPr txBox="1">
            <a:spLocks/>
          </p:cNvSpPr>
          <p:nvPr/>
        </p:nvSpPr>
        <p:spPr>
          <a:xfrm>
            <a:off x="141120" y="223009"/>
            <a:ext cx="8229600" cy="388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68402" tIns="34202" rIns="68402" bIns="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defTabSz="797157" fontAlgn="auto">
              <a:spcAft>
                <a:spcPts val="0"/>
              </a:spcAft>
            </a:pPr>
            <a:r>
              <a:rPr lang="pt-BR" sz="2300" smtClean="0">
                <a:solidFill>
                  <a:srgbClr val="000000"/>
                </a:solidFill>
                <a:latin typeface="Arial" charset="0"/>
                <a:ea typeface="+mn-ea"/>
                <a:cs typeface="Times New Roman" pitchFamily="18" charset="0"/>
              </a:rPr>
              <a:t>Acompanhamento – UHE Itaipu</a:t>
            </a:r>
            <a:endParaRPr lang="pt-BR" sz="2300" dirty="0">
              <a:solidFill>
                <a:srgbClr val="000000"/>
              </a:solidFill>
              <a:latin typeface="Arial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0356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42D6B9-D489-4146-ABA8-624EE50D5FE9}" type="slidenum">
              <a:rPr lang="pt-BR" smtClean="0"/>
              <a:pPr>
                <a:defRPr/>
              </a:pPr>
              <a:t>39</a:t>
            </a:fld>
            <a:endParaRPr lang="pt-BR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defTabSz="914179">
              <a:defRPr/>
            </a:pPr>
            <a:r>
              <a:rPr lang="pt-BR" sz="2000" dirty="0" smtClean="0">
                <a:solidFill>
                  <a:schemeClr val="tx1"/>
                </a:solidFill>
              </a:rPr>
              <a:t>Boletim de Tempo Severo – </a:t>
            </a:r>
            <a:r>
              <a:rPr lang="pt-BR" sz="2000" dirty="0">
                <a:solidFill>
                  <a:schemeClr val="tx1"/>
                </a:solidFill>
              </a:rPr>
              <a:t>ALERTA </a:t>
            </a:r>
            <a:r>
              <a:rPr lang="pt-BR" sz="2000" dirty="0" smtClean="0">
                <a:solidFill>
                  <a:schemeClr val="tx1"/>
                </a:solidFill>
              </a:rPr>
              <a:t>(10/07)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5076056" y="1700808"/>
            <a:ext cx="381642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200" b="1" dirty="0" smtClean="0">
                <a:solidFill>
                  <a:srgbClr val="2F2F2F"/>
                </a:solidFill>
                <a:latin typeface="Tahoma" panose="020B0604030504040204" pitchFamily="34" charset="0"/>
              </a:rPr>
              <a:t>ALERTA </a:t>
            </a:r>
            <a:r>
              <a:rPr lang="pt-BR" sz="1200" b="1" dirty="0">
                <a:solidFill>
                  <a:srgbClr val="2F2F2F"/>
                </a:solidFill>
                <a:latin typeface="Tahoma" panose="020B0604030504040204" pitchFamily="34" charset="0"/>
              </a:rPr>
              <a:t>DE TEMPO </a:t>
            </a:r>
            <a:r>
              <a:rPr lang="pt-BR" sz="1200" b="1" dirty="0" smtClean="0">
                <a:solidFill>
                  <a:srgbClr val="2F2F2F"/>
                </a:solidFill>
                <a:latin typeface="Tahoma" panose="020B0604030504040204" pitchFamily="34" charset="0"/>
              </a:rPr>
              <a:t>SEVERO </a:t>
            </a:r>
            <a:r>
              <a:rPr lang="pt-BR" sz="1200" dirty="0">
                <a:solidFill>
                  <a:srgbClr val="FF0000"/>
                </a:solidFill>
              </a:rPr>
              <a:t>(</a:t>
            </a:r>
            <a:r>
              <a:rPr lang="pt-BR" sz="1200" dirty="0" smtClean="0">
                <a:solidFill>
                  <a:srgbClr val="FF0000"/>
                </a:solidFill>
              </a:rPr>
              <a:t>emissão </a:t>
            </a:r>
            <a:r>
              <a:rPr lang="pt-BR" sz="1200" dirty="0">
                <a:solidFill>
                  <a:srgbClr val="FF0000"/>
                </a:solidFill>
              </a:rPr>
              <a:t>14h e 25min)</a:t>
            </a:r>
            <a:endParaRPr lang="pt-BR" sz="1200" b="1" dirty="0">
              <a:solidFill>
                <a:srgbClr val="FF0000"/>
              </a:solidFill>
              <a:latin typeface="Tahoma" panose="020B0604030504040204" pitchFamily="34" charset="0"/>
            </a:endParaRPr>
          </a:p>
          <a:p>
            <a:endParaRPr lang="pt-BR" sz="1200" b="1" dirty="0">
              <a:solidFill>
                <a:srgbClr val="2F2F2F"/>
              </a:solidFill>
              <a:latin typeface="Tahoma" panose="020B0604030504040204" pitchFamily="34" charset="0"/>
            </a:endParaRPr>
          </a:p>
          <a:p>
            <a:r>
              <a:rPr lang="pt-BR" sz="1200" b="1" dirty="0">
                <a:solidFill>
                  <a:srgbClr val="2F2F2F"/>
                </a:solidFill>
                <a:latin typeface="Tahoma" panose="020B0604030504040204" pitchFamily="34" charset="0"/>
              </a:rPr>
              <a:t>Validade : de 14h e 30min as 17h</a:t>
            </a:r>
          </a:p>
          <a:p>
            <a:endParaRPr lang="pt-BR" sz="1200" b="1" dirty="0">
              <a:solidFill>
                <a:srgbClr val="2F2F2F"/>
              </a:solidFill>
              <a:latin typeface="Tahoma" panose="020B0604030504040204" pitchFamily="34" charset="0"/>
            </a:endParaRPr>
          </a:p>
          <a:p>
            <a:r>
              <a:rPr lang="pt-BR" sz="1200" b="1" dirty="0">
                <a:solidFill>
                  <a:srgbClr val="2F2F2F"/>
                </a:solidFill>
                <a:latin typeface="Tahoma" panose="020B0604030504040204" pitchFamily="34" charset="0"/>
              </a:rPr>
              <a:t>Áreas de instabilidade provocando rajadas de vento, descargas atmosféricas, chuva moderada e granizo </a:t>
            </a:r>
            <a:endParaRPr lang="pt-BR" sz="1200" b="1" dirty="0" smtClean="0">
              <a:solidFill>
                <a:srgbClr val="2F2F2F"/>
              </a:solidFill>
              <a:latin typeface="Tahoma" panose="020B0604030504040204" pitchFamily="34" charset="0"/>
            </a:endParaRPr>
          </a:p>
          <a:p>
            <a:endParaRPr lang="pt-BR" sz="1200" b="1" dirty="0">
              <a:solidFill>
                <a:srgbClr val="2F2F2F"/>
              </a:solidFill>
              <a:latin typeface="Tahoma" panose="020B0604030504040204" pitchFamily="34" charset="0"/>
            </a:endParaRPr>
          </a:p>
          <a:p>
            <a:endParaRPr lang="pt-BR" sz="1200" b="1" dirty="0">
              <a:solidFill>
                <a:srgbClr val="2F2F2F"/>
              </a:solidFill>
              <a:latin typeface="Tahoma" panose="020B0604030504040204" pitchFamily="34" charset="0"/>
            </a:endParaRPr>
          </a:p>
          <a:p>
            <a:r>
              <a:rPr lang="pt-BR" sz="1200" b="1" dirty="0">
                <a:solidFill>
                  <a:srgbClr val="2F2F2F"/>
                </a:solidFill>
                <a:latin typeface="Tahoma" panose="020B0604030504040204" pitchFamily="34" charset="0"/>
              </a:rPr>
              <a:t>Linhas :  LT 765kV, 525kV e 600kV ( Foz do </a:t>
            </a:r>
            <a:r>
              <a:rPr lang="pt-BR" sz="1200" b="1" dirty="0" smtClean="0">
                <a:solidFill>
                  <a:srgbClr val="2F2F2F"/>
                </a:solidFill>
                <a:latin typeface="Tahoma" panose="020B0604030504040204" pitchFamily="34" charset="0"/>
              </a:rPr>
              <a:t>Iguaçu/ </a:t>
            </a:r>
            <a:r>
              <a:rPr lang="pt-BR" sz="1200" b="1" dirty="0">
                <a:solidFill>
                  <a:srgbClr val="2F2F2F"/>
                </a:solidFill>
                <a:latin typeface="Tahoma" panose="020B0604030504040204" pitchFamily="34" charset="0"/>
              </a:rPr>
              <a:t>Cascavel/Ivaiporã) 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484784"/>
            <a:ext cx="4535644" cy="4293096"/>
          </a:xfrm>
          <a:prstGeom prst="rect">
            <a:avLst/>
          </a:prstGeom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141120" y="223009"/>
            <a:ext cx="8229600" cy="388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68402" tIns="34202" rIns="68402" bIns="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defTabSz="797157" fontAlgn="auto">
              <a:spcAft>
                <a:spcPts val="0"/>
              </a:spcAft>
            </a:pPr>
            <a:r>
              <a:rPr lang="pt-BR" sz="2300" smtClean="0">
                <a:solidFill>
                  <a:srgbClr val="000000"/>
                </a:solidFill>
                <a:latin typeface="Arial" charset="0"/>
                <a:ea typeface="+mn-ea"/>
                <a:cs typeface="Times New Roman" pitchFamily="18" charset="0"/>
              </a:rPr>
              <a:t>Acompanhamento – UHE Itaipu</a:t>
            </a:r>
            <a:endParaRPr lang="pt-BR" sz="2300" dirty="0">
              <a:solidFill>
                <a:srgbClr val="000000"/>
              </a:solidFill>
              <a:latin typeface="Arial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4696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13"/>
          <p:cNvSpPr/>
          <p:nvPr/>
        </p:nvSpPr>
        <p:spPr>
          <a:xfrm>
            <a:off x="1793995" y="4291171"/>
            <a:ext cx="5536427" cy="1601176"/>
          </a:xfrm>
          <a:prstGeom prst="rect">
            <a:avLst/>
          </a:prstGeom>
          <a:gradFill>
            <a:gsLst>
              <a:gs pos="24000">
                <a:schemeClr val="bg1">
                  <a:lumMod val="85000"/>
                </a:schemeClr>
              </a:gs>
              <a:gs pos="75000">
                <a:schemeClr val="bg1"/>
              </a:gs>
              <a:gs pos="80000">
                <a:schemeClr val="bg1">
                  <a:lumMod val="95000"/>
                </a:schemeClr>
              </a:gs>
            </a:gsLst>
            <a:lin ang="5400000" scaled="1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84846" rtlCol="0" anchor="ctr"/>
          <a:lstStyle/>
          <a:p>
            <a:pPr marL="378779" lvl="1" indent="-153413" algn="ctr">
              <a:spcBef>
                <a:spcPts val="1539"/>
              </a:spcBef>
              <a:spcAft>
                <a:spcPts val="513"/>
              </a:spcAft>
            </a:pPr>
            <a:endParaRPr lang="pt-BR" sz="1539" dirty="0"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  <a:p>
            <a:pPr marL="0" lvl="1" algn="ctr">
              <a:spcAft>
                <a:spcPts val="565"/>
              </a:spcAft>
            </a:pPr>
            <a:r>
              <a:rPr lang="pt-BR" sz="1539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Operar o Sistema Interligado Nacional de forma integrada, com transparência, equidade e neutralidade, de modo a garantir a segurança, a continuidade e a economicidade do suprimento de energia elétrica no país.</a:t>
            </a:r>
          </a:p>
        </p:txBody>
      </p:sp>
      <p:sp>
        <p:nvSpPr>
          <p:cNvPr id="24" name="Pentagon 11"/>
          <p:cNvSpPr/>
          <p:nvPr/>
        </p:nvSpPr>
        <p:spPr>
          <a:xfrm rot="5400000">
            <a:off x="4305670" y="1594745"/>
            <a:ext cx="513075" cy="5536426"/>
          </a:xfrm>
          <a:prstGeom prst="homePlate">
            <a:avLst>
              <a:gd name="adj" fmla="val 32703"/>
            </a:avLst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b" anchorCtr="1"/>
          <a:lstStyle/>
          <a:p>
            <a:pPr algn="ctr"/>
            <a:r>
              <a:rPr lang="pt-BR" sz="1710" b="1" dirty="0">
                <a:latin typeface="Arial" panose="020B0604020202020204" pitchFamily="34" charset="0"/>
                <a:cs typeface="Arial" panose="020B0604020202020204" pitchFamily="34" charset="0"/>
              </a:rPr>
              <a:t>Missão</a:t>
            </a:r>
          </a:p>
        </p:txBody>
      </p:sp>
      <p:sp>
        <p:nvSpPr>
          <p:cNvPr id="3" name="Rectangle 13"/>
          <p:cNvSpPr/>
          <p:nvPr/>
        </p:nvSpPr>
        <p:spPr>
          <a:xfrm>
            <a:off x="1793997" y="1909997"/>
            <a:ext cx="5536426" cy="2237602"/>
          </a:xfrm>
          <a:prstGeom prst="rect">
            <a:avLst/>
          </a:prstGeom>
          <a:gradFill>
            <a:gsLst>
              <a:gs pos="24000">
                <a:schemeClr val="bg1">
                  <a:lumMod val="85000"/>
                </a:schemeClr>
              </a:gs>
              <a:gs pos="75000">
                <a:schemeClr val="bg1"/>
              </a:gs>
              <a:gs pos="80000">
                <a:schemeClr val="bg1">
                  <a:lumMod val="95000"/>
                </a:schemeClr>
              </a:gs>
            </a:gsLst>
            <a:lin ang="5400000" scaled="1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84846" rtlCol="0" anchor="ctr"/>
          <a:lstStyle/>
          <a:p>
            <a:pPr marL="378779" lvl="1" indent="-153413" algn="ctr">
              <a:spcBef>
                <a:spcPts val="1539"/>
              </a:spcBef>
              <a:spcAft>
                <a:spcPts val="513"/>
              </a:spcAft>
            </a:pPr>
            <a:endParaRPr lang="pt-BR" sz="1539" dirty="0"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  <a:p>
            <a:pPr marL="0" lvl="1" algn="ctr">
              <a:spcAft>
                <a:spcPts val="565"/>
              </a:spcAft>
            </a:pPr>
            <a:r>
              <a:rPr lang="pt-BR" sz="1539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Pessoa jurídica de direito privado, sem fins lucrativos, </a:t>
            </a:r>
            <a:br>
              <a:rPr lang="pt-BR" sz="1539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1539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sob regulação e fiscalização da ANEEL.</a:t>
            </a:r>
          </a:p>
          <a:p>
            <a:pPr marL="0" lvl="1" algn="ctr">
              <a:spcAft>
                <a:spcPts val="565"/>
              </a:spcAft>
            </a:pPr>
            <a:r>
              <a:rPr lang="pt-BR" sz="1539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ONS não possui nenhum ativo de geração, </a:t>
            </a:r>
            <a:br>
              <a:rPr lang="pt-BR" sz="1539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1539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transmissão ou distribuição de energia.</a:t>
            </a:r>
          </a:p>
          <a:p>
            <a:pPr marL="0" lvl="1" algn="ctr">
              <a:spcAft>
                <a:spcPts val="565"/>
              </a:spcAft>
            </a:pPr>
            <a:r>
              <a:rPr lang="pt-BR" sz="1539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gestão centralizada da operação do SIN garante a segurança da operação ao menor custo.</a:t>
            </a:r>
          </a:p>
        </p:txBody>
      </p:sp>
      <p:sp>
        <p:nvSpPr>
          <p:cNvPr id="43" name="Pentagon 11"/>
          <p:cNvSpPr/>
          <p:nvPr/>
        </p:nvSpPr>
        <p:spPr>
          <a:xfrm rot="5400000">
            <a:off x="4164351" y="-973616"/>
            <a:ext cx="795717" cy="5536427"/>
          </a:xfrm>
          <a:prstGeom prst="homePlate">
            <a:avLst>
              <a:gd name="adj" fmla="val 25255"/>
            </a:avLst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b" anchorCtr="1"/>
          <a:lstStyle/>
          <a:p>
            <a:pPr algn="ctr"/>
            <a:r>
              <a:rPr lang="pt-BR" sz="1710" b="1" dirty="0">
                <a:latin typeface="Arial" panose="020B0604020202020204" pitchFamily="34" charset="0"/>
                <a:cs typeface="Arial" panose="020B0604020202020204" pitchFamily="34" charset="0"/>
              </a:rPr>
              <a:t>Operador Nacional do Sistema Elétrico</a:t>
            </a:r>
            <a:endParaRPr lang="en-US" sz="1886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Rectangle 13"/>
          <p:cNvSpPr/>
          <p:nvPr/>
        </p:nvSpPr>
        <p:spPr>
          <a:xfrm>
            <a:off x="1793996" y="688365"/>
            <a:ext cx="5536428" cy="955522"/>
          </a:xfrm>
          <a:prstGeom prst="rect">
            <a:avLst/>
          </a:prstGeom>
          <a:gradFill>
            <a:gsLst>
              <a:gs pos="24000">
                <a:schemeClr val="bg1">
                  <a:lumMod val="85000"/>
                </a:schemeClr>
              </a:gs>
              <a:gs pos="75000">
                <a:schemeClr val="bg1"/>
              </a:gs>
              <a:gs pos="80000">
                <a:schemeClr val="bg1">
                  <a:lumMod val="95000"/>
                </a:schemeClr>
              </a:gs>
            </a:gsLst>
            <a:lin ang="5400000" scaled="1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84846" rtlCol="0" anchor="ctr"/>
          <a:lstStyle/>
          <a:p>
            <a:pPr marL="378779" lvl="1" indent="-153413" algn="ctr">
              <a:spcBef>
                <a:spcPts val="1539"/>
              </a:spcBef>
              <a:spcAft>
                <a:spcPts val="513"/>
              </a:spcAft>
            </a:pPr>
            <a:endParaRPr lang="pt-BR" sz="1539" dirty="0"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  <a:p>
            <a:pPr algn="ctr">
              <a:spcAft>
                <a:spcPct val="25000"/>
              </a:spcAft>
            </a:pPr>
            <a:r>
              <a:rPr lang="pt-BR" sz="1539" dirty="0">
                <a:solidFill>
                  <a:schemeClr val="tx1"/>
                </a:solidFill>
                <a:latin typeface="Arial" charset="0"/>
              </a:rPr>
              <a:t>Art. 16 da Lei 9.648/98 (com redação dada pela Lei 10.848/04), regulamentado pelo Decreto nº 5.081/04.</a:t>
            </a:r>
          </a:p>
        </p:txBody>
      </p:sp>
      <p:sp>
        <p:nvSpPr>
          <p:cNvPr id="7" name="Pentagon 23"/>
          <p:cNvSpPr/>
          <p:nvPr/>
        </p:nvSpPr>
        <p:spPr>
          <a:xfrm rot="5400000">
            <a:off x="4176954" y="-2187816"/>
            <a:ext cx="770512" cy="5536427"/>
          </a:xfrm>
          <a:prstGeom prst="homePlate">
            <a:avLst>
              <a:gd name="adj" fmla="val 25431"/>
            </a:avLst>
          </a:prstGeom>
          <a:solidFill>
            <a:srgbClr val="FF99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84846" rtlCol="0" anchor="ctr"/>
          <a:lstStyle/>
          <a:p>
            <a:pPr algn="ctr"/>
            <a:r>
              <a:rPr lang="pt-BR" sz="2395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Estrutura Legal</a:t>
            </a:r>
            <a:endParaRPr lang="en-US" sz="2395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0586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42D6B9-D489-4146-ABA8-624EE50D5FE9}" type="slidenum">
              <a:rPr lang="pt-BR" smtClean="0"/>
              <a:pPr>
                <a:defRPr/>
              </a:pPr>
              <a:t>40</a:t>
            </a:fld>
            <a:endParaRPr lang="pt-BR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defTabSz="914179">
              <a:defRPr/>
            </a:pPr>
            <a:r>
              <a:rPr lang="pt-BR" sz="2000" dirty="0" smtClean="0">
                <a:solidFill>
                  <a:schemeClr val="tx1"/>
                </a:solidFill>
              </a:rPr>
              <a:t>Boletim de Tempo Severo - ALERTA</a:t>
            </a:r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2" cstate="print"/>
          <a:srcRect l="50000" t="8534" b="5326"/>
          <a:stretch/>
        </p:blipFill>
        <p:spPr>
          <a:xfrm>
            <a:off x="323528" y="1700807"/>
            <a:ext cx="8770352" cy="4580073"/>
          </a:xfrm>
          <a:prstGeom prst="rect">
            <a:avLst/>
          </a:prstGeom>
        </p:spPr>
      </p:pic>
      <p:sp>
        <p:nvSpPr>
          <p:cNvPr id="10" name="Retângulo 9"/>
          <p:cNvSpPr/>
          <p:nvPr/>
        </p:nvSpPr>
        <p:spPr>
          <a:xfrm>
            <a:off x="2627784" y="1353236"/>
            <a:ext cx="51845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200" b="1" dirty="0" smtClean="0">
                <a:solidFill>
                  <a:srgbClr val="2F2F2F"/>
                </a:solidFill>
                <a:latin typeface="Tahoma" panose="020B0604030504040204" pitchFamily="34" charset="0"/>
              </a:rPr>
              <a:t>Descargas Atmosféricas: 14h as 15h</a:t>
            </a:r>
            <a:endParaRPr lang="pt-BR" sz="1200" b="1" dirty="0">
              <a:solidFill>
                <a:srgbClr val="FF0000"/>
              </a:solidFill>
              <a:latin typeface="Tahoma" panose="020B0604030504040204" pitchFamily="34" charset="0"/>
            </a:endParaRPr>
          </a:p>
          <a:p>
            <a:endParaRPr lang="pt-BR" sz="1200" b="1" dirty="0">
              <a:solidFill>
                <a:srgbClr val="2F2F2F"/>
              </a:solidFill>
              <a:latin typeface="Tahoma" panose="020B0604030504040204" pitchFamily="34" charset="0"/>
            </a:endParaRPr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141120" y="223009"/>
            <a:ext cx="8229600" cy="388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68402" tIns="34202" rIns="68402" bIns="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defTabSz="797157" fontAlgn="auto">
              <a:spcAft>
                <a:spcPts val="0"/>
              </a:spcAft>
            </a:pPr>
            <a:r>
              <a:rPr lang="pt-BR" sz="2300" smtClean="0">
                <a:solidFill>
                  <a:srgbClr val="000000"/>
                </a:solidFill>
                <a:latin typeface="Arial" charset="0"/>
                <a:ea typeface="+mn-ea"/>
                <a:cs typeface="Times New Roman" pitchFamily="18" charset="0"/>
              </a:rPr>
              <a:t>Acompanhamento – UHE Itaipu</a:t>
            </a:r>
            <a:endParaRPr lang="pt-BR" sz="2300" dirty="0">
              <a:solidFill>
                <a:srgbClr val="000000"/>
              </a:solidFill>
              <a:latin typeface="Arial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3165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42D6B9-D489-4146-ABA8-624EE50D5FE9}" type="slidenum">
              <a:rPr lang="pt-BR" smtClean="0"/>
              <a:pPr>
                <a:defRPr/>
              </a:pPr>
              <a:t>41</a:t>
            </a:fld>
            <a:endParaRPr lang="pt-BR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defTabSz="914179">
              <a:defRPr/>
            </a:pPr>
            <a:r>
              <a:rPr lang="pt-BR" sz="2000" dirty="0" smtClean="0">
                <a:solidFill>
                  <a:schemeClr val="tx1"/>
                </a:solidFill>
              </a:rPr>
              <a:t>Boletim de Tempo Severo - ALERTA</a:t>
            </a:r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 cstate="print"/>
          <a:srcRect l="54143" t="16009" b="4580"/>
          <a:stretch/>
        </p:blipFill>
        <p:spPr>
          <a:xfrm>
            <a:off x="335535" y="1412776"/>
            <a:ext cx="8808465" cy="4623758"/>
          </a:xfrm>
          <a:prstGeom prst="rect">
            <a:avLst/>
          </a:prstGeom>
        </p:spPr>
      </p:pic>
      <p:sp>
        <p:nvSpPr>
          <p:cNvPr id="3" name="Elipse 2"/>
          <p:cNvSpPr/>
          <p:nvPr/>
        </p:nvSpPr>
        <p:spPr>
          <a:xfrm rot="2857614">
            <a:off x="4385147" y="2706313"/>
            <a:ext cx="2939641" cy="1376332"/>
          </a:xfrm>
          <a:prstGeom prst="ellipse">
            <a:avLst/>
          </a:prstGeom>
          <a:noFill/>
          <a:ln>
            <a:solidFill>
              <a:srgbClr val="00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Elipse 8"/>
          <p:cNvSpPr/>
          <p:nvPr/>
        </p:nvSpPr>
        <p:spPr>
          <a:xfrm rot="19848431" flipV="1">
            <a:off x="2385930" y="3038877"/>
            <a:ext cx="2554478" cy="1212291"/>
          </a:xfrm>
          <a:prstGeom prst="ellipse">
            <a:avLst/>
          </a:prstGeom>
          <a:noFill/>
          <a:ln>
            <a:solidFill>
              <a:srgbClr val="00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141120" y="223009"/>
            <a:ext cx="8229600" cy="388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68402" tIns="34202" rIns="68402" bIns="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defTabSz="797157" fontAlgn="auto">
              <a:spcAft>
                <a:spcPts val="0"/>
              </a:spcAft>
            </a:pPr>
            <a:r>
              <a:rPr lang="pt-BR" sz="2300" smtClean="0">
                <a:solidFill>
                  <a:srgbClr val="000000"/>
                </a:solidFill>
                <a:latin typeface="Arial" charset="0"/>
                <a:ea typeface="+mn-ea"/>
                <a:cs typeface="Times New Roman" pitchFamily="18" charset="0"/>
              </a:rPr>
              <a:t>Acompanhamento – UHE Itaipu</a:t>
            </a:r>
            <a:endParaRPr lang="pt-BR" sz="2300" dirty="0">
              <a:solidFill>
                <a:srgbClr val="000000"/>
              </a:solidFill>
              <a:latin typeface="Arial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9075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4675" y="827088"/>
            <a:ext cx="8180388" cy="452437"/>
          </a:xfrm>
        </p:spPr>
        <p:txBody>
          <a:bodyPr/>
          <a:lstStyle/>
          <a:p>
            <a:pPr defTabSz="914179">
              <a:defRPr/>
            </a:pPr>
            <a:r>
              <a:rPr lang="pt-BR" sz="2000" dirty="0" smtClean="0">
                <a:solidFill>
                  <a:schemeClr val="tx1"/>
                </a:solidFill>
              </a:rPr>
              <a:t>Boletim de Tempo Severo – AVISO </a:t>
            </a:r>
            <a:r>
              <a:rPr lang="pt-BR" sz="1600" dirty="0" smtClean="0">
                <a:solidFill>
                  <a:schemeClr val="tx1"/>
                </a:solidFill>
              </a:rPr>
              <a:t>(12/07)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574675" y="1412776"/>
            <a:ext cx="8461821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400" b="1" dirty="0">
                <a:solidFill>
                  <a:srgbClr val="2F2F2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Boletim de Tempo Severo N 37/2015 - AVISO</a:t>
            </a:r>
            <a:r>
              <a:rPr lang="pt-BR" sz="14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pt-BR" sz="1400" dirty="0">
                <a:solidFill>
                  <a:srgbClr val="2F2F2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pt-BR" sz="14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pt-BR" sz="1400" b="1" dirty="0">
                <a:solidFill>
                  <a:srgbClr val="2F2F2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pt-BR" sz="1400" dirty="0"/>
              <a:t>( emissão 3h e 40min)</a:t>
            </a:r>
            <a:r>
              <a:rPr lang="pt-BR" sz="1400" b="1" dirty="0">
                <a:solidFill>
                  <a:srgbClr val="2F2F2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pt-BR" sz="1400" b="1" dirty="0">
                <a:solidFill>
                  <a:srgbClr val="2F2F2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pt-BR" sz="1400" b="1" dirty="0">
                <a:solidFill>
                  <a:srgbClr val="2F2F2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pt-BR" sz="1400" b="1" dirty="0">
                <a:solidFill>
                  <a:srgbClr val="2F2F2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pt-BR" sz="1400" b="1" dirty="0">
                <a:solidFill>
                  <a:srgbClr val="2F2F2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Validade</a:t>
            </a:r>
            <a:r>
              <a:rPr lang="pt-BR" sz="14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pt-BR" sz="1400" dirty="0">
                <a:solidFill>
                  <a:srgbClr val="2F2F2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: de 4h às 23h  do dia 12/07 </a:t>
            </a:r>
            <a:r>
              <a:rPr lang="pt-BR" sz="1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pt-BR" sz="1400" b="1" dirty="0">
                <a:solidFill>
                  <a:srgbClr val="2F2F2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pt-BR" sz="1400" b="1" dirty="0">
                <a:solidFill>
                  <a:srgbClr val="2F2F2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pt-BR" sz="1400" b="1" dirty="0">
                <a:solidFill>
                  <a:srgbClr val="2F2F2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pt-BR" sz="1400" b="1" dirty="0">
                <a:solidFill>
                  <a:srgbClr val="2F2F2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pt-BR" sz="1400" b="1" dirty="0">
                <a:solidFill>
                  <a:srgbClr val="2F2F2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Descrição do Evento</a:t>
            </a:r>
            <a:r>
              <a:rPr lang="pt-BR" sz="14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pt-BR" sz="1400" dirty="0">
                <a:solidFill>
                  <a:srgbClr val="2F2F2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r>
              <a:rPr lang="pt-BR" sz="1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</a:t>
            </a:r>
            <a:br>
              <a:rPr lang="pt-BR" sz="1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pt-BR" sz="1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pt-BR" sz="1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pt-BR" sz="1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Áreas de instabilidade atuando no Paraguai, no oeste do Paraná e de Santa Catarina e norte do Rio Grande do Sul ocasionam rajadas de vento ocasionais, descargas atmosféricas e chuva fraca à moderada nessas áreas. </a:t>
            </a:r>
            <a:r>
              <a:rPr lang="pt-BR" sz="1400" b="1" dirty="0">
                <a:solidFill>
                  <a:srgbClr val="2F2F2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pt-BR" sz="1400" b="1" dirty="0">
                <a:solidFill>
                  <a:srgbClr val="2F2F2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pt-BR" sz="1400" b="1" dirty="0">
                <a:solidFill>
                  <a:srgbClr val="2F2F2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pt-BR" sz="1400" b="1" dirty="0">
                <a:solidFill>
                  <a:srgbClr val="2F2F2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pt-BR" sz="1400" b="1" dirty="0">
                <a:solidFill>
                  <a:srgbClr val="2F2F2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Condições de Tempo</a:t>
            </a:r>
            <a:r>
              <a:rPr lang="pt-BR" sz="14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pt-BR" sz="1400" dirty="0">
                <a:solidFill>
                  <a:srgbClr val="2F2F2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: </a:t>
            </a:r>
            <a:br>
              <a:rPr lang="pt-BR" sz="1400" dirty="0">
                <a:solidFill>
                  <a:srgbClr val="2F2F2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pt-BR" sz="1400" dirty="0">
                <a:solidFill>
                  <a:srgbClr val="2F2F2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pt-BR" sz="1400" dirty="0">
                <a:solidFill>
                  <a:srgbClr val="2F2F2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pt-BR" sz="1400" dirty="0">
                <a:solidFill>
                  <a:srgbClr val="2F2F2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 áreas de instabilidade permanecem atuando no norte do Rio Grande do Sul, Santa Catarina no dia de hoje permanecendo as condições de rajada  de vento, descargas  atmosféricas e precipitação de intensidade fraca a moderada.</a:t>
            </a:r>
            <a:r>
              <a:rPr lang="pt-BR" sz="1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pt-BR" sz="1400" b="1" dirty="0">
                <a:solidFill>
                  <a:srgbClr val="2F2F2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pt-BR" sz="1400" b="1" dirty="0">
                <a:solidFill>
                  <a:srgbClr val="2F2F2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pt-BR" sz="1400" b="1" dirty="0">
                <a:solidFill>
                  <a:srgbClr val="2F2F2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pt-BR" sz="1400" b="1" dirty="0">
                <a:solidFill>
                  <a:srgbClr val="2F2F2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pt-BR" sz="1400" b="1" dirty="0">
                <a:solidFill>
                  <a:srgbClr val="2F2F2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Áreas e </a:t>
            </a:r>
            <a:r>
              <a:rPr lang="pt-BR" sz="1400" b="1" dirty="0" err="1">
                <a:solidFill>
                  <a:srgbClr val="2F2F2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LTs</a:t>
            </a:r>
            <a:r>
              <a:rPr lang="pt-BR" sz="14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pt-BR" sz="1400" dirty="0">
                <a:solidFill>
                  <a:srgbClr val="2F2F2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 </a:t>
            </a:r>
            <a:br>
              <a:rPr lang="pt-BR" sz="1400" dirty="0">
                <a:solidFill>
                  <a:srgbClr val="2F2F2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pt-BR" sz="1400" dirty="0">
                <a:solidFill>
                  <a:srgbClr val="2F2F2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pt-BR" sz="1400" dirty="0">
                <a:solidFill>
                  <a:srgbClr val="2F2F2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pt-BR" sz="1400" dirty="0">
                <a:solidFill>
                  <a:srgbClr val="2F2F2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LT 765kV, 525kV e 600kV no Paraná (Foz de Iguaçu/Cascavel/Ivaiporã/Itaberá)</a:t>
            </a:r>
            <a:r>
              <a:rPr lang="pt-BR" sz="1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pt-BR" sz="1400" dirty="0">
                <a:solidFill>
                  <a:srgbClr val="2F2F2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pt-BR" sz="1400" dirty="0">
                <a:solidFill>
                  <a:srgbClr val="2F2F2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pt-BR" sz="1400" dirty="0">
                <a:solidFill>
                  <a:srgbClr val="2F2F2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LT 525kV em Santa Catarina  e no Rio Grande do Sul</a:t>
            </a:r>
            <a:r>
              <a:rPr lang="pt-BR" sz="1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br>
              <a:rPr lang="pt-BR" sz="1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pt-BR" sz="1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LT 230kV no Mato Grosso do Sul</a:t>
            </a:r>
            <a:r>
              <a:rPr lang="pt-BR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pt-BR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pt-BR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ítulo 1"/>
          <p:cNvSpPr txBox="1">
            <a:spLocks/>
          </p:cNvSpPr>
          <p:nvPr/>
        </p:nvSpPr>
        <p:spPr>
          <a:xfrm>
            <a:off x="141120" y="223009"/>
            <a:ext cx="8229600" cy="388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68402" tIns="34202" rIns="68402" bIns="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defTabSz="797157" fontAlgn="auto">
              <a:spcAft>
                <a:spcPts val="0"/>
              </a:spcAft>
            </a:pPr>
            <a:r>
              <a:rPr lang="pt-BR" sz="2300" smtClean="0">
                <a:solidFill>
                  <a:srgbClr val="000000"/>
                </a:solidFill>
                <a:latin typeface="Arial" charset="0"/>
                <a:ea typeface="+mn-ea"/>
                <a:cs typeface="Times New Roman" pitchFamily="18" charset="0"/>
              </a:rPr>
              <a:t>Acompanhamento – UHE Itaipu</a:t>
            </a:r>
            <a:endParaRPr lang="pt-BR" sz="2300" dirty="0">
              <a:solidFill>
                <a:srgbClr val="000000"/>
              </a:solidFill>
              <a:latin typeface="Arial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6991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4675" y="827088"/>
            <a:ext cx="8180388" cy="452437"/>
          </a:xfrm>
        </p:spPr>
        <p:txBody>
          <a:bodyPr/>
          <a:lstStyle/>
          <a:p>
            <a:pPr defTabSz="914179">
              <a:defRPr/>
            </a:pPr>
            <a:r>
              <a:rPr lang="pt-BR" sz="2000" dirty="0" smtClean="0">
                <a:solidFill>
                  <a:schemeClr val="tx1"/>
                </a:solidFill>
              </a:rPr>
              <a:t>Boletim de Tempo Severo - AVISO</a:t>
            </a:r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412776"/>
            <a:ext cx="5112568" cy="4839168"/>
          </a:xfrm>
          <a:prstGeom prst="rect">
            <a:avLst/>
          </a:prstGeom>
        </p:spPr>
      </p:pic>
      <p:sp>
        <p:nvSpPr>
          <p:cNvPr id="4" name="Título 1"/>
          <p:cNvSpPr txBox="1">
            <a:spLocks/>
          </p:cNvSpPr>
          <p:nvPr/>
        </p:nvSpPr>
        <p:spPr>
          <a:xfrm>
            <a:off x="141120" y="223009"/>
            <a:ext cx="8229600" cy="388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68402" tIns="34202" rIns="68402" bIns="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defTabSz="797157" fontAlgn="auto">
              <a:spcAft>
                <a:spcPts val="0"/>
              </a:spcAft>
            </a:pPr>
            <a:r>
              <a:rPr lang="pt-BR" sz="2300" smtClean="0">
                <a:solidFill>
                  <a:srgbClr val="000000"/>
                </a:solidFill>
                <a:latin typeface="Arial" charset="0"/>
                <a:ea typeface="+mn-ea"/>
                <a:cs typeface="Times New Roman" pitchFamily="18" charset="0"/>
              </a:rPr>
              <a:t>Acompanhamento – UHE Itaipu</a:t>
            </a:r>
            <a:endParaRPr lang="pt-BR" sz="2300" dirty="0">
              <a:solidFill>
                <a:srgbClr val="000000"/>
              </a:solidFill>
              <a:latin typeface="Arial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2222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4675" y="827088"/>
            <a:ext cx="8180388" cy="452437"/>
          </a:xfrm>
        </p:spPr>
        <p:txBody>
          <a:bodyPr/>
          <a:lstStyle/>
          <a:p>
            <a:pPr defTabSz="914179">
              <a:defRPr/>
            </a:pPr>
            <a:r>
              <a:rPr lang="pt-BR" sz="2000" dirty="0" smtClean="0">
                <a:solidFill>
                  <a:schemeClr val="tx1"/>
                </a:solidFill>
              </a:rPr>
              <a:t>Boletim de Tempo Severo - AVISO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2627784" y="1353236"/>
            <a:ext cx="51845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200" b="1" dirty="0" smtClean="0">
                <a:solidFill>
                  <a:srgbClr val="2F2F2F"/>
                </a:solidFill>
                <a:latin typeface="Tahoma" panose="020B0604030504040204" pitchFamily="34" charset="0"/>
              </a:rPr>
              <a:t>Descargas Atmosféricas: 3h as 4h</a:t>
            </a:r>
            <a:endParaRPr lang="pt-BR" sz="1200" b="1" dirty="0">
              <a:solidFill>
                <a:srgbClr val="FF0000"/>
              </a:solidFill>
              <a:latin typeface="Tahoma" panose="020B0604030504040204" pitchFamily="34" charset="0"/>
            </a:endParaRPr>
          </a:p>
          <a:p>
            <a:endParaRPr lang="pt-BR" sz="1200" b="1" dirty="0">
              <a:solidFill>
                <a:srgbClr val="2F2F2F"/>
              </a:solidFill>
              <a:latin typeface="Tahoma" panose="020B0604030504040204" pitchFamily="34" charset="0"/>
            </a:endParaRP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3" cstate="print"/>
          <a:srcRect l="50029" t="7134" b="5835"/>
          <a:stretch/>
        </p:blipFill>
        <p:spPr>
          <a:xfrm>
            <a:off x="395536" y="1700808"/>
            <a:ext cx="8646063" cy="4564473"/>
          </a:xfrm>
          <a:prstGeom prst="rect">
            <a:avLst/>
          </a:prstGeom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141120" y="223009"/>
            <a:ext cx="8229600" cy="388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68402" tIns="34202" rIns="68402" bIns="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defTabSz="797157" fontAlgn="auto">
              <a:spcAft>
                <a:spcPts val="0"/>
              </a:spcAft>
            </a:pPr>
            <a:r>
              <a:rPr lang="pt-BR" sz="2300" smtClean="0">
                <a:solidFill>
                  <a:srgbClr val="000000"/>
                </a:solidFill>
                <a:latin typeface="Arial" charset="0"/>
                <a:ea typeface="+mn-ea"/>
                <a:cs typeface="Times New Roman" pitchFamily="18" charset="0"/>
              </a:rPr>
              <a:t>Acompanhamento – UHE Itaipu</a:t>
            </a:r>
            <a:endParaRPr lang="pt-BR" sz="2300" dirty="0">
              <a:solidFill>
                <a:srgbClr val="000000"/>
              </a:solidFill>
              <a:latin typeface="Arial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9207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3" cstate="print"/>
          <a:srcRect l="54250" t="16325" b="3789"/>
          <a:stretch/>
        </p:blipFill>
        <p:spPr>
          <a:xfrm>
            <a:off x="467544" y="1376795"/>
            <a:ext cx="8598045" cy="458092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4675" y="827088"/>
            <a:ext cx="8180388" cy="452437"/>
          </a:xfrm>
        </p:spPr>
        <p:txBody>
          <a:bodyPr/>
          <a:lstStyle/>
          <a:p>
            <a:pPr defTabSz="914179">
              <a:defRPr/>
            </a:pPr>
            <a:r>
              <a:rPr lang="pt-BR" sz="2000" dirty="0" smtClean="0">
                <a:solidFill>
                  <a:schemeClr val="tx1"/>
                </a:solidFill>
              </a:rPr>
              <a:t>Boletim de Tempo Severo - AVISO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5" name="Elipse 4"/>
          <p:cNvSpPr/>
          <p:nvPr/>
        </p:nvSpPr>
        <p:spPr>
          <a:xfrm rot="19141483">
            <a:off x="3365745" y="2004810"/>
            <a:ext cx="1074499" cy="2871895"/>
          </a:xfrm>
          <a:prstGeom prst="ellipse">
            <a:avLst/>
          </a:prstGeom>
          <a:noFill/>
          <a:ln>
            <a:solidFill>
              <a:srgbClr val="00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141120" y="223009"/>
            <a:ext cx="8229600" cy="388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68402" tIns="34202" rIns="68402" bIns="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defTabSz="797157" fontAlgn="auto">
              <a:spcAft>
                <a:spcPts val="0"/>
              </a:spcAft>
            </a:pPr>
            <a:r>
              <a:rPr lang="pt-BR" sz="2300" smtClean="0">
                <a:solidFill>
                  <a:srgbClr val="000000"/>
                </a:solidFill>
                <a:latin typeface="Arial" charset="0"/>
                <a:ea typeface="+mn-ea"/>
                <a:cs typeface="Times New Roman" pitchFamily="18" charset="0"/>
              </a:rPr>
              <a:t>Acompanhamento – UHE Itaipu</a:t>
            </a:r>
            <a:endParaRPr lang="pt-BR" sz="2300" dirty="0">
              <a:solidFill>
                <a:srgbClr val="000000"/>
              </a:solidFill>
              <a:latin typeface="Arial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3417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4675" y="827088"/>
            <a:ext cx="8180388" cy="452437"/>
          </a:xfrm>
        </p:spPr>
        <p:txBody>
          <a:bodyPr/>
          <a:lstStyle/>
          <a:p>
            <a:pPr defTabSz="914179">
              <a:defRPr/>
            </a:pPr>
            <a:r>
              <a:rPr lang="pt-BR" sz="2000" dirty="0" smtClean="0">
                <a:solidFill>
                  <a:schemeClr val="tx1"/>
                </a:solidFill>
              </a:rPr>
              <a:t>Boletim de Tempo </a:t>
            </a:r>
            <a:r>
              <a:rPr lang="pt-BR" sz="2000" dirty="0">
                <a:solidFill>
                  <a:schemeClr val="tx1"/>
                </a:solidFill>
              </a:rPr>
              <a:t>Severo – ALERTA </a:t>
            </a:r>
            <a:r>
              <a:rPr lang="pt-BR" sz="1600" dirty="0" smtClean="0">
                <a:solidFill>
                  <a:schemeClr val="tx1"/>
                </a:solidFill>
              </a:rPr>
              <a:t>(12/07)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5436096" y="1628800"/>
            <a:ext cx="3549093" cy="3385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400" b="1" dirty="0">
                <a:solidFill>
                  <a:srgbClr val="2F2F2F"/>
                </a:solidFill>
                <a:latin typeface="Tahoma" panose="020B0604030504040204" pitchFamily="34" charset="0"/>
              </a:rPr>
              <a:t>ALERTA DE TEMPO </a:t>
            </a:r>
            <a:r>
              <a:rPr lang="pt-BR" sz="1400" b="1" dirty="0" smtClean="0">
                <a:solidFill>
                  <a:srgbClr val="2F2F2F"/>
                </a:solidFill>
                <a:latin typeface="Tahoma" panose="020B0604030504040204" pitchFamily="34" charset="0"/>
              </a:rPr>
              <a:t>SEVERO</a:t>
            </a:r>
          </a:p>
          <a:p>
            <a:r>
              <a:rPr lang="pt-BR" sz="1400" dirty="0" smtClean="0">
                <a:solidFill>
                  <a:srgbClr val="FF0000"/>
                </a:solidFill>
              </a:rPr>
              <a:t>(</a:t>
            </a:r>
            <a:r>
              <a:rPr lang="pt-BR" sz="1400" dirty="0">
                <a:solidFill>
                  <a:srgbClr val="FF0000"/>
                </a:solidFill>
              </a:rPr>
              <a:t>emissão </a:t>
            </a:r>
            <a:r>
              <a:rPr lang="pt-BR" sz="1400" dirty="0" smtClean="0">
                <a:solidFill>
                  <a:srgbClr val="FF0000"/>
                </a:solidFill>
              </a:rPr>
              <a:t> </a:t>
            </a:r>
            <a:r>
              <a:rPr lang="pt-BR" sz="1400" dirty="0">
                <a:solidFill>
                  <a:srgbClr val="FF0000"/>
                </a:solidFill>
              </a:rPr>
              <a:t>9h e 9min)</a:t>
            </a:r>
            <a:endParaRPr lang="pt-BR" sz="1400" b="1" dirty="0">
              <a:solidFill>
                <a:srgbClr val="FF0000"/>
              </a:solidFill>
              <a:latin typeface="Tahoma" panose="020B0604030504040204" pitchFamily="34" charset="0"/>
            </a:endParaRPr>
          </a:p>
          <a:p>
            <a:endParaRPr lang="pt-BR" sz="1400" b="1" dirty="0">
              <a:solidFill>
                <a:srgbClr val="2F2F2F"/>
              </a:solidFill>
              <a:latin typeface="Tahoma" panose="020B0604030504040204" pitchFamily="34" charset="0"/>
            </a:endParaRPr>
          </a:p>
          <a:p>
            <a:r>
              <a:rPr lang="pt-BR" sz="1400" b="1" dirty="0">
                <a:solidFill>
                  <a:srgbClr val="2F2F2F"/>
                </a:solidFill>
                <a:latin typeface="Tahoma" panose="020B0604030504040204" pitchFamily="34" charset="0"/>
              </a:rPr>
              <a:t>Validade : de 9h e 15min as 11h</a:t>
            </a:r>
          </a:p>
          <a:p>
            <a:endParaRPr lang="pt-BR" sz="1400" b="1" dirty="0">
              <a:solidFill>
                <a:srgbClr val="2F2F2F"/>
              </a:solidFill>
              <a:latin typeface="Tahoma" panose="020B0604030504040204" pitchFamily="34" charset="0"/>
            </a:endParaRPr>
          </a:p>
          <a:p>
            <a:r>
              <a:rPr lang="pt-BR" sz="1400" b="1" dirty="0">
                <a:solidFill>
                  <a:srgbClr val="2F2F2F"/>
                </a:solidFill>
                <a:latin typeface="Tahoma" panose="020B0604030504040204" pitchFamily="34" charset="0"/>
              </a:rPr>
              <a:t>Áreas de instabilidade provocando rajadas de vento, descargas atmosféricas, chuva moderada e granizo </a:t>
            </a:r>
            <a:endParaRPr lang="pt-BR" sz="1400" b="1" dirty="0" smtClean="0">
              <a:solidFill>
                <a:srgbClr val="2F2F2F"/>
              </a:solidFill>
              <a:latin typeface="Tahoma" panose="020B0604030504040204" pitchFamily="34" charset="0"/>
            </a:endParaRPr>
          </a:p>
          <a:p>
            <a:endParaRPr lang="pt-BR" sz="1400" b="1" dirty="0">
              <a:solidFill>
                <a:srgbClr val="2F2F2F"/>
              </a:solidFill>
              <a:latin typeface="Tahoma" panose="020B0604030504040204" pitchFamily="34" charset="0"/>
            </a:endParaRPr>
          </a:p>
          <a:p>
            <a:r>
              <a:rPr lang="pt-BR" sz="1400" b="1" dirty="0">
                <a:solidFill>
                  <a:srgbClr val="2F2F2F"/>
                </a:solidFill>
                <a:latin typeface="Tahoma" panose="020B0604030504040204" pitchFamily="34" charset="0"/>
              </a:rPr>
              <a:t>Linhas :  LT 765kV, 525kV e 600kV </a:t>
            </a:r>
            <a:endParaRPr lang="pt-BR" sz="1400" b="1" dirty="0" smtClean="0">
              <a:solidFill>
                <a:srgbClr val="2F2F2F"/>
              </a:solidFill>
              <a:latin typeface="Tahoma" panose="020B0604030504040204" pitchFamily="34" charset="0"/>
            </a:endParaRPr>
          </a:p>
          <a:p>
            <a:r>
              <a:rPr lang="pt-BR" sz="1400" b="1" dirty="0" smtClean="0">
                <a:solidFill>
                  <a:srgbClr val="2F2F2F"/>
                </a:solidFill>
                <a:latin typeface="Tahoma" panose="020B0604030504040204" pitchFamily="34" charset="0"/>
              </a:rPr>
              <a:t>(Cascavel/Ivaiporã</a:t>
            </a:r>
            <a:r>
              <a:rPr lang="pt-BR" sz="1400" b="1" dirty="0">
                <a:solidFill>
                  <a:srgbClr val="2F2F2F"/>
                </a:solidFill>
                <a:latin typeface="Tahoma" panose="020B0604030504040204" pitchFamily="34" charset="0"/>
              </a:rPr>
              <a:t>) </a:t>
            </a:r>
          </a:p>
          <a:p>
            <a:endParaRPr lang="pt-BR" sz="1400" b="1" dirty="0">
              <a:solidFill>
                <a:srgbClr val="2F2F2F"/>
              </a:solidFill>
              <a:latin typeface="Tahoma" panose="020B0604030504040204" pitchFamily="34" charset="0"/>
            </a:endParaRPr>
          </a:p>
          <a:p>
            <a:r>
              <a:rPr lang="pt-BR" sz="1400" b="1" dirty="0">
                <a:solidFill>
                  <a:srgbClr val="2F2F2F"/>
                </a:solidFill>
                <a:latin typeface="Tahoma" panose="020B0604030504040204" pitchFamily="34" charset="0"/>
              </a:rPr>
              <a:t>Para as demais linhas de transmissão permanece o AVISO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572560"/>
            <a:ext cx="4916025" cy="4653136"/>
          </a:xfrm>
          <a:prstGeom prst="rect">
            <a:avLst/>
          </a:prstGeom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141120" y="223009"/>
            <a:ext cx="8229600" cy="388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68402" tIns="34202" rIns="68402" bIns="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defTabSz="797157" fontAlgn="auto">
              <a:spcAft>
                <a:spcPts val="0"/>
              </a:spcAft>
            </a:pPr>
            <a:r>
              <a:rPr lang="pt-BR" sz="2300" smtClean="0">
                <a:solidFill>
                  <a:srgbClr val="000000"/>
                </a:solidFill>
                <a:latin typeface="Arial" charset="0"/>
                <a:ea typeface="+mn-ea"/>
                <a:cs typeface="Times New Roman" pitchFamily="18" charset="0"/>
              </a:rPr>
              <a:t>Acompanhamento – UHE Itaipu</a:t>
            </a:r>
            <a:endParaRPr lang="pt-BR" sz="2300" dirty="0">
              <a:solidFill>
                <a:srgbClr val="000000"/>
              </a:solidFill>
              <a:latin typeface="Arial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0989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4675" y="827088"/>
            <a:ext cx="8180388" cy="452437"/>
          </a:xfrm>
        </p:spPr>
        <p:txBody>
          <a:bodyPr/>
          <a:lstStyle/>
          <a:p>
            <a:pPr defTabSz="914179">
              <a:defRPr/>
            </a:pPr>
            <a:r>
              <a:rPr lang="pt-BR" sz="2000" dirty="0" smtClean="0">
                <a:solidFill>
                  <a:schemeClr val="tx1"/>
                </a:solidFill>
              </a:rPr>
              <a:t>Boletim de Tempo </a:t>
            </a:r>
            <a:r>
              <a:rPr lang="pt-BR" sz="2000" dirty="0">
                <a:solidFill>
                  <a:schemeClr val="tx1"/>
                </a:solidFill>
              </a:rPr>
              <a:t>Severo – ALERTA </a:t>
            </a:r>
            <a:r>
              <a:rPr lang="pt-BR" sz="1600" dirty="0" smtClean="0">
                <a:solidFill>
                  <a:schemeClr val="tx1"/>
                </a:solidFill>
              </a:rPr>
              <a:t>(emissão as 9h </a:t>
            </a:r>
            <a:r>
              <a:rPr lang="pt-BR" sz="1600" dirty="0">
                <a:solidFill>
                  <a:schemeClr val="tx1"/>
                </a:solidFill>
              </a:rPr>
              <a:t>e </a:t>
            </a:r>
            <a:r>
              <a:rPr lang="pt-BR" sz="1600" dirty="0" smtClean="0">
                <a:solidFill>
                  <a:schemeClr val="tx1"/>
                </a:solidFill>
              </a:rPr>
              <a:t>9min</a:t>
            </a:r>
            <a:r>
              <a:rPr lang="pt-BR" sz="1600" dirty="0">
                <a:solidFill>
                  <a:schemeClr val="tx1"/>
                </a:solidFill>
              </a:rPr>
              <a:t>)</a:t>
            </a:r>
            <a:endParaRPr lang="en-US" sz="1600" dirty="0">
              <a:solidFill>
                <a:schemeClr val="tx1"/>
              </a:solidFill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 cstate="print"/>
          <a:srcRect l="50079" t="7731" r="-469" b="5670"/>
          <a:stretch/>
        </p:blipFill>
        <p:spPr>
          <a:xfrm>
            <a:off x="395536" y="1772816"/>
            <a:ext cx="8658545" cy="4510499"/>
          </a:xfrm>
          <a:prstGeom prst="rect">
            <a:avLst/>
          </a:prstGeom>
        </p:spPr>
      </p:pic>
      <p:sp>
        <p:nvSpPr>
          <p:cNvPr id="7" name="Retângulo 6"/>
          <p:cNvSpPr/>
          <p:nvPr/>
        </p:nvSpPr>
        <p:spPr>
          <a:xfrm>
            <a:off x="2627784" y="1353236"/>
            <a:ext cx="51845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200" b="1" dirty="0" smtClean="0">
                <a:solidFill>
                  <a:srgbClr val="2F2F2F"/>
                </a:solidFill>
                <a:latin typeface="Tahoma" panose="020B0604030504040204" pitchFamily="34" charset="0"/>
              </a:rPr>
              <a:t>Descargas Atmosféricas: 9h as 10h</a:t>
            </a:r>
            <a:endParaRPr lang="pt-BR" sz="1200" b="1" dirty="0">
              <a:solidFill>
                <a:srgbClr val="FF0000"/>
              </a:solidFill>
              <a:latin typeface="Tahoma" panose="020B0604030504040204" pitchFamily="34" charset="0"/>
            </a:endParaRPr>
          </a:p>
          <a:p>
            <a:endParaRPr lang="pt-BR" sz="1200" b="1" dirty="0">
              <a:solidFill>
                <a:srgbClr val="2F2F2F"/>
              </a:solidFill>
              <a:latin typeface="Tahoma" panose="020B0604030504040204" pitchFamily="34" charset="0"/>
            </a:endParaRPr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141120" y="223009"/>
            <a:ext cx="8229600" cy="388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68402" tIns="34202" rIns="68402" bIns="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defTabSz="797157" fontAlgn="auto">
              <a:spcAft>
                <a:spcPts val="0"/>
              </a:spcAft>
            </a:pPr>
            <a:r>
              <a:rPr lang="pt-BR" sz="2300" smtClean="0">
                <a:solidFill>
                  <a:srgbClr val="000000"/>
                </a:solidFill>
                <a:latin typeface="Arial" charset="0"/>
                <a:ea typeface="+mn-ea"/>
                <a:cs typeface="Times New Roman" pitchFamily="18" charset="0"/>
              </a:rPr>
              <a:t>Acompanhamento – UHE Itaipu</a:t>
            </a:r>
            <a:endParaRPr lang="pt-BR" sz="2300" dirty="0">
              <a:solidFill>
                <a:srgbClr val="000000"/>
              </a:solidFill>
              <a:latin typeface="Arial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5190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3" cstate="print"/>
          <a:srcRect l="53875" t="14949" b="4640"/>
          <a:stretch/>
        </p:blipFill>
        <p:spPr>
          <a:xfrm>
            <a:off x="375793" y="1628800"/>
            <a:ext cx="8720723" cy="46085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4675" y="827088"/>
            <a:ext cx="8180388" cy="452437"/>
          </a:xfrm>
        </p:spPr>
        <p:txBody>
          <a:bodyPr/>
          <a:lstStyle/>
          <a:p>
            <a:pPr defTabSz="914179">
              <a:defRPr/>
            </a:pPr>
            <a:r>
              <a:rPr lang="pt-BR" sz="2000" dirty="0" smtClean="0">
                <a:solidFill>
                  <a:schemeClr val="tx1"/>
                </a:solidFill>
              </a:rPr>
              <a:t>Boletim de Tempo </a:t>
            </a:r>
            <a:r>
              <a:rPr lang="pt-BR" sz="2000" dirty="0">
                <a:solidFill>
                  <a:schemeClr val="tx1"/>
                </a:solidFill>
              </a:rPr>
              <a:t>Severo – ALERTA </a:t>
            </a:r>
            <a:r>
              <a:rPr lang="pt-BR" sz="1600" dirty="0" smtClean="0">
                <a:solidFill>
                  <a:schemeClr val="tx1"/>
                </a:solidFill>
              </a:rPr>
              <a:t>(emissão as 9h </a:t>
            </a:r>
            <a:r>
              <a:rPr lang="pt-BR" sz="1600" dirty="0">
                <a:solidFill>
                  <a:schemeClr val="tx1"/>
                </a:solidFill>
              </a:rPr>
              <a:t>e </a:t>
            </a:r>
            <a:r>
              <a:rPr lang="pt-BR" sz="1600" dirty="0" smtClean="0">
                <a:solidFill>
                  <a:schemeClr val="tx1"/>
                </a:solidFill>
              </a:rPr>
              <a:t>9min</a:t>
            </a:r>
            <a:r>
              <a:rPr lang="pt-BR" sz="1600" dirty="0">
                <a:solidFill>
                  <a:schemeClr val="tx1"/>
                </a:solidFill>
              </a:rPr>
              <a:t>)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6" name="Elipse 5"/>
          <p:cNvSpPr/>
          <p:nvPr/>
        </p:nvSpPr>
        <p:spPr>
          <a:xfrm rot="20411704">
            <a:off x="5387063" y="2392303"/>
            <a:ext cx="1033347" cy="2016224"/>
          </a:xfrm>
          <a:prstGeom prst="ellipse">
            <a:avLst/>
          </a:prstGeom>
          <a:noFill/>
          <a:ln>
            <a:solidFill>
              <a:srgbClr val="00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Título 1"/>
          <p:cNvSpPr txBox="1">
            <a:spLocks/>
          </p:cNvSpPr>
          <p:nvPr/>
        </p:nvSpPr>
        <p:spPr>
          <a:xfrm>
            <a:off x="141120" y="223009"/>
            <a:ext cx="8229600" cy="388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68402" tIns="34202" rIns="68402" bIns="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defTabSz="797157" fontAlgn="auto">
              <a:spcAft>
                <a:spcPts val="0"/>
              </a:spcAft>
            </a:pPr>
            <a:r>
              <a:rPr lang="pt-BR" sz="2300" smtClean="0">
                <a:solidFill>
                  <a:srgbClr val="000000"/>
                </a:solidFill>
                <a:latin typeface="Arial" charset="0"/>
                <a:ea typeface="+mn-ea"/>
                <a:cs typeface="Times New Roman" pitchFamily="18" charset="0"/>
              </a:rPr>
              <a:t>Acompanhamento – UHE Itaipu</a:t>
            </a:r>
            <a:endParaRPr lang="pt-BR" sz="2300" dirty="0">
              <a:solidFill>
                <a:srgbClr val="000000"/>
              </a:solidFill>
              <a:latin typeface="Arial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229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2000" dirty="0" smtClean="0">
                <a:solidFill>
                  <a:schemeClr val="tx1"/>
                </a:solidFill>
              </a:rPr>
              <a:t>Precipitação Acumulada em 24h (mm)</a:t>
            </a:r>
            <a:endParaRPr lang="pt-BR" sz="2000" dirty="0">
              <a:solidFill>
                <a:schemeClr val="tx1"/>
              </a:solidFill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132856"/>
            <a:ext cx="2873839" cy="3717032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318" y="2143655"/>
            <a:ext cx="2873839" cy="3717031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158" y="2129957"/>
            <a:ext cx="2870781" cy="3713075"/>
          </a:xfrm>
          <a:prstGeom prst="rect">
            <a:avLst/>
          </a:prstGeom>
        </p:spPr>
      </p:pic>
      <p:sp>
        <p:nvSpPr>
          <p:cNvPr id="7" name="Título 1"/>
          <p:cNvSpPr txBox="1">
            <a:spLocks/>
          </p:cNvSpPr>
          <p:nvPr/>
        </p:nvSpPr>
        <p:spPr>
          <a:xfrm>
            <a:off x="141120" y="223009"/>
            <a:ext cx="8229600" cy="388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68402" tIns="34202" rIns="68402" bIns="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defTabSz="797157" fontAlgn="auto">
              <a:spcAft>
                <a:spcPts val="0"/>
              </a:spcAft>
            </a:pPr>
            <a:r>
              <a:rPr lang="pt-BR" sz="2300" smtClean="0">
                <a:solidFill>
                  <a:srgbClr val="000000"/>
                </a:solidFill>
                <a:latin typeface="Arial" charset="0"/>
                <a:ea typeface="+mn-ea"/>
                <a:cs typeface="Times New Roman" pitchFamily="18" charset="0"/>
              </a:rPr>
              <a:t>Acompanhamento – UHE Itaipu</a:t>
            </a:r>
            <a:endParaRPr lang="pt-BR" sz="2300" dirty="0">
              <a:solidFill>
                <a:srgbClr val="000000"/>
              </a:solidFill>
              <a:latin typeface="Arial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9804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305659" y="411400"/>
            <a:ext cx="8808160" cy="391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7038" tIns="61564" rIns="87038" bIns="0">
            <a:spAutoFit/>
          </a:bodyPr>
          <a:lstStyle/>
          <a:p>
            <a:pPr defTabSz="868710" eaLnBrk="0" hangingPunct="0"/>
            <a:r>
              <a:rPr lang="pt-BR" sz="2138" b="1" dirty="0">
                <a:latin typeface="Arial" charset="0"/>
              </a:rPr>
              <a:t>Área de Atuação do ONS</a:t>
            </a:r>
          </a:p>
        </p:txBody>
      </p:sp>
      <p:sp>
        <p:nvSpPr>
          <p:cNvPr id="22" name="Retângulo de cantos arredondados 21"/>
          <p:cNvSpPr/>
          <p:nvPr/>
        </p:nvSpPr>
        <p:spPr bwMode="auto">
          <a:xfrm>
            <a:off x="261142" y="1027237"/>
            <a:ext cx="2340180" cy="3084453"/>
          </a:xfrm>
          <a:prstGeom prst="roundRect">
            <a:avLst/>
          </a:prstGeom>
          <a:solidFill>
            <a:srgbClr val="007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8203" tIns="39101" rIns="78203" bIns="39101" numCol="1" rtlCol="0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pt-BR" sz="2052" b="1" dirty="0">
                <a:solidFill>
                  <a:schemeClr val="bg1"/>
                </a:solidFill>
                <a:latin typeface="Arial Narrow" panose="020B0606020202030204" pitchFamily="34" charset="0"/>
              </a:rPr>
              <a:t>Sistema</a:t>
            </a:r>
          </a:p>
          <a:p>
            <a:pPr algn="ctr" eaLnBrk="0" hangingPunct="0"/>
            <a:r>
              <a:rPr lang="pt-BR" sz="2052" b="1" dirty="0">
                <a:solidFill>
                  <a:schemeClr val="bg1"/>
                </a:solidFill>
                <a:latin typeface="Arial Narrow" panose="020B0606020202030204" pitchFamily="34" charset="0"/>
              </a:rPr>
              <a:t>Hidrotérmico</a:t>
            </a:r>
          </a:p>
          <a:p>
            <a:pPr algn="ctr" eaLnBrk="0" hangingPunct="0"/>
            <a:endParaRPr lang="pt-BR" sz="1539" dirty="0">
              <a:solidFill>
                <a:schemeClr val="bg1"/>
              </a:solidFill>
              <a:latin typeface="Arial" charset="0"/>
            </a:endParaRPr>
          </a:p>
          <a:p>
            <a:pPr eaLnBrk="0" hangingPunct="0"/>
            <a:r>
              <a:rPr lang="pt-BR" sz="1539" u="sng" dirty="0">
                <a:solidFill>
                  <a:schemeClr val="bg1"/>
                </a:solidFill>
                <a:latin typeface="Arial" charset="0"/>
              </a:rPr>
              <a:t>~</a:t>
            </a:r>
            <a:r>
              <a:rPr lang="pt-BR" sz="1539" dirty="0">
                <a:solidFill>
                  <a:schemeClr val="bg1"/>
                </a:solidFill>
                <a:latin typeface="Arial" charset="0"/>
              </a:rPr>
              <a:t> 200 usinas ≥ 30 MW</a:t>
            </a:r>
          </a:p>
          <a:p>
            <a:pPr eaLnBrk="0" hangingPunct="0"/>
            <a:endParaRPr lang="pt-BR" sz="1539" dirty="0">
              <a:solidFill>
                <a:schemeClr val="bg1"/>
              </a:solidFill>
              <a:latin typeface="Arial" charset="0"/>
            </a:endParaRPr>
          </a:p>
          <a:p>
            <a:pPr algn="ctr" eaLnBrk="0" hangingPunct="0"/>
            <a:r>
              <a:rPr lang="pt-BR" sz="1539" dirty="0">
                <a:solidFill>
                  <a:schemeClr val="bg1"/>
                </a:solidFill>
                <a:latin typeface="Arial" charset="0"/>
              </a:rPr>
              <a:t>&gt; 1.000 unidades</a:t>
            </a:r>
            <a:br>
              <a:rPr lang="pt-BR" sz="1539" dirty="0">
                <a:solidFill>
                  <a:schemeClr val="bg1"/>
                </a:solidFill>
                <a:latin typeface="Arial" charset="0"/>
              </a:rPr>
            </a:br>
            <a:r>
              <a:rPr lang="pt-BR" sz="1539" dirty="0">
                <a:solidFill>
                  <a:schemeClr val="bg1"/>
                </a:solidFill>
                <a:latin typeface="Arial" charset="0"/>
              </a:rPr>
              <a:t>geradoras</a:t>
            </a:r>
          </a:p>
          <a:p>
            <a:pPr algn="ctr" eaLnBrk="0" hangingPunct="0"/>
            <a:endParaRPr lang="pt-BR" sz="1539" dirty="0">
              <a:solidFill>
                <a:schemeClr val="bg1"/>
              </a:solidFill>
              <a:latin typeface="Arial" charset="0"/>
            </a:endParaRPr>
          </a:p>
          <a:p>
            <a:pPr algn="ctr" eaLnBrk="0" hangingPunct="0">
              <a:spcBef>
                <a:spcPts val="2052"/>
              </a:spcBef>
            </a:pPr>
            <a:r>
              <a:rPr lang="pt-BR" sz="1539" b="1" dirty="0">
                <a:solidFill>
                  <a:srgbClr val="FFFF00"/>
                </a:solidFill>
                <a:latin typeface="Arial" charset="0"/>
              </a:rPr>
              <a:t>170 Agentes</a:t>
            </a:r>
          </a:p>
        </p:txBody>
      </p:sp>
      <p:sp>
        <p:nvSpPr>
          <p:cNvPr id="23" name="Retângulo de cantos arredondados 22"/>
          <p:cNvSpPr/>
          <p:nvPr/>
        </p:nvSpPr>
        <p:spPr bwMode="auto">
          <a:xfrm>
            <a:off x="2909241" y="1027237"/>
            <a:ext cx="2524931" cy="3084453"/>
          </a:xfrm>
          <a:prstGeom prst="roundRect">
            <a:avLst/>
          </a:prstGeom>
          <a:solidFill>
            <a:srgbClr val="00988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8203" tIns="39101" rIns="78203" bIns="39101" numCol="1" rtlCol="0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pt-BR" sz="2052" b="1" dirty="0">
                <a:solidFill>
                  <a:schemeClr val="bg1"/>
                </a:solidFill>
                <a:latin typeface="Arial Narrow" panose="020B0606020202030204" pitchFamily="34" charset="0"/>
              </a:rPr>
              <a:t>Rede Básica</a:t>
            </a:r>
            <a:br>
              <a:rPr lang="pt-BR" sz="2052" b="1" dirty="0">
                <a:solidFill>
                  <a:schemeClr val="bg1"/>
                </a:solidFill>
                <a:latin typeface="Arial Narrow" panose="020B0606020202030204" pitchFamily="34" charset="0"/>
              </a:rPr>
            </a:br>
            <a:r>
              <a:rPr lang="pt-BR" sz="2052" b="1" dirty="0">
                <a:solidFill>
                  <a:schemeClr val="bg1"/>
                </a:solidFill>
                <a:latin typeface="Arial Narrow" panose="020B0606020202030204" pitchFamily="34" charset="0"/>
              </a:rPr>
              <a:t>de Transmissão</a:t>
            </a:r>
          </a:p>
          <a:p>
            <a:pPr marL="456072" indent="-456072" algn="ctr" eaLnBrk="0" hangingPunct="0"/>
            <a:endParaRPr lang="pt-BR" sz="1710" dirty="0">
              <a:solidFill>
                <a:schemeClr val="bg1"/>
              </a:solidFill>
              <a:latin typeface="Arial" charset="0"/>
            </a:endParaRPr>
          </a:p>
          <a:p>
            <a:pPr algn="ctr" eaLnBrk="0" hangingPunct="0">
              <a:spcBef>
                <a:spcPts val="1026"/>
              </a:spcBef>
            </a:pPr>
            <a:r>
              <a:rPr lang="pt-BR" sz="1710" dirty="0">
                <a:solidFill>
                  <a:schemeClr val="bg1"/>
                </a:solidFill>
                <a:latin typeface="Arial" charset="0"/>
              </a:rPr>
              <a:t>Cerca de 125.000 km de </a:t>
            </a:r>
            <a:r>
              <a:rPr lang="pt-BR" sz="1710" dirty="0" err="1">
                <a:solidFill>
                  <a:schemeClr val="bg1"/>
                </a:solidFill>
                <a:latin typeface="Arial" charset="0"/>
              </a:rPr>
              <a:t>LTs</a:t>
            </a:r>
            <a:r>
              <a:rPr lang="pt-BR" sz="1710" dirty="0">
                <a:solidFill>
                  <a:schemeClr val="bg1"/>
                </a:solidFill>
                <a:latin typeface="Arial" charset="0"/>
              </a:rPr>
              <a:t> de 230kV e acima</a:t>
            </a:r>
          </a:p>
          <a:p>
            <a:pPr marL="456072" indent="-456072" algn="ctr" eaLnBrk="0" hangingPunct="0"/>
            <a:endParaRPr lang="pt-BR" sz="1710" dirty="0">
              <a:solidFill>
                <a:schemeClr val="bg1"/>
              </a:solidFill>
              <a:latin typeface="Arial" charset="0"/>
            </a:endParaRPr>
          </a:p>
          <a:p>
            <a:pPr marL="456072" indent="-456072" algn="ctr" eaLnBrk="0" hangingPunct="0">
              <a:spcBef>
                <a:spcPts val="2052"/>
              </a:spcBef>
            </a:pPr>
            <a:r>
              <a:rPr lang="pt-BR" sz="1710" b="1" dirty="0">
                <a:solidFill>
                  <a:srgbClr val="FFFF00"/>
                </a:solidFill>
                <a:latin typeface="Arial" charset="0"/>
              </a:rPr>
              <a:t>110 Agentes</a:t>
            </a:r>
          </a:p>
        </p:txBody>
      </p:sp>
      <p:sp>
        <p:nvSpPr>
          <p:cNvPr id="24" name="Retângulo de cantos arredondados 23"/>
          <p:cNvSpPr/>
          <p:nvPr/>
        </p:nvSpPr>
        <p:spPr bwMode="auto">
          <a:xfrm>
            <a:off x="6173175" y="1027236"/>
            <a:ext cx="2771266" cy="3084454"/>
          </a:xfrm>
          <a:prstGeom prst="roundRect">
            <a:avLst/>
          </a:prstGeom>
          <a:solidFill>
            <a:srgbClr val="68B04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8203" tIns="39101" rIns="78203" bIns="39101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>
              <a:lnSpc>
                <a:spcPts val="2224"/>
              </a:lnSpc>
            </a:pPr>
            <a:r>
              <a:rPr lang="pt-BR" sz="2052" b="1" dirty="0">
                <a:solidFill>
                  <a:schemeClr val="bg1"/>
                </a:solidFill>
                <a:latin typeface="Arial Narrow" panose="020B0606020202030204" pitchFamily="34" charset="0"/>
              </a:rPr>
              <a:t>Distribuição</a:t>
            </a:r>
          </a:p>
          <a:p>
            <a:pPr algn="ctr" eaLnBrk="0" hangingPunct="0">
              <a:lnSpc>
                <a:spcPts val="2224"/>
              </a:lnSpc>
            </a:pPr>
            <a:r>
              <a:rPr lang="pt-BR" sz="2052" b="1" dirty="0">
                <a:solidFill>
                  <a:schemeClr val="bg1"/>
                </a:solidFill>
                <a:latin typeface="Arial Narrow" panose="020B0606020202030204" pitchFamily="34" charset="0"/>
              </a:rPr>
              <a:t>+</a:t>
            </a:r>
          </a:p>
          <a:p>
            <a:pPr algn="ctr" eaLnBrk="0" hangingPunct="0">
              <a:lnSpc>
                <a:spcPts val="2224"/>
              </a:lnSpc>
            </a:pPr>
            <a:r>
              <a:rPr lang="pt-BR" sz="2052" b="1" dirty="0">
                <a:solidFill>
                  <a:schemeClr val="bg1"/>
                </a:solidFill>
                <a:latin typeface="Arial Narrow" panose="020B0606020202030204" pitchFamily="34" charset="0"/>
              </a:rPr>
              <a:t>Consumidores Livres</a:t>
            </a:r>
          </a:p>
          <a:p>
            <a:pPr algn="ctr" eaLnBrk="0" hangingPunct="0"/>
            <a:endParaRPr lang="pt-BR" sz="1710" dirty="0">
              <a:latin typeface="Arial" charset="0"/>
            </a:endParaRPr>
          </a:p>
          <a:p>
            <a:pPr algn="ctr" eaLnBrk="0" hangingPunct="0"/>
            <a:endParaRPr lang="pt-BR" sz="1710" dirty="0">
              <a:latin typeface="Arial" charset="0"/>
            </a:endParaRPr>
          </a:p>
          <a:p>
            <a:pPr algn="ctr" eaLnBrk="0" hangingPunct="0"/>
            <a:r>
              <a:rPr lang="pt-BR" sz="1710" dirty="0">
                <a:latin typeface="Arial" charset="0"/>
              </a:rPr>
              <a:t>                          </a:t>
            </a:r>
          </a:p>
          <a:p>
            <a:pPr algn="ctr" eaLnBrk="0" hangingPunct="0"/>
            <a:r>
              <a:rPr lang="pt-BR" sz="1710" dirty="0">
                <a:latin typeface="Arial" charset="0"/>
              </a:rPr>
              <a:t>                        </a:t>
            </a:r>
          </a:p>
          <a:p>
            <a:pPr algn="ctr" eaLnBrk="0" hangingPunct="0"/>
            <a:endParaRPr lang="pt-BR" sz="1710" dirty="0">
              <a:solidFill>
                <a:srgbClr val="FFFF00"/>
              </a:solidFill>
              <a:latin typeface="Arial" charset="0"/>
            </a:endParaRPr>
          </a:p>
          <a:p>
            <a:pPr algn="ctr" eaLnBrk="0" hangingPunct="0"/>
            <a:endParaRPr lang="pt-BR" sz="1710" dirty="0">
              <a:solidFill>
                <a:srgbClr val="FFFF00"/>
              </a:solidFill>
              <a:latin typeface="Arial" charset="0"/>
            </a:endParaRPr>
          </a:p>
          <a:p>
            <a:pPr algn="ctr" eaLnBrk="0" hangingPunct="0"/>
            <a:r>
              <a:rPr lang="pt-BR" sz="1710" b="1" dirty="0">
                <a:solidFill>
                  <a:srgbClr val="FFFF00"/>
                </a:solidFill>
                <a:latin typeface="Arial" charset="0"/>
              </a:rPr>
              <a:t>95 Agentes</a:t>
            </a:r>
          </a:p>
        </p:txBody>
      </p:sp>
      <p:sp>
        <p:nvSpPr>
          <p:cNvPr id="25" name="Retângulo de cantos arredondados 24"/>
          <p:cNvSpPr/>
          <p:nvPr/>
        </p:nvSpPr>
        <p:spPr bwMode="auto">
          <a:xfrm>
            <a:off x="6388718" y="2157465"/>
            <a:ext cx="2340180" cy="1456286"/>
          </a:xfrm>
          <a:prstGeom prst="roundRect">
            <a:avLst/>
          </a:prstGeom>
          <a:gradFill>
            <a:gsLst>
              <a:gs pos="24000">
                <a:schemeClr val="bg1">
                  <a:lumMod val="85000"/>
                </a:schemeClr>
              </a:gs>
              <a:gs pos="75000">
                <a:schemeClr val="bg1"/>
              </a:gs>
              <a:gs pos="80000">
                <a:schemeClr val="bg1">
                  <a:lumMod val="9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31750"/>
          </a:effectLst>
        </p:spPr>
        <p:txBody>
          <a:bodyPr vert="horz" wrap="square" lIns="78203" tIns="39101" rIns="78203" bIns="39101" numCol="1" rtlCol="0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pt-BR" sz="1710" b="1" dirty="0">
                <a:latin typeface="Arial" charset="0"/>
              </a:rPr>
              <a:t>537.678 </a:t>
            </a:r>
            <a:r>
              <a:rPr lang="pt-BR" sz="1710" b="1" dirty="0" err="1">
                <a:latin typeface="Arial" charset="0"/>
              </a:rPr>
              <a:t>GWh</a:t>
            </a:r>
            <a:endParaRPr lang="pt-BR" sz="1710" b="1" dirty="0">
              <a:latin typeface="Arial" charset="0"/>
            </a:endParaRPr>
          </a:p>
          <a:p>
            <a:pPr algn="ctr" eaLnBrk="0" hangingPunct="0"/>
            <a:r>
              <a:rPr lang="pt-BR" sz="1539" dirty="0">
                <a:latin typeface="Arial Narrow" panose="020B0606020202030204" pitchFamily="34" charset="0"/>
              </a:rPr>
              <a:t>Carga de energia em 2015</a:t>
            </a:r>
            <a:endParaRPr lang="pt-BR" sz="1539" dirty="0">
              <a:latin typeface="Arial" charset="0"/>
            </a:endParaRPr>
          </a:p>
          <a:p>
            <a:pPr algn="ctr" eaLnBrk="0" hangingPunct="0">
              <a:spcBef>
                <a:spcPts val="1026"/>
              </a:spcBef>
            </a:pPr>
            <a:r>
              <a:rPr lang="pt-BR" sz="1710" b="1" dirty="0">
                <a:latin typeface="Arial" charset="0"/>
              </a:rPr>
              <a:t>84.494 </a:t>
            </a:r>
            <a:r>
              <a:rPr lang="pt-BR" sz="1710" b="1" dirty="0" err="1">
                <a:latin typeface="Arial" charset="0"/>
              </a:rPr>
              <a:t>MWh</a:t>
            </a:r>
            <a:r>
              <a:rPr lang="pt-BR" sz="1710" b="1" dirty="0">
                <a:latin typeface="Arial" charset="0"/>
              </a:rPr>
              <a:t>/h</a:t>
            </a:r>
          </a:p>
          <a:p>
            <a:pPr algn="ctr" eaLnBrk="0" hangingPunct="0"/>
            <a:r>
              <a:rPr lang="pt-BR" sz="1539" dirty="0">
                <a:latin typeface="Arial Narrow" panose="020B0606020202030204" pitchFamily="34" charset="0"/>
              </a:rPr>
              <a:t>Demanda máxima em 2015</a:t>
            </a:r>
          </a:p>
          <a:p>
            <a:pPr algn="ctr" eaLnBrk="0" hangingPunct="0"/>
            <a:r>
              <a:rPr lang="pt-BR" sz="1539" dirty="0">
                <a:latin typeface="Arial Narrow" panose="020B0606020202030204" pitchFamily="34" charset="0"/>
              </a:rPr>
              <a:t>13/01/2015 às 16 horas</a:t>
            </a:r>
          </a:p>
        </p:txBody>
      </p:sp>
      <p:sp>
        <p:nvSpPr>
          <p:cNvPr id="26" name="Text Box 3"/>
          <p:cNvSpPr txBox="1">
            <a:spLocks noChangeArrowheads="1"/>
          </p:cNvSpPr>
          <p:nvPr/>
        </p:nvSpPr>
        <p:spPr bwMode="auto">
          <a:xfrm>
            <a:off x="290567" y="4635957"/>
            <a:ext cx="3542232" cy="772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30740" tIns="30740" rIns="30740" bIns="30740">
            <a:spAutoFit/>
          </a:bodyPr>
          <a:lstStyle/>
          <a:p>
            <a:pPr marL="157453" indent="-157453" eaLnBrk="0" hangingPunct="0">
              <a:spcAft>
                <a:spcPct val="30000"/>
              </a:spcAft>
              <a:buFontTx/>
              <a:buChar char="•"/>
            </a:pPr>
            <a:r>
              <a:rPr lang="pt-BR" sz="1283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Operação sistêmica pelo ONS</a:t>
            </a:r>
          </a:p>
          <a:p>
            <a:pPr marL="157453" indent="-157453" eaLnBrk="0" hangingPunct="0">
              <a:spcAft>
                <a:spcPct val="30000"/>
              </a:spcAft>
              <a:buFontTx/>
              <a:buChar char="•"/>
            </a:pPr>
            <a:r>
              <a:rPr lang="pt-BR" sz="1283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Operação das instalações pelas empresas de G &amp; T</a:t>
            </a:r>
          </a:p>
          <a:p>
            <a:pPr marL="157453" indent="-157453" eaLnBrk="0" hangingPunct="0">
              <a:spcAft>
                <a:spcPct val="30000"/>
              </a:spcAft>
              <a:buFontTx/>
              <a:buChar char="•"/>
            </a:pPr>
            <a:r>
              <a:rPr lang="pt-BR" sz="1283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Abastecimento no atacado</a:t>
            </a:r>
          </a:p>
        </p:txBody>
      </p:sp>
      <p:sp>
        <p:nvSpPr>
          <p:cNvPr id="27" name="Text Box 11"/>
          <p:cNvSpPr txBox="1">
            <a:spLocks noChangeArrowheads="1"/>
          </p:cNvSpPr>
          <p:nvPr/>
        </p:nvSpPr>
        <p:spPr bwMode="auto">
          <a:xfrm>
            <a:off x="6583262" y="4438331"/>
            <a:ext cx="2217958" cy="516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30740" tIns="30740" rIns="30740" bIns="30740">
            <a:spAutoFit/>
          </a:bodyPr>
          <a:lstStyle/>
          <a:p>
            <a:pPr marL="157453" indent="-157453" eaLnBrk="0" hangingPunct="0">
              <a:spcAft>
                <a:spcPct val="30000"/>
              </a:spcAft>
              <a:buFont typeface="Wingdings" pitchFamily="2" charset="2"/>
              <a:buChar char="§"/>
            </a:pPr>
            <a:r>
              <a:rPr lang="pt-BR" sz="1283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Operação pelas empresas de D</a:t>
            </a:r>
          </a:p>
          <a:p>
            <a:pPr marL="157453" indent="-157453" eaLnBrk="0" hangingPunct="0">
              <a:spcAft>
                <a:spcPct val="30000"/>
              </a:spcAft>
              <a:buFont typeface="Wingdings" pitchFamily="2" charset="2"/>
              <a:buChar char="§"/>
            </a:pPr>
            <a:r>
              <a:rPr lang="pt-BR" sz="1283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Abastecimento no varejo</a:t>
            </a:r>
          </a:p>
        </p:txBody>
      </p:sp>
      <p:sp>
        <p:nvSpPr>
          <p:cNvPr id="28" name="Text Box 335"/>
          <p:cNvSpPr txBox="1">
            <a:spLocks noChangeArrowheads="1"/>
          </p:cNvSpPr>
          <p:nvPr/>
        </p:nvSpPr>
        <p:spPr bwMode="auto">
          <a:xfrm>
            <a:off x="283170" y="5723451"/>
            <a:ext cx="4070212" cy="219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30766" tIns="30766" rIns="30766" bIns="30766">
            <a:spAutoFit/>
          </a:bodyPr>
          <a:lstStyle/>
          <a:p>
            <a:pPr marL="229394" indent="-229394" eaLnBrk="0" hangingPunct="0">
              <a:spcBef>
                <a:spcPct val="50000"/>
              </a:spcBef>
            </a:pPr>
            <a:r>
              <a:rPr lang="pt-BR" sz="1026" dirty="0">
                <a:latin typeface="Arial" charset="0"/>
              </a:rPr>
              <a:t>(*)	Número total é 362. Alguns agentes são empresas verticalizadas</a:t>
            </a:r>
          </a:p>
        </p:txBody>
      </p:sp>
      <p:sp>
        <p:nvSpPr>
          <p:cNvPr id="29" name="Text Box 404"/>
          <p:cNvSpPr txBox="1">
            <a:spLocks noChangeArrowheads="1"/>
          </p:cNvSpPr>
          <p:nvPr/>
        </p:nvSpPr>
        <p:spPr bwMode="auto">
          <a:xfrm>
            <a:off x="4782192" y="4801353"/>
            <a:ext cx="2005113" cy="838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30766" tIns="39999" rIns="30766" bIns="39999">
            <a:spAutoFit/>
          </a:bodyPr>
          <a:lstStyle/>
          <a:p>
            <a:pPr algn="ctr" eaLnBrk="0" hangingPunct="0">
              <a:lnSpc>
                <a:spcPct val="80000"/>
              </a:lnSpc>
            </a:pPr>
            <a:r>
              <a:rPr lang="pt-BR" sz="1539" dirty="0">
                <a:solidFill>
                  <a:srgbClr val="336600"/>
                </a:solidFill>
                <a:latin typeface="Arial Narrow" panose="020B0606020202030204" pitchFamily="34" charset="0"/>
              </a:rPr>
              <a:t>Mais de 1.000</a:t>
            </a:r>
            <a:br>
              <a:rPr lang="pt-BR" sz="1539" dirty="0">
                <a:solidFill>
                  <a:srgbClr val="336600"/>
                </a:solidFill>
                <a:latin typeface="Arial Narrow" panose="020B0606020202030204" pitchFamily="34" charset="0"/>
              </a:rPr>
            </a:br>
            <a:r>
              <a:rPr lang="pt-BR" sz="1539" dirty="0">
                <a:solidFill>
                  <a:srgbClr val="336600"/>
                </a:solidFill>
                <a:latin typeface="Arial Narrow" panose="020B0606020202030204" pitchFamily="34" charset="0"/>
              </a:rPr>
              <a:t>pontos de conexão</a:t>
            </a:r>
            <a:br>
              <a:rPr lang="pt-BR" sz="1539" dirty="0">
                <a:solidFill>
                  <a:srgbClr val="336600"/>
                </a:solidFill>
                <a:latin typeface="Arial Narrow" panose="020B0606020202030204" pitchFamily="34" charset="0"/>
              </a:rPr>
            </a:br>
            <a:r>
              <a:rPr lang="pt-BR" sz="1539" dirty="0">
                <a:solidFill>
                  <a:srgbClr val="336600"/>
                </a:solidFill>
                <a:latin typeface="Arial Narrow" panose="020B0606020202030204" pitchFamily="34" charset="0"/>
              </a:rPr>
              <a:t>entre a Rede Básica</a:t>
            </a:r>
            <a:br>
              <a:rPr lang="pt-BR" sz="1539" dirty="0">
                <a:solidFill>
                  <a:srgbClr val="336600"/>
                </a:solidFill>
                <a:latin typeface="Arial Narrow" panose="020B0606020202030204" pitchFamily="34" charset="0"/>
              </a:rPr>
            </a:br>
            <a:r>
              <a:rPr lang="pt-BR" sz="1539" dirty="0">
                <a:solidFill>
                  <a:srgbClr val="336600"/>
                </a:solidFill>
                <a:latin typeface="Arial Narrow" panose="020B0606020202030204" pitchFamily="34" charset="0"/>
              </a:rPr>
              <a:t>e a Distribuição</a:t>
            </a:r>
          </a:p>
        </p:txBody>
      </p:sp>
      <p:sp>
        <p:nvSpPr>
          <p:cNvPr id="30" name="Text Box 405"/>
          <p:cNvSpPr txBox="1">
            <a:spLocks noChangeArrowheads="1"/>
          </p:cNvSpPr>
          <p:nvPr/>
        </p:nvSpPr>
        <p:spPr bwMode="auto">
          <a:xfrm>
            <a:off x="3516668" y="4112555"/>
            <a:ext cx="1404552" cy="325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30766" tIns="30766" rIns="30766" bIns="30766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pt-BR" sz="171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Transmissão</a:t>
            </a:r>
          </a:p>
        </p:txBody>
      </p:sp>
      <p:sp>
        <p:nvSpPr>
          <p:cNvPr id="31" name="Text Box 406"/>
          <p:cNvSpPr txBox="1">
            <a:spLocks noChangeArrowheads="1"/>
          </p:cNvSpPr>
          <p:nvPr/>
        </p:nvSpPr>
        <p:spPr bwMode="auto">
          <a:xfrm>
            <a:off x="956063" y="4133533"/>
            <a:ext cx="938976" cy="325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30766" tIns="30766" rIns="30766" bIns="30766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pt-BR" sz="171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Geração</a:t>
            </a:r>
          </a:p>
        </p:txBody>
      </p:sp>
      <p:sp>
        <p:nvSpPr>
          <p:cNvPr id="32" name="Text Box 407"/>
          <p:cNvSpPr txBox="1">
            <a:spLocks noChangeArrowheads="1"/>
          </p:cNvSpPr>
          <p:nvPr/>
        </p:nvSpPr>
        <p:spPr bwMode="auto">
          <a:xfrm>
            <a:off x="6910473" y="4098611"/>
            <a:ext cx="1419839" cy="325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0766" tIns="30766" rIns="30766" bIns="30766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pt-BR" sz="171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Consumo</a:t>
            </a:r>
          </a:p>
        </p:txBody>
      </p:sp>
      <p:sp>
        <p:nvSpPr>
          <p:cNvPr id="33" name="Text Box 26"/>
          <p:cNvSpPr txBox="1">
            <a:spLocks noChangeArrowheads="1"/>
          </p:cNvSpPr>
          <p:nvPr/>
        </p:nvSpPr>
        <p:spPr bwMode="auto">
          <a:xfrm>
            <a:off x="4849371" y="5695300"/>
            <a:ext cx="1866582" cy="276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78159" tIns="39079" rIns="78159" bIns="39079">
            <a:spAutoFit/>
          </a:bodyPr>
          <a:lstStyle/>
          <a:p>
            <a:pPr eaLnBrk="0" hangingPunct="0">
              <a:buFontTx/>
              <a:buChar char="•"/>
            </a:pPr>
            <a:r>
              <a:rPr lang="pt-BR" sz="1283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  Fiscalização pela ANEEL</a:t>
            </a:r>
          </a:p>
        </p:txBody>
      </p:sp>
      <p:sp>
        <p:nvSpPr>
          <p:cNvPr id="34" name="Seta para a direita 33"/>
          <p:cNvSpPr/>
          <p:nvPr/>
        </p:nvSpPr>
        <p:spPr bwMode="auto">
          <a:xfrm>
            <a:off x="2416571" y="2384712"/>
            <a:ext cx="739004" cy="369502"/>
          </a:xfrm>
          <a:prstGeom prst="rightArrow">
            <a:avLst/>
          </a:prstGeom>
          <a:solidFill>
            <a:srgbClr val="40404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78203" tIns="39101" rIns="78203" bIns="39101" numCol="1" rtlCol="0" anchor="t" anchorCtr="0" compatLnSpc="1">
            <a:prstTxWarp prst="textNoShape">
              <a:avLst/>
            </a:prstTxWarp>
          </a:bodyPr>
          <a:lstStyle/>
          <a:p>
            <a:pPr algn="ctr" defTabSz="781995" eaLnBrk="0" fontAlgn="base" hangingPunct="0">
              <a:spcBef>
                <a:spcPct val="0"/>
              </a:spcBef>
              <a:spcAft>
                <a:spcPct val="0"/>
              </a:spcAft>
            </a:pPr>
            <a:endParaRPr lang="pt-BR" sz="2395" b="1">
              <a:latin typeface="Times New Roman" pitchFamily="18" charset="0"/>
            </a:endParaRPr>
          </a:p>
        </p:txBody>
      </p:sp>
      <p:sp>
        <p:nvSpPr>
          <p:cNvPr id="35" name="Seta para a direita 34"/>
          <p:cNvSpPr/>
          <p:nvPr/>
        </p:nvSpPr>
        <p:spPr bwMode="auto">
          <a:xfrm>
            <a:off x="5311004" y="2384712"/>
            <a:ext cx="985339" cy="369502"/>
          </a:xfrm>
          <a:prstGeom prst="rightArrow">
            <a:avLst/>
          </a:prstGeom>
          <a:solidFill>
            <a:srgbClr val="40404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78203" tIns="39101" rIns="78203" bIns="39101" numCol="1" rtlCol="0" anchor="t" anchorCtr="0" compatLnSpc="1">
            <a:prstTxWarp prst="textNoShape">
              <a:avLst/>
            </a:prstTxWarp>
          </a:bodyPr>
          <a:lstStyle/>
          <a:p>
            <a:pPr algn="ctr" defTabSz="781995" eaLnBrk="0" fontAlgn="base" hangingPunct="0">
              <a:spcBef>
                <a:spcPct val="0"/>
              </a:spcBef>
              <a:spcAft>
                <a:spcPct val="0"/>
              </a:spcAft>
            </a:pPr>
            <a:endParaRPr lang="pt-BR" sz="2395" b="1">
              <a:latin typeface="Times New Roman" pitchFamily="18" charset="0"/>
            </a:endParaRPr>
          </a:p>
        </p:txBody>
      </p:sp>
      <p:cxnSp>
        <p:nvCxnSpPr>
          <p:cNvPr id="36" name="Straight Connector 79"/>
          <p:cNvCxnSpPr/>
          <p:nvPr/>
        </p:nvCxnSpPr>
        <p:spPr>
          <a:xfrm>
            <a:off x="5773659" y="2660748"/>
            <a:ext cx="11090" cy="2035651"/>
          </a:xfrm>
          <a:prstGeom prst="line">
            <a:avLst/>
          </a:prstGeom>
          <a:ln w="28575">
            <a:solidFill>
              <a:srgbClr val="486018"/>
            </a:solidFill>
            <a:prstDash val="sysDot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" name="CaixaDeTexto 2"/>
          <p:cNvSpPr txBox="1"/>
          <p:nvPr/>
        </p:nvSpPr>
        <p:spPr>
          <a:xfrm>
            <a:off x="7050721" y="5212258"/>
            <a:ext cx="1893720" cy="4080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26" b="1" dirty="0"/>
              <a:t>Recorde de 85.708 </a:t>
            </a:r>
            <a:r>
              <a:rPr lang="pt-BR" sz="1026" b="1" dirty="0" err="1"/>
              <a:t>MWh</a:t>
            </a:r>
            <a:r>
              <a:rPr lang="pt-BR" sz="1026" b="1" dirty="0"/>
              <a:t>/h de 2014 permanece.</a:t>
            </a:r>
          </a:p>
        </p:txBody>
      </p:sp>
    </p:spTree>
    <p:extLst>
      <p:ext uri="{BB962C8B-B14F-4D97-AF65-F5344CB8AC3E}">
        <p14:creationId xmlns:p14="http://schemas.microsoft.com/office/powerpoint/2010/main" val="1647639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4675" y="827088"/>
            <a:ext cx="8180388" cy="452437"/>
          </a:xfrm>
        </p:spPr>
        <p:txBody>
          <a:bodyPr/>
          <a:lstStyle/>
          <a:p>
            <a:pPr defTabSz="914179">
              <a:defRPr/>
            </a:pPr>
            <a:r>
              <a:rPr lang="pt-BR" sz="2000" dirty="0" smtClean="0"/>
              <a:t>Precipitação Acumulada (mm) - Semana</a:t>
            </a:r>
            <a:endParaRPr lang="en-US" sz="2000" dirty="0"/>
          </a:p>
        </p:txBody>
      </p:sp>
      <p:sp>
        <p:nvSpPr>
          <p:cNvPr id="27653" name="Slide Number Placeholder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15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5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5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5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5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2587967-B256-416C-B505-FA26C71F5481}" type="slidenum">
              <a:rPr lang="pt-BR" sz="900" smtClean="0">
                <a:solidFill>
                  <a:schemeClr val="bg1"/>
                </a:solidFill>
              </a:rPr>
              <a:pPr eaLnBrk="1" hangingPunct="1"/>
              <a:t>50</a:t>
            </a:fld>
            <a:endParaRPr lang="pt-BR" sz="900" smtClean="0">
              <a:solidFill>
                <a:schemeClr val="bg1"/>
              </a:solidFill>
            </a:endParaRPr>
          </a:p>
        </p:txBody>
      </p:sp>
      <p:sp>
        <p:nvSpPr>
          <p:cNvPr id="11" name="Slide Number Placeholder 3"/>
          <p:cNvSpPr txBox="1">
            <a:spLocks/>
          </p:cNvSpPr>
          <p:nvPr/>
        </p:nvSpPr>
        <p:spPr bwMode="auto">
          <a:xfrm>
            <a:off x="7010400" y="6637565"/>
            <a:ext cx="2133600" cy="220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1500" b="1">
                <a:solidFill>
                  <a:schemeClr val="tx1"/>
                </a:solidFill>
                <a:latin typeface="Arial" pitchFamily="34" charset="0"/>
              </a:defRPr>
            </a:lvl1pPr>
            <a:lvl2pPr marL="636782" indent="-244916" eaLnBrk="0" hangingPunct="0">
              <a:defRPr sz="1500" b="1">
                <a:solidFill>
                  <a:schemeClr val="tx1"/>
                </a:solidFill>
                <a:latin typeface="Arial" pitchFamily="34" charset="0"/>
              </a:defRPr>
            </a:lvl2pPr>
            <a:lvl3pPr marL="979665" indent="-195933" eaLnBrk="0" hangingPunct="0">
              <a:defRPr sz="1500" b="1">
                <a:solidFill>
                  <a:schemeClr val="tx1"/>
                </a:solidFill>
                <a:latin typeface="Arial" pitchFamily="34" charset="0"/>
              </a:defRPr>
            </a:lvl3pPr>
            <a:lvl4pPr marL="1371531" indent="-195933" eaLnBrk="0" hangingPunct="0">
              <a:defRPr sz="1500" b="1">
                <a:solidFill>
                  <a:schemeClr val="tx1"/>
                </a:solidFill>
                <a:latin typeface="Arial" pitchFamily="34" charset="0"/>
              </a:defRPr>
            </a:lvl4pPr>
            <a:lvl5pPr marL="1763398" indent="-195933" eaLnBrk="0" hangingPunct="0">
              <a:defRPr sz="1500" b="1">
                <a:solidFill>
                  <a:schemeClr val="tx1"/>
                </a:solidFill>
                <a:latin typeface="Arial" pitchFamily="34" charset="0"/>
              </a:defRPr>
            </a:lvl5pPr>
            <a:lvl6pPr marL="2155264" indent="-195933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Arial" pitchFamily="34" charset="0"/>
              </a:defRPr>
            </a:lvl6pPr>
            <a:lvl7pPr marL="2547130" indent="-195933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Arial" pitchFamily="34" charset="0"/>
              </a:defRPr>
            </a:lvl7pPr>
            <a:lvl8pPr marL="2938996" indent="-195933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Arial" pitchFamily="34" charset="0"/>
              </a:defRPr>
            </a:lvl8pPr>
            <a:lvl9pPr marL="3330862" indent="-195933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81AA9C-4058-47AF-A487-85ADA8226C92}" type="slidenum">
              <a:rPr kumimoji="0" lang="pt-BR" sz="9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pt-BR" sz="9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9" name="Retângulo 18"/>
          <p:cNvSpPr/>
          <p:nvPr/>
        </p:nvSpPr>
        <p:spPr>
          <a:xfrm>
            <a:off x="6008914" y="5113360"/>
            <a:ext cx="1221396" cy="13460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30856" bIns="0" rtlCol="0" anchor="ctr"/>
          <a:lstStyle/>
          <a:p>
            <a:pPr algn="r"/>
            <a:endParaRPr lang="pt-BR" sz="900" b="1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9" y="1279524"/>
            <a:ext cx="3848136" cy="4977189"/>
          </a:xfrm>
          <a:prstGeom prst="rect">
            <a:avLst/>
          </a:prstGeom>
        </p:spPr>
      </p:pic>
      <p:sp>
        <p:nvSpPr>
          <p:cNvPr id="7" name="Título 1"/>
          <p:cNvSpPr txBox="1">
            <a:spLocks/>
          </p:cNvSpPr>
          <p:nvPr/>
        </p:nvSpPr>
        <p:spPr>
          <a:xfrm>
            <a:off x="141120" y="223009"/>
            <a:ext cx="8229600" cy="388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68402" tIns="34202" rIns="68402" bIns="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defTabSz="797157" fontAlgn="auto">
              <a:spcAft>
                <a:spcPts val="0"/>
              </a:spcAft>
            </a:pPr>
            <a:r>
              <a:rPr lang="pt-BR" sz="2300" smtClean="0">
                <a:solidFill>
                  <a:srgbClr val="000000"/>
                </a:solidFill>
                <a:latin typeface="Arial" charset="0"/>
                <a:ea typeface="+mn-ea"/>
                <a:cs typeface="Times New Roman" pitchFamily="18" charset="0"/>
              </a:rPr>
              <a:t>Acompanhamento – UHE Itaipu</a:t>
            </a:r>
            <a:endParaRPr lang="pt-BR" sz="2300" dirty="0">
              <a:solidFill>
                <a:srgbClr val="000000"/>
              </a:solidFill>
              <a:latin typeface="Arial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8371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8229600" cy="388479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402" tIns="34202" rIns="68402" bIns="0">
            <a:spAutoFit/>
          </a:bodyPr>
          <a:lstStyle/>
          <a:p>
            <a:pPr defTabSz="797157"/>
            <a:r>
              <a:rPr lang="pt-BR" sz="2300" b="1" dirty="0" smtClean="0">
                <a:solidFill>
                  <a:srgbClr val="000000"/>
                </a:solidFill>
                <a:latin typeface="Arial" charset="0"/>
                <a:ea typeface="+mn-ea"/>
                <a:cs typeface="Times New Roman" pitchFamily="18" charset="0"/>
              </a:rPr>
              <a:t>Acompanhamento – UHE Itaipu</a:t>
            </a:r>
            <a:endParaRPr lang="pt-BR" sz="2300" b="1" dirty="0">
              <a:solidFill>
                <a:srgbClr val="000000"/>
              </a:solidFill>
              <a:latin typeface="Arial" charset="0"/>
              <a:ea typeface="+mn-ea"/>
              <a:cs typeface="Times New Roman" pitchFamily="18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5" y="1340768"/>
            <a:ext cx="8839518" cy="4488991"/>
          </a:xfrm>
          <a:prstGeom prst="rect">
            <a:avLst/>
          </a:prstGeom>
        </p:spPr>
      </p:pic>
      <p:sp>
        <p:nvSpPr>
          <p:cNvPr id="13" name="Título 1"/>
          <p:cNvSpPr txBox="1">
            <a:spLocks/>
          </p:cNvSpPr>
          <p:nvPr/>
        </p:nvSpPr>
        <p:spPr>
          <a:xfrm>
            <a:off x="323529" y="999771"/>
            <a:ext cx="8623494" cy="311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402" tIns="34202" rIns="68402" bIns="0" rtlCol="0" anchor="ctr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 defTabSz="797157" fontAlgn="auto">
              <a:spcAft>
                <a:spcPts val="0"/>
              </a:spcAft>
            </a:pPr>
            <a:r>
              <a:rPr lang="pt-BR" sz="1800" b="1" dirty="0" smtClean="0">
                <a:solidFill>
                  <a:srgbClr val="000000"/>
                </a:solidFill>
                <a:latin typeface="Arial" charset="0"/>
                <a:ea typeface="+mn-ea"/>
                <a:cs typeface="Times New Roman" pitchFamily="18" charset="0"/>
              </a:rPr>
              <a:t>Geração UHE Itaipu (</a:t>
            </a:r>
            <a:r>
              <a:rPr lang="pt-BR" sz="1800" b="1" dirty="0" err="1" smtClean="0">
                <a:solidFill>
                  <a:srgbClr val="000000"/>
                </a:solidFill>
                <a:latin typeface="Arial" charset="0"/>
                <a:ea typeface="+mn-ea"/>
                <a:cs typeface="Times New Roman" pitchFamily="18" charset="0"/>
              </a:rPr>
              <a:t>MWmed</a:t>
            </a:r>
            <a:r>
              <a:rPr lang="pt-BR" sz="1800" b="1" dirty="0" smtClean="0">
                <a:solidFill>
                  <a:srgbClr val="000000"/>
                </a:solidFill>
                <a:latin typeface="Arial" charset="0"/>
                <a:ea typeface="+mn-ea"/>
                <a:cs typeface="Times New Roman" pitchFamily="18" charset="0"/>
              </a:rPr>
              <a:t>)</a:t>
            </a:r>
            <a:endParaRPr lang="pt-BR" sz="1800" b="1" dirty="0">
              <a:solidFill>
                <a:srgbClr val="000000"/>
              </a:solidFill>
              <a:latin typeface="Arial" charset="0"/>
              <a:ea typeface="+mn-ea"/>
              <a:cs typeface="Times New Roman" pitchFamily="18" charset="0"/>
            </a:endParaRPr>
          </a:p>
        </p:txBody>
      </p:sp>
      <p:cxnSp>
        <p:nvCxnSpPr>
          <p:cNvPr id="15" name="Conector reto 14"/>
          <p:cNvCxnSpPr>
            <a:stCxn id="19" idx="1"/>
          </p:cNvCxnSpPr>
          <p:nvPr/>
        </p:nvCxnSpPr>
        <p:spPr>
          <a:xfrm flipH="1" flipV="1">
            <a:off x="2754216" y="1340769"/>
            <a:ext cx="2" cy="472027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to 15"/>
          <p:cNvCxnSpPr>
            <a:stCxn id="19" idx="3"/>
          </p:cNvCxnSpPr>
          <p:nvPr/>
        </p:nvCxnSpPr>
        <p:spPr>
          <a:xfrm flipV="1">
            <a:off x="5184904" y="1340769"/>
            <a:ext cx="0" cy="472027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to 16"/>
          <p:cNvCxnSpPr>
            <a:stCxn id="20" idx="3"/>
          </p:cNvCxnSpPr>
          <p:nvPr/>
        </p:nvCxnSpPr>
        <p:spPr>
          <a:xfrm flipH="1" flipV="1">
            <a:off x="7615592" y="1340769"/>
            <a:ext cx="8792" cy="4723583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ítulo 1"/>
          <p:cNvSpPr txBox="1">
            <a:spLocks/>
          </p:cNvSpPr>
          <p:nvPr/>
        </p:nvSpPr>
        <p:spPr>
          <a:xfrm>
            <a:off x="323530" y="5826313"/>
            <a:ext cx="2430686" cy="465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402" tIns="34202" rIns="68402" bIns="0" rtlCol="0" anchor="ctr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 defTabSz="797157" fontAlgn="auto">
              <a:spcAft>
                <a:spcPts val="0"/>
              </a:spcAft>
            </a:pPr>
            <a:r>
              <a:rPr lang="pt-BR" sz="1400" b="1" dirty="0" smtClean="0">
                <a:solidFill>
                  <a:srgbClr val="000000"/>
                </a:solidFill>
                <a:latin typeface="Arial" charset="0"/>
                <a:ea typeface="+mn-ea"/>
                <a:cs typeface="Times New Roman" pitchFamily="18" charset="0"/>
              </a:rPr>
              <a:t>Sexta</a:t>
            </a:r>
          </a:p>
          <a:p>
            <a:pPr algn="ctr" defTabSz="797157" fontAlgn="auto">
              <a:spcAft>
                <a:spcPts val="0"/>
              </a:spcAft>
            </a:pPr>
            <a:r>
              <a:rPr lang="pt-BR" sz="1400" b="1" dirty="0" smtClean="0">
                <a:solidFill>
                  <a:srgbClr val="000000"/>
                </a:solidFill>
                <a:latin typeface="Arial" charset="0"/>
                <a:ea typeface="+mn-ea"/>
                <a:cs typeface="Times New Roman" pitchFamily="18" charset="0"/>
              </a:rPr>
              <a:t>10/</a:t>
            </a:r>
            <a:r>
              <a:rPr lang="pt-BR" sz="1400" b="1" dirty="0" err="1" smtClean="0">
                <a:solidFill>
                  <a:srgbClr val="000000"/>
                </a:solidFill>
                <a:latin typeface="Arial" charset="0"/>
                <a:ea typeface="+mn-ea"/>
                <a:cs typeface="Times New Roman" pitchFamily="18" charset="0"/>
              </a:rPr>
              <a:t>jul</a:t>
            </a:r>
            <a:endParaRPr lang="pt-BR" sz="1400" b="1" dirty="0">
              <a:solidFill>
                <a:srgbClr val="000000"/>
              </a:solidFill>
              <a:latin typeface="Arial" charset="0"/>
              <a:ea typeface="+mn-ea"/>
              <a:cs typeface="Times New Roman" pitchFamily="18" charset="0"/>
            </a:endParaRPr>
          </a:p>
        </p:txBody>
      </p:sp>
      <p:sp>
        <p:nvSpPr>
          <p:cNvPr id="19" name="Título 1"/>
          <p:cNvSpPr txBox="1">
            <a:spLocks/>
          </p:cNvSpPr>
          <p:nvPr/>
        </p:nvSpPr>
        <p:spPr>
          <a:xfrm>
            <a:off x="2754218" y="5828327"/>
            <a:ext cx="2430686" cy="465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402" tIns="34202" rIns="68402" bIns="0" rtlCol="0" anchor="ctr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 defTabSz="797157" fontAlgn="auto">
              <a:spcAft>
                <a:spcPts val="0"/>
              </a:spcAft>
            </a:pPr>
            <a:r>
              <a:rPr lang="pt-BR" sz="1400" b="1" dirty="0" smtClean="0">
                <a:solidFill>
                  <a:srgbClr val="000000"/>
                </a:solidFill>
                <a:latin typeface="Arial" charset="0"/>
                <a:ea typeface="+mn-ea"/>
                <a:cs typeface="Times New Roman" pitchFamily="18" charset="0"/>
              </a:rPr>
              <a:t>Sábado</a:t>
            </a:r>
          </a:p>
          <a:p>
            <a:pPr algn="ctr" defTabSz="797157" fontAlgn="auto">
              <a:spcAft>
                <a:spcPts val="0"/>
              </a:spcAft>
            </a:pPr>
            <a:r>
              <a:rPr lang="pt-BR" sz="1400" b="1" dirty="0" smtClean="0">
                <a:solidFill>
                  <a:srgbClr val="000000"/>
                </a:solidFill>
                <a:latin typeface="Arial" charset="0"/>
                <a:ea typeface="+mn-ea"/>
                <a:cs typeface="Times New Roman" pitchFamily="18" charset="0"/>
              </a:rPr>
              <a:t>11/</a:t>
            </a:r>
            <a:r>
              <a:rPr lang="pt-BR" sz="1400" b="1" dirty="0" err="1" smtClean="0">
                <a:solidFill>
                  <a:srgbClr val="000000"/>
                </a:solidFill>
                <a:latin typeface="Arial" charset="0"/>
                <a:ea typeface="+mn-ea"/>
                <a:cs typeface="Times New Roman" pitchFamily="18" charset="0"/>
              </a:rPr>
              <a:t>jul</a:t>
            </a:r>
            <a:endParaRPr lang="pt-BR" sz="1400" b="1" dirty="0">
              <a:solidFill>
                <a:srgbClr val="000000"/>
              </a:solidFill>
              <a:latin typeface="Arial" charset="0"/>
              <a:ea typeface="+mn-ea"/>
              <a:cs typeface="Times New Roman" pitchFamily="18" charset="0"/>
            </a:endParaRPr>
          </a:p>
        </p:txBody>
      </p:sp>
      <p:sp>
        <p:nvSpPr>
          <p:cNvPr id="20" name="Título 1"/>
          <p:cNvSpPr txBox="1">
            <a:spLocks/>
          </p:cNvSpPr>
          <p:nvPr/>
        </p:nvSpPr>
        <p:spPr>
          <a:xfrm>
            <a:off x="5193698" y="5831640"/>
            <a:ext cx="2430686" cy="465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402" tIns="34202" rIns="68402" bIns="0" rtlCol="0" anchor="ctr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 defTabSz="797157" fontAlgn="auto">
              <a:spcAft>
                <a:spcPts val="0"/>
              </a:spcAft>
            </a:pPr>
            <a:r>
              <a:rPr lang="pt-BR" sz="1400" b="1" dirty="0" smtClean="0">
                <a:solidFill>
                  <a:srgbClr val="000000"/>
                </a:solidFill>
                <a:latin typeface="Arial" charset="0"/>
                <a:ea typeface="+mn-ea"/>
                <a:cs typeface="Times New Roman" pitchFamily="18" charset="0"/>
              </a:rPr>
              <a:t>Domingo</a:t>
            </a:r>
          </a:p>
          <a:p>
            <a:pPr algn="ctr" defTabSz="797157" fontAlgn="auto">
              <a:spcAft>
                <a:spcPts val="0"/>
              </a:spcAft>
            </a:pPr>
            <a:r>
              <a:rPr lang="pt-BR" sz="1400" b="1" dirty="0" smtClean="0">
                <a:solidFill>
                  <a:srgbClr val="000000"/>
                </a:solidFill>
                <a:latin typeface="Arial" charset="0"/>
                <a:ea typeface="+mn-ea"/>
                <a:cs typeface="Times New Roman" pitchFamily="18" charset="0"/>
              </a:rPr>
              <a:t>12/</a:t>
            </a:r>
            <a:r>
              <a:rPr lang="pt-BR" sz="1400" b="1" dirty="0" err="1" smtClean="0">
                <a:solidFill>
                  <a:srgbClr val="000000"/>
                </a:solidFill>
                <a:latin typeface="Arial" charset="0"/>
                <a:ea typeface="+mn-ea"/>
                <a:cs typeface="Times New Roman" pitchFamily="18" charset="0"/>
              </a:rPr>
              <a:t>jul</a:t>
            </a:r>
            <a:endParaRPr lang="pt-BR" sz="1400" b="1" dirty="0">
              <a:solidFill>
                <a:srgbClr val="000000"/>
              </a:solidFill>
              <a:latin typeface="Arial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4067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779912" y="3645024"/>
            <a:ext cx="5472608" cy="576064"/>
          </a:xfrm>
        </p:spPr>
        <p:txBody>
          <a:bodyPr>
            <a:noAutofit/>
          </a:bodyPr>
          <a:lstStyle/>
          <a:p>
            <a:r>
              <a:rPr lang="pt-BR" sz="2223" b="1" spc="-50" dirty="0"/>
              <a:t>Medidas para provimento de recursos energéticos adicionais para o SIN 2014/2015</a:t>
            </a:r>
          </a:p>
        </p:txBody>
      </p:sp>
    </p:spTree>
    <p:extLst>
      <p:ext uri="{BB962C8B-B14F-4D97-AF65-F5344CB8AC3E}">
        <p14:creationId xmlns:p14="http://schemas.microsoft.com/office/powerpoint/2010/main" val="2638815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2023" y="629480"/>
            <a:ext cx="8012980" cy="4680520"/>
          </a:xfrm>
          <a:prstGeom prst="rect">
            <a:avLst/>
          </a:prstGeom>
        </p:spPr>
      </p:pic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36512" y="106155"/>
            <a:ext cx="9144000" cy="466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0200" tIns="35099" rIns="70200" bIns="0">
            <a:spAutoFit/>
          </a:bodyPr>
          <a:lstStyle/>
          <a:p>
            <a:pPr defTabSz="702308" fontAlgn="base">
              <a:spcBef>
                <a:spcPct val="0"/>
              </a:spcBef>
              <a:spcAft>
                <a:spcPct val="0"/>
              </a:spcAft>
            </a:pPr>
            <a:r>
              <a:rPr lang="pt-BR" sz="2800" b="1" dirty="0">
                <a:solidFill>
                  <a:prstClr val="black"/>
                </a:solidFill>
                <a:latin typeface="Arial" charset="0"/>
                <a:cs typeface="Times New Roman" pitchFamily="18" charset="0"/>
              </a:rPr>
              <a:t>Condições </a:t>
            </a:r>
            <a:r>
              <a:rPr lang="pt-BR" sz="2800" b="1" dirty="0" err="1" smtClean="0">
                <a:solidFill>
                  <a:prstClr val="black"/>
                </a:solidFill>
                <a:latin typeface="Arial" charset="0"/>
                <a:cs typeface="Times New Roman" pitchFamily="18" charset="0"/>
              </a:rPr>
              <a:t>Hidroenergéticas</a:t>
            </a:r>
            <a:r>
              <a:rPr lang="pt-BR" sz="2800" b="1" dirty="0" smtClean="0">
                <a:solidFill>
                  <a:prstClr val="black"/>
                </a:solidFill>
                <a:latin typeface="Arial" charset="0"/>
                <a:cs typeface="Times New Roman" pitchFamily="18" charset="0"/>
              </a:rPr>
              <a:t> SE/CO – 2010-2015</a:t>
            </a:r>
            <a:endParaRPr lang="pt-BR" sz="2800" b="1" dirty="0">
              <a:solidFill>
                <a:prstClr val="black"/>
              </a:solidFill>
              <a:latin typeface="Arial" charset="0"/>
              <a:cs typeface="Times New Roman" pitchFamily="18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4860032" y="5536038"/>
            <a:ext cx="4102237" cy="881827"/>
          </a:xfrm>
          <a:prstGeom prst="rect">
            <a:avLst/>
          </a:prstGeom>
          <a:noFill/>
          <a:ln w="9525" algn="ctr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70200" tIns="35099" rIns="70200" bIns="0">
            <a:spAutoFit/>
          </a:bodyPr>
          <a:lstStyle/>
          <a:p>
            <a:pPr algn="ctr" defTabSz="702308" fontAlgn="base">
              <a:lnSpc>
                <a:spcPts val="2200"/>
              </a:lnSpc>
              <a:spcBef>
                <a:spcPct val="0"/>
              </a:spcBef>
              <a:spcAft>
                <a:spcPct val="0"/>
              </a:spcAft>
            </a:pPr>
            <a:r>
              <a:rPr lang="pt-BR" sz="1600" b="1" dirty="0" smtClean="0">
                <a:solidFill>
                  <a:srgbClr val="FF0000"/>
                </a:solidFill>
                <a:latin typeface="Arial" charset="0"/>
                <a:cs typeface="Times New Roman" pitchFamily="18" charset="0"/>
              </a:rPr>
              <a:t>Não foi possível </a:t>
            </a:r>
            <a:r>
              <a:rPr lang="pt-BR" sz="1600" b="1" dirty="0">
                <a:solidFill>
                  <a:srgbClr val="FF0000"/>
                </a:solidFill>
                <a:latin typeface="Arial" charset="0"/>
                <a:cs typeface="Times New Roman" pitchFamily="18" charset="0"/>
              </a:rPr>
              <a:t>o enchimento dos reservatórios das usinas localizadas nos rios Grande, Paranaíba, Tietê e Paraná.</a:t>
            </a:r>
          </a:p>
        </p:txBody>
      </p:sp>
      <p:sp>
        <p:nvSpPr>
          <p:cNvPr id="2" name="Elipse 1"/>
          <p:cNvSpPr/>
          <p:nvPr/>
        </p:nvSpPr>
        <p:spPr>
          <a:xfrm>
            <a:off x="5822512" y="4921912"/>
            <a:ext cx="639280" cy="3336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8" name="Elipse 7"/>
          <p:cNvSpPr/>
          <p:nvPr/>
        </p:nvSpPr>
        <p:spPr>
          <a:xfrm>
            <a:off x="7109864" y="4923584"/>
            <a:ext cx="639280" cy="3336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pt-BR">
              <a:solidFill>
                <a:prstClr val="white"/>
              </a:solidFill>
            </a:endParaRPr>
          </a:p>
        </p:txBody>
      </p:sp>
      <p:cxnSp>
        <p:nvCxnSpPr>
          <p:cNvPr id="6" name="Conector de seta reta 5"/>
          <p:cNvCxnSpPr>
            <a:stCxn id="2" idx="3"/>
          </p:cNvCxnSpPr>
          <p:nvPr/>
        </p:nvCxnSpPr>
        <p:spPr>
          <a:xfrm flipH="1">
            <a:off x="4077482" y="5206712"/>
            <a:ext cx="1838650" cy="32932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de seta reta 10"/>
          <p:cNvCxnSpPr>
            <a:stCxn id="8" idx="3"/>
          </p:cNvCxnSpPr>
          <p:nvPr/>
        </p:nvCxnSpPr>
        <p:spPr>
          <a:xfrm flipH="1">
            <a:off x="4077482" y="5208384"/>
            <a:ext cx="3126002" cy="32765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eta para a direita 15"/>
          <p:cNvSpPr/>
          <p:nvPr/>
        </p:nvSpPr>
        <p:spPr>
          <a:xfrm>
            <a:off x="4077482" y="5661248"/>
            <a:ext cx="782550" cy="516851"/>
          </a:xfrm>
          <a:prstGeom prst="rightArrow">
            <a:avLst/>
          </a:prstGeom>
          <a:gradFill flip="none" rotWithShape="1">
            <a:gsLst>
              <a:gs pos="0">
                <a:srgbClr val="FF0000"/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467544" y="5373216"/>
            <a:ext cx="3609938" cy="804883"/>
          </a:xfrm>
          <a:prstGeom prst="rect">
            <a:avLst/>
          </a:prstGeom>
          <a:noFill/>
          <a:ln w="9525" algn="ctr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70200" tIns="35099" rIns="70200" bIns="0">
            <a:spAutoFit/>
          </a:bodyPr>
          <a:lstStyle/>
          <a:p>
            <a:pPr algn="ctr" defTabSz="702308" fontAlgn="base">
              <a:lnSpc>
                <a:spcPts val="2000"/>
              </a:lnSpc>
              <a:spcBef>
                <a:spcPct val="0"/>
              </a:spcBef>
              <a:spcAft>
                <a:spcPct val="0"/>
              </a:spcAft>
            </a:pPr>
            <a:r>
              <a:rPr lang="pt-BR" sz="1600" dirty="0" smtClean="0">
                <a:solidFill>
                  <a:srgbClr val="FF0000"/>
                </a:solidFill>
                <a:latin typeface="Arial" charset="0"/>
                <a:cs typeface="Times New Roman" pitchFamily="18" charset="0"/>
              </a:rPr>
              <a:t>Condições </a:t>
            </a:r>
            <a:r>
              <a:rPr lang="pt-BR" sz="1600" dirty="0" err="1">
                <a:solidFill>
                  <a:srgbClr val="FF0000"/>
                </a:solidFill>
                <a:latin typeface="Arial" charset="0"/>
                <a:cs typeface="Times New Roman" pitchFamily="18" charset="0"/>
              </a:rPr>
              <a:t>hidroenergéticas</a:t>
            </a:r>
            <a:r>
              <a:rPr lang="pt-BR" sz="1600" dirty="0">
                <a:solidFill>
                  <a:srgbClr val="FF0000"/>
                </a:solidFill>
                <a:latin typeface="Arial" charset="0"/>
                <a:cs typeface="Times New Roman" pitchFamily="18" charset="0"/>
              </a:rPr>
              <a:t> extremamente </a:t>
            </a:r>
            <a:r>
              <a:rPr lang="pt-BR" sz="1600" dirty="0" smtClean="0">
                <a:solidFill>
                  <a:srgbClr val="FF0000"/>
                </a:solidFill>
                <a:latin typeface="Arial" charset="0"/>
                <a:cs typeface="Times New Roman" pitchFamily="18" charset="0"/>
              </a:rPr>
              <a:t>rigorosas nos </a:t>
            </a:r>
            <a:r>
              <a:rPr lang="pt-BR" sz="1600" dirty="0">
                <a:solidFill>
                  <a:srgbClr val="FF0000"/>
                </a:solidFill>
                <a:latin typeface="Arial" charset="0"/>
                <a:cs typeface="Times New Roman" pitchFamily="18" charset="0"/>
              </a:rPr>
              <a:t>períodos úmidos 2013/2014 e 2014/2015</a:t>
            </a:r>
            <a:r>
              <a:rPr lang="pt-BR" sz="1600" dirty="0" smtClean="0">
                <a:solidFill>
                  <a:srgbClr val="FF0000"/>
                </a:solidFill>
                <a:latin typeface="Arial" charset="0"/>
                <a:cs typeface="Times New Roman" pitchFamily="18" charset="0"/>
              </a:rPr>
              <a:t>,</a:t>
            </a:r>
            <a:endParaRPr lang="pt-BR" sz="1600" dirty="0">
              <a:solidFill>
                <a:srgbClr val="FF0000"/>
              </a:solidFill>
              <a:latin typeface="Arial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4059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36512" y="106155"/>
            <a:ext cx="9144000" cy="466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0200" tIns="35099" rIns="70200" bIns="0">
            <a:spAutoFit/>
          </a:bodyPr>
          <a:lstStyle/>
          <a:p>
            <a:pPr defTabSz="702308" fontAlgn="base">
              <a:spcBef>
                <a:spcPct val="0"/>
              </a:spcBef>
              <a:spcAft>
                <a:spcPct val="0"/>
              </a:spcAft>
            </a:pPr>
            <a:r>
              <a:rPr lang="pt-BR" sz="2800" b="1" dirty="0">
                <a:solidFill>
                  <a:prstClr val="black"/>
                </a:solidFill>
                <a:latin typeface="Arial" charset="0"/>
                <a:cs typeface="Times New Roman" pitchFamily="18" charset="0"/>
              </a:rPr>
              <a:t>Condições </a:t>
            </a:r>
            <a:r>
              <a:rPr lang="pt-BR" sz="2800" b="1" dirty="0" err="1" smtClean="0">
                <a:solidFill>
                  <a:prstClr val="black"/>
                </a:solidFill>
                <a:latin typeface="Arial" charset="0"/>
                <a:cs typeface="Times New Roman" pitchFamily="18" charset="0"/>
              </a:rPr>
              <a:t>Hidroenergéticas</a:t>
            </a:r>
            <a:r>
              <a:rPr lang="pt-BR" sz="2800" b="1" dirty="0" smtClean="0">
                <a:solidFill>
                  <a:prstClr val="black"/>
                </a:solidFill>
                <a:latin typeface="Arial" charset="0"/>
                <a:cs typeface="Times New Roman" pitchFamily="18" charset="0"/>
              </a:rPr>
              <a:t> SE/CO – 2014/2015</a:t>
            </a:r>
            <a:endParaRPr lang="pt-BR" sz="2800" b="1" dirty="0">
              <a:solidFill>
                <a:prstClr val="black"/>
              </a:solidFill>
              <a:latin typeface="Arial" charset="0"/>
              <a:cs typeface="Times New Roman" pitchFamily="18" charset="0"/>
            </a:endParaRPr>
          </a:p>
        </p:txBody>
      </p:sp>
      <p:pic>
        <p:nvPicPr>
          <p:cNvPr id="4" name="Imagem 3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664" y="755913"/>
            <a:ext cx="7906608" cy="2736304"/>
          </a:xfrm>
          <a:prstGeom prst="rect">
            <a:avLst/>
          </a:prstGeom>
        </p:spPr>
      </p:pic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1158522" y="726770"/>
            <a:ext cx="892824" cy="343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0200" tIns="35099" rIns="70200" bIns="0">
            <a:spAutoFit/>
          </a:bodyPr>
          <a:lstStyle/>
          <a:p>
            <a:pPr defTabSz="702308" fontAlgn="base">
              <a:spcBef>
                <a:spcPct val="0"/>
              </a:spcBef>
              <a:spcAft>
                <a:spcPct val="0"/>
              </a:spcAft>
            </a:pPr>
            <a:r>
              <a:rPr lang="pt-BR" sz="2000" b="1" dirty="0" smtClean="0">
                <a:solidFill>
                  <a:prstClr val="black"/>
                </a:solidFill>
                <a:latin typeface="Arial" charset="0"/>
                <a:cs typeface="Times New Roman" pitchFamily="18" charset="0"/>
              </a:rPr>
              <a:t>2014</a:t>
            </a:r>
            <a:endParaRPr lang="pt-BR" sz="2000" b="1" dirty="0">
              <a:solidFill>
                <a:prstClr val="black"/>
              </a:solidFill>
              <a:latin typeface="Arial" charset="0"/>
              <a:cs typeface="Times New Roman" pitchFamily="18" charset="0"/>
            </a:endParaRPr>
          </a:p>
        </p:txBody>
      </p:sp>
      <p:grpSp>
        <p:nvGrpSpPr>
          <p:cNvPr id="3" name="Grupo 2"/>
          <p:cNvGrpSpPr/>
          <p:nvPr/>
        </p:nvGrpSpPr>
        <p:grpSpPr>
          <a:xfrm>
            <a:off x="294238" y="3645024"/>
            <a:ext cx="8203034" cy="2906018"/>
            <a:chOff x="185390" y="3356997"/>
            <a:chExt cx="8864253" cy="3194055"/>
          </a:xfrm>
        </p:grpSpPr>
        <p:graphicFrame>
          <p:nvGraphicFramePr>
            <p:cNvPr id="11" name="Objeto 10"/>
            <p:cNvGraphicFramePr>
              <a:graphicFrameLocks noChangeAspect="1"/>
            </p:cNvGraphicFramePr>
            <p:nvPr>
              <p:extLst/>
            </p:nvPr>
          </p:nvGraphicFramePr>
          <p:xfrm>
            <a:off x="185390" y="3356997"/>
            <a:ext cx="8858250" cy="319405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295" name="Planilha" r:id="rId5" imgW="8801190" imgH="3571717" progId="Excel.Sheet.12">
                    <p:embed/>
                  </p:oleObj>
                </mc:Choice>
                <mc:Fallback>
                  <p:oleObj name="Planilha" r:id="rId5" imgW="8801190" imgH="3571717" progId="Excel.Sheet.12">
                    <p:embed/>
                    <p:pic>
                      <p:nvPicPr>
                        <p:cNvPr id="0" name="Picture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5390" y="3356997"/>
                          <a:ext cx="8858250" cy="319405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3" name="Retângulo de cantos arredondados 12"/>
            <p:cNvSpPr/>
            <p:nvPr/>
          </p:nvSpPr>
          <p:spPr>
            <a:xfrm>
              <a:off x="947691" y="4221091"/>
              <a:ext cx="8101952" cy="858520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5188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0373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65563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0751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75936" algn="l" defTabSz="910373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31122" algn="l" defTabSz="910373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186313" algn="l" defTabSz="910373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41498" algn="l" defTabSz="910373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>
                <a:solidFill>
                  <a:prstClr val="white"/>
                </a:solidFill>
              </a:endParaRPr>
            </a:p>
          </p:txBody>
        </p:sp>
        <p:sp>
          <p:nvSpPr>
            <p:cNvPr id="14" name="Retângulo de cantos arredondados 13"/>
            <p:cNvSpPr/>
            <p:nvPr/>
          </p:nvSpPr>
          <p:spPr>
            <a:xfrm>
              <a:off x="947690" y="6004500"/>
              <a:ext cx="8079650" cy="360040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5188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0373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65563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0751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75936" algn="l" defTabSz="910373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31122" algn="l" defTabSz="910373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186313" algn="l" defTabSz="910373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41498" algn="l" defTabSz="910373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>
                <a:solidFill>
                  <a:prstClr val="white"/>
                </a:solidFill>
              </a:endParaRPr>
            </a:p>
          </p:txBody>
        </p:sp>
      </p:grpSp>
      <p:sp>
        <p:nvSpPr>
          <p:cNvPr id="16" name="Rectangle 2"/>
          <p:cNvSpPr>
            <a:spLocks noChangeArrowheads="1"/>
          </p:cNvSpPr>
          <p:nvPr/>
        </p:nvSpPr>
        <p:spPr bwMode="auto">
          <a:xfrm>
            <a:off x="827584" y="3573016"/>
            <a:ext cx="892824" cy="343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0200" tIns="35099" rIns="70200" bIns="0">
            <a:spAutoFit/>
          </a:bodyPr>
          <a:lstStyle/>
          <a:p>
            <a:pPr defTabSz="702308" fontAlgn="base">
              <a:spcBef>
                <a:spcPct val="0"/>
              </a:spcBef>
              <a:spcAft>
                <a:spcPct val="0"/>
              </a:spcAft>
            </a:pPr>
            <a:r>
              <a:rPr lang="pt-BR" sz="2000" b="1" dirty="0" smtClean="0">
                <a:solidFill>
                  <a:prstClr val="black"/>
                </a:solidFill>
                <a:latin typeface="Arial" charset="0"/>
                <a:cs typeface="Times New Roman" pitchFamily="18" charset="0"/>
              </a:rPr>
              <a:t>2015</a:t>
            </a:r>
            <a:endParaRPr lang="pt-BR" sz="2000" b="1" dirty="0">
              <a:solidFill>
                <a:prstClr val="black"/>
              </a:solidFill>
              <a:latin typeface="Arial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7439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107950" y="44624"/>
            <a:ext cx="9036050" cy="40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0224" tIns="35113" rIns="70224" bIns="0">
            <a:spAutoFit/>
          </a:bodyPr>
          <a:lstStyle/>
          <a:p>
            <a:pPr defTabSz="702556" fontAlgn="base">
              <a:spcBef>
                <a:spcPct val="0"/>
              </a:spcBef>
              <a:spcAft>
                <a:spcPct val="0"/>
              </a:spcAft>
            </a:pPr>
            <a:r>
              <a:rPr lang="pt-BR" sz="2400" b="1" dirty="0" smtClean="0">
                <a:solidFill>
                  <a:prstClr val="black"/>
                </a:solidFill>
                <a:latin typeface="Arial" charset="0"/>
                <a:cs typeface="Times New Roman" pitchFamily="18" charset="0"/>
              </a:rPr>
              <a:t>Operação Hidroenergética do SIN – 2014 / 2015</a:t>
            </a:r>
            <a:endParaRPr lang="pt-BR" sz="2400" b="1" dirty="0">
              <a:solidFill>
                <a:prstClr val="black"/>
              </a:solidFill>
              <a:latin typeface="Arial" charset="0"/>
              <a:cs typeface="Times New Roman" pitchFamily="18" charset="0"/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194735" y="2409301"/>
            <a:ext cx="8785365" cy="3467971"/>
          </a:xfrm>
          <a:prstGeom prst="rect">
            <a:avLst/>
          </a:prstGeom>
          <a:noFill/>
          <a:ln w="15875" algn="ctr">
            <a:solidFill>
              <a:srgbClr val="0000FF"/>
            </a:solidFill>
            <a:miter lim="800000"/>
            <a:headEnd/>
            <a:tailEnd/>
          </a:ln>
          <a:effectLst>
            <a:prstShdw prst="shdw17" dist="17961" dir="2700000">
              <a:srgbClr val="8C8C8C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64294" tIns="108000" rIns="64294" bIns="32147">
            <a:noAutofit/>
          </a:bodyPr>
          <a:lstStyle>
            <a:lvl1pPr marL="266700" indent="-266700" defTabSz="979488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79488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79488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79488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79488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79488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79488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79488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79488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lvl="1" indent="0" algn="just" eaLnBrk="1" fontAlgn="base" hangingPunct="1">
              <a:spcBef>
                <a:spcPct val="0"/>
              </a:spcBef>
            </a:pPr>
            <a:r>
              <a:rPr lang="pt-BR" sz="18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Ações Necessárias:</a:t>
            </a:r>
            <a:endParaRPr lang="pt-BR" sz="2000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pPr marL="285750" lvl="1" algn="just" eaLnBrk="1" fontAlgn="base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pt-BR" sz="1400" b="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Flexibilização dos requisitos de uso múltiplo da água e condicionantes ambientais </a:t>
            </a:r>
          </a:p>
          <a:p>
            <a:pPr marL="0" lvl="1" indent="0" algn="just" eaLnBrk="1" fontAlgn="base" hangingPunct="1">
              <a:spcBef>
                <a:spcPct val="0"/>
              </a:spcBef>
              <a:tabLst>
                <a:tab pos="449263" algn="l"/>
              </a:tabLst>
            </a:pPr>
            <a:r>
              <a:rPr lang="pt-BR" sz="1400" b="0" dirty="0">
                <a:solidFill>
                  <a:srgbClr val="0000FF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	</a:t>
            </a:r>
            <a:r>
              <a:rPr lang="pt-BR" sz="1400" b="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 Reduzir as inflexibilidades hidráulicas.</a:t>
            </a:r>
          </a:p>
          <a:p>
            <a:pPr marL="0" lvl="1" indent="0" algn="just" eaLnBrk="1" fontAlgn="base" hangingPunct="1">
              <a:lnSpc>
                <a:spcPts val="1680"/>
              </a:lnSpc>
              <a:spcBef>
                <a:spcPct val="0"/>
              </a:spcBef>
              <a:spcAft>
                <a:spcPts val="600"/>
              </a:spcAft>
            </a:pPr>
            <a:endParaRPr lang="pt-BR" sz="1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106501" y="914321"/>
            <a:ext cx="8856984" cy="288032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8C8C8C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4294" tIns="32147" rIns="64294" bIns="32147">
            <a:noAutofit/>
          </a:bodyPr>
          <a:lstStyle>
            <a:lvl1pPr marL="266700" indent="-266700" defTabSz="979488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79488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79488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79488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79488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79488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79488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79488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79488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 algn="just" eaLnBrk="1" fontAlgn="base" hangingPunct="1">
              <a:lnSpc>
                <a:spcPts val="1680"/>
              </a:lnSpc>
              <a:spcBef>
                <a:spcPct val="0"/>
              </a:spcBef>
              <a:spcAft>
                <a:spcPts val="600"/>
              </a:spcAft>
            </a:pPr>
            <a:r>
              <a:rPr lang="pt-BR" sz="16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Objetivo:</a:t>
            </a:r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1115618" y="836718"/>
            <a:ext cx="7847869" cy="1145067"/>
          </a:xfrm>
          <a:prstGeom prst="rect">
            <a:avLst/>
          </a:prstGeom>
          <a:solidFill>
            <a:srgbClr val="E9EDF4"/>
          </a:solidFill>
          <a:ln w="15875" algn="ctr">
            <a:noFill/>
            <a:miter lim="800000"/>
            <a:headEnd/>
            <a:tailEnd/>
          </a:ln>
          <a:effectLst>
            <a:outerShdw blurRad="127000" dist="635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wrap="square" lIns="180000" tIns="108000" rIns="72000" bIns="144000">
            <a:noAutofit/>
          </a:bodyPr>
          <a:lstStyle>
            <a:defPPr>
              <a:defRPr lang="pt-BR"/>
            </a:defPPr>
            <a:lvl1pPr marL="266700" indent="-266700" defTabSz="979488" eaLnBrk="0" hangingPunct="0">
              <a:defRPr sz="2800" b="1">
                <a:latin typeface="Times New Roman" pitchFamily="18" charset="0"/>
              </a:defRPr>
            </a:lvl1pPr>
            <a:lvl2pPr marL="0" lvl="1" indent="0" defTabSz="979488" eaLnBrk="1" hangingPunct="1">
              <a:lnSpc>
                <a:spcPts val="2400"/>
              </a:lnSpc>
              <a:spcAft>
                <a:spcPts val="2400"/>
              </a:spcAft>
              <a:defRPr sz="1800" b="1">
                <a:solidFill>
                  <a:prstClr val="black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979488" eaLnBrk="0" hangingPunct="0">
              <a:defRPr sz="2800" b="1">
                <a:latin typeface="Times New Roman" pitchFamily="18" charset="0"/>
              </a:defRPr>
            </a:lvl3pPr>
            <a:lvl4pPr marL="1600200" indent="-228600" defTabSz="979488" eaLnBrk="0" hangingPunct="0">
              <a:defRPr sz="2800" b="1">
                <a:latin typeface="Times New Roman" pitchFamily="18" charset="0"/>
              </a:defRPr>
            </a:lvl4pPr>
            <a:lvl5pPr marL="2057400" indent="-228600" defTabSz="979488" eaLnBrk="0" hangingPunct="0">
              <a:defRPr sz="2800" b="1">
                <a:latin typeface="Times New Roman" pitchFamily="18" charset="0"/>
              </a:defRPr>
            </a:lvl5pPr>
            <a:lvl6pPr marL="2514600" indent="-228600" defTabSz="979488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latin typeface="Times New Roman" pitchFamily="18" charset="0"/>
              </a:defRPr>
            </a:lvl6pPr>
            <a:lvl7pPr marL="2971800" indent="-228600" defTabSz="979488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latin typeface="Times New Roman" pitchFamily="18" charset="0"/>
              </a:defRPr>
            </a:lvl7pPr>
            <a:lvl8pPr marL="3429000" indent="-228600" defTabSz="979488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latin typeface="Times New Roman" pitchFamily="18" charset="0"/>
              </a:defRPr>
            </a:lvl8pPr>
            <a:lvl9pPr marL="3886200" indent="-228600" defTabSz="979488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latin typeface="Times New Roman" pitchFamily="18" charset="0"/>
              </a:defRPr>
            </a:lvl9pPr>
          </a:lstStyle>
          <a:p>
            <a:pPr marL="0" indent="0" algn="just" fontAlgn="base">
              <a:spcBef>
                <a:spcPct val="0"/>
              </a:spcBef>
              <a:spcAft>
                <a:spcPct val="0"/>
              </a:spcAft>
            </a:pPr>
            <a:r>
              <a:rPr lang="pt-BR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Preservar estoques armazenados nas cabeceiras dos Rios Grande, </a:t>
            </a:r>
            <a:r>
              <a:rPr lang="pt-BR" sz="16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Paranaíba</a:t>
            </a:r>
            <a:r>
              <a:rPr lang="pt-BR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Tocantins e São </a:t>
            </a:r>
            <a:r>
              <a:rPr lang="pt-BR" sz="16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Francisco</a:t>
            </a:r>
            <a:r>
              <a:rPr lang="pt-BR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utilizando recursos térmicos e energéticos existentes nas regiões </a:t>
            </a:r>
            <a:r>
              <a:rPr lang="pt-BR" sz="16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Sul, </a:t>
            </a:r>
            <a:r>
              <a:rPr lang="pt-BR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visando </a:t>
            </a:r>
            <a:r>
              <a:rPr lang="pt-BR" sz="16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garantir </a:t>
            </a:r>
            <a:r>
              <a:rPr lang="pt-BR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o atendimento aos requisitos energéticos e de potência ao longo de 2014.</a:t>
            </a:r>
          </a:p>
        </p:txBody>
      </p:sp>
      <p:graphicFrame>
        <p:nvGraphicFramePr>
          <p:cNvPr id="12" name="Group 123"/>
          <p:cNvGraphicFramePr>
            <a:graphicFrameLocks noGrp="1"/>
          </p:cNvGraphicFramePr>
          <p:nvPr>
            <p:extLst/>
          </p:nvPr>
        </p:nvGraphicFramePr>
        <p:xfrm>
          <a:off x="279402" y="3277592"/>
          <a:ext cx="8630014" cy="2520306"/>
        </p:xfrm>
        <a:graphic>
          <a:graphicData uri="http://schemas.openxmlformats.org/drawingml/2006/table">
            <a:tbl>
              <a:tblPr/>
              <a:tblGrid>
                <a:gridCol w="1448937"/>
                <a:gridCol w="2364058"/>
                <a:gridCol w="1143899"/>
                <a:gridCol w="2069294"/>
                <a:gridCol w="1603826"/>
              </a:tblGrid>
              <a:tr h="324360">
                <a:tc>
                  <a:txBody>
                    <a:bodyPr/>
                    <a:lstStyle/>
                    <a:p>
                      <a:pPr marL="0" marR="0" lvl="0" indent="0" algn="ctr" defTabSz="10668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Bacia</a:t>
                      </a:r>
                    </a:p>
                  </a:txBody>
                  <a:tcPr marL="78200" marR="78200" marT="41469" marB="41469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668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Usina</a:t>
                      </a:r>
                    </a:p>
                  </a:txBody>
                  <a:tcPr marL="78200" marR="78200" marT="41469" marB="41469" anchor="ctr" horzOverflow="overflow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668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Restrição</a:t>
                      </a:r>
                    </a:p>
                  </a:txBody>
                  <a:tcPr marL="78200" marR="78200" marT="41469" marB="41469" anchor="ctr" horzOverflow="overflow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668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Motivo</a:t>
                      </a:r>
                    </a:p>
                  </a:txBody>
                  <a:tcPr marL="78200" marR="78200" marT="41469" marB="41469" anchor="ctr" horzOverflow="overflow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668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Flexibilização </a:t>
                      </a:r>
                    </a:p>
                  </a:txBody>
                  <a:tcPr marL="78200" marR="78200" marT="41469" marB="41469" anchor="ctr" horzOverflow="overflow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F81BD"/>
                    </a:solidFill>
                  </a:tcPr>
                </a:tc>
              </a:tr>
              <a:tr h="243994">
                <a:tc rowSpan="2">
                  <a:txBody>
                    <a:bodyPr/>
                    <a:lstStyle/>
                    <a:p>
                      <a:pPr algn="l" fontAlgn="ctr"/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São Francisco</a:t>
                      </a:r>
                    </a:p>
                  </a:txBody>
                  <a:tcPr marL="36000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Sobradinho / </a:t>
                      </a:r>
                      <a:r>
                        <a:rPr lang="pt-BR" sz="1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Xingó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9525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1.300 m³/s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Captação de água</a:t>
                      </a:r>
                    </a:p>
                  </a:txBody>
                  <a:tcPr marL="36000" marR="36000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spc="-20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1.100</a:t>
                      </a:r>
                      <a:r>
                        <a:rPr lang="pt-BR" sz="1200" b="1" i="0" u="none" strike="noStrike" spc="-20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/ </a:t>
                      </a:r>
                      <a:r>
                        <a:rPr lang="pt-BR" sz="1200" b="1" i="0" u="none" strike="noStrike" spc="-20" baseline="0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1.000</a:t>
                      </a:r>
                      <a:r>
                        <a:rPr lang="pt-BR" sz="1200" b="1" i="0" u="none" strike="noStrike" spc="-20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/ </a:t>
                      </a:r>
                      <a:r>
                        <a:rPr lang="pt-BR" sz="1200" b="1" i="0" u="none" strike="noStrike" spc="-20" baseline="0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900</a:t>
                      </a:r>
                      <a:r>
                        <a:rPr lang="pt-BR" sz="1200" b="1" i="0" u="none" strike="noStrike" spc="-20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pt-BR" sz="1200" b="1" i="0" u="none" strike="noStrike" spc="-20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m³/s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3994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Três Marias</a:t>
                      </a:r>
                    </a:p>
                  </a:txBody>
                  <a:tcPr marL="36000" marR="9525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spc="-50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350 a 500 </a:t>
                      </a:r>
                      <a:r>
                        <a:rPr lang="pt-BR" sz="1200" b="1" i="0" u="none" strike="noStrike" spc="-50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m³/s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80 </a:t>
                      </a:r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m³/s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3994">
                <a:tc>
                  <a:txBody>
                    <a:bodyPr/>
                    <a:lstStyle/>
                    <a:p>
                      <a:pPr algn="l" fontAlgn="ctr"/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Paraná</a:t>
                      </a:r>
                    </a:p>
                  </a:txBody>
                  <a:tcPr marL="36000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Ilha Solteira / Três Irmãos</a:t>
                      </a:r>
                    </a:p>
                  </a:txBody>
                  <a:tcPr marL="36000" marR="9525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46 %VU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Hidrovia Tietê-Paraná</a:t>
                      </a:r>
                    </a:p>
                  </a:txBody>
                  <a:tcPr marL="36000" marR="36000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0 % </a:t>
                      </a:r>
                      <a:r>
                        <a:rPr lang="pt-BR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VU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3994">
                <a:tc rowSpan="3">
                  <a:txBody>
                    <a:bodyPr/>
                    <a:lstStyle/>
                    <a:p>
                      <a:pPr algn="l" fontAlgn="ctr"/>
                      <a:r>
                        <a:rPr lang="pt-BR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Tietê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Barra Bonita</a:t>
                      </a:r>
                    </a:p>
                  </a:txBody>
                  <a:tcPr marL="36000" marR="9525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48% VU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5 % VU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3994">
                <a:tc vMerge="1">
                  <a:txBody>
                    <a:bodyPr/>
                    <a:lstStyle/>
                    <a:p>
                      <a:pPr algn="l" fontAlgn="ctr"/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Promissão</a:t>
                      </a:r>
                    </a:p>
                  </a:txBody>
                  <a:tcPr marL="36000" marR="9525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29% VU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5 % </a:t>
                      </a:r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VU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3994">
                <a:tc vMerge="1">
                  <a:txBody>
                    <a:bodyPr/>
                    <a:lstStyle/>
                    <a:p>
                      <a:pPr algn="l" fontAlgn="ctr"/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l" fontAlgn="ctr"/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9525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5 % </a:t>
                      </a:r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VU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3994">
                <a:tc>
                  <a:txBody>
                    <a:bodyPr/>
                    <a:lstStyle/>
                    <a:p>
                      <a:pPr algn="l" fontAlgn="ctr"/>
                      <a:r>
                        <a:rPr lang="pt-BR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Grande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M. </a:t>
                      </a:r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de Moraes</a:t>
                      </a:r>
                    </a:p>
                  </a:txBody>
                  <a:tcPr marL="36000" marR="9525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75 %VU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Captação de água</a:t>
                      </a:r>
                    </a:p>
                  </a:txBody>
                  <a:tcPr marL="36000" marR="36000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5 % </a:t>
                      </a:r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VU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3994">
                <a:tc rowSpan="2"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pt-BR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Paraná</a:t>
                      </a:r>
                      <a:endParaRPr lang="pt-BR" sz="14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36000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pt-BR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Porto Primavera</a:t>
                      </a:r>
                      <a:endParaRPr lang="pt-BR" sz="14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36000" marR="9525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pt-BR" sz="12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5.500 m³/s</a:t>
                      </a:r>
                      <a:endParaRPr lang="pt-BR" sz="12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Requisito Ambiental</a:t>
                      </a:r>
                      <a:endParaRPr lang="pt-BR" sz="14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36000" marR="36000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pt-BR" sz="12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4.300 /</a:t>
                      </a:r>
                      <a:r>
                        <a:rPr lang="pt-BR" sz="1200" b="1" i="0" u="none" strike="noStrike" kern="1200" dirty="0" smtClean="0">
                          <a:solidFill>
                            <a:srgbClr val="008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pt-BR" sz="1200" b="1" i="0" u="none" strike="noStrike" kern="1200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3.000</a:t>
                      </a:r>
                      <a:r>
                        <a:rPr lang="pt-BR" sz="12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m³/s</a:t>
                      </a:r>
                      <a:endParaRPr lang="pt-BR" sz="12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43994">
                <a:tc vMerge="1"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endParaRPr lang="pt-BR" sz="14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36000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pt-BR" sz="1400" b="1" i="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Jupiá</a:t>
                      </a:r>
                      <a:endParaRPr lang="pt-BR" sz="14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36000" marR="9525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pt-BR" sz="12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4.000 m³/s</a:t>
                      </a:r>
                      <a:endParaRPr lang="pt-BR" sz="12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Requisito Ambiental</a:t>
                      </a:r>
                      <a:endParaRPr lang="pt-BR" sz="14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36000" marR="36000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pt-BR" sz="12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3.700 /</a:t>
                      </a:r>
                      <a:r>
                        <a:rPr lang="pt-BR" sz="1200" b="1" i="0" u="none" strike="noStrike" kern="1200" dirty="0" smtClean="0">
                          <a:solidFill>
                            <a:srgbClr val="008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pt-BR" sz="1200" b="1" i="0" u="none" strike="noStrike" kern="1200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2.500</a:t>
                      </a:r>
                      <a:r>
                        <a:rPr lang="pt-BR" sz="12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m³/s</a:t>
                      </a:r>
                      <a:endParaRPr lang="pt-BR" sz="12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54688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-396552" y="-27384"/>
            <a:ext cx="6626272" cy="6552728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  <a:effectLst>
            <a:prstShdw prst="shdw17" dist="17961" dir="2700000">
              <a:srgbClr val="8C8C8C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64294" tIns="32147" rIns="64294" bIns="32147">
            <a:noAutofit/>
          </a:bodyPr>
          <a:lstStyle>
            <a:lvl1pPr marL="266700" indent="-266700" defTabSz="979488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79488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79488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79488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79488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79488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79488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79488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79488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704850" lvl="1" indent="-228600" algn="just" eaLnBrk="1" fontAlgn="base" hangingPunct="1">
              <a:spcBef>
                <a:spcPct val="0"/>
              </a:spcBef>
              <a:spcAft>
                <a:spcPts val="450"/>
              </a:spcAft>
              <a:buFont typeface="Wingdings" pitchFamily="2" charset="2"/>
              <a:buChar char="Ø"/>
            </a:pPr>
            <a:endParaRPr lang="pt-BR" sz="800" b="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0" indent="0" algn="just" eaLnBrk="1" fontAlgn="base" hangingPunct="1">
              <a:spcBef>
                <a:spcPct val="0"/>
              </a:spcBef>
              <a:spcAft>
                <a:spcPts val="450"/>
              </a:spcAft>
            </a:pPr>
            <a:r>
              <a:rPr lang="pt-BR" sz="2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      UHE Três Marias – </a:t>
            </a:r>
            <a:r>
              <a:rPr lang="pt-BR" sz="20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Bacia do Rio </a:t>
            </a:r>
            <a:r>
              <a:rPr lang="pt-BR" sz="2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São Francisco</a:t>
            </a:r>
          </a:p>
          <a:p>
            <a:pPr marL="285750" indent="-285750" algn="just" eaLnBrk="1" fontAlgn="base" hangingPunct="1">
              <a:spcBef>
                <a:spcPct val="0"/>
              </a:spcBef>
              <a:spcAft>
                <a:spcPts val="450"/>
              </a:spcAft>
              <a:buFont typeface="Wingdings" pitchFamily="2" charset="2"/>
              <a:buChar char="§"/>
            </a:pPr>
            <a:endParaRPr lang="pt-BR" sz="3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704850" lvl="1" indent="-228600" algn="just" eaLnBrk="1" fontAlgn="base" hangingPunct="1">
              <a:spcBef>
                <a:spcPct val="0"/>
              </a:spcBef>
              <a:spcAft>
                <a:spcPts val="450"/>
              </a:spcAft>
              <a:buFont typeface="Wingdings" pitchFamily="2" charset="2"/>
              <a:buChar char="Ø"/>
            </a:pPr>
            <a:r>
              <a:rPr lang="pt-BR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Restrição: </a:t>
            </a:r>
            <a:r>
              <a:rPr lang="pt-BR" sz="1600" b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Vazão </a:t>
            </a:r>
            <a:r>
              <a:rPr lang="pt-BR" sz="1600" b="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mínima de 350 </a:t>
            </a:r>
            <a:r>
              <a:rPr lang="pt-BR" sz="1600" b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m³/s</a:t>
            </a:r>
            <a:endParaRPr lang="pt-BR" sz="500" b="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704850" lvl="1" indent="-228600" algn="just" eaLnBrk="1" fontAlgn="base" hangingPunct="1">
              <a:spcBef>
                <a:spcPct val="0"/>
              </a:spcBef>
              <a:spcAft>
                <a:spcPts val="450"/>
              </a:spcAft>
              <a:buFont typeface="Wingdings" pitchFamily="2" charset="2"/>
              <a:buChar char="Ø"/>
            </a:pPr>
            <a:r>
              <a:rPr lang="pt-BR" sz="16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Ação </a:t>
            </a:r>
            <a:r>
              <a:rPr lang="pt-BR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adotada: </a:t>
            </a:r>
            <a:r>
              <a:rPr lang="pt-BR" sz="1600" b="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Após a conclusão das obras de adaptação da captação da cidade de Pirapora, com a </a:t>
            </a:r>
            <a:r>
              <a:rPr lang="pt-BR" sz="16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liberação pela Justiça, </a:t>
            </a:r>
            <a:r>
              <a:rPr lang="pt-BR" sz="16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e </a:t>
            </a:r>
            <a:r>
              <a:rPr lang="pt-BR" sz="16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adaptação da captação do Projeto de Irrigação Jaíba</a:t>
            </a:r>
            <a:r>
              <a:rPr lang="pt-BR" sz="1600" b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pt-BR" sz="1600" b="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as defluências foram gradativamente reduzidas:</a:t>
            </a:r>
          </a:p>
          <a:p>
            <a:pPr marL="476250" lvl="1" indent="0" algn="just" eaLnBrk="1" fontAlgn="base" hangingPunct="1">
              <a:spcBef>
                <a:spcPct val="0"/>
              </a:spcBef>
            </a:pPr>
            <a:endParaRPr lang="pt-BR" sz="1400" b="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1162050" lvl="2" indent="-285750" algn="just" eaLnBrk="1" fontAlgn="base" hangingPunct="1">
              <a:lnSpc>
                <a:spcPts val="1400"/>
              </a:lnSpc>
              <a:spcBef>
                <a:spcPct val="0"/>
              </a:spcBef>
              <a:spcAft>
                <a:spcPts val="450"/>
              </a:spcAft>
              <a:buFont typeface="Arial" pitchFamily="34" charset="0"/>
              <a:buChar char="•"/>
            </a:pPr>
            <a:r>
              <a:rPr lang="pt-BR" sz="1400" b="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para 200 m³/s </a:t>
            </a:r>
            <a:r>
              <a:rPr lang="pt-BR" sz="1400" b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 partir do </a:t>
            </a:r>
            <a:r>
              <a:rPr lang="pt-BR" sz="1400" b="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dia 07/07/2014</a:t>
            </a:r>
          </a:p>
          <a:p>
            <a:pPr marL="1162050" lvl="2" indent="-285750" algn="just" eaLnBrk="1" fontAlgn="base" hangingPunct="1">
              <a:lnSpc>
                <a:spcPts val="1400"/>
              </a:lnSpc>
              <a:spcBef>
                <a:spcPct val="0"/>
              </a:spcBef>
              <a:spcAft>
                <a:spcPts val="450"/>
              </a:spcAft>
              <a:buFont typeface="Arial" pitchFamily="34" charset="0"/>
              <a:buChar char="•"/>
            </a:pPr>
            <a:r>
              <a:rPr lang="pt-BR" sz="1400" b="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para 190 m³/s </a:t>
            </a:r>
            <a:r>
              <a:rPr lang="pt-BR" sz="1400" b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 partir do dia </a:t>
            </a:r>
            <a:r>
              <a:rPr lang="pt-BR" sz="1400" b="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03/08/2014</a:t>
            </a:r>
          </a:p>
          <a:p>
            <a:pPr marL="1162050" lvl="2" indent="-285750" algn="just" eaLnBrk="1" fontAlgn="base" hangingPunct="1">
              <a:lnSpc>
                <a:spcPts val="1400"/>
              </a:lnSpc>
              <a:spcBef>
                <a:spcPct val="0"/>
              </a:spcBef>
              <a:spcAft>
                <a:spcPts val="450"/>
              </a:spcAft>
              <a:buFont typeface="Arial" pitchFamily="34" charset="0"/>
              <a:buChar char="•"/>
            </a:pPr>
            <a:r>
              <a:rPr lang="pt-BR" sz="1400" b="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para 170 m³/s </a:t>
            </a:r>
            <a:r>
              <a:rPr lang="pt-BR" sz="1400" b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 partir do </a:t>
            </a:r>
            <a:r>
              <a:rPr lang="pt-BR" sz="1400" b="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dia 20/08/2014</a:t>
            </a:r>
            <a:endParaRPr lang="pt-BR" sz="1400" b="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1162050" lvl="2" indent="-285750" algn="just" eaLnBrk="1" fontAlgn="base" hangingPunct="1">
              <a:lnSpc>
                <a:spcPts val="1400"/>
              </a:lnSpc>
              <a:spcBef>
                <a:spcPct val="0"/>
              </a:spcBef>
              <a:spcAft>
                <a:spcPts val="450"/>
              </a:spcAft>
              <a:buFont typeface="Arial" pitchFamily="34" charset="0"/>
              <a:buChar char="•"/>
            </a:pPr>
            <a:r>
              <a:rPr lang="pt-BR" sz="1400" b="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para 160 </a:t>
            </a:r>
            <a:r>
              <a:rPr lang="pt-BR" sz="1400" b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m³/s a partir do </a:t>
            </a:r>
            <a:r>
              <a:rPr lang="pt-BR" sz="1400" b="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dia 03/09/2014</a:t>
            </a:r>
          </a:p>
          <a:p>
            <a:pPr marL="1162050" lvl="2" indent="-285750" algn="just" eaLnBrk="1" fontAlgn="base" hangingPunct="1">
              <a:lnSpc>
                <a:spcPts val="1400"/>
              </a:lnSpc>
              <a:spcBef>
                <a:spcPct val="0"/>
              </a:spcBef>
              <a:spcAft>
                <a:spcPts val="450"/>
              </a:spcAft>
              <a:buFont typeface="Arial" pitchFamily="34" charset="0"/>
              <a:buChar char="•"/>
            </a:pPr>
            <a:r>
              <a:rPr lang="pt-BR" sz="1400" b="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para 150 m³/s a partir do dia 03/10/2014</a:t>
            </a:r>
          </a:p>
          <a:p>
            <a:pPr marL="1162050" lvl="2" indent="-285750" algn="just" eaLnBrk="1" fontAlgn="base" hangingPunct="1">
              <a:lnSpc>
                <a:spcPts val="1400"/>
              </a:lnSpc>
              <a:spcBef>
                <a:spcPct val="0"/>
              </a:spcBef>
              <a:spcAft>
                <a:spcPts val="450"/>
              </a:spcAft>
              <a:buFont typeface="Arial" pitchFamily="34" charset="0"/>
              <a:buChar char="•"/>
            </a:pPr>
            <a:r>
              <a:rPr lang="pt-BR" sz="1400" b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para </a:t>
            </a:r>
            <a:r>
              <a:rPr lang="pt-BR" sz="1400" b="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140 </a:t>
            </a:r>
            <a:r>
              <a:rPr lang="pt-BR" sz="1400" b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m³/s a partir do dia </a:t>
            </a:r>
            <a:r>
              <a:rPr lang="pt-BR" sz="1400" b="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12/10/2014</a:t>
            </a:r>
            <a:endParaRPr lang="pt-BR" sz="1400" b="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1162050" lvl="2" indent="-285750" algn="just" eaLnBrk="1" fontAlgn="base" hangingPunct="1">
              <a:lnSpc>
                <a:spcPts val="1400"/>
              </a:lnSpc>
              <a:spcBef>
                <a:spcPct val="0"/>
              </a:spcBef>
              <a:spcAft>
                <a:spcPts val="450"/>
              </a:spcAft>
              <a:buFont typeface="Arial" pitchFamily="34" charset="0"/>
              <a:buChar char="•"/>
            </a:pPr>
            <a:r>
              <a:rPr lang="pt-BR" sz="1400" b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para </a:t>
            </a:r>
            <a:r>
              <a:rPr lang="pt-BR" sz="1400" b="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130 </a:t>
            </a:r>
            <a:r>
              <a:rPr lang="pt-BR" sz="1400" b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m³/s a partir do dia </a:t>
            </a:r>
            <a:r>
              <a:rPr lang="pt-BR" sz="1400" b="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31/10/2014</a:t>
            </a:r>
            <a:endParaRPr lang="pt-BR" sz="1400" b="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1162050" lvl="2" indent="-285750" algn="just" eaLnBrk="1" fontAlgn="base" hangingPunct="1">
              <a:lnSpc>
                <a:spcPts val="1400"/>
              </a:lnSpc>
              <a:spcBef>
                <a:spcPct val="0"/>
              </a:spcBef>
              <a:spcAft>
                <a:spcPts val="450"/>
              </a:spcAft>
              <a:buFont typeface="Arial" pitchFamily="34" charset="0"/>
              <a:buChar char="•"/>
            </a:pPr>
            <a:r>
              <a:rPr lang="pt-BR" sz="1400" b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para </a:t>
            </a:r>
            <a:r>
              <a:rPr lang="pt-BR" sz="1400" b="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125 </a:t>
            </a:r>
            <a:r>
              <a:rPr lang="pt-BR" sz="1400" b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m³/s a partir do dia </a:t>
            </a:r>
            <a:r>
              <a:rPr lang="pt-BR" sz="1400" b="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04/11/2014</a:t>
            </a:r>
            <a:endParaRPr lang="pt-BR" sz="1400" b="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1162050" lvl="2" indent="-285750" algn="just" eaLnBrk="1" fontAlgn="base" hangingPunct="1">
              <a:lnSpc>
                <a:spcPts val="1400"/>
              </a:lnSpc>
              <a:spcBef>
                <a:spcPct val="0"/>
              </a:spcBef>
              <a:spcAft>
                <a:spcPts val="450"/>
              </a:spcAft>
              <a:buFont typeface="Arial" pitchFamily="34" charset="0"/>
              <a:buChar char="•"/>
            </a:pPr>
            <a:r>
              <a:rPr lang="pt-BR" sz="1400" b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para </a:t>
            </a:r>
            <a:r>
              <a:rPr lang="pt-BR" sz="1400" b="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120 </a:t>
            </a:r>
            <a:r>
              <a:rPr lang="pt-BR" sz="1400" b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m³/s a partir do dia </a:t>
            </a:r>
            <a:r>
              <a:rPr lang="pt-BR" sz="1400" b="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26/11/2014</a:t>
            </a:r>
            <a:endParaRPr lang="pt-BR" sz="1400" b="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1162050" lvl="2" indent="-285750" algn="just" eaLnBrk="1" fontAlgn="base" hangingPunct="1">
              <a:lnSpc>
                <a:spcPts val="1400"/>
              </a:lnSpc>
              <a:spcBef>
                <a:spcPct val="0"/>
              </a:spcBef>
              <a:spcAft>
                <a:spcPts val="450"/>
              </a:spcAft>
              <a:buFont typeface="Arial" pitchFamily="34" charset="0"/>
              <a:buChar char="•"/>
            </a:pPr>
            <a:r>
              <a:rPr lang="pt-BR" sz="1400" b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para </a:t>
            </a:r>
            <a:r>
              <a:rPr lang="pt-BR" sz="1400" b="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80 </a:t>
            </a:r>
            <a:r>
              <a:rPr lang="pt-BR" sz="1400" b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m³/s a partir do dia </a:t>
            </a:r>
            <a:r>
              <a:rPr lang="pt-BR" sz="1400" b="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12/02/2015</a:t>
            </a:r>
          </a:p>
          <a:p>
            <a:pPr marL="1162050" lvl="2" indent="-285750" algn="just" eaLnBrk="1" fontAlgn="base" hangingPunct="1">
              <a:lnSpc>
                <a:spcPts val="1400"/>
              </a:lnSpc>
              <a:spcBef>
                <a:spcPct val="0"/>
              </a:spcBef>
              <a:spcAft>
                <a:spcPts val="450"/>
              </a:spcAft>
              <a:buFont typeface="Arial" pitchFamily="34" charset="0"/>
              <a:buChar char="•"/>
            </a:pPr>
            <a:r>
              <a:rPr lang="pt-BR" sz="1400" b="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para 300 m³/s a partir do dia 12/04/2015</a:t>
            </a:r>
          </a:p>
          <a:p>
            <a:pPr marL="1162050" lvl="2" indent="-285750" algn="just" eaLnBrk="1" fontAlgn="base" hangingPunct="1">
              <a:lnSpc>
                <a:spcPts val="1400"/>
              </a:lnSpc>
              <a:spcBef>
                <a:spcPct val="0"/>
              </a:spcBef>
              <a:spcAft>
                <a:spcPts val="450"/>
              </a:spcAft>
              <a:buFont typeface="Arial" pitchFamily="34" charset="0"/>
              <a:buChar char="•"/>
            </a:pPr>
            <a:r>
              <a:rPr lang="pt-BR" sz="1400" b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para 500 </a:t>
            </a:r>
            <a:r>
              <a:rPr lang="pt-BR" sz="1400" b="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m³/s a partir do dia 01/10/2015</a:t>
            </a:r>
            <a:endParaRPr lang="pt-BR" sz="1400" b="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1162050" lvl="2" indent="-285750" algn="just" eaLnBrk="1" fontAlgn="base" hangingPunct="1">
              <a:lnSpc>
                <a:spcPts val="1400"/>
              </a:lnSpc>
              <a:spcBef>
                <a:spcPct val="0"/>
              </a:spcBef>
              <a:spcAft>
                <a:spcPts val="450"/>
              </a:spcAft>
              <a:buFont typeface="Arial" pitchFamily="34" charset="0"/>
              <a:buChar char="•"/>
            </a:pPr>
            <a:r>
              <a:rPr lang="pt-BR" sz="1400" b="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para 400 m³/s a partir do dia 01/12/2015</a:t>
            </a:r>
          </a:p>
          <a:p>
            <a:pPr marL="1162050" lvl="2" indent="-285750" algn="just" eaLnBrk="1" fontAlgn="base" hangingPunct="1">
              <a:lnSpc>
                <a:spcPts val="1400"/>
              </a:lnSpc>
              <a:spcBef>
                <a:spcPct val="0"/>
              </a:spcBef>
              <a:spcAft>
                <a:spcPts val="450"/>
              </a:spcAft>
              <a:buFont typeface="Arial" pitchFamily="34" charset="0"/>
              <a:buChar char="•"/>
            </a:pPr>
            <a:r>
              <a:rPr lang="pt-BR" sz="1400" b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para 300 m³/s a partir do dia </a:t>
            </a:r>
            <a:r>
              <a:rPr lang="pt-BR" sz="1400" b="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07/01/2016</a:t>
            </a:r>
            <a:endParaRPr lang="pt-BR" sz="1400" b="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1162050" lvl="2" indent="-285750" algn="just" eaLnBrk="1" fontAlgn="base" hangingPunct="1">
              <a:lnSpc>
                <a:spcPts val="1400"/>
              </a:lnSpc>
              <a:spcBef>
                <a:spcPct val="0"/>
              </a:spcBef>
              <a:spcAft>
                <a:spcPts val="450"/>
              </a:spcAft>
              <a:buFont typeface="Arial" pitchFamily="34" charset="0"/>
              <a:buChar char="•"/>
            </a:pPr>
            <a:r>
              <a:rPr lang="pt-BR" sz="1400" b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para </a:t>
            </a:r>
            <a:r>
              <a:rPr lang="pt-BR" sz="1400" b="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250 </a:t>
            </a:r>
            <a:r>
              <a:rPr lang="pt-BR" sz="1400" b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m³/s a partir do dia </a:t>
            </a:r>
            <a:r>
              <a:rPr lang="pt-BR" sz="1400" b="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11/01/2016</a:t>
            </a:r>
            <a:endParaRPr lang="pt-BR" sz="1400" b="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1162050" lvl="2" indent="-285750" algn="just" eaLnBrk="1" fontAlgn="base" hangingPunct="1">
              <a:lnSpc>
                <a:spcPts val="1400"/>
              </a:lnSpc>
              <a:spcBef>
                <a:spcPct val="0"/>
              </a:spcBef>
              <a:spcAft>
                <a:spcPts val="450"/>
              </a:spcAft>
              <a:buFont typeface="Arial" pitchFamily="34" charset="0"/>
              <a:buChar char="•"/>
            </a:pPr>
            <a:r>
              <a:rPr lang="pt-BR" sz="1400" b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para </a:t>
            </a:r>
            <a:r>
              <a:rPr lang="pt-BR" sz="1400" b="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150 </a:t>
            </a:r>
            <a:r>
              <a:rPr lang="pt-BR" sz="1400" b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m³/s a partir do dia </a:t>
            </a:r>
            <a:r>
              <a:rPr lang="pt-BR" sz="1400" b="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16/01/2016</a:t>
            </a:r>
          </a:p>
          <a:p>
            <a:pPr marL="1162050" lvl="2" indent="-285750" algn="just" eaLnBrk="1" fontAlgn="base" hangingPunct="1">
              <a:lnSpc>
                <a:spcPts val="1400"/>
              </a:lnSpc>
              <a:spcBef>
                <a:spcPct val="0"/>
              </a:spcBef>
              <a:spcAft>
                <a:spcPts val="450"/>
              </a:spcAft>
              <a:buFont typeface="Arial" pitchFamily="34" charset="0"/>
              <a:buChar char="•"/>
            </a:pPr>
            <a:r>
              <a:rPr lang="pt-BR" sz="1400" b="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Para 100 m³/s a partir do dia 15/03/2016</a:t>
            </a:r>
            <a:endParaRPr lang="pt-BR" sz="1400" b="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1162050" lvl="2" indent="-285750" algn="just" eaLnBrk="1" fontAlgn="base" hangingPunct="1">
              <a:spcBef>
                <a:spcPct val="0"/>
              </a:spcBef>
              <a:spcAft>
                <a:spcPts val="450"/>
              </a:spcAft>
              <a:buFont typeface="Arial" pitchFamily="34" charset="0"/>
              <a:buChar char="•"/>
            </a:pPr>
            <a:endParaRPr lang="pt-BR" sz="1400" b="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1162050" lvl="2" indent="-285750" algn="just" eaLnBrk="1" fontAlgn="base" hangingPunct="1">
              <a:spcBef>
                <a:spcPct val="0"/>
              </a:spcBef>
              <a:spcAft>
                <a:spcPts val="450"/>
              </a:spcAft>
              <a:buFont typeface="Arial" pitchFamily="34" charset="0"/>
              <a:buChar char="•"/>
            </a:pPr>
            <a:endParaRPr lang="pt-BR" sz="1400" b="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9" t="2050" r="3845" b="54717"/>
          <a:stretch/>
        </p:blipFill>
        <p:spPr bwMode="auto">
          <a:xfrm>
            <a:off x="4860032" y="2132856"/>
            <a:ext cx="4283968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2838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79" t="14476" r="4637"/>
          <a:stretch/>
        </p:blipFill>
        <p:spPr bwMode="auto">
          <a:xfrm>
            <a:off x="7012062" y="980728"/>
            <a:ext cx="2195736" cy="3935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-452562" y="-136232"/>
            <a:ext cx="7464624" cy="5052217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  <a:effectLst>
            <a:prstShdw prst="shdw17" dist="17961" dir="2700000">
              <a:srgbClr val="8C8C8C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64294" tIns="32147" rIns="64294" bIns="32147">
            <a:noAutofit/>
          </a:bodyPr>
          <a:lstStyle>
            <a:lvl1pPr marL="266700" indent="-266700" defTabSz="979488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79488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79488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79488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79488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79488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79488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79488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79488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704850" lvl="1" indent="-228600" algn="just" eaLnBrk="1" fontAlgn="base" hangingPunct="1">
              <a:spcBef>
                <a:spcPct val="0"/>
              </a:spcBef>
              <a:spcAft>
                <a:spcPts val="450"/>
              </a:spcAft>
              <a:buFont typeface="Wingdings" pitchFamily="2" charset="2"/>
              <a:buChar char="Ø"/>
            </a:pPr>
            <a:endParaRPr lang="pt-BR" sz="800" b="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0" indent="0" algn="just" eaLnBrk="1" fontAlgn="base" hangingPunct="1">
              <a:spcBef>
                <a:spcPct val="0"/>
              </a:spcBef>
              <a:spcAft>
                <a:spcPts val="450"/>
              </a:spcAft>
            </a:pPr>
            <a:r>
              <a:rPr lang="pt-BR" sz="2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      </a:t>
            </a:r>
            <a:r>
              <a:rPr lang="pt-BR" sz="20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UHEs</a:t>
            </a:r>
            <a:r>
              <a:rPr lang="pt-BR" sz="2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Sobradinho e </a:t>
            </a:r>
            <a:r>
              <a:rPr lang="pt-BR" sz="20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Xingó</a:t>
            </a:r>
            <a:r>
              <a:rPr lang="pt-BR" sz="2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– </a:t>
            </a:r>
            <a:r>
              <a:rPr lang="pt-BR" sz="20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Bacia do Rio </a:t>
            </a:r>
            <a:r>
              <a:rPr lang="pt-BR" sz="2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São Francisco</a:t>
            </a:r>
          </a:p>
          <a:p>
            <a:pPr marL="0" indent="0" algn="just" eaLnBrk="1" fontAlgn="base" hangingPunct="1">
              <a:spcBef>
                <a:spcPct val="0"/>
              </a:spcBef>
              <a:spcAft>
                <a:spcPts val="450"/>
              </a:spcAft>
            </a:pPr>
            <a:endParaRPr lang="pt-BR" sz="4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704850" lvl="1" indent="-228600" algn="just" eaLnBrk="1" fontAlgn="base" hangingPunct="1">
              <a:spcBef>
                <a:spcPct val="0"/>
              </a:spcBef>
              <a:spcAft>
                <a:spcPts val="200"/>
              </a:spcAft>
              <a:buFont typeface="Wingdings" pitchFamily="2" charset="2"/>
              <a:buChar char="Ø"/>
            </a:pPr>
            <a:r>
              <a:rPr lang="pt-BR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Restrição: </a:t>
            </a:r>
            <a:r>
              <a:rPr lang="pt-BR" sz="1600" b="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Vazão mínima de 1.300 m³/s</a:t>
            </a:r>
            <a:endParaRPr lang="pt-BR" sz="1600" b="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704850" lvl="1" indent="-228600" algn="just" eaLnBrk="1" fontAlgn="base" hangingPunct="1">
              <a:spcBef>
                <a:spcPct val="0"/>
              </a:spcBef>
              <a:spcAft>
                <a:spcPts val="200"/>
              </a:spcAft>
              <a:buFont typeface="Wingdings" pitchFamily="2" charset="2"/>
              <a:buChar char="Ø"/>
            </a:pPr>
            <a:r>
              <a:rPr lang="pt-BR" sz="16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Ação adotada: </a:t>
            </a:r>
            <a:r>
              <a:rPr lang="pt-BR" sz="1600" b="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 partir de solicitação feita pelo ONS à ANA e pela CHESF ao IBAMA, foi autorizada a redução da vazão mínima para 1.100 m³/s em abril de 2013;</a:t>
            </a:r>
          </a:p>
          <a:p>
            <a:pPr marL="715963" lvl="1" algn="just" eaLnBrk="1" fontAlgn="base" hangingPunct="1">
              <a:spcBef>
                <a:spcPct val="0"/>
              </a:spcBef>
              <a:spcAft>
                <a:spcPts val="200"/>
              </a:spcAft>
              <a:buFont typeface="Wingdings" pitchFamily="2" charset="2"/>
              <a:buChar char="Ø"/>
            </a:pPr>
            <a:r>
              <a:rPr lang="pt-BR" sz="1600" b="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No 1º semestre de 2014, o ONS solicitou autorização à ANA para a implementação da flexibilização para 900 m³/s nos períodos de carga leve;</a:t>
            </a:r>
          </a:p>
          <a:p>
            <a:pPr marL="715963" lvl="1" algn="just" eaLnBrk="1" fontAlgn="base" hangingPunct="1">
              <a:spcBef>
                <a:spcPct val="0"/>
              </a:spcBef>
              <a:spcAft>
                <a:spcPts val="200"/>
              </a:spcAft>
              <a:buFont typeface="Wingdings" pitchFamily="2" charset="2"/>
              <a:buChar char="Ø"/>
            </a:pPr>
            <a:r>
              <a:rPr lang="pt-BR" sz="1600" b="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Ao final de 2014 foi autorizada a realização de testes para a flexibilização até 1.000 m³/s nos períodos de carga leve, que foram realizados em janeiro de 2015;</a:t>
            </a:r>
          </a:p>
          <a:p>
            <a:pPr marL="715963" lvl="1" algn="just" eaLnBrk="1" fontAlgn="base" hangingPunct="1">
              <a:spcBef>
                <a:spcPct val="0"/>
              </a:spcBef>
              <a:spcAft>
                <a:spcPts val="200"/>
              </a:spcAft>
              <a:buFont typeface="Wingdings" pitchFamily="2" charset="2"/>
              <a:buChar char="Ø"/>
            </a:pPr>
            <a:r>
              <a:rPr lang="pt-BR" sz="1600" b="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Foi autorizado em março de 2015 pela ANA e pelo IBAMA a flexibilização até 1.000 m³/s nos períodos de carga leve</a:t>
            </a:r>
            <a:r>
              <a:rPr lang="pt-BR" sz="1600" b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;</a:t>
            </a:r>
            <a:endParaRPr lang="pt-BR" sz="1600" b="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715963" lvl="1" algn="just" eaLnBrk="1" fontAlgn="base" hangingPunct="1">
              <a:spcBef>
                <a:spcPct val="0"/>
              </a:spcBef>
              <a:spcAft>
                <a:spcPts val="200"/>
              </a:spcAft>
              <a:buFont typeface="Wingdings" pitchFamily="2" charset="2"/>
              <a:buChar char="Ø"/>
            </a:pPr>
            <a:r>
              <a:rPr lang="pt-BR" sz="1600" b="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Em maio </a:t>
            </a:r>
            <a:r>
              <a:rPr lang="pt-BR" sz="1600" b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de </a:t>
            </a:r>
            <a:r>
              <a:rPr lang="pt-BR" sz="1600" b="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2015 </a:t>
            </a:r>
            <a:r>
              <a:rPr lang="pt-BR" sz="1600" b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foi autorizada a realização de testes para a flexibilização até </a:t>
            </a:r>
            <a:r>
              <a:rPr lang="pt-BR" sz="1600" b="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900 m³/s, que foram realizados em maio e junho de 2015;</a:t>
            </a:r>
            <a:endParaRPr lang="pt-BR" sz="1600" b="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715963" lvl="1" algn="just" eaLnBrk="1" fontAlgn="base" hangingPunct="1">
              <a:spcBef>
                <a:spcPct val="0"/>
              </a:spcBef>
              <a:spcAft>
                <a:spcPts val="200"/>
              </a:spcAft>
              <a:buFont typeface="Wingdings" pitchFamily="2" charset="2"/>
              <a:buChar char="Ø"/>
            </a:pPr>
            <a:r>
              <a:rPr lang="pt-BR" sz="1600" b="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Foi </a:t>
            </a:r>
            <a:r>
              <a:rPr lang="pt-BR" sz="1600" b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autorizado </a:t>
            </a:r>
            <a:r>
              <a:rPr lang="pt-BR" sz="1600" b="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ao final de junho de </a:t>
            </a:r>
            <a:r>
              <a:rPr lang="pt-BR" sz="1600" b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2015 pela ANA e pelo IBAMA a flexibilização até </a:t>
            </a:r>
            <a:r>
              <a:rPr lang="pt-BR" sz="1600" b="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900 m³/s.</a:t>
            </a:r>
            <a:endParaRPr lang="pt-BR" sz="1600" b="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715963" lvl="1" algn="just" eaLnBrk="1" fontAlgn="base" hangingPunct="1">
              <a:spcBef>
                <a:spcPct val="0"/>
              </a:spcBef>
              <a:spcAft>
                <a:spcPts val="200"/>
              </a:spcAft>
              <a:buFont typeface="Wingdings" pitchFamily="2" charset="2"/>
              <a:buChar char="Ø"/>
            </a:pPr>
            <a:r>
              <a:rPr lang="pt-BR" sz="1600" b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Foi autorizado ao final de </a:t>
            </a:r>
            <a:r>
              <a:rPr lang="pt-BR" sz="1600" b="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janeiro </a:t>
            </a:r>
            <a:r>
              <a:rPr lang="pt-BR" sz="1600" b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de </a:t>
            </a:r>
            <a:r>
              <a:rPr lang="pt-BR" sz="1600" b="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2016 </a:t>
            </a:r>
            <a:r>
              <a:rPr lang="pt-BR" sz="1600" b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pela ANA e pelo IBAMA a flexibilização até </a:t>
            </a:r>
            <a:r>
              <a:rPr lang="pt-BR" sz="1600" b="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800 </a:t>
            </a:r>
            <a:r>
              <a:rPr lang="pt-BR" sz="1600" b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m³/s</a:t>
            </a:r>
            <a:r>
              <a:rPr lang="pt-BR" sz="1600" b="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</a:t>
            </a:r>
            <a:endParaRPr lang="pt-BR" sz="1600" b="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8220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Gráfico 15"/>
          <p:cNvGraphicFramePr>
            <a:graphicFrameLocks noGrp="1"/>
          </p:cNvGraphicFramePr>
          <p:nvPr>
            <p:extLst/>
          </p:nvPr>
        </p:nvGraphicFramePr>
        <p:xfrm>
          <a:off x="102695" y="584716"/>
          <a:ext cx="8815890" cy="58625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CaixaDeTexto 6"/>
          <p:cNvSpPr txBox="1"/>
          <p:nvPr/>
        </p:nvSpPr>
        <p:spPr>
          <a:xfrm>
            <a:off x="3279931" y="3456597"/>
            <a:ext cx="21605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defTabSz="979488"/>
            <a:r>
              <a:rPr lang="pt-BR" sz="12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Atingiria 0%VU </a:t>
            </a:r>
            <a:r>
              <a:rPr lang="en-US" sz="12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sz="12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AGO/14</a:t>
            </a:r>
            <a:endParaRPr lang="pt-BR" sz="12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9" name="Conector de seta reta 8"/>
          <p:cNvCxnSpPr/>
          <p:nvPr/>
        </p:nvCxnSpPr>
        <p:spPr>
          <a:xfrm>
            <a:off x="2915816" y="3067531"/>
            <a:ext cx="0" cy="32592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aixaDeTexto 16"/>
          <p:cNvSpPr txBox="1"/>
          <p:nvPr/>
        </p:nvSpPr>
        <p:spPr>
          <a:xfrm rot="1378589">
            <a:off x="1312600" y="2426525"/>
            <a:ext cx="2877095" cy="2524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lvl="1" algn="ctr" defTabSz="979488">
              <a:lnSpc>
                <a:spcPts val="2200"/>
              </a:lnSpc>
              <a:spcBef>
                <a:spcPts val="1800"/>
              </a:spcBef>
            </a:pPr>
            <a:r>
              <a:rPr lang="pt-BR" sz="1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Armazenamento verificado</a:t>
            </a:r>
            <a:endParaRPr lang="pt-BR" sz="1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CaixaDeTexto 17"/>
          <p:cNvSpPr txBox="1"/>
          <p:nvPr/>
        </p:nvSpPr>
        <p:spPr>
          <a:xfrm rot="2279135">
            <a:off x="746053" y="3374945"/>
            <a:ext cx="3610936" cy="28212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lvl="1" algn="ctr" defTabSz="979488">
              <a:lnSpc>
                <a:spcPts val="2200"/>
              </a:lnSpc>
              <a:spcBef>
                <a:spcPts val="1800"/>
              </a:spcBef>
            </a:pPr>
            <a:r>
              <a:rPr lang="pt-BR" sz="14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Armazenamento com 350 m³/s</a:t>
            </a:r>
            <a:endParaRPr lang="pt-BR" sz="14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Elipse 21"/>
          <p:cNvSpPr/>
          <p:nvPr/>
        </p:nvSpPr>
        <p:spPr>
          <a:xfrm>
            <a:off x="8331760" y="2048689"/>
            <a:ext cx="836390" cy="504056"/>
          </a:xfrm>
          <a:prstGeom prst="ellipse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1400" b="1" spc="-5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20,8</a:t>
            </a:r>
            <a:endParaRPr lang="pt-BR" sz="1400" b="1" spc="-5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Elipse 18"/>
          <p:cNvSpPr/>
          <p:nvPr/>
        </p:nvSpPr>
        <p:spPr>
          <a:xfrm>
            <a:off x="8307610" y="5085184"/>
            <a:ext cx="836390" cy="504056"/>
          </a:xfrm>
          <a:prstGeom prst="ellipse">
            <a:avLst/>
          </a:prstGeom>
          <a:noFill/>
          <a:ln w="444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1400" b="1" spc="-5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-25,4</a:t>
            </a:r>
            <a:endParaRPr lang="pt-BR" sz="1400" b="1" spc="-5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200796" y="87948"/>
            <a:ext cx="7755580" cy="40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0224" tIns="35113" rIns="70224" bIns="0">
            <a:spAutoFit/>
          </a:bodyPr>
          <a:lstStyle/>
          <a:p>
            <a:pPr defTabSz="702556"/>
            <a:r>
              <a:rPr lang="pt-BR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Ganhos com a Operação Adotada em 2014/2015</a:t>
            </a:r>
            <a:endParaRPr lang="pt-BR" sz="2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CaixaDeTexto 20"/>
          <p:cNvSpPr txBox="1"/>
          <p:nvPr/>
        </p:nvSpPr>
        <p:spPr>
          <a:xfrm>
            <a:off x="-232859" y="490961"/>
            <a:ext cx="8958664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6212" lvl="1" algn="ctr" defTabSz="979488">
              <a:lnSpc>
                <a:spcPts val="2200"/>
              </a:lnSpc>
              <a:spcBef>
                <a:spcPts val="1800"/>
              </a:spcBef>
            </a:pPr>
            <a:r>
              <a:rPr lang="pt-BR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Flexibilização da Defluência Mínima na UHE Três Marias</a:t>
            </a:r>
            <a:endParaRPr lang="pt-BR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4" name="Conector reto 3"/>
          <p:cNvCxnSpPr/>
          <p:nvPr/>
        </p:nvCxnSpPr>
        <p:spPr>
          <a:xfrm flipV="1">
            <a:off x="920315" y="3448129"/>
            <a:ext cx="7715039" cy="8468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Pentágono 19"/>
          <p:cNvSpPr/>
          <p:nvPr/>
        </p:nvSpPr>
        <p:spPr>
          <a:xfrm rot="16200000">
            <a:off x="7598217" y="3540296"/>
            <a:ext cx="2399125" cy="360040"/>
          </a:xfrm>
          <a:prstGeom prst="homePlat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1400" b="1" cap="all" dirty="0" smtClean="0">
                <a:solidFill>
                  <a:prstClr val="white"/>
                </a:solidFill>
              </a:rPr>
              <a:t>46,2 % </a:t>
            </a:r>
          </a:p>
        </p:txBody>
      </p:sp>
      <p:graphicFrame>
        <p:nvGraphicFramePr>
          <p:cNvPr id="2" name="Objeto 1"/>
          <p:cNvGraphicFramePr>
            <a:graphicFrameLocks noChangeAspect="1"/>
          </p:cNvGraphicFramePr>
          <p:nvPr>
            <p:extLst/>
          </p:nvPr>
        </p:nvGraphicFramePr>
        <p:xfrm>
          <a:off x="2976563" y="919163"/>
          <a:ext cx="2471737" cy="167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3" name="Planilha" r:id="rId5" imgW="2895555" imgH="1962090" progId="Excel.Sheet.8">
                  <p:embed/>
                </p:oleObj>
              </mc:Choice>
              <mc:Fallback>
                <p:oleObj name="Planilha" r:id="rId5" imgW="2895555" imgH="1962090" progId="Excel.Sheet.8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76563" y="919163"/>
                        <a:ext cx="2471737" cy="1676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30915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78561" y="729480"/>
            <a:ext cx="9222561" cy="5943387"/>
          </a:xfrm>
          <a:prstGeom prst="rect">
            <a:avLst/>
          </a:prstGeom>
        </p:spPr>
      </p:pic>
      <p:sp>
        <p:nvSpPr>
          <p:cNvPr id="18" name="CaixaDeTexto 17"/>
          <p:cNvSpPr txBox="1"/>
          <p:nvPr/>
        </p:nvSpPr>
        <p:spPr>
          <a:xfrm rot="2862851">
            <a:off x="1564633" y="2654131"/>
            <a:ext cx="3610936" cy="2524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lvl="1" algn="ctr" defTabSz="979488">
              <a:lnSpc>
                <a:spcPts val="2200"/>
              </a:lnSpc>
              <a:spcBef>
                <a:spcPts val="1800"/>
              </a:spcBef>
            </a:pPr>
            <a:r>
              <a:rPr lang="pt-BR" sz="14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Armazenamento com 1.300 m³/s</a:t>
            </a:r>
            <a:endParaRPr lang="pt-BR" sz="14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4949806" y="3875030"/>
            <a:ext cx="21227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defTabSz="979488"/>
            <a:r>
              <a:rPr lang="pt-BR" sz="12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Atingiria 0%VU </a:t>
            </a:r>
            <a:r>
              <a:rPr lang="en-US" sz="12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sz="12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NOV/14</a:t>
            </a:r>
            <a:endParaRPr lang="pt-BR" sz="12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9" name="Conector de seta reta 8"/>
          <p:cNvCxnSpPr/>
          <p:nvPr/>
        </p:nvCxnSpPr>
        <p:spPr>
          <a:xfrm>
            <a:off x="4932377" y="3875030"/>
            <a:ext cx="0" cy="32592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aixaDeTexto 16"/>
          <p:cNvSpPr txBox="1"/>
          <p:nvPr/>
        </p:nvSpPr>
        <p:spPr>
          <a:xfrm rot="2552874">
            <a:off x="2454434" y="1997837"/>
            <a:ext cx="2877095" cy="2524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lvl="1" algn="ctr" defTabSz="979488">
              <a:lnSpc>
                <a:spcPts val="2200"/>
              </a:lnSpc>
              <a:spcBef>
                <a:spcPts val="1800"/>
              </a:spcBef>
            </a:pPr>
            <a:r>
              <a:rPr lang="pt-BR" sz="1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Armazenamento verificado</a:t>
            </a:r>
            <a:endParaRPr lang="pt-BR" sz="1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200796" y="87948"/>
            <a:ext cx="7755580" cy="40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0224" tIns="35113" rIns="70224" bIns="0">
            <a:spAutoFit/>
          </a:bodyPr>
          <a:lstStyle/>
          <a:p>
            <a:pPr defTabSz="702556"/>
            <a:r>
              <a:rPr lang="pt-BR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Ganhos com a Operação Adotada em 2014/2015</a:t>
            </a:r>
            <a:endParaRPr lang="pt-BR" sz="2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CaixaDeTexto 20"/>
          <p:cNvSpPr txBox="1"/>
          <p:nvPr/>
        </p:nvSpPr>
        <p:spPr>
          <a:xfrm>
            <a:off x="31308" y="502620"/>
            <a:ext cx="8958664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6212" lvl="1" algn="ctr" defTabSz="979488">
              <a:lnSpc>
                <a:spcPts val="2200"/>
              </a:lnSpc>
              <a:spcBef>
                <a:spcPts val="1800"/>
              </a:spcBef>
            </a:pPr>
            <a:r>
              <a:rPr lang="pt-BR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Flexibilização da Defluência Mínima nas </a:t>
            </a:r>
            <a:r>
              <a:rPr lang="pt-BR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UHEs</a:t>
            </a:r>
            <a:r>
              <a:rPr lang="pt-BR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Sobradinho e </a:t>
            </a:r>
            <a:r>
              <a:rPr lang="pt-BR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Xingó</a:t>
            </a:r>
            <a:endParaRPr lang="pt-BR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3" name="Conector reto 22"/>
          <p:cNvCxnSpPr/>
          <p:nvPr/>
        </p:nvCxnSpPr>
        <p:spPr>
          <a:xfrm>
            <a:off x="683568" y="4221088"/>
            <a:ext cx="8352928" cy="0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Elipse 15"/>
          <p:cNvSpPr/>
          <p:nvPr/>
        </p:nvSpPr>
        <p:spPr>
          <a:xfrm>
            <a:off x="8307610" y="3327996"/>
            <a:ext cx="836390" cy="504056"/>
          </a:xfrm>
          <a:prstGeom prst="ellipse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1400" b="1" spc="-5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7,9</a:t>
            </a:r>
            <a:endParaRPr lang="pt-BR" sz="1400" b="1" spc="-5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Elipse 23"/>
          <p:cNvSpPr/>
          <p:nvPr/>
        </p:nvSpPr>
        <p:spPr>
          <a:xfrm>
            <a:off x="8389837" y="5579463"/>
            <a:ext cx="836390" cy="504056"/>
          </a:xfrm>
          <a:prstGeom prst="ellipse">
            <a:avLst/>
          </a:prstGeom>
          <a:noFill/>
          <a:ln w="444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1400" b="1" spc="-5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-36,2</a:t>
            </a:r>
            <a:endParaRPr lang="pt-BR" sz="1400" b="1" spc="-5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Pentágono 24"/>
          <p:cNvSpPr/>
          <p:nvPr/>
        </p:nvSpPr>
        <p:spPr>
          <a:xfrm rot="16200000">
            <a:off x="8020828" y="4518987"/>
            <a:ext cx="1636450" cy="360040"/>
          </a:xfrm>
          <a:prstGeom prst="homePlat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1400" b="1" cap="all" dirty="0" smtClean="0">
                <a:solidFill>
                  <a:prstClr val="white"/>
                </a:solidFill>
              </a:rPr>
              <a:t>44,1% </a:t>
            </a:r>
          </a:p>
        </p:txBody>
      </p:sp>
      <p:grpSp>
        <p:nvGrpSpPr>
          <p:cNvPr id="13" name="Grupo 12"/>
          <p:cNvGrpSpPr/>
          <p:nvPr/>
        </p:nvGrpSpPr>
        <p:grpSpPr>
          <a:xfrm>
            <a:off x="899592" y="4876291"/>
            <a:ext cx="4326932" cy="1472383"/>
            <a:chOff x="899592" y="4876291"/>
            <a:chExt cx="4326932" cy="1472383"/>
          </a:xfrm>
        </p:grpSpPr>
        <p:graphicFrame>
          <p:nvGraphicFramePr>
            <p:cNvPr id="19" name="Objeto 18"/>
            <p:cNvGraphicFramePr>
              <a:graphicFrameLocks noChangeAspect="1"/>
            </p:cNvGraphicFramePr>
            <p:nvPr>
              <p:extLst/>
            </p:nvPr>
          </p:nvGraphicFramePr>
          <p:xfrm>
            <a:off x="1006335" y="4876291"/>
            <a:ext cx="3286125" cy="12287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179" name="Planilha" r:id="rId5" imgW="3286091" imgH="1228685" progId="Excel.Sheet.12">
                    <p:embed/>
                  </p:oleObj>
                </mc:Choice>
                <mc:Fallback>
                  <p:oleObj name="Planilha" r:id="rId5" imgW="3286091" imgH="1228685" progId="Excel.Sheet.12">
                    <p:embed/>
                    <p:pic>
                      <p:nvPicPr>
                        <p:cNvPr id="0" name="Picture 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06335" y="4876291"/>
                          <a:ext cx="3286125" cy="122872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0" name="CaixaDeTexto 19"/>
            <p:cNvSpPr txBox="1"/>
            <p:nvPr/>
          </p:nvSpPr>
          <p:spPr>
            <a:xfrm>
              <a:off x="899592" y="6117842"/>
              <a:ext cx="4326932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pt-BR" sz="900" dirty="0" smtClean="0">
                  <a:solidFill>
                    <a:srgbClr val="FF0000"/>
                  </a:solidFill>
                  <a:latin typeface="Arial" charset="0"/>
                </a:rPr>
                <a:t>(*) </a:t>
              </a:r>
              <a:r>
                <a:rPr lang="pt-BR" sz="900" dirty="0" smtClean="0">
                  <a:solidFill>
                    <a:prstClr val="black"/>
                  </a:solidFill>
                  <a:latin typeface="Arial" charset="0"/>
                </a:rPr>
                <a:t>Domingos feriados e nos períodos de carga leve dos dias úteis </a:t>
              </a:r>
              <a:endParaRPr lang="pt-BR" sz="900" dirty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2" name="CaixaDeTexto 21"/>
            <p:cNvSpPr txBox="1"/>
            <p:nvPr/>
          </p:nvSpPr>
          <p:spPr>
            <a:xfrm>
              <a:off x="4048435" y="5703356"/>
              <a:ext cx="40847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pt-BR" sz="900" dirty="0" smtClean="0">
                  <a:solidFill>
                    <a:srgbClr val="FF0000"/>
                  </a:solidFill>
                  <a:latin typeface="Arial" charset="0"/>
                </a:rPr>
                <a:t>(*)</a:t>
              </a:r>
              <a:endParaRPr lang="pt-BR" sz="900" dirty="0">
                <a:solidFill>
                  <a:srgbClr val="FF0000"/>
                </a:solidFill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70466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851920" y="3645024"/>
            <a:ext cx="4680520" cy="864096"/>
          </a:xfrm>
        </p:spPr>
        <p:txBody>
          <a:bodyPr>
            <a:noAutofit/>
          </a:bodyPr>
          <a:lstStyle/>
          <a:p>
            <a:r>
              <a:rPr lang="pt-BR" sz="2223" b="1" dirty="0" smtClean="0"/>
              <a:t>Principais características do Sistema Interligado Nacional – SIN e sua expansão até 2020</a:t>
            </a:r>
            <a:endParaRPr lang="pt-BR" sz="2223" b="1" dirty="0"/>
          </a:p>
        </p:txBody>
      </p:sp>
    </p:spTree>
    <p:extLst>
      <p:ext uri="{BB962C8B-B14F-4D97-AF65-F5344CB8AC3E}">
        <p14:creationId xmlns:p14="http://schemas.microsoft.com/office/powerpoint/2010/main" val="2301801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-468560" y="44627"/>
            <a:ext cx="7272808" cy="6230712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  <a:effectLst>
            <a:prstShdw prst="shdw17" dist="17961" dir="2700000">
              <a:srgbClr val="8C8C8C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64294" tIns="32147" rIns="64294" bIns="32147">
            <a:spAutoFit/>
          </a:bodyPr>
          <a:lstStyle>
            <a:lvl1pPr marL="266700" indent="-266700" defTabSz="979488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79488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79488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79488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79488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79488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79488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79488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79488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285750" indent="-285750" algn="just" eaLnBrk="1" fontAlgn="base" hangingPunct="1">
              <a:spcBef>
                <a:spcPct val="0"/>
              </a:spcBef>
              <a:spcAft>
                <a:spcPts val="450"/>
              </a:spcAft>
              <a:buFont typeface="Wingdings" pitchFamily="2" charset="2"/>
              <a:buChar char="§"/>
            </a:pPr>
            <a:endParaRPr lang="pt-BR" sz="9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0" indent="0" algn="just" eaLnBrk="1" fontAlgn="base" hangingPunct="1">
              <a:spcBef>
                <a:spcPct val="0"/>
              </a:spcBef>
              <a:spcAft>
                <a:spcPts val="450"/>
              </a:spcAft>
            </a:pPr>
            <a:r>
              <a:rPr lang="pt-BR" sz="24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      </a:t>
            </a:r>
            <a:r>
              <a:rPr lang="pt-BR" sz="2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UHE </a:t>
            </a:r>
            <a:r>
              <a:rPr lang="pt-BR" sz="20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Mascarenhas de Moraes – Bacia do Rio Grande</a:t>
            </a:r>
          </a:p>
          <a:p>
            <a:pPr marL="704850" lvl="1" indent="-228600" algn="just" eaLnBrk="1" fontAlgn="base" hangingPunct="1">
              <a:spcBef>
                <a:spcPct val="0"/>
              </a:spcBef>
              <a:spcAft>
                <a:spcPts val="450"/>
              </a:spcAft>
              <a:buFont typeface="Wingdings" pitchFamily="2" charset="2"/>
              <a:buChar char="Ø"/>
            </a:pPr>
            <a:endParaRPr lang="pt-BR" sz="5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704850" lvl="1" indent="-228600" algn="just" eaLnBrk="1" fontAlgn="base" hangingPunct="1">
              <a:spcBef>
                <a:spcPct val="0"/>
              </a:spcBef>
              <a:spcAft>
                <a:spcPts val="450"/>
              </a:spcAft>
              <a:buFont typeface="Wingdings" pitchFamily="2" charset="2"/>
              <a:buChar char="Ø"/>
            </a:pPr>
            <a:endParaRPr lang="pt-BR" sz="5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704850" lvl="1" indent="-228600" algn="just" eaLnBrk="1" fontAlgn="base" hangingPunct="1">
              <a:spcBef>
                <a:spcPct val="0"/>
              </a:spcBef>
              <a:spcAft>
                <a:spcPts val="450"/>
              </a:spcAft>
              <a:buFont typeface="Wingdings" pitchFamily="2" charset="2"/>
              <a:buChar char="Ø"/>
            </a:pPr>
            <a:r>
              <a:rPr lang="pt-BR" sz="16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Restrição: </a:t>
            </a:r>
            <a:r>
              <a:rPr lang="pt-BR" sz="1600" b="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Manter volume mínimo de 75,0 % do volume útil.</a:t>
            </a:r>
          </a:p>
          <a:p>
            <a:pPr marL="704850" lvl="1" indent="-228600" algn="just" eaLnBrk="1" fontAlgn="base" hangingPunct="1">
              <a:spcBef>
                <a:spcPct val="0"/>
              </a:spcBef>
              <a:spcAft>
                <a:spcPts val="450"/>
              </a:spcAft>
              <a:buFont typeface="Wingdings" pitchFamily="2" charset="2"/>
              <a:buChar char="Ø"/>
            </a:pPr>
            <a:endParaRPr lang="pt-BR" sz="1600" b="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704850" lvl="1" indent="-228600" algn="just" eaLnBrk="1" fontAlgn="base" hangingPunct="1">
              <a:spcBef>
                <a:spcPct val="0"/>
              </a:spcBef>
              <a:spcAft>
                <a:spcPts val="450"/>
              </a:spcAft>
              <a:buFont typeface="Wingdings" pitchFamily="2" charset="2"/>
              <a:buChar char="Ø"/>
            </a:pPr>
            <a:r>
              <a:rPr lang="pt-BR" sz="16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Motivo: </a:t>
            </a:r>
            <a:r>
              <a:rPr lang="pt-BR" sz="1600" b="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Abastecimento das cidades de Passos e São João Batista do Glória, abastecimento da usina </a:t>
            </a:r>
            <a:r>
              <a:rPr lang="pt-BR" sz="1600" b="0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Itaiquara</a:t>
            </a:r>
            <a:r>
              <a:rPr lang="pt-BR" sz="1600" b="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de Açúcar e Álcool e travessia de balsa entre as cidades </a:t>
            </a:r>
            <a:r>
              <a:rPr lang="pt-BR" sz="1600" b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de Passos e São João Batista do </a:t>
            </a:r>
            <a:r>
              <a:rPr lang="pt-BR" sz="1600" b="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Glória.</a:t>
            </a:r>
          </a:p>
          <a:p>
            <a:pPr marL="704850" lvl="1" indent="-228600" algn="just" eaLnBrk="1" fontAlgn="base" hangingPunct="1">
              <a:spcBef>
                <a:spcPct val="0"/>
              </a:spcBef>
              <a:spcAft>
                <a:spcPts val="450"/>
              </a:spcAft>
              <a:buFont typeface="Wingdings" pitchFamily="2" charset="2"/>
              <a:buChar char="Ø"/>
            </a:pPr>
            <a:endParaRPr lang="pt-BR" sz="1600" b="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704850" lvl="1" indent="-228600" algn="just" eaLnBrk="1" fontAlgn="base" hangingPunct="1">
              <a:spcBef>
                <a:spcPct val="0"/>
              </a:spcBef>
              <a:spcAft>
                <a:spcPts val="450"/>
              </a:spcAft>
              <a:buFont typeface="Wingdings" pitchFamily="2" charset="2"/>
              <a:buChar char="Ø"/>
            </a:pPr>
            <a:r>
              <a:rPr lang="pt-BR" sz="16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Ação Judicial: Em </a:t>
            </a:r>
            <a:r>
              <a:rPr lang="pt-BR" sz="16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19/05/2014, </a:t>
            </a:r>
            <a:r>
              <a:rPr lang="pt-BR" sz="16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a </a:t>
            </a:r>
            <a:r>
              <a:rPr lang="pt-BR" sz="16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Justiça Federal de Passos determinou </a:t>
            </a:r>
            <a:r>
              <a:rPr lang="pt-BR" sz="16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em caráter liminar a </a:t>
            </a:r>
            <a:r>
              <a:rPr lang="pt-BR" sz="16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suspensão imediata de qualquer ação de rebaixamento do reservatório</a:t>
            </a:r>
            <a:r>
              <a:rPr lang="pt-BR" sz="16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marL="704850" lvl="1" indent="-228600" algn="just" eaLnBrk="1" fontAlgn="base" hangingPunct="1">
              <a:spcBef>
                <a:spcPct val="0"/>
              </a:spcBef>
              <a:spcAft>
                <a:spcPts val="450"/>
              </a:spcAft>
              <a:buFont typeface="Wingdings" pitchFamily="2" charset="2"/>
              <a:buChar char="Ø"/>
            </a:pPr>
            <a:endParaRPr lang="pt-BR" sz="1600" b="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705600" lvl="1" indent="-230400" algn="just" eaLnBrk="1" fontAlgn="base" hangingPunct="1"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pt-BR" sz="16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Em </a:t>
            </a:r>
            <a:r>
              <a:rPr lang="pt-BR" sz="16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30/07/2014, </a:t>
            </a:r>
            <a:r>
              <a:rPr lang="pt-BR" sz="16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a </a:t>
            </a:r>
            <a:r>
              <a:rPr lang="pt-BR" sz="16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Justiça Federal de Passos </a:t>
            </a:r>
            <a:r>
              <a:rPr lang="pt-BR" sz="16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revogou a decisão anterior, determinando, contudo, </a:t>
            </a:r>
            <a:r>
              <a:rPr lang="pt-BR" sz="16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a Furnas e </a:t>
            </a:r>
            <a:r>
              <a:rPr lang="pt-BR" sz="16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ao ONS que comprovassem as </a:t>
            </a:r>
            <a:r>
              <a:rPr lang="pt-BR" sz="16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ações adotadas e o cronograma de deplecionamento do reservatório</a:t>
            </a:r>
            <a:r>
              <a:rPr lang="pt-BR" sz="16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. O ONS e Furnas elaboraram Nota Técnica para apresentação em audiência.</a:t>
            </a:r>
          </a:p>
          <a:p>
            <a:pPr marL="705600" lvl="1" indent="-230400" algn="just" eaLnBrk="1" fontAlgn="base" hangingPunct="1"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pt-BR" sz="1600" b="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705600" lvl="1" indent="-230400" algn="just" eaLnBrk="1" fontAlgn="base" hangingPunct="1"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pt-BR" sz="1600" b="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Após o encaminhamento das informações por Furnas e ONS, foi iniciado em 08/08/2014 o deplecionamento do reservatório, chegando ao valor mínimo de 13,23% do volume útil em 27/11/2014</a:t>
            </a:r>
            <a:r>
              <a:rPr lang="pt-BR" sz="1600" b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pt-BR" sz="1800" b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	</a:t>
            </a:r>
            <a:endParaRPr lang="pt-BR" sz="1800" b="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" b="37072"/>
          <a:stretch/>
        </p:blipFill>
        <p:spPr bwMode="auto">
          <a:xfrm>
            <a:off x="6804248" y="1484784"/>
            <a:ext cx="2329765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626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" y="492736"/>
            <a:ext cx="9010650" cy="6054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240255" y="453067"/>
            <a:ext cx="8454607" cy="356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6212" lvl="1" defTabSz="979488">
              <a:lnSpc>
                <a:spcPts val="2200"/>
              </a:lnSpc>
              <a:spcBef>
                <a:spcPts val="1800"/>
              </a:spcBef>
            </a:pPr>
            <a:r>
              <a:rPr lang="pt-BR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Flexibilização do Nível Mínimo na UHE Mascarenhas de Moraes (75 %VU)</a:t>
            </a:r>
            <a:endParaRPr lang="pt-BR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6" name="Conector reto 5"/>
          <p:cNvCxnSpPr/>
          <p:nvPr/>
        </p:nvCxnSpPr>
        <p:spPr>
          <a:xfrm>
            <a:off x="971600" y="1088248"/>
            <a:ext cx="7848872" cy="0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ixaDeTexto 8"/>
          <p:cNvSpPr txBox="1"/>
          <p:nvPr/>
        </p:nvSpPr>
        <p:spPr>
          <a:xfrm>
            <a:off x="7541695" y="816386"/>
            <a:ext cx="1024733" cy="356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6212" lvl="1" algn="r" defTabSz="979488">
              <a:lnSpc>
                <a:spcPts val="2200"/>
              </a:lnSpc>
              <a:spcBef>
                <a:spcPts val="1800"/>
              </a:spcBef>
            </a:pPr>
            <a:r>
              <a:rPr lang="pt-BR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75,0</a:t>
            </a:r>
            <a:endParaRPr lang="pt-BR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8231511" y="4134083"/>
            <a:ext cx="749656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r" defTabSz="979488">
              <a:lnSpc>
                <a:spcPts val="2200"/>
              </a:lnSpc>
              <a:spcBef>
                <a:spcPts val="1800"/>
              </a:spcBef>
            </a:pPr>
            <a:r>
              <a:rPr lang="pt-BR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23,3</a:t>
            </a:r>
            <a:endParaRPr lang="pt-BR" sz="1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8151193" y="4532730"/>
            <a:ext cx="829974" cy="350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6212" lvl="1" algn="r" defTabSz="979488">
              <a:lnSpc>
                <a:spcPts val="2200"/>
              </a:lnSpc>
              <a:spcBef>
                <a:spcPts val="1800"/>
              </a:spcBef>
            </a:pPr>
            <a:r>
              <a:rPr lang="pt-BR" sz="1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18,0</a:t>
            </a:r>
            <a:endParaRPr lang="pt-BR" sz="16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8133129" y="4987091"/>
            <a:ext cx="829974" cy="350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6212" lvl="1" algn="r" defTabSz="979488">
              <a:lnSpc>
                <a:spcPts val="2200"/>
              </a:lnSpc>
              <a:spcBef>
                <a:spcPts val="1800"/>
              </a:spcBef>
            </a:pPr>
            <a:r>
              <a:rPr lang="pt-BR" sz="1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10,5</a:t>
            </a:r>
            <a:endParaRPr lang="pt-BR" sz="16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 rot="1885557">
            <a:off x="983449" y="4937168"/>
            <a:ext cx="4207209" cy="28212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lvl="1" algn="ctr" defTabSz="979488">
              <a:lnSpc>
                <a:spcPts val="2200"/>
              </a:lnSpc>
              <a:spcBef>
                <a:spcPts val="1800"/>
              </a:spcBef>
            </a:pPr>
            <a:r>
              <a:rPr lang="pt-BR" sz="12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com restrição de nível mínimo em M. Moraes</a:t>
            </a:r>
            <a:endParaRPr lang="pt-BR" sz="12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4367814" y="3861048"/>
            <a:ext cx="864096" cy="430887"/>
          </a:xfrm>
          <a:prstGeom prst="rect">
            <a:avLst/>
          </a:prstGeom>
          <a:noFill/>
          <a:ln w="6350">
            <a:solidFill>
              <a:srgbClr val="0000FF"/>
            </a:solidFill>
            <a:prstDash val="solid"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pt-BR" sz="1400" b="1" dirty="0" smtClean="0">
                <a:solidFill>
                  <a:srgbClr val="0000FF"/>
                </a:solidFill>
              </a:rPr>
              <a:t>27/</a:t>
            </a:r>
            <a:r>
              <a:rPr lang="pt-BR" sz="1400" b="1" dirty="0" err="1" smtClean="0">
                <a:solidFill>
                  <a:srgbClr val="0000FF"/>
                </a:solidFill>
              </a:rPr>
              <a:t>nov</a:t>
            </a:r>
            <a:endParaRPr lang="pt-BR" sz="1400" b="1" dirty="0" smtClean="0">
              <a:solidFill>
                <a:srgbClr val="0000FF"/>
              </a:solidFill>
            </a:endParaRPr>
          </a:p>
          <a:p>
            <a:pPr algn="ctr"/>
            <a:r>
              <a:rPr lang="pt-BR" sz="1400" b="1" dirty="0" smtClean="0">
                <a:solidFill>
                  <a:srgbClr val="0000FF"/>
                </a:solidFill>
              </a:rPr>
              <a:t>1,42 %VU</a:t>
            </a:r>
            <a:endParaRPr lang="pt-BR" sz="1400" b="1" dirty="0">
              <a:solidFill>
                <a:srgbClr val="0000FF"/>
              </a:solidFill>
            </a:endParaRPr>
          </a:p>
        </p:txBody>
      </p:sp>
      <p:cxnSp>
        <p:nvCxnSpPr>
          <p:cNvPr id="16" name="Conector de seta reta 15"/>
          <p:cNvCxnSpPr/>
          <p:nvPr/>
        </p:nvCxnSpPr>
        <p:spPr>
          <a:xfrm>
            <a:off x="4799862" y="4321314"/>
            <a:ext cx="0" cy="1465012"/>
          </a:xfrm>
          <a:prstGeom prst="straightConnector1">
            <a:avLst/>
          </a:prstGeom>
          <a:ln w="9525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200796" y="87948"/>
            <a:ext cx="6814369" cy="40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0224" tIns="35113" rIns="70224" bIns="0">
            <a:spAutoFit/>
          </a:bodyPr>
          <a:lstStyle/>
          <a:p>
            <a:pPr defTabSz="702556"/>
            <a:r>
              <a:rPr lang="pt-BR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Ganhos com a Operação Adotada em 2014</a:t>
            </a:r>
            <a:endParaRPr lang="pt-BR" sz="2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7197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Line 8"/>
          <p:cNvSpPr>
            <a:spLocks noChangeShapeType="1"/>
          </p:cNvSpPr>
          <p:nvPr/>
        </p:nvSpPr>
        <p:spPr bwMode="auto">
          <a:xfrm rot="16200000" flipV="1">
            <a:off x="721468" y="3467129"/>
            <a:ext cx="1306611" cy="908053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" name="Line 2"/>
          <p:cNvSpPr>
            <a:spLocks noChangeShapeType="1"/>
          </p:cNvSpPr>
          <p:nvPr/>
        </p:nvSpPr>
        <p:spPr bwMode="auto">
          <a:xfrm rot="10800000">
            <a:off x="827088" y="2115723"/>
            <a:ext cx="0" cy="389312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" name="AutoShape 3"/>
          <p:cNvSpPr>
            <a:spLocks noChangeArrowheads="1"/>
          </p:cNvSpPr>
          <p:nvPr/>
        </p:nvSpPr>
        <p:spPr bwMode="auto">
          <a:xfrm rot="10800000">
            <a:off x="639763" y="3167218"/>
            <a:ext cx="376237" cy="457200"/>
          </a:xfrm>
          <a:prstGeom prst="triangle">
            <a:avLst>
              <a:gd name="adj" fmla="val 50000"/>
            </a:avLst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071563" y="2732243"/>
            <a:ext cx="15462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sz="1400" b="1" dirty="0">
                <a:solidFill>
                  <a:prstClr val="black"/>
                </a:solidFill>
                <a:latin typeface="Arial" charset="0"/>
              </a:rPr>
              <a:t>ILHA SOLTEIRA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 rot="16200000">
            <a:off x="152147" y="2398052"/>
            <a:ext cx="1080745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pt-BR"/>
            </a:defPPr>
            <a:lvl1pPr>
              <a:defRPr sz="1100" b="1">
                <a:solidFill>
                  <a:srgbClr val="0000FF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dirty="0">
                <a:latin typeface="Arial" charset="0"/>
              </a:rPr>
              <a:t>RIO PARANÁ</a:t>
            </a:r>
          </a:p>
        </p:txBody>
      </p:sp>
      <p:sp>
        <p:nvSpPr>
          <p:cNvPr id="8" name="Line 6"/>
          <p:cNvSpPr>
            <a:spLocks noChangeShapeType="1"/>
          </p:cNvSpPr>
          <p:nvPr/>
        </p:nvSpPr>
        <p:spPr bwMode="auto">
          <a:xfrm rot="16200000" flipV="1">
            <a:off x="4526756" y="934400"/>
            <a:ext cx="3175" cy="7402512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9" name="Oval 7"/>
          <p:cNvSpPr>
            <a:spLocks noChangeArrowheads="1"/>
          </p:cNvSpPr>
          <p:nvPr/>
        </p:nvSpPr>
        <p:spPr bwMode="auto">
          <a:xfrm rot="5400000">
            <a:off x="1677193" y="4445950"/>
            <a:ext cx="366713" cy="374650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1219200" y="3418043"/>
            <a:ext cx="25765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sz="1400" b="1" dirty="0">
                <a:solidFill>
                  <a:prstClr val="black"/>
                </a:solidFill>
                <a:latin typeface="Arial" charset="0"/>
              </a:rPr>
              <a:t>CANAL PEREIRA BARRETO</a:t>
            </a:r>
            <a:endParaRPr lang="pt-BR" sz="14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3" name="Oval 10"/>
          <p:cNvSpPr>
            <a:spLocks noChangeAspect="1" noChangeArrowheads="1"/>
          </p:cNvSpPr>
          <p:nvPr/>
        </p:nvSpPr>
        <p:spPr bwMode="auto">
          <a:xfrm rot="5400000">
            <a:off x="2744788" y="4529293"/>
            <a:ext cx="184150" cy="1873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" name="Oval 11"/>
          <p:cNvSpPr>
            <a:spLocks noChangeArrowheads="1"/>
          </p:cNvSpPr>
          <p:nvPr/>
        </p:nvSpPr>
        <p:spPr bwMode="auto">
          <a:xfrm rot="5400000">
            <a:off x="3737768" y="4445950"/>
            <a:ext cx="366713" cy="374650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7" name="Text Box 13"/>
          <p:cNvSpPr txBox="1">
            <a:spLocks noChangeArrowheads="1"/>
          </p:cNvSpPr>
          <p:nvPr/>
        </p:nvSpPr>
        <p:spPr bwMode="auto">
          <a:xfrm>
            <a:off x="2057400" y="4221691"/>
            <a:ext cx="15970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sz="1400" b="1" i="1" u="sng" dirty="0">
                <a:solidFill>
                  <a:srgbClr val="FF3300"/>
                </a:solidFill>
                <a:latin typeface="Arial" charset="0"/>
              </a:rPr>
              <a:t>ENROCAMENTO</a:t>
            </a:r>
          </a:p>
        </p:txBody>
      </p:sp>
      <p:sp>
        <p:nvSpPr>
          <p:cNvPr id="18" name="Text Box 14"/>
          <p:cNvSpPr txBox="1">
            <a:spLocks noChangeArrowheads="1"/>
          </p:cNvSpPr>
          <p:nvPr/>
        </p:nvSpPr>
        <p:spPr bwMode="auto">
          <a:xfrm>
            <a:off x="7866041" y="4312852"/>
            <a:ext cx="873957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sz="1100" b="1" dirty="0">
                <a:solidFill>
                  <a:srgbClr val="0000FF"/>
                </a:solidFill>
                <a:latin typeface="Arial" charset="0"/>
              </a:rPr>
              <a:t>RIO TIETÊ</a:t>
            </a:r>
            <a:endParaRPr lang="pt-BR" sz="1100" dirty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19" name="Oval 15"/>
          <p:cNvSpPr>
            <a:spLocks noChangeArrowheads="1"/>
          </p:cNvSpPr>
          <p:nvPr/>
        </p:nvSpPr>
        <p:spPr bwMode="auto">
          <a:xfrm rot="5400000">
            <a:off x="6705600" y="4465793"/>
            <a:ext cx="304800" cy="304800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0" name="Oval 16"/>
          <p:cNvSpPr>
            <a:spLocks noChangeArrowheads="1"/>
          </p:cNvSpPr>
          <p:nvPr/>
        </p:nvSpPr>
        <p:spPr bwMode="auto">
          <a:xfrm rot="5400000">
            <a:off x="5745163" y="4465793"/>
            <a:ext cx="304800" cy="304800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1" name="AutoShape 17"/>
          <p:cNvSpPr>
            <a:spLocks noChangeArrowheads="1"/>
          </p:cNvSpPr>
          <p:nvPr/>
        </p:nvSpPr>
        <p:spPr bwMode="auto">
          <a:xfrm rot="16190235">
            <a:off x="4749800" y="4427693"/>
            <a:ext cx="304800" cy="381000"/>
          </a:xfrm>
          <a:prstGeom prst="triangle">
            <a:avLst>
              <a:gd name="adj" fmla="val 50000"/>
            </a:avLst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2" name="AutoShape 18"/>
          <p:cNvSpPr>
            <a:spLocks noChangeArrowheads="1"/>
          </p:cNvSpPr>
          <p:nvPr/>
        </p:nvSpPr>
        <p:spPr bwMode="auto">
          <a:xfrm rot="16190235">
            <a:off x="7541035" y="4427693"/>
            <a:ext cx="304800" cy="381000"/>
          </a:xfrm>
          <a:prstGeom prst="triangle">
            <a:avLst>
              <a:gd name="adj" fmla="val 50000"/>
            </a:avLst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8" name="Text Box 47"/>
          <p:cNvSpPr txBox="1">
            <a:spLocks noChangeArrowheads="1"/>
          </p:cNvSpPr>
          <p:nvPr/>
        </p:nvSpPr>
        <p:spPr bwMode="auto">
          <a:xfrm>
            <a:off x="6781136" y="4809923"/>
            <a:ext cx="2111344" cy="1723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1100" dirty="0">
                <a:solidFill>
                  <a:srgbClr val="0000CC"/>
                </a:solidFill>
              </a:rPr>
              <a:t>B.BONITA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pt-BR" sz="200" dirty="0">
              <a:solidFill>
                <a:srgbClr val="0000CC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1100" dirty="0" err="1">
                <a:solidFill>
                  <a:prstClr val="black"/>
                </a:solidFill>
              </a:rPr>
              <a:t>V.Útil</a:t>
            </a:r>
            <a:r>
              <a:rPr lang="pt-BR" sz="1100" dirty="0">
                <a:solidFill>
                  <a:prstClr val="black"/>
                </a:solidFill>
              </a:rPr>
              <a:t> (100%VU)= 2.566 </a:t>
            </a:r>
            <a:r>
              <a:rPr lang="pt-BR" sz="1100" dirty="0" smtClean="0">
                <a:solidFill>
                  <a:prstClr val="black"/>
                </a:solidFill>
              </a:rPr>
              <a:t>Hm³</a:t>
            </a:r>
            <a:endParaRPr lang="pt-BR" sz="1100" dirty="0">
              <a:solidFill>
                <a:prstClr val="black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1100" dirty="0">
                <a:solidFill>
                  <a:prstClr val="black"/>
                </a:solidFill>
              </a:rPr>
              <a:t>Potência = 4 x 35 </a:t>
            </a:r>
            <a:r>
              <a:rPr lang="pt-BR" sz="1100" dirty="0" smtClean="0">
                <a:solidFill>
                  <a:prstClr val="black"/>
                </a:solidFill>
              </a:rPr>
              <a:t>MW</a:t>
            </a:r>
          </a:p>
          <a:p>
            <a:pPr algn="ctr" fontAlgn="base">
              <a:spcBef>
                <a:spcPts val="600"/>
              </a:spcBef>
              <a:spcAft>
                <a:spcPct val="0"/>
              </a:spcAft>
            </a:pPr>
            <a:r>
              <a:rPr lang="pt-BR" sz="1100" u="sng" dirty="0">
                <a:solidFill>
                  <a:srgbClr val="FF3300"/>
                </a:solidFill>
              </a:rPr>
              <a:t>Restrição </a:t>
            </a:r>
            <a:r>
              <a:rPr lang="pt-BR" sz="1100" u="sng" dirty="0" smtClean="0">
                <a:solidFill>
                  <a:srgbClr val="FF3300"/>
                </a:solidFill>
              </a:rPr>
              <a:t>Hidrovia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1100" dirty="0" smtClean="0">
                <a:solidFill>
                  <a:srgbClr val="FF3300"/>
                </a:solidFill>
              </a:rPr>
              <a:t>(condições normais)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1100" dirty="0" smtClean="0">
                <a:solidFill>
                  <a:srgbClr val="FF3300"/>
                </a:solidFill>
              </a:rPr>
              <a:t>446,50 </a:t>
            </a:r>
            <a:r>
              <a:rPr lang="pt-BR" sz="1100" dirty="0">
                <a:solidFill>
                  <a:srgbClr val="FF3300"/>
                </a:solidFill>
              </a:rPr>
              <a:t>m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1100" dirty="0">
                <a:solidFill>
                  <a:srgbClr val="FF3300"/>
                </a:solidFill>
              </a:rPr>
              <a:t>47,8 %VU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1100" dirty="0">
                <a:solidFill>
                  <a:srgbClr val="FF3300"/>
                </a:solidFill>
              </a:rPr>
              <a:t>1.227 Hm³</a:t>
            </a:r>
            <a:endParaRPr lang="pt-BR" sz="1100" dirty="0">
              <a:solidFill>
                <a:srgbClr val="C0504D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pt-BR" sz="1100" dirty="0">
              <a:solidFill>
                <a:prstClr val="black"/>
              </a:solidFill>
            </a:endParaRPr>
          </a:p>
        </p:txBody>
      </p:sp>
      <p:sp>
        <p:nvSpPr>
          <p:cNvPr id="29" name="Text Box 47"/>
          <p:cNvSpPr txBox="1">
            <a:spLocks noChangeArrowheads="1"/>
          </p:cNvSpPr>
          <p:nvPr/>
        </p:nvSpPr>
        <p:spPr bwMode="auto">
          <a:xfrm>
            <a:off x="5626242" y="3954235"/>
            <a:ext cx="2514600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1100" dirty="0">
                <a:solidFill>
                  <a:srgbClr val="0000CC"/>
                </a:solidFill>
              </a:rPr>
              <a:t>BARIRI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pt-BR" sz="200" dirty="0">
              <a:solidFill>
                <a:srgbClr val="0000CC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1100" dirty="0">
                <a:solidFill>
                  <a:prstClr val="black"/>
                </a:solidFill>
              </a:rPr>
              <a:t>Potência = 3 x 48 MW</a:t>
            </a:r>
          </a:p>
        </p:txBody>
      </p:sp>
      <p:sp>
        <p:nvSpPr>
          <p:cNvPr id="30" name="Text Box 47"/>
          <p:cNvSpPr txBox="1">
            <a:spLocks noChangeArrowheads="1"/>
          </p:cNvSpPr>
          <p:nvPr/>
        </p:nvSpPr>
        <p:spPr bwMode="auto">
          <a:xfrm>
            <a:off x="5072856" y="4796608"/>
            <a:ext cx="1803400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1100" dirty="0">
                <a:solidFill>
                  <a:srgbClr val="0000CC"/>
                </a:solidFill>
              </a:rPr>
              <a:t>IBITINGA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pt-BR" sz="200" dirty="0">
              <a:solidFill>
                <a:srgbClr val="0000CC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1100" dirty="0">
                <a:solidFill>
                  <a:prstClr val="black"/>
                </a:solidFill>
              </a:rPr>
              <a:t>Potência = 3 x 44 MW</a:t>
            </a:r>
          </a:p>
        </p:txBody>
      </p:sp>
      <p:sp>
        <p:nvSpPr>
          <p:cNvPr id="31" name="Text Box 47"/>
          <p:cNvSpPr txBox="1">
            <a:spLocks noChangeArrowheads="1"/>
          </p:cNvSpPr>
          <p:nvPr/>
        </p:nvSpPr>
        <p:spPr bwMode="auto">
          <a:xfrm>
            <a:off x="3546304" y="2925395"/>
            <a:ext cx="2514600" cy="1723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1100" dirty="0">
                <a:solidFill>
                  <a:srgbClr val="0000CC"/>
                </a:solidFill>
              </a:rPr>
              <a:t>PROMISSÃO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pt-BR" sz="200" dirty="0">
              <a:solidFill>
                <a:srgbClr val="0000CC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1100" dirty="0" err="1">
                <a:solidFill>
                  <a:prstClr val="black"/>
                </a:solidFill>
              </a:rPr>
              <a:t>V.Útil</a:t>
            </a:r>
            <a:r>
              <a:rPr lang="pt-BR" sz="1100" dirty="0">
                <a:solidFill>
                  <a:prstClr val="black"/>
                </a:solidFill>
              </a:rPr>
              <a:t> (100%VU)= 2.128 </a:t>
            </a:r>
            <a:r>
              <a:rPr lang="pt-BR" sz="1100" dirty="0" smtClean="0">
                <a:solidFill>
                  <a:prstClr val="black"/>
                </a:solidFill>
              </a:rPr>
              <a:t>Hm³</a:t>
            </a:r>
            <a:endParaRPr lang="pt-BR" sz="1100" dirty="0">
              <a:solidFill>
                <a:prstClr val="black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1100" dirty="0">
                <a:solidFill>
                  <a:prstClr val="black"/>
                </a:solidFill>
              </a:rPr>
              <a:t>Potência = 3 x 88 </a:t>
            </a:r>
            <a:r>
              <a:rPr lang="pt-BR" sz="1100" dirty="0" smtClean="0">
                <a:solidFill>
                  <a:prstClr val="black"/>
                </a:solidFill>
              </a:rPr>
              <a:t>MW</a:t>
            </a:r>
          </a:p>
          <a:p>
            <a:pPr algn="ctr" fontAlgn="base">
              <a:spcBef>
                <a:spcPts val="600"/>
              </a:spcBef>
              <a:spcAft>
                <a:spcPct val="0"/>
              </a:spcAft>
            </a:pPr>
            <a:r>
              <a:rPr lang="pt-BR" sz="1100" u="sng" dirty="0">
                <a:solidFill>
                  <a:srgbClr val="FF3300"/>
                </a:solidFill>
              </a:rPr>
              <a:t>Restrição Hidrovia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1100" dirty="0" smtClean="0">
                <a:solidFill>
                  <a:srgbClr val="FF3300"/>
                </a:solidFill>
              </a:rPr>
              <a:t>(condições normais)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1100" dirty="0" smtClean="0">
                <a:solidFill>
                  <a:srgbClr val="FF3300"/>
                </a:solidFill>
              </a:rPr>
              <a:t>381,00 </a:t>
            </a:r>
            <a:r>
              <a:rPr lang="pt-BR" sz="1100" dirty="0">
                <a:solidFill>
                  <a:srgbClr val="FF3300"/>
                </a:solidFill>
              </a:rPr>
              <a:t>m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1100" dirty="0">
                <a:solidFill>
                  <a:srgbClr val="FF3300"/>
                </a:solidFill>
              </a:rPr>
              <a:t>28,8 %VU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1100" dirty="0">
                <a:solidFill>
                  <a:srgbClr val="FF3300"/>
                </a:solidFill>
              </a:rPr>
              <a:t>613 Hm³</a:t>
            </a:r>
            <a:endParaRPr lang="pt-BR" sz="1100" dirty="0">
              <a:solidFill>
                <a:prstClr val="black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pt-BR" sz="1100" dirty="0">
              <a:solidFill>
                <a:prstClr val="black"/>
              </a:solidFill>
            </a:endParaRPr>
          </a:p>
        </p:txBody>
      </p:sp>
      <p:sp>
        <p:nvSpPr>
          <p:cNvPr id="32" name="Text Box 47"/>
          <p:cNvSpPr txBox="1">
            <a:spLocks noChangeArrowheads="1"/>
          </p:cNvSpPr>
          <p:nvPr/>
        </p:nvSpPr>
        <p:spPr bwMode="auto">
          <a:xfrm>
            <a:off x="2726038" y="4816632"/>
            <a:ext cx="2514600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1100" dirty="0">
                <a:solidFill>
                  <a:srgbClr val="0000CC"/>
                </a:solidFill>
              </a:rPr>
              <a:t>N.AVANHANDAVA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pt-BR" sz="200" dirty="0">
              <a:solidFill>
                <a:srgbClr val="0000CC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1100" dirty="0">
                <a:solidFill>
                  <a:prstClr val="black"/>
                </a:solidFill>
              </a:rPr>
              <a:t>Potência = 3 x 116 MW</a:t>
            </a:r>
          </a:p>
        </p:txBody>
      </p:sp>
      <p:sp>
        <p:nvSpPr>
          <p:cNvPr id="33" name="Text Box 47"/>
          <p:cNvSpPr txBox="1">
            <a:spLocks noChangeArrowheads="1"/>
          </p:cNvSpPr>
          <p:nvPr/>
        </p:nvSpPr>
        <p:spPr bwMode="auto">
          <a:xfrm>
            <a:off x="587375" y="4919435"/>
            <a:ext cx="2514600" cy="1723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1100" dirty="0">
                <a:solidFill>
                  <a:srgbClr val="0000CC"/>
                </a:solidFill>
              </a:rPr>
              <a:t>T.IRMÃOS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pt-BR" sz="200" dirty="0">
              <a:solidFill>
                <a:srgbClr val="0000CC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1100" dirty="0" err="1">
                <a:solidFill>
                  <a:prstClr val="black"/>
                </a:solidFill>
              </a:rPr>
              <a:t>V.Útil</a:t>
            </a:r>
            <a:r>
              <a:rPr lang="pt-BR" sz="1100" dirty="0">
                <a:solidFill>
                  <a:prstClr val="black"/>
                </a:solidFill>
              </a:rPr>
              <a:t> (100%VU)= 3.449 </a:t>
            </a:r>
            <a:r>
              <a:rPr lang="pt-BR" sz="1100" dirty="0" smtClean="0">
                <a:solidFill>
                  <a:prstClr val="black"/>
                </a:solidFill>
              </a:rPr>
              <a:t>Hm³</a:t>
            </a:r>
            <a:endParaRPr lang="pt-BR" sz="1100" dirty="0">
              <a:solidFill>
                <a:prstClr val="black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1100" dirty="0">
                <a:solidFill>
                  <a:prstClr val="black"/>
                </a:solidFill>
              </a:rPr>
              <a:t>Potência = 5 x 162 </a:t>
            </a:r>
            <a:r>
              <a:rPr lang="pt-BR" sz="1100" dirty="0" smtClean="0">
                <a:solidFill>
                  <a:prstClr val="black"/>
                </a:solidFill>
              </a:rPr>
              <a:t>MW</a:t>
            </a:r>
          </a:p>
          <a:p>
            <a:pPr algn="ctr" fontAlgn="base">
              <a:spcBef>
                <a:spcPts val="600"/>
              </a:spcBef>
              <a:spcAft>
                <a:spcPct val="0"/>
              </a:spcAft>
            </a:pPr>
            <a:r>
              <a:rPr lang="pt-BR" sz="1100" u="sng" dirty="0" smtClean="0">
                <a:solidFill>
                  <a:srgbClr val="FF3300"/>
                </a:solidFill>
              </a:rPr>
              <a:t>Restrição Hidrovia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1100" dirty="0" smtClean="0">
                <a:solidFill>
                  <a:srgbClr val="FF3300"/>
                </a:solidFill>
              </a:rPr>
              <a:t>(condições normais)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1100" dirty="0" smtClean="0">
                <a:solidFill>
                  <a:srgbClr val="FF3300"/>
                </a:solidFill>
              </a:rPr>
              <a:t>325,40 </a:t>
            </a:r>
            <a:r>
              <a:rPr lang="pt-BR" sz="1100" dirty="0">
                <a:solidFill>
                  <a:srgbClr val="FF3300"/>
                </a:solidFill>
              </a:rPr>
              <a:t>m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1100" dirty="0">
                <a:solidFill>
                  <a:srgbClr val="FF3300"/>
                </a:solidFill>
              </a:rPr>
              <a:t>45,5 %VU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1100" dirty="0">
                <a:solidFill>
                  <a:srgbClr val="FF3300"/>
                </a:solidFill>
              </a:rPr>
              <a:t>1.569 Hm³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pt-BR" sz="1100" dirty="0">
              <a:solidFill>
                <a:prstClr val="black"/>
              </a:solidFill>
            </a:endParaRPr>
          </a:p>
        </p:txBody>
      </p:sp>
      <p:sp>
        <p:nvSpPr>
          <p:cNvPr id="34" name="Rectangle 2"/>
          <p:cNvSpPr>
            <a:spLocks noChangeArrowheads="1"/>
          </p:cNvSpPr>
          <p:nvPr/>
        </p:nvSpPr>
        <p:spPr bwMode="auto">
          <a:xfrm>
            <a:off x="107950" y="44624"/>
            <a:ext cx="9036050" cy="774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0224" tIns="35113" rIns="70224" bIns="0">
            <a:spAutoFit/>
          </a:bodyPr>
          <a:lstStyle/>
          <a:p>
            <a:pPr defTabSz="702556" fontAlgn="base">
              <a:spcBef>
                <a:spcPct val="0"/>
              </a:spcBef>
              <a:spcAft>
                <a:spcPct val="0"/>
              </a:spcAft>
            </a:pPr>
            <a:r>
              <a:rPr lang="pt-BR" sz="2400" b="1" dirty="0" smtClean="0">
                <a:solidFill>
                  <a:prstClr val="black"/>
                </a:solidFill>
                <a:latin typeface="Arial" charset="0"/>
                <a:cs typeface="Times New Roman" pitchFamily="18" charset="0"/>
              </a:rPr>
              <a:t>Características Operativas das Usinas do Rio Tietê</a:t>
            </a:r>
          </a:p>
          <a:p>
            <a:pPr defTabSz="702556" fontAlgn="base">
              <a:spcBef>
                <a:spcPct val="0"/>
              </a:spcBef>
              <a:spcAft>
                <a:spcPct val="0"/>
              </a:spcAft>
            </a:pPr>
            <a:r>
              <a:rPr lang="pt-BR" sz="2400" b="1" dirty="0" smtClean="0">
                <a:solidFill>
                  <a:prstClr val="black"/>
                </a:solidFill>
                <a:latin typeface="Arial" charset="0"/>
                <a:cs typeface="Times New Roman" pitchFamily="18" charset="0"/>
              </a:rPr>
              <a:t>(em condições normais de operação)</a:t>
            </a:r>
            <a:endParaRPr lang="pt-BR" sz="2400" b="1" dirty="0">
              <a:solidFill>
                <a:prstClr val="black"/>
              </a:solidFill>
              <a:latin typeface="Arial" charset="0"/>
              <a:cs typeface="Times New Roman" pitchFamily="18" charset="0"/>
            </a:endParaRPr>
          </a:p>
        </p:txBody>
      </p:sp>
      <p:sp>
        <p:nvSpPr>
          <p:cNvPr id="35" name="Text Box 49"/>
          <p:cNvSpPr txBox="1">
            <a:spLocks noChangeArrowheads="1"/>
          </p:cNvSpPr>
          <p:nvPr/>
        </p:nvSpPr>
        <p:spPr bwMode="auto">
          <a:xfrm>
            <a:off x="3015628" y="5689237"/>
            <a:ext cx="3250060" cy="738664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1400" b="1" dirty="0" smtClean="0">
                <a:solidFill>
                  <a:srgbClr val="FF0000"/>
                </a:solidFill>
                <a:latin typeface="Arial" charset="0"/>
              </a:rPr>
              <a:t>Em condições normais de operação, cota mínima de 325,40 m na UHE Três Irmãos</a:t>
            </a:r>
            <a:endParaRPr lang="pt-BR" sz="1400" b="1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36" name="Line 48"/>
          <p:cNvSpPr>
            <a:spLocks noChangeShapeType="1"/>
          </p:cNvSpPr>
          <p:nvPr/>
        </p:nvSpPr>
        <p:spPr bwMode="auto">
          <a:xfrm>
            <a:off x="2860451" y="4673947"/>
            <a:ext cx="310354" cy="99775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97563" y="692696"/>
            <a:ext cx="3104622" cy="297934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04466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-396552" y="44624"/>
            <a:ext cx="7200800" cy="4861107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  <a:effectLst>
            <a:prstShdw prst="shdw17" dist="17961" dir="2700000">
              <a:srgbClr val="8C8C8C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64294" tIns="32147" rIns="64294" bIns="32147">
            <a:spAutoFit/>
          </a:bodyPr>
          <a:lstStyle>
            <a:lvl1pPr marL="266700" indent="-266700" defTabSz="979488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79488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79488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79488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79488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79488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79488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79488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79488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 algn="just" eaLnBrk="1" fontAlgn="base" hangingPunct="1">
              <a:spcBef>
                <a:spcPct val="0"/>
              </a:spcBef>
              <a:spcAft>
                <a:spcPts val="450"/>
              </a:spcAft>
            </a:pPr>
            <a:r>
              <a:rPr lang="pt-BR" sz="2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      UHE </a:t>
            </a:r>
            <a:r>
              <a:rPr lang="pt-BR" sz="20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Ilha Solteira – Bacia do Rio </a:t>
            </a:r>
            <a:r>
              <a:rPr lang="pt-BR" sz="2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Paraná</a:t>
            </a:r>
            <a:endParaRPr lang="pt-BR" sz="4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704850" lvl="1" indent="-228600" algn="just" eaLnBrk="1" fontAlgn="base" hangingPunct="1">
              <a:spcBef>
                <a:spcPct val="0"/>
              </a:spcBef>
              <a:spcAft>
                <a:spcPts val="450"/>
              </a:spcAft>
              <a:buFont typeface="Wingdings" pitchFamily="2" charset="2"/>
              <a:buChar char="Ø"/>
            </a:pPr>
            <a:r>
              <a:rPr lang="pt-BR" sz="15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Restrição</a:t>
            </a:r>
            <a:r>
              <a:rPr lang="pt-BR" sz="15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pt-BR" sz="1500" b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Manter o nível d’água mínimo de </a:t>
            </a:r>
            <a:r>
              <a:rPr lang="pt-BR" sz="1500" b="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325,40m para atendimento </a:t>
            </a:r>
            <a:r>
              <a:rPr lang="pt-BR" sz="1500" b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 navegação na Hidrovia Tietê-Paraná, proporcionado condições de navegabilidade no Canal Pereira Barreto, inclusive no trecho de </a:t>
            </a:r>
            <a:r>
              <a:rPr lang="pt-BR" sz="1500" b="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enrocamento</a:t>
            </a:r>
            <a:r>
              <a:rPr lang="pt-BR" sz="1500" b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junto à Nova </a:t>
            </a:r>
            <a:r>
              <a:rPr lang="pt-BR" sz="1500" b="0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Avanhandava</a:t>
            </a:r>
            <a:r>
              <a:rPr lang="pt-BR" sz="1500" b="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marL="704850" lvl="1" indent="-228600" algn="just" eaLnBrk="1" fontAlgn="base" hangingPunct="1">
              <a:spcBef>
                <a:spcPct val="0"/>
              </a:spcBef>
              <a:buFont typeface="Wingdings" pitchFamily="2" charset="2"/>
              <a:buChar char="Ø"/>
            </a:pPr>
            <a:endParaRPr lang="pt-BR" sz="500" b="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704850" lvl="1" indent="-228600" algn="just" eaLnBrk="1" fontAlgn="base" hangingPunct="1">
              <a:spcBef>
                <a:spcPct val="0"/>
              </a:spcBef>
              <a:spcAft>
                <a:spcPts val="450"/>
              </a:spcAft>
              <a:buFont typeface="Wingdings" pitchFamily="2" charset="2"/>
              <a:buChar char="Ø"/>
            </a:pPr>
            <a:r>
              <a:rPr lang="pt-BR" sz="15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Ação adotada: </a:t>
            </a:r>
            <a:r>
              <a:rPr lang="pt-BR" sz="1500" b="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Vem sendo adotada a flexibilização dos </a:t>
            </a:r>
            <a:r>
              <a:rPr lang="pt-BR" sz="1500" b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níveis mínimos de navegação</a:t>
            </a:r>
            <a:r>
              <a:rPr lang="pt-BR" sz="1500" b="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com </a:t>
            </a:r>
            <a:r>
              <a:rPr lang="pt-BR" sz="1500" b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o uso dos estoques adicionais existentes nas </a:t>
            </a:r>
            <a:r>
              <a:rPr lang="pt-BR" sz="1500" b="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UHEs</a:t>
            </a:r>
            <a:r>
              <a:rPr lang="pt-BR" sz="1500" b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Ilha Solteira e Três </a:t>
            </a:r>
            <a:r>
              <a:rPr lang="pt-BR" sz="1500" b="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Irmãos.</a:t>
            </a:r>
            <a:endParaRPr lang="pt-BR" sz="500" b="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704850" lvl="1" indent="-228600" algn="just" eaLnBrk="1" fontAlgn="base" hangingPunct="1">
              <a:spcBef>
                <a:spcPct val="0"/>
              </a:spcBef>
              <a:spcAft>
                <a:spcPts val="450"/>
              </a:spcAft>
              <a:buFont typeface="Wingdings" pitchFamily="2" charset="2"/>
              <a:buChar char="Ø"/>
            </a:pPr>
            <a:r>
              <a:rPr lang="pt-BR" sz="15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Ação Judicial Transportadora: Em 28/07/14, após o envio de informações técnicas pelo ONS, a Justiça Federal de Andradina/SP indeferiu o pedido liminar da empresa Transporte </a:t>
            </a:r>
            <a:r>
              <a:rPr lang="pt-BR" sz="15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Navegação e Portos Multimodais </a:t>
            </a:r>
            <a:r>
              <a:rPr lang="pt-BR" sz="15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Ltda. (TNPM) de interrupção da geração de energia na UHE Ilha Solteira e Três Irmãos para </a:t>
            </a:r>
            <a:r>
              <a:rPr lang="pt-BR" sz="15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o </a:t>
            </a:r>
            <a:r>
              <a:rPr lang="pt-BR" sz="15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imediato restabelecimento </a:t>
            </a:r>
            <a:r>
              <a:rPr lang="pt-BR" sz="15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da navegação da </a:t>
            </a:r>
            <a:r>
              <a:rPr lang="pt-BR" sz="15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hidrovia.</a:t>
            </a:r>
            <a:endParaRPr lang="pt-BR" sz="500" dirty="0" smtClean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pPr marL="704850" lvl="1" indent="-228600" algn="just" eaLnBrk="1" fontAlgn="base" hangingPunct="1">
              <a:spcBef>
                <a:spcPct val="0"/>
              </a:spcBef>
              <a:spcAft>
                <a:spcPts val="450"/>
              </a:spcAft>
              <a:buFont typeface="Wingdings" pitchFamily="2" charset="2"/>
              <a:buChar char="Ø"/>
            </a:pPr>
            <a:r>
              <a:rPr lang="pt-BR" sz="15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Ação Judicial Piscicultores: Em 18/08/14, a </a:t>
            </a:r>
            <a:r>
              <a:rPr lang="pt-BR" sz="15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Justiça Federal de </a:t>
            </a:r>
            <a:r>
              <a:rPr lang="pt-BR" sz="15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Jales/SP deferiu pedido dos piscicultores para que o ONS retornasse o nível da UHE Ilha Solteira ao seu nível mínimo operativo. Contudo, ONS e União recorreram desta decisão, que foi </a:t>
            </a:r>
            <a:r>
              <a:rPr lang="pt-BR" sz="15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suspensa em </a:t>
            </a:r>
            <a:r>
              <a:rPr lang="pt-BR" sz="15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28/08/14 por decisão do Presidente do TRF da 3ª Região.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068"/>
          <a:stretch/>
        </p:blipFill>
        <p:spPr bwMode="auto">
          <a:xfrm>
            <a:off x="6804249" y="764704"/>
            <a:ext cx="2339752" cy="3494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1163067" y="5206512"/>
            <a:ext cx="2819329" cy="95879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 lIns="70237" tIns="35119" rIns="70237" bIns="0">
            <a:spAutoFit/>
          </a:bodyPr>
          <a:lstStyle/>
          <a:p>
            <a:pPr algn="ctr" defTabSz="701675" fontAlgn="base">
              <a:spcBef>
                <a:spcPct val="0"/>
              </a:spcBef>
              <a:spcAft>
                <a:spcPct val="0"/>
              </a:spcAft>
            </a:pPr>
            <a:r>
              <a:rPr lang="pt-BR" sz="1500" dirty="0" smtClean="0">
                <a:solidFill>
                  <a:prstClr val="black"/>
                </a:solidFill>
                <a:latin typeface="Arial" charset="0"/>
                <a:cs typeface="Times New Roman" pitchFamily="18" charset="0"/>
              </a:rPr>
              <a:t>Volume utilizado abaixo da cota 325,40m nos reservatórios Ilha Solteira e Três Irmãos </a:t>
            </a:r>
            <a:r>
              <a:rPr lang="pt-BR" sz="1500" b="1" dirty="0" smtClean="0">
                <a:solidFill>
                  <a:prstClr val="black"/>
                </a:solidFill>
                <a:latin typeface="Arial" charset="0"/>
                <a:cs typeface="Times New Roman" pitchFamily="18" charset="0"/>
                <a:sym typeface="Wingdings" pitchFamily="2" charset="2"/>
              </a:rPr>
              <a:t> </a:t>
            </a:r>
            <a:r>
              <a:rPr lang="pt-BR" sz="1500" b="1" dirty="0" smtClean="0">
                <a:solidFill>
                  <a:srgbClr val="0000FF"/>
                </a:solidFill>
                <a:latin typeface="Arial" charset="0"/>
                <a:cs typeface="Times New Roman" pitchFamily="18" charset="0"/>
              </a:rPr>
              <a:t>8.200 hm³</a:t>
            </a:r>
            <a:endParaRPr lang="pt-BR" sz="1500" b="1" dirty="0">
              <a:solidFill>
                <a:srgbClr val="0000FF"/>
              </a:solidFill>
              <a:latin typeface="Arial" charset="0"/>
              <a:cs typeface="Times New Roman" pitchFamily="18" charset="0"/>
            </a:endParaRPr>
          </a:p>
        </p:txBody>
      </p:sp>
      <p:graphicFrame>
        <p:nvGraphicFramePr>
          <p:cNvPr id="11" name="Objeto 2051"/>
          <p:cNvGraphicFramePr>
            <a:graphicFrameLocks noChangeAspect="1"/>
          </p:cNvGraphicFramePr>
          <p:nvPr>
            <p:extLst/>
          </p:nvPr>
        </p:nvGraphicFramePr>
        <p:xfrm>
          <a:off x="4629175" y="5211763"/>
          <a:ext cx="2751137" cy="1025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7" name="Planilha" r:id="rId4" imgW="2895555" imgH="866700" progId="Excel.Sheet.12">
                  <p:embed/>
                </p:oleObj>
              </mc:Choice>
              <mc:Fallback>
                <p:oleObj name="Planilha" r:id="rId4" imgW="2895555" imgH="866700" progId="Excel.Sheet.12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29175" y="5211763"/>
                        <a:ext cx="2751137" cy="10255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Seta para a direita listrada 11"/>
          <p:cNvSpPr/>
          <p:nvPr/>
        </p:nvSpPr>
        <p:spPr>
          <a:xfrm>
            <a:off x="4054404" y="5487763"/>
            <a:ext cx="504056" cy="389509"/>
          </a:xfrm>
          <a:prstGeom prst="stripedRightArrow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 lIns="70237" tIns="35119" rIns="70237" bIns="0">
            <a:spAutoFit/>
          </a:bodyPr>
          <a:lstStyle/>
          <a:p>
            <a:pPr algn="ctr" defTabSz="701675" fontAlgn="base">
              <a:spcBef>
                <a:spcPct val="0"/>
              </a:spcBef>
              <a:spcAft>
                <a:spcPct val="0"/>
              </a:spcAft>
            </a:pPr>
            <a:endParaRPr lang="pt-BR" sz="1600" b="1">
              <a:solidFill>
                <a:prstClr val="black"/>
              </a:solidFill>
              <a:latin typeface="Arial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8502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-415602" y="-84816"/>
            <a:ext cx="7325766" cy="5935760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  <a:effectLst>
            <a:prstShdw prst="shdw17" dist="17961" dir="2700000">
              <a:srgbClr val="8C8C8C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64294" tIns="32147" rIns="64294" bIns="32147">
            <a:spAutoFit/>
          </a:bodyPr>
          <a:lstStyle>
            <a:lvl1pPr marL="266700" indent="-266700" defTabSz="979488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79488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79488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79488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79488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79488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79488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79488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79488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285750" indent="-285750" algn="just" eaLnBrk="1" fontAlgn="base" hangingPunct="1">
              <a:spcBef>
                <a:spcPct val="0"/>
              </a:spcBef>
              <a:spcAft>
                <a:spcPts val="450"/>
              </a:spcAft>
              <a:buFont typeface="Wingdings" pitchFamily="2" charset="2"/>
              <a:buChar char="§"/>
            </a:pPr>
            <a:endParaRPr lang="pt-BR" sz="8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0" indent="0" algn="just" eaLnBrk="1" fontAlgn="base" hangingPunct="1">
              <a:spcBef>
                <a:spcPct val="0"/>
              </a:spcBef>
              <a:spcAft>
                <a:spcPts val="450"/>
              </a:spcAft>
            </a:pPr>
            <a:r>
              <a:rPr lang="pt-BR" sz="2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      </a:t>
            </a:r>
            <a:r>
              <a:rPr lang="pt-BR" sz="20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UHEs</a:t>
            </a:r>
            <a:r>
              <a:rPr lang="pt-BR" sz="2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sz="20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Jupiá</a:t>
            </a:r>
            <a:r>
              <a:rPr lang="pt-BR" sz="2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e Porto Primavera </a:t>
            </a:r>
            <a:r>
              <a:rPr lang="pt-BR" sz="20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– Bacia do Rio Paraná</a:t>
            </a:r>
          </a:p>
          <a:p>
            <a:pPr marL="704850" lvl="1" indent="-228600" algn="just" eaLnBrk="1" fontAlgn="base" hangingPunct="1">
              <a:spcBef>
                <a:spcPct val="0"/>
              </a:spcBef>
              <a:spcAft>
                <a:spcPts val="450"/>
              </a:spcAft>
              <a:buFont typeface="Wingdings" pitchFamily="2" charset="2"/>
              <a:buChar char="Ø"/>
            </a:pPr>
            <a:endParaRPr lang="pt-BR" sz="4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704850" lvl="1" indent="-228600" algn="just" eaLnBrk="1" fontAlgn="base" hangingPunct="1">
              <a:spcBef>
                <a:spcPct val="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pt-BR" sz="15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Restrição: </a:t>
            </a:r>
            <a:r>
              <a:rPr lang="pt-BR" sz="15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sz="1500" b="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Vazões mínimas </a:t>
            </a:r>
            <a:r>
              <a:rPr lang="pt-BR" sz="1500" b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de </a:t>
            </a:r>
            <a:r>
              <a:rPr lang="pt-BR" sz="1500" b="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4.000 m³/s (</a:t>
            </a:r>
            <a:r>
              <a:rPr lang="pt-BR" sz="1500" b="0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Jupiá</a:t>
            </a:r>
            <a:r>
              <a:rPr lang="pt-BR" sz="1500" b="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) e 5.500 m³/s (Porto Primavera)</a:t>
            </a:r>
            <a:endParaRPr lang="pt-BR" sz="1500" b="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722313" lvl="1" algn="just" eaLnBrk="1" fontAlgn="base" hangingPunct="1"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pt-BR" sz="1500" spc="-2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Ações </a:t>
            </a:r>
            <a:r>
              <a:rPr lang="pt-BR" sz="1500" spc="-2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adotadas: </a:t>
            </a:r>
            <a:r>
              <a:rPr lang="pt-BR" sz="1500" b="0" spc="-2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Foram flexibilizadas as vazões mínimas para </a:t>
            </a:r>
            <a:r>
              <a:rPr lang="pt-BR" sz="1500" b="0" spc="-2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3.700 m³/s e     4.300 m³/s, respectivamente, </a:t>
            </a:r>
            <a:r>
              <a:rPr lang="pt-BR" sz="1500" b="0" spc="-2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em função de entendimentos do ONS com a CESP.</a:t>
            </a:r>
          </a:p>
          <a:p>
            <a:pPr marL="722313" lvl="1" algn="just" eaLnBrk="1" fontAlgn="base" hangingPunct="1"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pt-BR" sz="1500" b="0" spc="-2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 CESP, por orientação da ANEEL, solicitou autorização à ANA e ao IBAMA para a implementação da flexibilização das vazões mínimas constantes do Contrato de Concessão para redução adicional das defluências mínimas de </a:t>
            </a:r>
            <a:r>
              <a:rPr lang="pt-BR" sz="1500" b="0" spc="-20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Jupiá</a:t>
            </a:r>
            <a:r>
              <a:rPr lang="pt-BR" sz="1500" b="0" spc="-2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e Porto Primavera.</a:t>
            </a:r>
          </a:p>
          <a:p>
            <a:pPr marL="722313" lvl="1" algn="just" eaLnBrk="1" fontAlgn="base" hangingPunct="1"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pt-BR" sz="1500" b="0" spc="-2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O IBAMA emitiu a Autorização Especial, na qual permite a redução até      2.500 m³/s em </a:t>
            </a:r>
            <a:r>
              <a:rPr lang="pt-BR" sz="1500" b="0" spc="-2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J</a:t>
            </a:r>
            <a:r>
              <a:rPr lang="pt-BR" sz="1500" b="0" spc="-20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upiá</a:t>
            </a:r>
            <a:r>
              <a:rPr lang="pt-BR" sz="1500" b="0" spc="-2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e até 3.000 m³/s em Porto Primavera, de forma gradual, mediante a realização de monitoramento na região afetada.</a:t>
            </a:r>
          </a:p>
          <a:p>
            <a:pPr marL="722313" lvl="1" algn="just" eaLnBrk="1" fontAlgn="base" hangingPunct="1"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pt-BR" sz="1500" b="0" spc="-2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Entre setembro/14 e outubro /14, a CESP, com o acompanhamento do ONS, da </a:t>
            </a:r>
            <a:r>
              <a:rPr lang="pt-BR" sz="1500" b="0" spc="-2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ANA e </a:t>
            </a:r>
            <a:r>
              <a:rPr lang="pt-BR" sz="1500" b="0" spc="-2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do IBAMA, realizou com sucesso os testes de redução gradual das defluências de </a:t>
            </a:r>
            <a:r>
              <a:rPr lang="pt-BR" sz="1500" b="0" spc="-20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Jupiá</a:t>
            </a:r>
            <a:r>
              <a:rPr lang="pt-BR" sz="1500" b="0" spc="-2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e Porto Primavera. Não sendo identificado impacto algum nesta operação.</a:t>
            </a:r>
            <a:endParaRPr lang="pt-BR" sz="1500" b="0" spc="-2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722313" lvl="1" algn="just" eaLnBrk="1" fontAlgn="base" hangingPunct="1"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pt-BR" sz="1500" b="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722313" lvl="1" algn="just" eaLnBrk="1" fontAlgn="base" hangingPunct="1"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pt-BR" sz="1400" b="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1003300" lvl="1" algn="just" eaLnBrk="1" fontAlgn="base" hangingPunct="1"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pt-BR" sz="1400" b="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476250" lvl="1" indent="0" algn="just" eaLnBrk="1" fontAlgn="base" hangingPunct="1">
              <a:spcBef>
                <a:spcPct val="0"/>
              </a:spcBef>
            </a:pPr>
            <a:endParaRPr lang="pt-BR" sz="1400" b="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575"/>
          <a:stretch/>
        </p:blipFill>
        <p:spPr bwMode="auto">
          <a:xfrm>
            <a:off x="6910164" y="1484784"/>
            <a:ext cx="2232248" cy="3713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07504" y="5445224"/>
            <a:ext cx="7560840" cy="52790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 lIns="70237" tIns="35119" rIns="70237" bIns="0">
            <a:spAutoFit/>
          </a:bodyPr>
          <a:lstStyle/>
          <a:p>
            <a:pPr algn="ctr" defTabSz="701675" fontAlgn="base">
              <a:spcBef>
                <a:spcPct val="0"/>
              </a:spcBef>
              <a:spcAft>
                <a:spcPct val="0"/>
              </a:spcAft>
            </a:pPr>
            <a:r>
              <a:rPr lang="pt-BR" sz="1600" dirty="0" smtClean="0">
                <a:solidFill>
                  <a:prstClr val="black"/>
                </a:solidFill>
                <a:latin typeface="Arial" charset="0"/>
                <a:cs typeface="Times New Roman" pitchFamily="18" charset="0"/>
              </a:rPr>
              <a:t>Esta medida é fundamental quando da ocorrência de vertimentos na UHE Itaipu, bem como alocação de excedentes energéticos nos períodos de carga leve.</a:t>
            </a:r>
            <a:endParaRPr lang="pt-BR" sz="1600" b="1" dirty="0">
              <a:solidFill>
                <a:srgbClr val="0000FF"/>
              </a:solidFill>
              <a:latin typeface="Arial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469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5824" y="692696"/>
            <a:ext cx="9030672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6212" lvl="1" defTabSz="979488">
              <a:lnSpc>
                <a:spcPts val="2200"/>
              </a:lnSpc>
              <a:spcBef>
                <a:spcPts val="1800"/>
              </a:spcBef>
            </a:pPr>
            <a:r>
              <a:rPr lang="pt-BR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Flexibilização das Restrições de Nível e Defluências Mínimas no Rio Paraná</a:t>
            </a:r>
            <a:endParaRPr lang="pt-BR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14"/>
          <p:cNvSpPr>
            <a:spLocks noChangeArrowheads="1"/>
          </p:cNvSpPr>
          <p:nvPr/>
        </p:nvSpPr>
        <p:spPr bwMode="auto">
          <a:xfrm>
            <a:off x="323528" y="1136378"/>
            <a:ext cx="8856984" cy="1419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414" tIns="34208" rIns="68414" bIns="0">
            <a:spAutoFit/>
          </a:bodyPr>
          <a:lstStyle>
            <a:lvl1pPr defTabSz="800100">
              <a:defRPr sz="21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00100">
              <a:defRPr sz="21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00100">
              <a:defRPr sz="21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00100">
              <a:defRPr sz="21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00100">
              <a:defRPr sz="21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0010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0010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0010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0010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pt-BR" sz="1800" b="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Considerando a manutenção das restrições de uso múltiplo nos seguintes aproveitamentos: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pt-BR" sz="1800" b="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Mascarenhas de Moraes (Nível Mínimo para Navegação);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pt-BR" sz="1800" b="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Ilha Solteira / Três Irmãos (Nível Mínimo para Navegação);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pt-BR" sz="1800" b="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Jupiá</a:t>
            </a:r>
            <a:r>
              <a:rPr lang="pt-BR" sz="1800" b="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/ Porto Primavera (Defluência Mínima para Proteção à </a:t>
            </a:r>
            <a:r>
              <a:rPr lang="pt-BR" sz="1800" b="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Ictiofauna</a:t>
            </a:r>
            <a:r>
              <a:rPr lang="pt-BR" sz="1800" b="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).</a:t>
            </a:r>
          </a:p>
        </p:txBody>
      </p:sp>
      <p:graphicFrame>
        <p:nvGraphicFramePr>
          <p:cNvPr id="15" name="Objeto 14"/>
          <p:cNvGraphicFramePr>
            <a:graphicFrameLocks noChangeAspect="1"/>
          </p:cNvGraphicFramePr>
          <p:nvPr>
            <p:extLst/>
          </p:nvPr>
        </p:nvGraphicFramePr>
        <p:xfrm>
          <a:off x="2699792" y="2924945"/>
          <a:ext cx="3744416" cy="21019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1" name="Planilha" r:id="rId4" imgW="2257313" imgH="1371718" progId="Excel.Sheet.12">
                  <p:embed/>
                </p:oleObj>
              </mc:Choice>
              <mc:Fallback>
                <p:oleObj name="Planilha" r:id="rId4" imgW="2257313" imgH="1371718" progId="Excel.Sheet.12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99792" y="2924945"/>
                        <a:ext cx="3744416" cy="210197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ectangle 14"/>
          <p:cNvSpPr>
            <a:spLocks noChangeArrowheads="1"/>
          </p:cNvSpPr>
          <p:nvPr/>
        </p:nvSpPr>
        <p:spPr bwMode="auto">
          <a:xfrm>
            <a:off x="323528" y="5351149"/>
            <a:ext cx="8374109" cy="114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414" tIns="34208" rIns="68414" bIns="0">
            <a:spAutoFit/>
          </a:bodyPr>
          <a:lstStyle>
            <a:lvl1pPr defTabSz="800100">
              <a:defRPr sz="21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00100">
              <a:defRPr sz="21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00100">
              <a:defRPr sz="21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00100">
              <a:defRPr sz="21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00100">
              <a:defRPr sz="21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0010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0010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0010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0010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pt-BR" sz="1800" b="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A política de operação energética adotada, que incluiu a flexibilização </a:t>
            </a:r>
            <a:r>
              <a:rPr lang="pt-BR" sz="1800" b="0" dirty="0">
                <a:solidFill>
                  <a:prstClr val="black"/>
                </a:solidFill>
                <a:cs typeface="Times New Roman" panose="02020603050405020304" pitchFamily="18" charset="0"/>
              </a:rPr>
              <a:t>dos requisitos de uso múltiplo da água e condicionantes </a:t>
            </a:r>
            <a:r>
              <a:rPr lang="pt-BR" sz="1800" b="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ambientais, evitou um </a:t>
            </a:r>
            <a:r>
              <a:rPr lang="pt-BR" sz="1800" b="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desestoque</a:t>
            </a:r>
            <a:r>
              <a:rPr lang="pt-BR" sz="1800" b="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adicional de cerca de </a:t>
            </a:r>
            <a:r>
              <a:rPr lang="pt-BR" sz="1800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7%</a:t>
            </a:r>
            <a:r>
              <a:rPr lang="pt-BR" sz="1800" b="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e </a:t>
            </a:r>
            <a:r>
              <a:rPr lang="pt-BR" sz="1800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14%</a:t>
            </a:r>
            <a:r>
              <a:rPr lang="pt-BR" sz="1800" b="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do </a:t>
            </a:r>
            <a:r>
              <a:rPr lang="pt-BR" sz="1800" b="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EARmáx</a:t>
            </a:r>
            <a:r>
              <a:rPr lang="pt-BR" sz="1800" b="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nas bacias dos rios Grande e Paranaíba, respectivamente.  </a:t>
            </a: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200796" y="87948"/>
            <a:ext cx="6814369" cy="40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0224" tIns="35113" rIns="70224" bIns="0">
            <a:spAutoFit/>
          </a:bodyPr>
          <a:lstStyle/>
          <a:p>
            <a:pPr defTabSz="702556"/>
            <a:r>
              <a:rPr lang="pt-BR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Ganhos com a Operação Adotada em 2014</a:t>
            </a:r>
            <a:endParaRPr lang="pt-BR" sz="2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8473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779912" y="3789040"/>
            <a:ext cx="5472608" cy="576064"/>
          </a:xfrm>
        </p:spPr>
        <p:txBody>
          <a:bodyPr>
            <a:noAutofit/>
          </a:bodyPr>
          <a:lstStyle/>
          <a:p>
            <a:r>
              <a:rPr lang="pt-BR" sz="2223" b="1" spc="-50" dirty="0" smtClean="0"/>
              <a:t>Principais desafios da previsão de</a:t>
            </a:r>
            <a:br>
              <a:rPr lang="pt-BR" sz="2223" b="1" spc="-50" dirty="0" smtClean="0"/>
            </a:br>
            <a:r>
              <a:rPr lang="pt-BR" sz="2223" b="1" spc="-50" dirty="0" smtClean="0"/>
              <a:t>tempo e clima para a operação do SIN</a:t>
            </a:r>
            <a:endParaRPr lang="pt-BR" sz="2223" b="1" spc="-50" dirty="0"/>
          </a:p>
        </p:txBody>
      </p:sp>
    </p:spTree>
    <p:extLst>
      <p:ext uri="{BB962C8B-B14F-4D97-AF65-F5344CB8AC3E}">
        <p14:creationId xmlns:p14="http://schemas.microsoft.com/office/powerpoint/2010/main" val="2891570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upo 13"/>
          <p:cNvGrpSpPr/>
          <p:nvPr/>
        </p:nvGrpSpPr>
        <p:grpSpPr>
          <a:xfrm>
            <a:off x="383026" y="300985"/>
            <a:ext cx="8469377" cy="1005711"/>
            <a:chOff x="447861" y="122340"/>
            <a:chExt cx="9902995" cy="1175949"/>
          </a:xfrm>
        </p:grpSpPr>
        <p:grpSp>
          <p:nvGrpSpPr>
            <p:cNvPr id="20" name="Grupo 19"/>
            <p:cNvGrpSpPr/>
            <p:nvPr/>
          </p:nvGrpSpPr>
          <p:grpSpPr>
            <a:xfrm>
              <a:off x="447861" y="122340"/>
              <a:ext cx="9902995" cy="1175949"/>
              <a:chOff x="1476456" y="1278738"/>
              <a:chExt cx="8857036" cy="1175949"/>
            </a:xfrm>
          </p:grpSpPr>
          <p:sp>
            <p:nvSpPr>
              <p:cNvPr id="22" name="Rounded Rectangle 7"/>
              <p:cNvSpPr/>
              <p:nvPr/>
            </p:nvSpPr>
            <p:spPr>
              <a:xfrm>
                <a:off x="2247982" y="1305063"/>
                <a:ext cx="8085510" cy="1148128"/>
              </a:xfrm>
              <a:prstGeom prst="roundRect">
                <a:avLst/>
              </a:prstGeom>
              <a:gradFill flip="none" rotWithShape="1">
                <a:gsLst>
                  <a:gs pos="0">
                    <a:schemeClr val="bg2">
                      <a:lumMod val="50000"/>
                    </a:schemeClr>
                  </a:gs>
                  <a:gs pos="50000">
                    <a:schemeClr val="bg2">
                      <a:lumMod val="75000"/>
                      <a:tint val="44500"/>
                      <a:satMod val="160000"/>
                    </a:schemeClr>
                  </a:gs>
                  <a:gs pos="100000">
                    <a:schemeClr val="bg2">
                      <a:lumMod val="75000"/>
                      <a:tint val="23500"/>
                      <a:satMod val="160000"/>
                    </a:schemeClr>
                  </a:gs>
                </a:gsLst>
                <a:lin ang="10800000" scaled="1"/>
                <a:tileRect/>
              </a:gradFill>
              <a:ln>
                <a:noFill/>
                <a:headEnd type="none" w="med" len="med"/>
                <a:tailEnd type="triangle" w="med" len="me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33938" bIns="0" anchor="ctr"/>
              <a:lstStyle/>
              <a:p>
                <a:pPr algn="r">
                  <a:defRPr/>
                </a:pPr>
                <a:endParaRPr lang="en-US" sz="989" dirty="0"/>
              </a:p>
            </p:txBody>
          </p:sp>
          <p:sp>
            <p:nvSpPr>
              <p:cNvPr id="23" name="Pentagon 8"/>
              <p:cNvSpPr/>
              <p:nvPr/>
            </p:nvSpPr>
            <p:spPr>
              <a:xfrm>
                <a:off x="1476456" y="1278738"/>
                <a:ext cx="2836736" cy="1175949"/>
              </a:xfrm>
              <a:prstGeom prst="homePlate">
                <a:avLst>
                  <a:gd name="adj" fmla="val 41525"/>
                </a:avLst>
              </a:prstGeom>
              <a:solidFill>
                <a:schemeClr val="accent5"/>
              </a:solidFill>
              <a:ln>
                <a:noFill/>
                <a:headEnd type="none" w="med" len="med"/>
                <a:tailEnd type="triangl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tIns="86204" bIns="86204" anchor="ctr"/>
              <a:lstStyle/>
              <a:p>
                <a:pPr algn="ctr">
                  <a:defRPr/>
                </a:pPr>
                <a:r>
                  <a:rPr lang="pt-BR" sz="2395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Tempo e Clima</a:t>
                </a:r>
                <a:r>
                  <a:rPr lang="pt-BR" sz="1881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endParaRPr lang="pt-BR" sz="1226" b="1" dirty="0"/>
              </a:p>
            </p:txBody>
          </p:sp>
        </p:grpSp>
        <p:sp>
          <p:nvSpPr>
            <p:cNvPr id="21" name="Retângulo 20"/>
            <p:cNvSpPr/>
            <p:nvPr/>
          </p:nvSpPr>
          <p:spPr>
            <a:xfrm>
              <a:off x="3761022" y="324800"/>
              <a:ext cx="6465995" cy="8464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pt-BR" sz="2052" b="1" dirty="0"/>
                <a:t>Geração de Fontes Renováveis, Previsão de Carga e Monitoramento das Linhas de Transmissão</a:t>
              </a:r>
            </a:p>
          </p:txBody>
        </p:sp>
      </p:grpSp>
      <p:sp>
        <p:nvSpPr>
          <p:cNvPr id="24" name="Retângulo de cantos arredondados 23"/>
          <p:cNvSpPr/>
          <p:nvPr/>
        </p:nvSpPr>
        <p:spPr>
          <a:xfrm>
            <a:off x="261143" y="1502772"/>
            <a:ext cx="8882858" cy="4588921"/>
          </a:xfrm>
          <a:prstGeom prst="roundRect">
            <a:avLst>
              <a:gd name="adj" fmla="val 10867"/>
            </a:avLst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noAutofit/>
          </a:bodyPr>
          <a:lstStyle/>
          <a:p>
            <a:pPr marL="293248" indent="-293248" algn="just">
              <a:lnSpc>
                <a:spcPts val="2993"/>
              </a:lnSpc>
              <a:spcBef>
                <a:spcPts val="513"/>
              </a:spcBef>
              <a:spcAft>
                <a:spcPts val="513"/>
              </a:spcAft>
              <a:buClr>
                <a:schemeClr val="accent6">
                  <a:lumMod val="75000"/>
                </a:schemeClr>
              </a:buClr>
              <a:buFont typeface="Symbol" panose="05050102010706020507" pitchFamily="18" charset="2"/>
              <a:buChar char=""/>
            </a:pPr>
            <a:r>
              <a:rPr lang="pt-BR" sz="2000" b="1" spc="17" dirty="0" smtClean="0">
                <a:solidFill>
                  <a:schemeClr val="tx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Desenvolvimento </a:t>
            </a:r>
            <a:r>
              <a:rPr lang="pt-BR" sz="2000" b="1" spc="17" dirty="0">
                <a:solidFill>
                  <a:schemeClr val="tx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de tecnologia de previsão de curtíssimo prazo (</a:t>
            </a:r>
            <a:r>
              <a:rPr lang="pt-BR" sz="2000" b="1" spc="17" dirty="0" err="1">
                <a:solidFill>
                  <a:schemeClr val="tx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nowcasting</a:t>
            </a:r>
            <a:r>
              <a:rPr lang="pt-BR" sz="2000" b="1" spc="17" dirty="0">
                <a:solidFill>
                  <a:schemeClr val="tx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) para </a:t>
            </a:r>
            <a:r>
              <a:rPr lang="pt-BR" sz="2000" b="1" spc="17" dirty="0" smtClean="0">
                <a:solidFill>
                  <a:schemeClr val="tx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previsão de condições de tempo severo na linhas </a:t>
            </a:r>
            <a:r>
              <a:rPr lang="pt-BR" sz="2000" b="1" spc="17" dirty="0">
                <a:solidFill>
                  <a:schemeClr val="tx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de transmissão estratégicas para o SIN</a:t>
            </a:r>
            <a:endParaRPr lang="pt-BR" sz="2000" b="1" spc="17" dirty="0"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93248" indent="-293248" algn="just">
              <a:lnSpc>
                <a:spcPts val="2993"/>
              </a:lnSpc>
              <a:spcBef>
                <a:spcPts val="513"/>
              </a:spcBef>
              <a:spcAft>
                <a:spcPts val="513"/>
              </a:spcAft>
              <a:buClr>
                <a:schemeClr val="accent6">
                  <a:lumMod val="75000"/>
                </a:schemeClr>
              </a:buClr>
              <a:buFont typeface="Symbol" panose="05050102010706020507" pitchFamily="18" charset="2"/>
              <a:buChar char=""/>
            </a:pPr>
            <a:r>
              <a:rPr lang="pt-BR" sz="2000" b="1" spc="17" dirty="0">
                <a:ea typeface="Tahoma" panose="020B0604030504040204" pitchFamily="34" charset="0"/>
                <a:cs typeface="Tahoma" panose="020B0604030504040204" pitchFamily="34" charset="0"/>
              </a:rPr>
              <a:t>Aprimoramento dos recursos de monitoramento e de suporte a decisão em situações de tempo severo e incêndio nas linhas de transmissão</a:t>
            </a:r>
          </a:p>
          <a:p>
            <a:pPr marL="293248" indent="-293248" algn="just">
              <a:lnSpc>
                <a:spcPts val="2993"/>
              </a:lnSpc>
              <a:spcBef>
                <a:spcPts val="513"/>
              </a:spcBef>
              <a:spcAft>
                <a:spcPts val="513"/>
              </a:spcAft>
              <a:buClr>
                <a:schemeClr val="accent6">
                  <a:lumMod val="75000"/>
                </a:schemeClr>
              </a:buClr>
              <a:buFont typeface="Symbol" panose="05050102010706020507" pitchFamily="18" charset="2"/>
              <a:buChar char=""/>
            </a:pPr>
            <a:r>
              <a:rPr lang="pt-BR" sz="2000" b="1" spc="17" dirty="0">
                <a:ea typeface="Tahoma" panose="020B0604030504040204" pitchFamily="34" charset="0"/>
                <a:cs typeface="Tahoma" panose="020B0604030504040204" pitchFamily="34" charset="0"/>
              </a:rPr>
              <a:t>Aprimoramento dos modelos de previsão do tempo com horizonte até 48h, com foco na temperatura e no vento</a:t>
            </a:r>
          </a:p>
          <a:p>
            <a:pPr marL="293248" indent="-293248" algn="just">
              <a:lnSpc>
                <a:spcPts val="2993"/>
              </a:lnSpc>
              <a:spcBef>
                <a:spcPts val="513"/>
              </a:spcBef>
              <a:buClr>
                <a:schemeClr val="accent6">
                  <a:lumMod val="75000"/>
                </a:schemeClr>
              </a:buClr>
              <a:buFont typeface="Symbol" panose="05050102010706020507" pitchFamily="18" charset="2"/>
              <a:buChar char=""/>
            </a:pPr>
            <a:r>
              <a:rPr lang="pt-BR" sz="2000" b="1" spc="17" dirty="0">
                <a:ea typeface="Tahoma" panose="020B0604030504040204" pitchFamily="34" charset="0"/>
                <a:cs typeface="Tahoma" panose="020B0604030504040204" pitchFamily="34" charset="0"/>
              </a:rPr>
              <a:t>Desenvolvimento de aplicação de modelos de previsão de tempo estendida e de previsão climática sazonal no nível de estado da arte no mundo </a:t>
            </a:r>
            <a:r>
              <a:rPr lang="pt-BR" sz="2000" b="1" spc="17" dirty="0" smtClean="0">
                <a:ea typeface="Tahoma" panose="020B0604030504040204" pitchFamily="34" charset="0"/>
                <a:cs typeface="Tahoma" panose="020B0604030504040204" pitchFamily="34" charset="0"/>
              </a:rPr>
              <a:t>para </a:t>
            </a:r>
            <a:r>
              <a:rPr lang="pt-BR" sz="2000" b="1" spc="17" dirty="0">
                <a:ea typeface="Tahoma" panose="020B0604030504040204" pitchFamily="34" charset="0"/>
                <a:cs typeface="Tahoma" panose="020B0604030504040204" pitchFamily="34" charset="0"/>
              </a:rPr>
              <a:t>as regiões de interesse do SIN</a:t>
            </a:r>
          </a:p>
          <a:p>
            <a:pPr marL="293248" indent="-293248" algn="just">
              <a:lnSpc>
                <a:spcPts val="2993"/>
              </a:lnSpc>
              <a:spcBef>
                <a:spcPts val="513"/>
              </a:spcBef>
              <a:spcAft>
                <a:spcPts val="513"/>
              </a:spcAft>
              <a:buClr>
                <a:schemeClr val="accent6">
                  <a:lumMod val="75000"/>
                </a:schemeClr>
              </a:buClr>
              <a:buFont typeface="Symbol" panose="05050102010706020507" pitchFamily="18" charset="2"/>
              <a:buChar char=""/>
            </a:pPr>
            <a:endParaRPr lang="pt-BR" sz="2000" b="1" spc="17" dirty="0"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93248" indent="-293248" algn="just">
              <a:lnSpc>
                <a:spcPts val="2993"/>
              </a:lnSpc>
              <a:spcBef>
                <a:spcPts val="513"/>
              </a:spcBef>
              <a:spcAft>
                <a:spcPts val="513"/>
              </a:spcAft>
              <a:buClr>
                <a:schemeClr val="accent6">
                  <a:lumMod val="75000"/>
                </a:schemeClr>
              </a:buClr>
              <a:buFont typeface="Symbol" panose="05050102010706020507" pitchFamily="18" charset="2"/>
              <a:buChar char=""/>
            </a:pPr>
            <a:endParaRPr lang="pt-BR" sz="2000" b="1" spc="17" dirty="0"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93248" indent="-293248" algn="just">
              <a:lnSpc>
                <a:spcPct val="150000"/>
              </a:lnSpc>
              <a:spcBef>
                <a:spcPts val="513"/>
              </a:spcBef>
              <a:spcAft>
                <a:spcPts val="513"/>
              </a:spcAft>
              <a:buClr>
                <a:schemeClr val="accent6">
                  <a:lumMod val="75000"/>
                </a:schemeClr>
              </a:buClr>
              <a:buFont typeface="Symbol" panose="05050102010706020507" pitchFamily="18" charset="2"/>
              <a:buChar char=""/>
            </a:pPr>
            <a:endParaRPr lang="pt-BR" sz="2000" b="1" spc="17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3328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de cantos arredondados 4"/>
          <p:cNvSpPr/>
          <p:nvPr/>
        </p:nvSpPr>
        <p:spPr>
          <a:xfrm>
            <a:off x="179512" y="1502772"/>
            <a:ext cx="8964489" cy="4588921"/>
          </a:xfrm>
          <a:prstGeom prst="roundRect">
            <a:avLst>
              <a:gd name="adj" fmla="val 10867"/>
            </a:avLst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noAutofit/>
          </a:bodyPr>
          <a:lstStyle/>
          <a:p>
            <a:pPr marL="293248" indent="-293248" algn="just">
              <a:lnSpc>
                <a:spcPts val="2993"/>
              </a:lnSpc>
              <a:spcBef>
                <a:spcPts val="513"/>
              </a:spcBef>
              <a:spcAft>
                <a:spcPts val="513"/>
              </a:spcAft>
              <a:buClr>
                <a:schemeClr val="accent6">
                  <a:lumMod val="75000"/>
                </a:schemeClr>
              </a:buClr>
              <a:buFont typeface="Symbol" panose="05050102010706020507" pitchFamily="18" charset="2"/>
              <a:buChar char=""/>
            </a:pPr>
            <a:r>
              <a:rPr lang="pt-BR" sz="2000" b="1" spc="17" dirty="0" smtClean="0">
                <a:ea typeface="Tahoma" panose="020B0604030504040204" pitchFamily="34" charset="0"/>
                <a:cs typeface="Tahoma" panose="020B0604030504040204" pitchFamily="34" charset="0"/>
              </a:rPr>
              <a:t>Desenvolver modelagem </a:t>
            </a:r>
            <a:r>
              <a:rPr lang="pt-BR" sz="2000" b="1" spc="17" dirty="0" err="1" smtClean="0">
                <a:ea typeface="Tahoma" panose="020B0604030504040204" pitchFamily="34" charset="0"/>
                <a:cs typeface="Tahoma" panose="020B0604030504040204" pitchFamily="34" charset="0"/>
              </a:rPr>
              <a:t>hidroclimática</a:t>
            </a:r>
            <a:r>
              <a:rPr lang="pt-BR" sz="2000" b="1" spc="17" dirty="0" smtClean="0">
                <a:ea typeface="Tahoma" panose="020B0604030504040204" pitchFamily="34" charset="0"/>
                <a:cs typeface="Tahoma" panose="020B0604030504040204" pitchFamily="34" charset="0"/>
              </a:rPr>
              <a:t> para a geração de cenários de afluências nos horizontes </a:t>
            </a:r>
            <a:r>
              <a:rPr lang="pt-BR" sz="2000" b="1" spc="17" dirty="0">
                <a:ea typeface="Tahoma" panose="020B0604030504040204" pitchFamily="34" charset="0"/>
                <a:cs typeface="Tahoma" panose="020B0604030504040204" pitchFamily="34" charset="0"/>
              </a:rPr>
              <a:t>de </a:t>
            </a:r>
            <a:r>
              <a:rPr lang="pt-BR" sz="2000" b="1" spc="17" dirty="0" smtClean="0">
                <a:ea typeface="Tahoma" panose="020B0604030504040204" pitchFamily="34" charset="0"/>
                <a:cs typeface="Tahoma" panose="020B0604030504040204" pitchFamily="34" charset="0"/>
              </a:rPr>
              <a:t>previsão de tempo estendida </a:t>
            </a:r>
            <a:r>
              <a:rPr lang="pt-BR" sz="2000" b="1" spc="17" dirty="0">
                <a:ea typeface="Tahoma" panose="020B0604030504040204" pitchFamily="34" charset="0"/>
                <a:cs typeface="Tahoma" panose="020B0604030504040204" pitchFamily="34" charset="0"/>
              </a:rPr>
              <a:t>e </a:t>
            </a:r>
            <a:r>
              <a:rPr lang="pt-BR" sz="2000" b="1" spc="17" dirty="0" smtClean="0">
                <a:ea typeface="Tahoma" panose="020B0604030504040204" pitchFamily="34" charset="0"/>
                <a:cs typeface="Tahoma" panose="020B0604030504040204" pitchFamily="34" charset="0"/>
              </a:rPr>
              <a:t>climática sazonal</a:t>
            </a:r>
          </a:p>
          <a:p>
            <a:pPr marL="293248" indent="-293248" algn="just">
              <a:lnSpc>
                <a:spcPts val="2993"/>
              </a:lnSpc>
              <a:spcBef>
                <a:spcPts val="513"/>
              </a:spcBef>
              <a:spcAft>
                <a:spcPts val="513"/>
              </a:spcAft>
              <a:buClr>
                <a:schemeClr val="accent6">
                  <a:lumMod val="75000"/>
                </a:schemeClr>
              </a:buClr>
              <a:buFont typeface="Symbol" panose="05050102010706020507" pitchFamily="18" charset="2"/>
              <a:buChar char=""/>
            </a:pPr>
            <a:r>
              <a:rPr lang="pt-BR" sz="2000" b="1" spc="17" dirty="0">
                <a:ea typeface="Tahoma" panose="020B0604030504040204" pitchFamily="34" charset="0"/>
                <a:cs typeface="Tahoma" panose="020B0604030504040204" pitchFamily="34" charset="0"/>
              </a:rPr>
              <a:t>Desenvolver estudo de diagnóstico sobre ocorrência de mudança climática no período do histórico de afluências adotado para o planejamento da operação do SIN (1931-2016</a:t>
            </a:r>
            <a:r>
              <a:rPr lang="pt-BR" sz="2000" b="1" spc="17" dirty="0" smtClean="0"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pt-BR" sz="2000" b="1" spc="17" dirty="0"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93248" indent="-293248" algn="just">
              <a:lnSpc>
                <a:spcPts val="2993"/>
              </a:lnSpc>
              <a:spcBef>
                <a:spcPts val="513"/>
              </a:spcBef>
              <a:spcAft>
                <a:spcPts val="513"/>
              </a:spcAft>
              <a:buClr>
                <a:schemeClr val="accent6">
                  <a:lumMod val="75000"/>
                </a:schemeClr>
              </a:buClr>
              <a:buFont typeface="Symbol" panose="05050102010706020507" pitchFamily="18" charset="2"/>
              <a:buChar char=""/>
            </a:pPr>
            <a:endParaRPr lang="pt-BR" sz="2000" b="1" spc="17" dirty="0"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93248" indent="-293248" algn="just">
              <a:lnSpc>
                <a:spcPts val="2993"/>
              </a:lnSpc>
              <a:spcBef>
                <a:spcPts val="513"/>
              </a:spcBef>
              <a:spcAft>
                <a:spcPts val="513"/>
              </a:spcAft>
              <a:buClr>
                <a:schemeClr val="accent6">
                  <a:lumMod val="75000"/>
                </a:schemeClr>
              </a:buClr>
              <a:buFont typeface="Symbol" panose="05050102010706020507" pitchFamily="18" charset="2"/>
              <a:buChar char=""/>
            </a:pPr>
            <a:endParaRPr lang="pt-BR" sz="2000" b="1" spc="17" dirty="0"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93248" indent="-293248" algn="just">
              <a:lnSpc>
                <a:spcPct val="150000"/>
              </a:lnSpc>
              <a:spcBef>
                <a:spcPts val="513"/>
              </a:spcBef>
              <a:spcAft>
                <a:spcPts val="513"/>
              </a:spcAft>
              <a:buClr>
                <a:schemeClr val="accent6">
                  <a:lumMod val="75000"/>
                </a:schemeClr>
              </a:buClr>
              <a:buFont typeface="Symbol" panose="05050102010706020507" pitchFamily="18" charset="2"/>
              <a:buChar char=""/>
            </a:pPr>
            <a:endParaRPr lang="pt-BR" sz="2000" b="1" spc="17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7" name="Grupo 6"/>
          <p:cNvGrpSpPr/>
          <p:nvPr/>
        </p:nvGrpSpPr>
        <p:grpSpPr>
          <a:xfrm>
            <a:off x="383026" y="300985"/>
            <a:ext cx="8469377" cy="1005711"/>
            <a:chOff x="447861" y="122340"/>
            <a:chExt cx="9902995" cy="1175949"/>
          </a:xfrm>
        </p:grpSpPr>
        <p:grpSp>
          <p:nvGrpSpPr>
            <p:cNvPr id="8" name="Grupo 7"/>
            <p:cNvGrpSpPr/>
            <p:nvPr/>
          </p:nvGrpSpPr>
          <p:grpSpPr>
            <a:xfrm>
              <a:off x="447861" y="122340"/>
              <a:ext cx="9902995" cy="1175949"/>
              <a:chOff x="1476456" y="1278738"/>
              <a:chExt cx="8857036" cy="1175949"/>
            </a:xfrm>
          </p:grpSpPr>
          <p:sp>
            <p:nvSpPr>
              <p:cNvPr id="10" name="Rounded Rectangle 7"/>
              <p:cNvSpPr/>
              <p:nvPr/>
            </p:nvSpPr>
            <p:spPr>
              <a:xfrm>
                <a:off x="2247982" y="1305063"/>
                <a:ext cx="8085510" cy="1148128"/>
              </a:xfrm>
              <a:prstGeom prst="roundRect">
                <a:avLst/>
              </a:prstGeom>
              <a:gradFill flip="none" rotWithShape="1">
                <a:gsLst>
                  <a:gs pos="0">
                    <a:schemeClr val="bg2">
                      <a:lumMod val="50000"/>
                    </a:schemeClr>
                  </a:gs>
                  <a:gs pos="50000">
                    <a:schemeClr val="bg2">
                      <a:lumMod val="75000"/>
                      <a:tint val="44500"/>
                      <a:satMod val="160000"/>
                    </a:schemeClr>
                  </a:gs>
                  <a:gs pos="100000">
                    <a:schemeClr val="bg2">
                      <a:lumMod val="75000"/>
                      <a:tint val="23500"/>
                      <a:satMod val="160000"/>
                    </a:schemeClr>
                  </a:gs>
                </a:gsLst>
                <a:lin ang="10800000" scaled="1"/>
                <a:tileRect/>
              </a:gradFill>
              <a:ln>
                <a:noFill/>
                <a:headEnd type="none" w="med" len="med"/>
                <a:tailEnd type="triangle" w="med" len="me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33938" bIns="0" anchor="ctr"/>
              <a:lstStyle/>
              <a:p>
                <a:pPr algn="r">
                  <a:defRPr/>
                </a:pPr>
                <a:endParaRPr lang="en-US" sz="989" dirty="0"/>
              </a:p>
            </p:txBody>
          </p:sp>
          <p:sp>
            <p:nvSpPr>
              <p:cNvPr id="11" name="Pentagon 8"/>
              <p:cNvSpPr/>
              <p:nvPr/>
            </p:nvSpPr>
            <p:spPr>
              <a:xfrm>
                <a:off x="1476456" y="1278738"/>
                <a:ext cx="2836736" cy="1175949"/>
              </a:xfrm>
              <a:prstGeom prst="homePlate">
                <a:avLst>
                  <a:gd name="adj" fmla="val 41525"/>
                </a:avLst>
              </a:prstGeom>
              <a:solidFill>
                <a:schemeClr val="accent5"/>
              </a:solidFill>
              <a:ln>
                <a:noFill/>
                <a:headEnd type="none" w="med" len="med"/>
                <a:tailEnd type="triangl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tIns="86204" bIns="86204" anchor="ctr"/>
              <a:lstStyle/>
              <a:p>
                <a:pPr algn="ctr">
                  <a:defRPr/>
                </a:pPr>
                <a:r>
                  <a:rPr lang="pt-BR" sz="2395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Tempo e Clima</a:t>
                </a:r>
                <a:r>
                  <a:rPr lang="pt-BR" sz="1881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endParaRPr lang="pt-BR" sz="1226" b="1" dirty="0"/>
              </a:p>
            </p:txBody>
          </p:sp>
        </p:grpSp>
        <p:sp>
          <p:nvSpPr>
            <p:cNvPr id="9" name="Retângulo 8"/>
            <p:cNvSpPr/>
            <p:nvPr/>
          </p:nvSpPr>
          <p:spPr>
            <a:xfrm>
              <a:off x="3761022" y="324800"/>
              <a:ext cx="6465995" cy="8464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pt-BR" sz="2052" b="1" dirty="0"/>
                <a:t>Geração de Fontes Renováveis, Previsão de Carga e Monitoramento das Linhas de Transmissão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50121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400"/>
              <a:t>FIM</a:t>
            </a:r>
          </a:p>
        </p:txBody>
      </p:sp>
    </p:spTree>
    <p:extLst>
      <p:ext uri="{BB962C8B-B14F-4D97-AF65-F5344CB8AC3E}">
        <p14:creationId xmlns:p14="http://schemas.microsoft.com/office/powerpoint/2010/main" val="2486408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5"/>
          <p:cNvSpPr txBox="1">
            <a:spLocks noChangeArrowheads="1"/>
          </p:cNvSpPr>
          <p:nvPr/>
        </p:nvSpPr>
        <p:spPr bwMode="auto">
          <a:xfrm>
            <a:off x="2176167" y="2137357"/>
            <a:ext cx="173924" cy="297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6089" tIns="43044" rIns="86089" bIns="43044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pt-BR" sz="1368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1109672" y="-27384"/>
            <a:ext cx="7327012" cy="646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089" tIns="43044" rIns="86089" bIns="43044" anchor="ctr"/>
          <a:lstStyle/>
          <a:p>
            <a:pPr marL="363292" indent="-363292" defTabSz="880571">
              <a:lnSpc>
                <a:spcPct val="160000"/>
              </a:lnSpc>
              <a:defRPr/>
            </a:pPr>
            <a:r>
              <a:rPr lang="pt-BR" sz="264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 Matriz de Energia Elétrica de 2015 e 2020</a:t>
            </a:r>
          </a:p>
        </p:txBody>
      </p:sp>
      <p:graphicFrame>
        <p:nvGraphicFramePr>
          <p:cNvPr id="7" name="Tabela 6"/>
          <p:cNvGraphicFramePr>
            <a:graphicFrameLocks noGrp="1"/>
          </p:cNvGraphicFramePr>
          <p:nvPr>
            <p:extLst/>
          </p:nvPr>
        </p:nvGraphicFramePr>
        <p:xfrm>
          <a:off x="632692" y="887746"/>
          <a:ext cx="8055570" cy="3754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3545"/>
                <a:gridCol w="1154834"/>
                <a:gridCol w="1058600"/>
                <a:gridCol w="1069463"/>
                <a:gridCol w="1005049"/>
                <a:gridCol w="1127035"/>
                <a:gridCol w="1197044"/>
              </a:tblGrid>
              <a:tr h="312900">
                <a:tc rowSpan="2">
                  <a:txBody>
                    <a:bodyPr/>
                    <a:lstStyle/>
                    <a:p>
                      <a:pPr marL="0" algn="ctr" defTabSz="1045159" rtl="0" eaLnBrk="1" latinLnBrk="0" hangingPunct="1"/>
                      <a:r>
                        <a:rPr lang="pt-BR" sz="1500" b="1" kern="1200" dirty="0" smtClean="0">
                          <a:solidFill>
                            <a:schemeClr val="lt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Tipo</a:t>
                      </a:r>
                    </a:p>
                  </a:txBody>
                  <a:tcPr marL="73706" marR="73706" marT="39129" marB="39129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E5C0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algn="ctr" defTabSz="1045159" rtl="0" eaLnBrk="1" latinLnBrk="0" hangingPunct="1"/>
                      <a:r>
                        <a:rPr lang="pt-BR" sz="1500" b="1" kern="1200" dirty="0" smtClean="0">
                          <a:solidFill>
                            <a:schemeClr val="lt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2015</a:t>
                      </a:r>
                    </a:p>
                  </a:txBody>
                  <a:tcPr marL="73706" marR="73706" marT="39129" marB="39129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E5C0F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1045159" rtl="0" eaLnBrk="1" latinLnBrk="0" hangingPunct="1"/>
                      <a:endParaRPr lang="pt-BR" sz="2200" b="1" kern="1200" dirty="0" smtClean="0">
                        <a:solidFill>
                          <a:schemeClr val="lt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91427" marR="91427" marT="45746" marB="45746" anchor="ctr">
                    <a:lnT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88CBC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algn="ctr" defTabSz="1045159" rtl="0" eaLnBrk="1" latinLnBrk="0" hangingPunct="1"/>
                      <a:r>
                        <a:rPr lang="pt-BR" sz="1500" b="1" kern="120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2020</a:t>
                      </a:r>
                    </a:p>
                  </a:txBody>
                  <a:tcPr marL="73706" marR="73706" marT="39129" marB="39129" anchor="ctr">
                    <a:lnT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E5C0F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1045159" rtl="0" eaLnBrk="1" latinLnBrk="0" hangingPunct="1"/>
                      <a:endParaRPr lang="pt-BR" sz="2200" b="1" kern="1200" dirty="0">
                        <a:solidFill>
                          <a:schemeClr val="lt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35995" marR="35995" marT="45746" marB="45746" anchor="ctr">
                    <a:lnT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88CBC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algn="ctr" defTabSz="1045159" rtl="0" eaLnBrk="1" latinLnBrk="0" hangingPunct="1"/>
                      <a:r>
                        <a:rPr lang="pt-BR" sz="1500" b="1" kern="1200" dirty="0" smtClean="0">
                          <a:solidFill>
                            <a:schemeClr val="lt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Crescimento 2015-2020</a:t>
                      </a:r>
                      <a:endParaRPr lang="pt-BR" sz="1500" b="1" kern="1200" dirty="0">
                        <a:solidFill>
                          <a:schemeClr val="lt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29018" marR="29018" marT="39129" marB="39129" anchor="ctr">
                    <a:lnT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E5C0F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1045159" rtl="0" eaLnBrk="1" latinLnBrk="0" hangingPunct="1"/>
                      <a:endParaRPr lang="pt-BR" sz="2200" b="1" kern="1200" dirty="0">
                        <a:solidFill>
                          <a:schemeClr val="lt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35995" marR="35995" marT="45746" marB="45746" anchor="ctr">
                    <a:lnT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88CBC"/>
                    </a:solidFill>
                  </a:tcPr>
                </a:tc>
              </a:tr>
              <a:tr h="312900">
                <a:tc vMerge="1">
                  <a:txBody>
                    <a:bodyPr/>
                    <a:lstStyle/>
                    <a:p>
                      <a:pPr marL="0" algn="ctr" defTabSz="1045159" rtl="0" eaLnBrk="1" latinLnBrk="0" hangingPunct="1"/>
                      <a:endParaRPr lang="pt-BR" sz="2200" b="1" kern="1200" dirty="0" smtClean="0">
                        <a:solidFill>
                          <a:schemeClr val="lt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91427" marR="91427" marT="45746" marB="45746" anchor="ctr">
                    <a:lnT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88CB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45159" rtl="0" eaLnBrk="1" latinLnBrk="0" hangingPunct="1"/>
                      <a:r>
                        <a:rPr lang="pt-BR" sz="1500" b="1" kern="1200" dirty="0" smtClean="0">
                          <a:solidFill>
                            <a:schemeClr val="lt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MW</a:t>
                      </a:r>
                    </a:p>
                  </a:txBody>
                  <a:tcPr marL="73706" marR="73706" marT="39129" marB="39129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E5C0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45159" rtl="0" eaLnBrk="1" latinLnBrk="0" hangingPunct="1"/>
                      <a:r>
                        <a:rPr lang="pt-BR" sz="1500" b="1" kern="1200" dirty="0" smtClean="0">
                          <a:solidFill>
                            <a:schemeClr val="lt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%</a:t>
                      </a:r>
                    </a:p>
                  </a:txBody>
                  <a:tcPr marL="73706" marR="73706" marT="39129" marB="39129" anchor="ctr">
                    <a:lnT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E5C0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45159" rtl="0" eaLnBrk="1" latinLnBrk="0" hangingPunct="1"/>
                      <a:r>
                        <a:rPr lang="pt-BR" sz="1500" b="1" kern="1200" dirty="0" smtClean="0">
                          <a:solidFill>
                            <a:schemeClr val="lt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MW</a:t>
                      </a:r>
                    </a:p>
                  </a:txBody>
                  <a:tcPr marL="73706" marR="73706" marT="39129" marB="39129" anchor="ctr">
                    <a:lnT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E5C0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45159" rtl="0" eaLnBrk="1" latinLnBrk="0" hangingPunct="1"/>
                      <a:r>
                        <a:rPr lang="pt-BR" sz="1500" b="1" kern="1200" dirty="0" smtClean="0">
                          <a:solidFill>
                            <a:schemeClr val="lt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%</a:t>
                      </a:r>
                      <a:endParaRPr lang="pt-BR" sz="1500" b="1" kern="1200" dirty="0">
                        <a:solidFill>
                          <a:schemeClr val="lt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29018" marR="29018" marT="39129" marB="39129" anchor="ctr">
                    <a:lnT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E5C0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45159" rtl="0" eaLnBrk="1" latinLnBrk="0" hangingPunct="1"/>
                      <a:r>
                        <a:rPr lang="pt-BR" sz="1500" b="1" kern="1200" dirty="0" smtClean="0">
                          <a:solidFill>
                            <a:schemeClr val="lt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MW</a:t>
                      </a:r>
                      <a:endParaRPr lang="pt-BR" sz="1500" b="1" kern="1200" dirty="0">
                        <a:solidFill>
                          <a:schemeClr val="lt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29018" marR="29018" marT="39129" marB="39129" anchor="ctr">
                    <a:lnT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E5C0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45159" rtl="0" eaLnBrk="1" latinLnBrk="0" hangingPunct="1"/>
                      <a:r>
                        <a:rPr lang="pt-BR" sz="1500" b="1" kern="1200" dirty="0" smtClean="0">
                          <a:solidFill>
                            <a:schemeClr val="lt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%</a:t>
                      </a:r>
                      <a:endParaRPr lang="pt-BR" sz="1500" b="1" kern="1200" dirty="0">
                        <a:solidFill>
                          <a:schemeClr val="lt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29018" marR="29018" marT="39129" marB="39129" anchor="ctr">
                    <a:lnT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E5C0F"/>
                    </a:solidFill>
                  </a:tcPr>
                </a:tc>
              </a:tr>
              <a:tr h="312900"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pt-BR" sz="1500" b="1" dirty="0" smtClean="0">
                          <a:latin typeface="Arial" pitchFamily="34" charset="0"/>
                          <a:cs typeface="Arial" pitchFamily="34" charset="0"/>
                        </a:rPr>
                        <a:t>Hidráulica</a:t>
                      </a:r>
                      <a:endParaRPr lang="pt-BR" sz="15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9018" marR="29018" marT="39129" marB="39129" anchor="ctr">
                    <a:lnT w="381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BDCD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43056" rtl="0" eaLnBrk="1" fontAlgn="b" latinLnBrk="0" hangingPunct="1"/>
                      <a:r>
                        <a:rPr lang="pt-BR" sz="19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96.832 </a:t>
                      </a:r>
                      <a:endParaRPr lang="pt-BR" sz="1900" b="0" i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T w="381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BDCD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43056" rtl="0" eaLnBrk="1" fontAlgn="b" latinLnBrk="0" hangingPunct="1"/>
                      <a:r>
                        <a:rPr lang="pt-BR" sz="19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72,7</a:t>
                      </a:r>
                      <a:endParaRPr lang="pt-BR" sz="1900" b="0" i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T w="381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BDCD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43056" rtl="0" eaLnBrk="1" fontAlgn="b" latinLnBrk="0" hangingPunct="1"/>
                      <a:r>
                        <a:rPr lang="pt-BR" sz="19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114.071 </a:t>
                      </a:r>
                      <a:endParaRPr lang="pt-BR" sz="1900" b="0" i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T w="381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BDCD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43056" rtl="0" eaLnBrk="1" fontAlgn="b" latinLnBrk="0" hangingPunct="1"/>
                      <a:r>
                        <a:rPr lang="pt-BR" sz="19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68,1</a:t>
                      </a:r>
                    </a:p>
                  </a:txBody>
                  <a:tcPr marL="0" marR="0" marT="0" marB="0" anchor="ctr">
                    <a:lnT w="381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BDCD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43056" rtl="0" eaLnBrk="1" fontAlgn="b" latinLnBrk="0" hangingPunct="1"/>
                      <a:r>
                        <a:rPr lang="pt-BR" sz="19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17.239 </a:t>
                      </a:r>
                      <a:endParaRPr lang="pt-BR" sz="1900" b="0" i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b">
                    <a:lnT w="381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BDCD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43056" rtl="0" eaLnBrk="1" fontAlgn="b" latinLnBrk="0" hangingPunct="1"/>
                      <a:r>
                        <a:rPr lang="pt-BR" sz="1900" b="0" i="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17,8</a:t>
                      </a:r>
                    </a:p>
                  </a:txBody>
                  <a:tcPr marL="0" marR="0" marT="0" marB="0" anchor="b">
                    <a:lnT w="381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BDCDD"/>
                    </a:solidFill>
                  </a:tcPr>
                </a:tc>
              </a:tr>
              <a:tr h="31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Nuclear</a:t>
                      </a:r>
                    </a:p>
                  </a:txBody>
                  <a:tcPr marL="29018" marR="29018" marT="39129" marB="39129" anchor="ctr">
                    <a:solidFill>
                      <a:srgbClr val="C7C6D5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43056" rtl="0" eaLnBrk="1" fontAlgn="b" latinLnBrk="0" hangingPunct="1"/>
                      <a:r>
                        <a:rPr lang="pt-BR" sz="19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1.990</a:t>
                      </a:r>
                      <a:endParaRPr lang="pt-BR" sz="1900" b="0" i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C7C6D5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43056" rtl="0" eaLnBrk="1" fontAlgn="b" latinLnBrk="0" hangingPunct="1"/>
                      <a:r>
                        <a:rPr lang="pt-BR" sz="19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1,5</a:t>
                      </a:r>
                    </a:p>
                  </a:txBody>
                  <a:tcPr marL="0" marR="0" marT="0" marB="0" anchor="ctr">
                    <a:solidFill>
                      <a:srgbClr val="C7C6D5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43056" rtl="0" eaLnBrk="1" fontAlgn="b" latinLnBrk="0" hangingPunct="1"/>
                      <a:r>
                        <a:rPr lang="pt-BR" sz="19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1.990 </a:t>
                      </a:r>
                      <a:endParaRPr lang="pt-BR" sz="1900" b="0" i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b">
                    <a:solidFill>
                      <a:srgbClr val="C7C6D5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43056" rtl="0" eaLnBrk="1" fontAlgn="b" latinLnBrk="0" hangingPunct="1"/>
                      <a:r>
                        <a:rPr lang="pt-BR" sz="19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1,2</a:t>
                      </a:r>
                    </a:p>
                  </a:txBody>
                  <a:tcPr marL="0" marR="0" marT="0" marB="0" anchor="b">
                    <a:solidFill>
                      <a:srgbClr val="C7C6D5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43056" rtl="0" eaLnBrk="1" fontAlgn="b" latinLnBrk="0" hangingPunct="1"/>
                      <a:r>
                        <a:rPr lang="pt-BR" sz="19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  </a:t>
                      </a:r>
                      <a:endParaRPr lang="pt-BR" sz="1900" b="0" i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b">
                    <a:solidFill>
                      <a:srgbClr val="C7C6D5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43056" rtl="0" eaLnBrk="1" fontAlgn="b" latinLnBrk="0" hangingPunct="1"/>
                      <a:r>
                        <a:rPr lang="pt-BR" sz="19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 marL="0" marR="0" marT="0" marB="0" anchor="b">
                    <a:solidFill>
                      <a:srgbClr val="C7C6D5">
                        <a:alpha val="30196"/>
                      </a:srgbClr>
                    </a:solidFill>
                  </a:tcPr>
                </a:tc>
              </a:tr>
              <a:tr h="312900"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pt-BR" sz="1500" b="1" dirty="0" smtClean="0">
                          <a:latin typeface="Arial" pitchFamily="34" charset="0"/>
                          <a:cs typeface="Arial" pitchFamily="34" charset="0"/>
                        </a:rPr>
                        <a:t>Gás / GNL</a:t>
                      </a:r>
                      <a:r>
                        <a:rPr lang="pt-BR" sz="1500" b="1" baseline="0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endParaRPr lang="pt-BR" sz="15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9018" marR="29018" marT="39129" marB="39129" anchor="ctr">
                    <a:solidFill>
                      <a:srgbClr val="DBDCD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43056" rtl="0" eaLnBrk="1" fontAlgn="b" latinLnBrk="0" hangingPunct="1"/>
                      <a:r>
                        <a:rPr lang="pt-BR" sz="19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11.893 </a:t>
                      </a:r>
                      <a:endParaRPr lang="pt-BR" sz="1900" b="0" i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DBDCD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43056" rtl="0" eaLnBrk="1" fontAlgn="b" latinLnBrk="0" hangingPunct="1"/>
                      <a:r>
                        <a:rPr lang="pt-BR" sz="19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8,9</a:t>
                      </a:r>
                    </a:p>
                  </a:txBody>
                  <a:tcPr marL="0" marR="0" marT="0" marB="0" anchor="ctr">
                    <a:solidFill>
                      <a:srgbClr val="DBDCD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43056" rtl="0" eaLnBrk="1" fontAlgn="b" latinLnBrk="0" hangingPunct="1"/>
                      <a:r>
                        <a:rPr lang="pt-BR" sz="19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14.548 </a:t>
                      </a:r>
                      <a:endParaRPr lang="pt-BR" sz="1900" b="0" i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b">
                    <a:solidFill>
                      <a:srgbClr val="DBDCD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43056" rtl="0" eaLnBrk="1" fontAlgn="b" latinLnBrk="0" hangingPunct="1"/>
                      <a:r>
                        <a:rPr lang="pt-BR" sz="19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8,7</a:t>
                      </a:r>
                    </a:p>
                  </a:txBody>
                  <a:tcPr marL="0" marR="0" marT="0" marB="0" anchor="b">
                    <a:solidFill>
                      <a:srgbClr val="DBDCD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43056" rtl="0" eaLnBrk="1" fontAlgn="b" latinLnBrk="0" hangingPunct="1"/>
                      <a:r>
                        <a:rPr lang="pt-BR" sz="19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2.655 </a:t>
                      </a:r>
                      <a:endParaRPr lang="pt-BR" sz="1900" b="0" i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b">
                    <a:solidFill>
                      <a:srgbClr val="DBDCD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43056" rtl="0" eaLnBrk="1" fontAlgn="b" latinLnBrk="0" hangingPunct="1"/>
                      <a:r>
                        <a:rPr lang="pt-BR" sz="19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22,3</a:t>
                      </a:r>
                    </a:p>
                  </a:txBody>
                  <a:tcPr marL="0" marR="0" marT="0" marB="0" anchor="b">
                    <a:solidFill>
                      <a:srgbClr val="DBDCDD"/>
                    </a:solidFill>
                  </a:tcPr>
                </a:tc>
              </a:tr>
              <a:tr h="31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Carvão</a:t>
                      </a:r>
                    </a:p>
                  </a:txBody>
                  <a:tcPr marL="29018" marR="29018" marT="39129" marB="39129" anchor="ctr">
                    <a:solidFill>
                      <a:srgbClr val="C7C6D5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43056" rtl="0" eaLnBrk="1" fontAlgn="b" latinLnBrk="0" hangingPunct="1"/>
                      <a:r>
                        <a:rPr lang="pt-BR" sz="19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3.210 </a:t>
                      </a:r>
                      <a:endParaRPr lang="pt-BR" sz="1900" b="0" i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C7C6D5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43056" rtl="0" eaLnBrk="1" fontAlgn="b" latinLnBrk="0" hangingPunct="1"/>
                      <a:r>
                        <a:rPr lang="pt-BR" sz="19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2,4</a:t>
                      </a:r>
                    </a:p>
                  </a:txBody>
                  <a:tcPr marL="0" marR="0" marT="0" marB="0" anchor="ctr">
                    <a:solidFill>
                      <a:srgbClr val="C7C6D5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43056" rtl="0" eaLnBrk="1" fontAlgn="b" latinLnBrk="0" hangingPunct="1"/>
                      <a:r>
                        <a:rPr lang="pt-BR" sz="19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3.514 </a:t>
                      </a:r>
                      <a:endParaRPr lang="pt-BR" sz="1900" b="0" i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b">
                    <a:solidFill>
                      <a:srgbClr val="C7C6D5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43056" rtl="0" eaLnBrk="1" fontAlgn="b" latinLnBrk="0" hangingPunct="1"/>
                      <a:r>
                        <a:rPr lang="pt-BR" sz="19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2,1</a:t>
                      </a:r>
                    </a:p>
                  </a:txBody>
                  <a:tcPr marL="0" marR="0" marT="0" marB="0" anchor="b">
                    <a:solidFill>
                      <a:srgbClr val="C7C6D5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43056" rtl="0" eaLnBrk="1" fontAlgn="b" latinLnBrk="0" hangingPunct="1"/>
                      <a:r>
                        <a:rPr lang="pt-BR" sz="19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304 </a:t>
                      </a:r>
                      <a:endParaRPr lang="pt-BR" sz="1900" b="0" i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b">
                    <a:solidFill>
                      <a:srgbClr val="C7C6D5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43056" rtl="0" eaLnBrk="1" fontAlgn="b" latinLnBrk="0" hangingPunct="1"/>
                      <a:r>
                        <a:rPr lang="pt-BR" sz="19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9,5</a:t>
                      </a:r>
                    </a:p>
                  </a:txBody>
                  <a:tcPr marL="0" marR="0" marT="0" marB="0" anchor="b">
                    <a:solidFill>
                      <a:srgbClr val="C7C6D5">
                        <a:alpha val="30196"/>
                      </a:srgbClr>
                    </a:solidFill>
                  </a:tcPr>
                </a:tc>
              </a:tr>
              <a:tr h="312900"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pt-BR" sz="1500" b="1" dirty="0" smtClean="0">
                          <a:latin typeface="Arial" pitchFamily="34" charset="0"/>
                          <a:cs typeface="Arial" pitchFamily="34" charset="0"/>
                        </a:rPr>
                        <a:t>Biomassa</a:t>
                      </a:r>
                      <a:endParaRPr lang="pt-BR" sz="15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9018" marR="29018" marT="39129" marB="39129" anchor="ctr">
                    <a:solidFill>
                      <a:srgbClr val="DBDCD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43056" rtl="0" eaLnBrk="1" fontAlgn="b" latinLnBrk="0" hangingPunct="1"/>
                      <a:r>
                        <a:rPr lang="pt-BR" sz="19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6.947 </a:t>
                      </a:r>
                      <a:endParaRPr lang="pt-BR" sz="1900" b="0" i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DBDCD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43056" rtl="0" eaLnBrk="1" fontAlgn="b" latinLnBrk="0" hangingPunct="1"/>
                      <a:r>
                        <a:rPr lang="pt-BR" sz="19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5,2</a:t>
                      </a:r>
                    </a:p>
                  </a:txBody>
                  <a:tcPr marL="0" marR="0" marT="0" marB="0" anchor="ctr">
                    <a:solidFill>
                      <a:srgbClr val="DBDCD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43056" rtl="0" eaLnBrk="1" fontAlgn="b" latinLnBrk="0" hangingPunct="1"/>
                      <a:r>
                        <a:rPr lang="pt-BR" sz="19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8.132 </a:t>
                      </a:r>
                      <a:endParaRPr lang="pt-BR" sz="1900" b="0" i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b">
                    <a:solidFill>
                      <a:srgbClr val="DBDCD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43056" rtl="0" eaLnBrk="1" fontAlgn="b" latinLnBrk="0" hangingPunct="1"/>
                      <a:r>
                        <a:rPr lang="pt-BR" sz="19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4,9</a:t>
                      </a:r>
                    </a:p>
                  </a:txBody>
                  <a:tcPr marL="0" marR="0" marT="0" marB="0" anchor="b">
                    <a:solidFill>
                      <a:srgbClr val="DBDCD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43056" rtl="0" eaLnBrk="1" fontAlgn="b" latinLnBrk="0" hangingPunct="1"/>
                      <a:r>
                        <a:rPr lang="pt-BR" sz="19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1.185 </a:t>
                      </a:r>
                      <a:endParaRPr lang="pt-BR" sz="1900" b="0" i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b">
                    <a:solidFill>
                      <a:srgbClr val="DBDCD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43056" rtl="0" eaLnBrk="1" fontAlgn="b" latinLnBrk="0" hangingPunct="1"/>
                      <a:r>
                        <a:rPr lang="pt-BR" sz="19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17,1</a:t>
                      </a:r>
                    </a:p>
                  </a:txBody>
                  <a:tcPr marL="0" marR="0" marT="0" marB="0" anchor="b">
                    <a:solidFill>
                      <a:srgbClr val="DBDCDD"/>
                    </a:solidFill>
                  </a:tcPr>
                </a:tc>
              </a:tr>
              <a:tr h="31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Outras </a:t>
                      </a:r>
                      <a:r>
                        <a:rPr kumimoji="0" lang="pt-BR" sz="15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(1)</a:t>
                      </a:r>
                    </a:p>
                  </a:txBody>
                  <a:tcPr marL="29018" marR="29018" marT="39129" marB="39129" anchor="ctr">
                    <a:solidFill>
                      <a:srgbClr val="C7C6D5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43056" rtl="0" eaLnBrk="1" fontAlgn="b" latinLnBrk="0" hangingPunct="1"/>
                      <a:r>
                        <a:rPr lang="pt-BR" sz="19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837 </a:t>
                      </a:r>
                      <a:endParaRPr lang="pt-BR" sz="1900" b="0" i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C7C6D5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43056" rtl="0" eaLnBrk="1" fontAlgn="b" latinLnBrk="0" hangingPunct="1"/>
                      <a:r>
                        <a:rPr lang="pt-BR" sz="19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0,6</a:t>
                      </a:r>
                    </a:p>
                  </a:txBody>
                  <a:tcPr marL="0" marR="0" marT="0" marB="0" anchor="ctr">
                    <a:solidFill>
                      <a:srgbClr val="C7C6D5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43056" rtl="0" eaLnBrk="1" fontAlgn="b" latinLnBrk="0" hangingPunct="1"/>
                      <a:r>
                        <a:rPr lang="pt-BR" sz="19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1.303 </a:t>
                      </a:r>
                      <a:endParaRPr lang="pt-BR" sz="1900" b="0" i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b">
                    <a:solidFill>
                      <a:srgbClr val="C7C6D5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43056" rtl="0" eaLnBrk="1" fontAlgn="b" latinLnBrk="0" hangingPunct="1"/>
                      <a:r>
                        <a:rPr lang="pt-BR" sz="19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0,8</a:t>
                      </a:r>
                    </a:p>
                  </a:txBody>
                  <a:tcPr marL="0" marR="0" marT="0" marB="0" anchor="b">
                    <a:solidFill>
                      <a:srgbClr val="C7C6D5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43056" rtl="0" eaLnBrk="1" fontAlgn="b" latinLnBrk="0" hangingPunct="1"/>
                      <a:r>
                        <a:rPr lang="pt-BR" sz="19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466 </a:t>
                      </a:r>
                      <a:endParaRPr lang="pt-BR" sz="1900" b="0" i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b">
                    <a:solidFill>
                      <a:srgbClr val="C7C6D5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43056" rtl="0" eaLnBrk="1" fontAlgn="b" latinLnBrk="0" hangingPunct="1"/>
                      <a:r>
                        <a:rPr lang="pt-BR" sz="19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55,7</a:t>
                      </a:r>
                    </a:p>
                  </a:txBody>
                  <a:tcPr marL="0" marR="0" marT="0" marB="0" anchor="b">
                    <a:solidFill>
                      <a:srgbClr val="C7C6D5">
                        <a:alpha val="29804"/>
                      </a:srgbClr>
                    </a:solidFill>
                  </a:tcPr>
                </a:tc>
              </a:tr>
              <a:tr h="31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Óleo / Diesel</a:t>
                      </a:r>
                    </a:p>
                  </a:txBody>
                  <a:tcPr marL="29018" marR="29018" marT="39129" marB="39129" anchor="ctr">
                    <a:solidFill>
                      <a:schemeClr val="bg1">
                        <a:lumMod val="50000"/>
                        <a:alpha val="3019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43056" rtl="0" eaLnBrk="1" fontAlgn="b" latinLnBrk="0" hangingPunct="1"/>
                      <a:r>
                        <a:rPr lang="pt-BR" sz="19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4.731 </a:t>
                      </a:r>
                      <a:endParaRPr lang="pt-BR" sz="1900" b="0" i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50000"/>
                        <a:alpha val="3019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43056" rtl="0" eaLnBrk="1" fontAlgn="b" latinLnBrk="0" hangingPunct="1"/>
                      <a:r>
                        <a:rPr lang="pt-BR" sz="19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3,6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50000"/>
                        <a:alpha val="3019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43056" rtl="0" eaLnBrk="1" fontAlgn="b" latinLnBrk="0" hangingPunct="1"/>
                      <a:r>
                        <a:rPr lang="pt-BR" sz="19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4.732 </a:t>
                      </a:r>
                      <a:endParaRPr lang="pt-BR" sz="1900" b="0" i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50000"/>
                        <a:alpha val="3019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43056" rtl="0" eaLnBrk="1" fontAlgn="b" latinLnBrk="0" hangingPunct="1"/>
                      <a:r>
                        <a:rPr lang="pt-BR" sz="19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2,8</a:t>
                      </a:r>
                    </a:p>
                  </a:txBody>
                  <a:tcPr marL="0" marR="0" marT="0" marB="0" anchor="b">
                    <a:solidFill>
                      <a:schemeClr val="bg1">
                        <a:lumMod val="50000"/>
                        <a:alpha val="3019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43056" rtl="0" eaLnBrk="1" fontAlgn="b" latinLnBrk="0" hangingPunct="1"/>
                      <a:r>
                        <a:rPr lang="pt-BR" sz="19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  </a:t>
                      </a:r>
                      <a:endParaRPr lang="pt-BR" sz="1900" b="0" i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50000"/>
                        <a:alpha val="3019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43056" rtl="0" eaLnBrk="1" fontAlgn="b" latinLnBrk="0" hangingPunct="1"/>
                      <a:r>
                        <a:rPr lang="pt-BR" sz="19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 marL="0" marR="0" marT="0" marB="0" anchor="b">
                    <a:solidFill>
                      <a:schemeClr val="bg1">
                        <a:lumMod val="50000"/>
                        <a:alpha val="30196"/>
                      </a:schemeClr>
                    </a:solidFill>
                  </a:tcPr>
                </a:tc>
              </a:tr>
              <a:tr h="31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Eólica</a:t>
                      </a:r>
                    </a:p>
                  </a:txBody>
                  <a:tcPr marL="29018" marR="29018" marT="39129" marB="39129" anchor="ctr">
                    <a:solidFill>
                      <a:srgbClr val="EEEE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43056" rtl="0" eaLnBrk="1" fontAlgn="b" latinLnBrk="0" hangingPunct="1"/>
                      <a:r>
                        <a:rPr lang="pt-BR" sz="19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6.684 </a:t>
                      </a:r>
                      <a:endParaRPr lang="pt-BR" sz="1900" b="0" i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EEEE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43056" rtl="0" eaLnBrk="1" fontAlgn="b" latinLnBrk="0" hangingPunct="1"/>
                      <a:r>
                        <a:rPr lang="pt-BR" sz="19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5,0</a:t>
                      </a:r>
                    </a:p>
                  </a:txBody>
                  <a:tcPr marL="0" marR="0" marT="0" marB="0" anchor="ctr">
                    <a:solidFill>
                      <a:srgbClr val="EEEE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43056" rtl="0" eaLnBrk="1" fontAlgn="b" latinLnBrk="0" hangingPunct="1"/>
                      <a:r>
                        <a:rPr lang="pt-BR" sz="19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16.599 </a:t>
                      </a:r>
                      <a:endParaRPr lang="pt-BR" sz="1900" b="0" i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b">
                    <a:solidFill>
                      <a:srgbClr val="EEEE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43056" rtl="0" eaLnBrk="1" fontAlgn="b" latinLnBrk="0" hangingPunct="1"/>
                      <a:r>
                        <a:rPr lang="pt-BR" sz="19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9,9</a:t>
                      </a:r>
                    </a:p>
                  </a:txBody>
                  <a:tcPr marL="0" marR="0" marT="0" marB="0" anchor="b">
                    <a:solidFill>
                      <a:srgbClr val="EEEE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43056" rtl="0" eaLnBrk="1" fontAlgn="b" latinLnBrk="0" hangingPunct="1"/>
                      <a:r>
                        <a:rPr lang="pt-BR" sz="19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9.915 </a:t>
                      </a:r>
                      <a:endParaRPr lang="pt-BR" sz="1900" b="0" i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b">
                    <a:solidFill>
                      <a:srgbClr val="EEEE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43056" rtl="0" eaLnBrk="1" fontAlgn="b" latinLnBrk="0" hangingPunct="1"/>
                      <a:r>
                        <a:rPr lang="pt-BR" sz="19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148,3</a:t>
                      </a:r>
                    </a:p>
                  </a:txBody>
                  <a:tcPr marL="0" marR="0" marT="0" marB="0" anchor="b">
                    <a:solidFill>
                      <a:srgbClr val="EEEEF2"/>
                    </a:solidFill>
                  </a:tcPr>
                </a:tc>
              </a:tr>
              <a:tr h="31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Solar</a:t>
                      </a:r>
                    </a:p>
                  </a:txBody>
                  <a:tcPr marL="29018" marR="29018" marT="39129" marB="39129" anchor="ctr">
                    <a:solidFill>
                      <a:srgbClr val="DBDCD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43056" rtl="0" eaLnBrk="1" fontAlgn="b" latinLnBrk="0" hangingPunct="1"/>
                      <a:r>
                        <a:rPr lang="pt-BR" sz="19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18 </a:t>
                      </a:r>
                      <a:endParaRPr lang="pt-BR" sz="1900" b="0" i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DBDCD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43056" rtl="0" eaLnBrk="1" fontAlgn="b" latinLnBrk="0" hangingPunct="1"/>
                      <a:r>
                        <a:rPr lang="pt-BR" sz="19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 marL="0" marR="0" marT="0" marB="0" anchor="ctr">
                    <a:solidFill>
                      <a:srgbClr val="DBDCD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43056" rtl="0" eaLnBrk="1" fontAlgn="b" latinLnBrk="0" hangingPunct="1"/>
                      <a:r>
                        <a:rPr lang="pt-BR" sz="19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2.671 </a:t>
                      </a:r>
                      <a:endParaRPr lang="pt-BR" sz="1900" b="0" i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b">
                    <a:solidFill>
                      <a:srgbClr val="DBDCD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43056" rtl="0" eaLnBrk="1" fontAlgn="b" latinLnBrk="0" hangingPunct="1"/>
                      <a:r>
                        <a:rPr lang="pt-BR" sz="19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1,6</a:t>
                      </a:r>
                    </a:p>
                  </a:txBody>
                  <a:tcPr marL="0" marR="0" marT="0" marB="0" anchor="b">
                    <a:solidFill>
                      <a:srgbClr val="DBDCD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43056" rtl="0" eaLnBrk="1" fontAlgn="b" latinLnBrk="0" hangingPunct="1"/>
                      <a:r>
                        <a:rPr lang="pt-BR" sz="19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2.653 </a:t>
                      </a:r>
                      <a:endParaRPr lang="pt-BR" sz="1900" b="0" i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b">
                    <a:solidFill>
                      <a:srgbClr val="DBDCD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43056" rtl="0" eaLnBrk="1" fontAlgn="b" latinLnBrk="0" hangingPunct="1"/>
                      <a:r>
                        <a:rPr lang="pt-BR" sz="19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pt-BR" sz="1900" b="0" i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b">
                    <a:solidFill>
                      <a:srgbClr val="DBDCDD"/>
                    </a:solidFill>
                  </a:tcPr>
                </a:tc>
              </a:tr>
              <a:tr h="31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Total</a:t>
                      </a:r>
                    </a:p>
                  </a:txBody>
                  <a:tcPr marL="29018" marR="29018" marT="39129" marB="39129" anchor="ctr">
                    <a:solidFill>
                      <a:srgbClr val="5E5C0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43056" rtl="0" eaLnBrk="1" fontAlgn="b" latinLnBrk="0" hangingPunct="1"/>
                      <a:r>
                        <a:rPr lang="pt-BR" sz="19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133.142 </a:t>
                      </a:r>
                      <a:endParaRPr lang="pt-BR" sz="1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5E5C0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43056" rtl="0" eaLnBrk="1" fontAlgn="b" latinLnBrk="0" hangingPunct="1"/>
                      <a:r>
                        <a:rPr lang="pt-BR" sz="19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100</a:t>
                      </a:r>
                    </a:p>
                  </a:txBody>
                  <a:tcPr marL="0" marR="0" marT="0" marB="0" anchor="ctr">
                    <a:solidFill>
                      <a:srgbClr val="5E5C0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9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167.560 </a:t>
                      </a:r>
                      <a:endParaRPr lang="pt-BR" sz="1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b">
                    <a:solidFill>
                      <a:srgbClr val="5E5C0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9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100</a:t>
                      </a:r>
                      <a:endParaRPr lang="pt-BR" sz="1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5E5C0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43056" rtl="0" eaLnBrk="1" fontAlgn="b" latinLnBrk="0" hangingPunct="1"/>
                      <a:r>
                        <a:rPr lang="pt-BR" sz="19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34.417</a:t>
                      </a:r>
                      <a:endParaRPr lang="pt-BR" sz="1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b">
                    <a:solidFill>
                      <a:srgbClr val="5E5C0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43056" rtl="0" eaLnBrk="1" fontAlgn="b" latinLnBrk="0" hangingPunct="1"/>
                      <a:r>
                        <a:rPr lang="pt-BR" sz="19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25,8</a:t>
                      </a:r>
                      <a:endParaRPr lang="pt-BR" sz="1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b">
                    <a:solidFill>
                      <a:srgbClr val="5E5C0F"/>
                    </a:solidFill>
                  </a:tcPr>
                </a:tc>
              </a:tr>
            </a:tbl>
          </a:graphicData>
        </a:graphic>
      </p:graphicFrame>
      <p:sp>
        <p:nvSpPr>
          <p:cNvPr id="3" name="CaixaDeTexto 2"/>
          <p:cNvSpPr txBox="1"/>
          <p:nvPr/>
        </p:nvSpPr>
        <p:spPr>
          <a:xfrm>
            <a:off x="0" y="6425064"/>
            <a:ext cx="3869661" cy="236735"/>
          </a:xfrm>
          <a:prstGeom prst="rect">
            <a:avLst/>
          </a:prstGeom>
          <a:noFill/>
        </p:spPr>
        <p:txBody>
          <a:bodyPr wrap="square" lIns="78109" tIns="39054" rIns="78109" bIns="39054" rtlCol="0">
            <a:spAutoFit/>
          </a:bodyPr>
          <a:lstStyle/>
          <a:p>
            <a:r>
              <a:rPr lang="pt-BR" sz="1026" dirty="0">
                <a:solidFill>
                  <a:prstClr val="black"/>
                </a:solidFill>
              </a:rPr>
              <a:t>(1) Usinas Biomassa com CVU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632692" y="676822"/>
            <a:ext cx="2832429" cy="276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97" dirty="0"/>
              <a:t>Referência : setembro/16</a:t>
            </a: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471692" y="4642544"/>
            <a:ext cx="8216571" cy="1644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9588" tIns="39588" rIns="39588" bIns="39588">
            <a:spAutoFit/>
          </a:bodyPr>
          <a:lstStyle>
            <a:lvl1pPr marL="273050" indent="-182563" defTabSz="1066800" eaLnBrk="0" hangingPunct="0">
              <a:defRPr sz="32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1066800" eaLnBrk="0" hangingPunct="0">
              <a:defRPr sz="32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1066800" eaLnBrk="0" hangingPunct="0">
              <a:defRPr sz="32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1066800" eaLnBrk="0" hangingPunct="0">
              <a:defRPr sz="32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1066800" eaLnBrk="0" hangingPunct="0">
              <a:defRPr sz="32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10668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10668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10668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10668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lnSpc>
                <a:spcPct val="120000"/>
              </a:lnSpc>
              <a:spcAft>
                <a:spcPct val="50000"/>
              </a:spcAft>
              <a:buClr>
                <a:schemeClr val="hlink"/>
              </a:buClr>
              <a:buFont typeface="Wingdings" pitchFamily="2" charset="2"/>
              <a:buChar char="Ø"/>
            </a:pPr>
            <a:r>
              <a:rPr lang="pt-BR" sz="1320" b="0" dirty="0">
                <a:latin typeface="Arial" pitchFamily="34" charset="0"/>
              </a:rPr>
              <a:t>O parque gerador brasileiro está passando por um processo de transformação e transição. </a:t>
            </a:r>
            <a:br>
              <a:rPr lang="pt-BR" sz="1320" b="0" dirty="0">
                <a:latin typeface="Arial" pitchFamily="34" charset="0"/>
              </a:rPr>
            </a:br>
            <a:r>
              <a:rPr lang="pt-BR" sz="1320" b="0" dirty="0">
                <a:latin typeface="Arial" pitchFamily="34" charset="0"/>
                <a:cs typeface="Arial" pitchFamily="34" charset="0"/>
              </a:rPr>
              <a:t>A hidroeletricidade continuará como a principal fonte de geração de energia, embora sua participação no total da potência instalada do SIN será reduzida de 72,7% em 2015 para 68,1% em 2020.</a:t>
            </a:r>
          </a:p>
          <a:p>
            <a:pPr algn="just" eaLnBrk="1" hangingPunct="1">
              <a:lnSpc>
                <a:spcPct val="120000"/>
              </a:lnSpc>
              <a:spcAft>
                <a:spcPct val="50000"/>
              </a:spcAft>
              <a:buClr>
                <a:schemeClr val="hlink"/>
              </a:buClr>
              <a:buFont typeface="Wingdings" pitchFamily="2" charset="2"/>
              <a:buChar char="Ø"/>
            </a:pPr>
            <a:r>
              <a:rPr lang="pt-BR" sz="1320" b="0" dirty="0">
                <a:latin typeface="Arial" pitchFamily="34" charset="0"/>
              </a:rPr>
              <a:t>As novas hidrelétricas serão majoritariamente do tipo a fio d’água e, consequentemente,  </a:t>
            </a:r>
            <a:br>
              <a:rPr lang="pt-BR" sz="1320" b="0" dirty="0">
                <a:latin typeface="Arial" pitchFamily="34" charset="0"/>
              </a:rPr>
            </a:br>
            <a:r>
              <a:rPr lang="pt-BR" sz="1320" b="0" u="sng" dirty="0">
                <a:latin typeface="Arial" pitchFamily="34" charset="0"/>
              </a:rPr>
              <a:t>a capacidade  de regularização do SIN diminuirá gradativamente</a:t>
            </a:r>
            <a:r>
              <a:rPr lang="pt-BR" sz="1320" b="0" dirty="0">
                <a:latin typeface="Arial" pitchFamily="34" charset="0"/>
              </a:rPr>
              <a:t>, tornando o sistema cada vez mais dependente de geração complementar à hídrica, sobretudo durante a estação seca.</a:t>
            </a:r>
          </a:p>
        </p:txBody>
      </p:sp>
      <p:sp>
        <p:nvSpPr>
          <p:cNvPr id="9" name="Elipse 8"/>
          <p:cNvSpPr/>
          <p:nvPr/>
        </p:nvSpPr>
        <p:spPr bwMode="auto">
          <a:xfrm>
            <a:off x="7619228" y="1445111"/>
            <a:ext cx="985220" cy="431022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5483" tIns="37740" rIns="75483" bIns="37740" numCol="1" rtlCol="0" anchor="t" anchorCtr="0" compatLnSpc="1">
            <a:prstTxWarp prst="textNoShape">
              <a:avLst/>
            </a:prstTxWarp>
          </a:bodyPr>
          <a:lstStyle/>
          <a:p>
            <a:pPr algn="ctr" defTabSz="754788" eaLnBrk="0" hangingPunct="0"/>
            <a:endParaRPr lang="pt-BR" sz="2309">
              <a:solidFill>
                <a:prstClr val="black"/>
              </a:solidFill>
            </a:endParaRPr>
          </a:p>
        </p:txBody>
      </p:sp>
      <p:sp>
        <p:nvSpPr>
          <p:cNvPr id="10" name="Elipse 9"/>
          <p:cNvSpPr/>
          <p:nvPr/>
        </p:nvSpPr>
        <p:spPr bwMode="auto">
          <a:xfrm>
            <a:off x="7619227" y="3654842"/>
            <a:ext cx="985220" cy="431022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5483" tIns="37740" rIns="75483" bIns="37740" numCol="1" rtlCol="0" anchor="t" anchorCtr="0" compatLnSpc="1">
            <a:prstTxWarp prst="textNoShape">
              <a:avLst/>
            </a:prstTxWarp>
          </a:bodyPr>
          <a:lstStyle/>
          <a:p>
            <a:pPr algn="ctr" defTabSz="754788" eaLnBrk="0" hangingPunct="0"/>
            <a:endParaRPr lang="pt-BR" sz="230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5550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4"/>
          <p:cNvGraphicFramePr>
            <a:graphicFrameLocks noGrp="1"/>
          </p:cNvGraphicFramePr>
          <p:nvPr>
            <p:extLst/>
          </p:nvPr>
        </p:nvGraphicFramePr>
        <p:xfrm>
          <a:off x="702339" y="1120782"/>
          <a:ext cx="7942986" cy="2159717"/>
        </p:xfrm>
        <a:graphic>
          <a:graphicData uri="http://schemas.openxmlformats.org/drawingml/2006/table">
            <a:tbl>
              <a:tblPr firstRow="1" lastRow="1" bandRow="1"/>
              <a:tblGrid>
                <a:gridCol w="1561442"/>
                <a:gridCol w="1056808"/>
                <a:gridCol w="932238"/>
                <a:gridCol w="1057293"/>
                <a:gridCol w="932238"/>
                <a:gridCol w="932238"/>
                <a:gridCol w="1470729"/>
              </a:tblGrid>
              <a:tr h="1007867">
                <a:tc>
                  <a:txBody>
                    <a:bodyPr/>
                    <a:lstStyle>
                      <a:lvl1pPr marL="0" algn="l" defTabSz="1045159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522580" algn="l" defTabSz="1045159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1045159" algn="l" defTabSz="1045159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567739" algn="l" defTabSz="1045159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2090318" algn="l" defTabSz="1045159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612898" algn="l" defTabSz="1045159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3135478" algn="l" defTabSz="1045159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658057" algn="l" defTabSz="1045159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4180637" algn="l" defTabSz="1045159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200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TIPO</a:t>
                      </a:r>
                      <a:endParaRPr lang="en-US" sz="2200" dirty="0">
                        <a:solidFill>
                          <a:schemeClr val="bg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73718" marR="73718" marT="39095" marB="39095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50000"/>
                      </a:schemeClr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1045159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522580" algn="l" defTabSz="1045159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1045159" algn="l" defTabSz="1045159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567739" algn="l" defTabSz="1045159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2090318" algn="l" defTabSz="1045159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612898" algn="l" defTabSz="1045159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3135478" algn="l" defTabSz="1045159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658057" algn="l" defTabSz="1045159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4180637" algn="l" defTabSz="1045159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200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31/12/2015</a:t>
                      </a:r>
                      <a:endParaRPr lang="en-US" sz="2200" dirty="0">
                        <a:solidFill>
                          <a:schemeClr val="bg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73718" marR="73718" marT="39095" marB="39095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T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>
                      <a:lvl1pPr marL="0" algn="l" defTabSz="1045159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522580" algn="l" defTabSz="1045159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1045159" algn="l" defTabSz="1045159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567739" algn="l" defTabSz="1045159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2090318" algn="l" defTabSz="1045159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612898" algn="l" defTabSz="1045159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3135478" algn="l" defTabSz="1045159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658057" algn="l" defTabSz="1045159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4180637" algn="l" defTabSz="1045159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200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31/12/2020</a:t>
                      </a:r>
                      <a:endParaRPr lang="en-US" sz="2200" dirty="0">
                        <a:solidFill>
                          <a:schemeClr val="bg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73718" marR="73718" marT="39095" marB="39095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T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>
                      <a:lvl1pPr marL="0" algn="l" defTabSz="1045159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522580" algn="l" defTabSz="1045159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1045159" algn="l" defTabSz="1045159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567739" algn="l" defTabSz="1045159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2090318" algn="l" defTabSz="1045159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612898" algn="l" defTabSz="1045159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3135478" algn="l" defTabSz="1045159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658057" algn="l" defTabSz="1045159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4180637" algn="l" defTabSz="1045159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200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CRESCIMENTO </a:t>
                      </a:r>
                      <a:br>
                        <a:rPr lang="en-US" sz="2200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</a:br>
                      <a:r>
                        <a:rPr lang="en-US" sz="2200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2015-2020</a:t>
                      </a:r>
                      <a:endParaRPr lang="en-US" sz="2200" dirty="0">
                        <a:solidFill>
                          <a:schemeClr val="bg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73718" marR="73718" marT="39095" marB="39095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T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5925">
                <a:tc>
                  <a:txBody>
                    <a:bodyPr/>
                    <a:lstStyle/>
                    <a:p>
                      <a:pPr algn="ctr"/>
                      <a:endParaRPr lang="en-US" sz="22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73718" marR="73718" marT="39095" marB="39095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MW</a:t>
                      </a:r>
                      <a:endParaRPr lang="en-US" sz="2200" b="1" dirty="0">
                        <a:solidFill>
                          <a:schemeClr val="bg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73718" marR="73718" marT="39095" marB="39095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45159" rtl="0" eaLnBrk="1" latinLnBrk="0" hangingPunct="1"/>
                      <a:r>
                        <a:rPr lang="en-US" sz="2200" b="1" kern="1200" dirty="0" smtClean="0">
                          <a:solidFill>
                            <a:schemeClr val="bg1"/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%</a:t>
                      </a:r>
                      <a:endParaRPr lang="en-US" sz="2200" b="1" kern="1200" dirty="0">
                        <a:solidFill>
                          <a:schemeClr val="bg1"/>
                        </a:solidFill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</a:txBody>
                  <a:tcPr marL="73718" marR="73718" marT="39095" marB="39095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MW</a:t>
                      </a:r>
                      <a:endParaRPr lang="en-US" sz="2200" b="1" dirty="0">
                        <a:solidFill>
                          <a:schemeClr val="bg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73718" marR="73718" marT="39095" marB="39095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%</a:t>
                      </a:r>
                      <a:endParaRPr lang="en-US" sz="2200" b="1" dirty="0">
                        <a:solidFill>
                          <a:schemeClr val="bg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73718" marR="73718" marT="39095" marB="39095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MW</a:t>
                      </a:r>
                      <a:endParaRPr lang="en-US" sz="2200" b="1" dirty="0">
                        <a:solidFill>
                          <a:schemeClr val="bg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73718" marR="73718" marT="39095" marB="39095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%</a:t>
                      </a:r>
                      <a:endParaRPr lang="en-US" sz="2200" b="1" dirty="0">
                        <a:solidFill>
                          <a:schemeClr val="bg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73718" marR="73718" marT="39095" marB="39095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50000"/>
                      </a:schemeClr>
                    </a:solidFill>
                  </a:tcPr>
                </a:tc>
              </a:tr>
              <a:tr h="575925">
                <a:tc>
                  <a:txBody>
                    <a:bodyPr/>
                    <a:lstStyle>
                      <a:lvl1pPr marL="0" algn="l" defTabSz="1045159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522580" algn="l" defTabSz="1045159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045159" algn="l" defTabSz="1045159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567739" algn="l" defTabSz="1045159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090318" algn="l" defTabSz="1045159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612898" algn="l" defTabSz="1045159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135478" algn="l" defTabSz="1045159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658057" algn="l" defTabSz="1045159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180637" algn="l" defTabSz="1045159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2200" dirty="0" err="1" smtClean="0">
                          <a:latin typeface="Calibri" pitchFamily="34" charset="0"/>
                          <a:cs typeface="Calibri" pitchFamily="34" charset="0"/>
                        </a:rPr>
                        <a:t>Hidráulica</a:t>
                      </a:r>
                      <a:endParaRPr lang="en-US" sz="2200" b="1" baseline="300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73718" marR="73718" marT="39095" marB="39095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900" b="0" i="0" u="none" strike="noStrike" dirty="0" smtClean="0">
                          <a:effectLst/>
                          <a:latin typeface="+mn-lt"/>
                        </a:rPr>
                        <a:t>96.832</a:t>
                      </a:r>
                      <a:endParaRPr lang="pt-BR" sz="1900" b="0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900" b="0" i="0" u="none" strike="noStrike" dirty="0" smtClean="0">
                          <a:effectLst/>
                          <a:latin typeface="+mn-lt"/>
                        </a:rPr>
                        <a:t>72,7</a:t>
                      </a:r>
                      <a:endParaRPr lang="pt-BR" sz="1900" b="0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900" b="0" i="0" u="none" strike="noStrike" dirty="0" smtClean="0">
                          <a:effectLst/>
                          <a:latin typeface="+mn-lt"/>
                        </a:rPr>
                        <a:t>114.071</a:t>
                      </a:r>
                      <a:endParaRPr lang="pt-BR" sz="1900" b="0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900" b="0" i="0" u="none" strike="noStrike" dirty="0" smtClean="0">
                          <a:effectLst/>
                          <a:latin typeface="+mn-lt"/>
                        </a:rPr>
                        <a:t>68,1</a:t>
                      </a:r>
                      <a:endParaRPr lang="pt-BR" sz="1900" b="0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2200" b="0" i="0" u="none" strike="noStrike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pt-BR" sz="2200" b="0" i="0" u="none" strike="noStrike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Arial" pitchFamily="34" charset="0"/>
                        </a:rPr>
                        <a:t>17.239 </a:t>
                      </a:r>
                      <a:endParaRPr lang="pt-BR" sz="2200" b="0" i="0" u="none" strike="noStrike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2200" b="0" i="0" u="none" strike="noStrike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Arial" pitchFamily="34" charset="0"/>
                        </a:rPr>
                        <a:t>17,8</a:t>
                      </a:r>
                      <a:endParaRPr lang="pt-BR" sz="2200" b="0" i="0" u="none" strike="noStrike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4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2" name="Elipse 1"/>
          <p:cNvSpPr/>
          <p:nvPr/>
        </p:nvSpPr>
        <p:spPr bwMode="auto">
          <a:xfrm>
            <a:off x="6247309" y="2782818"/>
            <a:ext cx="985220" cy="431022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5562" tIns="37781" rIns="75562" bIns="37781" numCol="1" rtlCol="0" anchor="t" anchorCtr="0" compatLnSpc="1">
            <a:prstTxWarp prst="textNoShape">
              <a:avLst/>
            </a:prstTxWarp>
          </a:bodyPr>
          <a:lstStyle/>
          <a:p>
            <a:pPr algn="ctr" defTabSz="755586" eaLnBrk="0" hangingPunct="0"/>
            <a:endParaRPr lang="pt-BR" sz="2357"/>
          </a:p>
        </p:txBody>
      </p:sp>
      <p:sp>
        <p:nvSpPr>
          <p:cNvPr id="5" name="CaixaDeTexto 4"/>
          <p:cNvSpPr txBox="1"/>
          <p:nvPr/>
        </p:nvSpPr>
        <p:spPr>
          <a:xfrm>
            <a:off x="1313339" y="3636020"/>
            <a:ext cx="6517323" cy="2245676"/>
          </a:xfrm>
          <a:prstGeom prst="rect">
            <a:avLst/>
          </a:prstGeom>
          <a:solidFill>
            <a:schemeClr val="accent2">
              <a:alpha val="59000"/>
            </a:schemeClr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75562" tIns="37781" rIns="75562" bIns="37781" rtlCol="0">
            <a:spAutoFit/>
          </a:bodyPr>
          <a:lstStyle/>
          <a:p>
            <a:pPr>
              <a:tabLst>
                <a:tab pos="217755" algn="l"/>
                <a:tab pos="2370388" algn="l"/>
              </a:tabLst>
            </a:pPr>
            <a:r>
              <a:rPr lang="pt-BR" sz="171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17.080 MW (99%) – </a:t>
            </a:r>
            <a:r>
              <a:rPr lang="pt-BR" sz="171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UHEs</a:t>
            </a:r>
            <a:r>
              <a:rPr lang="pt-BR" sz="171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sem Reservatório</a:t>
            </a:r>
          </a:p>
          <a:p>
            <a:pPr>
              <a:tabLst>
                <a:tab pos="217009" algn="l"/>
                <a:tab pos="2448457" algn="l"/>
              </a:tabLst>
            </a:pPr>
            <a:r>
              <a:rPr lang="pt-BR" sz="171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pt-BR" sz="2052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UHE</a:t>
            </a:r>
            <a:r>
              <a:rPr lang="pt-BR" sz="171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sz="2052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Belo Monte	        </a:t>
            </a:r>
            <a:r>
              <a:rPr lang="pt-BR" sz="2052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11.000 </a:t>
            </a:r>
            <a:r>
              <a:rPr lang="pt-BR" sz="2052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MW</a:t>
            </a:r>
          </a:p>
          <a:p>
            <a:pPr>
              <a:tabLst>
                <a:tab pos="217009" algn="l"/>
                <a:tab pos="2448457" algn="l"/>
              </a:tabLst>
            </a:pPr>
            <a:r>
              <a:rPr lang="pt-BR" sz="2052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pt-BR" sz="2052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UHEs</a:t>
            </a:r>
            <a:r>
              <a:rPr lang="pt-BR" sz="2052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do Rio Madeira       2.045 MW</a:t>
            </a:r>
          </a:p>
          <a:p>
            <a:pPr>
              <a:tabLst>
                <a:tab pos="217009" algn="l"/>
                <a:tab pos="2448457" algn="l"/>
              </a:tabLst>
            </a:pPr>
            <a:r>
              <a:rPr lang="pt-BR" sz="2052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pt-BR" sz="2052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UHEs</a:t>
            </a:r>
            <a:r>
              <a:rPr lang="pt-BR" sz="2052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do Rio Teles Pires  2.492 MW</a:t>
            </a:r>
          </a:p>
          <a:p>
            <a:pPr>
              <a:tabLst>
                <a:tab pos="217009" algn="l"/>
                <a:tab pos="2448457" algn="l"/>
              </a:tabLst>
            </a:pPr>
            <a:r>
              <a:rPr lang="pt-BR" sz="2052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	Outras	          </a:t>
            </a:r>
            <a:r>
              <a:rPr lang="pt-BR" sz="2052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1.560 </a:t>
            </a:r>
            <a:r>
              <a:rPr lang="pt-BR" sz="2052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MW </a:t>
            </a:r>
          </a:p>
          <a:p>
            <a:pPr>
              <a:spcBef>
                <a:spcPts val="496"/>
              </a:spcBef>
              <a:tabLst>
                <a:tab pos="217755" algn="l"/>
                <a:tab pos="2370388" algn="l"/>
              </a:tabLst>
            </a:pPr>
            <a:r>
              <a:rPr lang="pt-BR" sz="171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- UHEs com Reservatório :</a:t>
            </a:r>
          </a:p>
          <a:p>
            <a:pPr>
              <a:tabLst>
                <a:tab pos="217009" algn="l"/>
                <a:tab pos="2448457" algn="l"/>
              </a:tabLst>
            </a:pPr>
            <a:r>
              <a:rPr lang="pt-BR" sz="171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pt-BR" sz="2052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UHE São Roque	142 MW (1%)</a:t>
            </a:r>
          </a:p>
        </p:txBody>
      </p:sp>
      <p:cxnSp>
        <p:nvCxnSpPr>
          <p:cNvPr id="6" name="Conector de seta reta 5"/>
          <p:cNvCxnSpPr/>
          <p:nvPr/>
        </p:nvCxnSpPr>
        <p:spPr>
          <a:xfrm flipH="1">
            <a:off x="6201332" y="3213840"/>
            <a:ext cx="492608" cy="406983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Box 2"/>
          <p:cNvSpPr txBox="1">
            <a:spLocks noChangeArrowheads="1"/>
          </p:cNvSpPr>
          <p:nvPr/>
        </p:nvSpPr>
        <p:spPr bwMode="auto">
          <a:xfrm>
            <a:off x="790110" y="196157"/>
            <a:ext cx="7563780" cy="614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368" tIns="43184" rIns="86368" bIns="43184" anchor="ctr"/>
          <a:lstStyle>
            <a:lvl1pPr eaLnBrk="0" hangingPunct="0">
              <a:defRPr sz="32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pt-BR" sz="264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  Expansão da Oferta entre 2015 e 2020 </a:t>
            </a:r>
          </a:p>
        </p:txBody>
      </p:sp>
      <p:sp>
        <p:nvSpPr>
          <p:cNvPr id="3" name="Chave direita 2"/>
          <p:cNvSpPr/>
          <p:nvPr/>
        </p:nvSpPr>
        <p:spPr>
          <a:xfrm>
            <a:off x="6111364" y="4075287"/>
            <a:ext cx="492596" cy="890690"/>
          </a:xfrm>
          <a:prstGeom prst="rightBrac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 sz="1539"/>
          </a:p>
        </p:txBody>
      </p:sp>
      <p:sp>
        <p:nvSpPr>
          <p:cNvPr id="4" name="CaixaDeTexto 3"/>
          <p:cNvSpPr txBox="1"/>
          <p:nvPr/>
        </p:nvSpPr>
        <p:spPr>
          <a:xfrm>
            <a:off x="6628171" y="4375882"/>
            <a:ext cx="1055097" cy="3291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539" dirty="0"/>
              <a:t>Fio D´Água</a:t>
            </a:r>
          </a:p>
        </p:txBody>
      </p:sp>
    </p:spTree>
    <p:extLst>
      <p:ext uri="{BB962C8B-B14F-4D97-AF65-F5344CB8AC3E}">
        <p14:creationId xmlns:p14="http://schemas.microsoft.com/office/powerpoint/2010/main" val="3967333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2"/>
          <p:cNvSpPr txBox="1">
            <a:spLocks noChangeArrowheads="1"/>
          </p:cNvSpPr>
          <p:nvPr/>
        </p:nvSpPr>
        <p:spPr bwMode="auto">
          <a:xfrm>
            <a:off x="179512" y="116632"/>
            <a:ext cx="7563780" cy="614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276" tIns="43139" rIns="86276" bIns="43139" anchor="ctr"/>
          <a:lstStyle>
            <a:lvl1pPr eaLnBrk="0" hangingPunct="0">
              <a:defRPr sz="32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pt-BR" sz="265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Geração Hidroelétrica no SIN</a:t>
            </a:r>
            <a:endParaRPr lang="pt-BR" sz="265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731571"/>
            <a:ext cx="7064958" cy="4913631"/>
          </a:xfrm>
          <a:prstGeom prst="rect">
            <a:avLst/>
          </a:prstGeom>
        </p:spPr>
      </p:pic>
      <p:sp>
        <p:nvSpPr>
          <p:cNvPr id="8" name="Text Box 94"/>
          <p:cNvSpPr txBox="1">
            <a:spLocks noChangeArrowheads="1"/>
          </p:cNvSpPr>
          <p:nvPr/>
        </p:nvSpPr>
        <p:spPr bwMode="auto">
          <a:xfrm>
            <a:off x="927124" y="5649130"/>
            <a:ext cx="7250338" cy="804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0147" tIns="40074" rIns="80147" bIns="40074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buFontTx/>
              <a:buNone/>
            </a:pPr>
            <a:r>
              <a:rPr lang="pt-BR" altLang="pt-BR" sz="2100" b="1" dirty="0" smtClean="0">
                <a:solidFill>
                  <a:srgbClr val="3333FF"/>
                </a:solidFill>
              </a:rPr>
              <a:t>157</a:t>
            </a:r>
            <a:r>
              <a:rPr lang="pt-BR" altLang="pt-BR" sz="1600" b="1" dirty="0" smtClean="0"/>
              <a:t> </a:t>
            </a:r>
            <a:r>
              <a:rPr lang="pt-BR" altLang="pt-BR" sz="1600" b="1" dirty="0"/>
              <a:t>aproveitamentos hidroelétricos                    </a:t>
            </a:r>
            <a:r>
              <a:rPr lang="pt-BR" altLang="pt-BR" sz="2100" b="1" dirty="0" smtClean="0">
                <a:solidFill>
                  <a:srgbClr val="3333FF"/>
                </a:solidFill>
              </a:rPr>
              <a:t>6</a:t>
            </a:r>
            <a:r>
              <a:rPr lang="pt-BR" altLang="pt-BR" sz="1200" b="1" dirty="0" smtClean="0"/>
              <a:t>  </a:t>
            </a:r>
            <a:r>
              <a:rPr lang="pt-BR" altLang="pt-BR" sz="1600" b="1" dirty="0" err="1"/>
              <a:t>aprov</a:t>
            </a:r>
            <a:r>
              <a:rPr lang="pt-BR" altLang="pt-BR" sz="1600" b="1" dirty="0"/>
              <a:t>. expansão</a:t>
            </a:r>
            <a:r>
              <a:rPr lang="pt-BR" altLang="pt-BR" sz="1200" b="1" dirty="0"/>
              <a:t> </a:t>
            </a:r>
            <a:endParaRPr lang="pt-BR" altLang="pt-BR" sz="1600" b="1" dirty="0"/>
          </a:p>
          <a:p>
            <a:pPr>
              <a:spcBef>
                <a:spcPts val="600"/>
              </a:spcBef>
              <a:buFontTx/>
              <a:buNone/>
            </a:pPr>
            <a:r>
              <a:rPr lang="pt-BR" altLang="pt-BR" sz="2100" b="1" dirty="0" smtClean="0">
                <a:solidFill>
                  <a:srgbClr val="3333FF"/>
                </a:solidFill>
              </a:rPr>
              <a:t> 69</a:t>
            </a:r>
            <a:r>
              <a:rPr lang="pt-BR" altLang="pt-BR" sz="1200" b="1" dirty="0" smtClean="0"/>
              <a:t> </a:t>
            </a:r>
            <a:r>
              <a:rPr lang="pt-BR" altLang="pt-BR" sz="1600" b="1" dirty="0"/>
              <a:t>usinas com</a:t>
            </a:r>
            <a:r>
              <a:rPr lang="pt-BR" altLang="pt-BR" sz="1200" b="1" dirty="0"/>
              <a:t> </a:t>
            </a:r>
            <a:r>
              <a:rPr lang="pt-BR" altLang="pt-BR" sz="1600" b="1" dirty="0"/>
              <a:t>reservatórios de regularização   </a:t>
            </a:r>
            <a:r>
              <a:rPr lang="pt-BR" altLang="pt-BR" sz="2100" b="1" dirty="0" smtClean="0">
                <a:solidFill>
                  <a:srgbClr val="3333FF"/>
                </a:solidFill>
              </a:rPr>
              <a:t>84</a:t>
            </a:r>
            <a:r>
              <a:rPr lang="pt-BR" altLang="pt-BR" sz="1200" b="1" dirty="0" smtClean="0"/>
              <a:t>  </a:t>
            </a:r>
            <a:r>
              <a:rPr lang="pt-BR" altLang="pt-BR" sz="1600" b="1" dirty="0"/>
              <a:t>usinas a fio d’água</a:t>
            </a:r>
          </a:p>
        </p:txBody>
      </p:sp>
    </p:spTree>
    <p:extLst>
      <p:ext uri="{BB962C8B-B14F-4D97-AF65-F5344CB8AC3E}">
        <p14:creationId xmlns:p14="http://schemas.microsoft.com/office/powerpoint/2010/main" val="386136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delo_03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NS">
    <a:dk1>
      <a:sysClr val="windowText" lastClr="000000"/>
    </a:dk1>
    <a:lt1>
      <a:sysClr val="window" lastClr="FFFFFF"/>
    </a:lt1>
    <a:dk2>
      <a:srgbClr val="3B3B3B"/>
    </a:dk2>
    <a:lt2>
      <a:srgbClr val="D4D2D0"/>
    </a:lt2>
    <a:accent1>
      <a:srgbClr val="858705"/>
    </a:accent1>
    <a:accent2>
      <a:srgbClr val="F69C15"/>
    </a:accent2>
    <a:accent3>
      <a:srgbClr val="3367A6"/>
    </a:accent3>
    <a:accent4>
      <a:srgbClr val="FDE52F"/>
    </a:accent4>
    <a:accent5>
      <a:srgbClr val="A82129"/>
    </a:accent5>
    <a:accent6>
      <a:srgbClr val="688CBC"/>
    </a:accent6>
    <a:hlink>
      <a:srgbClr val="8BA91F"/>
    </a:hlink>
    <a:folHlink>
      <a:srgbClr val="C5D62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NS">
    <a:dk1>
      <a:sysClr val="windowText" lastClr="000000"/>
    </a:dk1>
    <a:lt1>
      <a:sysClr val="window" lastClr="FFFFFF"/>
    </a:lt1>
    <a:dk2>
      <a:srgbClr val="3B3B3B"/>
    </a:dk2>
    <a:lt2>
      <a:srgbClr val="D4D2D0"/>
    </a:lt2>
    <a:accent1>
      <a:srgbClr val="858705"/>
    </a:accent1>
    <a:accent2>
      <a:srgbClr val="F69C15"/>
    </a:accent2>
    <a:accent3>
      <a:srgbClr val="3367A6"/>
    </a:accent3>
    <a:accent4>
      <a:srgbClr val="FDE52F"/>
    </a:accent4>
    <a:accent5>
      <a:srgbClr val="A82129"/>
    </a:accent5>
    <a:accent6>
      <a:srgbClr val="688CBC"/>
    </a:accent6>
    <a:hlink>
      <a:srgbClr val="8BA91F"/>
    </a:hlink>
    <a:folHlink>
      <a:srgbClr val="C5D62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NS">
    <a:dk1>
      <a:sysClr val="windowText" lastClr="000000"/>
    </a:dk1>
    <a:lt1>
      <a:sysClr val="window" lastClr="FFFFFF"/>
    </a:lt1>
    <a:dk2>
      <a:srgbClr val="3B3B3B"/>
    </a:dk2>
    <a:lt2>
      <a:srgbClr val="D4D2D0"/>
    </a:lt2>
    <a:accent1>
      <a:srgbClr val="858705"/>
    </a:accent1>
    <a:accent2>
      <a:srgbClr val="F69C15"/>
    </a:accent2>
    <a:accent3>
      <a:srgbClr val="3367A6"/>
    </a:accent3>
    <a:accent4>
      <a:srgbClr val="FDE52F"/>
    </a:accent4>
    <a:accent5>
      <a:srgbClr val="A82129"/>
    </a:accent5>
    <a:accent6>
      <a:srgbClr val="688CBC"/>
    </a:accent6>
    <a:hlink>
      <a:srgbClr val="8BA91F"/>
    </a:hlink>
    <a:folHlink>
      <a:srgbClr val="C5D62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NS">
    <a:dk1>
      <a:sysClr val="windowText" lastClr="000000"/>
    </a:dk1>
    <a:lt1>
      <a:sysClr val="window" lastClr="FFFFFF"/>
    </a:lt1>
    <a:dk2>
      <a:srgbClr val="3B3B3B"/>
    </a:dk2>
    <a:lt2>
      <a:srgbClr val="D4D2D0"/>
    </a:lt2>
    <a:accent1>
      <a:srgbClr val="858705"/>
    </a:accent1>
    <a:accent2>
      <a:srgbClr val="F69C15"/>
    </a:accent2>
    <a:accent3>
      <a:srgbClr val="3367A6"/>
    </a:accent3>
    <a:accent4>
      <a:srgbClr val="FDE52F"/>
    </a:accent4>
    <a:accent5>
      <a:srgbClr val="A82129"/>
    </a:accent5>
    <a:accent6>
      <a:srgbClr val="688CBC"/>
    </a:accent6>
    <a:hlink>
      <a:srgbClr val="8BA91F"/>
    </a:hlink>
    <a:folHlink>
      <a:srgbClr val="C5D62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0A96E0CA975CCB46A8AD6B1556A965DE" ma:contentTypeVersion="12" ma:contentTypeDescription="Crie um novo documento." ma:contentTypeScope="" ma:versionID="5bbcd136093d351c8b863f2364184b01">
  <xsd:schema xmlns:xsd="http://www.w3.org/2001/XMLSchema" xmlns:p="http://schemas.microsoft.com/office/2006/metadata/properties" targetNamespace="http://schemas.microsoft.com/office/2006/metadata/properties" ma:root="true" ma:fieldsID="233815244894126fed9cd373b972601d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 ma:readOnly="true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2.xml><?xml version="1.0" encoding="utf-8"?>
<p:properties xmlns:p="http://schemas.microsoft.com/office/2006/metadata/properties" xmlns:xsi="http://www.w3.org/2001/XMLSchema-instance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7326093-F6A0-4CC7-B473-9AD0520CBCD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2.xml><?xml version="1.0" encoding="utf-8"?>
<ds:datastoreItem xmlns:ds="http://schemas.openxmlformats.org/officeDocument/2006/customXml" ds:itemID="{B0E80740-3FFE-4DC0-AAFF-70F1040C2415}">
  <ds:schemaRefs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7E978360-3FA3-40E5-ACAE-EEB71662F92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Modelo_03</Template>
  <TotalTime>42560</TotalTime>
  <Words>4202</Words>
  <Application>Microsoft Office PowerPoint</Application>
  <PresentationFormat>Apresentação na tela (4:3)</PresentationFormat>
  <Paragraphs>1098</Paragraphs>
  <Slides>69</Slides>
  <Notes>52</Notes>
  <HiddenSlides>0</HiddenSlides>
  <MMClips>0</MMClips>
  <ScaleCrop>false</ScaleCrop>
  <HeadingPairs>
    <vt:vector size="8" baseType="variant">
      <vt:variant>
        <vt:lpstr>Fontes usadas</vt:lpstr>
      </vt:variant>
      <vt:variant>
        <vt:i4>11</vt:i4>
      </vt:variant>
      <vt:variant>
        <vt:lpstr>Tema</vt:lpstr>
      </vt:variant>
      <vt:variant>
        <vt:i4>3</vt:i4>
      </vt:variant>
      <vt:variant>
        <vt:lpstr>Servidores OLE inseridos</vt:lpstr>
      </vt:variant>
      <vt:variant>
        <vt:i4>2</vt:i4>
      </vt:variant>
      <vt:variant>
        <vt:lpstr>Títulos de slides</vt:lpstr>
      </vt:variant>
      <vt:variant>
        <vt:i4>69</vt:i4>
      </vt:variant>
    </vt:vector>
  </HeadingPairs>
  <TitlesOfParts>
    <vt:vector size="85" baseType="lpstr">
      <vt:lpstr>Arial</vt:lpstr>
      <vt:lpstr>Arial Black</vt:lpstr>
      <vt:lpstr>Arial Narrow</vt:lpstr>
      <vt:lpstr>Calibri</vt:lpstr>
      <vt:lpstr>Helv</vt:lpstr>
      <vt:lpstr>Symbol</vt:lpstr>
      <vt:lpstr>Tahoma</vt:lpstr>
      <vt:lpstr>Times</vt:lpstr>
      <vt:lpstr>Times New Roman</vt:lpstr>
      <vt:lpstr>Verdana</vt:lpstr>
      <vt:lpstr>Wingdings</vt:lpstr>
      <vt:lpstr>Modelo_03</vt:lpstr>
      <vt:lpstr>Tema do Office</vt:lpstr>
      <vt:lpstr>1_Tema do Office</vt:lpstr>
      <vt:lpstr>Clip</vt:lpstr>
      <vt:lpstr>Planilha</vt:lpstr>
      <vt:lpstr>O Sistema Interligado Nacional e a Previsão do Tempo e Clima</vt:lpstr>
      <vt:lpstr>O ONS e suas atribuições</vt:lpstr>
      <vt:lpstr>Apresentação do PowerPoint</vt:lpstr>
      <vt:lpstr>Apresentação do PowerPoint</vt:lpstr>
      <vt:lpstr>Apresentação do PowerPoint</vt:lpstr>
      <vt:lpstr>Principais características do Sistema Interligado Nacional – SIN e sua expansão até 2020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O planejamento da operação do SIN</vt:lpstr>
      <vt:lpstr>Apresentação do PowerPoint</vt:lpstr>
      <vt:lpstr>Apresentação do PowerPoint</vt:lpstr>
      <vt:lpstr>Apresentação do PowerPoint</vt:lpstr>
      <vt:lpstr>Uso da previsão de tempo e clima na operação do SIN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Exemplo de uso de informações meteorológicas e climáticas na operação do SIN</vt:lpstr>
      <vt:lpstr>Apresentação do PowerPoint</vt:lpstr>
      <vt:lpstr>Apresentação do PowerPoint</vt:lpstr>
      <vt:lpstr>Apresentação do PowerPoint</vt:lpstr>
      <vt:lpstr>Apresentação do PowerPoint</vt:lpstr>
      <vt:lpstr>Boletim de Tempo Severo – AVISO (10/07)</vt:lpstr>
      <vt:lpstr>Boletim de Tempo Severo - AVISO</vt:lpstr>
      <vt:lpstr>Boletim de Tempo Severo - AVISO</vt:lpstr>
      <vt:lpstr>Boletim de Tempo Severo - AVISO</vt:lpstr>
      <vt:lpstr>Boletim de Tempo Severo – ALERTA (10/07)</vt:lpstr>
      <vt:lpstr>Boletim de Tempo Severo - ALERTA</vt:lpstr>
      <vt:lpstr>Boletim de Tempo Severo - ALERTA</vt:lpstr>
      <vt:lpstr>Boletim de Tempo Severo – AVISO (12/07)</vt:lpstr>
      <vt:lpstr>Boletim de Tempo Severo - AVISO</vt:lpstr>
      <vt:lpstr>Boletim de Tempo Severo - AVISO</vt:lpstr>
      <vt:lpstr>Boletim de Tempo Severo - AVISO</vt:lpstr>
      <vt:lpstr>Boletim de Tempo Severo – ALERTA (12/07)</vt:lpstr>
      <vt:lpstr>Boletim de Tempo Severo – ALERTA (emissão as 9h e 9min)</vt:lpstr>
      <vt:lpstr>Boletim de Tempo Severo – ALERTA (emissão as 9h e 9min)</vt:lpstr>
      <vt:lpstr>Precipitação Acumulada em 24h (mm)</vt:lpstr>
      <vt:lpstr>Precipitação Acumulada (mm) - Semana</vt:lpstr>
      <vt:lpstr>Acompanhamento – UHE Itaipu</vt:lpstr>
      <vt:lpstr>Medidas para provimento de recursos energéticos adicionais para o SIN 2014/2015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Principais desafios da previsão de tempo e clima para a operação do SIN</vt:lpstr>
      <vt:lpstr>Apresentação do PowerPoint</vt:lpstr>
      <vt:lpstr>Apresentação do PowerPoint</vt:lpstr>
      <vt:lpstr>FIM</vt:lpstr>
    </vt:vector>
  </TitlesOfParts>
  <Company>ONS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JAQUELINE VIEIRA MARQUES</dc:creator>
  <cp:lastModifiedBy>Vinicius Forain Rocha</cp:lastModifiedBy>
  <cp:revision>1181</cp:revision>
  <cp:lastPrinted>2016-11-11T11:46:11Z</cp:lastPrinted>
  <dcterms:created xsi:type="dcterms:W3CDTF">2012-12-27T15:25:09Z</dcterms:created>
  <dcterms:modified xsi:type="dcterms:W3CDTF">2016-11-11T20:50:32Z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0x0101000A96E0CA975CCB46A8AD6B1556A965DE</vt:lpwstr>
  </property>
</Properties>
</file>