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948" r:id="rId2"/>
    <p:sldId id="1027" r:id="rId3"/>
    <p:sldId id="984" r:id="rId4"/>
    <p:sldId id="1028" r:id="rId5"/>
    <p:sldId id="1029" r:id="rId6"/>
    <p:sldId id="1030" r:id="rId7"/>
    <p:sldId id="1031" r:id="rId8"/>
    <p:sldId id="1021" r:id="rId9"/>
    <p:sldId id="988" r:id="rId10"/>
    <p:sldId id="1039" r:id="rId11"/>
    <p:sldId id="1040" r:id="rId12"/>
    <p:sldId id="1002" r:id="rId13"/>
    <p:sldId id="989" r:id="rId14"/>
    <p:sldId id="1004" r:id="rId15"/>
    <p:sldId id="1005" r:id="rId16"/>
    <p:sldId id="1023" r:id="rId17"/>
    <p:sldId id="1035" r:id="rId18"/>
    <p:sldId id="1022" r:id="rId19"/>
    <p:sldId id="1012" r:id="rId20"/>
    <p:sldId id="1019" r:id="rId21"/>
    <p:sldId id="1006" r:id="rId22"/>
    <p:sldId id="1036" r:id="rId23"/>
    <p:sldId id="1037" r:id="rId24"/>
    <p:sldId id="1038" r:id="rId25"/>
    <p:sldId id="990" r:id="rId26"/>
    <p:sldId id="1041" r:id="rId27"/>
  </p:sldIdLst>
  <p:sldSz cx="9144000" cy="6858000" type="screen4x3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BFF"/>
    <a:srgbClr val="002E8A"/>
    <a:srgbClr val="FF0000"/>
    <a:srgbClr val="00349C"/>
    <a:srgbClr val="38393E"/>
    <a:srgbClr val="001B52"/>
    <a:srgbClr val="797B85"/>
    <a:srgbClr val="FFE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7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08DC0-128D-4D66-B360-E0FADBB2A40D}" type="datetimeFigureOut">
              <a:rPr lang="pt-BR" smtClean="0"/>
              <a:pPr/>
              <a:t>27/06/2019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30B39-9BF8-4226-B77D-E9544BFD0E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580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2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3" y="3"/>
            <a:ext cx="2944086" cy="4946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52016" y="3"/>
            <a:ext cx="2944086" cy="4946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746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0938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6359" y="4715156"/>
            <a:ext cx="4983389" cy="44652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" y="9430309"/>
            <a:ext cx="2944086" cy="4946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2016" y="9430309"/>
            <a:ext cx="2944086" cy="4946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2CF9652-A186-444F-8E13-FF5905D5855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040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5B784-0D6E-4AAC-93E0-D079800119F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DF9D6-273D-4142-9684-22686F12173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75151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75151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0DD95-BD16-4C17-801C-39C1AAF21BC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08413" cy="20399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6613" y="1981200"/>
            <a:ext cx="3810000" cy="20399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85800" y="4173538"/>
            <a:ext cx="3808413" cy="2041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6613" y="4173538"/>
            <a:ext cx="3810000" cy="2041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48D02-0B41-4DC3-81DB-6385206C08F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6AD7F-5249-40DF-AF56-EB782DCE475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463550"/>
            <a:ext cx="7770813" cy="575151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02AA1-9675-43DB-A5E7-0BF464765A3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1CE0-D869-48A3-B3DF-14748A1ECAA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100DF-D340-451C-95F8-094D249981D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0D91F-F55D-44E7-8676-F319AE23BA1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7ED7B-0640-496E-B1E1-EF74E3FC1ED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C4024-999E-4DF4-AFAA-DB99F53CFDA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FF12B-C36B-4C73-BDA3-D19E3761F8E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73F08-2400-475E-8FEF-DCD8A6DD2BD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B078C-66FD-4764-A596-880FF1BF497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título de texto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em estrutura de tópicos</a:t>
            </a:r>
          </a:p>
          <a:p>
            <a:pPr lvl="1"/>
            <a:r>
              <a:rPr lang="en-GB" smtClean="0"/>
              <a:t>Segundo Nível da Estrutura de Tópicos</a:t>
            </a:r>
          </a:p>
          <a:p>
            <a:pPr lvl="2"/>
            <a:r>
              <a:rPr lang="en-GB" smtClean="0"/>
              <a:t>Terceiro Nível da Estrutura de Tópicos</a:t>
            </a:r>
          </a:p>
          <a:p>
            <a:pPr lvl="3"/>
            <a:r>
              <a:rPr lang="en-GB" smtClean="0"/>
              <a:t>Quarto Nível da Estrutura de Tópicos</a:t>
            </a:r>
          </a:p>
          <a:p>
            <a:pPr lvl="4"/>
            <a:r>
              <a:rPr lang="en-GB" smtClean="0"/>
              <a:t>Quinto Nível da Estrutura de Tópicos</a:t>
            </a:r>
          </a:p>
          <a:p>
            <a:pPr lvl="4"/>
            <a:r>
              <a:rPr lang="en-GB" smtClean="0"/>
              <a:t>Sexto Nível da Estrutura de Tópicos</a:t>
            </a:r>
          </a:p>
          <a:p>
            <a:pPr lvl="4"/>
            <a:r>
              <a:rPr lang="en-GB" smtClean="0"/>
              <a:t>Sétimo Nível da Estrutura de Tópicos</a:t>
            </a:r>
          </a:p>
          <a:p>
            <a:pPr lvl="4"/>
            <a:r>
              <a:rPr lang="en-GB" smtClean="0"/>
              <a:t>Oitavo Nível da Estrutura de Tópicos</a:t>
            </a:r>
          </a:p>
          <a:p>
            <a:pPr lvl="4"/>
            <a:r>
              <a:rPr lang="en-GB" smtClean="0"/>
              <a:t>Nono Nível da Estrutura de Tópicos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D53A86E-8BB4-46D0-AEAB-89BA0E22F30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5pPr>
      <a:lvl6pPr marL="4572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6pPr>
      <a:lvl7pPr marL="9144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7pPr>
      <a:lvl8pPr marL="1371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8pPr>
      <a:lvl9pPr marL="18288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9pPr>
    </p:titleStyle>
    <p:bodyStyle>
      <a:lvl1pPr marL="341313" indent="-341313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-6866" y="5517232"/>
            <a:ext cx="9036050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 </a:t>
            </a:r>
            <a:r>
              <a:rPr lang="pt-BR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PMESP MILER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707904" cy="119675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30840" y="2427853"/>
            <a:ext cx="86336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REQ 19/2019 </a:t>
            </a:r>
            <a:r>
              <a:rPr lang="pt-BR" alt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CCJ Senador </a:t>
            </a: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Marcelo Castro (</a:t>
            </a:r>
            <a:r>
              <a:rPr lang="pt-BR" alt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MDB/PI)</a:t>
            </a:r>
          </a:p>
          <a:p>
            <a:pPr lvl="0" defTabSz="914400"/>
            <a:endParaRPr lang="pt-BR" alt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/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REQ 33/2019 </a:t>
            </a:r>
            <a:r>
              <a:rPr lang="pt-BR" alt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CCJ Senador </a:t>
            </a: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Rogério Carvalho (PT/SE</a:t>
            </a:r>
            <a:r>
              <a:rPr lang="pt-BR" alt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 defTabSz="914400"/>
            <a:endParaRPr lang="pt-BR" alt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/>
            <a:r>
              <a:rPr lang="pt-BR" alt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 </a:t>
            </a:r>
            <a:r>
              <a:rPr lang="pt-BR" altLang="pt-BR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115/2015  - PEC 171/1993</a:t>
            </a:r>
            <a:endParaRPr lang="pt-BR" altLang="pt-BR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/>
            <a:endParaRPr lang="pt-BR" altLang="pt-BR" b="1" dirty="0" smtClean="0">
              <a:solidFill>
                <a:srgbClr val="FFFF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algn="ctr" defTabSz="914400"/>
            <a:endParaRPr lang="pt-BR" altLang="pt-BR" b="1" dirty="0">
              <a:solidFill>
                <a:srgbClr val="FFFF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defTabSz="914400"/>
            <a:endParaRPr lang="pt-BR" altLang="pt-BR" sz="1400" b="1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84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925" y="188913"/>
            <a:ext cx="8964613" cy="1223863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  <a:extLst/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pt-BR" altLang="pt-BR" sz="5400" b="1" i="1" dirty="0" smtClean="0">
                <a:solidFill>
                  <a:srgbClr val="FF0000"/>
                </a:solidFill>
              </a:rPr>
              <a:t>CONCEITO DE CRIME</a:t>
            </a:r>
            <a:endParaRPr lang="pt-BR" altLang="pt-BR" sz="54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4925" y="2138174"/>
            <a:ext cx="896461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FATO TÍPICO ANTIJURÍDICO E </a:t>
            </a:r>
            <a:r>
              <a:rPr lang="pt-BR" sz="2800" b="1" u="sng" dirty="0" smtClean="0">
                <a:solidFill>
                  <a:srgbClr val="FFFF00"/>
                </a:solidFill>
              </a:rPr>
              <a:t>CULPÁVEL</a:t>
            </a:r>
            <a:r>
              <a:rPr lang="pt-BR" sz="2800" b="1" dirty="0" smtClean="0"/>
              <a:t> (capacidade </a:t>
            </a:r>
            <a:r>
              <a:rPr lang="pt-BR" sz="2800" b="1" dirty="0"/>
              <a:t>de entendimento e </a:t>
            </a:r>
            <a:r>
              <a:rPr lang="pt-BR" sz="2800" b="1" dirty="0" smtClean="0"/>
              <a:t>autodeterminação)</a:t>
            </a:r>
          </a:p>
          <a:p>
            <a:endParaRPr lang="pt-BR" sz="2800" b="1" dirty="0" smtClean="0"/>
          </a:p>
          <a:p>
            <a:pPr marL="514350" indent="-514350">
              <a:buAutoNum type="alphaLcParenR"/>
            </a:pPr>
            <a:r>
              <a:rPr lang="pt-BR" sz="2800" b="1" dirty="0" smtClean="0">
                <a:solidFill>
                  <a:srgbClr val="FFFF00"/>
                </a:solidFill>
              </a:rPr>
              <a:t>Critério Biológico</a:t>
            </a:r>
            <a:r>
              <a:rPr lang="pt-BR" sz="2800" b="1" dirty="0" smtClean="0"/>
              <a:t>; </a:t>
            </a:r>
          </a:p>
          <a:p>
            <a:endParaRPr lang="pt-BR" sz="2800" b="1" dirty="0" smtClean="0"/>
          </a:p>
          <a:p>
            <a:r>
              <a:rPr lang="pt-BR" sz="2800" b="1" dirty="0" smtClean="0"/>
              <a:t>b</a:t>
            </a:r>
            <a:r>
              <a:rPr lang="pt-BR" sz="2800" b="1" dirty="0"/>
              <a:t>) Critério </a:t>
            </a:r>
            <a:r>
              <a:rPr lang="pt-BR" sz="2800" b="1" dirty="0" smtClean="0"/>
              <a:t>Psicológico; </a:t>
            </a:r>
            <a:r>
              <a:rPr lang="pt-BR" sz="2800" b="1" dirty="0"/>
              <a:t>e</a:t>
            </a:r>
            <a:r>
              <a:rPr lang="pt-BR" sz="2800" b="1" dirty="0" smtClean="0"/>
              <a:t>,</a:t>
            </a:r>
          </a:p>
          <a:p>
            <a:r>
              <a:rPr lang="pt-BR" sz="2800" b="1" dirty="0" smtClean="0"/>
              <a:t> </a:t>
            </a:r>
          </a:p>
          <a:p>
            <a:r>
              <a:rPr lang="pt-BR" sz="2800" b="1" dirty="0" smtClean="0"/>
              <a:t>c</a:t>
            </a:r>
            <a:r>
              <a:rPr lang="pt-BR" sz="2800" b="1" dirty="0"/>
              <a:t>) Critério </a:t>
            </a:r>
            <a:r>
              <a:rPr lang="pt-BR" sz="2800" b="1" dirty="0" err="1" smtClean="0"/>
              <a:t>Biopsicológico</a:t>
            </a:r>
            <a:r>
              <a:rPr lang="pt-BR" sz="2800" b="1" dirty="0" smtClean="0"/>
              <a:t>.</a:t>
            </a:r>
            <a:endParaRPr lang="pt-BR" sz="2800" b="1" dirty="0"/>
          </a:p>
          <a:p>
            <a:pPr algn="ctr"/>
            <a:endParaRPr lang="pt-BR" sz="2800" dirty="0" smtClean="0"/>
          </a:p>
          <a:p>
            <a:pPr algn="ctr"/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7541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925" y="188913"/>
            <a:ext cx="8964613" cy="1223863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  <a:extLst/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pt-BR" altLang="pt-BR" sz="4400" b="1" i="1" dirty="0" err="1" smtClean="0">
                <a:solidFill>
                  <a:srgbClr val="FF0000"/>
                </a:solidFill>
              </a:rPr>
              <a:t>FUNDAMETO</a:t>
            </a:r>
            <a:r>
              <a:rPr lang="pt-BR" altLang="pt-BR" sz="4400" b="1" i="1" dirty="0" smtClean="0">
                <a:solidFill>
                  <a:srgbClr val="FF0000"/>
                </a:solidFill>
              </a:rPr>
              <a:t> DA MENORIDADE</a:t>
            </a:r>
            <a:endParaRPr lang="pt-BR" altLang="pt-BR" sz="44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4925" y="2138174"/>
            <a:ext cx="896461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/>
              <a:t>não há </a:t>
            </a:r>
            <a:r>
              <a:rPr lang="pt-BR" sz="4400" b="1" u="sng" dirty="0">
                <a:solidFill>
                  <a:srgbClr val="FFFF00"/>
                </a:solidFill>
              </a:rPr>
              <a:t>postulado científico </a:t>
            </a:r>
            <a:r>
              <a:rPr lang="pt-BR" sz="4400" b="1" dirty="0"/>
              <a:t>fundamentando a escolha da maioridade penal</a:t>
            </a:r>
            <a:r>
              <a:rPr lang="pt-BR" sz="4400" b="1" u="sng" dirty="0">
                <a:solidFill>
                  <a:srgbClr val="FFFF00"/>
                </a:solidFill>
              </a:rPr>
              <a:t>, ficando tal eleição à critério da política criminal adotada por cada país. </a:t>
            </a:r>
          </a:p>
        </p:txBody>
      </p:sp>
    </p:spTree>
    <p:extLst>
      <p:ext uri="{BB962C8B-B14F-4D97-AF65-F5344CB8AC3E}">
        <p14:creationId xmlns:p14="http://schemas.microsoft.com/office/powerpoint/2010/main" val="13586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2852936"/>
            <a:ext cx="8964613" cy="1223863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  <a:extLst/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 smtClean="0">
              <a:solidFill>
                <a:srgbClr val="FF0000"/>
              </a:solidFill>
            </a:endParaRPr>
          </a:p>
          <a:p>
            <a:pPr algn="ctr"/>
            <a:r>
              <a:rPr lang="pt-BR" sz="2000" b="1" dirty="0" smtClean="0">
                <a:solidFill>
                  <a:srgbClr val="1C0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PEC NÃO CONTRIBUI PARA REDUÇÃO DA VIOLÊNCIA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78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925" y="188913"/>
            <a:ext cx="8964613" cy="791815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  <a:extLst/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endParaRPr lang="pt-BR" altLang="pt-BR" sz="4400" b="1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pt-BR" altLang="pt-BR" sz="4000" b="1" i="1" dirty="0" smtClean="0">
                <a:solidFill>
                  <a:srgbClr val="FF0000"/>
                </a:solidFill>
              </a:rPr>
              <a:t>ESTUDOS CIENTÍFICOS 2016/17</a:t>
            </a:r>
            <a:endParaRPr lang="pt-BR" altLang="pt-BR" sz="40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4925" y="980728"/>
            <a:ext cx="896461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AUTOR: doutor </a:t>
            </a:r>
            <a:r>
              <a:rPr lang="pt-BR" b="1" dirty="0"/>
              <a:t>e especialista em Economia do Crime pela Universidade Federal do Rio Grande, Cristiano Oliveira</a:t>
            </a:r>
            <a:r>
              <a:rPr lang="pt-BR" b="1" dirty="0" smtClean="0"/>
              <a:t>.</a:t>
            </a:r>
          </a:p>
          <a:p>
            <a:pPr algn="just"/>
            <a:endParaRPr lang="pt-BR" b="1" dirty="0" smtClean="0"/>
          </a:p>
          <a:p>
            <a:pPr algn="ctr"/>
            <a:r>
              <a:rPr lang="pt-BR" b="1" dirty="0">
                <a:solidFill>
                  <a:srgbClr val="FFFF00"/>
                </a:solidFill>
              </a:rPr>
              <a:t>“Evidências empíricas dos efeitos dissuasórios da maioridade penal no Brasil” </a:t>
            </a:r>
            <a:endParaRPr lang="pt-BR" b="1" dirty="0" smtClean="0">
              <a:solidFill>
                <a:srgbClr val="FFFF00"/>
              </a:solidFill>
            </a:endParaRPr>
          </a:p>
          <a:p>
            <a:pPr algn="just"/>
            <a:endParaRPr lang="pt-BR" b="1" dirty="0"/>
          </a:p>
          <a:p>
            <a:pPr algn="just"/>
            <a:r>
              <a:rPr lang="pt-BR" b="1" dirty="0" smtClean="0"/>
              <a:t>uma </a:t>
            </a:r>
            <a:r>
              <a:rPr lang="pt-BR" b="1" dirty="0"/>
              <a:t>punição mais severa é capaz de reduzir em quase 20% a reincidência de crimes cometidos por menores. </a:t>
            </a:r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pPr algn="just"/>
            <a:r>
              <a:rPr lang="pt-BR" b="1" dirty="0" smtClean="0">
                <a:solidFill>
                  <a:srgbClr val="FFFF00"/>
                </a:solidFill>
              </a:rPr>
              <a:t>Redução </a:t>
            </a:r>
            <a:r>
              <a:rPr lang="pt-BR" b="1" dirty="0">
                <a:solidFill>
                  <a:srgbClr val="FFFF00"/>
                </a:solidFill>
              </a:rPr>
              <a:t>da maioridade poderia diminuir em até </a:t>
            </a:r>
            <a:r>
              <a:rPr lang="pt-BR" sz="3200" b="1" dirty="0">
                <a:solidFill>
                  <a:srgbClr val="FFFF00"/>
                </a:solidFill>
              </a:rPr>
              <a:t>63%</a:t>
            </a:r>
            <a:r>
              <a:rPr lang="pt-BR" b="1" dirty="0">
                <a:solidFill>
                  <a:srgbClr val="FFFF00"/>
                </a:solidFill>
              </a:rPr>
              <a:t> homicídios cometidos por menores.</a:t>
            </a:r>
          </a:p>
          <a:p>
            <a:pPr algn="just"/>
            <a:r>
              <a:rPr lang="pt-BR" b="1" dirty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221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496" y="2852936"/>
            <a:ext cx="8964613" cy="1512168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  <a:extLst/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 smtClean="0">
              <a:solidFill>
                <a:srgbClr val="FF0000"/>
              </a:solidFill>
            </a:endParaRPr>
          </a:p>
          <a:p>
            <a:pPr algn="ctr"/>
            <a:r>
              <a:rPr lang="pt-BR" sz="3200" b="1" dirty="0" smtClean="0">
                <a:solidFill>
                  <a:srgbClr val="1C0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FALÊNCIA DO SISTEMA PENITENCIÁRIO</a:t>
            </a:r>
          </a:p>
          <a:p>
            <a:pPr algn="ctr"/>
            <a:r>
              <a:rPr lang="pt-BR" sz="3200" b="1" dirty="0">
                <a:solidFill>
                  <a:schemeClr val="tx1"/>
                </a:solidFill>
              </a:rPr>
              <a:t>isso seria verdadeira “escola para o crime”.</a:t>
            </a:r>
            <a:endParaRPr lang="pt-B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7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404664"/>
            <a:ext cx="8856984" cy="6093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ESSA TESE É VERDADEIRA....ENTÃO VAMOS SOLTAR TODO MUNDO. E DE HOJE EM DIANTE NÃO SE PRENDE MAIS NINGUÉM...DEIXA MATAR E ROUBAR A VONTADE, POIS  SE FOR PRESO FARÁ A FACULDADE DO CRIME!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REINCIDÊNCIA É DE 70%, PORTANTO É MELHOR FICAR INTERNADO DO QUE FORA MATANDO, ESTUPRANDO E ROUBANDO OS OUTROS!!</a:t>
            </a:r>
            <a:endParaRPr lang="pt-BR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642539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No site da Fundação Casa temos acesso a uma pesquisa que revela o perfil dos internos (2006):</a:t>
            </a:r>
          </a:p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192688" cy="479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5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925" y="188913"/>
            <a:ext cx="8964613" cy="791815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  <a:extLst/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endParaRPr lang="pt-BR" altLang="pt-BR" sz="4400" b="1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pt-BR" altLang="pt-BR" sz="4000" b="1" i="1" dirty="0" smtClean="0">
                <a:solidFill>
                  <a:srgbClr val="FF0000"/>
                </a:solidFill>
              </a:rPr>
              <a:t>PERCENTUAL DE CRIMES</a:t>
            </a:r>
            <a:endParaRPr lang="pt-BR" altLang="pt-BR" sz="40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4925" y="980728"/>
            <a:ext cx="896461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/>
          </a:p>
          <a:p>
            <a:pPr algn="just"/>
            <a:r>
              <a:rPr lang="pt-BR" sz="4400" b="1" dirty="0"/>
              <a:t>Dados da Secretaria de Segurança Pública de São Paulo revelam que de janeiro a outubro de 2003 os menores participaram de </a:t>
            </a:r>
            <a:r>
              <a:rPr lang="pt-BR" sz="4400" b="1" dirty="0" smtClean="0">
                <a:solidFill>
                  <a:srgbClr val="FFFF00"/>
                </a:solidFill>
              </a:rPr>
              <a:t>1</a:t>
            </a:r>
            <a:r>
              <a:rPr lang="pt-BR" sz="4400" b="1" dirty="0">
                <a:solidFill>
                  <a:srgbClr val="FFFF00"/>
                </a:solidFill>
              </a:rPr>
              <a:t>%</a:t>
            </a:r>
            <a:r>
              <a:rPr lang="pt-BR" sz="4400" b="1" dirty="0"/>
              <a:t> dos homicídios dolosos, </a:t>
            </a:r>
            <a:r>
              <a:rPr lang="pt-BR" sz="4400" b="1" dirty="0">
                <a:solidFill>
                  <a:srgbClr val="FFFF00"/>
                </a:solidFill>
              </a:rPr>
              <a:t>1,5%</a:t>
            </a:r>
            <a:r>
              <a:rPr lang="pt-BR" sz="4400" b="1" dirty="0"/>
              <a:t> do total dos roubos e </a:t>
            </a:r>
            <a:r>
              <a:rPr lang="pt-BR" sz="4400" b="1" dirty="0">
                <a:solidFill>
                  <a:srgbClr val="FFFF00"/>
                </a:solidFill>
              </a:rPr>
              <a:t>2,6%</a:t>
            </a:r>
            <a:r>
              <a:rPr lang="pt-BR" sz="4400" b="1" dirty="0"/>
              <a:t> dos </a:t>
            </a:r>
            <a:r>
              <a:rPr lang="pt-BR" sz="4400" b="1" dirty="0" smtClean="0"/>
              <a:t>latrocínios.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379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1"/>
            <a:ext cx="9143999" cy="454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4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496" y="2852936"/>
            <a:ext cx="8964613" cy="1512168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  <a:extLst/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solução está na educação e na aplicação efetiva do ECA </a:t>
            </a:r>
            <a:endParaRPr lang="pt-BR" b="1" dirty="0" smtClean="0">
              <a:solidFill>
                <a:schemeClr val="accent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55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2843058"/>
            <a:ext cx="873004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Soldado </a:t>
            </a:r>
            <a:r>
              <a:rPr lang="pt-BR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Vitor de Oliveira Farias</a:t>
            </a:r>
            <a:r>
              <a:rPr lang="pt-BR" sz="3600" b="1" dirty="0"/>
              <a:t> </a:t>
            </a:r>
            <a:r>
              <a:rPr lang="pt-BR" sz="3600" b="1" dirty="0" smtClean="0"/>
              <a:t>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foi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baleado na axila e foi socorrido pelos colegas e encaminhado para o Hospital M’Boi Mirim, mas não resistiu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 tinha 33 anos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de idade e estava há 3 anos na corporação. </a:t>
            </a:r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policial era casado e deixa sete filhos.</a:t>
            </a:r>
          </a:p>
        </p:txBody>
      </p:sp>
      <p:pic>
        <p:nvPicPr>
          <p:cNvPr id="1028" name="Picture 4" descr="https://defendapm.org.br/wp-content/uploads/2019/06/img-20190625-wa00016918448424869553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0"/>
            <a:ext cx="3412993" cy="296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5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19268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05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188640"/>
            <a:ext cx="9001000" cy="6635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APLICAÇÃO EFETIVA DO ECA É UM ESTÍMULO A PRÁTICA DO CRIME: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"007 COM LICENÇA PARA MATAR!!!!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EX.: 1 MENOR COM: 17 ANOS, 11 MESES, 29 DIAS, 23H E 59 MINUTOS – PODE MATAR!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INTERNAÇÃO: MÁXIMO 3 ANOS – SENDO  QUE A CADA 6 MESES TEM QUE SER AVALIADA A SOLTURA. ART. 108, 121, 122 ECA.</a:t>
            </a:r>
            <a:endParaRPr lang="pt-BR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68761"/>
            <a:ext cx="1979712" cy="147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925" y="188913"/>
            <a:ext cx="8964613" cy="1223863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  <a:extLst/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pt-BR" altLang="pt-BR" sz="5400" b="1" i="1" dirty="0" smtClean="0">
                <a:solidFill>
                  <a:srgbClr val="FF0000"/>
                </a:solidFill>
              </a:rPr>
              <a:t>BATORÉ</a:t>
            </a:r>
            <a:endParaRPr lang="pt-BR" altLang="pt-BR" sz="54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4925" y="1412776"/>
            <a:ext cx="896461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rgbClr val="FFFF00"/>
                </a:solidFill>
              </a:rPr>
              <a:t>Batoré</a:t>
            </a:r>
            <a:r>
              <a:rPr lang="pt-BR" sz="2800" b="1" dirty="0"/>
              <a:t> admite participação em </a:t>
            </a:r>
            <a:r>
              <a:rPr lang="pt-BR" sz="2800" b="1" dirty="0">
                <a:solidFill>
                  <a:srgbClr val="FFFF00"/>
                </a:solidFill>
              </a:rPr>
              <a:t>assassinato de policial</a:t>
            </a:r>
            <a:r>
              <a:rPr lang="pt-BR" sz="2800" b="1" dirty="0"/>
              <a:t> </a:t>
            </a:r>
          </a:p>
          <a:p>
            <a:pPr algn="just"/>
            <a:r>
              <a:rPr lang="pt-BR" sz="2800" b="1" dirty="0" smtClean="0"/>
              <a:t>15/12/2000</a:t>
            </a:r>
            <a:endParaRPr lang="pt-BR" sz="2800" b="1" dirty="0"/>
          </a:p>
          <a:p>
            <a:pPr algn="just"/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>O menor F.P., conhecido como </a:t>
            </a:r>
            <a:r>
              <a:rPr lang="pt-BR" sz="3600" b="1" dirty="0">
                <a:solidFill>
                  <a:srgbClr val="FFFF00"/>
                </a:solidFill>
              </a:rPr>
              <a:t>Batoré, 17 anos</a:t>
            </a:r>
            <a:r>
              <a:rPr lang="pt-BR" sz="2800" b="1" dirty="0"/>
              <a:t>, admitiu nesta sexta-feira à polícia que participou do assassinato de um policial. </a:t>
            </a:r>
            <a:endParaRPr lang="pt-BR" sz="2800" b="1" dirty="0" smtClean="0"/>
          </a:p>
          <a:p>
            <a:pPr algn="just"/>
            <a:endParaRPr lang="pt-BR" sz="2800" b="1" dirty="0"/>
          </a:p>
          <a:p>
            <a:pPr algn="just"/>
            <a:r>
              <a:rPr lang="pt-BR" sz="2800" b="1" dirty="0" smtClean="0"/>
              <a:t>O </a:t>
            </a:r>
            <a:r>
              <a:rPr lang="pt-BR" sz="2800" b="1" dirty="0"/>
              <a:t>menor também afirmou que planejou seu próprio resgate quando estava na Febem. </a:t>
            </a:r>
            <a:r>
              <a:rPr lang="pt-BR" sz="2800" b="1" dirty="0">
                <a:solidFill>
                  <a:srgbClr val="FFFF00"/>
                </a:solidFill>
              </a:rPr>
              <a:t>Ele teria informado seu tio que no trajeto até a Vara da </a:t>
            </a:r>
            <a:r>
              <a:rPr lang="pt-BR" sz="2800" b="1" dirty="0" smtClean="0">
                <a:solidFill>
                  <a:srgbClr val="FFFF00"/>
                </a:solidFill>
              </a:rPr>
              <a:t>Infância </a:t>
            </a:r>
            <a:r>
              <a:rPr lang="pt-BR" sz="2800" b="1" dirty="0">
                <a:solidFill>
                  <a:srgbClr val="FFFF00"/>
                </a:solidFill>
              </a:rPr>
              <a:t>e Juventude </a:t>
            </a:r>
            <a:r>
              <a:rPr lang="pt-BR" sz="2800" b="1" dirty="0" smtClean="0">
                <a:solidFill>
                  <a:srgbClr val="FFFF00"/>
                </a:solidFill>
              </a:rPr>
              <a:t>não </a:t>
            </a:r>
            <a:r>
              <a:rPr lang="pt-BR" sz="2800" b="1" dirty="0">
                <a:solidFill>
                  <a:srgbClr val="FFFF00"/>
                </a:solidFill>
              </a:rPr>
              <a:t>havia escolta e que os monitores </a:t>
            </a:r>
            <a:r>
              <a:rPr lang="pt-BR" sz="2800" b="1" dirty="0" smtClean="0">
                <a:solidFill>
                  <a:srgbClr val="FFFF00"/>
                </a:solidFill>
              </a:rPr>
              <a:t>não </a:t>
            </a:r>
            <a:r>
              <a:rPr lang="pt-BR" sz="2800" b="1" dirty="0">
                <a:solidFill>
                  <a:srgbClr val="FFFF00"/>
                </a:solidFill>
              </a:rPr>
              <a:t>usavam armas.</a:t>
            </a:r>
            <a:r>
              <a:rPr lang="pt-BR" sz="28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9387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925" y="188913"/>
            <a:ext cx="8964613" cy="1223863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  <a:extLst/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pt-BR" altLang="pt-BR" sz="5400" b="1" i="1" dirty="0" smtClean="0">
                <a:solidFill>
                  <a:srgbClr val="FF0000"/>
                </a:solidFill>
              </a:rPr>
              <a:t>BATORÉ</a:t>
            </a:r>
            <a:endParaRPr lang="pt-BR" altLang="pt-BR" sz="54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4925" y="2138174"/>
            <a:ext cx="896461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/>
              <a:t>21/04/2003 - </a:t>
            </a:r>
            <a:r>
              <a:rPr lang="pt-BR" sz="2800" b="1" dirty="0" smtClean="0"/>
              <a:t>04h18</a:t>
            </a:r>
          </a:p>
          <a:p>
            <a:pPr algn="just"/>
            <a:endParaRPr lang="pt-BR" sz="2800" b="1" dirty="0"/>
          </a:p>
          <a:p>
            <a:pPr algn="just"/>
            <a:r>
              <a:rPr lang="pt-BR" sz="2800" b="1" dirty="0">
                <a:solidFill>
                  <a:srgbClr val="FFFF00"/>
                </a:solidFill>
              </a:rPr>
              <a:t>Batoré </a:t>
            </a:r>
            <a:r>
              <a:rPr lang="pt-BR" sz="2800" b="1" dirty="0"/>
              <a:t>é suspeito de </a:t>
            </a:r>
            <a:r>
              <a:rPr lang="pt-BR" sz="2800" b="1" dirty="0">
                <a:solidFill>
                  <a:srgbClr val="FFFF00"/>
                </a:solidFill>
              </a:rPr>
              <a:t>assassinato</a:t>
            </a:r>
            <a:r>
              <a:rPr lang="pt-BR" sz="2800" b="1" dirty="0"/>
              <a:t> em Taboão da Serra (SP)</a:t>
            </a:r>
          </a:p>
          <a:p>
            <a:pPr algn="just"/>
            <a:r>
              <a:rPr lang="pt-BR" sz="2800" b="1" dirty="0"/>
              <a:t>Além da participação em </a:t>
            </a:r>
            <a:r>
              <a:rPr lang="pt-BR" sz="4400" b="1" dirty="0">
                <a:solidFill>
                  <a:srgbClr val="FFFF00"/>
                </a:solidFill>
              </a:rPr>
              <a:t>50</a:t>
            </a:r>
            <a:r>
              <a:rPr lang="pt-BR" sz="2800" b="1" dirty="0">
                <a:solidFill>
                  <a:srgbClr val="FFFF00"/>
                </a:solidFill>
              </a:rPr>
              <a:t> sequestros relâmpagos</a:t>
            </a:r>
            <a:r>
              <a:rPr lang="pt-BR" sz="2800" b="1" dirty="0"/>
              <a:t>, Batoré é </a:t>
            </a:r>
            <a:r>
              <a:rPr lang="pt-BR" sz="2800" b="1" dirty="0">
                <a:solidFill>
                  <a:srgbClr val="FFFF00"/>
                </a:solidFill>
              </a:rPr>
              <a:t>acusado de </a:t>
            </a:r>
            <a:r>
              <a:rPr lang="pt-BR" sz="4400" b="1" dirty="0">
                <a:solidFill>
                  <a:srgbClr val="FFFF00"/>
                </a:solidFill>
              </a:rPr>
              <a:t>15 </a:t>
            </a:r>
            <a:r>
              <a:rPr lang="pt-BR" sz="2800" b="1" dirty="0" smtClean="0">
                <a:solidFill>
                  <a:srgbClr val="FFFF00"/>
                </a:solidFill>
              </a:rPr>
              <a:t>homicídios </a:t>
            </a:r>
            <a:r>
              <a:rPr lang="pt-BR" sz="3600" b="1" u="sng" dirty="0" smtClean="0">
                <a:solidFill>
                  <a:srgbClr val="FFFF00"/>
                </a:solidFill>
              </a:rPr>
              <a:t>todos </a:t>
            </a:r>
            <a:r>
              <a:rPr lang="pt-BR" sz="3600" b="1" u="sng" dirty="0">
                <a:solidFill>
                  <a:srgbClr val="FFFF00"/>
                </a:solidFill>
              </a:rPr>
              <a:t>cometidos quando era menor</a:t>
            </a:r>
            <a:r>
              <a:rPr lang="pt-BR" sz="2800" b="1" dirty="0">
                <a:solidFill>
                  <a:srgbClr val="FFFF00"/>
                </a:solidFill>
              </a:rPr>
              <a:t>.</a:t>
            </a:r>
            <a:r>
              <a:rPr lang="pt-BR" sz="2800" b="1" dirty="0"/>
              <a:t> </a:t>
            </a:r>
            <a:r>
              <a:rPr lang="pt-BR" sz="2800" b="1" dirty="0">
                <a:solidFill>
                  <a:srgbClr val="FFFF00"/>
                </a:solidFill>
              </a:rPr>
              <a:t>Três das vítimas eram </a:t>
            </a:r>
            <a:r>
              <a:rPr lang="pt-BR" sz="2800" b="1" dirty="0" smtClean="0">
                <a:solidFill>
                  <a:srgbClr val="FFFF00"/>
                </a:solidFill>
              </a:rPr>
              <a:t>policiais.</a:t>
            </a:r>
            <a:r>
              <a:rPr lang="pt-BR" sz="2800" b="1" dirty="0" smtClean="0"/>
              <a:t> </a:t>
            </a:r>
          </a:p>
          <a:p>
            <a:pPr algn="just"/>
            <a:endParaRPr lang="pt-BR" sz="2800" b="1" dirty="0"/>
          </a:p>
          <a:p>
            <a:pPr algn="just"/>
            <a:r>
              <a:rPr lang="pt-BR" sz="2800" b="1" dirty="0" smtClean="0"/>
              <a:t>Em Taboão </a:t>
            </a:r>
            <a:r>
              <a:rPr lang="pt-BR" sz="2800" b="1" dirty="0" smtClean="0">
                <a:solidFill>
                  <a:srgbClr val="FFFF00"/>
                </a:solidFill>
              </a:rPr>
              <a:t>será </a:t>
            </a:r>
            <a:r>
              <a:rPr lang="pt-BR" sz="2800" b="1" dirty="0">
                <a:solidFill>
                  <a:srgbClr val="FFFF00"/>
                </a:solidFill>
              </a:rPr>
              <a:t>o primeiro crime hediondo cometido por ele depois de atingir a maioridade penal.</a:t>
            </a:r>
          </a:p>
        </p:txBody>
      </p:sp>
    </p:spTree>
    <p:extLst>
      <p:ext uri="{BB962C8B-B14F-4D97-AF65-F5344CB8AC3E}">
        <p14:creationId xmlns:p14="http://schemas.microsoft.com/office/powerpoint/2010/main" val="170085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925" y="188913"/>
            <a:ext cx="8964613" cy="1223863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  <a:extLst/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pt-BR" altLang="pt-BR" sz="4800" b="1" i="1" dirty="0" err="1" smtClean="0">
                <a:solidFill>
                  <a:srgbClr val="FF0000"/>
                </a:solidFill>
              </a:rPr>
              <a:t>CHAMPINHA</a:t>
            </a:r>
            <a:r>
              <a:rPr lang="pt-BR" altLang="pt-BR" sz="4800" b="1" i="1" dirty="0" smtClean="0">
                <a:solidFill>
                  <a:srgbClr val="FF0000"/>
                </a:solidFill>
              </a:rPr>
              <a:t>/PERNAMBUCO</a:t>
            </a:r>
            <a:endParaRPr lang="pt-BR" altLang="pt-BR" sz="48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65665" y="4005064"/>
            <a:ext cx="89646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/>
              <a:t>Caso Liana </a:t>
            </a:r>
            <a:r>
              <a:rPr lang="pt-BR" sz="3200" b="1" dirty="0" err="1"/>
              <a:t>Friedenbach</a:t>
            </a:r>
            <a:r>
              <a:rPr lang="pt-BR" sz="3200" b="1" dirty="0"/>
              <a:t> e Felipe </a:t>
            </a:r>
            <a:r>
              <a:rPr lang="pt-BR" sz="3200" b="1" dirty="0" err="1" smtClean="0"/>
              <a:t>Caffé</a:t>
            </a:r>
            <a:r>
              <a:rPr lang="pt-BR" sz="3200" b="1" dirty="0" smtClean="0"/>
              <a:t> - </a:t>
            </a:r>
            <a:r>
              <a:rPr lang="pt-BR" sz="3200" b="1" dirty="0"/>
              <a:t>vítimas de um </a:t>
            </a:r>
            <a:r>
              <a:rPr lang="pt-BR" sz="3200" b="1" dirty="0" smtClean="0"/>
              <a:t>inimputável:</a:t>
            </a:r>
          </a:p>
          <a:p>
            <a:r>
              <a:rPr lang="pt-BR" sz="3200" b="1" dirty="0" smtClean="0"/>
              <a:t>Roberto </a:t>
            </a:r>
            <a:r>
              <a:rPr lang="pt-BR" sz="3200" b="1" dirty="0"/>
              <a:t>Aparecido Alves </a:t>
            </a:r>
            <a:r>
              <a:rPr lang="pt-BR" sz="3200" b="1" dirty="0" smtClean="0"/>
              <a:t>Cardoso-</a:t>
            </a:r>
            <a:r>
              <a:rPr lang="pt-BR" sz="3200" b="1" dirty="0" err="1" smtClean="0">
                <a:solidFill>
                  <a:srgbClr val="FFFF00"/>
                </a:solidFill>
              </a:rPr>
              <a:t>Champinha</a:t>
            </a:r>
            <a:r>
              <a:rPr lang="pt-BR" sz="3200" b="1" dirty="0"/>
              <a:t>, </a:t>
            </a:r>
            <a:r>
              <a:rPr lang="pt-BR" sz="3200" b="1" dirty="0" smtClean="0"/>
              <a:t>e</a:t>
            </a:r>
          </a:p>
          <a:p>
            <a:endParaRPr lang="pt-BR" sz="3200" b="1" dirty="0"/>
          </a:p>
          <a:p>
            <a:r>
              <a:rPr lang="pt-BR" sz="3200" b="1" dirty="0" smtClean="0"/>
              <a:t> </a:t>
            </a:r>
            <a:r>
              <a:rPr lang="pt-BR" sz="3200" b="1" dirty="0"/>
              <a:t>Paulo Cézar da Silva </a:t>
            </a:r>
            <a:r>
              <a:rPr lang="pt-BR" sz="3200" b="1" dirty="0" smtClean="0"/>
              <a:t>Marques-</a:t>
            </a:r>
            <a:r>
              <a:rPr lang="pt-BR" sz="3200" b="1" dirty="0" smtClean="0">
                <a:solidFill>
                  <a:srgbClr val="FFFF00"/>
                </a:solidFill>
              </a:rPr>
              <a:t>Pernambuco</a:t>
            </a:r>
            <a:endParaRPr lang="pt-BR" sz="3200" b="1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1412776"/>
            <a:ext cx="909535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1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925" y="188913"/>
            <a:ext cx="8964613" cy="1223863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  <a:extLst/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 smtClean="0">
              <a:solidFill>
                <a:srgbClr val="FF0000"/>
              </a:solidFill>
            </a:endParaRPr>
          </a:p>
          <a:p>
            <a:r>
              <a:rPr lang="pt-BR" sz="5400" dirty="0" smtClean="0">
                <a:solidFill>
                  <a:srgbClr val="1C0BFF"/>
                </a:solidFill>
              </a:rPr>
              <a:t>MAIORIDADE NO MUNDO</a:t>
            </a:r>
            <a:endParaRPr lang="pt-BR" sz="5400" dirty="0">
              <a:solidFill>
                <a:srgbClr val="1C0BFF"/>
              </a:solidFill>
            </a:endParaRPr>
          </a:p>
          <a:p>
            <a:pPr>
              <a:defRPr/>
            </a:pP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4925" y="1628800"/>
            <a:ext cx="896461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b="1" dirty="0" smtClean="0">
                <a:solidFill>
                  <a:srgbClr val="FFFF00"/>
                </a:solidFill>
              </a:rPr>
              <a:t>10</a:t>
            </a:r>
            <a:r>
              <a:rPr lang="pt-BR" sz="3200" b="1" dirty="0" smtClean="0"/>
              <a:t> </a:t>
            </a:r>
            <a:r>
              <a:rPr lang="pt-BR" sz="3200" b="1" dirty="0"/>
              <a:t>anos no Reino Unido, </a:t>
            </a:r>
            <a:r>
              <a:rPr lang="pt-BR" sz="3200" b="1" dirty="0">
                <a:solidFill>
                  <a:srgbClr val="FFFF00"/>
                </a:solidFill>
              </a:rPr>
              <a:t>14</a:t>
            </a:r>
            <a:r>
              <a:rPr lang="pt-BR" sz="3200" b="1" dirty="0"/>
              <a:t> anos na </a:t>
            </a:r>
            <a:r>
              <a:rPr lang="pt-BR" sz="3200" b="1" dirty="0" smtClean="0"/>
              <a:t>Alemanha, </a:t>
            </a:r>
            <a:r>
              <a:rPr lang="pt-BR" sz="3200" b="1" smtClean="0">
                <a:solidFill>
                  <a:srgbClr val="FFFF00"/>
                </a:solidFill>
              </a:rPr>
              <a:t>China e </a:t>
            </a:r>
            <a:r>
              <a:rPr lang="pt-BR" sz="3200" b="1" dirty="0" smtClean="0">
                <a:solidFill>
                  <a:srgbClr val="FFFF00"/>
                </a:solidFill>
              </a:rPr>
              <a:t>Coreia do  Norte</a:t>
            </a:r>
            <a:r>
              <a:rPr lang="pt-BR" sz="3200" b="1" dirty="0" smtClean="0"/>
              <a:t>, </a:t>
            </a:r>
            <a:r>
              <a:rPr lang="pt-BR" sz="3200" b="1" dirty="0">
                <a:solidFill>
                  <a:srgbClr val="FFFF00"/>
                </a:solidFill>
              </a:rPr>
              <a:t>15</a:t>
            </a:r>
            <a:r>
              <a:rPr lang="pt-BR" sz="3200" b="1" dirty="0"/>
              <a:t> anos na Suécia e Noruega, </a:t>
            </a:r>
            <a:r>
              <a:rPr lang="pt-BR" sz="3200" b="1" dirty="0" smtClean="0">
                <a:solidFill>
                  <a:srgbClr val="FFFF00"/>
                </a:solidFill>
              </a:rPr>
              <a:t>17</a:t>
            </a:r>
            <a:r>
              <a:rPr lang="pt-BR" sz="3200" b="1" dirty="0" smtClean="0"/>
              <a:t> </a:t>
            </a:r>
            <a:r>
              <a:rPr lang="pt-BR" sz="3200" b="1" dirty="0"/>
              <a:t>anos na Polônia.</a:t>
            </a:r>
          </a:p>
          <a:p>
            <a:pPr algn="just"/>
            <a:r>
              <a:rPr lang="pt-BR" sz="3200" b="1" dirty="0"/>
              <a:t> 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b="1" dirty="0" smtClean="0">
                <a:solidFill>
                  <a:srgbClr val="FFFF00"/>
                </a:solidFill>
              </a:rPr>
              <a:t>7</a:t>
            </a:r>
            <a:r>
              <a:rPr lang="pt-BR" sz="3200" b="1" dirty="0" smtClean="0"/>
              <a:t> anos na </a:t>
            </a:r>
            <a:r>
              <a:rPr lang="pt-BR" sz="3200" b="1" dirty="0"/>
              <a:t>Tailândia, Índia, Paquistão, Nigéria e Sudão.</a:t>
            </a:r>
          </a:p>
          <a:p>
            <a:pPr algn="just"/>
            <a:r>
              <a:rPr lang="pt-BR" sz="3200" b="1" dirty="0"/>
              <a:t> 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b="1" dirty="0"/>
              <a:t>Na maior parte da América Latina ela é de </a:t>
            </a:r>
            <a:r>
              <a:rPr lang="pt-BR" sz="3200" b="1" dirty="0">
                <a:solidFill>
                  <a:srgbClr val="FFFF00"/>
                </a:solidFill>
              </a:rPr>
              <a:t>18</a:t>
            </a:r>
            <a:r>
              <a:rPr lang="pt-BR" sz="3200" b="1" dirty="0"/>
              <a:t> anos, tendo como exceção o Chile, onde a maioridade penal é de </a:t>
            </a:r>
            <a:r>
              <a:rPr lang="pt-BR" sz="3200" b="1" dirty="0">
                <a:solidFill>
                  <a:srgbClr val="FFFF00"/>
                </a:solidFill>
              </a:rPr>
              <a:t>14</a:t>
            </a:r>
            <a:r>
              <a:rPr lang="pt-BR" sz="3200" b="1" dirty="0"/>
              <a:t> </a:t>
            </a:r>
            <a:r>
              <a:rPr lang="pt-BR" sz="3200" b="1" dirty="0" smtClean="0"/>
              <a:t>anos.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94386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925" y="188913"/>
            <a:ext cx="8964613" cy="1223863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  <a:extLst/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 smtClean="0">
              <a:solidFill>
                <a:srgbClr val="FF0000"/>
              </a:solidFill>
            </a:endParaRPr>
          </a:p>
          <a:p>
            <a:pPr algn="ctr"/>
            <a:r>
              <a:rPr lang="pt-BR" sz="5400" dirty="0" smtClean="0">
                <a:solidFill>
                  <a:srgbClr val="1C0BFF"/>
                </a:solidFill>
              </a:rPr>
              <a:t>CRIME ORGANIZADO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4925" y="3705994"/>
            <a:ext cx="91090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Justiça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condena </a:t>
            </a:r>
            <a:r>
              <a:rPr lang="pt-BR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vice-presidente </a:t>
            </a:r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CONDEPE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4 advogados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por integrarem facção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criminosa Luiz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Carlos dos Santos foi condenado a 16 anos de prisão. </a:t>
            </a: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Acusados </a:t>
            </a:r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faziam pagamento de propina a agentes públicos e forneciam dados de vítimas.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rgbClr val="FFFF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297" y="1445950"/>
            <a:ext cx="3796330" cy="211455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421171"/>
            <a:ext cx="2627784" cy="212560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12776"/>
            <a:ext cx="2664843" cy="213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6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925" y="188913"/>
            <a:ext cx="8964613" cy="1223863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  <a:extLst/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pt-BR" altLang="pt-BR" sz="5400" b="1" i="1" dirty="0" smtClean="0">
                <a:solidFill>
                  <a:srgbClr val="FF0000"/>
                </a:solidFill>
              </a:rPr>
              <a:t>TEXTO DA PEC</a:t>
            </a:r>
            <a:endParaRPr lang="pt-BR" altLang="pt-BR" sz="54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4925" y="2138174"/>
            <a:ext cx="89646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Art. 1º O art. 228 da Constituição Federal passa a vigorar com a seguinte redação: “Art. 228. São penalmente inimputáveis os menores de dezoito anos, sujeitos às normas da legislação especial, ressalvados </a:t>
            </a:r>
            <a:r>
              <a:rPr lang="pt-BR" b="1" dirty="0">
                <a:solidFill>
                  <a:srgbClr val="FFFF00"/>
                </a:solidFill>
              </a:rPr>
              <a:t>os maiores de dezesseis anos</a:t>
            </a:r>
            <a:r>
              <a:rPr lang="pt-BR" b="1" dirty="0"/>
              <a:t>, observando-se o cumprimento da pena em estabelecimento separado dos maiores de dezoito anos e dos menores inimputáveis, em casos de </a:t>
            </a:r>
            <a:r>
              <a:rPr lang="pt-BR" b="1" dirty="0">
                <a:solidFill>
                  <a:srgbClr val="FFFF00"/>
                </a:solidFill>
              </a:rPr>
              <a:t>crimes hediondos, homicídio doloso e lesão corporal seguida de morte</a:t>
            </a:r>
            <a:r>
              <a:rPr lang="pt-BR" b="1" dirty="0"/>
              <a:t>.”(NR) </a:t>
            </a:r>
            <a:endParaRPr lang="pt-BR" b="1" dirty="0" smtClean="0"/>
          </a:p>
          <a:p>
            <a:pPr algn="just"/>
            <a:endParaRPr lang="pt-BR" b="1" dirty="0"/>
          </a:p>
          <a:p>
            <a:pPr algn="just"/>
            <a:r>
              <a:rPr lang="pt-BR" b="1" dirty="0" smtClean="0"/>
              <a:t>Art</a:t>
            </a:r>
            <a:r>
              <a:rPr lang="pt-BR" b="1" dirty="0"/>
              <a:t>. 2º A União, os Estados e o Distrito Federal </a:t>
            </a:r>
            <a:r>
              <a:rPr lang="pt-BR" b="1" dirty="0">
                <a:solidFill>
                  <a:srgbClr val="FFFF00"/>
                </a:solidFill>
              </a:rPr>
              <a:t>criarão os estabelecimentos a que se refere o art. 1º</a:t>
            </a:r>
            <a:r>
              <a:rPr lang="pt-BR" b="1" dirty="0"/>
              <a:t> desta Emenda à Constituição. </a:t>
            </a:r>
          </a:p>
        </p:txBody>
      </p:sp>
    </p:spTree>
    <p:extLst>
      <p:ext uri="{BB962C8B-B14F-4D97-AF65-F5344CB8AC3E}">
        <p14:creationId xmlns:p14="http://schemas.microsoft.com/office/powerpoint/2010/main" val="10092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496" y="2852936"/>
            <a:ext cx="8964613" cy="2232248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  <a:extLst/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 algn="ctr"/>
            <a:r>
              <a:rPr lang="pt-BR" sz="3200" b="1" dirty="0" smtClean="0">
                <a:solidFill>
                  <a:schemeClr val="accent2"/>
                </a:solidFill>
              </a:rPr>
              <a:t>O ART. 228 É CLÁUSULA PÉTREA</a:t>
            </a:r>
            <a:endParaRPr lang="pt-BR" sz="3200" b="1" dirty="0">
              <a:solidFill>
                <a:schemeClr val="accent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5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332656"/>
            <a:ext cx="9036496" cy="4776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4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MAIORIA DOS JURISTAS ENTENDE QUE NÃO É CLÁUSULA PÉTREA, POIS NÃO TEM O CARÁTER DE DIREITO FUNDAMENTAL.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3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DENTRE ELES: IVES GANDRA</a:t>
            </a:r>
            <a:endParaRPr lang="pt-B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2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864" y="3284984"/>
            <a:ext cx="8964613" cy="1223863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  <a:extLst/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pt-BR" altLang="pt-BR" sz="4000" b="1" i="1" dirty="0" smtClean="0">
                <a:solidFill>
                  <a:srgbClr val="FF0000"/>
                </a:solidFill>
              </a:rPr>
              <a:t>OBRIGATORIEDADE DE TRATADOS</a:t>
            </a:r>
            <a:endParaRPr lang="pt-BR" altLang="pt-BR" sz="40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8032"/>
            <a:ext cx="2376264" cy="300934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8032"/>
            <a:ext cx="2592288" cy="30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925" y="188913"/>
            <a:ext cx="8964613" cy="1223863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  <a:extLst/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pt-BR" altLang="pt-BR" sz="4000" b="1" i="1" dirty="0" smtClean="0">
                <a:solidFill>
                  <a:srgbClr val="FF0000"/>
                </a:solidFill>
              </a:rPr>
              <a:t>OBRIGATORIEDADE DE TRATADOS</a:t>
            </a:r>
            <a:endParaRPr lang="pt-BR" altLang="pt-BR" sz="40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4925" y="2138174"/>
            <a:ext cx="896461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Convenção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Americana sobre Direitos Humanos (</a:t>
            </a:r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Pacto de San José da Costa Rica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), em seu artigo 5º, §5º,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respeita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política criminal de cada país signatário ao não eleger nenhuma idade, cite-se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“Artigo 5º - Direito à integridade pessoal.[...]</a:t>
            </a:r>
          </a:p>
          <a:p>
            <a:pPr algn="just"/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Os menores, quando puderem ser processados, devem ser separados dos adultos e conduzidos a tribunal especializado, com a maior rapidez possível, para seu tratamento”.</a:t>
            </a:r>
          </a:p>
        </p:txBody>
      </p:sp>
    </p:spTree>
    <p:extLst>
      <p:ext uri="{BB962C8B-B14F-4D97-AF65-F5344CB8AC3E}">
        <p14:creationId xmlns:p14="http://schemas.microsoft.com/office/powerpoint/2010/main" val="25565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2852936"/>
            <a:ext cx="8964613" cy="1223863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  <a:extLst/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 smtClean="0">
              <a:solidFill>
                <a:srgbClr val="FF0000"/>
              </a:solidFill>
            </a:endParaRPr>
          </a:p>
          <a:p>
            <a:pPr algn="ctr"/>
            <a:r>
              <a:rPr lang="pt-BR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SOBERANIA POPULAR</a:t>
            </a:r>
            <a:endParaRPr lang="pt-BR" altLang="pt-BR" sz="5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sz="6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925" y="188913"/>
            <a:ext cx="8964613" cy="1223863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  <a:extLst/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pt-BR" altLang="pt-BR" sz="5400" b="1" i="1" dirty="0" smtClean="0">
                <a:solidFill>
                  <a:srgbClr val="FF0000"/>
                </a:solidFill>
              </a:rPr>
              <a:t>PESQUISA-DATA FOLHA</a:t>
            </a:r>
            <a:endParaRPr lang="pt-BR" altLang="pt-BR" sz="54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4925" y="1628800"/>
            <a:ext cx="896461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800" b="1" dirty="0" smtClean="0">
                <a:solidFill>
                  <a:srgbClr val="FFFF00"/>
                </a:solidFill>
              </a:rPr>
              <a:t>84</a:t>
            </a:r>
            <a:r>
              <a:rPr lang="pt-BR" sz="4800" b="1" dirty="0">
                <a:solidFill>
                  <a:srgbClr val="FFFF00"/>
                </a:solidFill>
              </a:rPr>
              <a:t>%</a:t>
            </a:r>
            <a:r>
              <a:rPr lang="pt-BR" sz="3200" b="1" dirty="0"/>
              <a:t> </a:t>
            </a:r>
            <a:r>
              <a:rPr lang="pt-BR" sz="3200" b="1" dirty="0" smtClean="0"/>
              <a:t>DOS BRASILEIROS QUEREM REDUÇÃO DA MAIORIDADE PENAL DE 18 PARA 16 ANOS</a:t>
            </a:r>
            <a:endParaRPr lang="pt-BR" sz="3200" b="1" dirty="0"/>
          </a:p>
          <a:p>
            <a:pPr algn="just"/>
            <a:endParaRPr lang="pt-BR" sz="4400" b="1" dirty="0" smtClean="0">
              <a:solidFill>
                <a:srgbClr val="FFFF00"/>
              </a:solidFill>
            </a:endParaRPr>
          </a:p>
          <a:p>
            <a:pPr algn="just"/>
            <a:r>
              <a:rPr lang="pt-BR" sz="4400" b="1" dirty="0" smtClean="0">
                <a:solidFill>
                  <a:srgbClr val="FFFF00"/>
                </a:solidFill>
              </a:rPr>
              <a:t>67</a:t>
            </a:r>
            <a:r>
              <a:rPr lang="pt-BR" sz="4400" b="1" dirty="0">
                <a:solidFill>
                  <a:srgbClr val="FFFF00"/>
                </a:solidFill>
              </a:rPr>
              <a:t>%</a:t>
            </a:r>
            <a:r>
              <a:rPr lang="pt-BR" sz="3200" b="1" dirty="0"/>
              <a:t> </a:t>
            </a:r>
            <a:r>
              <a:rPr lang="pt-BR" sz="3200" b="1" dirty="0" smtClean="0"/>
              <a:t>ACREDITAM QUE ELA DEVE SER </a:t>
            </a:r>
            <a:r>
              <a:rPr lang="pt-BR" sz="3200" b="1" u="sng" dirty="0" smtClean="0">
                <a:solidFill>
                  <a:srgbClr val="FFFF00"/>
                </a:solidFill>
              </a:rPr>
              <a:t>APLICADA A TODOS OS TIPOS DE CRIMES</a:t>
            </a:r>
          </a:p>
          <a:p>
            <a:pPr algn="just"/>
            <a:endParaRPr lang="pt-BR" sz="3200" b="1" dirty="0"/>
          </a:p>
          <a:p>
            <a:pPr algn="just"/>
            <a:r>
              <a:rPr lang="pt-BR" sz="4800" b="1" dirty="0">
                <a:solidFill>
                  <a:srgbClr val="FFFF00"/>
                </a:solidFill>
              </a:rPr>
              <a:t>15 </a:t>
            </a:r>
            <a:r>
              <a:rPr lang="pt-BR" sz="4800" b="1" dirty="0" err="1">
                <a:solidFill>
                  <a:srgbClr val="FFFF00"/>
                </a:solidFill>
              </a:rPr>
              <a:t>jan</a:t>
            </a:r>
            <a:r>
              <a:rPr lang="pt-BR" sz="4800" b="1" dirty="0">
                <a:solidFill>
                  <a:srgbClr val="FFFF00"/>
                </a:solidFill>
              </a:rPr>
              <a:t> </a:t>
            </a:r>
            <a:r>
              <a:rPr lang="pt-BR" sz="4800" b="1" dirty="0" smtClean="0">
                <a:solidFill>
                  <a:srgbClr val="FFFF00"/>
                </a:solidFill>
              </a:rPr>
              <a:t>2019</a:t>
            </a:r>
            <a:endParaRPr lang="pt-BR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2251</TotalTime>
  <Words>758</Words>
  <Application>Microsoft Office PowerPoint</Application>
  <PresentationFormat>Apresentação na tela (4:3)</PresentationFormat>
  <Paragraphs>177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Microsoft YaHei</vt:lpstr>
      <vt:lpstr>Arial</vt:lpstr>
      <vt:lpstr>Calibri</vt:lpstr>
      <vt:lpstr>Lucida Sans Unicode</vt:lpstr>
      <vt:lpstr>Times New Roman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Familia Lira Miler</dc:creator>
  <cp:lastModifiedBy>Elias Miler da Silva</cp:lastModifiedBy>
  <cp:revision>267</cp:revision>
  <cp:lastPrinted>2016-04-12T00:23:23Z</cp:lastPrinted>
  <dcterms:modified xsi:type="dcterms:W3CDTF">2019-06-27T12:36:43Z</dcterms:modified>
</cp:coreProperties>
</file>