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44" r:id="rId3"/>
  </p:sldMasterIdLst>
  <p:notesMasterIdLst>
    <p:notesMasterId r:id="rId23"/>
  </p:notesMasterIdLst>
  <p:handoutMasterIdLst>
    <p:handoutMasterId r:id="rId24"/>
  </p:handoutMasterIdLst>
  <p:sldIdLst>
    <p:sldId id="256" r:id="rId4"/>
    <p:sldId id="292" r:id="rId5"/>
    <p:sldId id="408" r:id="rId6"/>
    <p:sldId id="409" r:id="rId7"/>
    <p:sldId id="410" r:id="rId8"/>
    <p:sldId id="407" r:id="rId9"/>
    <p:sldId id="403" r:id="rId10"/>
    <p:sldId id="404" r:id="rId11"/>
    <p:sldId id="374" r:id="rId12"/>
    <p:sldId id="375" r:id="rId13"/>
    <p:sldId id="405" r:id="rId14"/>
    <p:sldId id="406" r:id="rId15"/>
    <p:sldId id="358" r:id="rId16"/>
    <p:sldId id="383" r:id="rId17"/>
    <p:sldId id="365" r:id="rId18"/>
    <p:sldId id="411" r:id="rId19"/>
    <p:sldId id="400" r:id="rId20"/>
    <p:sldId id="413" r:id="rId21"/>
    <p:sldId id="305" r:id="rId22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5174"/>
    <a:srgbClr val="095D7E"/>
    <a:srgbClr val="06445A"/>
    <a:srgbClr val="0B77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65" autoAdjust="0"/>
    <p:restoredTop sz="94636" autoAdjust="0"/>
  </p:normalViewPr>
  <p:slideViewPr>
    <p:cSldViewPr snapToGrid="0">
      <p:cViewPr varScale="1">
        <p:scale>
          <a:sx n="87" d="100"/>
          <a:sy n="87" d="100"/>
        </p:scale>
        <p:origin x="114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6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r1200342\Herton\computador1401\coordprojetos\HERTON\EDUCA&#199;&#195;O\Paper_Aranha\Apreseta&#231;&#227;o_RIO_26_06_17\Apresenta&#231;&#227;o_Rio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r1200342\Herton\computador1401\coordprojetos\HERTON\EDUCA&#199;&#195;O\Paper_Aranha\Apreseta&#231;&#227;o_RIO_26_06_17\Apresenta&#231;&#227;o_Rio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Taxa de Analfabetismo, 1960</a:t>
            </a:r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9"/>
        <c:overlap val="-25"/>
        <c:axId val="226108024"/>
        <c:axId val="226108416"/>
      </c:barChart>
      <c:catAx>
        <c:axId val="22610802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2000" b="1"/>
            </a:pPr>
            <a:endParaRPr lang="pt-BR"/>
          </a:p>
        </c:txPr>
        <c:crossAx val="226108416"/>
        <c:crosses val="autoZero"/>
        <c:auto val="1"/>
        <c:lblAlgn val="ctr"/>
        <c:lblOffset val="100"/>
        <c:noMultiLvlLbl val="0"/>
      </c:catAx>
      <c:valAx>
        <c:axId val="226108416"/>
        <c:scaling>
          <c:orientation val="minMax"/>
        </c:scaling>
        <c:delete val="1"/>
        <c:axPos val="b"/>
        <c:numFmt formatCode="0.0%" sourceLinked="1"/>
        <c:majorTickMark val="out"/>
        <c:minorTickMark val="none"/>
        <c:tickLblPos val="nextTo"/>
        <c:crossAx val="2261080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Taxa de Analfabetismo, 1960</a:t>
            </a:r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9"/>
        <c:overlap val="-25"/>
        <c:axId val="226949328"/>
        <c:axId val="226905792"/>
      </c:barChart>
      <c:catAx>
        <c:axId val="22694932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2000" b="1"/>
            </a:pPr>
            <a:endParaRPr lang="pt-BR"/>
          </a:p>
        </c:txPr>
        <c:crossAx val="226905792"/>
        <c:crosses val="autoZero"/>
        <c:auto val="1"/>
        <c:lblAlgn val="ctr"/>
        <c:lblOffset val="100"/>
        <c:noMultiLvlLbl val="0"/>
      </c:catAx>
      <c:valAx>
        <c:axId val="226905792"/>
        <c:scaling>
          <c:orientation val="minMax"/>
        </c:scaling>
        <c:delete val="1"/>
        <c:axPos val="b"/>
        <c:numFmt formatCode="0.0%" sourceLinked="1"/>
        <c:majorTickMark val="out"/>
        <c:minorTickMark val="none"/>
        <c:tickLblPos val="nextTo"/>
        <c:crossAx val="2269493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30"/>
        <c:overlap val="-25"/>
        <c:axId val="226906968"/>
        <c:axId val="226907360"/>
      </c:barChart>
      <c:catAx>
        <c:axId val="22690696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226907360"/>
        <c:crosses val="autoZero"/>
        <c:auto val="1"/>
        <c:lblAlgn val="ctr"/>
        <c:lblOffset val="100"/>
        <c:noMultiLvlLbl val="0"/>
      </c:catAx>
      <c:valAx>
        <c:axId val="226907360"/>
        <c:scaling>
          <c:orientation val="minMax"/>
        </c:scaling>
        <c:delete val="1"/>
        <c:axPos val="b"/>
        <c:numFmt formatCode="_-* #,##0.0_-;\-* #,##0.0_-;_-* &quot;-&quot;??_-;_-@_-" sourceLinked="1"/>
        <c:majorTickMark val="out"/>
        <c:minorTickMark val="none"/>
        <c:tickLblPos val="nextTo"/>
        <c:crossAx val="22690696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30"/>
        <c:overlap val="-25"/>
        <c:axId val="227075496"/>
        <c:axId val="227075888"/>
      </c:barChart>
      <c:catAx>
        <c:axId val="22707549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crossAx val="227075888"/>
        <c:crosses val="autoZero"/>
        <c:auto val="1"/>
        <c:lblAlgn val="ctr"/>
        <c:lblOffset val="100"/>
        <c:noMultiLvlLbl val="0"/>
      </c:catAx>
      <c:valAx>
        <c:axId val="227075888"/>
        <c:scaling>
          <c:orientation val="minMax"/>
        </c:scaling>
        <c:delete val="1"/>
        <c:axPos val="b"/>
        <c:numFmt formatCode="_-* #,##0.0_-;\-* #,##0.0_-;_-* &quot;-&quot;??_-;_-@_-" sourceLinked="1"/>
        <c:majorTickMark val="out"/>
        <c:minorTickMark val="none"/>
        <c:tickLblPos val="nextTo"/>
        <c:crossAx val="22707549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F6587D-61B3-4C4B-AF75-471F7DB6B562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B3151-487A-4E24-BA45-C3058DBC1D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6686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05434-EE94-4F15-BCD9-C26BEE8EB671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5156DC-E3F2-4A4A-B071-9F5B136062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3984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5156DC-E3F2-4A4A-B071-9F5B13606216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1254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30300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7681" y="234059"/>
            <a:ext cx="2243321" cy="507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0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23F528-9439-423D-B95B-5C86EC45FE22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6086DA1-B990-4EDD-89DF-6A0A01C201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7271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23F528-9439-423D-B95B-5C86EC45FE22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6086DA1-B990-4EDD-89DF-6A0A01C201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4144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B4047-1273-4A12-9543-0996911E7726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E7B6A-3A39-4A4E-A05C-0731E63B9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90609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B4047-1273-4A12-9543-0996911E7726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E7B6A-3A39-4A4E-A05C-0731E63B9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16524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B4047-1273-4A12-9543-0996911E7726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E7B6A-3A39-4A4E-A05C-0731E63B9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120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B4047-1273-4A12-9543-0996911E7726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E7B6A-3A39-4A4E-A05C-0731E63B9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36780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B4047-1273-4A12-9543-0996911E7726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E7B6A-3A39-4A4E-A05C-0731E63B9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97579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B4047-1273-4A12-9543-0996911E7726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E7B6A-3A39-4A4E-A05C-0731E63B9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70062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B4047-1273-4A12-9543-0996911E7726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E7B6A-3A39-4A4E-A05C-0731E63B9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7035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B4047-1273-4A12-9543-0996911E7726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E7B6A-3A39-4A4E-A05C-0731E63B9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4813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76163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B4047-1273-4A12-9543-0996911E7726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E7B6A-3A39-4A4E-A05C-0731E63B9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29601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B4047-1273-4A12-9543-0996911E7726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E7B6A-3A39-4A4E-A05C-0731E63B9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9417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B4047-1273-4A12-9543-0996911E7726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E7B6A-3A39-4A4E-A05C-0731E63B9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1147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30300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7681" y="234059"/>
            <a:ext cx="2243321" cy="507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5274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69852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23F528-9439-423D-B95B-5C86EC45FE22}" type="datetimeFigureOut">
              <a:rPr lang="pt-BR" smtClean="0">
                <a:solidFill>
                  <a:prstClr val="black"/>
                </a:solidFill>
              </a:rPr>
              <a:pPr/>
              <a:t>08/09/2017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6086DA1-B990-4EDD-89DF-6A0A01C20191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3073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23F528-9439-423D-B95B-5C86EC45FE22}" type="datetimeFigureOut">
              <a:rPr lang="pt-BR" smtClean="0">
                <a:solidFill>
                  <a:prstClr val="black"/>
                </a:solidFill>
              </a:rPr>
              <a:pPr/>
              <a:t>08/09/2017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6086DA1-B990-4EDD-89DF-6A0A01C20191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0711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23F528-9439-423D-B95B-5C86EC45FE22}" type="datetimeFigureOut">
              <a:rPr lang="pt-BR" smtClean="0">
                <a:solidFill>
                  <a:prstClr val="black"/>
                </a:solidFill>
              </a:rPr>
              <a:pPr/>
              <a:t>08/09/2017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6086DA1-B990-4EDD-89DF-6A0A01C20191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3978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23F528-9439-423D-B95B-5C86EC45FE22}" type="datetimeFigureOut">
              <a:rPr lang="pt-BR" smtClean="0">
                <a:solidFill>
                  <a:prstClr val="black"/>
                </a:solidFill>
              </a:rPr>
              <a:pPr/>
              <a:t>08/09/2017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6086DA1-B990-4EDD-89DF-6A0A01C20191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3214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23F528-9439-423D-B95B-5C86EC45FE22}" type="datetimeFigureOut">
              <a:rPr lang="pt-BR" smtClean="0">
                <a:solidFill>
                  <a:prstClr val="black"/>
                </a:solidFill>
              </a:rPr>
              <a:pPr/>
              <a:t>08/09/2017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6086DA1-B990-4EDD-89DF-6A0A01C20191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617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23F528-9439-423D-B95B-5C86EC45FE22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6086DA1-B990-4EDD-89DF-6A0A01C201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786602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23F528-9439-423D-B95B-5C86EC45FE22}" type="datetimeFigureOut">
              <a:rPr lang="pt-BR" smtClean="0">
                <a:solidFill>
                  <a:prstClr val="black"/>
                </a:solidFill>
              </a:rPr>
              <a:pPr/>
              <a:t>08/09/2017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6086DA1-B990-4EDD-89DF-6A0A01C20191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8706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23F528-9439-423D-B95B-5C86EC45FE22}" type="datetimeFigureOut">
              <a:rPr lang="pt-BR" smtClean="0">
                <a:solidFill>
                  <a:prstClr val="black"/>
                </a:solidFill>
              </a:rPr>
              <a:pPr/>
              <a:t>08/09/2017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6086DA1-B990-4EDD-89DF-6A0A01C20191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5433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23F528-9439-423D-B95B-5C86EC45FE22}" type="datetimeFigureOut">
              <a:rPr lang="pt-BR" smtClean="0">
                <a:solidFill>
                  <a:prstClr val="black"/>
                </a:solidFill>
              </a:rPr>
              <a:pPr/>
              <a:t>08/09/2017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6086DA1-B990-4EDD-89DF-6A0A01C20191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60595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23F528-9439-423D-B95B-5C86EC45FE22}" type="datetimeFigureOut">
              <a:rPr lang="pt-BR" smtClean="0">
                <a:solidFill>
                  <a:prstClr val="black"/>
                </a:solidFill>
              </a:rPr>
              <a:pPr/>
              <a:t>08/09/2017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6086DA1-B990-4EDD-89DF-6A0A01C20191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870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23F528-9439-423D-B95B-5C86EC45FE22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6086DA1-B990-4EDD-89DF-6A0A01C201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3343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23F528-9439-423D-B95B-5C86EC45FE22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6086DA1-B990-4EDD-89DF-6A0A01C201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8370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23F528-9439-423D-B95B-5C86EC45FE22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6086DA1-B990-4EDD-89DF-6A0A01C201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3955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23F528-9439-423D-B95B-5C86EC45FE22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6086DA1-B990-4EDD-89DF-6A0A01C201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8100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23F528-9439-423D-B95B-5C86EC45FE22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6086DA1-B990-4EDD-89DF-6A0A01C201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3994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23F528-9439-423D-B95B-5C86EC45FE22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6086DA1-B990-4EDD-89DF-6A0A01C201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4659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30300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7681" y="234059"/>
            <a:ext cx="2243321" cy="507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754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B4047-1273-4A12-9543-0996911E7726}" type="datetimeFigureOut">
              <a:rPr lang="pt-BR" smtClean="0"/>
              <a:t>08/09/2017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E7B6A-3A39-4A4E-A05C-0731E63B9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434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30300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7681" y="234059"/>
            <a:ext cx="2243321" cy="507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237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png"/><Relationship Id="rId4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m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43300"/>
            <a:ext cx="9144000" cy="3314700"/>
          </a:xfrm>
          <a:prstGeom prst="rect">
            <a:avLst/>
          </a:prstGeom>
        </p:spPr>
      </p:pic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-1" y="1142999"/>
            <a:ext cx="9144001" cy="2400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anchor="ctr"/>
          <a:lstStyle/>
          <a:p>
            <a:pPr marL="180000" lvl="1" indent="457200" algn="ctr">
              <a:spcBef>
                <a:spcPts val="500"/>
              </a:spcBef>
              <a:buClr>
                <a:schemeClr val="tx1"/>
              </a:buClr>
              <a:tabLst>
                <a:tab pos="3141663" algn="ctr"/>
                <a:tab pos="6096000" algn="r"/>
              </a:tabLst>
              <a:defRPr/>
            </a:pPr>
            <a:r>
              <a:rPr lang="it-IT" sz="4000" b="1" dirty="0">
                <a:solidFill>
                  <a:srgbClr val="4E3B30"/>
                </a:solidFill>
                <a:latin typeface="Franklin Gothic Book"/>
              </a:rPr>
              <a:t>Plano Nacional de Educação (PNE) 2014/24</a:t>
            </a:r>
          </a:p>
          <a:p>
            <a:pPr marL="180000" lvl="1" indent="457200" algn="ctr">
              <a:spcBef>
                <a:spcPts val="500"/>
              </a:spcBef>
              <a:buClr>
                <a:schemeClr val="tx1"/>
              </a:buClr>
              <a:tabLst>
                <a:tab pos="3141663" algn="ctr"/>
                <a:tab pos="6096000" algn="r"/>
              </a:tabLst>
              <a:defRPr/>
            </a:pPr>
            <a:r>
              <a:rPr lang="it-IT" sz="4000" b="1" dirty="0">
                <a:solidFill>
                  <a:srgbClr val="4E3B30"/>
                </a:solidFill>
                <a:latin typeface="Franklin Gothic Book"/>
              </a:rPr>
              <a:t>– Avaliação de sua Implementação no 1º Triênio –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-108860" y="3543300"/>
            <a:ext cx="9144001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tabLst>
                <a:tab pos="3141663" algn="ctr"/>
                <a:tab pos="6096000" algn="r"/>
              </a:tabLst>
              <a:defRPr/>
            </a:pPr>
            <a:r>
              <a:rPr lang="pt-BR" sz="1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Brasília, 12 de setembro de 2017</a:t>
            </a:r>
          </a:p>
        </p:txBody>
      </p:sp>
      <p:pic>
        <p:nvPicPr>
          <p:cNvPr id="25" name="Imagem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386" y="4912524"/>
            <a:ext cx="3302694" cy="747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40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972" y="97972"/>
            <a:ext cx="6128658" cy="88174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FUNDEB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lvl="1" indent="0" algn="ctr">
              <a:buNone/>
            </a:pPr>
            <a:endParaRPr lang="pt-BR" dirty="0" smtClean="0">
              <a:solidFill>
                <a:srgbClr val="4E3B30"/>
              </a:solidFill>
              <a:latin typeface="Franklin Gothic Book"/>
            </a:endParaRPr>
          </a:p>
          <a:p>
            <a:pPr marL="457200" lvl="1" indent="0" algn="ctr">
              <a:buNone/>
            </a:pPr>
            <a:endParaRPr lang="pt-BR" dirty="0">
              <a:solidFill>
                <a:srgbClr val="4E3B30"/>
              </a:solidFill>
              <a:latin typeface="Franklin Gothic Book"/>
            </a:endParaRPr>
          </a:p>
          <a:p>
            <a:pPr marL="457200" lvl="1" indent="0" algn="ctr">
              <a:buNone/>
            </a:pPr>
            <a:endParaRPr lang="pt-BR" dirty="0" smtClean="0">
              <a:solidFill>
                <a:srgbClr val="4E3B30"/>
              </a:solidFill>
              <a:latin typeface="Franklin Gothic Book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488733"/>
            <a:ext cx="3877392" cy="4688230"/>
          </a:xfrm>
          <a:prstGeom prst="rect">
            <a:avLst/>
          </a:prstGeom>
        </p:spPr>
      </p:pic>
      <p:graphicFrame>
        <p:nvGraphicFramePr>
          <p:cNvPr id="9" name="Espaço Reservado para Conteúdo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97178126"/>
              </p:ext>
            </p:extLst>
          </p:nvPr>
        </p:nvGraphicFramePr>
        <p:xfrm>
          <a:off x="0" y="1269242"/>
          <a:ext cx="8871045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718457" y="5181600"/>
            <a:ext cx="1012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2.0022,52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07" y="1231673"/>
            <a:ext cx="8862786" cy="5539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381000" y="4778046"/>
            <a:ext cx="1436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R$ 2.022,51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2144486" y="4778046"/>
            <a:ext cx="1436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R$ 2.285,57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853543" y="4789714"/>
            <a:ext cx="1436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R$ 2.576,36</a:t>
            </a:r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5551714" y="4789714"/>
            <a:ext cx="1436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R$ 2.739,87</a:t>
            </a:r>
            <a:endParaRPr lang="pt-BR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7282543" y="4812268"/>
            <a:ext cx="1436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R$ 2.875,03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0217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972" y="97972"/>
            <a:ext cx="6128658" cy="88174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FUNDEB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lvl="1" indent="0" algn="ctr">
              <a:buNone/>
            </a:pPr>
            <a:endParaRPr lang="pt-BR" dirty="0" smtClean="0">
              <a:solidFill>
                <a:srgbClr val="4E3B30"/>
              </a:solidFill>
              <a:latin typeface="Franklin Gothic Book"/>
            </a:endParaRPr>
          </a:p>
          <a:p>
            <a:pPr marL="457200" lvl="1" indent="0" algn="ctr">
              <a:buNone/>
            </a:pPr>
            <a:endParaRPr lang="pt-BR" dirty="0">
              <a:solidFill>
                <a:srgbClr val="4E3B30"/>
              </a:solidFill>
              <a:latin typeface="Franklin Gothic Book"/>
            </a:endParaRPr>
          </a:p>
          <a:p>
            <a:pPr marL="457200" lvl="1" indent="0" algn="ctr">
              <a:buNone/>
            </a:pPr>
            <a:endParaRPr lang="pt-BR" dirty="0" smtClean="0">
              <a:solidFill>
                <a:srgbClr val="4E3B30"/>
              </a:solidFill>
              <a:latin typeface="Franklin Gothic Book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488733"/>
            <a:ext cx="3877392" cy="4688230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>
          <a:xfrm>
            <a:off x="195943" y="1295400"/>
            <a:ext cx="8719457" cy="5355771"/>
          </a:xfrm>
        </p:spPr>
        <p:txBody>
          <a:bodyPr/>
          <a:lstStyle/>
          <a:p>
            <a:pPr marL="0" indent="0" algn="ctr">
              <a:buNone/>
            </a:pPr>
            <a:endParaRPr lang="pt-BR" dirty="0" smtClean="0"/>
          </a:p>
          <a:p>
            <a:pPr marL="180000" lvl="1" indent="457200" algn="ctr">
              <a:lnSpc>
                <a:spcPct val="100000"/>
              </a:lnSpc>
              <a:buNone/>
            </a:pPr>
            <a:r>
              <a:rPr lang="pt-BR" sz="4000" b="1" dirty="0">
                <a:solidFill>
                  <a:srgbClr val="4E3B30"/>
                </a:solidFill>
                <a:latin typeface="Franklin Gothic Book"/>
              </a:rPr>
              <a:t>Esse comportamento deve-se antes ao incremento das receitas dos estados e DF – 27 fundos – do que a uma participação mais ativa da União por meio da Complementação  (rígida em seu limite mínimo)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314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972" y="97972"/>
            <a:ext cx="6128658" cy="88174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t-BR" b="1" dirty="0">
                <a:solidFill>
                  <a:schemeClr val="bg1"/>
                </a:solidFill>
              </a:rPr>
              <a:t>Aspectos Favoráveis 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lvl="1" indent="0" algn="ctr">
              <a:buNone/>
            </a:pPr>
            <a:endParaRPr lang="pt-BR" dirty="0" smtClean="0">
              <a:solidFill>
                <a:srgbClr val="4E3B30"/>
              </a:solidFill>
              <a:latin typeface="Franklin Gothic Book"/>
            </a:endParaRPr>
          </a:p>
          <a:p>
            <a:pPr marL="457200" lvl="1" indent="0" algn="ctr">
              <a:buNone/>
            </a:pPr>
            <a:endParaRPr lang="pt-BR" dirty="0">
              <a:solidFill>
                <a:srgbClr val="4E3B30"/>
              </a:solidFill>
              <a:latin typeface="Franklin Gothic Book"/>
            </a:endParaRPr>
          </a:p>
          <a:p>
            <a:pPr marL="457200" lvl="1" indent="0" algn="ctr">
              <a:buNone/>
            </a:pPr>
            <a:endParaRPr lang="pt-BR" dirty="0" smtClean="0">
              <a:solidFill>
                <a:srgbClr val="4E3B30"/>
              </a:solidFill>
              <a:latin typeface="Franklin Gothic Book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488733"/>
            <a:ext cx="3877392" cy="4688230"/>
          </a:xfrm>
          <a:prstGeom prst="rect">
            <a:avLst/>
          </a:prstGeom>
        </p:spPr>
      </p:pic>
      <p:graphicFrame>
        <p:nvGraphicFramePr>
          <p:cNvPr id="9" name="Espaço Reservado para Conteúdo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64700528"/>
              </p:ext>
            </p:extLst>
          </p:nvPr>
        </p:nvGraphicFramePr>
        <p:xfrm>
          <a:off x="0" y="1269242"/>
          <a:ext cx="8871045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32604"/>
            <a:ext cx="8675914" cy="542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958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9743" y="136527"/>
            <a:ext cx="6226628" cy="86496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Desempenho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272143" y="1262743"/>
            <a:ext cx="8556171" cy="5323114"/>
          </a:xfrm>
        </p:spPr>
        <p:txBody>
          <a:bodyPr/>
          <a:lstStyle/>
          <a:p>
            <a:pPr marL="457200" lvl="1" indent="0" algn="ctr">
              <a:buNone/>
            </a:pPr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435" y="1636290"/>
            <a:ext cx="8416595" cy="4187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733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74171"/>
            <a:ext cx="6357258" cy="75111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Podemos Mais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108858" y="1164771"/>
            <a:ext cx="8893628" cy="5606143"/>
          </a:xfrm>
        </p:spPr>
        <p:txBody>
          <a:bodyPr/>
          <a:lstStyle/>
          <a:p>
            <a:pPr marL="1094400" lvl="3" indent="0" algn="just">
              <a:lnSpc>
                <a:spcPct val="100000"/>
              </a:lnSpc>
              <a:buNone/>
            </a:pPr>
            <a:endParaRPr lang="pt-BR" altLang="pt-BR" dirty="0"/>
          </a:p>
          <a:p>
            <a:pPr marL="457200" lvl="1" indent="0" algn="ctr">
              <a:buNone/>
            </a:pPr>
            <a:endParaRPr lang="pt-BR" altLang="pt-BR" sz="4000" b="1" dirty="0" smtClean="0">
              <a:solidFill>
                <a:srgbClr val="4E3B30"/>
              </a:solidFill>
              <a:latin typeface="Franklin Gothic Book"/>
            </a:endParaRPr>
          </a:p>
          <a:p>
            <a:pPr marL="457200" lvl="1" indent="0" algn="ctr">
              <a:buNone/>
            </a:pPr>
            <a:r>
              <a:rPr lang="pt-BR" altLang="pt-BR" sz="4000" b="1" dirty="0" smtClean="0">
                <a:solidFill>
                  <a:srgbClr val="4E3B30"/>
                </a:solidFill>
                <a:latin typeface="Franklin Gothic Book"/>
              </a:rPr>
              <a:t>Experiências </a:t>
            </a:r>
            <a:r>
              <a:rPr lang="pt-BR" altLang="pt-BR" sz="4000" b="1" dirty="0">
                <a:solidFill>
                  <a:srgbClr val="4E3B30"/>
                </a:solidFill>
                <a:latin typeface="Franklin Gothic Book"/>
              </a:rPr>
              <a:t>em redes de ensino regionais demonstram que podemos fazer muito mais do que estamos conseguindo em nível </a:t>
            </a:r>
            <a:r>
              <a:rPr lang="pt-BR" altLang="pt-BR" sz="4000" b="1" dirty="0" smtClean="0">
                <a:solidFill>
                  <a:srgbClr val="4E3B30"/>
                </a:solidFill>
                <a:latin typeface="Franklin Gothic Book"/>
              </a:rPr>
              <a:t>agregado.</a:t>
            </a:r>
            <a:endParaRPr lang="pt-BR" altLang="pt-BR" sz="4000" b="1" dirty="0">
              <a:solidFill>
                <a:srgbClr val="4E3B30"/>
              </a:solidFill>
              <a:latin typeface="Franklin Gothic Book"/>
            </a:endParaRPr>
          </a:p>
          <a:p>
            <a:pPr marL="1094400" lvl="3" indent="0" algn="just">
              <a:lnSpc>
                <a:spcPct val="100000"/>
              </a:lnSpc>
              <a:buNone/>
            </a:pPr>
            <a:endParaRPr lang="pt-BR" altLang="pt-BR" dirty="0"/>
          </a:p>
          <a:p>
            <a:pPr marL="1551600" lvl="3" indent="-457200" algn="just">
              <a:lnSpc>
                <a:spcPct val="100000"/>
              </a:lnSpc>
              <a:buFont typeface="+mj-lt"/>
              <a:buAutoNum type="arabicPeriod"/>
            </a:pPr>
            <a:endParaRPr lang="pt-BR" altLang="pt-BR" dirty="0" smtClean="0"/>
          </a:p>
          <a:p>
            <a:pPr lvl="2" algn="just">
              <a:lnSpc>
                <a:spcPct val="100000"/>
              </a:lnSpc>
            </a:pPr>
            <a:endParaRPr lang="pt-BR" altLang="pt-BR" dirty="0"/>
          </a:p>
          <a:p>
            <a:pPr marL="180000" lvl="1" indent="457200" algn="just">
              <a:lnSpc>
                <a:spcPct val="100000"/>
              </a:lnSpc>
              <a:buNone/>
            </a:pPr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300456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9743" y="136527"/>
            <a:ext cx="6226628" cy="86496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BR" sz="3200" b="1" dirty="0" err="1">
                <a:solidFill>
                  <a:schemeClr val="bg1"/>
                </a:solidFill>
              </a:rPr>
              <a:t>Ideb</a:t>
            </a:r>
            <a:r>
              <a:rPr lang="pt-BR" sz="3200" b="1" dirty="0">
                <a:solidFill>
                  <a:schemeClr val="bg1"/>
                </a:solidFill>
              </a:rPr>
              <a:t> </a:t>
            </a:r>
            <a:r>
              <a:rPr lang="pt-BR" sz="3200" b="1" dirty="0" smtClean="0">
                <a:solidFill>
                  <a:schemeClr val="bg1"/>
                </a:solidFill>
              </a:rPr>
              <a:t>2015: Anos </a:t>
            </a:r>
            <a:r>
              <a:rPr lang="pt-BR" sz="3200" b="1" dirty="0">
                <a:solidFill>
                  <a:schemeClr val="bg1"/>
                </a:solidFill>
              </a:rPr>
              <a:t>Iniciais </a:t>
            </a:r>
            <a:r>
              <a:rPr lang="pt-BR" sz="3200" b="1" dirty="0" smtClean="0">
                <a:solidFill>
                  <a:schemeClr val="bg1"/>
                </a:solidFill>
              </a:rPr>
              <a:t>das Redes Públicas Municipais, por Estado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272143" y="1262743"/>
            <a:ext cx="8556171" cy="5323114"/>
          </a:xfrm>
        </p:spPr>
        <p:txBody>
          <a:bodyPr/>
          <a:lstStyle/>
          <a:p>
            <a:pPr marL="457200" lvl="1" indent="0" algn="ctr">
              <a:buNone/>
            </a:pPr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686" y="1237576"/>
            <a:ext cx="5982993" cy="5620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068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61257"/>
            <a:ext cx="6389914" cy="674914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BR" sz="3200" b="1" dirty="0" smtClean="0">
                <a:solidFill>
                  <a:schemeClr val="bg1"/>
                </a:solidFill>
              </a:rPr>
              <a:t>Diversidade Federativa</a:t>
            </a:r>
            <a:endParaRPr lang="pt-BR" sz="3200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66892227"/>
              </p:ext>
            </p:extLst>
          </p:nvPr>
        </p:nvGraphicFramePr>
        <p:xfrm>
          <a:off x="95250" y="1716768"/>
          <a:ext cx="3886200" cy="4923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Espaço Reservado para Conteúdo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04795522"/>
              </p:ext>
            </p:extLst>
          </p:nvPr>
        </p:nvGraphicFramePr>
        <p:xfrm>
          <a:off x="500744" y="1825625"/>
          <a:ext cx="8014606" cy="48473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3194957" y="6455620"/>
            <a:ext cx="349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Taxa de Analfabetismo 2010</a:t>
            </a:r>
            <a:endParaRPr lang="pt-BR" b="1" dirty="0"/>
          </a:p>
        </p:txBody>
      </p:sp>
      <p:sp>
        <p:nvSpPr>
          <p:cNvPr id="9" name="CaixaDeTexto 8"/>
          <p:cNvSpPr txBox="1"/>
          <p:nvPr/>
        </p:nvSpPr>
        <p:spPr>
          <a:xfrm>
            <a:off x="43542" y="1078715"/>
            <a:ext cx="3418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err="1" smtClean="0"/>
              <a:t>Ideb_AI</a:t>
            </a:r>
            <a:r>
              <a:rPr lang="pt-BR" b="1" dirty="0" smtClean="0"/>
              <a:t> Fundamental 2015</a:t>
            </a:r>
            <a:endParaRPr lang="pt-BR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527" y="1448047"/>
            <a:ext cx="8017101" cy="5010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Conector reto 4"/>
          <p:cNvCxnSpPr/>
          <p:nvPr/>
        </p:nvCxnSpPr>
        <p:spPr>
          <a:xfrm>
            <a:off x="1055914" y="3320143"/>
            <a:ext cx="6106886" cy="2819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1796143" y="2383971"/>
            <a:ext cx="6705600" cy="30915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673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41514"/>
            <a:ext cx="6346371" cy="75111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Papel Equalizador da União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272143" y="1262743"/>
            <a:ext cx="8243207" cy="5323114"/>
          </a:xfrm>
        </p:spPr>
        <p:txBody>
          <a:bodyPr/>
          <a:lstStyle/>
          <a:p>
            <a:pPr marL="457200" lvl="1" indent="0" algn="ctr">
              <a:buNone/>
            </a:pPr>
            <a:endParaRPr lang="pt-BR" dirty="0" smtClean="0">
              <a:solidFill>
                <a:srgbClr val="4E3B30"/>
              </a:solidFill>
              <a:latin typeface="Franklin Gothic Book"/>
            </a:endParaRPr>
          </a:p>
          <a:p>
            <a:pPr marL="457200" lvl="1" indent="0" algn="ctr">
              <a:buNone/>
            </a:pPr>
            <a:endParaRPr lang="pt-BR" dirty="0" smtClean="0">
              <a:solidFill>
                <a:srgbClr val="4E3B30"/>
              </a:solidFill>
              <a:latin typeface="Franklin Gothic Book"/>
            </a:endParaRPr>
          </a:p>
          <a:p>
            <a:pPr marL="457200" lvl="1" indent="0" algn="ctr">
              <a:buNone/>
            </a:pPr>
            <a:r>
              <a:rPr lang="pt-BR" sz="4000" dirty="0">
                <a:solidFill>
                  <a:srgbClr val="4E3B30"/>
                </a:solidFill>
                <a:latin typeface="Franklin Gothic Book"/>
              </a:rPr>
              <a:t>“Identificar as razões de experiências exitosas no desempenho dos alunos e avaliar a possibilidade de reproduzi-las </a:t>
            </a:r>
            <a:r>
              <a:rPr lang="pt-BR" sz="4000" dirty="0" smtClean="0">
                <a:solidFill>
                  <a:srgbClr val="4E3B30"/>
                </a:solidFill>
                <a:latin typeface="Franklin Gothic Book"/>
              </a:rPr>
              <a:t>em </a:t>
            </a:r>
            <a:r>
              <a:rPr lang="pt-BR" sz="4000" dirty="0">
                <a:solidFill>
                  <a:srgbClr val="4E3B30"/>
                </a:solidFill>
                <a:latin typeface="Franklin Gothic Book"/>
              </a:rPr>
              <a:t>outros entes federativos”</a:t>
            </a:r>
            <a:endParaRPr lang="pt-BR" sz="4000" dirty="0" smtClean="0">
              <a:solidFill>
                <a:srgbClr val="4E3B30"/>
              </a:solidFill>
              <a:latin typeface="Franklin Gothic Book"/>
            </a:endParaRPr>
          </a:p>
          <a:p>
            <a:pPr marL="457200" lvl="1" indent="0" algn="ctr">
              <a:buNone/>
            </a:pPr>
            <a:endParaRPr lang="pt-BR" sz="4000" dirty="0">
              <a:solidFill>
                <a:srgbClr val="4E3B30"/>
              </a:solidFill>
              <a:latin typeface="Franklin Gothic Book"/>
            </a:endParaRPr>
          </a:p>
          <a:p>
            <a:pPr marL="457200" lvl="1" indent="0" algn="ctr">
              <a:buNone/>
            </a:pPr>
            <a:endParaRPr lang="pt-BR" sz="4000" dirty="0" smtClean="0">
              <a:solidFill>
                <a:srgbClr val="4E3B30"/>
              </a:solidFill>
              <a:latin typeface="Franklin Gothic Book"/>
            </a:endParaRPr>
          </a:p>
          <a:p>
            <a:pPr marL="457200" lvl="1" indent="0" algn="ctr">
              <a:buNone/>
            </a:pPr>
            <a:endParaRPr lang="pt-BR" sz="4000" b="1" dirty="0">
              <a:solidFill>
                <a:srgbClr val="4E3B30"/>
              </a:solidFill>
              <a:latin typeface="Franklin Gothic Book"/>
            </a:endParaRPr>
          </a:p>
          <a:p>
            <a:pPr marL="457200" lvl="1" indent="0" algn="ctr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87682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74171"/>
            <a:ext cx="6357258" cy="7511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pt-BR" sz="4000" b="1" dirty="0" smtClean="0">
                <a:solidFill>
                  <a:schemeClr val="bg1"/>
                </a:solidFill>
              </a:rPr>
              <a:t>Como Gerir Melhor</a:t>
            </a:r>
            <a:endParaRPr lang="pt-BR" sz="4000" b="1" dirty="0">
              <a:solidFill>
                <a:schemeClr val="bg1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108858" y="1273629"/>
            <a:ext cx="8893628" cy="5312227"/>
          </a:xfrm>
        </p:spPr>
        <p:txBody>
          <a:bodyPr/>
          <a:lstStyle/>
          <a:p>
            <a:pPr marL="180000" lvl="1" indent="0" algn="just">
              <a:lnSpc>
                <a:spcPct val="100000"/>
              </a:lnSpc>
              <a:buNone/>
            </a:pPr>
            <a:r>
              <a:rPr lang="pt-BR" altLang="pt-BR" sz="4000" dirty="0">
                <a:solidFill>
                  <a:srgbClr val="4E3B30"/>
                </a:solidFill>
                <a:latin typeface="Franklin Gothic Book"/>
              </a:rPr>
              <a:t>Aumentar a colaboração federativa, tendo a União </a:t>
            </a:r>
            <a:r>
              <a:rPr lang="pt-BR" altLang="pt-BR" sz="4000" dirty="0" smtClean="0">
                <a:solidFill>
                  <a:srgbClr val="4E3B30"/>
                </a:solidFill>
                <a:latin typeface="Franklin Gothic Book"/>
              </a:rPr>
              <a:t>Timoneira e </a:t>
            </a:r>
            <a:r>
              <a:rPr lang="pt-BR" altLang="pt-BR" sz="4000" dirty="0">
                <a:solidFill>
                  <a:srgbClr val="4E3B30"/>
                </a:solidFill>
                <a:latin typeface="Franklin Gothic Book"/>
              </a:rPr>
              <a:t>grande animadora deste </a:t>
            </a:r>
            <a:r>
              <a:rPr lang="pt-BR" altLang="pt-BR" sz="4000" dirty="0" smtClean="0">
                <a:solidFill>
                  <a:srgbClr val="4E3B30"/>
                </a:solidFill>
                <a:latin typeface="Franklin Gothic Book"/>
              </a:rPr>
              <a:t>processo:</a:t>
            </a:r>
            <a:endParaRPr lang="pt-BR" altLang="pt-BR" sz="4000" dirty="0">
              <a:solidFill>
                <a:srgbClr val="4E3B30"/>
              </a:solidFill>
              <a:latin typeface="Franklin Gothic Book"/>
            </a:endParaRPr>
          </a:p>
          <a:p>
            <a:pPr marL="637200" lvl="1" indent="-457200" algn="just">
              <a:lnSpc>
                <a:spcPct val="100000"/>
              </a:lnSpc>
            </a:pPr>
            <a:endParaRPr lang="pt-BR" altLang="pt-BR" sz="2800" dirty="0" smtClean="0"/>
          </a:p>
          <a:p>
            <a:pPr marL="637200" lvl="1" indent="-457200" algn="just">
              <a:lnSpc>
                <a:spcPct val="100000"/>
              </a:lnSpc>
            </a:pPr>
            <a:r>
              <a:rPr lang="pt-BR" altLang="pt-BR" sz="2800" dirty="0" smtClean="0"/>
              <a:t> Avançando </a:t>
            </a:r>
            <a:r>
              <a:rPr lang="pt-BR" altLang="pt-BR" sz="2800" dirty="0"/>
              <a:t>na assistência financeira, alavancando o FUNDEB e melhorando seu caráter </a:t>
            </a:r>
            <a:r>
              <a:rPr lang="pt-BR" altLang="pt-BR" sz="2800" dirty="0" smtClean="0"/>
              <a:t>redistributivo; e</a:t>
            </a:r>
            <a:endParaRPr lang="pt-BR" altLang="pt-BR" sz="2800" dirty="0"/>
          </a:p>
          <a:p>
            <a:pPr marL="637200" lvl="1" indent="-457200" algn="just">
              <a:lnSpc>
                <a:spcPct val="100000"/>
              </a:lnSpc>
            </a:pPr>
            <a:endParaRPr lang="pt-BR" altLang="pt-BR" sz="2800" dirty="0" smtClean="0"/>
          </a:p>
          <a:p>
            <a:pPr marL="637200" lvl="1" indent="-457200" algn="just">
              <a:lnSpc>
                <a:spcPct val="100000"/>
              </a:lnSpc>
            </a:pPr>
            <a:r>
              <a:rPr lang="pt-BR" altLang="pt-BR" sz="2800" dirty="0" smtClean="0"/>
              <a:t>Compartilhando experiências exitosas para motivar melhorias de gestão de sistemas municipais e estaduais de ensino.</a:t>
            </a:r>
          </a:p>
          <a:p>
            <a:pPr marL="522900" lvl="1" indent="-342900" algn="just">
              <a:lnSpc>
                <a:spcPct val="100000"/>
              </a:lnSpc>
            </a:pPr>
            <a:endParaRPr lang="pt-BR" altLang="pt-BR" sz="2800" dirty="0" smtClean="0"/>
          </a:p>
          <a:p>
            <a:pPr marL="180000" lvl="1" indent="0" algn="just">
              <a:lnSpc>
                <a:spcPct val="100000"/>
              </a:lnSpc>
              <a:buNone/>
            </a:pPr>
            <a:endParaRPr lang="pt-BR" alt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val="132283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43300"/>
            <a:ext cx="9144000" cy="3314700"/>
          </a:xfrm>
          <a:prstGeom prst="rect">
            <a:avLst/>
          </a:prstGeom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-1" y="1091821"/>
            <a:ext cx="9144001" cy="2451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tabLst>
                <a:tab pos="3141663" algn="ctr"/>
                <a:tab pos="6096000" algn="r"/>
              </a:tabLst>
              <a:defRPr/>
            </a:pPr>
            <a:r>
              <a:rPr lang="pt-BR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Obrigado!</a:t>
            </a:r>
          </a:p>
          <a:p>
            <a:pPr algn="ctr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tabLst>
                <a:tab pos="3141663" algn="ctr"/>
                <a:tab pos="6096000" algn="r"/>
              </a:tabLst>
              <a:defRPr/>
            </a:pPr>
            <a:endParaRPr lang="pt-BR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tabLst>
                <a:tab pos="3141663" algn="ctr"/>
                <a:tab pos="6096000" algn="r"/>
              </a:tabLst>
              <a:defRPr/>
            </a:pPr>
            <a:endParaRPr lang="pt-B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tabLst>
                <a:tab pos="3141663" algn="ctr"/>
                <a:tab pos="6096000" algn="r"/>
              </a:tabLst>
              <a:defRPr/>
            </a:pPr>
            <a:endParaRPr lang="pt-BR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386" y="4912524"/>
            <a:ext cx="3302694" cy="747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16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 txBox="1">
            <a:spLocks noChangeArrowheads="1"/>
          </p:cNvSpPr>
          <p:nvPr/>
        </p:nvSpPr>
        <p:spPr>
          <a:xfrm>
            <a:off x="285660" y="234059"/>
            <a:ext cx="6306730" cy="507831"/>
          </a:xfrm>
          <a:prstGeom prst="rect">
            <a:avLst/>
          </a:prstGeom>
          <a:extLst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pt-BR" sz="3000" b="1" dirty="0" smtClean="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Plano da Apresentação</a:t>
            </a:r>
            <a:endParaRPr lang="pt-BR" sz="3000" b="1" dirty="0">
              <a:solidFill>
                <a:srgbClr val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7681" y="234059"/>
            <a:ext cx="2243321" cy="507831"/>
          </a:xfrm>
          <a:prstGeom prst="rect">
            <a:avLst/>
          </a:prstGeom>
        </p:spPr>
      </p:pic>
      <p:sp>
        <p:nvSpPr>
          <p:cNvPr id="12" name="Elipse 11"/>
          <p:cNvSpPr/>
          <p:nvPr/>
        </p:nvSpPr>
        <p:spPr>
          <a:xfrm>
            <a:off x="920542" y="1682331"/>
            <a:ext cx="663887" cy="663887"/>
          </a:xfrm>
          <a:prstGeom prst="ellipse">
            <a:avLst/>
          </a:prstGeom>
          <a:solidFill>
            <a:srgbClr val="155F7E"/>
          </a:solidFill>
          <a:ln w="38100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20000"/>
              </a:lnSpc>
              <a:spcBef>
                <a:spcPct val="40000"/>
              </a:spcBef>
              <a:buClr>
                <a:srgbClr val="007E3A"/>
              </a:buClr>
              <a:buFont typeface="Wingdings" pitchFamily="2" charset="2"/>
              <a:buChar char="ü"/>
              <a:defRPr/>
            </a:pPr>
            <a:endParaRPr lang="pt-BR" dirty="0"/>
          </a:p>
        </p:txBody>
      </p:sp>
      <p:sp>
        <p:nvSpPr>
          <p:cNvPr id="14" name="Elipse 13"/>
          <p:cNvSpPr/>
          <p:nvPr/>
        </p:nvSpPr>
        <p:spPr>
          <a:xfrm>
            <a:off x="920541" y="3325727"/>
            <a:ext cx="663887" cy="663887"/>
          </a:xfrm>
          <a:prstGeom prst="ellipse">
            <a:avLst/>
          </a:prstGeom>
          <a:solidFill>
            <a:srgbClr val="155F7E"/>
          </a:solidFill>
          <a:ln w="38100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20000"/>
              </a:lnSpc>
              <a:spcBef>
                <a:spcPct val="40000"/>
              </a:spcBef>
              <a:buClr>
                <a:srgbClr val="007E3A"/>
              </a:buClr>
              <a:buFont typeface="Wingdings" pitchFamily="2" charset="2"/>
              <a:buChar char="ü"/>
              <a:defRPr/>
            </a:pPr>
            <a:endParaRPr lang="pt-BR"/>
          </a:p>
        </p:txBody>
      </p:sp>
      <p:sp>
        <p:nvSpPr>
          <p:cNvPr id="15" name="Elipse 14"/>
          <p:cNvSpPr/>
          <p:nvPr/>
        </p:nvSpPr>
        <p:spPr>
          <a:xfrm>
            <a:off x="926683" y="4972679"/>
            <a:ext cx="663887" cy="663887"/>
          </a:xfrm>
          <a:prstGeom prst="ellipse">
            <a:avLst/>
          </a:prstGeom>
          <a:solidFill>
            <a:srgbClr val="155F7E"/>
          </a:solidFill>
          <a:ln w="38100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20000"/>
              </a:lnSpc>
              <a:spcBef>
                <a:spcPct val="40000"/>
              </a:spcBef>
              <a:buClr>
                <a:srgbClr val="007E3A"/>
              </a:buClr>
              <a:buFont typeface="Wingdings" pitchFamily="2" charset="2"/>
              <a:buChar char="ü"/>
              <a:defRPr/>
            </a:pPr>
            <a:endParaRPr lang="pt-BR"/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1062794" y="1682332"/>
            <a:ext cx="7874376" cy="663886"/>
          </a:xfrm>
          <a:prstGeom prst="rect">
            <a:avLst/>
          </a:prstGeom>
          <a:extLst/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2400"/>
              </a:spcAft>
              <a:buClr>
                <a:schemeClr val="bg1"/>
              </a:buClr>
              <a:buNone/>
              <a:tabLst>
                <a:tab pos="536575" algn="l"/>
              </a:tabLst>
              <a:defRPr/>
            </a:pPr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1</a:t>
            </a:r>
            <a:r>
              <a:rPr lang="pt-BR" b="1" dirty="0">
                <a:solidFill>
                  <a:srgbClr val="004466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  <a:r>
              <a:rPr lang="pt-BR" b="1" dirty="0" smtClean="0">
                <a:solidFill>
                  <a:srgbClr val="004466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Introdução e Contexto</a:t>
            </a:r>
            <a:endParaRPr lang="pt-BR" b="1" dirty="0">
              <a:solidFill>
                <a:srgbClr val="004466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1062794" y="3439886"/>
            <a:ext cx="7874376" cy="511628"/>
          </a:xfrm>
          <a:prstGeom prst="rect">
            <a:avLst/>
          </a:prstGeom>
          <a:extLst/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2400"/>
              </a:spcAft>
              <a:buClr>
                <a:schemeClr val="bg1"/>
              </a:buClr>
              <a:buNone/>
              <a:tabLst>
                <a:tab pos="536575" algn="l"/>
              </a:tabLst>
              <a:defRPr/>
            </a:pPr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2</a:t>
            </a:r>
            <a:r>
              <a:rPr lang="pt-BR" b="1" dirty="0">
                <a:solidFill>
                  <a:srgbClr val="004466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  <a:r>
              <a:rPr lang="pt-BR" b="1" dirty="0" smtClean="0">
                <a:solidFill>
                  <a:srgbClr val="004466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Aspectos Favoráveis à Efetivação do PNE</a:t>
            </a:r>
            <a:endParaRPr lang="pt-BR" b="1" dirty="0">
              <a:solidFill>
                <a:srgbClr val="007E3A"/>
              </a:solidFill>
              <a:latin typeface="Calibri" pitchFamily="34" charset="0"/>
              <a:ea typeface="ＭＳ Ｐゴシック" charset="-128"/>
              <a:cs typeface="Calibri" pitchFamily="34" charset="0"/>
            </a:endParaRP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>
          <a:xfrm>
            <a:off x="1062793" y="5072743"/>
            <a:ext cx="7754636" cy="563823"/>
          </a:xfrm>
          <a:prstGeom prst="rect">
            <a:avLst/>
          </a:prstGeom>
          <a:extLst/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2400"/>
              </a:spcAft>
              <a:buClr>
                <a:schemeClr val="bg1"/>
              </a:buClr>
              <a:buNone/>
              <a:tabLst>
                <a:tab pos="536575" algn="l"/>
              </a:tabLst>
              <a:defRPr/>
            </a:pPr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3</a:t>
            </a:r>
            <a:r>
              <a:rPr lang="pt-BR" b="1" dirty="0">
                <a:solidFill>
                  <a:srgbClr val="004466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	</a:t>
            </a:r>
            <a:r>
              <a:rPr lang="pt-BR" b="1" dirty="0" smtClean="0">
                <a:solidFill>
                  <a:srgbClr val="004466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Melhorias à sua Implementação</a:t>
            </a:r>
            <a:endParaRPr lang="pt-BR" b="1" dirty="0">
              <a:solidFill>
                <a:srgbClr val="007E3A"/>
              </a:solidFill>
              <a:latin typeface="Calibri" pitchFamily="34" charset="0"/>
              <a:ea typeface="ＭＳ Ｐゴシック" charset="-128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93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74171"/>
            <a:ext cx="6357258" cy="75111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Introdução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348342" y="1458687"/>
            <a:ext cx="8425543" cy="5127170"/>
          </a:xfrm>
        </p:spPr>
        <p:txBody>
          <a:bodyPr/>
          <a:lstStyle/>
          <a:p>
            <a:pPr marL="180000" lvl="1" indent="457200" algn="ctr">
              <a:lnSpc>
                <a:spcPct val="100000"/>
              </a:lnSpc>
              <a:buNone/>
            </a:pPr>
            <a:endParaRPr lang="pt-BR" altLang="pt-BR" sz="4400" dirty="0" smtClean="0"/>
          </a:p>
          <a:p>
            <a:pPr marL="180000" lvl="1" indent="457200" algn="ctr">
              <a:lnSpc>
                <a:spcPct val="100000"/>
              </a:lnSpc>
              <a:buNone/>
            </a:pPr>
            <a:r>
              <a:rPr lang="pt-BR" altLang="pt-BR" sz="4000" b="1" dirty="0">
                <a:solidFill>
                  <a:srgbClr val="4E3B30"/>
                </a:solidFill>
                <a:latin typeface="Franklin Gothic Book"/>
              </a:rPr>
              <a:t>A Sociedade Brasileira Negligenciou a Educação Básica de sua População</a:t>
            </a:r>
          </a:p>
          <a:p>
            <a:pPr marL="457200" lvl="1" indent="457200" algn="just">
              <a:lnSpc>
                <a:spcPct val="150000"/>
              </a:lnSpc>
              <a:buNone/>
            </a:pPr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19358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41514"/>
            <a:ext cx="6346371" cy="75111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OBJETIVO GERAL DO PNE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272143" y="1262743"/>
            <a:ext cx="8243207" cy="5323114"/>
          </a:xfrm>
        </p:spPr>
        <p:txBody>
          <a:bodyPr/>
          <a:lstStyle/>
          <a:p>
            <a:pPr marL="457200" lvl="1" indent="0" algn="ctr">
              <a:buNone/>
            </a:pPr>
            <a:endParaRPr lang="pt-BR" dirty="0" smtClean="0">
              <a:solidFill>
                <a:srgbClr val="4E3B30"/>
              </a:solidFill>
              <a:latin typeface="Franklin Gothic Book"/>
            </a:endParaRPr>
          </a:p>
          <a:p>
            <a:pPr marL="457200" lvl="1" indent="0" algn="ctr">
              <a:buNone/>
            </a:pPr>
            <a:r>
              <a:rPr lang="pt-BR" sz="4000" dirty="0" smtClean="0">
                <a:solidFill>
                  <a:srgbClr val="4E3B30"/>
                </a:solidFill>
                <a:latin typeface="Franklin Gothic Book"/>
              </a:rPr>
              <a:t>“</a:t>
            </a:r>
            <a:r>
              <a:rPr lang="pt-BR" sz="4000" dirty="0">
                <a:solidFill>
                  <a:srgbClr val="4E3B30"/>
                </a:solidFill>
                <a:latin typeface="Franklin Gothic Book"/>
              </a:rPr>
              <a:t>PROVER EDUCAÇÃO DE </a:t>
            </a:r>
            <a:r>
              <a:rPr lang="pt-BR" sz="4000" b="1" u="sng" dirty="0">
                <a:solidFill>
                  <a:srgbClr val="4E3B30"/>
                </a:solidFill>
                <a:latin typeface="Franklin Gothic Book"/>
              </a:rPr>
              <a:t>QUALIDADE</a:t>
            </a:r>
            <a:r>
              <a:rPr lang="pt-BR" sz="4000" dirty="0">
                <a:solidFill>
                  <a:srgbClr val="4E3B30"/>
                </a:solidFill>
                <a:latin typeface="Franklin Gothic Book"/>
              </a:rPr>
              <a:t> PARA </a:t>
            </a:r>
            <a:r>
              <a:rPr lang="pt-BR" sz="4000" b="1" u="sng" dirty="0">
                <a:solidFill>
                  <a:srgbClr val="4E3B30"/>
                </a:solidFill>
                <a:latin typeface="Franklin Gothic Book"/>
              </a:rPr>
              <a:t>TODOS</a:t>
            </a:r>
            <a:r>
              <a:rPr lang="pt-BR" sz="4000" dirty="0">
                <a:solidFill>
                  <a:srgbClr val="4E3B30"/>
                </a:solidFill>
                <a:latin typeface="Franklin Gothic Book"/>
              </a:rPr>
              <a:t> OS CIDADÃOS</a:t>
            </a:r>
            <a:r>
              <a:rPr lang="pt-BR" sz="4000" dirty="0" smtClean="0">
                <a:solidFill>
                  <a:srgbClr val="4E3B30"/>
                </a:solidFill>
                <a:latin typeface="Franklin Gothic Book"/>
              </a:rPr>
              <a:t>”</a:t>
            </a:r>
          </a:p>
          <a:p>
            <a:pPr marL="457200" lvl="1" indent="0" algn="ctr">
              <a:buNone/>
            </a:pPr>
            <a:endParaRPr lang="pt-BR" sz="4000" dirty="0">
              <a:solidFill>
                <a:srgbClr val="4E3B30"/>
              </a:solidFill>
              <a:latin typeface="Franklin Gothic Book"/>
            </a:endParaRPr>
          </a:p>
          <a:p>
            <a:pPr marL="457200" lvl="1" indent="0" algn="ctr">
              <a:buNone/>
            </a:pPr>
            <a:endParaRPr lang="pt-BR" sz="4000" dirty="0" smtClean="0">
              <a:solidFill>
                <a:srgbClr val="4E3B30"/>
              </a:solidFill>
              <a:latin typeface="Franklin Gothic Book"/>
            </a:endParaRPr>
          </a:p>
          <a:p>
            <a:pPr marL="457200" lvl="1" indent="0" algn="ctr">
              <a:buNone/>
            </a:pPr>
            <a:r>
              <a:rPr lang="pt-BR" sz="4000" b="1" dirty="0">
                <a:solidFill>
                  <a:srgbClr val="4E3B30"/>
                </a:solidFill>
                <a:latin typeface="Franklin Gothic Book"/>
              </a:rPr>
              <a:t>É </a:t>
            </a:r>
            <a:r>
              <a:rPr lang="pt-BR" sz="4000" b="1" dirty="0" smtClean="0">
                <a:solidFill>
                  <a:srgbClr val="4E3B30"/>
                </a:solidFill>
                <a:latin typeface="Franklin Gothic Book"/>
              </a:rPr>
              <a:t>uma tentativa de resgate da educação brasileira.</a:t>
            </a:r>
            <a:endParaRPr lang="pt-BR" sz="4000" b="1" dirty="0">
              <a:solidFill>
                <a:srgbClr val="4E3B30"/>
              </a:solidFill>
              <a:latin typeface="Franklin Gothic Book"/>
            </a:endParaRPr>
          </a:p>
          <a:p>
            <a:pPr marL="457200" lvl="1" indent="0" algn="ctr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88365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41514"/>
            <a:ext cx="6346371" cy="75111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Características do PNE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272143" y="1262743"/>
            <a:ext cx="8243207" cy="5323114"/>
          </a:xfrm>
        </p:spPr>
        <p:txBody>
          <a:bodyPr/>
          <a:lstStyle/>
          <a:p>
            <a:pPr lvl="1" algn="just"/>
            <a:r>
              <a:rPr lang="pt-BR" sz="4000" dirty="0" smtClean="0">
                <a:solidFill>
                  <a:srgbClr val="4E3B30"/>
                </a:solidFill>
                <a:latin typeface="Franklin Gothic Book"/>
              </a:rPr>
              <a:t>O Plano possui metas claras e objetivas;</a:t>
            </a:r>
          </a:p>
          <a:p>
            <a:pPr lvl="1" algn="just"/>
            <a:endParaRPr lang="pt-BR" sz="4000" dirty="0" smtClean="0">
              <a:solidFill>
                <a:srgbClr val="4E3B30"/>
              </a:solidFill>
              <a:latin typeface="Franklin Gothic Book"/>
            </a:endParaRPr>
          </a:p>
          <a:p>
            <a:pPr lvl="1" algn="just"/>
            <a:r>
              <a:rPr lang="pt-BR" sz="4000" dirty="0" smtClean="0">
                <a:solidFill>
                  <a:srgbClr val="4E3B30"/>
                </a:solidFill>
                <a:latin typeface="Franklin Gothic Book"/>
              </a:rPr>
              <a:t>Já temos um bom sistema de Monitoramento </a:t>
            </a:r>
            <a:r>
              <a:rPr lang="pt-BR" sz="1600" dirty="0" smtClean="0">
                <a:solidFill>
                  <a:srgbClr val="4E3B30"/>
                </a:solidFill>
                <a:latin typeface="Franklin Gothic Book"/>
              </a:rPr>
              <a:t>( INEP, IBGE, Observatório do PNE);</a:t>
            </a:r>
          </a:p>
          <a:p>
            <a:pPr lvl="1" algn="just"/>
            <a:endParaRPr lang="pt-BR" sz="1600" dirty="0" smtClean="0">
              <a:solidFill>
                <a:srgbClr val="4E3B30"/>
              </a:solidFill>
              <a:latin typeface="Franklin Gothic Book"/>
            </a:endParaRPr>
          </a:p>
          <a:p>
            <a:pPr lvl="1" algn="just"/>
            <a:r>
              <a:rPr lang="pt-BR" sz="4000" dirty="0" smtClean="0">
                <a:solidFill>
                  <a:srgbClr val="4E3B30"/>
                </a:solidFill>
                <a:latin typeface="Franklin Gothic Book"/>
              </a:rPr>
              <a:t>Ainda precisamos </a:t>
            </a:r>
            <a:r>
              <a:rPr lang="pt-BR" sz="4000" dirty="0">
                <a:solidFill>
                  <a:srgbClr val="4E3B30"/>
                </a:solidFill>
                <a:latin typeface="Franklin Gothic Book"/>
              </a:rPr>
              <a:t>aperfeiçoar </a:t>
            </a:r>
            <a:r>
              <a:rPr lang="pt-BR" sz="4000" dirty="0" smtClean="0">
                <a:solidFill>
                  <a:srgbClr val="4E3B30"/>
                </a:solidFill>
                <a:latin typeface="Franklin Gothic Book"/>
              </a:rPr>
              <a:t>o sistema de gestão do Plano. </a:t>
            </a:r>
            <a:endParaRPr lang="pt-BR" sz="4000" dirty="0">
              <a:solidFill>
                <a:srgbClr val="4E3B30"/>
              </a:solidFill>
              <a:latin typeface="Franklin Gothic Book"/>
            </a:endParaRPr>
          </a:p>
          <a:p>
            <a:pPr marL="457200" lvl="1" indent="0" algn="ctr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414368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74171"/>
            <a:ext cx="6357258" cy="75111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Contexto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348342" y="1458687"/>
            <a:ext cx="8425543" cy="5127170"/>
          </a:xfrm>
        </p:spPr>
        <p:txBody>
          <a:bodyPr/>
          <a:lstStyle/>
          <a:p>
            <a:pPr marL="180000" lvl="1" indent="457200" algn="ctr">
              <a:lnSpc>
                <a:spcPct val="100000"/>
              </a:lnSpc>
              <a:buNone/>
            </a:pPr>
            <a:endParaRPr lang="pt-BR" altLang="pt-BR" sz="4000" dirty="0" smtClean="0">
              <a:latin typeface="Arial Rounded MT Bold" panose="020F0704030504030204" pitchFamily="34" charset="0"/>
            </a:endParaRPr>
          </a:p>
          <a:p>
            <a:pPr marL="180000" lvl="1" indent="457200" algn="ctr">
              <a:lnSpc>
                <a:spcPct val="100000"/>
              </a:lnSpc>
              <a:buNone/>
            </a:pPr>
            <a:endParaRPr lang="pt-BR" altLang="pt-BR" sz="4000" dirty="0">
              <a:latin typeface="Arial Rounded MT Bold" panose="020F0704030504030204" pitchFamily="34" charset="0"/>
            </a:endParaRPr>
          </a:p>
          <a:p>
            <a:pPr marL="180000" lvl="1" indent="457200" algn="ctr">
              <a:lnSpc>
                <a:spcPct val="100000"/>
              </a:lnSpc>
              <a:buNone/>
            </a:pPr>
            <a:r>
              <a:rPr lang="pt-BR" altLang="pt-BR" sz="4000" b="1" dirty="0">
                <a:solidFill>
                  <a:srgbClr val="4E3B30"/>
                </a:solidFill>
                <a:latin typeface="Franklin Gothic Book"/>
              </a:rPr>
              <a:t>O PNE foi aprovado no início da maior crise da sociedade brasileira</a:t>
            </a:r>
          </a:p>
        </p:txBody>
      </p:sp>
    </p:spTree>
    <p:extLst>
      <p:ext uri="{BB962C8B-B14F-4D97-AF65-F5344CB8AC3E}">
        <p14:creationId xmlns:p14="http://schemas.microsoft.com/office/powerpoint/2010/main" val="335949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74171"/>
            <a:ext cx="6357258" cy="75111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Crise Macro</a:t>
            </a:r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371" y="1300276"/>
            <a:ext cx="8425543" cy="5265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607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74171"/>
            <a:ext cx="6357258" cy="75111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Crise Institucional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348342" y="1458687"/>
            <a:ext cx="8425543" cy="5127170"/>
          </a:xfrm>
        </p:spPr>
        <p:txBody>
          <a:bodyPr/>
          <a:lstStyle/>
          <a:p>
            <a:pPr marL="180000" lvl="1" indent="457200" algn="ctr">
              <a:lnSpc>
                <a:spcPct val="100000"/>
              </a:lnSpc>
              <a:buNone/>
            </a:pPr>
            <a:r>
              <a:rPr lang="pt-BR" altLang="pt-BR" sz="4000" b="1" dirty="0">
                <a:solidFill>
                  <a:srgbClr val="4E3B30"/>
                </a:solidFill>
                <a:latin typeface="Franklin Gothic Book"/>
              </a:rPr>
              <a:t>Depois da aprovação do  PNE (</a:t>
            </a:r>
            <a:r>
              <a:rPr lang="pt-BR" altLang="pt-BR" sz="4000" b="1" dirty="0" err="1">
                <a:solidFill>
                  <a:srgbClr val="4E3B30"/>
                </a:solidFill>
                <a:latin typeface="Franklin Gothic Book"/>
              </a:rPr>
              <a:t>Jun</a:t>
            </a:r>
            <a:r>
              <a:rPr lang="pt-BR" altLang="pt-BR" sz="4000" b="1" dirty="0">
                <a:solidFill>
                  <a:srgbClr val="4E3B30"/>
                </a:solidFill>
                <a:latin typeface="Franklin Gothic Book"/>
              </a:rPr>
              <a:t>/2014), já tivemos seis Ministros da Educação:</a:t>
            </a:r>
          </a:p>
          <a:p>
            <a:pPr marL="180000" lvl="1" indent="457200" algn="just">
              <a:lnSpc>
                <a:spcPct val="100000"/>
              </a:lnSpc>
              <a:buNone/>
            </a:pPr>
            <a:endParaRPr lang="pt-BR" altLang="pt-BR" sz="2800" dirty="0" smtClean="0">
              <a:latin typeface="Arial Rounded MT Bold" panose="020F0704030504030204" pitchFamily="34" charset="0"/>
            </a:endParaRPr>
          </a:p>
          <a:p>
            <a:pPr marL="637200" lvl="1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pt-PT" sz="1800" dirty="0">
                <a:latin typeface="Arial Rounded MT Bold" panose="020F0704030504030204" pitchFamily="34" charset="0"/>
              </a:rPr>
              <a:t>José Henrique </a:t>
            </a:r>
            <a:r>
              <a:rPr lang="pt-PT" sz="1800" dirty="0" smtClean="0">
                <a:latin typeface="Arial Rounded MT Bold" panose="020F0704030504030204" pitchFamily="34" charset="0"/>
              </a:rPr>
              <a:t>Paim, de jan/2014 a dez/2014 (1 ano);</a:t>
            </a:r>
          </a:p>
          <a:p>
            <a:pPr marL="637200" lvl="1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pt-PT" sz="1800" dirty="0" smtClean="0">
                <a:latin typeface="Arial Rounded MT Bold" panose="020F0704030504030204" pitchFamily="34" charset="0"/>
              </a:rPr>
              <a:t>Cid Gomes, </a:t>
            </a:r>
            <a:r>
              <a:rPr lang="pt-PT" sz="1800" dirty="0">
                <a:latin typeface="Arial Rounded MT Bold" panose="020F0704030504030204" pitchFamily="34" charset="0"/>
              </a:rPr>
              <a:t>de </a:t>
            </a:r>
            <a:r>
              <a:rPr lang="pt-PT" sz="1800" dirty="0" smtClean="0">
                <a:latin typeface="Arial Rounded MT Bold" panose="020F0704030504030204" pitchFamily="34" charset="0"/>
              </a:rPr>
              <a:t>jan/2015 </a:t>
            </a:r>
            <a:r>
              <a:rPr lang="pt-PT" sz="1800" dirty="0">
                <a:latin typeface="Arial Rounded MT Bold" panose="020F0704030504030204" pitchFamily="34" charset="0"/>
              </a:rPr>
              <a:t>a </a:t>
            </a:r>
            <a:r>
              <a:rPr lang="pt-PT" sz="1800" dirty="0" smtClean="0">
                <a:latin typeface="Arial Rounded MT Bold" panose="020F0704030504030204" pitchFamily="34" charset="0"/>
              </a:rPr>
              <a:t>mar/2015 (3 meses);</a:t>
            </a:r>
            <a:endParaRPr lang="pt-PT" sz="1800" dirty="0">
              <a:latin typeface="Arial Rounded MT Bold" panose="020F0704030504030204" pitchFamily="34" charset="0"/>
            </a:endParaRPr>
          </a:p>
          <a:p>
            <a:pPr marL="637200" lvl="1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pt-PT" sz="1800" dirty="0" smtClean="0">
                <a:latin typeface="Arial Rounded MT Bold" panose="020F0704030504030204" pitchFamily="34" charset="0"/>
              </a:rPr>
              <a:t>Luiz Cláudio Costa (interino), </a:t>
            </a:r>
            <a:r>
              <a:rPr lang="pt-PT" sz="1800" dirty="0">
                <a:latin typeface="Arial Rounded MT Bold" panose="020F0704030504030204" pitchFamily="34" charset="0"/>
              </a:rPr>
              <a:t>de </a:t>
            </a:r>
            <a:r>
              <a:rPr lang="pt-PT" sz="1800" dirty="0" smtClean="0">
                <a:latin typeface="Arial Rounded MT Bold" panose="020F0704030504030204" pitchFamily="34" charset="0"/>
              </a:rPr>
              <a:t>mar/2015 </a:t>
            </a:r>
            <a:r>
              <a:rPr lang="pt-PT" sz="1800" dirty="0">
                <a:latin typeface="Arial Rounded MT Bold" panose="020F0704030504030204" pitchFamily="34" charset="0"/>
              </a:rPr>
              <a:t>a </a:t>
            </a:r>
            <a:r>
              <a:rPr lang="pt-PT" sz="1800" dirty="0" smtClean="0">
                <a:latin typeface="Arial Rounded MT Bold" panose="020F0704030504030204" pitchFamily="34" charset="0"/>
              </a:rPr>
              <a:t>abr/2015 </a:t>
            </a:r>
            <a:r>
              <a:rPr lang="pt-PT" sz="1800" dirty="0">
                <a:latin typeface="Arial Rounded MT Bold" panose="020F0704030504030204" pitchFamily="34" charset="0"/>
              </a:rPr>
              <a:t>(1 </a:t>
            </a:r>
            <a:r>
              <a:rPr lang="pt-PT" sz="1800" dirty="0" smtClean="0">
                <a:latin typeface="Arial Rounded MT Bold" panose="020F0704030504030204" pitchFamily="34" charset="0"/>
              </a:rPr>
              <a:t>mês);</a:t>
            </a:r>
            <a:endParaRPr lang="pt-PT" sz="1800" dirty="0">
              <a:latin typeface="Arial Rounded MT Bold" panose="020F0704030504030204" pitchFamily="34" charset="0"/>
            </a:endParaRPr>
          </a:p>
          <a:p>
            <a:pPr marL="637200" lvl="1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pt-PT" sz="1800" dirty="0" smtClean="0">
                <a:latin typeface="Arial Rounded MT Bold" panose="020F0704030504030204" pitchFamily="34" charset="0"/>
              </a:rPr>
              <a:t>Renato Janine Ribeiro, de abr/2015 </a:t>
            </a:r>
            <a:r>
              <a:rPr lang="pt-PT" sz="1800" dirty="0">
                <a:latin typeface="Arial Rounded MT Bold" panose="020F0704030504030204" pitchFamily="34" charset="0"/>
              </a:rPr>
              <a:t>a </a:t>
            </a:r>
            <a:r>
              <a:rPr lang="pt-PT" sz="1800" dirty="0" smtClean="0">
                <a:latin typeface="Arial Rounded MT Bold" panose="020F0704030504030204" pitchFamily="34" charset="0"/>
              </a:rPr>
              <a:t>out/2015 (6 meses);</a:t>
            </a:r>
            <a:endParaRPr lang="pt-PT" sz="1800" dirty="0">
              <a:latin typeface="Arial Rounded MT Bold" panose="020F0704030504030204" pitchFamily="34" charset="0"/>
            </a:endParaRPr>
          </a:p>
          <a:p>
            <a:pPr marL="637200" lvl="1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pt-PT" sz="1800" dirty="0" smtClean="0">
                <a:latin typeface="Arial Rounded MT Bold" panose="020F0704030504030204" pitchFamily="34" charset="0"/>
              </a:rPr>
              <a:t>Aluízio Mercadante, de out/ 2015 </a:t>
            </a:r>
            <a:r>
              <a:rPr lang="pt-PT" sz="1800" dirty="0">
                <a:latin typeface="Arial Rounded MT Bold" panose="020F0704030504030204" pitchFamily="34" charset="0"/>
              </a:rPr>
              <a:t>a </a:t>
            </a:r>
            <a:r>
              <a:rPr lang="pt-PT" sz="1800" dirty="0" smtClean="0">
                <a:latin typeface="Arial Rounded MT Bold" panose="020F0704030504030204" pitchFamily="34" charset="0"/>
              </a:rPr>
              <a:t>mai/2016 (7 meses);</a:t>
            </a:r>
          </a:p>
          <a:p>
            <a:pPr marL="637200" lvl="1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pt-PT" sz="1800" dirty="0" smtClean="0">
                <a:latin typeface="Arial Rounded MT Bold" panose="020F0704030504030204" pitchFamily="34" charset="0"/>
              </a:rPr>
              <a:t>Mendonça Filho, de mai/2016 a ... (1 ano e 4 meses)</a:t>
            </a:r>
            <a:endParaRPr lang="pt-PT" sz="1800" dirty="0">
              <a:latin typeface="Arial Rounded MT Bold" panose="020F0704030504030204" pitchFamily="34" charset="0"/>
            </a:endParaRPr>
          </a:p>
          <a:p>
            <a:pPr marL="637200" lvl="1" indent="-457200" algn="just">
              <a:lnSpc>
                <a:spcPct val="100000"/>
              </a:lnSpc>
              <a:buFont typeface="+mj-lt"/>
              <a:buAutoNum type="arabicPeriod"/>
            </a:pPr>
            <a:endParaRPr lang="pt-BR" sz="1800" dirty="0">
              <a:latin typeface="Arial Rounded MT Bold" panose="020F0704030504030204" pitchFamily="34" charset="0"/>
            </a:endParaRPr>
          </a:p>
          <a:p>
            <a:pPr marL="637200" lvl="1" indent="-457200" algn="just">
              <a:lnSpc>
                <a:spcPct val="100000"/>
              </a:lnSpc>
            </a:pPr>
            <a:endParaRPr lang="pt-BR" sz="1800" dirty="0">
              <a:latin typeface="Arial Rounded MT Bold" panose="020F0704030504030204" pitchFamily="34" charset="0"/>
            </a:endParaRPr>
          </a:p>
          <a:p>
            <a:pPr marL="637200" lvl="1" indent="-457200" algn="just">
              <a:lnSpc>
                <a:spcPct val="100000"/>
              </a:lnSpc>
            </a:pPr>
            <a:endParaRPr lang="pt-BR" sz="1800" dirty="0">
              <a:latin typeface="Arial Rounded MT Bold" panose="020F0704030504030204" pitchFamily="34" charset="0"/>
            </a:endParaRPr>
          </a:p>
          <a:p>
            <a:pPr marL="637200" lvl="1" indent="-457200" algn="just">
              <a:lnSpc>
                <a:spcPct val="100000"/>
              </a:lnSpc>
            </a:pPr>
            <a:endParaRPr lang="pt-BR" sz="1800" dirty="0">
              <a:latin typeface="Arial Rounded MT Bold" panose="020F0704030504030204" pitchFamily="34" charset="0"/>
            </a:endParaRPr>
          </a:p>
          <a:p>
            <a:pPr marL="637200" lvl="1" indent="-457200" algn="just">
              <a:lnSpc>
                <a:spcPct val="100000"/>
              </a:lnSpc>
            </a:pPr>
            <a:endParaRPr lang="pt-PT" sz="1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58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19744"/>
            <a:ext cx="6096000" cy="92528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Apesar da Crise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lvl="1" indent="0" algn="ctr">
              <a:buNone/>
            </a:pPr>
            <a:endParaRPr lang="pt-BR" dirty="0" smtClean="0">
              <a:solidFill>
                <a:srgbClr val="4E3B30"/>
              </a:solidFill>
              <a:latin typeface="Franklin Gothic Book"/>
            </a:endParaRPr>
          </a:p>
          <a:p>
            <a:pPr marL="457200" lvl="1" indent="0" algn="ctr">
              <a:buNone/>
            </a:pPr>
            <a:endParaRPr lang="pt-BR" dirty="0">
              <a:solidFill>
                <a:srgbClr val="4E3B30"/>
              </a:solidFill>
              <a:latin typeface="Franklin Gothic Book"/>
            </a:endParaRPr>
          </a:p>
          <a:p>
            <a:pPr marL="457200" lvl="1" indent="0" algn="ctr">
              <a:buNone/>
            </a:pPr>
            <a:endParaRPr lang="pt-BR" dirty="0" smtClean="0">
              <a:solidFill>
                <a:srgbClr val="4E3B30"/>
              </a:solidFill>
              <a:latin typeface="Franklin Gothic Book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488733"/>
            <a:ext cx="3877392" cy="4688230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>
          <a:xfrm>
            <a:off x="239485" y="1338943"/>
            <a:ext cx="8719457" cy="5323114"/>
          </a:xfrm>
        </p:spPr>
        <p:txBody>
          <a:bodyPr/>
          <a:lstStyle/>
          <a:p>
            <a:pPr marL="180000" lvl="1" indent="457200" algn="ctr">
              <a:lnSpc>
                <a:spcPct val="100000"/>
              </a:lnSpc>
              <a:buNone/>
            </a:pPr>
            <a:endParaRPr lang="pt-BR" sz="2800" dirty="0" smtClean="0">
              <a:latin typeface="Arial Rounded MT Bold" panose="020F0704030504030204" pitchFamily="34" charset="0"/>
            </a:endParaRPr>
          </a:p>
          <a:p>
            <a:pPr marL="180000" lvl="1" indent="457200" algn="ctr">
              <a:lnSpc>
                <a:spcPct val="100000"/>
              </a:lnSpc>
              <a:buNone/>
            </a:pPr>
            <a:endParaRPr lang="pt-BR" sz="2800" dirty="0">
              <a:latin typeface="Arial Rounded MT Bold" panose="020F0704030504030204" pitchFamily="34" charset="0"/>
            </a:endParaRPr>
          </a:p>
          <a:p>
            <a:pPr marL="180000" lvl="1" indent="457200" algn="ctr">
              <a:lnSpc>
                <a:spcPct val="100000"/>
              </a:lnSpc>
              <a:buNone/>
            </a:pPr>
            <a:endParaRPr lang="pt-BR" sz="2800" dirty="0" smtClean="0">
              <a:latin typeface="Arial Rounded MT Bold" panose="020F0704030504030204" pitchFamily="34" charset="0"/>
            </a:endParaRPr>
          </a:p>
          <a:p>
            <a:pPr marL="180000" lvl="1" indent="457200" algn="ctr">
              <a:lnSpc>
                <a:spcPct val="100000"/>
              </a:lnSpc>
              <a:buNone/>
            </a:pPr>
            <a:r>
              <a:rPr lang="pt-BR" sz="4000" b="1" dirty="0">
                <a:solidFill>
                  <a:srgbClr val="4E3B30"/>
                </a:solidFill>
                <a:latin typeface="Franklin Gothic Book"/>
              </a:rPr>
              <a:t>A Principal Fonte de Financiamento da Educação Básica – FUNDEB – teve ganho real no primeiro triênio do PNE 2014/24</a:t>
            </a:r>
          </a:p>
        </p:txBody>
      </p:sp>
    </p:spTree>
    <p:extLst>
      <p:ext uri="{BB962C8B-B14F-4D97-AF65-F5344CB8AC3E}">
        <p14:creationId xmlns:p14="http://schemas.microsoft.com/office/powerpoint/2010/main" val="398172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6_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19878</TotalTime>
  <Words>421</Words>
  <Application>Microsoft Office PowerPoint</Application>
  <PresentationFormat>Apresentação na tela (4:3)</PresentationFormat>
  <Paragraphs>89</Paragraphs>
  <Slides>19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19</vt:i4>
      </vt:variant>
    </vt:vector>
  </HeadingPairs>
  <TitlesOfParts>
    <vt:vector size="29" baseType="lpstr">
      <vt:lpstr>ＭＳ Ｐゴシック</vt:lpstr>
      <vt:lpstr>Arial</vt:lpstr>
      <vt:lpstr>Arial Rounded MT Bold</vt:lpstr>
      <vt:lpstr>Calibri</vt:lpstr>
      <vt:lpstr>Calibri Light</vt:lpstr>
      <vt:lpstr>Franklin Gothic Book</vt:lpstr>
      <vt:lpstr>Wingdings</vt:lpstr>
      <vt:lpstr>Tema do Office</vt:lpstr>
      <vt:lpstr>Personalizar design</vt:lpstr>
      <vt:lpstr>6_Tema do Office</vt:lpstr>
      <vt:lpstr>Apresentação do PowerPoint</vt:lpstr>
      <vt:lpstr>Apresentação do PowerPoint</vt:lpstr>
      <vt:lpstr>Introdução</vt:lpstr>
      <vt:lpstr>OBJETIVO GERAL DO PNE</vt:lpstr>
      <vt:lpstr>Características do PNE</vt:lpstr>
      <vt:lpstr>Contexto</vt:lpstr>
      <vt:lpstr>Crise Macro</vt:lpstr>
      <vt:lpstr>Crise Institucional</vt:lpstr>
      <vt:lpstr>Apesar da Crise</vt:lpstr>
      <vt:lpstr>FUNDEB</vt:lpstr>
      <vt:lpstr>FUNDEB</vt:lpstr>
      <vt:lpstr>Aspectos Favoráveis </vt:lpstr>
      <vt:lpstr>Desempenho</vt:lpstr>
      <vt:lpstr>Podemos Mais</vt:lpstr>
      <vt:lpstr>Ideb 2015: Anos Iniciais das Redes Públicas Municipais, por Estado</vt:lpstr>
      <vt:lpstr>Diversidade Federativa</vt:lpstr>
      <vt:lpstr>Papel Equalizador da União</vt:lpstr>
      <vt:lpstr>Como Gerir Melhor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Danielle de Oliveira Ayres</dc:creator>
  <cp:lastModifiedBy>Ednalva Honda Xavier</cp:lastModifiedBy>
  <cp:revision>257</cp:revision>
  <cp:lastPrinted>2017-06-25T23:50:35Z</cp:lastPrinted>
  <dcterms:created xsi:type="dcterms:W3CDTF">2016-11-22T16:35:49Z</dcterms:created>
  <dcterms:modified xsi:type="dcterms:W3CDTF">2017-09-08T15:47:32Z</dcterms:modified>
</cp:coreProperties>
</file>