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1_D71CE71F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7" r:id="rId3"/>
    <p:sldId id="270" r:id="rId4"/>
    <p:sldId id="271" r:id="rId5"/>
    <p:sldId id="272" r:id="rId6"/>
    <p:sldId id="279" r:id="rId7"/>
    <p:sldId id="273" r:id="rId8"/>
    <p:sldId id="280" r:id="rId9"/>
    <p:sldId id="281" r:id="rId10"/>
    <p:sldId id="282" r:id="rId11"/>
    <p:sldId id="258" r:id="rId12"/>
    <p:sldId id="260" r:id="rId13"/>
    <p:sldId id="259" r:id="rId14"/>
    <p:sldId id="277" r:id="rId15"/>
    <p:sldId id="275" r:id="rId16"/>
    <p:sldId id="27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233405-9C2D-F55A-9E3E-E53F9020AEA6}" name="Ingrid D Taricano" initials="IT" userId="e3189d9eb7bee27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D5D5"/>
    <a:srgbClr val="FFE5E5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249" autoAdjust="0"/>
  </p:normalViewPr>
  <p:slideViewPr>
    <p:cSldViewPr snapToGrid="0">
      <p:cViewPr>
        <p:scale>
          <a:sx n="40" d="100"/>
          <a:sy n="40" d="100"/>
        </p:scale>
        <p:origin x="1734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11_D71CE7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D3C145-34F1-4A63-8541-BFA1DD06C0B6}" authorId="{99233405-9C2D-F55A-9E3E-E53F9020AEA6}" created="2024-05-20T19:54:46.3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08995615" sldId="273"/>
      <ac:spMk id="5" creationId="{52840180-96DA-AF52-CD45-441033C9DE79}"/>
    </ac:deMkLst>
    <p188:txBody>
      <a:bodyPr/>
      <a:lstStyle/>
      <a:p>
        <a:r>
          <a:rPr lang="pt-BR"/>
          <a:t>Retirar o resto da frase.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2943-22A8-409B-B763-FD8DF1BCF1C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46A8-9718-48C3-B293-795BA87A3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95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374AD-20B6-4A6C-9F32-7612864E593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99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374AD-20B6-4A6C-9F32-7612864E593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09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374AD-20B6-4A6C-9F32-7612864E593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4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374AD-20B6-4A6C-9F32-7612864E593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11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946A8-9718-48C3-B293-795BA87A3E2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6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946A8-9718-48C3-B293-795BA87A3E2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15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85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69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17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25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44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87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12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28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07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99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365F-9DBA-4C10-9E63-B660CA9C337A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221E-9C56-41E7-B970-826754DC5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3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q=escudo&amp;imgurl=https%3A%2F%2Fimages.emojiterra.com%2Fgoogle%2Fnoto-emoji%2Funicode-15.1%2Fcolor%2F1024px%2F1f6e1.png&amp;imgrefurl=https%3A%2F%2Femojiterra.com%2Fpt%2Fescudo%2F&amp;docid=vvZ8MPJHbDddtM&amp;tbnid=LM3k9J_nuHzuoM&amp;vet=12ahUKEwi7sKD-yZWGAxXxPbkGHXyhDloQM3oECGgQAA..i&amp;w=1024&amp;h=1024&amp;hcb=2&amp;ved=2ahUKEwi7sKD-yZWGAxXxPbkGHXyhDloQM3oECGgQAA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m/imgres?q=lupa%20png&amp;imgurl=https%3A%2F%2Fassets.stickpng.com%2Fimages%2F5c790123003fa702a1d2795b.png&amp;imgrefurl=https%3A%2F%2Fwww.stickpng.com%2Fpt-br%2Fimg%2Falimentos%2Ffrutas%2Fbunsen-e-uma-besta%2Filustracao-de-lupa&amp;docid=NfGie3EYJy3AvM&amp;tbnid=uCYUCJsCAAA2LM&amp;vet=12ahUKEwiL_4udx5WGAxUDCrkGHZQjDgcQM3oECHUQAA..i&amp;w=2000&amp;h=2000&amp;hcb=2&amp;ved=2ahUKEwiL_4udx5WGAxUDCrkGHZQjDgcQM3oECHUQA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imgres?q=GRAFICOS&amp;imgurl=https%3A%2F%2Fcdn.kastatic.org%2Fka-perseus-graphie%2F8516fe177d16979f2ba9be2002cae73f2ed089d1.svg&amp;imgrefurl=https%3A%2F%2Fpt.khanacademy.org%2Fmath%2Fap-statistics%2Fanalyzing-categorical-ap%2Fxfb5d8e68%3Acategorical-variable-graphs%2Fe%2Fsolving-problems-with-bar-graphs-3&amp;docid=rXTsLQUPcDw1aM&amp;tbnid=nu4SBcHJaAQkJM&amp;vet=12ahUKEwiPqdmxyZWGAxUhqJUCHan9CTMQM3oECCYQAA..i&amp;w=385&amp;h=329&amp;hcb=2&amp;ved=2ahUKEwiPqdmxyZWGAxUhqJUCHan9CTMQM3oECCYQAA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google.com/imgres?q=microscopio&amp;imgurl=https%3A%2F%2Fmedia.istockphoto.com%2Fid%2F1183997971%2Fpt%2Fvetorial%2Fmicroscope-line-with-editable-stroke.jpg%3Fs%3D612x612%26w%3D0%26k%3D20%26c%3Dhf0kWxIXbIlB_rQMoLqifz8KVNnsA1C4hOkWdMTOEAc%3D&amp;imgrefurl=https%3A%2F%2Fwww.istockphoto.com%2Fbr%2Ffotos%2Fmicrosc%25C3%25B3pio&amp;docid=6zQ1IsLwoWi8jM&amp;tbnid=TAJ9CcCFiOB4bM&amp;vet=12ahUKEwjSrujOx5WGAxVRDrkGHfyyC-IQM3oECCgQAA..i&amp;w=612&amp;h=612&amp;hcb=2&amp;ved=2ahUKEwjSrujOx5WGAxVRDrkGHfyyC-IQM3oECCgQAA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ency/article/002598.htm" TargetMode="External"/><Relationship Id="rId2" Type="http://schemas.openxmlformats.org/officeDocument/2006/relationships/hyperlink" Target="https://www.nhs.uk/medicines/paracetamol-for-adults/how-and-when-to-take-paracetamol-for-adul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imgres?q=Paracetamol&amp;imgurl=https%3A%2F%2Fwww.mdsaude.com%2Fwp-content%2Fuploads%2Fparacetamol-imagem-1200x900.jpg&amp;imgrefurl=https%3A%2F%2Fwww.mdsaude.com%2Fbulas%2Fparacetamol%2F&amp;docid=KZCOIrn1txyoWM&amp;tbnid=T91KuNZSAozQuM&amp;vet=12ahUKEwi5tZGw25WGAxW1q5UCHd4tBXQQM3oECGsQAA..i&amp;w=1200&amp;h=900&amp;hcb=2&amp;ved=2ahUKEwi5tZGw25WGAxW1q5UCHd4tBXQQM3oECGsQAA" TargetMode="External"/><Relationship Id="rId4" Type="http://schemas.openxmlformats.org/officeDocument/2006/relationships/hyperlink" Target="https://www.drugs.com/dosage/acetaminophen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1_D71CE71F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benzoapyrene-properties-incident-management-and-toxicology/polycyclic-aromatic-hydrocarbons-benzoapyrene-general-inform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cer.gov/about-cancer/causes-prevention/risk/substances/formaldehyde/formaldehyde-fact-she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12996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186%2Fs12931-021-01737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7D523C-4EFF-E1E9-2359-33ECA8612748}"/>
              </a:ext>
            </a:extLst>
          </p:cNvPr>
          <p:cNvSpPr txBox="1"/>
          <p:nvPr/>
        </p:nvSpPr>
        <p:spPr>
          <a:xfrm>
            <a:off x="526528" y="426720"/>
            <a:ext cx="94375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/>
              <a:t>TOXICOLOGIA: </a:t>
            </a:r>
          </a:p>
          <a:p>
            <a:endParaRPr lang="pt-BR" sz="5400" dirty="0"/>
          </a:p>
          <a:p>
            <a:r>
              <a:rPr lang="pt-BR" sz="5400" dirty="0"/>
              <a:t>Base para segurança no registro  </a:t>
            </a:r>
          </a:p>
          <a:p>
            <a:r>
              <a:rPr lang="pt-BR" sz="5400" dirty="0"/>
              <a:t>de produtos.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0808EB-5426-9529-12AE-090029722D8B}"/>
              </a:ext>
            </a:extLst>
          </p:cNvPr>
          <p:cNvSpPr txBox="1"/>
          <p:nvPr/>
        </p:nvSpPr>
        <p:spPr>
          <a:xfrm>
            <a:off x="6700711" y="5598695"/>
            <a:ext cx="51696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i="1" dirty="0"/>
              <a:t>Profa. Dra. Ingrid Dragan Taricano</a:t>
            </a:r>
          </a:p>
          <a:p>
            <a:pPr algn="ctr"/>
            <a:r>
              <a:rPr lang="pt-BR" sz="2800" i="1" dirty="0"/>
              <a:t>Toxicologista</a:t>
            </a:r>
          </a:p>
        </p:txBody>
      </p:sp>
    </p:spTree>
    <p:extLst>
      <p:ext uri="{BB962C8B-B14F-4D97-AF65-F5344CB8AC3E}">
        <p14:creationId xmlns:p14="http://schemas.microsoft.com/office/powerpoint/2010/main" val="262736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E997AD-A515-3AB1-0581-19AC593D96D3}"/>
              </a:ext>
            </a:extLst>
          </p:cNvPr>
          <p:cNvGrpSpPr/>
          <p:nvPr/>
        </p:nvGrpSpPr>
        <p:grpSpPr>
          <a:xfrm>
            <a:off x="1091386" y="1669422"/>
            <a:ext cx="9924584" cy="4753679"/>
            <a:chOff x="2087136" y="1156467"/>
            <a:chExt cx="7895064" cy="42221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4372DE-CE6C-315E-8793-1166F538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1156467"/>
              <a:ext cx="7772400" cy="18687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04EA83-B5BF-78E4-BA89-370032D37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3308142"/>
              <a:ext cx="7649736" cy="207051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98E87-E3C2-BB9A-1219-DA4D7A6BCADE}"/>
                </a:ext>
              </a:extLst>
            </p:cNvPr>
            <p:cNvSpPr/>
            <p:nvPr/>
          </p:nvSpPr>
          <p:spPr>
            <a:xfrm>
              <a:off x="2087136" y="1156467"/>
              <a:ext cx="7772400" cy="42221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9" name="CaixaDeTexto 2">
            <a:extLst>
              <a:ext uri="{FF2B5EF4-FFF2-40B4-BE49-F238E27FC236}">
                <a16:creationId xmlns:a16="http://schemas.microsoft.com/office/drawing/2014/main" id="{90E92A0E-C5F5-4CD8-D84A-8FF62F15C420}"/>
              </a:ext>
            </a:extLst>
          </p:cNvPr>
          <p:cNvSpPr txBox="1"/>
          <p:nvPr/>
        </p:nvSpPr>
        <p:spPr>
          <a:xfrm>
            <a:off x="1884556" y="25275"/>
            <a:ext cx="833824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SUBSTÂNCIAS COMPARAÇÃO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CIGARROS ELETRÔNICOS </a:t>
            </a:r>
            <a:r>
              <a:rPr lang="pt-B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CIGARROS COMBUSTÃO </a:t>
            </a:r>
          </a:p>
        </p:txBody>
      </p:sp>
    </p:spTree>
    <p:extLst>
      <p:ext uri="{BB962C8B-B14F-4D97-AF65-F5344CB8AC3E}">
        <p14:creationId xmlns:p14="http://schemas.microsoft.com/office/powerpoint/2010/main" val="319741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61662" y="1862941"/>
            <a:ext cx="61189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b="1" dirty="0">
                <a:solidFill>
                  <a:srgbClr val="C00000"/>
                </a:solidFill>
              </a:rPr>
              <a:t>NICOTINA</a:t>
            </a:r>
          </a:p>
          <a:p>
            <a:pPr algn="ctr"/>
            <a:endParaRPr lang="pt-BR" sz="6000" dirty="0">
              <a:solidFill>
                <a:srgbClr val="C00000"/>
              </a:solidFill>
            </a:endParaRPr>
          </a:p>
          <a:p>
            <a:pPr algn="ctr"/>
            <a:r>
              <a:rPr lang="pt-BR" sz="6000" dirty="0">
                <a:solidFill>
                  <a:srgbClr val="C00000"/>
                </a:solidFill>
              </a:rPr>
              <a:t>Não é  cancerígena</a:t>
            </a:r>
          </a:p>
        </p:txBody>
      </p:sp>
    </p:spTree>
    <p:extLst>
      <p:ext uri="{BB962C8B-B14F-4D97-AF65-F5344CB8AC3E}">
        <p14:creationId xmlns:p14="http://schemas.microsoft.com/office/powerpoint/2010/main" val="25742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681123" y="1173884"/>
            <a:ext cx="8286750" cy="2762250"/>
            <a:chOff x="1575120" y="26128"/>
            <a:chExt cx="8286750" cy="276225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5120" y="26128"/>
              <a:ext cx="8286750" cy="276225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3053593" y="1988191"/>
              <a:ext cx="4882392" cy="276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Cigarros eletrônicos oferecem menor risco</a:t>
              </a:r>
            </a:p>
          </p:txBody>
        </p:sp>
        <p:sp>
          <p:nvSpPr>
            <p:cNvPr id="4" name="Retângulo 3"/>
            <p:cNvSpPr/>
            <p:nvPr/>
          </p:nvSpPr>
          <p:spPr>
            <a:xfrm>
              <a:off x="1887523" y="704675"/>
              <a:ext cx="1610686" cy="453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7415868" y="553673"/>
              <a:ext cx="2080470" cy="853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253442" y="2314774"/>
              <a:ext cx="1087606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/>
                <a:t>Cigarros</a:t>
              </a:r>
            </a:p>
            <a:p>
              <a:pPr algn="ctr"/>
              <a:r>
                <a:rPr lang="pt-BR" sz="1200" b="1" dirty="0"/>
                <a:t>convencionais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738898" y="2307157"/>
              <a:ext cx="894347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b="1" dirty="0"/>
                <a:t>Cigarros </a:t>
              </a:r>
            </a:p>
            <a:p>
              <a:pPr algn="ctr"/>
              <a:r>
                <a:rPr lang="pt-BR" sz="1200" b="1" dirty="0"/>
                <a:t>eletrônicos</a:t>
              </a:r>
            </a:p>
          </p:txBody>
        </p:sp>
      </p:grp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27676"/>
              </p:ext>
            </p:extLst>
          </p:nvPr>
        </p:nvGraphicFramePr>
        <p:xfrm>
          <a:off x="1910853" y="3936134"/>
          <a:ext cx="7797568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Monóxido</a:t>
                      </a:r>
                      <a:r>
                        <a:rPr lang="pt-BR" baseline="0" dirty="0"/>
                        <a:t> de carbono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Redução</a:t>
                      </a:r>
                      <a:r>
                        <a:rPr lang="pt-BR" baseline="0" dirty="0"/>
                        <a:t> da barreira de proteção de vias aéreas (pulmão). Células Calu-3.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5563011" y="5140497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i="0" u="none" strike="noStrike" baseline="0" dirty="0">
                <a:latin typeface="MyriadPro-Regular"/>
              </a:rPr>
              <a:t>Marques </a:t>
            </a:r>
            <a:r>
              <a:rPr lang="fr-FR" b="0" i="1" u="none" strike="noStrike" baseline="0" dirty="0">
                <a:latin typeface="MyriadPro-It"/>
              </a:rPr>
              <a:t>et al. Respir Res (2021) 22:151</a:t>
            </a:r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5930502" y="3485728"/>
            <a:ext cx="2428943" cy="429976"/>
            <a:chOff x="5824498" y="2299079"/>
            <a:chExt cx="2428943" cy="429976"/>
          </a:xfrm>
        </p:grpSpPr>
        <p:sp>
          <p:nvSpPr>
            <p:cNvPr id="13" name="Retângulo 12"/>
            <p:cNvSpPr/>
            <p:nvPr/>
          </p:nvSpPr>
          <p:spPr>
            <a:xfrm>
              <a:off x="7633244" y="2321324"/>
              <a:ext cx="620197" cy="4077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824498" y="2299079"/>
              <a:ext cx="914400" cy="3934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14670" y="337595"/>
            <a:ext cx="4412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Monóxido de carbono</a:t>
            </a:r>
          </a:p>
        </p:txBody>
      </p:sp>
    </p:spTree>
    <p:extLst>
      <p:ext uri="{BB962C8B-B14F-4D97-AF65-F5344CB8AC3E}">
        <p14:creationId xmlns:p14="http://schemas.microsoft.com/office/powerpoint/2010/main" val="205758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37541" y="165305"/>
            <a:ext cx="4689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Glicerol      </a:t>
            </a:r>
            <a:r>
              <a:rPr lang="pt-BR" sz="3200" b="1" dirty="0" err="1">
                <a:solidFill>
                  <a:srgbClr val="C00000"/>
                </a:solidFill>
              </a:rPr>
              <a:t>Acroleína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956371" y="801128"/>
            <a:ext cx="7527095" cy="5981175"/>
            <a:chOff x="2956371" y="801128"/>
            <a:chExt cx="7527095" cy="5981175"/>
          </a:xfrm>
        </p:grpSpPr>
        <p:grpSp>
          <p:nvGrpSpPr>
            <p:cNvPr id="6" name="Grupo 5"/>
            <p:cNvGrpSpPr/>
            <p:nvPr/>
          </p:nvGrpSpPr>
          <p:grpSpPr>
            <a:xfrm>
              <a:off x="2956371" y="801128"/>
              <a:ext cx="7527095" cy="5981175"/>
              <a:chOff x="2105767" y="662905"/>
              <a:chExt cx="7527095" cy="5981175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05767" y="897797"/>
                <a:ext cx="7477125" cy="1790700"/>
              </a:xfrm>
              <a:prstGeom prst="rect">
                <a:avLst/>
              </a:prstGeom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7684315" y="662905"/>
                <a:ext cx="1948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600" dirty="0"/>
                  <a:t>Acroleína</a:t>
                </a:r>
              </a:p>
            </p:txBody>
          </p:sp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9117" y="2529280"/>
                <a:ext cx="7343775" cy="4114800"/>
              </a:xfrm>
              <a:prstGeom prst="rect">
                <a:avLst/>
              </a:prstGeom>
            </p:spPr>
          </p:pic>
          <p:sp>
            <p:nvSpPr>
              <p:cNvPr id="5" name="Retângulo 4"/>
              <p:cNvSpPr/>
              <p:nvPr/>
            </p:nvSpPr>
            <p:spPr>
              <a:xfrm>
                <a:off x="7734649" y="4689446"/>
                <a:ext cx="1686187" cy="1476462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9" name="Conector reto 8"/>
            <p:cNvCxnSpPr/>
            <p:nvPr/>
          </p:nvCxnSpPr>
          <p:spPr>
            <a:xfrm>
              <a:off x="5875361" y="5076967"/>
              <a:ext cx="1464913" cy="23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5879804" y="5351721"/>
              <a:ext cx="1352725" cy="50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942F223-6504-DD72-3B0A-6D51C9C22761}"/>
              </a:ext>
            </a:extLst>
          </p:cNvPr>
          <p:cNvSpPr/>
          <p:nvPr/>
        </p:nvSpPr>
        <p:spPr>
          <a:xfrm>
            <a:off x="1694986" y="323019"/>
            <a:ext cx="312234" cy="269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49708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57284" y="0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/>
              <a:t>Uma política de </a:t>
            </a:r>
            <a:r>
              <a:rPr lang="pt-BR" sz="2000" b="1" dirty="0"/>
              <a:t>REDUÇÃO DE DANOS</a:t>
            </a:r>
            <a:r>
              <a:rPr lang="pt-BR" sz="2000" dirty="0"/>
              <a:t> eficaz deve começar pelo diagnóstico da situação-problema, a partir do qual se elaboram as ações necessárias.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Três perguntas precisam ser feitas e respondidas pelos envolvidos no projeto de RD, sejam eles políticos, gestores de políticas públicas, comunidades, pesquisadores: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Quais são os riscos específicos e as consequências associadas ao uso 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O que causa esses riscos e quais as possíveis consequências?</a:t>
            </a:r>
          </a:p>
          <a:p>
            <a:pPr marL="342900" indent="-342900" algn="just">
              <a:buFont typeface="+mj-lt"/>
              <a:buAutoNum type="arabicPeriod"/>
            </a:pPr>
            <a:endParaRPr lang="pt-BR" sz="20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O que pode ser feito para reduzir esses riscos e suas consequências?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respostas, que levarão a políticas e ações específicas, precisam ser fortemente baseadas em evidências científicas, grande parte delas fornecidas pela </a:t>
            </a:r>
            <a:r>
              <a:rPr lang="pt-BR" sz="2000" b="1" dirty="0"/>
              <a:t>TOXICOLOGIA</a:t>
            </a:r>
            <a:r>
              <a:rPr lang="pt-BR" sz="2000" dirty="0"/>
              <a:t> 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4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igado Imagens – Download Grátis no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17" y="1580906"/>
            <a:ext cx="7396389" cy="39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9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0424" y="2795452"/>
            <a:ext cx="8744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/>
              <a:t>ingdragan55@gmail.com</a:t>
            </a:r>
          </a:p>
        </p:txBody>
      </p:sp>
    </p:spTree>
    <p:extLst>
      <p:ext uri="{BB962C8B-B14F-4D97-AF65-F5344CB8AC3E}">
        <p14:creationId xmlns:p14="http://schemas.microsoft.com/office/powerpoint/2010/main" val="317212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53984" y="658469"/>
            <a:ext cx="7372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TOXICOLOGIA: Ciência e Arte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EA67DD-B11C-0CF5-01A5-50DA3AB40374}"/>
              </a:ext>
            </a:extLst>
          </p:cNvPr>
          <p:cNvGrpSpPr/>
          <p:nvPr/>
        </p:nvGrpSpPr>
        <p:grpSpPr>
          <a:xfrm>
            <a:off x="249184" y="1999775"/>
            <a:ext cx="10960682" cy="1384995"/>
            <a:chOff x="249184" y="1999775"/>
            <a:chExt cx="10960682" cy="13849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85C321-CDD8-BD86-7E0E-50A909961A74}"/>
                </a:ext>
              </a:extLst>
            </p:cNvPr>
            <p:cNvSpPr txBox="1"/>
            <p:nvPr/>
          </p:nvSpPr>
          <p:spPr>
            <a:xfrm>
              <a:off x="249184" y="1999775"/>
              <a:ext cx="10960682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l"/>
              <a:endParaRPr lang="en-US" sz="2800" b="0" i="0" dirty="0">
                <a:solidFill>
                  <a:srgbClr val="0D0D0D"/>
                </a:solidFill>
                <a:effectLst/>
                <a:latin typeface="Söhne"/>
              </a:endParaRPr>
            </a:p>
            <a:p>
              <a:pPr marL="1143000" lvl="2" indent="-228600" algn="l">
                <a:buFont typeface="Arial" panose="020B0604020202020204" pitchFamily="34" charset="0"/>
                <a:buChar char="•"/>
              </a:pPr>
              <a:r>
                <a:rPr lang="en-US" sz="2800" b="1" i="0" dirty="0" err="1">
                  <a:solidFill>
                    <a:srgbClr val="0D0D0D"/>
                  </a:solidFill>
                  <a:effectLst/>
                  <a:latin typeface="Söhne"/>
                </a:rPr>
                <a:t>Antecipação</a:t>
              </a:r>
              <a:r>
                <a:rPr lang="en-US" sz="2800" b="1" i="0" dirty="0">
                  <a:solidFill>
                    <a:srgbClr val="0D0D0D"/>
                  </a:solidFill>
                  <a:effectLst/>
                  <a:latin typeface="Söhne"/>
                </a:rPr>
                <a:t>: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Identificar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potenciais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riscos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antes que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eles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ocorram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.</a:t>
              </a:r>
            </a:p>
            <a:p>
              <a:pPr marL="1143000" lvl="2" indent="-228600" algn="l">
                <a:buFont typeface="Arial" panose="020B0604020202020204" pitchFamily="34" charset="0"/>
                <a:buChar char="•"/>
              </a:pPr>
              <a:endParaRPr lang="en-US" sz="2800" b="0" i="0" dirty="0">
                <a:solidFill>
                  <a:srgbClr val="0D0D0D"/>
                </a:solidFill>
                <a:effectLst/>
                <a:latin typeface="Söhne"/>
              </a:endParaRPr>
            </a:p>
          </p:txBody>
        </p:sp>
        <p:pic>
          <p:nvPicPr>
            <p:cNvPr id="1026" name="Picture 2" descr="Ilustração de Lupa PNG transparente - StickPNG">
              <a:hlinkClick r:id="rId2"/>
              <a:extLst>
                <a:ext uri="{FF2B5EF4-FFF2-40B4-BE49-F238E27FC236}">
                  <a16:creationId xmlns:a16="http://schemas.microsoft.com/office/drawing/2014/main" id="{0010EB25-6384-3C40-14AB-4F7DEBFA0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98" y="2399240"/>
              <a:ext cx="860427" cy="68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AAC87B-6EBB-09C7-4055-5309B921626B}"/>
              </a:ext>
            </a:extLst>
          </p:cNvPr>
          <p:cNvGrpSpPr/>
          <p:nvPr/>
        </p:nvGrpSpPr>
        <p:grpSpPr>
          <a:xfrm>
            <a:off x="369308" y="3329775"/>
            <a:ext cx="11103286" cy="1002531"/>
            <a:chOff x="369308" y="3211244"/>
            <a:chExt cx="11103286" cy="10025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23208C-6ACB-3888-B4EE-B5E65A40496A}"/>
                </a:ext>
              </a:extLst>
            </p:cNvPr>
            <p:cNvSpPr txBox="1"/>
            <p:nvPr/>
          </p:nvSpPr>
          <p:spPr>
            <a:xfrm>
              <a:off x="511913" y="3259668"/>
              <a:ext cx="1096068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2" algn="l"/>
              <a:r>
                <a:rPr lang="en-US" sz="2800" b="1" i="0" dirty="0" err="1">
                  <a:solidFill>
                    <a:srgbClr val="0D0D0D"/>
                  </a:solidFill>
                  <a:effectLst/>
                  <a:latin typeface="Söhne"/>
                </a:rPr>
                <a:t>Reconhecimento</a:t>
              </a:r>
              <a:r>
                <a:rPr lang="en-US" sz="2800" b="1" i="0" dirty="0">
                  <a:solidFill>
                    <a:srgbClr val="0D0D0D"/>
                  </a:solidFill>
                  <a:effectLst/>
                  <a:latin typeface="Söhne"/>
                </a:rPr>
                <a:t>: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Detectar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e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entender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a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presença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de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substâncias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Söhne"/>
                </a:rPr>
                <a:t>tóxicas</a:t>
              </a:r>
              <a:r>
                <a:rPr lang="en-US" sz="2800" i="0" dirty="0">
                  <a:solidFill>
                    <a:srgbClr val="0D0D0D"/>
                  </a:solidFill>
                  <a:effectLst/>
                  <a:latin typeface="Söhne"/>
                </a:rPr>
                <a:t>.</a:t>
              </a:r>
            </a:p>
          </p:txBody>
        </p:sp>
        <p:pic>
          <p:nvPicPr>
            <p:cNvPr id="1028" name="Picture 4" descr="511.500+ Microscópio fotos de stock, imagens e fotos royalty-free - iStock">
              <a:hlinkClick r:id="rId4"/>
              <a:extLst>
                <a:ext uri="{FF2B5EF4-FFF2-40B4-BE49-F238E27FC236}">
                  <a16:creationId xmlns:a16="http://schemas.microsoft.com/office/drawing/2014/main" id="{29C4B79E-2512-DB97-F089-6018AFEE6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08" y="3211244"/>
              <a:ext cx="1030817" cy="95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6DB951-7692-BCD0-74F7-A43FC02320F8}"/>
              </a:ext>
            </a:extLst>
          </p:cNvPr>
          <p:cNvGrpSpPr/>
          <p:nvPr/>
        </p:nvGrpSpPr>
        <p:grpSpPr>
          <a:xfrm>
            <a:off x="454502" y="4512994"/>
            <a:ext cx="10025063" cy="878103"/>
            <a:chOff x="454502" y="4411396"/>
            <a:chExt cx="10025063" cy="8781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6BC32E-783F-7A37-AAB5-736CF7F1490B}"/>
                </a:ext>
              </a:extLst>
            </p:cNvPr>
            <p:cNvSpPr txBox="1"/>
            <p:nvPr/>
          </p:nvSpPr>
          <p:spPr>
            <a:xfrm>
              <a:off x="539698" y="4582111"/>
              <a:ext cx="99398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2" algn="l"/>
              <a:r>
                <a:rPr lang="en-US" sz="2800" b="1" i="0" dirty="0" err="1">
                  <a:solidFill>
                    <a:srgbClr val="0D0D0D"/>
                  </a:solidFill>
                  <a:effectLst/>
                  <a:latin typeface="Söhne"/>
                </a:rPr>
                <a:t>Avaliação</a:t>
              </a:r>
              <a:r>
                <a:rPr lang="en-US" sz="2800" b="1" i="0" dirty="0">
                  <a:solidFill>
                    <a:srgbClr val="0D0D0D"/>
                  </a:solidFill>
                  <a:effectLst/>
                  <a:latin typeface="Söhne"/>
                </a:rPr>
                <a:t>: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Analisar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o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impacto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dessas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substâncias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na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saúde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.</a:t>
              </a:r>
            </a:p>
          </p:txBody>
        </p:sp>
        <p:pic>
          <p:nvPicPr>
            <p:cNvPr id="1032" name="Picture 8" descr="Interprete gráficos de barras (prática) | Khan Academy">
              <a:hlinkClick r:id="rId6"/>
              <a:extLst>
                <a:ext uri="{FF2B5EF4-FFF2-40B4-BE49-F238E27FC236}">
                  <a16:creationId xmlns:a16="http://schemas.microsoft.com/office/drawing/2014/main" id="{1D7B65E1-BAB0-3379-3537-7B1351ADF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2" y="4411396"/>
              <a:ext cx="1030817" cy="878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BD2DA2-2C6A-DEBA-7BD2-8497C82BD2A8}"/>
              </a:ext>
            </a:extLst>
          </p:cNvPr>
          <p:cNvGrpSpPr/>
          <p:nvPr/>
        </p:nvGrpSpPr>
        <p:grpSpPr>
          <a:xfrm>
            <a:off x="524801" y="5762381"/>
            <a:ext cx="10791875" cy="878103"/>
            <a:chOff x="524801" y="5406788"/>
            <a:chExt cx="10791875" cy="8781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86499C-7D8C-6235-2031-401D3A5E91FA}"/>
                </a:ext>
              </a:extLst>
            </p:cNvPr>
            <p:cNvSpPr txBox="1"/>
            <p:nvPr/>
          </p:nvSpPr>
          <p:spPr>
            <a:xfrm>
              <a:off x="524801" y="5473668"/>
              <a:ext cx="107918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2" algn="l"/>
              <a:r>
                <a:rPr lang="en-US" sz="2800" b="1" i="0" dirty="0" err="1">
                  <a:solidFill>
                    <a:srgbClr val="0D0D0D"/>
                  </a:solidFill>
                  <a:effectLst/>
                  <a:latin typeface="Söhne"/>
                </a:rPr>
                <a:t>Controle</a:t>
              </a:r>
              <a:r>
                <a:rPr lang="en-US" sz="2800" b="1" i="0" dirty="0">
                  <a:solidFill>
                    <a:srgbClr val="0D0D0D"/>
                  </a:solidFill>
                  <a:effectLst/>
                  <a:latin typeface="Söhne"/>
                </a:rPr>
                <a:t>: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Implementar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medidas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para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minimizar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os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riscos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à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 </a:t>
              </a:r>
              <a:r>
                <a:rPr lang="en-US" sz="2800" b="0" i="0" dirty="0" err="1">
                  <a:solidFill>
                    <a:srgbClr val="0D0D0D"/>
                  </a:solidFill>
                  <a:effectLst/>
                  <a:latin typeface="Söhne"/>
                </a:rPr>
                <a:t>saúde</a:t>
              </a:r>
              <a:r>
                <a:rPr lang="en-US" sz="2800" b="0" i="0" dirty="0">
                  <a:solidFill>
                    <a:srgbClr val="0D0D0D"/>
                  </a:solidFill>
                  <a:effectLst/>
                  <a:latin typeface="Söhne"/>
                </a:rPr>
                <a:t>.</a:t>
              </a:r>
            </a:p>
          </p:txBody>
        </p:sp>
        <p:pic>
          <p:nvPicPr>
            <p:cNvPr id="1034" name="Picture 10" descr="🛡️ Escudo Emoji">
              <a:hlinkClick r:id="rId8"/>
              <a:extLst>
                <a:ext uri="{FF2B5EF4-FFF2-40B4-BE49-F238E27FC236}">
                  <a16:creationId xmlns:a16="http://schemas.microsoft.com/office/drawing/2014/main" id="{D741CB23-1B90-627C-E821-83719C1E9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4" y="5406788"/>
              <a:ext cx="878103" cy="878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18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solved Mysteries Falling GIF by FILMRI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3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47206" y="1125461"/>
            <a:ext cx="1210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RISCO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65982" y="2538029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PERIGO</a:t>
            </a:r>
          </a:p>
        </p:txBody>
      </p:sp>
    </p:spTree>
    <p:extLst>
      <p:ext uri="{BB962C8B-B14F-4D97-AF65-F5344CB8AC3E}">
        <p14:creationId xmlns:p14="http://schemas.microsoft.com/office/powerpoint/2010/main" val="283002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130506" y="1112540"/>
            <a:ext cx="9807778" cy="5143587"/>
            <a:chOff x="1651583" y="1879391"/>
            <a:chExt cx="8715029" cy="4413488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583" y="1879391"/>
              <a:ext cx="6427015" cy="4413488"/>
            </a:xfrm>
            <a:prstGeom prst="rect">
              <a:avLst/>
            </a:prstGeom>
          </p:spPr>
        </p:pic>
        <p:cxnSp>
          <p:nvCxnSpPr>
            <p:cNvPr id="5" name="Conector reto 4"/>
            <p:cNvCxnSpPr/>
            <p:nvPr/>
          </p:nvCxnSpPr>
          <p:spPr>
            <a:xfrm flipV="1">
              <a:off x="2315361" y="4588778"/>
              <a:ext cx="5226342" cy="251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/>
            <p:cNvSpPr txBox="1"/>
            <p:nvPr/>
          </p:nvSpPr>
          <p:spPr>
            <a:xfrm>
              <a:off x="2710768" y="4723698"/>
              <a:ext cx="18486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Sem efeito algum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484028" y="4351975"/>
              <a:ext cx="2882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Início de efeitos indesejados</a:t>
              </a:r>
            </a:p>
          </p:txBody>
        </p:sp>
        <p:sp>
          <p:nvSpPr>
            <p:cNvPr id="8" name="Chave direita 7"/>
            <p:cNvSpPr/>
            <p:nvPr/>
          </p:nvSpPr>
          <p:spPr>
            <a:xfrm>
              <a:off x="6098795" y="4636752"/>
              <a:ext cx="209725" cy="830510"/>
            </a:xfrm>
            <a:prstGeom prst="rightBrac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504751" y="4945177"/>
              <a:ext cx="1958553" cy="31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Doses de menor risco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372374" y="6006517"/>
              <a:ext cx="604008" cy="286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395169" y="6006517"/>
              <a:ext cx="703626" cy="286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CD5E1F-BE05-5B57-FCF0-6378FFE86EEB}"/>
              </a:ext>
            </a:extLst>
          </p:cNvPr>
          <p:cNvSpPr txBox="1"/>
          <p:nvPr/>
        </p:nvSpPr>
        <p:spPr>
          <a:xfrm>
            <a:off x="2356746" y="309485"/>
            <a:ext cx="7661264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b="1" dirty="0"/>
              <a:t>Gráfico ilustrativo do conceito de toxicidade</a:t>
            </a:r>
          </a:p>
          <a:p>
            <a:endParaRPr lang="pt-BR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363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420" y="648423"/>
            <a:ext cx="3810000" cy="3810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0259" y="4639917"/>
            <a:ext cx="2457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1600" b="1" i="0" dirty="0">
                <a:effectLst/>
                <a:latin typeface="Arial" panose="020B0604020202020204" pitchFamily="34" charset="0"/>
              </a:rPr>
              <a:t>RDC 274/2005 </a:t>
            </a:r>
          </a:p>
          <a:p>
            <a:pPr algn="ctr" fontAlgn="base"/>
            <a:r>
              <a:rPr lang="pt-BR" sz="1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estabelece limites para água mineral </a:t>
            </a:r>
          </a:p>
          <a:p>
            <a:pPr algn="ctr" fontAlgn="base"/>
            <a:r>
              <a:rPr lang="pt-BR" sz="1600" b="1" i="0" dirty="0">
                <a:effectLst/>
                <a:latin typeface="Arial" panose="020B0604020202020204" pitchFamily="34" charset="0"/>
              </a:rPr>
              <a:t>natural, a água natural e água adicionada de sais (ANVISA)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71A32A-7B32-AD9B-FFDC-E6189BA9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09781"/>
              </p:ext>
            </p:extLst>
          </p:nvPr>
        </p:nvGraphicFramePr>
        <p:xfrm>
          <a:off x="2777178" y="602579"/>
          <a:ext cx="8652822" cy="6108140"/>
        </p:xfrm>
        <a:graphic>
          <a:graphicData uri="http://schemas.openxmlformats.org/drawingml/2006/table">
            <a:tbl>
              <a:tblPr/>
              <a:tblGrid>
                <a:gridCol w="4326411">
                  <a:extLst>
                    <a:ext uri="{9D8B030D-6E8A-4147-A177-3AD203B41FA5}">
                      <a16:colId xmlns:a16="http://schemas.microsoft.com/office/drawing/2014/main" val="3408657652"/>
                    </a:ext>
                  </a:extLst>
                </a:gridCol>
                <a:gridCol w="4326411">
                  <a:extLst>
                    <a:ext uri="{9D8B030D-6E8A-4147-A177-3AD203B41FA5}">
                      <a16:colId xmlns:a16="http://schemas.microsoft.com/office/drawing/2014/main" val="1241320208"/>
                    </a:ext>
                  </a:extLst>
                </a:gridCol>
              </a:tblGrid>
              <a:tr h="429892"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</a:rPr>
                        <a:t>Substâncias Inorgânicas</a:t>
                      </a:r>
                    </a:p>
                  </a:txBody>
                  <a:tcPr marL="55080" marR="55080" marT="27540" marB="27540" anchor="b">
                    <a:lnL w="9525" cap="flat" cmpd="sng" algn="ctr">
                      <a:solidFill>
                        <a:srgbClr val="20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7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</a:rPr>
                        <a:t>Limite Máximo Permitido (VMP)</a:t>
                      </a:r>
                    </a:p>
                  </a:txBody>
                  <a:tcPr marL="55080" marR="55080" marT="27540" marB="27540" anchor="b">
                    <a:lnL w="9525" cap="flat" cmpd="sng" algn="ctr">
                      <a:solidFill>
                        <a:srgbClr val="C0B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A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0783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Antimônio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807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A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7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B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0,005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20A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A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A5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C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93770"/>
                  </a:ext>
                </a:extLst>
              </a:tr>
              <a:tr h="429892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 err="1">
                          <a:effectLst/>
                        </a:rPr>
                        <a:t>Arsênio</a:t>
                      </a:r>
                      <a:endParaRPr lang="en-US" sz="2000" b="1" dirty="0">
                        <a:effectLst/>
                      </a:endParaRP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40B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C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B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7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0,01 mg/L calculado como Arsênio total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80C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C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CA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05567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Bário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907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7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0,7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B02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2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75833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effectLst/>
                        </a:rPr>
                        <a:t>Boro</a:t>
                      </a:r>
                      <a:endParaRPr lang="en-US" sz="2000" dirty="0">
                        <a:effectLst/>
                      </a:endParaRP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B02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5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5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302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50669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Cádmio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B09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0,003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E08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8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A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81407"/>
                  </a:ext>
                </a:extLst>
              </a:tr>
              <a:tr h="429892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Cromo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0,05 mg/L calculado como Cromo total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932817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Cobre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D0A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6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1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70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F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24558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 err="1">
                          <a:effectLst/>
                        </a:rPr>
                        <a:t>Cianeto</a:t>
                      </a:r>
                      <a:endParaRPr lang="en-US" sz="2000" b="1" dirty="0">
                        <a:effectLst/>
                      </a:endParaRP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B00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F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7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0,07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30F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F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F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58842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Chumbo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809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5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0,01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204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4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0872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Manganês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705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5D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B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0,5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C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2A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C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11092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Mercúrio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40B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C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BE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0,001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50C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C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C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8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27998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Níquel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00A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8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0,02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508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8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4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B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93942"/>
                  </a:ext>
                </a:extLst>
              </a:tr>
              <a:tr h="429892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Nitrato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10A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B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50 mg/L calculado como nitrato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F0B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B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B6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72808"/>
                  </a:ext>
                </a:extLst>
              </a:tr>
              <a:tr h="429892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Nitrito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70A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8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0,02 mg/L calculado como nitrito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0098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8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A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57256"/>
                  </a:ext>
                </a:extLst>
              </a:tr>
              <a:tr h="236759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effectLst/>
                        </a:rPr>
                        <a:t>Selênio</a:t>
                      </a:r>
                      <a:endParaRPr lang="en-US" sz="2000" dirty="0">
                        <a:effectLst/>
                      </a:endParaRP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008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A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0,01 mg/L</a:t>
                      </a:r>
                    </a:p>
                  </a:txBody>
                  <a:tcPr marL="55080" marR="55080" marT="27540" marB="27540" anchor="ctr">
                    <a:lnL w="9525" cap="flat" cmpd="sng" algn="ctr">
                      <a:solidFill>
                        <a:srgbClr val="50A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A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A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A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6766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D7C5E0D-D6A9-74C8-04FB-2107E064426A}"/>
              </a:ext>
            </a:extLst>
          </p:cNvPr>
          <p:cNvSpPr txBox="1"/>
          <p:nvPr/>
        </p:nvSpPr>
        <p:spPr>
          <a:xfrm>
            <a:off x="3191989" y="84555"/>
            <a:ext cx="782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D0D0D"/>
                </a:solidFill>
                <a:effectLst/>
                <a:latin typeface="Söhne"/>
              </a:rPr>
              <a:t>Toxinas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rgbClr val="0D0D0D"/>
                </a:solidFill>
                <a:effectLst/>
                <a:latin typeface="Söhne"/>
              </a:rPr>
              <a:t>em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rgbClr val="0D0D0D"/>
                </a:solidFill>
                <a:effectLst/>
                <a:latin typeface="Söhne"/>
              </a:rPr>
              <a:t>Produtos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400" b="1" i="0" dirty="0" err="1">
                <a:solidFill>
                  <a:srgbClr val="0D0D0D"/>
                </a:solidFill>
                <a:effectLst/>
                <a:latin typeface="Söhne"/>
              </a:rPr>
              <a:t>Comuns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en-US" sz="2400" b="1" i="0" dirty="0" err="1">
                <a:solidFill>
                  <a:srgbClr val="0D0D0D"/>
                </a:solidFill>
                <a:effectLst/>
                <a:latin typeface="Söhne"/>
              </a:rPr>
              <a:t>Exemplo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 da </a:t>
            </a:r>
            <a:r>
              <a:rPr lang="en-US" sz="2400" b="1" i="0" dirty="0" err="1">
                <a:solidFill>
                  <a:srgbClr val="0D0D0D"/>
                </a:solidFill>
                <a:effectLst/>
                <a:latin typeface="Söhne"/>
              </a:rPr>
              <a:t>Água</a:t>
            </a:r>
            <a:r>
              <a:rPr lang="en-US" sz="2400" b="1" i="0" dirty="0">
                <a:solidFill>
                  <a:srgbClr val="0D0D0D"/>
                </a:solidFill>
                <a:effectLst/>
                <a:latin typeface="Söhne"/>
              </a:rPr>
              <a:t> Mineral</a:t>
            </a:r>
            <a:endParaRPr lang="en-BR" sz="2400" b="1" dirty="0"/>
          </a:p>
        </p:txBody>
      </p:sp>
    </p:spTree>
    <p:extLst>
      <p:ext uri="{BB962C8B-B14F-4D97-AF65-F5344CB8AC3E}">
        <p14:creationId xmlns:p14="http://schemas.microsoft.com/office/powerpoint/2010/main" val="202314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94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1F5E1-5A1F-4585-A1DB-C62ADAAB1782}"/>
              </a:ext>
            </a:extLst>
          </p:cNvPr>
          <p:cNvSpPr txBox="1"/>
          <p:nvPr/>
        </p:nvSpPr>
        <p:spPr>
          <a:xfrm>
            <a:off x="630936" y="457200"/>
            <a:ext cx="4343400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0">
                <a:effectLst/>
                <a:latin typeface="+mj-lt"/>
                <a:ea typeface="+mj-ea"/>
                <a:cs typeface="+mj-cs"/>
              </a:rPr>
              <a:t>Paracetamol ou Acetaminofeno</a:t>
            </a:r>
          </a:p>
        </p:txBody>
      </p:sp>
      <p:sp>
        <p:nvSpPr>
          <p:cNvPr id="3097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0FA02-DDD8-D9B2-7F2C-DAEF89F316DE}"/>
              </a:ext>
            </a:extLst>
          </p:cNvPr>
          <p:cNvSpPr txBox="1"/>
          <p:nvPr/>
        </p:nvSpPr>
        <p:spPr>
          <a:xfrm>
            <a:off x="6094476" y="6108225"/>
            <a:ext cx="600760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i="0" dirty="0" err="1">
                <a:effectLst/>
              </a:rPr>
              <a:t>Referências</a:t>
            </a:r>
            <a:r>
              <a:rPr lang="en-US" sz="1200" b="1" i="0" dirty="0">
                <a:effectLst/>
              </a:rPr>
              <a:t>: NHS:</a:t>
            </a:r>
            <a:r>
              <a:rPr lang="en-US" sz="1200" b="0" i="0" dirty="0">
                <a:effectLst/>
              </a:rPr>
              <a:t> </a:t>
            </a:r>
            <a:r>
              <a:rPr lang="en-US" sz="1200" b="0" i="0" u="none" strike="noStrike" dirty="0">
                <a:effectLst/>
                <a:hlinkClick r:id="rId2"/>
              </a:rPr>
              <a:t>NHS Paracetamol Information</a:t>
            </a:r>
            <a:r>
              <a:rPr lang="en-US" sz="1200" u="none" strike="noStrike" dirty="0"/>
              <a:t>, </a:t>
            </a:r>
            <a:r>
              <a:rPr lang="en-US" sz="1200" b="1" i="0" dirty="0">
                <a:effectLst/>
              </a:rPr>
              <a:t>FDA:</a:t>
            </a:r>
            <a:r>
              <a:rPr lang="en-US" sz="1200" b="0" i="0" dirty="0">
                <a:effectLst/>
              </a:rPr>
              <a:t> </a:t>
            </a:r>
            <a:r>
              <a:rPr lang="en-US" sz="1200" b="0" i="0" u="none" strike="noStrike" dirty="0">
                <a:effectLst/>
              </a:rPr>
              <a:t>FDA Acetaminophen Information</a:t>
            </a:r>
            <a:r>
              <a:rPr lang="en-US" sz="1200" u="none" strike="noStrike" dirty="0"/>
              <a:t>, </a:t>
            </a:r>
            <a:r>
              <a:rPr lang="en-US" sz="1200" b="1" i="0" dirty="0">
                <a:effectLst/>
              </a:rPr>
              <a:t>MedlinePlus:</a:t>
            </a:r>
            <a:r>
              <a:rPr lang="en-US" sz="1200" b="0" i="0" dirty="0">
                <a:effectLst/>
              </a:rPr>
              <a:t> </a:t>
            </a:r>
            <a:r>
              <a:rPr lang="en-US" sz="1200" b="0" i="0" u="none" strike="noStrike" dirty="0">
                <a:effectLst/>
                <a:hlinkClick r:id="rId3"/>
              </a:rPr>
              <a:t>MedlinePlus Acetaminophen Overdose</a:t>
            </a:r>
            <a:r>
              <a:rPr lang="en-US" sz="1200" u="none" strike="noStrike" dirty="0"/>
              <a:t>, </a:t>
            </a:r>
            <a:r>
              <a:rPr lang="en-US" sz="1200" b="1" i="0" dirty="0" err="1">
                <a:effectLst/>
              </a:rPr>
              <a:t>Drugs.com</a:t>
            </a:r>
            <a:r>
              <a:rPr lang="en-US" sz="1200" b="1" i="0" dirty="0">
                <a:effectLst/>
              </a:rPr>
              <a:t>:</a:t>
            </a:r>
            <a:r>
              <a:rPr lang="en-US" sz="1200" b="0" i="0" dirty="0">
                <a:effectLst/>
              </a:rPr>
              <a:t> </a:t>
            </a:r>
            <a:r>
              <a:rPr lang="en-US" sz="1200" b="0" i="0" u="none" strike="noStrike" dirty="0">
                <a:effectLst/>
                <a:hlinkClick r:id="rId4"/>
              </a:rPr>
              <a:t>Drugs.com Acetaminophen Dosage Guid</a:t>
            </a:r>
            <a:endParaRPr lang="en-US" sz="1200" b="0" i="0" dirty="0">
              <a:effectLst/>
            </a:endParaRPr>
          </a:p>
        </p:txBody>
      </p:sp>
      <p:pic>
        <p:nvPicPr>
          <p:cNvPr id="3090" name="Picture 18" descr="Paracetamol: para que serve, doses e apresentações">
            <a:hlinkClick r:id="rId5"/>
            <a:extLst>
              <a:ext uri="{FF2B5EF4-FFF2-40B4-BE49-F238E27FC236}">
                <a16:creationId xmlns:a16="http://schemas.microsoft.com/office/drawing/2014/main" id="{0A68A2A5-877D-0B54-6A36-CF54186D5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615" y="2569464"/>
            <a:ext cx="4911569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24B25-9E0D-A638-FF63-8BC18F872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98612"/>
              </p:ext>
            </p:extLst>
          </p:nvPr>
        </p:nvGraphicFramePr>
        <p:xfrm>
          <a:off x="6166612" y="321733"/>
          <a:ext cx="5321810" cy="56463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0905">
                  <a:extLst>
                    <a:ext uri="{9D8B030D-6E8A-4147-A177-3AD203B41FA5}">
                      <a16:colId xmlns:a16="http://schemas.microsoft.com/office/drawing/2014/main" val="2157049656"/>
                    </a:ext>
                  </a:extLst>
                </a:gridCol>
                <a:gridCol w="2660905">
                  <a:extLst>
                    <a:ext uri="{9D8B030D-6E8A-4147-A177-3AD203B41FA5}">
                      <a16:colId xmlns:a16="http://schemas.microsoft.com/office/drawing/2014/main" val="2988275737"/>
                    </a:ext>
                  </a:extLst>
                </a:gridCol>
              </a:tblGrid>
              <a:tr h="813447">
                <a:tc>
                  <a:txBody>
                    <a:bodyPr/>
                    <a:lstStyle/>
                    <a:p>
                      <a:pPr fontAlgn="b"/>
                      <a:r>
                        <a:rPr lang="en-US" sz="1800" b="1">
                          <a:effectLst/>
                        </a:rPr>
                        <a:t>Dosagem (mg)</a:t>
                      </a:r>
                    </a:p>
                  </a:txBody>
                  <a:tcPr marL="125257" marR="125257" marT="62629" marB="62629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800" b="1">
                          <a:effectLst/>
                        </a:rPr>
                        <a:t>Efeitos</a:t>
                      </a:r>
                    </a:p>
                  </a:txBody>
                  <a:tcPr marL="125257" marR="125257" marT="62629" marB="62629" anchor="b"/>
                </a:tc>
                <a:extLst>
                  <a:ext uri="{0D108BD9-81ED-4DB2-BD59-A6C34878D82A}">
                    <a16:rowId xmlns:a16="http://schemas.microsoft.com/office/drawing/2014/main" val="2804378070"/>
                  </a:ext>
                </a:extLst>
              </a:tr>
              <a:tr h="1339808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Até 1.000 mg/dose</a:t>
                      </a:r>
                    </a:p>
                  </a:txBody>
                  <a:tcPr marL="125257" marR="125257" marT="62629" marB="6262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Analgésico e antipirético eficaz</a:t>
                      </a:r>
                    </a:p>
                  </a:txBody>
                  <a:tcPr marL="125257" marR="125257" marT="62629" marB="62629" anchor="ctr"/>
                </a:tc>
                <a:extLst>
                  <a:ext uri="{0D108BD9-81ED-4DB2-BD59-A6C34878D82A}">
                    <a16:rowId xmlns:a16="http://schemas.microsoft.com/office/drawing/2014/main" val="795647704"/>
                  </a:ext>
                </a:extLst>
              </a:tr>
              <a:tr h="1339808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Até 4.000 mg/dia</a:t>
                      </a:r>
                    </a:p>
                  </a:txBody>
                  <a:tcPr marL="125257" marR="125257" marT="62629" marB="6262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Dose segura máxima diária</a:t>
                      </a:r>
                    </a:p>
                  </a:txBody>
                  <a:tcPr marL="125257" marR="125257" marT="62629" marB="62629" anchor="ctr"/>
                </a:tc>
                <a:extLst>
                  <a:ext uri="{0D108BD9-81ED-4DB2-BD59-A6C34878D82A}">
                    <a16:rowId xmlns:a16="http://schemas.microsoft.com/office/drawing/2014/main" val="1299560448"/>
                  </a:ext>
                </a:extLst>
              </a:tr>
              <a:tr h="1339808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Acima de 4.000 mg/dia</a:t>
                      </a:r>
                    </a:p>
                  </a:txBody>
                  <a:tcPr marL="125257" marR="125257" marT="62629" marB="6262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Risco de toxicidade hepática</a:t>
                      </a:r>
                    </a:p>
                  </a:txBody>
                  <a:tcPr marL="125257" marR="125257" marT="62629" marB="62629" anchor="ctr"/>
                </a:tc>
                <a:extLst>
                  <a:ext uri="{0D108BD9-81ED-4DB2-BD59-A6C34878D82A}">
                    <a16:rowId xmlns:a16="http://schemas.microsoft.com/office/drawing/2014/main" val="3469673604"/>
                  </a:ext>
                </a:extLst>
              </a:tr>
              <a:tr h="813447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Acima de 7.000 mg/dia</a:t>
                      </a:r>
                    </a:p>
                  </a:txBody>
                  <a:tcPr marL="125257" marR="125257" marT="62629" marB="6262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 err="1">
                          <a:effectLst/>
                        </a:rPr>
                        <a:t>Potencialmente</a:t>
                      </a:r>
                      <a:r>
                        <a:rPr lang="en-US" sz="1800" dirty="0">
                          <a:effectLst/>
                        </a:rPr>
                        <a:t> fatal</a:t>
                      </a:r>
                    </a:p>
                  </a:txBody>
                  <a:tcPr marL="125257" marR="125257" marT="62629" marB="62629" anchor="ctr"/>
                </a:tc>
                <a:extLst>
                  <a:ext uri="{0D108BD9-81ED-4DB2-BD59-A6C34878D82A}">
                    <a16:rowId xmlns:a16="http://schemas.microsoft.com/office/drawing/2014/main" val="582107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5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73786" y="41916"/>
            <a:ext cx="728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SUBSTÂNCIAS QUIMICAS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40180-96DA-AF52-CD45-441033C9DE79}"/>
              </a:ext>
            </a:extLst>
          </p:cNvPr>
          <p:cNvSpPr txBox="1"/>
          <p:nvPr/>
        </p:nvSpPr>
        <p:spPr>
          <a:xfrm>
            <a:off x="483765" y="1479194"/>
            <a:ext cx="1156469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28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800" b="1" i="0" dirty="0" err="1">
                <a:solidFill>
                  <a:srgbClr val="0D0D0D"/>
                </a:solidFill>
                <a:effectLst/>
                <a:latin typeface="Söhne"/>
              </a:rPr>
              <a:t>Nicotina</a:t>
            </a:r>
            <a:r>
              <a:rPr lang="en-US" sz="2800" b="1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endParaRPr lang="en-US" sz="2800" b="0" i="0" dirty="0">
              <a:solidFill>
                <a:srgbClr val="0D0D0D"/>
              </a:solidFill>
              <a:effectLst/>
              <a:latin typeface="Söhne"/>
            </a:endParaRPr>
          </a:p>
          <a:p>
            <a:pPr lvl="1" algn="l"/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Substância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altamente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viciante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presente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no tabaco.</a:t>
            </a:r>
          </a:p>
          <a:p>
            <a:pPr lvl="1" algn="l"/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Causa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dependência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severa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aumenta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pressão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arterial e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frequência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cardíaca</a:t>
            </a:r>
            <a:r>
              <a:rPr lang="en-US" sz="2000" dirty="0">
                <a:solidFill>
                  <a:srgbClr val="0D0D0D"/>
                </a:solidFill>
                <a:latin typeface="Söhne"/>
              </a:rPr>
              <a:t>.</a:t>
            </a:r>
            <a:endParaRPr lang="en-US" sz="20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sz="28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800" b="1" i="0" dirty="0" err="1">
                <a:solidFill>
                  <a:srgbClr val="0D0D0D"/>
                </a:solidFill>
                <a:effectLst/>
                <a:latin typeface="Söhne"/>
              </a:rPr>
              <a:t>Monóxido</a:t>
            </a:r>
            <a:r>
              <a:rPr lang="en-US" sz="2800" b="1" i="0" dirty="0">
                <a:solidFill>
                  <a:srgbClr val="0D0D0D"/>
                </a:solidFill>
                <a:effectLst/>
                <a:latin typeface="Söhne"/>
              </a:rPr>
              <a:t> de </a:t>
            </a:r>
            <a:r>
              <a:rPr lang="en-US" sz="2800" b="1" i="0" dirty="0" err="1">
                <a:solidFill>
                  <a:srgbClr val="0D0D0D"/>
                </a:solidFill>
                <a:effectLst/>
                <a:latin typeface="Söhne"/>
              </a:rPr>
              <a:t>Carbono</a:t>
            </a:r>
            <a:r>
              <a:rPr lang="en-US" sz="2800" b="1" i="0" dirty="0">
                <a:solidFill>
                  <a:srgbClr val="0D0D0D"/>
                </a:solidFill>
                <a:effectLst/>
                <a:latin typeface="Söhne"/>
              </a:rPr>
              <a:t>:</a:t>
            </a:r>
            <a:endParaRPr lang="en-US" sz="2800" b="0" i="0" dirty="0">
              <a:solidFill>
                <a:srgbClr val="0D0D0D"/>
              </a:solidFill>
              <a:effectLst/>
              <a:latin typeface="Söhne"/>
            </a:endParaRPr>
          </a:p>
          <a:p>
            <a:pPr lvl="1" algn="l"/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Gás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tóxico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produzido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na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queima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do tabaco.</a:t>
            </a:r>
          </a:p>
          <a:p>
            <a:pPr lvl="1" algn="l"/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Reduz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capacidade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do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sangue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de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transportar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oxigênio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levando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problemas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cardiovasculares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danos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ao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sistema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nervoso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central.</a:t>
            </a:r>
          </a:p>
          <a:p>
            <a:pPr lvl="1" algn="l"/>
            <a:endParaRPr lang="en-US" sz="20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US" sz="2800" b="1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800" b="1" i="0" dirty="0" err="1">
                <a:solidFill>
                  <a:srgbClr val="0D0D0D"/>
                </a:solidFill>
                <a:effectLst/>
                <a:latin typeface="Söhne"/>
              </a:rPr>
              <a:t>Acroleína</a:t>
            </a:r>
            <a:endParaRPr lang="en-US" sz="2800" b="0" i="0" dirty="0">
              <a:solidFill>
                <a:srgbClr val="0D0D0D"/>
              </a:solidFill>
              <a:effectLst/>
              <a:latin typeface="Söhne"/>
            </a:endParaRPr>
          </a:p>
          <a:p>
            <a:pPr lvl="1" algn="l"/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Subproduto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da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queima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do tabaco,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é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um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irritante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forte.</a:t>
            </a:r>
          </a:p>
          <a:p>
            <a:pPr lvl="1" algn="l"/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Pode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causar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danos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ao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pulmão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e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ao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sistema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cardiovascular;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irritante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 das vias </a:t>
            </a:r>
            <a:r>
              <a:rPr lang="en-US" sz="2000" b="0" i="0" dirty="0" err="1">
                <a:solidFill>
                  <a:srgbClr val="0D0D0D"/>
                </a:solidFill>
                <a:effectLst/>
                <a:latin typeface="Söhne"/>
              </a:rPr>
              <a:t>respiratórias</a:t>
            </a:r>
            <a:r>
              <a:rPr lang="en-US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lvl="1" algn="l"/>
            <a:endParaRPr lang="en-US" sz="20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60899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">
            <a:extLst>
              <a:ext uri="{FF2B5EF4-FFF2-40B4-BE49-F238E27FC236}">
                <a16:creationId xmlns:a16="http://schemas.microsoft.com/office/drawing/2014/main" id="{B65C7593-F380-F226-2512-1E6F75D604F7}"/>
              </a:ext>
            </a:extLst>
          </p:cNvPr>
          <p:cNvSpPr txBox="1"/>
          <p:nvPr/>
        </p:nvSpPr>
        <p:spPr>
          <a:xfrm>
            <a:off x="1716211" y="57151"/>
            <a:ext cx="8759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SUBSTÂNCIAS CANCERÍGENAS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77B652-F5C8-3C48-25E2-6EE219F03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17061"/>
              </p:ext>
            </p:extLst>
          </p:nvPr>
        </p:nvGraphicFramePr>
        <p:xfrm>
          <a:off x="1058333" y="980481"/>
          <a:ext cx="10075332" cy="5786496"/>
        </p:xfrm>
        <a:graphic>
          <a:graphicData uri="http://schemas.openxmlformats.org/drawingml/2006/table">
            <a:tbl>
              <a:tblPr/>
              <a:tblGrid>
                <a:gridCol w="2518833">
                  <a:extLst>
                    <a:ext uri="{9D8B030D-6E8A-4147-A177-3AD203B41FA5}">
                      <a16:colId xmlns:a16="http://schemas.microsoft.com/office/drawing/2014/main" val="3192645881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3219059212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2410151310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2251564229"/>
                    </a:ext>
                  </a:extLst>
                </a:gridCol>
              </a:tblGrid>
              <a:tr h="500154"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</a:rPr>
                        <a:t>Substância</a:t>
                      </a:r>
                    </a:p>
                  </a:txBody>
                  <a:tcPr marL="50015" marR="50015" marT="25008" marB="25008" anchor="b">
                    <a:lnL w="9525" cap="flat" cmpd="sng" algn="ctr">
                      <a:solidFill>
                        <a:srgbClr val="E0E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3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A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</a:rPr>
                        <a:t>Efeitos Tóxicos e Motivo de Prejuízo</a:t>
                      </a:r>
                    </a:p>
                  </a:txBody>
                  <a:tcPr marL="50015" marR="50015" marT="25008" marB="25008" anchor="b">
                    <a:lnL w="9525" cap="flat" cmpd="sng" algn="ctr">
                      <a:solidFill>
                        <a:srgbClr val="903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F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33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</a:rPr>
                        <a:t>Origem</a:t>
                      </a:r>
                    </a:p>
                  </a:txBody>
                  <a:tcPr marL="50015" marR="50015" marT="25008" marB="25008" anchor="b">
                    <a:lnL w="9525" cap="flat" cmpd="sng" algn="ctr">
                      <a:solidFill>
                        <a:srgbClr val="60F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FF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3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000" b="1">
                          <a:effectLst/>
                        </a:rPr>
                        <a:t>Fonte</a:t>
                      </a:r>
                    </a:p>
                  </a:txBody>
                  <a:tcPr marL="50015" marR="50015" marT="25008" marB="25008" anchor="b">
                    <a:lnL w="9525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964490"/>
                  </a:ext>
                </a:extLst>
              </a:tr>
              <a:tr h="800246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Benzo[a]pireno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20A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A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3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Potente cancerígeno associado ao câncer de pulmão.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50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3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8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1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effectLst/>
                        </a:rPr>
                        <a:t>Formação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durante</a:t>
                      </a:r>
                      <a:r>
                        <a:rPr lang="en-US" sz="2000" dirty="0">
                          <a:effectLst/>
                        </a:rPr>
                        <a:t> a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queima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do tabaco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A03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3E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3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u="none" strike="noStrike" dirty="0">
                          <a:effectLst/>
                        </a:rPr>
                        <a:t>American Cancer Society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b="0" u="none" strike="noStrike" dirty="0">
                          <a:effectLst/>
                          <a:hlinkClick r:id="rId3"/>
                        </a:rPr>
                        <a:t>GOV.UK</a:t>
                      </a:r>
                      <a:endParaRPr lang="en-US" sz="2000" dirty="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9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176217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Benz[a]antraceno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B03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1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3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Cancerígeno contribuindo para câncer de pulmão.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A01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3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11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effectLst/>
                        </a:rPr>
                        <a:t>Formação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durante</a:t>
                      </a:r>
                      <a:r>
                        <a:rPr lang="en-US" sz="2000" dirty="0">
                          <a:effectLst/>
                        </a:rPr>
                        <a:t> a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queima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do tabaco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B03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34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u="none" strike="noStrike">
                          <a:effectLst/>
                        </a:rPr>
                        <a:t>Cancer Research UK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4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20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30598"/>
                  </a:ext>
                </a:extLst>
              </a:tr>
              <a:tr h="950292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Aminas Aromáticas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Inclui compostos cancerígenos causando câncer de bexiga.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effectLst/>
                        </a:rPr>
                        <a:t>Formação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durante</a:t>
                      </a:r>
                      <a:r>
                        <a:rPr lang="en-US" sz="2000" dirty="0">
                          <a:effectLst/>
                        </a:rPr>
                        <a:t> o </a:t>
                      </a:r>
                      <a:r>
                        <a:rPr lang="en-US" sz="2000" dirty="0" err="1">
                          <a:effectLst/>
                        </a:rPr>
                        <a:t>processo</a:t>
                      </a:r>
                      <a:r>
                        <a:rPr lang="en-US" sz="2000" dirty="0">
                          <a:effectLst/>
                        </a:rPr>
                        <a:t> de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cura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e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fermentação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do tabaco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u="none" strike="noStrike">
                          <a:effectLst/>
                        </a:rPr>
                        <a:t>American Cancer Society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49661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Formaldeído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00B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0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Causa cânceres nasofaríngeos.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200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EA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 err="1">
                          <a:effectLst/>
                        </a:rPr>
                        <a:t>Formação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durante</a:t>
                      </a:r>
                      <a:r>
                        <a:rPr lang="en-US" sz="2000" dirty="0">
                          <a:effectLst/>
                        </a:rPr>
                        <a:t> a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queima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do tabaco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00B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5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3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CC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u="none" strike="noStrike">
                          <a:effectLst/>
                          <a:hlinkClick r:id="rId4"/>
                        </a:rPr>
                        <a:t>National Cancer Institute</a:t>
                      </a:r>
                      <a:r>
                        <a:rPr lang="en-US" sz="2000">
                          <a:effectLst/>
                        </a:rPr>
                        <a:t>, </a:t>
                      </a:r>
                      <a:r>
                        <a:rPr lang="en-US" sz="2000" b="0" u="none" strike="noStrike">
                          <a:effectLst/>
                        </a:rPr>
                        <a:t>American Lung Association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105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5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5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0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56513"/>
                  </a:ext>
                </a:extLst>
              </a:tr>
              <a:tr h="800246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>
                          <a:effectLst/>
                        </a:rPr>
                        <a:t>Acetaldeído</a:t>
                      </a:r>
                      <a:endParaRPr lang="en-US" sz="200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003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A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Potencialmente cancerígeno, irritação respiratória e ocular.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30EA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C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EA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EA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Formação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durante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</a:rPr>
                        <a:t>queima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 do tabaco</a:t>
                      </a:r>
                      <a:r>
                        <a:rPr lang="en-US" sz="2000" dirty="0">
                          <a:effectLst/>
                        </a:rPr>
                        <a:t>.</a:t>
                      </a: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90CC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0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CC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C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 u="none" strike="noStrike" dirty="0" err="1">
                          <a:effectLst/>
                        </a:rPr>
                        <a:t>Verywell</a:t>
                      </a:r>
                      <a:r>
                        <a:rPr lang="en-US" sz="2000" b="0" u="none" strike="noStrike" dirty="0">
                          <a:effectLst/>
                        </a:rPr>
                        <a:t> Mind</a:t>
                      </a:r>
                      <a:endParaRPr lang="en-US" sz="2000" dirty="0">
                        <a:effectLst/>
                      </a:endParaRPr>
                    </a:p>
                  </a:txBody>
                  <a:tcPr marL="50015" marR="50015" marT="25008" marB="25008" anchor="ctr">
                    <a:lnL w="9525" cap="flat" cmpd="sng" algn="ctr">
                      <a:solidFill>
                        <a:srgbClr val="200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0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0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07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10367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3944DAA-1C2F-D5B1-D970-5A530459536F}"/>
              </a:ext>
            </a:extLst>
          </p:cNvPr>
          <p:cNvSpPr>
            <a:spLocks noChangeArrowheads="1"/>
          </p:cNvSpPr>
          <p:nvPr/>
        </p:nvSpPr>
        <p:spPr bwMode="auto">
          <a:xfrm rot="16460716">
            <a:off x="4241800" y="179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BR" altLang="en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BR" altLang="en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1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333FA7-C726-44F3-BE67-83165BC5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9" y="2413001"/>
            <a:ext cx="11144684" cy="34120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B8FAC9-3988-6E16-D89E-F2AC710A4347}"/>
              </a:ext>
            </a:extLst>
          </p:cNvPr>
          <p:cNvSpPr txBox="1"/>
          <p:nvPr/>
        </p:nvSpPr>
        <p:spPr>
          <a:xfrm>
            <a:off x="1597275" y="734484"/>
            <a:ext cx="833824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SUBSTÂNCIAS COMPARAÇÃO</a:t>
            </a:r>
          </a:p>
          <a:p>
            <a:pPr algn="ctr"/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CIGARROS ELETRÔNICOS </a:t>
            </a:r>
            <a:r>
              <a:rPr lang="pt-B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CIGARROS COMBUSTÃO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28354-778A-7210-75C5-71D7F9047241}"/>
              </a:ext>
            </a:extLst>
          </p:cNvPr>
          <p:cNvSpPr txBox="1"/>
          <p:nvPr/>
        </p:nvSpPr>
        <p:spPr>
          <a:xfrm>
            <a:off x="5486399" y="6334719"/>
            <a:ext cx="7806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sng" dirty="0">
                <a:solidFill>
                  <a:srgbClr val="376FAA"/>
                </a:solidFill>
                <a:effectLst/>
                <a:latin typeface="Helvetica Neue" panose="02000503000000020004" pitchFamily="2" charset="0"/>
                <a:hlinkClick r:id="rId3"/>
              </a:rPr>
              <a:t>Respir Res.</a:t>
            </a:r>
            <a:r>
              <a:rPr lang="en-US" b="0" i="0" dirty="0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 2021; 22: 151. 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: </a:t>
            </a:r>
            <a:r>
              <a:rPr lang="en-US" b="0" i="0" u="sng" dirty="0">
                <a:solidFill>
                  <a:srgbClr val="376FAA"/>
                </a:solidFill>
                <a:effectLst/>
                <a:latin typeface="Helvetica Neue" panose="02000503000000020004" pitchFamily="2" charset="0"/>
                <a:hlinkClick r:id="rId4"/>
              </a:rPr>
              <a:t>10.1186/s12931-021-01737-5</a:t>
            </a:r>
            <a:endParaRPr lang="en-US" b="0" i="0" dirty="0">
              <a:solidFill>
                <a:srgbClr val="21212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0A477-42C1-AFFC-3FD5-8530353D6077}"/>
              </a:ext>
            </a:extLst>
          </p:cNvPr>
          <p:cNvSpPr txBox="1"/>
          <p:nvPr/>
        </p:nvSpPr>
        <p:spPr>
          <a:xfrm>
            <a:off x="918634" y="5503036"/>
            <a:ext cx="10206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Os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estudos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mais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recentes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indicam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que um cigarro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convencional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é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equivalente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cerca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de 10 a 15 puffs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9350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712</Words>
  <Application>Microsoft Office PowerPoint</Application>
  <PresentationFormat>Widescreen</PresentationFormat>
  <Paragraphs>145</Paragraphs>
  <Slides>16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MyriadPro-It</vt:lpstr>
      <vt:lpstr>MyriadPro-Regular</vt:lpstr>
      <vt:lpstr>Söhne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Sony</dc:creator>
  <cp:lastModifiedBy>Ingrid D Taricano</cp:lastModifiedBy>
  <cp:revision>20</cp:revision>
  <dcterms:created xsi:type="dcterms:W3CDTF">2024-05-16T18:44:34Z</dcterms:created>
  <dcterms:modified xsi:type="dcterms:W3CDTF">2024-05-21T13:35:17Z</dcterms:modified>
</cp:coreProperties>
</file>