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9"/>
  </p:notesMasterIdLst>
  <p:handoutMasterIdLst>
    <p:handoutMasterId r:id="rId100"/>
  </p:handoutMasterIdLst>
  <p:sldIdLst>
    <p:sldId id="312" r:id="rId2"/>
    <p:sldId id="735" r:id="rId3"/>
    <p:sldId id="736" r:id="rId4"/>
    <p:sldId id="737" r:id="rId5"/>
    <p:sldId id="738" r:id="rId6"/>
    <p:sldId id="739" r:id="rId7"/>
    <p:sldId id="740" r:id="rId8"/>
    <p:sldId id="741" r:id="rId9"/>
    <p:sldId id="742" r:id="rId10"/>
    <p:sldId id="743" r:id="rId11"/>
    <p:sldId id="744" r:id="rId12"/>
    <p:sldId id="745" r:id="rId13"/>
    <p:sldId id="819" r:id="rId14"/>
    <p:sldId id="820" r:id="rId15"/>
    <p:sldId id="824" r:id="rId16"/>
    <p:sldId id="825" r:id="rId17"/>
    <p:sldId id="746" r:id="rId18"/>
    <p:sldId id="748" r:id="rId19"/>
    <p:sldId id="749" r:id="rId20"/>
    <p:sldId id="747" r:id="rId21"/>
    <p:sldId id="750" r:id="rId22"/>
    <p:sldId id="751" r:id="rId23"/>
    <p:sldId id="752" r:id="rId24"/>
    <p:sldId id="753" r:id="rId25"/>
    <p:sldId id="754" r:id="rId26"/>
    <p:sldId id="756" r:id="rId27"/>
    <p:sldId id="757" r:id="rId28"/>
    <p:sldId id="758" r:id="rId29"/>
    <p:sldId id="759" r:id="rId30"/>
    <p:sldId id="760" r:id="rId31"/>
    <p:sldId id="761" r:id="rId32"/>
    <p:sldId id="762" r:id="rId33"/>
    <p:sldId id="763" r:id="rId34"/>
    <p:sldId id="764" r:id="rId35"/>
    <p:sldId id="765" r:id="rId36"/>
    <p:sldId id="815" r:id="rId37"/>
    <p:sldId id="816" r:id="rId38"/>
    <p:sldId id="817" r:id="rId39"/>
    <p:sldId id="818" r:id="rId40"/>
    <p:sldId id="774" r:id="rId41"/>
    <p:sldId id="775" r:id="rId42"/>
    <p:sldId id="776" r:id="rId43"/>
    <p:sldId id="777" r:id="rId44"/>
    <p:sldId id="778" r:id="rId45"/>
    <p:sldId id="779" r:id="rId46"/>
    <p:sldId id="780" r:id="rId47"/>
    <p:sldId id="781" r:id="rId48"/>
    <p:sldId id="766" r:id="rId49"/>
    <p:sldId id="767" r:id="rId50"/>
    <p:sldId id="768" r:id="rId51"/>
    <p:sldId id="769" r:id="rId52"/>
    <p:sldId id="770" r:id="rId53"/>
    <p:sldId id="771" r:id="rId54"/>
    <p:sldId id="772" r:id="rId55"/>
    <p:sldId id="773" r:id="rId56"/>
    <p:sldId id="782" r:id="rId57"/>
    <p:sldId id="783" r:id="rId58"/>
    <p:sldId id="784" r:id="rId59"/>
    <p:sldId id="785" r:id="rId60"/>
    <p:sldId id="786" r:id="rId61"/>
    <p:sldId id="787" r:id="rId62"/>
    <p:sldId id="788" r:id="rId63"/>
    <p:sldId id="789" r:id="rId64"/>
    <p:sldId id="792" r:id="rId65"/>
    <p:sldId id="793" r:id="rId66"/>
    <p:sldId id="790" r:id="rId67"/>
    <p:sldId id="791" r:id="rId68"/>
    <p:sldId id="794" r:id="rId69"/>
    <p:sldId id="795" r:id="rId70"/>
    <p:sldId id="796" r:id="rId71"/>
    <p:sldId id="797" r:id="rId72"/>
    <p:sldId id="798" r:id="rId73"/>
    <p:sldId id="799" r:id="rId74"/>
    <p:sldId id="800" r:id="rId75"/>
    <p:sldId id="801" r:id="rId76"/>
    <p:sldId id="802" r:id="rId77"/>
    <p:sldId id="803" r:id="rId78"/>
    <p:sldId id="804" r:id="rId79"/>
    <p:sldId id="805" r:id="rId80"/>
    <p:sldId id="806" r:id="rId81"/>
    <p:sldId id="807" r:id="rId82"/>
    <p:sldId id="808" r:id="rId83"/>
    <p:sldId id="809" r:id="rId84"/>
    <p:sldId id="810" r:id="rId85"/>
    <p:sldId id="811" r:id="rId86"/>
    <p:sldId id="812" r:id="rId87"/>
    <p:sldId id="813" r:id="rId88"/>
    <p:sldId id="821" r:id="rId89"/>
    <p:sldId id="822" r:id="rId90"/>
    <p:sldId id="823" r:id="rId91"/>
    <p:sldId id="814" r:id="rId92"/>
    <p:sldId id="826" r:id="rId93"/>
    <p:sldId id="827" r:id="rId94"/>
    <p:sldId id="828" r:id="rId95"/>
    <p:sldId id="829" r:id="rId96"/>
    <p:sldId id="436" r:id="rId97"/>
    <p:sldId id="306" r:id="rId98"/>
  </p:sldIdLst>
  <p:sldSz cx="9144000" cy="6858000" type="screen4x3"/>
  <p:notesSz cx="7104063" cy="10234613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6349"/>
    <a:srgbClr val="EDD4B9"/>
    <a:srgbClr val="FFFFFF"/>
    <a:srgbClr val="000000"/>
    <a:srgbClr val="FFFF00"/>
    <a:srgbClr val="CCB400"/>
    <a:srgbClr val="EEC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2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3260"/>
    </p:cViewPr>
  </p:sorter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Aulas\AnalisedeCompetenciasdeDescobertaeExecucao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eftru\Desktop\ArquivosPenDrive\Inovacao\AnalisedeCompetenciasdeDescobertaeExecucao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eftru\Desktop\ArquivosPenDrive\Inovacao\AnalisedeCompetenciasdeDescobertaeExecucao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eftru\Desktop\ArquivosPenDrive\Inovacao\AnalisedeCompetenciasdeDescobertaeExecucao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ceftru\Desktop\ArquivosPenDrive\Inovacao\AnalisedeCompetenciasdeDescobertaeExecucao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202952519021799E-2"/>
          <c:y val="4.4858665394098482E-2"/>
          <c:w val="0.89307977297061691"/>
          <c:h val="0.7861449137039687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Plan2!$B$9</c:f>
              <c:strCache>
                <c:ptCount val="1"/>
                <c:pt idx="0">
                  <c:v>Associar</c:v>
                </c:pt>
              </c:strCache>
            </c:strRef>
          </c:tx>
          <c:invertIfNegative val="0"/>
          <c:cat>
            <c:strRef>
              <c:f>Plan2!$A$10:$A$14</c:f>
              <c:strCache>
                <c:ptCount val="5"/>
                <c:pt idx="0">
                  <c:v>Empreendedores start-up</c:v>
                </c:pt>
                <c:pt idx="1">
                  <c:v>Empreendedores corporativos</c:v>
                </c:pt>
                <c:pt idx="2">
                  <c:v>Inovadores de produtos</c:v>
                </c:pt>
                <c:pt idx="3">
                  <c:v>Inovadores de processos</c:v>
                </c:pt>
                <c:pt idx="4">
                  <c:v>Não inovadores</c:v>
                </c:pt>
              </c:strCache>
            </c:strRef>
          </c:cat>
          <c:val>
            <c:numRef>
              <c:f>Plan2!$B$10:$B$14</c:f>
              <c:numCache>
                <c:formatCode>General</c:formatCode>
                <c:ptCount val="5"/>
                <c:pt idx="0">
                  <c:v>78</c:v>
                </c:pt>
                <c:pt idx="1">
                  <c:v>76</c:v>
                </c:pt>
                <c:pt idx="2">
                  <c:v>78</c:v>
                </c:pt>
                <c:pt idx="3">
                  <c:v>70</c:v>
                </c:pt>
                <c:pt idx="4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6862256"/>
        <c:axId val="1176863888"/>
      </c:barChart>
      <c:catAx>
        <c:axId val="11768622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900" baseline="0"/>
            </a:pPr>
            <a:endParaRPr lang="pt-BR"/>
          </a:p>
        </c:txPr>
        <c:crossAx val="1176863888"/>
        <c:crosses val="autoZero"/>
        <c:auto val="1"/>
        <c:lblAlgn val="ctr"/>
        <c:lblOffset val="100"/>
        <c:noMultiLvlLbl val="0"/>
      </c:catAx>
      <c:valAx>
        <c:axId val="11768638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68622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5364734642826621"/>
          <c:y val="5.5387894694981413E-2"/>
          <c:w val="0.12758009039483784"/>
          <c:h val="7.3062276306370813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737226596675389"/>
          <c:y val="5.1400554097404488E-2"/>
          <c:w val="0.84233748906386707"/>
          <c:h val="0.772051983085447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Plan2!$C$9</c:f>
              <c:strCache>
                <c:ptCount val="1"/>
                <c:pt idx="0">
                  <c:v>Questionar</c:v>
                </c:pt>
              </c:strCache>
            </c:strRef>
          </c:tx>
          <c:invertIfNegative val="0"/>
          <c:cat>
            <c:strRef>
              <c:f>Plan2!$A$10:$A$14</c:f>
              <c:strCache>
                <c:ptCount val="5"/>
                <c:pt idx="0">
                  <c:v>Empreendedores start-up</c:v>
                </c:pt>
                <c:pt idx="1">
                  <c:v>Empreendedores corporativos</c:v>
                </c:pt>
                <c:pt idx="2">
                  <c:v>Inovadores de produtos</c:v>
                </c:pt>
                <c:pt idx="3">
                  <c:v>Inovadores de processos</c:v>
                </c:pt>
                <c:pt idx="4">
                  <c:v>Não inovadores</c:v>
                </c:pt>
              </c:strCache>
            </c:strRef>
          </c:cat>
          <c:val>
            <c:numRef>
              <c:f>Plan2!$C$10:$C$14</c:f>
              <c:numCache>
                <c:formatCode>General</c:formatCode>
                <c:ptCount val="5"/>
                <c:pt idx="0">
                  <c:v>72</c:v>
                </c:pt>
                <c:pt idx="1">
                  <c:v>67</c:v>
                </c:pt>
                <c:pt idx="2">
                  <c:v>76</c:v>
                </c:pt>
                <c:pt idx="3">
                  <c:v>65</c:v>
                </c:pt>
                <c:pt idx="4">
                  <c:v>49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6849744"/>
        <c:axId val="1176853008"/>
      </c:barChart>
      <c:catAx>
        <c:axId val="11768497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50" baseline="0"/>
            </a:pPr>
            <a:endParaRPr lang="pt-BR"/>
          </a:p>
        </c:txPr>
        <c:crossAx val="1176853008"/>
        <c:crosses val="autoZero"/>
        <c:auto val="1"/>
        <c:lblAlgn val="ctr"/>
        <c:lblOffset val="100"/>
        <c:noMultiLvlLbl val="0"/>
      </c:catAx>
      <c:valAx>
        <c:axId val="11768530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68497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4359864391951138"/>
          <c:y val="5.5363444152814398E-2"/>
          <c:w val="0.17306802274715671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472944006999147"/>
          <c:y val="5.1400554097404488E-2"/>
          <c:w val="0.85854965004374595"/>
          <c:h val="0.7765274132400129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Plan2!$D$9</c:f>
              <c:strCache>
                <c:ptCount val="1"/>
                <c:pt idx="0">
                  <c:v>Observar</c:v>
                </c:pt>
              </c:strCache>
            </c:strRef>
          </c:tx>
          <c:invertIfNegative val="0"/>
          <c:cat>
            <c:strRef>
              <c:f>Plan2!$A$10:$A$14</c:f>
              <c:strCache>
                <c:ptCount val="5"/>
                <c:pt idx="0">
                  <c:v>Empreendedores start-up</c:v>
                </c:pt>
                <c:pt idx="1">
                  <c:v>Empreendedores corporativos</c:v>
                </c:pt>
                <c:pt idx="2">
                  <c:v>Inovadores de produtos</c:v>
                </c:pt>
                <c:pt idx="3">
                  <c:v>Inovadores de processos</c:v>
                </c:pt>
                <c:pt idx="4">
                  <c:v>Não inovadores</c:v>
                </c:pt>
              </c:strCache>
            </c:strRef>
          </c:cat>
          <c:val>
            <c:numRef>
              <c:f>Plan2!$D$10:$D$14</c:f>
              <c:numCache>
                <c:formatCode>General</c:formatCode>
                <c:ptCount val="5"/>
                <c:pt idx="0">
                  <c:v>75</c:v>
                </c:pt>
                <c:pt idx="1">
                  <c:v>75</c:v>
                </c:pt>
                <c:pt idx="2">
                  <c:v>79</c:v>
                </c:pt>
                <c:pt idx="3">
                  <c:v>67</c:v>
                </c:pt>
                <c:pt idx="4">
                  <c:v>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6852464"/>
        <c:axId val="1176853552"/>
      </c:barChart>
      <c:catAx>
        <c:axId val="1176852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50" baseline="0"/>
            </a:pPr>
            <a:endParaRPr lang="pt-BR"/>
          </a:p>
        </c:txPr>
        <c:crossAx val="1176853552"/>
        <c:crosses val="autoZero"/>
        <c:auto val="1"/>
        <c:lblAlgn val="ctr"/>
        <c:lblOffset val="100"/>
        <c:noMultiLvlLbl val="0"/>
      </c:catAx>
      <c:valAx>
        <c:axId val="11768535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76852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805013123359585"/>
          <c:y val="4.1474555263925267E-2"/>
          <c:w val="0.15005424321959754"/>
          <c:h val="8.3717191601050026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24365704287314E-2"/>
          <c:y val="5.1400554097404488E-2"/>
          <c:w val="0.89852427821522318"/>
          <c:h val="0.74893445610965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Plan2!$F$9</c:f>
              <c:strCache>
                <c:ptCount val="1"/>
                <c:pt idx="0">
                  <c:v>Networking</c:v>
                </c:pt>
              </c:strCache>
            </c:strRef>
          </c:tx>
          <c:invertIfNegative val="0"/>
          <c:cat>
            <c:strRef>
              <c:f>Plan2!$A$10:$A$14</c:f>
              <c:strCache>
                <c:ptCount val="5"/>
                <c:pt idx="0">
                  <c:v>Empreendedores start-up</c:v>
                </c:pt>
                <c:pt idx="1">
                  <c:v>Empreendedores corporativos</c:v>
                </c:pt>
                <c:pt idx="2">
                  <c:v>Inovadores de produtos</c:v>
                </c:pt>
                <c:pt idx="3">
                  <c:v>Inovadores de processos</c:v>
                </c:pt>
                <c:pt idx="4">
                  <c:v>Não inovadores</c:v>
                </c:pt>
              </c:strCache>
            </c:strRef>
          </c:cat>
          <c:val>
            <c:numRef>
              <c:f>Plan2!$F$10:$F$14</c:f>
              <c:numCache>
                <c:formatCode>General</c:formatCode>
                <c:ptCount val="5"/>
                <c:pt idx="0">
                  <c:v>74</c:v>
                </c:pt>
                <c:pt idx="1">
                  <c:v>76</c:v>
                </c:pt>
                <c:pt idx="2">
                  <c:v>72</c:v>
                </c:pt>
                <c:pt idx="3">
                  <c:v>61</c:v>
                </c:pt>
                <c:pt idx="4">
                  <c:v>47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46529360"/>
        <c:axId val="1146530448"/>
      </c:barChart>
      <c:catAx>
        <c:axId val="11465293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50" baseline="0"/>
            </a:pPr>
            <a:endParaRPr lang="pt-BR"/>
          </a:p>
        </c:txPr>
        <c:crossAx val="1146530448"/>
        <c:crosses val="autoZero"/>
        <c:auto val="1"/>
        <c:lblAlgn val="ctr"/>
        <c:lblOffset val="100"/>
        <c:noMultiLvlLbl val="0"/>
      </c:catAx>
      <c:valAx>
        <c:axId val="1146530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4652936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44590419947506582"/>
          <c:y val="3.2215296004666133E-2"/>
          <c:w val="0.17909580052493462"/>
          <c:h val="8.371719160104999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423662673530363E-2"/>
          <c:y val="5.1400554097404488E-2"/>
          <c:w val="0.89053610661192695"/>
          <c:h val="0.7489344561096539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Plan2!$E$9</c:f>
              <c:strCache>
                <c:ptCount val="1"/>
                <c:pt idx="0">
                  <c:v>Experimentar</c:v>
                </c:pt>
              </c:strCache>
            </c:strRef>
          </c:tx>
          <c:invertIfNegative val="0"/>
          <c:cat>
            <c:strRef>
              <c:f>Plan2!$A$10:$A$14</c:f>
              <c:strCache>
                <c:ptCount val="5"/>
                <c:pt idx="0">
                  <c:v>Empreendedores start-up</c:v>
                </c:pt>
                <c:pt idx="1">
                  <c:v>Empreendedores corporativos</c:v>
                </c:pt>
                <c:pt idx="2">
                  <c:v>Inovadores de produtos</c:v>
                </c:pt>
                <c:pt idx="3">
                  <c:v>Inovadores de processos</c:v>
                </c:pt>
                <c:pt idx="4">
                  <c:v>Não inovadores</c:v>
                </c:pt>
              </c:strCache>
            </c:strRef>
          </c:cat>
          <c:val>
            <c:numRef>
              <c:f>Plan2!$E$10:$E$14</c:f>
              <c:numCache>
                <c:formatCode>General</c:formatCode>
                <c:ptCount val="5"/>
                <c:pt idx="0">
                  <c:v>74</c:v>
                </c:pt>
                <c:pt idx="1">
                  <c:v>59</c:v>
                </c:pt>
                <c:pt idx="2">
                  <c:v>75</c:v>
                </c:pt>
                <c:pt idx="3">
                  <c:v>58</c:v>
                </c:pt>
                <c:pt idx="4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4896704"/>
        <c:axId val="1184902144"/>
      </c:barChart>
      <c:catAx>
        <c:axId val="11848967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850" baseline="0"/>
            </a:pPr>
            <a:endParaRPr lang="pt-BR"/>
          </a:p>
        </c:txPr>
        <c:crossAx val="1184902144"/>
        <c:crosses val="autoZero"/>
        <c:auto val="1"/>
        <c:lblAlgn val="ctr"/>
        <c:lblOffset val="100"/>
        <c:noMultiLvlLbl val="0"/>
      </c:catAx>
      <c:valAx>
        <c:axId val="118490214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1848967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39866681634262"/>
          <c:y val="5.0733814523184664E-2"/>
          <c:w val="0.19566731347990871"/>
          <c:h val="8.3717191601049998E-2"/>
        </c:manualLayout>
      </c:layout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37EDE4F-BEEA-4418-96B7-C7D899B0449F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57CE8F2F-A9F7-465A-B76C-3F158491A11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78650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60869359-E4F0-46E1-B632-7E525E92AE5F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6FC2D67-9D1B-4A97-B30F-50949A62783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14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5A3126-C10C-4F18-B15B-20AD06088B21}" type="slidenum">
              <a:rPr lang="en-US"/>
              <a:pPr/>
              <a:t>10</a:t>
            </a:fld>
            <a:endParaRPr lang="en-US"/>
          </a:p>
        </p:txBody>
      </p:sp>
      <p:sp>
        <p:nvSpPr>
          <p:cNvPr id="345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5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30880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pt-BR" smtClean="0"/>
              <a:t>Clique para editar o estilo do subtítulo mestre</a:t>
            </a:r>
            <a:endParaRPr kumimoji="0" lang="en-US"/>
          </a:p>
        </p:txBody>
      </p:sp>
      <p:sp>
        <p:nvSpPr>
          <p:cNvPr id="28" name="Espaço Reservado para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17" name="Espaço Reservado para Rodapé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Conector reto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Elipse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Espaço Reservado para Número de Slide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pic>
        <p:nvPicPr>
          <p:cNvPr id="44034" name="Picture 2" descr="http://www.epr.unb.br/templates/templ.unb/images/logo.jpg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14290"/>
            <a:ext cx="8286750" cy="742951"/>
          </a:xfrm>
          <a:prstGeom prst="rect">
            <a:avLst/>
          </a:prstGeom>
          <a:noFill/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Conector reto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lipse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Espaço Reservado para Conteúdo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Retângulo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8" name="Conector reto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Espaço Reservado para Conteúdo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2" name="Espaço Reservado para Conteúdo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ector reto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Retângulo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Retângulo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pt-BR"/>
          </a:p>
        </p:txBody>
      </p:sp>
      <p:sp>
        <p:nvSpPr>
          <p:cNvPr id="15" name="Conector reto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Espaço Reservado para Conteúdo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6" name="Espaço Reservado para Conteúdo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25" name="Elipse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Elipse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3" name="Título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pic>
        <p:nvPicPr>
          <p:cNvPr id="2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Retângulo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Retângulo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pic>
        <p:nvPicPr>
          <p:cNvPr id="11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ângulo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Retângulo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Conector reto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Espaço Reservado para Conteúdo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pt-BR" smtClean="0"/>
              <a:t>Clique para editar o texto mestre</a:t>
            </a:r>
          </a:p>
          <a:p>
            <a:pPr lvl="1" eaLnBrk="1" latinLnBrk="0" hangingPunct="1"/>
            <a:r>
              <a:rPr lang="pt-BR" smtClean="0"/>
              <a:t>Segundo nível</a:t>
            </a:r>
          </a:p>
          <a:p>
            <a:pPr lvl="2" eaLnBrk="1" latinLnBrk="0" hangingPunct="1"/>
            <a:r>
              <a:rPr lang="pt-BR" smtClean="0"/>
              <a:t>Terceiro nível</a:t>
            </a:r>
          </a:p>
          <a:p>
            <a:pPr lvl="3" eaLnBrk="1" latinLnBrk="0" hangingPunct="1"/>
            <a:r>
              <a:rPr lang="pt-BR" smtClean="0"/>
              <a:t>Quarto nível</a:t>
            </a:r>
          </a:p>
          <a:p>
            <a:pPr lvl="4" eaLnBrk="1" latinLnBrk="0" hangingPunct="1"/>
            <a:r>
              <a:rPr lang="pt-BR" smtClean="0"/>
              <a:t>Quinto nível</a:t>
            </a:r>
            <a:endParaRPr kumimoji="0" lang="en-US"/>
          </a:p>
        </p:txBody>
      </p:sp>
      <p:sp>
        <p:nvSpPr>
          <p:cNvPr id="10" name="Elipse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Elipse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1" name="Retângulo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pt-BR"/>
          </a:p>
        </p:txBody>
      </p:sp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ector reto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Retângulo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Retângulo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Retângulo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Elipse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Elipse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pt-BR" smtClean="0"/>
              <a:t>Clique no ícone para adicionar uma imagem</a:t>
            </a:r>
            <a:endParaRPr kumimoji="0" lang="en-US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pt-BR" smtClean="0"/>
              <a:t>Clique para editar o texto mestre</a:t>
            </a:r>
          </a:p>
        </p:txBody>
      </p:sp>
      <p:sp>
        <p:nvSpPr>
          <p:cNvPr id="22" name="Retângulo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pt-BR"/>
          </a:p>
        </p:txBody>
      </p:sp>
      <p:pic>
        <p:nvPicPr>
          <p:cNvPr id="23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Retângulo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Retângulo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Retângulo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Retângulo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Espaço Reservado para Data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F376A76A-0445-4845-BD2D-FBFF64AF6DE5}" type="datetimeFigureOut">
              <a:rPr lang="pt-BR" smtClean="0"/>
              <a:pPr/>
              <a:t>07/06/2018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pt-BR"/>
          </a:p>
        </p:txBody>
      </p:sp>
      <p:sp>
        <p:nvSpPr>
          <p:cNvPr id="8" name="Retângulo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Conector reto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Elipse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Elipse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ço Reservado para Número de Slide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A2E30B1F-211A-4E11-9013-77F642B54985}" type="slidenum">
              <a:rPr lang="pt-BR" smtClean="0"/>
              <a:pPr/>
              <a:t>‹nº›</a:t>
            </a:fld>
            <a:endParaRPr lang="pt-BR"/>
          </a:p>
        </p:txBody>
      </p:sp>
      <p:sp>
        <p:nvSpPr>
          <p:cNvPr id="22" name="Espaço Reservado para Título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pt-BR" smtClean="0"/>
              <a:t>Clique para editar o título mestre</a:t>
            </a:r>
            <a:endParaRPr kumimoji="0" lang="en-US"/>
          </a:p>
        </p:txBody>
      </p:sp>
      <p:sp>
        <p:nvSpPr>
          <p:cNvPr id="13" name="Espaço Reservado para Texto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pt-BR" smtClean="0"/>
              <a:t>Clique para editar o texto mestre</a:t>
            </a:r>
          </a:p>
          <a:p>
            <a:pPr lvl="1" eaLnBrk="1" latinLnBrk="0" hangingPunct="1"/>
            <a:r>
              <a:rPr kumimoji="0" lang="pt-BR" smtClean="0"/>
              <a:t>Segundo nível</a:t>
            </a:r>
          </a:p>
          <a:p>
            <a:pPr lvl="2" eaLnBrk="1" latinLnBrk="0" hangingPunct="1"/>
            <a:r>
              <a:rPr kumimoji="0" lang="pt-BR" smtClean="0"/>
              <a:t>Terceiro nível</a:t>
            </a:r>
          </a:p>
          <a:p>
            <a:pPr lvl="3" eaLnBrk="1" latinLnBrk="0" hangingPunct="1"/>
            <a:r>
              <a:rPr kumimoji="0" lang="pt-BR" smtClean="0"/>
              <a:t>Quarto nível</a:t>
            </a:r>
          </a:p>
          <a:p>
            <a:pPr lvl="4" eaLnBrk="1" latinLnBrk="0" hangingPunct="1"/>
            <a:r>
              <a:rPr kumimoji="0" lang="pt-BR" smtClean="0"/>
              <a:t>Quinto nível</a:t>
            </a:r>
            <a:endParaRPr kumimoji="0" lang="en-US"/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LightScreen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668" y="188640"/>
            <a:ext cx="1115266" cy="835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524272"/>
            <a:ext cx="7772400" cy="1752600"/>
          </a:xfrm>
        </p:spPr>
        <p:txBody>
          <a:bodyPr/>
          <a:lstStyle/>
          <a:p>
            <a:r>
              <a:rPr lang="pt-BR" dirty="0" smtClean="0"/>
              <a:t>Empreendedorismo e Inovação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553816"/>
          </a:xfrm>
        </p:spPr>
        <p:txBody>
          <a:bodyPr>
            <a:noAutofit/>
          </a:bodyPr>
          <a:lstStyle/>
          <a:p>
            <a:r>
              <a:rPr lang="pt-BR" sz="1400" dirty="0" smtClean="0"/>
              <a:t>Prof. </a:t>
            </a:r>
            <a:r>
              <a:rPr lang="pt-BR" sz="1400" dirty="0" err="1" smtClean="0"/>
              <a:t>Dr</a:t>
            </a:r>
            <a:r>
              <a:rPr lang="pt-BR" sz="1400" dirty="0" smtClean="0"/>
              <a:t>, Sanderson Barbalho, PMP</a:t>
            </a:r>
          </a:p>
          <a:p>
            <a:r>
              <a:rPr lang="pt-BR" sz="1400" dirty="0"/>
              <a:t>Pós-Graduação em Sistemas Mecatrônicos</a:t>
            </a:r>
          </a:p>
          <a:p>
            <a:r>
              <a:rPr lang="pt-BR" sz="1400" dirty="0"/>
              <a:t>Departamento de Engenharia </a:t>
            </a:r>
            <a:r>
              <a:rPr lang="pt-BR" sz="1400" dirty="0" smtClean="0"/>
              <a:t>de produção</a:t>
            </a:r>
            <a:endParaRPr lang="pt-BR" sz="1400" dirty="0"/>
          </a:p>
          <a:p>
            <a:endParaRPr lang="pt-BR" sz="1400" dirty="0" smtClean="0"/>
          </a:p>
          <a:p>
            <a:endParaRPr lang="pt-BR" sz="1400" dirty="0" smtClean="0"/>
          </a:p>
          <a:p>
            <a:endParaRPr lang="pt-BR" sz="1400" dirty="0" smtClean="0"/>
          </a:p>
          <a:p>
            <a:endParaRPr lang="pt-BR" sz="1400" dirty="0" smtClean="0"/>
          </a:p>
          <a:p>
            <a:r>
              <a:rPr lang="pt-BR" sz="1400" dirty="0"/>
              <a:t>Secretaria da Comissão Senado do </a:t>
            </a:r>
            <a:r>
              <a:rPr lang="pt-BR" sz="1400" dirty="0" smtClean="0"/>
              <a:t>Futuro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04177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4"/>
          <p:cNvGrpSpPr>
            <a:grpSpLocks/>
          </p:cNvGrpSpPr>
          <p:nvPr/>
        </p:nvGrpSpPr>
        <p:grpSpPr bwMode="auto">
          <a:xfrm>
            <a:off x="609600" y="2360613"/>
            <a:ext cx="685800" cy="2667000"/>
            <a:chOff x="384" y="1487"/>
            <a:chExt cx="432" cy="1680"/>
          </a:xfrm>
        </p:grpSpPr>
        <p:sp>
          <p:nvSpPr>
            <p:cNvPr id="290837" name="Oval 21"/>
            <p:cNvSpPr>
              <a:spLocks noChangeArrowheads="1"/>
            </p:cNvSpPr>
            <p:nvPr/>
          </p:nvSpPr>
          <p:spPr bwMode="auto">
            <a:xfrm>
              <a:off x="528" y="1487"/>
              <a:ext cx="144" cy="144"/>
            </a:xfrm>
            <a:prstGeom prst="ellipse">
              <a:avLst/>
            </a:prstGeom>
            <a:solidFill>
              <a:srgbClr val="99CC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38" name="Oval 22"/>
            <p:cNvSpPr>
              <a:spLocks noChangeArrowheads="1"/>
            </p:cNvSpPr>
            <p:nvPr/>
          </p:nvSpPr>
          <p:spPr bwMode="auto">
            <a:xfrm>
              <a:off x="528" y="1860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0" name="Oval 34"/>
            <p:cNvSpPr>
              <a:spLocks noChangeArrowheads="1"/>
            </p:cNvSpPr>
            <p:nvPr/>
          </p:nvSpPr>
          <p:spPr bwMode="auto">
            <a:xfrm>
              <a:off x="672" y="2255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1" name="Oval 35"/>
            <p:cNvSpPr>
              <a:spLocks noChangeArrowheads="1"/>
            </p:cNvSpPr>
            <p:nvPr/>
          </p:nvSpPr>
          <p:spPr bwMode="auto">
            <a:xfrm>
              <a:off x="672" y="2639"/>
              <a:ext cx="144" cy="144"/>
            </a:xfrm>
            <a:prstGeom prst="ellipse">
              <a:avLst/>
            </a:prstGeom>
            <a:solidFill>
              <a:schemeClr val="tx1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2" name="Oval 36"/>
            <p:cNvSpPr>
              <a:spLocks noChangeArrowheads="1"/>
            </p:cNvSpPr>
            <p:nvPr/>
          </p:nvSpPr>
          <p:spPr bwMode="auto">
            <a:xfrm>
              <a:off x="384" y="2351"/>
              <a:ext cx="144" cy="144"/>
            </a:xfrm>
            <a:prstGeom prst="ellipse">
              <a:avLst/>
            </a:prstGeom>
            <a:solidFill>
              <a:srgbClr val="00FF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3" name="Oval 37"/>
            <p:cNvSpPr>
              <a:spLocks noChangeArrowheads="1"/>
            </p:cNvSpPr>
            <p:nvPr/>
          </p:nvSpPr>
          <p:spPr bwMode="auto">
            <a:xfrm>
              <a:off x="528" y="3023"/>
              <a:ext cx="144" cy="144"/>
            </a:xfrm>
            <a:prstGeom prst="ellipse">
              <a:avLst/>
            </a:prstGeom>
            <a:solidFill>
              <a:srgbClr val="66FF3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3" name="Group 245"/>
          <p:cNvGrpSpPr>
            <a:grpSpLocks/>
          </p:cNvGrpSpPr>
          <p:nvPr/>
        </p:nvGrpSpPr>
        <p:grpSpPr bwMode="auto">
          <a:xfrm>
            <a:off x="1524000" y="2970213"/>
            <a:ext cx="762000" cy="1828800"/>
            <a:chOff x="960" y="1871"/>
            <a:chExt cx="480" cy="1152"/>
          </a:xfrm>
        </p:grpSpPr>
        <p:sp>
          <p:nvSpPr>
            <p:cNvPr id="290839" name="Oval 23"/>
            <p:cNvSpPr>
              <a:spLocks noChangeArrowheads="1"/>
            </p:cNvSpPr>
            <p:nvPr/>
          </p:nvSpPr>
          <p:spPr bwMode="auto">
            <a:xfrm>
              <a:off x="960" y="1871"/>
              <a:ext cx="144" cy="144"/>
            </a:xfrm>
            <a:prstGeom prst="ellipse">
              <a:avLst/>
            </a:prstGeom>
            <a:solidFill>
              <a:srgbClr val="99FFCC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0" name="Oval 24"/>
            <p:cNvSpPr>
              <a:spLocks noChangeArrowheads="1"/>
            </p:cNvSpPr>
            <p:nvPr/>
          </p:nvSpPr>
          <p:spPr bwMode="auto">
            <a:xfrm>
              <a:off x="1296" y="2015"/>
              <a:ext cx="144" cy="144"/>
            </a:xfrm>
            <a:prstGeom prst="ellipse">
              <a:avLst/>
            </a:prstGeom>
            <a:solidFill>
              <a:schemeClr val="hlink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7" name="Oval 31"/>
            <p:cNvSpPr>
              <a:spLocks noChangeArrowheads="1"/>
            </p:cNvSpPr>
            <p:nvPr/>
          </p:nvSpPr>
          <p:spPr bwMode="auto">
            <a:xfrm>
              <a:off x="960" y="2159"/>
              <a:ext cx="144" cy="144"/>
            </a:xfrm>
            <a:prstGeom prst="ellipse">
              <a:avLst/>
            </a:prstGeom>
            <a:solidFill>
              <a:srgbClr val="E0FA8E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8" name="Oval 32"/>
            <p:cNvSpPr>
              <a:spLocks noChangeArrowheads="1"/>
            </p:cNvSpPr>
            <p:nvPr/>
          </p:nvSpPr>
          <p:spPr bwMode="auto">
            <a:xfrm>
              <a:off x="1296" y="2399"/>
              <a:ext cx="144" cy="144"/>
            </a:xfrm>
            <a:prstGeom prst="ellipse">
              <a:avLst/>
            </a:prstGeom>
            <a:solidFill>
              <a:srgbClr val="00CC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9" name="Oval 33"/>
            <p:cNvSpPr>
              <a:spLocks noChangeArrowheads="1"/>
            </p:cNvSpPr>
            <p:nvPr/>
          </p:nvSpPr>
          <p:spPr bwMode="auto">
            <a:xfrm>
              <a:off x="960" y="2495"/>
              <a:ext cx="144" cy="144"/>
            </a:xfrm>
            <a:prstGeom prst="ellipse">
              <a:avLst/>
            </a:prstGeom>
            <a:solidFill>
              <a:srgbClr val="FFCC99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4" name="Oval 38"/>
            <p:cNvSpPr>
              <a:spLocks noChangeArrowheads="1"/>
            </p:cNvSpPr>
            <p:nvPr/>
          </p:nvSpPr>
          <p:spPr bwMode="auto">
            <a:xfrm>
              <a:off x="960" y="2879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5" name="Oval 39"/>
            <p:cNvSpPr>
              <a:spLocks noChangeArrowheads="1"/>
            </p:cNvSpPr>
            <p:nvPr/>
          </p:nvSpPr>
          <p:spPr bwMode="auto">
            <a:xfrm>
              <a:off x="1296" y="2735"/>
              <a:ext cx="144" cy="144"/>
            </a:xfrm>
            <a:prstGeom prst="ellipse">
              <a:avLst/>
            </a:prstGeom>
            <a:solidFill>
              <a:srgbClr val="FFB16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" name="Group 246"/>
          <p:cNvGrpSpPr>
            <a:grpSpLocks/>
          </p:cNvGrpSpPr>
          <p:nvPr/>
        </p:nvGrpSpPr>
        <p:grpSpPr bwMode="auto">
          <a:xfrm>
            <a:off x="2574925" y="3351213"/>
            <a:ext cx="1082675" cy="990600"/>
            <a:chOff x="1622" y="2111"/>
            <a:chExt cx="682" cy="624"/>
          </a:xfrm>
        </p:grpSpPr>
        <p:sp>
          <p:nvSpPr>
            <p:cNvPr id="290841" name="Oval 25"/>
            <p:cNvSpPr>
              <a:spLocks noChangeArrowheads="1"/>
            </p:cNvSpPr>
            <p:nvPr/>
          </p:nvSpPr>
          <p:spPr bwMode="auto">
            <a:xfrm>
              <a:off x="1938" y="2111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6" name="Oval 30"/>
            <p:cNvSpPr>
              <a:spLocks noChangeArrowheads="1"/>
            </p:cNvSpPr>
            <p:nvPr/>
          </p:nvSpPr>
          <p:spPr bwMode="auto">
            <a:xfrm>
              <a:off x="1622" y="2255"/>
              <a:ext cx="144" cy="144"/>
            </a:xfrm>
            <a:prstGeom prst="ellipse">
              <a:avLst/>
            </a:prstGeom>
            <a:solidFill>
              <a:srgbClr val="339966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6" name="Oval 40"/>
            <p:cNvSpPr>
              <a:spLocks noChangeArrowheads="1"/>
            </p:cNvSpPr>
            <p:nvPr/>
          </p:nvSpPr>
          <p:spPr bwMode="auto">
            <a:xfrm>
              <a:off x="2160" y="2495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7" name="Oval 41"/>
            <p:cNvSpPr>
              <a:spLocks noChangeArrowheads="1"/>
            </p:cNvSpPr>
            <p:nvPr/>
          </p:nvSpPr>
          <p:spPr bwMode="auto">
            <a:xfrm>
              <a:off x="1666" y="2591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8" name="Oval 42"/>
            <p:cNvSpPr>
              <a:spLocks noChangeArrowheads="1"/>
            </p:cNvSpPr>
            <p:nvPr/>
          </p:nvSpPr>
          <p:spPr bwMode="auto">
            <a:xfrm>
              <a:off x="2160" y="2495"/>
              <a:ext cx="144" cy="144"/>
            </a:xfrm>
            <a:prstGeom prst="ellipse">
              <a:avLst/>
            </a:prstGeom>
            <a:solidFill>
              <a:srgbClr val="FFFF99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5" name="Group 248"/>
          <p:cNvGrpSpPr>
            <a:grpSpLocks/>
          </p:cNvGrpSpPr>
          <p:nvPr/>
        </p:nvGrpSpPr>
        <p:grpSpPr bwMode="auto">
          <a:xfrm>
            <a:off x="5105400" y="3579813"/>
            <a:ext cx="1371600" cy="506412"/>
            <a:chOff x="3216" y="2255"/>
            <a:chExt cx="864" cy="319"/>
          </a:xfrm>
        </p:grpSpPr>
        <p:sp>
          <p:nvSpPr>
            <p:cNvPr id="290843" name="Oval 27"/>
            <p:cNvSpPr>
              <a:spLocks noChangeArrowheads="1"/>
            </p:cNvSpPr>
            <p:nvPr/>
          </p:nvSpPr>
          <p:spPr bwMode="auto">
            <a:xfrm>
              <a:off x="3216" y="2255"/>
              <a:ext cx="144" cy="144"/>
            </a:xfrm>
            <a:prstGeom prst="ellipse">
              <a:avLst/>
            </a:prstGeom>
            <a:solidFill>
              <a:srgbClr val="00FF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4" name="Oval 28"/>
            <p:cNvSpPr>
              <a:spLocks noChangeArrowheads="1"/>
            </p:cNvSpPr>
            <p:nvPr/>
          </p:nvSpPr>
          <p:spPr bwMode="auto">
            <a:xfrm>
              <a:off x="3936" y="2255"/>
              <a:ext cx="144" cy="144"/>
            </a:xfrm>
            <a:prstGeom prst="ellipse">
              <a:avLst/>
            </a:prstGeom>
            <a:solidFill>
              <a:srgbClr val="FFFF99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45" name="Oval 29"/>
            <p:cNvSpPr>
              <a:spLocks noChangeArrowheads="1"/>
            </p:cNvSpPr>
            <p:nvPr/>
          </p:nvSpPr>
          <p:spPr bwMode="auto">
            <a:xfrm>
              <a:off x="3755" y="2430"/>
              <a:ext cx="144" cy="144"/>
            </a:xfrm>
            <a:prstGeom prst="ellipse">
              <a:avLst/>
            </a:prstGeom>
            <a:solidFill>
              <a:srgbClr val="99FFCC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60" name="Oval 44"/>
            <p:cNvSpPr>
              <a:spLocks noChangeArrowheads="1"/>
            </p:cNvSpPr>
            <p:nvPr/>
          </p:nvSpPr>
          <p:spPr bwMode="auto">
            <a:xfrm>
              <a:off x="3504" y="2255"/>
              <a:ext cx="144" cy="144"/>
            </a:xfrm>
            <a:prstGeom prst="ellipse">
              <a:avLst/>
            </a:prstGeom>
            <a:solidFill>
              <a:srgbClr val="FFCC99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6" name="Group 247"/>
          <p:cNvGrpSpPr>
            <a:grpSpLocks/>
          </p:cNvGrpSpPr>
          <p:nvPr/>
        </p:nvGrpSpPr>
        <p:grpSpPr bwMode="auto">
          <a:xfrm>
            <a:off x="3886200" y="3427413"/>
            <a:ext cx="990600" cy="609600"/>
            <a:chOff x="2448" y="2159"/>
            <a:chExt cx="624" cy="384"/>
          </a:xfrm>
        </p:grpSpPr>
        <p:sp>
          <p:nvSpPr>
            <p:cNvPr id="290842" name="Oval 26"/>
            <p:cNvSpPr>
              <a:spLocks noChangeArrowheads="1"/>
            </p:cNvSpPr>
            <p:nvPr/>
          </p:nvSpPr>
          <p:spPr bwMode="auto">
            <a:xfrm>
              <a:off x="2688" y="2255"/>
              <a:ext cx="144" cy="144"/>
            </a:xfrm>
            <a:prstGeom prst="ellipse">
              <a:avLst/>
            </a:prstGeom>
            <a:solidFill>
              <a:srgbClr val="CC66FF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59" name="Oval 43"/>
            <p:cNvSpPr>
              <a:spLocks noChangeArrowheads="1"/>
            </p:cNvSpPr>
            <p:nvPr/>
          </p:nvSpPr>
          <p:spPr bwMode="auto">
            <a:xfrm>
              <a:off x="2928" y="2399"/>
              <a:ext cx="144" cy="144"/>
            </a:xfrm>
            <a:prstGeom prst="ellipse">
              <a:avLst/>
            </a:prstGeom>
            <a:solidFill>
              <a:srgbClr val="FFCC00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61" name="Oval 45"/>
            <p:cNvSpPr>
              <a:spLocks noChangeArrowheads="1"/>
            </p:cNvSpPr>
            <p:nvPr/>
          </p:nvSpPr>
          <p:spPr bwMode="auto">
            <a:xfrm>
              <a:off x="2448" y="2159"/>
              <a:ext cx="144" cy="144"/>
            </a:xfrm>
            <a:prstGeom prst="ellipse">
              <a:avLst/>
            </a:prstGeom>
            <a:solidFill>
              <a:srgbClr val="66FF33"/>
            </a:soli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7" name="Group 243"/>
          <p:cNvGrpSpPr>
            <a:grpSpLocks/>
          </p:cNvGrpSpPr>
          <p:nvPr/>
        </p:nvGrpSpPr>
        <p:grpSpPr bwMode="auto">
          <a:xfrm>
            <a:off x="990600" y="1674813"/>
            <a:ext cx="8008938" cy="4038600"/>
            <a:chOff x="624" y="1055"/>
            <a:chExt cx="5045" cy="2544"/>
          </a:xfrm>
        </p:grpSpPr>
        <p:sp>
          <p:nvSpPr>
            <p:cNvPr id="290822" name="Freeform 6"/>
            <p:cNvSpPr>
              <a:spLocks/>
            </p:cNvSpPr>
            <p:nvPr/>
          </p:nvSpPr>
          <p:spPr bwMode="auto">
            <a:xfrm>
              <a:off x="624" y="1055"/>
              <a:ext cx="3696" cy="9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528"/>
                </a:cxn>
                <a:cxn ang="0">
                  <a:pos x="2016" y="960"/>
                </a:cxn>
                <a:cxn ang="0">
                  <a:pos x="4560" y="1056"/>
                </a:cxn>
              </a:cxnLst>
              <a:rect l="0" t="0" r="r" b="b"/>
              <a:pathLst>
                <a:path w="4560" h="1056">
                  <a:moveTo>
                    <a:pt x="0" y="0"/>
                  </a:moveTo>
                  <a:cubicBezTo>
                    <a:pt x="72" y="184"/>
                    <a:pt x="144" y="368"/>
                    <a:pt x="480" y="528"/>
                  </a:cubicBezTo>
                  <a:cubicBezTo>
                    <a:pt x="816" y="688"/>
                    <a:pt x="1336" y="872"/>
                    <a:pt x="2016" y="960"/>
                  </a:cubicBezTo>
                  <a:cubicBezTo>
                    <a:pt x="2696" y="1048"/>
                    <a:pt x="4120" y="1040"/>
                    <a:pt x="4560" y="1056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0823" name="Freeform 7"/>
            <p:cNvSpPr>
              <a:spLocks/>
            </p:cNvSpPr>
            <p:nvPr/>
          </p:nvSpPr>
          <p:spPr bwMode="auto">
            <a:xfrm flipV="1">
              <a:off x="624" y="2735"/>
              <a:ext cx="3696" cy="86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0" y="528"/>
                </a:cxn>
                <a:cxn ang="0">
                  <a:pos x="2016" y="960"/>
                </a:cxn>
                <a:cxn ang="0">
                  <a:pos x="4560" y="1056"/>
                </a:cxn>
              </a:cxnLst>
              <a:rect l="0" t="0" r="r" b="b"/>
              <a:pathLst>
                <a:path w="4560" h="1056">
                  <a:moveTo>
                    <a:pt x="0" y="0"/>
                  </a:moveTo>
                  <a:cubicBezTo>
                    <a:pt x="72" y="184"/>
                    <a:pt x="144" y="368"/>
                    <a:pt x="480" y="528"/>
                  </a:cubicBezTo>
                  <a:cubicBezTo>
                    <a:pt x="816" y="688"/>
                    <a:pt x="1336" y="872"/>
                    <a:pt x="2016" y="960"/>
                  </a:cubicBezTo>
                  <a:cubicBezTo>
                    <a:pt x="2696" y="1048"/>
                    <a:pt x="4120" y="1040"/>
                    <a:pt x="4560" y="1056"/>
                  </a:cubicBezTo>
                </a:path>
              </a:pathLst>
            </a:custGeom>
            <a:noFill/>
            <a:ln w="19050" cap="flat" cmpd="sng">
              <a:solidFill>
                <a:schemeClr val="folHlink"/>
              </a:solidFill>
              <a:prstDash val="solid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grpSp>
          <p:nvGrpSpPr>
            <p:cNvPr id="8" name="Group 242"/>
            <p:cNvGrpSpPr>
              <a:grpSpLocks/>
            </p:cNvGrpSpPr>
            <p:nvPr/>
          </p:nvGrpSpPr>
          <p:grpSpPr bwMode="auto">
            <a:xfrm>
              <a:off x="4341" y="1993"/>
              <a:ext cx="1328" cy="1030"/>
              <a:chOff x="4341" y="1993"/>
              <a:chExt cx="1328" cy="1030"/>
            </a:xfrm>
          </p:grpSpPr>
          <p:grpSp>
            <p:nvGrpSpPr>
              <p:cNvPr id="9" name="Group 49"/>
              <p:cNvGrpSpPr>
                <a:grpSpLocks/>
              </p:cNvGrpSpPr>
              <p:nvPr/>
            </p:nvGrpSpPr>
            <p:grpSpPr bwMode="auto">
              <a:xfrm>
                <a:off x="4341" y="1993"/>
                <a:ext cx="1328" cy="742"/>
                <a:chOff x="4125" y="2064"/>
                <a:chExt cx="1503" cy="742"/>
              </a:xfrm>
            </p:grpSpPr>
            <p:sp>
              <p:nvSpPr>
                <p:cNvPr id="290866" name="AutoShape 50"/>
                <p:cNvSpPr>
                  <a:spLocks noChangeArrowheads="1"/>
                </p:cNvSpPr>
                <p:nvPr/>
              </p:nvSpPr>
              <p:spPr bwMode="auto">
                <a:xfrm>
                  <a:off x="4181" y="2231"/>
                  <a:ext cx="52" cy="69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114FFB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0867" name="AutoShape 51"/>
                <p:cNvSpPr>
                  <a:spLocks noChangeArrowheads="1"/>
                </p:cNvSpPr>
                <p:nvPr/>
              </p:nvSpPr>
              <p:spPr bwMode="auto">
                <a:xfrm>
                  <a:off x="4176" y="2366"/>
                  <a:ext cx="53" cy="69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00FF0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0868" name="AutoShape 52"/>
                <p:cNvSpPr>
                  <a:spLocks noChangeArrowheads="1"/>
                </p:cNvSpPr>
                <p:nvPr/>
              </p:nvSpPr>
              <p:spPr bwMode="auto">
                <a:xfrm>
                  <a:off x="4176" y="2526"/>
                  <a:ext cx="53" cy="69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FF5050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90869" name="AutoShape 53"/>
                <p:cNvSpPr>
                  <a:spLocks noChangeArrowheads="1"/>
                </p:cNvSpPr>
                <p:nvPr/>
              </p:nvSpPr>
              <p:spPr bwMode="auto">
                <a:xfrm>
                  <a:off x="4171" y="2666"/>
                  <a:ext cx="54" cy="69"/>
                </a:xfrm>
                <a:prstGeom prst="triangle">
                  <a:avLst>
                    <a:gd name="adj" fmla="val 49995"/>
                  </a:avLst>
                </a:prstGeom>
                <a:solidFill>
                  <a:srgbClr val="CC00CC"/>
                </a:soli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grpSp>
              <p:nvGrpSpPr>
                <p:cNvPr id="10" name="Group 54"/>
                <p:cNvGrpSpPr>
                  <a:grpSpLocks/>
                </p:cNvGrpSpPr>
                <p:nvPr/>
              </p:nvGrpSpPr>
              <p:grpSpPr bwMode="auto">
                <a:xfrm>
                  <a:off x="4125" y="2064"/>
                  <a:ext cx="1503" cy="742"/>
                  <a:chOff x="3633" y="834"/>
                  <a:chExt cx="1208" cy="596"/>
                </a:xfrm>
              </p:grpSpPr>
              <p:sp>
                <p:nvSpPr>
                  <p:cNvPr id="290871" name="Freeform 55"/>
                  <p:cNvSpPr>
                    <a:spLocks/>
                  </p:cNvSpPr>
                  <p:nvPr/>
                </p:nvSpPr>
                <p:spPr bwMode="auto">
                  <a:xfrm>
                    <a:off x="3960" y="843"/>
                    <a:ext cx="71" cy="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80" y="67"/>
                      </a:cxn>
                      <a:cxn ang="0">
                        <a:pos x="155" y="143"/>
                      </a:cxn>
                      <a:cxn ang="0">
                        <a:pos x="266" y="284"/>
                      </a:cxn>
                    </a:cxnLst>
                    <a:rect l="0" t="0" r="r" b="b"/>
                    <a:pathLst>
                      <a:path w="266" h="284">
                        <a:moveTo>
                          <a:pt x="0" y="0"/>
                        </a:moveTo>
                        <a:lnTo>
                          <a:pt x="80" y="67"/>
                        </a:lnTo>
                        <a:lnTo>
                          <a:pt x="155" y="143"/>
                        </a:lnTo>
                        <a:lnTo>
                          <a:pt x="266" y="284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2" name="Freeform 56"/>
                  <p:cNvSpPr>
                    <a:spLocks/>
                  </p:cNvSpPr>
                  <p:nvPr/>
                </p:nvSpPr>
                <p:spPr bwMode="auto">
                  <a:xfrm>
                    <a:off x="3979" y="849"/>
                    <a:ext cx="73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9" y="57"/>
                      </a:cxn>
                      <a:cxn ang="0">
                        <a:pos x="150" y="124"/>
                      </a:cxn>
                      <a:cxn ang="0">
                        <a:pos x="279" y="265"/>
                      </a:cxn>
                    </a:cxnLst>
                    <a:rect l="0" t="0" r="r" b="b"/>
                    <a:pathLst>
                      <a:path w="279" h="265">
                        <a:moveTo>
                          <a:pt x="0" y="0"/>
                        </a:moveTo>
                        <a:lnTo>
                          <a:pt x="79" y="57"/>
                        </a:lnTo>
                        <a:lnTo>
                          <a:pt x="150" y="124"/>
                        </a:lnTo>
                        <a:lnTo>
                          <a:pt x="279" y="265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3" name="Freeform 57"/>
                  <p:cNvSpPr>
                    <a:spLocks/>
                  </p:cNvSpPr>
                  <p:nvPr/>
                </p:nvSpPr>
                <p:spPr bwMode="auto">
                  <a:xfrm>
                    <a:off x="4015" y="863"/>
                    <a:ext cx="60" cy="5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79" y="56"/>
                      </a:cxn>
                      <a:cxn ang="0">
                        <a:pos x="150" y="123"/>
                      </a:cxn>
                      <a:cxn ang="0">
                        <a:pos x="231" y="207"/>
                      </a:cxn>
                    </a:cxnLst>
                    <a:rect l="0" t="0" r="r" b="b"/>
                    <a:pathLst>
                      <a:path w="231" h="207">
                        <a:moveTo>
                          <a:pt x="0" y="0"/>
                        </a:moveTo>
                        <a:lnTo>
                          <a:pt x="79" y="56"/>
                        </a:lnTo>
                        <a:lnTo>
                          <a:pt x="150" y="123"/>
                        </a:lnTo>
                        <a:lnTo>
                          <a:pt x="231" y="207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4" name="Freeform 58"/>
                  <p:cNvSpPr>
                    <a:spLocks/>
                  </p:cNvSpPr>
                  <p:nvPr/>
                </p:nvSpPr>
                <p:spPr bwMode="auto">
                  <a:xfrm>
                    <a:off x="4585" y="871"/>
                    <a:ext cx="114" cy="7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3" y="81"/>
                      </a:cxn>
                      <a:cxn ang="0">
                        <a:pos x="290" y="180"/>
                      </a:cxn>
                      <a:cxn ang="0">
                        <a:pos x="436" y="289"/>
                      </a:cxn>
                    </a:cxnLst>
                    <a:rect l="0" t="0" r="r" b="b"/>
                    <a:pathLst>
                      <a:path w="436" h="289">
                        <a:moveTo>
                          <a:pt x="0" y="0"/>
                        </a:moveTo>
                        <a:lnTo>
                          <a:pt x="143" y="81"/>
                        </a:lnTo>
                        <a:lnTo>
                          <a:pt x="290" y="180"/>
                        </a:lnTo>
                        <a:lnTo>
                          <a:pt x="436" y="289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5" name="Line 59"/>
                  <p:cNvSpPr>
                    <a:spLocks noChangeShapeType="1"/>
                  </p:cNvSpPr>
                  <p:nvPr/>
                </p:nvSpPr>
                <p:spPr bwMode="auto">
                  <a:xfrm>
                    <a:off x="4184" y="916"/>
                    <a:ext cx="504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6" name="Line 60"/>
                  <p:cNvSpPr>
                    <a:spLocks noChangeShapeType="1"/>
                  </p:cNvSpPr>
                  <p:nvPr/>
                </p:nvSpPr>
                <p:spPr bwMode="auto">
                  <a:xfrm>
                    <a:off x="4184" y="944"/>
                    <a:ext cx="543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7" name="Line 61"/>
                  <p:cNvSpPr>
                    <a:spLocks noChangeShapeType="1"/>
                  </p:cNvSpPr>
                  <p:nvPr/>
                </p:nvSpPr>
                <p:spPr bwMode="auto">
                  <a:xfrm>
                    <a:off x="4159" y="980"/>
                    <a:ext cx="576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8" name="Freeform 62"/>
                  <p:cNvSpPr>
                    <a:spLocks/>
                  </p:cNvSpPr>
                  <p:nvPr/>
                </p:nvSpPr>
                <p:spPr bwMode="auto">
                  <a:xfrm>
                    <a:off x="4052" y="1095"/>
                    <a:ext cx="57" cy="335"/>
                  </a:xfrm>
                  <a:custGeom>
                    <a:avLst/>
                    <a:gdLst/>
                    <a:ahLst/>
                    <a:cxnLst>
                      <a:cxn ang="0">
                        <a:pos x="213" y="0"/>
                      </a:cxn>
                      <a:cxn ang="0">
                        <a:pos x="213" y="117"/>
                      </a:cxn>
                      <a:cxn ang="0">
                        <a:pos x="204" y="249"/>
                      </a:cxn>
                      <a:cxn ang="0">
                        <a:pos x="182" y="379"/>
                      </a:cxn>
                      <a:cxn ang="0">
                        <a:pos x="160" y="528"/>
                      </a:cxn>
                      <a:cxn ang="0">
                        <a:pos x="138" y="652"/>
                      </a:cxn>
                      <a:cxn ang="0">
                        <a:pos x="115" y="794"/>
                      </a:cxn>
                      <a:cxn ang="0">
                        <a:pos x="93" y="913"/>
                      </a:cxn>
                      <a:cxn ang="0">
                        <a:pos x="61" y="1020"/>
                      </a:cxn>
                      <a:cxn ang="0">
                        <a:pos x="35" y="1102"/>
                      </a:cxn>
                      <a:cxn ang="0">
                        <a:pos x="0" y="1198"/>
                      </a:cxn>
                    </a:cxnLst>
                    <a:rect l="0" t="0" r="r" b="b"/>
                    <a:pathLst>
                      <a:path w="213" h="1198">
                        <a:moveTo>
                          <a:pt x="213" y="0"/>
                        </a:moveTo>
                        <a:lnTo>
                          <a:pt x="213" y="117"/>
                        </a:lnTo>
                        <a:lnTo>
                          <a:pt x="204" y="249"/>
                        </a:lnTo>
                        <a:lnTo>
                          <a:pt x="182" y="379"/>
                        </a:lnTo>
                        <a:lnTo>
                          <a:pt x="160" y="528"/>
                        </a:lnTo>
                        <a:lnTo>
                          <a:pt x="138" y="652"/>
                        </a:lnTo>
                        <a:lnTo>
                          <a:pt x="115" y="794"/>
                        </a:lnTo>
                        <a:lnTo>
                          <a:pt x="93" y="913"/>
                        </a:lnTo>
                        <a:lnTo>
                          <a:pt x="61" y="1020"/>
                        </a:lnTo>
                        <a:lnTo>
                          <a:pt x="35" y="1102"/>
                        </a:lnTo>
                        <a:lnTo>
                          <a:pt x="0" y="1198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79" name="Line 63"/>
                  <p:cNvSpPr>
                    <a:spLocks noChangeShapeType="1"/>
                  </p:cNvSpPr>
                  <p:nvPr/>
                </p:nvSpPr>
                <p:spPr bwMode="auto">
                  <a:xfrm>
                    <a:off x="4137" y="1018"/>
                    <a:ext cx="640" cy="2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0" name="Line 64"/>
                  <p:cNvSpPr>
                    <a:spLocks noChangeShapeType="1"/>
                  </p:cNvSpPr>
                  <p:nvPr/>
                </p:nvSpPr>
                <p:spPr bwMode="auto">
                  <a:xfrm>
                    <a:off x="4122" y="1056"/>
                    <a:ext cx="690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1" name="Line 65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1165"/>
                    <a:ext cx="1205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2" name="Freeform 66"/>
                  <p:cNvSpPr>
                    <a:spLocks/>
                  </p:cNvSpPr>
                  <p:nvPr/>
                </p:nvSpPr>
                <p:spPr bwMode="auto">
                  <a:xfrm>
                    <a:off x="3701" y="843"/>
                    <a:ext cx="156" cy="581"/>
                  </a:xfrm>
                  <a:custGeom>
                    <a:avLst/>
                    <a:gdLst/>
                    <a:ahLst/>
                    <a:cxnLst>
                      <a:cxn ang="0">
                        <a:pos x="599" y="0"/>
                      </a:cxn>
                      <a:cxn ang="0">
                        <a:pos x="541" y="33"/>
                      </a:cxn>
                      <a:cxn ang="0">
                        <a:pos x="426" y="128"/>
                      </a:cxn>
                      <a:cxn ang="0">
                        <a:pos x="319" y="245"/>
                      </a:cxn>
                      <a:cxn ang="0">
                        <a:pos x="244" y="363"/>
                      </a:cxn>
                      <a:cxn ang="0">
                        <a:pos x="172" y="501"/>
                      </a:cxn>
                      <a:cxn ang="0">
                        <a:pos x="101" y="639"/>
                      </a:cxn>
                      <a:cxn ang="0">
                        <a:pos x="53" y="765"/>
                      </a:cxn>
                      <a:cxn ang="0">
                        <a:pos x="8" y="908"/>
                      </a:cxn>
                      <a:cxn ang="0">
                        <a:pos x="0" y="1025"/>
                      </a:cxn>
                      <a:cxn ang="0">
                        <a:pos x="0" y="1157"/>
                      </a:cxn>
                      <a:cxn ang="0">
                        <a:pos x="0" y="1285"/>
                      </a:cxn>
                      <a:cxn ang="0">
                        <a:pos x="4" y="1430"/>
                      </a:cxn>
                      <a:cxn ang="0">
                        <a:pos x="0" y="1567"/>
                      </a:cxn>
                      <a:cxn ang="0">
                        <a:pos x="0" y="1708"/>
                      </a:cxn>
                      <a:cxn ang="0">
                        <a:pos x="4" y="2008"/>
                      </a:cxn>
                      <a:cxn ang="0">
                        <a:pos x="8" y="2082"/>
                      </a:cxn>
                    </a:cxnLst>
                    <a:rect l="0" t="0" r="r" b="b"/>
                    <a:pathLst>
                      <a:path w="599" h="2082">
                        <a:moveTo>
                          <a:pt x="599" y="0"/>
                        </a:moveTo>
                        <a:lnTo>
                          <a:pt x="541" y="33"/>
                        </a:lnTo>
                        <a:lnTo>
                          <a:pt x="426" y="128"/>
                        </a:lnTo>
                        <a:lnTo>
                          <a:pt x="319" y="245"/>
                        </a:lnTo>
                        <a:lnTo>
                          <a:pt x="244" y="363"/>
                        </a:lnTo>
                        <a:lnTo>
                          <a:pt x="172" y="501"/>
                        </a:lnTo>
                        <a:lnTo>
                          <a:pt x="101" y="639"/>
                        </a:lnTo>
                        <a:lnTo>
                          <a:pt x="53" y="765"/>
                        </a:lnTo>
                        <a:lnTo>
                          <a:pt x="8" y="908"/>
                        </a:lnTo>
                        <a:lnTo>
                          <a:pt x="0" y="1025"/>
                        </a:lnTo>
                        <a:lnTo>
                          <a:pt x="0" y="1157"/>
                        </a:lnTo>
                        <a:lnTo>
                          <a:pt x="0" y="1285"/>
                        </a:lnTo>
                        <a:lnTo>
                          <a:pt x="4" y="1430"/>
                        </a:lnTo>
                        <a:lnTo>
                          <a:pt x="0" y="1567"/>
                        </a:lnTo>
                        <a:lnTo>
                          <a:pt x="0" y="1708"/>
                        </a:lnTo>
                        <a:lnTo>
                          <a:pt x="4" y="2008"/>
                        </a:lnTo>
                        <a:lnTo>
                          <a:pt x="8" y="2082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3" name="Freeform 67"/>
                  <p:cNvSpPr>
                    <a:spLocks/>
                  </p:cNvSpPr>
                  <p:nvPr/>
                </p:nvSpPr>
                <p:spPr bwMode="auto">
                  <a:xfrm>
                    <a:off x="3705" y="841"/>
                    <a:ext cx="159" cy="588"/>
                  </a:xfrm>
                  <a:custGeom>
                    <a:avLst/>
                    <a:gdLst/>
                    <a:ahLst/>
                    <a:cxnLst>
                      <a:cxn ang="0">
                        <a:pos x="609" y="0"/>
                      </a:cxn>
                      <a:cxn ang="0">
                        <a:pos x="546" y="48"/>
                      </a:cxn>
                      <a:cxn ang="0">
                        <a:pos x="476" y="132"/>
                      </a:cxn>
                      <a:cxn ang="0">
                        <a:pos x="391" y="245"/>
                      </a:cxn>
                      <a:cxn ang="0">
                        <a:pos x="320" y="367"/>
                      </a:cxn>
                      <a:cxn ang="0">
                        <a:pos x="262" y="490"/>
                      </a:cxn>
                      <a:cxn ang="0">
                        <a:pos x="199" y="624"/>
                      </a:cxn>
                      <a:cxn ang="0">
                        <a:pos x="151" y="769"/>
                      </a:cxn>
                      <a:cxn ang="0">
                        <a:pos x="120" y="897"/>
                      </a:cxn>
                      <a:cxn ang="0">
                        <a:pos x="112" y="1029"/>
                      </a:cxn>
                      <a:cxn ang="0">
                        <a:pos x="102" y="1151"/>
                      </a:cxn>
                      <a:cxn ang="0">
                        <a:pos x="94" y="1283"/>
                      </a:cxn>
                      <a:cxn ang="0">
                        <a:pos x="94" y="1415"/>
                      </a:cxn>
                      <a:cxn ang="0">
                        <a:pos x="84" y="1552"/>
                      </a:cxn>
                      <a:cxn ang="0">
                        <a:pos x="66" y="1712"/>
                      </a:cxn>
                      <a:cxn ang="0">
                        <a:pos x="58" y="1819"/>
                      </a:cxn>
                      <a:cxn ang="0">
                        <a:pos x="44" y="1934"/>
                      </a:cxn>
                      <a:cxn ang="0">
                        <a:pos x="0" y="2105"/>
                      </a:cxn>
                    </a:cxnLst>
                    <a:rect l="0" t="0" r="r" b="b"/>
                    <a:pathLst>
                      <a:path w="609" h="2105">
                        <a:moveTo>
                          <a:pt x="609" y="0"/>
                        </a:moveTo>
                        <a:lnTo>
                          <a:pt x="546" y="48"/>
                        </a:lnTo>
                        <a:lnTo>
                          <a:pt x="476" y="132"/>
                        </a:lnTo>
                        <a:lnTo>
                          <a:pt x="391" y="245"/>
                        </a:lnTo>
                        <a:lnTo>
                          <a:pt x="320" y="367"/>
                        </a:lnTo>
                        <a:lnTo>
                          <a:pt x="262" y="490"/>
                        </a:lnTo>
                        <a:lnTo>
                          <a:pt x="199" y="624"/>
                        </a:lnTo>
                        <a:lnTo>
                          <a:pt x="151" y="769"/>
                        </a:lnTo>
                        <a:lnTo>
                          <a:pt x="120" y="897"/>
                        </a:lnTo>
                        <a:lnTo>
                          <a:pt x="112" y="1029"/>
                        </a:lnTo>
                        <a:lnTo>
                          <a:pt x="102" y="1151"/>
                        </a:lnTo>
                        <a:lnTo>
                          <a:pt x="94" y="1283"/>
                        </a:lnTo>
                        <a:lnTo>
                          <a:pt x="94" y="1415"/>
                        </a:lnTo>
                        <a:lnTo>
                          <a:pt x="84" y="1552"/>
                        </a:lnTo>
                        <a:lnTo>
                          <a:pt x="66" y="1712"/>
                        </a:lnTo>
                        <a:lnTo>
                          <a:pt x="58" y="1819"/>
                        </a:lnTo>
                        <a:lnTo>
                          <a:pt x="44" y="1934"/>
                        </a:lnTo>
                        <a:lnTo>
                          <a:pt x="0" y="2105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4" name="Freeform 68"/>
                  <p:cNvSpPr>
                    <a:spLocks/>
                  </p:cNvSpPr>
                  <p:nvPr/>
                </p:nvSpPr>
                <p:spPr bwMode="auto">
                  <a:xfrm>
                    <a:off x="3711" y="839"/>
                    <a:ext cx="167" cy="587"/>
                  </a:xfrm>
                  <a:custGeom>
                    <a:avLst/>
                    <a:gdLst/>
                    <a:ahLst/>
                    <a:cxnLst>
                      <a:cxn ang="0">
                        <a:pos x="637" y="0"/>
                      </a:cxn>
                      <a:cxn ang="0">
                        <a:pos x="583" y="51"/>
                      </a:cxn>
                      <a:cxn ang="0">
                        <a:pos x="534" y="122"/>
                      </a:cxn>
                      <a:cxn ang="0">
                        <a:pos x="458" y="240"/>
                      </a:cxn>
                      <a:cxn ang="0">
                        <a:pos x="378" y="382"/>
                      </a:cxn>
                      <a:cxn ang="0">
                        <a:pos x="338" y="504"/>
                      </a:cxn>
                      <a:cxn ang="0">
                        <a:pos x="294" y="642"/>
                      </a:cxn>
                      <a:cxn ang="0">
                        <a:pos x="258" y="759"/>
                      </a:cxn>
                      <a:cxn ang="0">
                        <a:pos x="236" y="910"/>
                      </a:cxn>
                      <a:cxn ang="0">
                        <a:pos x="227" y="1038"/>
                      </a:cxn>
                      <a:cxn ang="0">
                        <a:pos x="213" y="1170"/>
                      </a:cxn>
                      <a:cxn ang="0">
                        <a:pos x="195" y="1302"/>
                      </a:cxn>
                      <a:cxn ang="0">
                        <a:pos x="173" y="1448"/>
                      </a:cxn>
                      <a:cxn ang="0">
                        <a:pos x="155" y="1575"/>
                      </a:cxn>
                      <a:cxn ang="0">
                        <a:pos x="133" y="1711"/>
                      </a:cxn>
                      <a:cxn ang="0">
                        <a:pos x="111" y="1834"/>
                      </a:cxn>
                      <a:cxn ang="0">
                        <a:pos x="90" y="1934"/>
                      </a:cxn>
                      <a:cxn ang="0">
                        <a:pos x="48" y="2026"/>
                      </a:cxn>
                      <a:cxn ang="0">
                        <a:pos x="0" y="2101"/>
                      </a:cxn>
                    </a:cxnLst>
                    <a:rect l="0" t="0" r="r" b="b"/>
                    <a:pathLst>
                      <a:path w="637" h="2101">
                        <a:moveTo>
                          <a:pt x="637" y="0"/>
                        </a:moveTo>
                        <a:lnTo>
                          <a:pt x="583" y="51"/>
                        </a:lnTo>
                        <a:lnTo>
                          <a:pt x="534" y="122"/>
                        </a:lnTo>
                        <a:lnTo>
                          <a:pt x="458" y="240"/>
                        </a:lnTo>
                        <a:lnTo>
                          <a:pt x="378" y="382"/>
                        </a:lnTo>
                        <a:lnTo>
                          <a:pt x="338" y="504"/>
                        </a:lnTo>
                        <a:lnTo>
                          <a:pt x="294" y="642"/>
                        </a:lnTo>
                        <a:lnTo>
                          <a:pt x="258" y="759"/>
                        </a:lnTo>
                        <a:lnTo>
                          <a:pt x="236" y="910"/>
                        </a:lnTo>
                        <a:lnTo>
                          <a:pt x="227" y="1038"/>
                        </a:lnTo>
                        <a:lnTo>
                          <a:pt x="213" y="1170"/>
                        </a:lnTo>
                        <a:lnTo>
                          <a:pt x="195" y="1302"/>
                        </a:lnTo>
                        <a:lnTo>
                          <a:pt x="173" y="1448"/>
                        </a:lnTo>
                        <a:lnTo>
                          <a:pt x="155" y="1575"/>
                        </a:lnTo>
                        <a:lnTo>
                          <a:pt x="133" y="1711"/>
                        </a:lnTo>
                        <a:lnTo>
                          <a:pt x="111" y="1834"/>
                        </a:lnTo>
                        <a:lnTo>
                          <a:pt x="90" y="1934"/>
                        </a:lnTo>
                        <a:lnTo>
                          <a:pt x="48" y="2026"/>
                        </a:lnTo>
                        <a:lnTo>
                          <a:pt x="0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5" name="Freeform 69"/>
                  <p:cNvSpPr>
                    <a:spLocks/>
                  </p:cNvSpPr>
                  <p:nvPr/>
                </p:nvSpPr>
                <p:spPr bwMode="auto">
                  <a:xfrm>
                    <a:off x="3713" y="839"/>
                    <a:ext cx="174" cy="589"/>
                  </a:xfrm>
                  <a:custGeom>
                    <a:avLst/>
                    <a:gdLst/>
                    <a:ahLst/>
                    <a:cxnLst>
                      <a:cxn ang="0">
                        <a:pos x="662" y="0"/>
                      </a:cxn>
                      <a:cxn ang="0">
                        <a:pos x="614" y="70"/>
                      </a:cxn>
                      <a:cxn ang="0">
                        <a:pos x="569" y="145"/>
                      </a:cxn>
                      <a:cxn ang="0">
                        <a:pos x="511" y="250"/>
                      </a:cxn>
                      <a:cxn ang="0">
                        <a:pos x="458" y="376"/>
                      </a:cxn>
                      <a:cxn ang="0">
                        <a:pos x="432" y="499"/>
                      </a:cxn>
                      <a:cxn ang="0">
                        <a:pos x="396" y="642"/>
                      </a:cxn>
                      <a:cxn ang="0">
                        <a:pos x="360" y="778"/>
                      </a:cxn>
                      <a:cxn ang="0">
                        <a:pos x="347" y="921"/>
                      </a:cxn>
                      <a:cxn ang="0">
                        <a:pos x="342" y="1034"/>
                      </a:cxn>
                      <a:cxn ang="0">
                        <a:pos x="329" y="1166"/>
                      </a:cxn>
                      <a:cxn ang="0">
                        <a:pos x="316" y="1302"/>
                      </a:cxn>
                      <a:cxn ang="0">
                        <a:pos x="289" y="1435"/>
                      </a:cxn>
                      <a:cxn ang="0">
                        <a:pos x="249" y="1575"/>
                      </a:cxn>
                      <a:cxn ang="0">
                        <a:pos x="222" y="1706"/>
                      </a:cxn>
                      <a:cxn ang="0">
                        <a:pos x="178" y="1828"/>
                      </a:cxn>
                      <a:cxn ang="0">
                        <a:pos x="134" y="1934"/>
                      </a:cxn>
                      <a:cxn ang="0">
                        <a:pos x="71" y="2030"/>
                      </a:cxn>
                      <a:cxn ang="0">
                        <a:pos x="0" y="2110"/>
                      </a:cxn>
                    </a:cxnLst>
                    <a:rect l="0" t="0" r="r" b="b"/>
                    <a:pathLst>
                      <a:path w="662" h="2110">
                        <a:moveTo>
                          <a:pt x="662" y="0"/>
                        </a:moveTo>
                        <a:lnTo>
                          <a:pt x="614" y="70"/>
                        </a:lnTo>
                        <a:lnTo>
                          <a:pt x="569" y="145"/>
                        </a:lnTo>
                        <a:lnTo>
                          <a:pt x="511" y="250"/>
                        </a:lnTo>
                        <a:lnTo>
                          <a:pt x="458" y="376"/>
                        </a:lnTo>
                        <a:lnTo>
                          <a:pt x="432" y="499"/>
                        </a:lnTo>
                        <a:lnTo>
                          <a:pt x="396" y="642"/>
                        </a:lnTo>
                        <a:lnTo>
                          <a:pt x="360" y="778"/>
                        </a:lnTo>
                        <a:lnTo>
                          <a:pt x="347" y="921"/>
                        </a:lnTo>
                        <a:lnTo>
                          <a:pt x="342" y="1034"/>
                        </a:lnTo>
                        <a:lnTo>
                          <a:pt x="329" y="1166"/>
                        </a:lnTo>
                        <a:lnTo>
                          <a:pt x="316" y="1302"/>
                        </a:lnTo>
                        <a:lnTo>
                          <a:pt x="289" y="1435"/>
                        </a:lnTo>
                        <a:lnTo>
                          <a:pt x="249" y="1575"/>
                        </a:lnTo>
                        <a:lnTo>
                          <a:pt x="222" y="1706"/>
                        </a:lnTo>
                        <a:lnTo>
                          <a:pt x="178" y="1828"/>
                        </a:lnTo>
                        <a:lnTo>
                          <a:pt x="134" y="1934"/>
                        </a:lnTo>
                        <a:lnTo>
                          <a:pt x="71" y="2030"/>
                        </a:lnTo>
                        <a:lnTo>
                          <a:pt x="0" y="2110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6" name="Freeform 70"/>
                  <p:cNvSpPr>
                    <a:spLocks/>
                  </p:cNvSpPr>
                  <p:nvPr/>
                </p:nvSpPr>
                <p:spPr bwMode="auto">
                  <a:xfrm>
                    <a:off x="3722" y="837"/>
                    <a:ext cx="173" cy="589"/>
                  </a:xfrm>
                  <a:custGeom>
                    <a:avLst/>
                    <a:gdLst/>
                    <a:ahLst/>
                    <a:cxnLst>
                      <a:cxn ang="0">
                        <a:pos x="662" y="0"/>
                      </a:cxn>
                      <a:cxn ang="0">
                        <a:pos x="622" y="66"/>
                      </a:cxn>
                      <a:cxn ang="0">
                        <a:pos x="583" y="161"/>
                      </a:cxn>
                      <a:cxn ang="0">
                        <a:pos x="547" y="268"/>
                      </a:cxn>
                      <a:cxn ang="0">
                        <a:pos x="525" y="381"/>
                      </a:cxn>
                      <a:cxn ang="0">
                        <a:pos x="498" y="501"/>
                      </a:cxn>
                      <a:cxn ang="0">
                        <a:pos x="480" y="647"/>
                      </a:cxn>
                      <a:cxn ang="0">
                        <a:pos x="454" y="784"/>
                      </a:cxn>
                      <a:cxn ang="0">
                        <a:pos x="448" y="916"/>
                      </a:cxn>
                      <a:cxn ang="0">
                        <a:pos x="440" y="1044"/>
                      </a:cxn>
                      <a:cxn ang="0">
                        <a:pos x="422" y="1166"/>
                      </a:cxn>
                      <a:cxn ang="0">
                        <a:pos x="391" y="1304"/>
                      </a:cxn>
                      <a:cxn ang="0">
                        <a:pos x="365" y="1426"/>
                      </a:cxn>
                      <a:cxn ang="0">
                        <a:pos x="319" y="1581"/>
                      </a:cxn>
                      <a:cxn ang="0">
                        <a:pos x="275" y="1720"/>
                      </a:cxn>
                      <a:cxn ang="0">
                        <a:pos x="214" y="1839"/>
                      </a:cxn>
                      <a:cxn ang="0">
                        <a:pos x="160" y="1935"/>
                      </a:cxn>
                      <a:cxn ang="0">
                        <a:pos x="75" y="2035"/>
                      </a:cxn>
                      <a:cxn ang="0">
                        <a:pos x="0" y="2111"/>
                      </a:cxn>
                    </a:cxnLst>
                    <a:rect l="0" t="0" r="r" b="b"/>
                    <a:pathLst>
                      <a:path w="662" h="2111">
                        <a:moveTo>
                          <a:pt x="662" y="0"/>
                        </a:moveTo>
                        <a:lnTo>
                          <a:pt x="622" y="66"/>
                        </a:lnTo>
                        <a:lnTo>
                          <a:pt x="583" y="161"/>
                        </a:lnTo>
                        <a:lnTo>
                          <a:pt x="547" y="268"/>
                        </a:lnTo>
                        <a:lnTo>
                          <a:pt x="525" y="381"/>
                        </a:lnTo>
                        <a:lnTo>
                          <a:pt x="498" y="501"/>
                        </a:lnTo>
                        <a:lnTo>
                          <a:pt x="480" y="647"/>
                        </a:lnTo>
                        <a:lnTo>
                          <a:pt x="454" y="784"/>
                        </a:lnTo>
                        <a:lnTo>
                          <a:pt x="448" y="916"/>
                        </a:lnTo>
                        <a:lnTo>
                          <a:pt x="440" y="1044"/>
                        </a:lnTo>
                        <a:lnTo>
                          <a:pt x="422" y="1166"/>
                        </a:lnTo>
                        <a:lnTo>
                          <a:pt x="391" y="1304"/>
                        </a:lnTo>
                        <a:lnTo>
                          <a:pt x="365" y="1426"/>
                        </a:lnTo>
                        <a:lnTo>
                          <a:pt x="319" y="1581"/>
                        </a:lnTo>
                        <a:lnTo>
                          <a:pt x="275" y="1720"/>
                        </a:lnTo>
                        <a:lnTo>
                          <a:pt x="214" y="1839"/>
                        </a:lnTo>
                        <a:lnTo>
                          <a:pt x="160" y="1935"/>
                        </a:lnTo>
                        <a:lnTo>
                          <a:pt x="75" y="2035"/>
                        </a:lnTo>
                        <a:lnTo>
                          <a:pt x="0" y="211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7" name="Freeform 71"/>
                  <p:cNvSpPr>
                    <a:spLocks/>
                  </p:cNvSpPr>
                  <p:nvPr/>
                </p:nvSpPr>
                <p:spPr bwMode="auto">
                  <a:xfrm>
                    <a:off x="3736" y="839"/>
                    <a:ext cx="165" cy="587"/>
                  </a:xfrm>
                  <a:custGeom>
                    <a:avLst/>
                    <a:gdLst/>
                    <a:ahLst/>
                    <a:cxnLst>
                      <a:cxn ang="0">
                        <a:pos x="626" y="0"/>
                      </a:cxn>
                      <a:cxn ang="0">
                        <a:pos x="614" y="61"/>
                      </a:cxn>
                      <a:cxn ang="0">
                        <a:pos x="596" y="155"/>
                      </a:cxn>
                      <a:cxn ang="0">
                        <a:pos x="569" y="273"/>
                      </a:cxn>
                      <a:cxn ang="0">
                        <a:pos x="551" y="376"/>
                      </a:cxn>
                      <a:cxn ang="0">
                        <a:pos x="533" y="481"/>
                      </a:cxn>
                      <a:cxn ang="0">
                        <a:pos x="525" y="646"/>
                      </a:cxn>
                      <a:cxn ang="0">
                        <a:pos x="515" y="774"/>
                      </a:cxn>
                      <a:cxn ang="0">
                        <a:pos x="511" y="902"/>
                      </a:cxn>
                      <a:cxn ang="0">
                        <a:pos x="498" y="1038"/>
                      </a:cxn>
                      <a:cxn ang="0">
                        <a:pos x="480" y="1160"/>
                      </a:cxn>
                      <a:cxn ang="0">
                        <a:pos x="462" y="1302"/>
                      </a:cxn>
                      <a:cxn ang="0">
                        <a:pos x="418" y="1448"/>
                      </a:cxn>
                      <a:cxn ang="0">
                        <a:pos x="365" y="1586"/>
                      </a:cxn>
                      <a:cxn ang="0">
                        <a:pos x="297" y="1729"/>
                      </a:cxn>
                      <a:cxn ang="0">
                        <a:pos x="236" y="1838"/>
                      </a:cxn>
                      <a:cxn ang="0">
                        <a:pos x="156" y="1934"/>
                      </a:cxn>
                      <a:cxn ang="0">
                        <a:pos x="93" y="2007"/>
                      </a:cxn>
                      <a:cxn ang="0">
                        <a:pos x="0" y="2101"/>
                      </a:cxn>
                    </a:cxnLst>
                    <a:rect l="0" t="0" r="r" b="b"/>
                    <a:pathLst>
                      <a:path w="626" h="2101">
                        <a:moveTo>
                          <a:pt x="626" y="0"/>
                        </a:moveTo>
                        <a:lnTo>
                          <a:pt x="614" y="61"/>
                        </a:lnTo>
                        <a:lnTo>
                          <a:pt x="596" y="155"/>
                        </a:lnTo>
                        <a:lnTo>
                          <a:pt x="569" y="273"/>
                        </a:lnTo>
                        <a:lnTo>
                          <a:pt x="551" y="376"/>
                        </a:lnTo>
                        <a:lnTo>
                          <a:pt x="533" y="481"/>
                        </a:lnTo>
                        <a:lnTo>
                          <a:pt x="525" y="646"/>
                        </a:lnTo>
                        <a:lnTo>
                          <a:pt x="515" y="774"/>
                        </a:lnTo>
                        <a:lnTo>
                          <a:pt x="511" y="902"/>
                        </a:lnTo>
                        <a:lnTo>
                          <a:pt x="498" y="1038"/>
                        </a:lnTo>
                        <a:lnTo>
                          <a:pt x="480" y="1160"/>
                        </a:lnTo>
                        <a:lnTo>
                          <a:pt x="462" y="1302"/>
                        </a:lnTo>
                        <a:lnTo>
                          <a:pt x="418" y="1448"/>
                        </a:lnTo>
                        <a:lnTo>
                          <a:pt x="365" y="1586"/>
                        </a:lnTo>
                        <a:lnTo>
                          <a:pt x="297" y="1729"/>
                        </a:lnTo>
                        <a:lnTo>
                          <a:pt x="236" y="1838"/>
                        </a:lnTo>
                        <a:lnTo>
                          <a:pt x="156" y="1934"/>
                        </a:lnTo>
                        <a:lnTo>
                          <a:pt x="93" y="2007"/>
                        </a:lnTo>
                        <a:lnTo>
                          <a:pt x="0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8" name="Line 72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906" y="839"/>
                    <a:ext cx="1" cy="328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89" name="Line 73"/>
                  <p:cNvSpPr>
                    <a:spLocks noChangeShapeType="1"/>
                  </p:cNvSpPr>
                  <p:nvPr/>
                </p:nvSpPr>
                <p:spPr bwMode="auto">
                  <a:xfrm>
                    <a:off x="3636" y="1093"/>
                    <a:ext cx="1197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0" name="Line 74"/>
                  <p:cNvSpPr>
                    <a:spLocks noChangeShapeType="1"/>
                  </p:cNvSpPr>
                  <p:nvPr/>
                </p:nvSpPr>
                <p:spPr bwMode="auto">
                  <a:xfrm>
                    <a:off x="3633" y="1129"/>
                    <a:ext cx="1208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1" name="Line 75"/>
                  <p:cNvSpPr>
                    <a:spLocks noChangeShapeType="1"/>
                  </p:cNvSpPr>
                  <p:nvPr/>
                </p:nvSpPr>
                <p:spPr bwMode="auto">
                  <a:xfrm>
                    <a:off x="3639" y="1203"/>
                    <a:ext cx="262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2" name="Line 76"/>
                  <p:cNvSpPr>
                    <a:spLocks noChangeShapeType="1"/>
                  </p:cNvSpPr>
                  <p:nvPr/>
                </p:nvSpPr>
                <p:spPr bwMode="auto">
                  <a:xfrm>
                    <a:off x="3913" y="1203"/>
                    <a:ext cx="255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3" name="Line 77"/>
                  <p:cNvSpPr>
                    <a:spLocks noChangeShapeType="1"/>
                  </p:cNvSpPr>
                  <p:nvPr/>
                </p:nvSpPr>
                <p:spPr bwMode="auto">
                  <a:xfrm>
                    <a:off x="3718" y="944"/>
                    <a:ext cx="327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4" name="Line 78"/>
                  <p:cNvSpPr>
                    <a:spLocks noChangeShapeType="1"/>
                  </p:cNvSpPr>
                  <p:nvPr/>
                </p:nvSpPr>
                <p:spPr bwMode="auto">
                  <a:xfrm>
                    <a:off x="3693" y="980"/>
                    <a:ext cx="375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5" name="Line 79"/>
                  <p:cNvSpPr>
                    <a:spLocks noChangeShapeType="1"/>
                  </p:cNvSpPr>
                  <p:nvPr/>
                </p:nvSpPr>
                <p:spPr bwMode="auto">
                  <a:xfrm>
                    <a:off x="3666" y="1018"/>
                    <a:ext cx="416" cy="2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6" name="Line 80"/>
                  <p:cNvSpPr>
                    <a:spLocks noChangeShapeType="1"/>
                  </p:cNvSpPr>
                  <p:nvPr/>
                </p:nvSpPr>
                <p:spPr bwMode="auto">
                  <a:xfrm>
                    <a:off x="3648" y="1056"/>
                    <a:ext cx="451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7" name="Line 81"/>
                  <p:cNvSpPr>
                    <a:spLocks noChangeShapeType="1"/>
                  </p:cNvSpPr>
                  <p:nvPr/>
                </p:nvSpPr>
                <p:spPr bwMode="auto">
                  <a:xfrm>
                    <a:off x="3642" y="1240"/>
                    <a:ext cx="244" cy="2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8" name="Line 82"/>
                  <p:cNvSpPr>
                    <a:spLocks noChangeShapeType="1"/>
                  </p:cNvSpPr>
                  <p:nvPr/>
                </p:nvSpPr>
                <p:spPr bwMode="auto">
                  <a:xfrm>
                    <a:off x="3646" y="1281"/>
                    <a:ext cx="222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899" name="Line 83"/>
                  <p:cNvSpPr>
                    <a:spLocks noChangeShapeType="1"/>
                  </p:cNvSpPr>
                  <p:nvPr/>
                </p:nvSpPr>
                <p:spPr bwMode="auto">
                  <a:xfrm>
                    <a:off x="3651" y="1319"/>
                    <a:ext cx="199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0" name="Line 84"/>
                  <p:cNvSpPr>
                    <a:spLocks noChangeShapeType="1"/>
                  </p:cNvSpPr>
                  <p:nvPr/>
                </p:nvSpPr>
                <p:spPr bwMode="auto">
                  <a:xfrm>
                    <a:off x="3919" y="1240"/>
                    <a:ext cx="242" cy="2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1" name="Line 85"/>
                  <p:cNvSpPr>
                    <a:spLocks noChangeShapeType="1"/>
                  </p:cNvSpPr>
                  <p:nvPr/>
                </p:nvSpPr>
                <p:spPr bwMode="auto">
                  <a:xfrm>
                    <a:off x="3929" y="1281"/>
                    <a:ext cx="216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2" name="Line 86"/>
                  <p:cNvSpPr>
                    <a:spLocks noChangeShapeType="1"/>
                  </p:cNvSpPr>
                  <p:nvPr/>
                </p:nvSpPr>
                <p:spPr bwMode="auto">
                  <a:xfrm>
                    <a:off x="3941" y="1319"/>
                    <a:ext cx="192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3" name="Line 87"/>
                  <p:cNvSpPr>
                    <a:spLocks noChangeShapeType="1"/>
                  </p:cNvSpPr>
                  <p:nvPr/>
                </p:nvSpPr>
                <p:spPr bwMode="auto">
                  <a:xfrm>
                    <a:off x="3787" y="880"/>
                    <a:ext cx="259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4" name="Line 88"/>
                  <p:cNvSpPr>
                    <a:spLocks noChangeShapeType="1"/>
                  </p:cNvSpPr>
                  <p:nvPr/>
                </p:nvSpPr>
                <p:spPr bwMode="auto">
                  <a:xfrm>
                    <a:off x="3748" y="916"/>
                    <a:ext cx="333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5" name="Line 89"/>
                  <p:cNvSpPr>
                    <a:spLocks noChangeShapeType="1"/>
                  </p:cNvSpPr>
                  <p:nvPr/>
                </p:nvSpPr>
                <p:spPr bwMode="auto">
                  <a:xfrm>
                    <a:off x="3822" y="855"/>
                    <a:ext cx="182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6" name="Freeform 90"/>
                  <p:cNvSpPr>
                    <a:spLocks/>
                  </p:cNvSpPr>
                  <p:nvPr/>
                </p:nvSpPr>
                <p:spPr bwMode="auto">
                  <a:xfrm>
                    <a:off x="4635" y="889"/>
                    <a:ext cx="94" cy="6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4" y="98"/>
                      </a:cxn>
                      <a:cxn ang="0">
                        <a:pos x="360" y="226"/>
                      </a:cxn>
                    </a:cxnLst>
                    <a:rect l="0" t="0" r="r" b="b"/>
                    <a:pathLst>
                      <a:path w="360" h="226">
                        <a:moveTo>
                          <a:pt x="0" y="0"/>
                        </a:moveTo>
                        <a:lnTo>
                          <a:pt x="164" y="98"/>
                        </a:lnTo>
                        <a:lnTo>
                          <a:pt x="360" y="226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7" name="Line 91"/>
                  <p:cNvSpPr>
                    <a:spLocks noChangeShapeType="1"/>
                  </p:cNvSpPr>
                  <p:nvPr/>
                </p:nvSpPr>
                <p:spPr bwMode="auto">
                  <a:xfrm>
                    <a:off x="4215" y="880"/>
                    <a:ext cx="395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8" name="Freeform 92"/>
                  <p:cNvSpPr>
                    <a:spLocks/>
                  </p:cNvSpPr>
                  <p:nvPr/>
                </p:nvSpPr>
                <p:spPr bwMode="auto">
                  <a:xfrm>
                    <a:off x="4199" y="849"/>
                    <a:ext cx="66" cy="74"/>
                  </a:xfrm>
                  <a:custGeom>
                    <a:avLst/>
                    <a:gdLst/>
                    <a:ahLst/>
                    <a:cxnLst>
                      <a:cxn ang="0">
                        <a:pos x="253" y="0"/>
                      </a:cxn>
                      <a:cxn ang="0">
                        <a:pos x="142" y="100"/>
                      </a:cxn>
                      <a:cxn ang="0">
                        <a:pos x="62" y="189"/>
                      </a:cxn>
                      <a:cxn ang="0">
                        <a:pos x="0" y="264"/>
                      </a:cxn>
                    </a:cxnLst>
                    <a:rect l="0" t="0" r="r" b="b"/>
                    <a:pathLst>
                      <a:path w="253" h="264">
                        <a:moveTo>
                          <a:pt x="253" y="0"/>
                        </a:moveTo>
                        <a:lnTo>
                          <a:pt x="142" y="100"/>
                        </a:lnTo>
                        <a:lnTo>
                          <a:pt x="62" y="189"/>
                        </a:lnTo>
                        <a:lnTo>
                          <a:pt x="0" y="264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09" name="Freeform 93"/>
                  <p:cNvSpPr>
                    <a:spLocks/>
                  </p:cNvSpPr>
                  <p:nvPr/>
                </p:nvSpPr>
                <p:spPr bwMode="auto">
                  <a:xfrm>
                    <a:off x="4506" y="849"/>
                    <a:ext cx="232" cy="5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2" y="90"/>
                      </a:cxn>
                      <a:cxn ang="0">
                        <a:pos x="232" y="162"/>
                      </a:cxn>
                      <a:cxn ang="0">
                        <a:pos x="303" y="227"/>
                      </a:cxn>
                      <a:cxn ang="0">
                        <a:pos x="410" y="317"/>
                      </a:cxn>
                      <a:cxn ang="0">
                        <a:pos x="566" y="468"/>
                      </a:cxn>
                      <a:cxn ang="0">
                        <a:pos x="707" y="610"/>
                      </a:cxn>
                      <a:cxn ang="0">
                        <a:pos x="814" y="747"/>
                      </a:cxn>
                      <a:cxn ang="0">
                        <a:pos x="877" y="875"/>
                      </a:cxn>
                      <a:cxn ang="0">
                        <a:pos x="886" y="988"/>
                      </a:cxn>
                      <a:cxn ang="0">
                        <a:pos x="890" y="1129"/>
                      </a:cxn>
                      <a:cxn ang="0">
                        <a:pos x="890" y="1261"/>
                      </a:cxn>
                      <a:cxn ang="0">
                        <a:pos x="882" y="1407"/>
                      </a:cxn>
                      <a:cxn ang="0">
                        <a:pos x="868" y="1540"/>
                      </a:cxn>
                      <a:cxn ang="0">
                        <a:pos x="860" y="1683"/>
                      </a:cxn>
                      <a:cxn ang="0">
                        <a:pos x="846" y="1789"/>
                      </a:cxn>
                      <a:cxn ang="0">
                        <a:pos x="832" y="1940"/>
                      </a:cxn>
                      <a:cxn ang="0">
                        <a:pos x="801" y="2059"/>
                      </a:cxn>
                    </a:cxnLst>
                    <a:rect l="0" t="0" r="r" b="b"/>
                    <a:pathLst>
                      <a:path w="890" h="2059">
                        <a:moveTo>
                          <a:pt x="0" y="0"/>
                        </a:moveTo>
                        <a:lnTo>
                          <a:pt x="142" y="90"/>
                        </a:lnTo>
                        <a:lnTo>
                          <a:pt x="232" y="162"/>
                        </a:lnTo>
                        <a:lnTo>
                          <a:pt x="303" y="227"/>
                        </a:lnTo>
                        <a:lnTo>
                          <a:pt x="410" y="317"/>
                        </a:lnTo>
                        <a:lnTo>
                          <a:pt x="566" y="468"/>
                        </a:lnTo>
                        <a:lnTo>
                          <a:pt x="707" y="610"/>
                        </a:lnTo>
                        <a:lnTo>
                          <a:pt x="814" y="747"/>
                        </a:lnTo>
                        <a:lnTo>
                          <a:pt x="877" y="875"/>
                        </a:lnTo>
                        <a:lnTo>
                          <a:pt x="886" y="988"/>
                        </a:lnTo>
                        <a:lnTo>
                          <a:pt x="890" y="1129"/>
                        </a:lnTo>
                        <a:lnTo>
                          <a:pt x="890" y="1261"/>
                        </a:lnTo>
                        <a:lnTo>
                          <a:pt x="882" y="1407"/>
                        </a:lnTo>
                        <a:lnTo>
                          <a:pt x="868" y="1540"/>
                        </a:lnTo>
                        <a:lnTo>
                          <a:pt x="860" y="1683"/>
                        </a:lnTo>
                        <a:lnTo>
                          <a:pt x="846" y="1789"/>
                        </a:lnTo>
                        <a:lnTo>
                          <a:pt x="832" y="1940"/>
                        </a:lnTo>
                        <a:lnTo>
                          <a:pt x="801" y="2059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0" name="Freeform 94"/>
                  <p:cNvSpPr>
                    <a:spLocks/>
                  </p:cNvSpPr>
                  <p:nvPr/>
                </p:nvSpPr>
                <p:spPr bwMode="auto">
                  <a:xfrm>
                    <a:off x="4529" y="854"/>
                    <a:ext cx="244" cy="567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5" y="82"/>
                      </a:cxn>
                      <a:cxn ang="0">
                        <a:pos x="224" y="157"/>
                      </a:cxn>
                      <a:cxn ang="0">
                        <a:pos x="303" y="222"/>
                      </a:cxn>
                      <a:cxn ang="0">
                        <a:pos x="414" y="317"/>
                      </a:cxn>
                      <a:cxn ang="0">
                        <a:pos x="565" y="445"/>
                      </a:cxn>
                      <a:cxn ang="0">
                        <a:pos x="718" y="583"/>
                      </a:cxn>
                      <a:cxn ang="0">
                        <a:pos x="846" y="723"/>
                      </a:cxn>
                      <a:cxn ang="0">
                        <a:pos x="912" y="866"/>
                      </a:cxn>
                      <a:cxn ang="0">
                        <a:pos x="926" y="996"/>
                      </a:cxn>
                      <a:cxn ang="0">
                        <a:pos x="930" y="1120"/>
                      </a:cxn>
                      <a:cxn ang="0">
                        <a:pos x="926" y="1256"/>
                      </a:cxn>
                      <a:cxn ang="0">
                        <a:pos x="900" y="1388"/>
                      </a:cxn>
                      <a:cxn ang="0">
                        <a:pos x="882" y="1516"/>
                      </a:cxn>
                      <a:cxn ang="0">
                        <a:pos x="855" y="1656"/>
                      </a:cxn>
                      <a:cxn ang="0">
                        <a:pos x="833" y="1785"/>
                      </a:cxn>
                      <a:cxn ang="0">
                        <a:pos x="801" y="1888"/>
                      </a:cxn>
                      <a:cxn ang="0">
                        <a:pos x="744" y="2036"/>
                      </a:cxn>
                    </a:cxnLst>
                    <a:rect l="0" t="0" r="r" b="b"/>
                    <a:pathLst>
                      <a:path w="930" h="2036">
                        <a:moveTo>
                          <a:pt x="0" y="0"/>
                        </a:moveTo>
                        <a:lnTo>
                          <a:pt x="135" y="82"/>
                        </a:lnTo>
                        <a:lnTo>
                          <a:pt x="224" y="157"/>
                        </a:lnTo>
                        <a:lnTo>
                          <a:pt x="303" y="222"/>
                        </a:lnTo>
                        <a:lnTo>
                          <a:pt x="414" y="317"/>
                        </a:lnTo>
                        <a:lnTo>
                          <a:pt x="565" y="445"/>
                        </a:lnTo>
                        <a:lnTo>
                          <a:pt x="718" y="583"/>
                        </a:lnTo>
                        <a:lnTo>
                          <a:pt x="846" y="723"/>
                        </a:lnTo>
                        <a:lnTo>
                          <a:pt x="912" y="866"/>
                        </a:lnTo>
                        <a:lnTo>
                          <a:pt x="926" y="996"/>
                        </a:lnTo>
                        <a:lnTo>
                          <a:pt x="930" y="1120"/>
                        </a:lnTo>
                        <a:lnTo>
                          <a:pt x="926" y="1256"/>
                        </a:lnTo>
                        <a:lnTo>
                          <a:pt x="900" y="1388"/>
                        </a:lnTo>
                        <a:lnTo>
                          <a:pt x="882" y="1516"/>
                        </a:lnTo>
                        <a:lnTo>
                          <a:pt x="855" y="1656"/>
                        </a:lnTo>
                        <a:lnTo>
                          <a:pt x="833" y="1785"/>
                        </a:lnTo>
                        <a:lnTo>
                          <a:pt x="801" y="1888"/>
                        </a:lnTo>
                        <a:lnTo>
                          <a:pt x="744" y="2036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1" name="Freeform 95"/>
                  <p:cNvSpPr>
                    <a:spLocks/>
                  </p:cNvSpPr>
                  <p:nvPr/>
                </p:nvSpPr>
                <p:spPr bwMode="auto">
                  <a:xfrm>
                    <a:off x="4559" y="862"/>
                    <a:ext cx="249" cy="55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0" y="80"/>
                      </a:cxn>
                      <a:cxn ang="0">
                        <a:pos x="262" y="183"/>
                      </a:cxn>
                      <a:cxn ang="0">
                        <a:pos x="391" y="283"/>
                      </a:cxn>
                      <a:cxn ang="0">
                        <a:pos x="556" y="419"/>
                      </a:cxn>
                      <a:cxn ang="0">
                        <a:pos x="716" y="562"/>
                      </a:cxn>
                      <a:cxn ang="0">
                        <a:pos x="845" y="690"/>
                      </a:cxn>
                      <a:cxn ang="0">
                        <a:pos x="929" y="830"/>
                      </a:cxn>
                      <a:cxn ang="0">
                        <a:pos x="938" y="954"/>
                      </a:cxn>
                      <a:cxn ang="0">
                        <a:pos x="952" y="1090"/>
                      </a:cxn>
                      <a:cxn ang="0">
                        <a:pos x="934" y="1218"/>
                      </a:cxn>
                      <a:cxn ang="0">
                        <a:pos x="899" y="1355"/>
                      </a:cxn>
                      <a:cxn ang="0">
                        <a:pos x="867" y="1495"/>
                      </a:cxn>
                      <a:cxn ang="0">
                        <a:pos x="831" y="1633"/>
                      </a:cxn>
                      <a:cxn ang="0">
                        <a:pos x="796" y="1763"/>
                      </a:cxn>
                      <a:cxn ang="0">
                        <a:pos x="742" y="1869"/>
                      </a:cxn>
                      <a:cxn ang="0">
                        <a:pos x="676" y="1986"/>
                      </a:cxn>
                    </a:cxnLst>
                    <a:rect l="0" t="0" r="r" b="b"/>
                    <a:pathLst>
                      <a:path w="952" h="1986">
                        <a:moveTo>
                          <a:pt x="0" y="0"/>
                        </a:moveTo>
                        <a:lnTo>
                          <a:pt x="120" y="80"/>
                        </a:lnTo>
                        <a:lnTo>
                          <a:pt x="262" y="183"/>
                        </a:lnTo>
                        <a:lnTo>
                          <a:pt x="391" y="283"/>
                        </a:lnTo>
                        <a:lnTo>
                          <a:pt x="556" y="419"/>
                        </a:lnTo>
                        <a:lnTo>
                          <a:pt x="716" y="562"/>
                        </a:lnTo>
                        <a:lnTo>
                          <a:pt x="845" y="690"/>
                        </a:lnTo>
                        <a:lnTo>
                          <a:pt x="929" y="830"/>
                        </a:lnTo>
                        <a:lnTo>
                          <a:pt x="938" y="954"/>
                        </a:lnTo>
                        <a:lnTo>
                          <a:pt x="952" y="1090"/>
                        </a:lnTo>
                        <a:lnTo>
                          <a:pt x="934" y="1218"/>
                        </a:lnTo>
                        <a:lnTo>
                          <a:pt x="899" y="1355"/>
                        </a:lnTo>
                        <a:lnTo>
                          <a:pt x="867" y="1495"/>
                        </a:lnTo>
                        <a:lnTo>
                          <a:pt x="831" y="1633"/>
                        </a:lnTo>
                        <a:lnTo>
                          <a:pt x="796" y="1763"/>
                        </a:lnTo>
                        <a:lnTo>
                          <a:pt x="742" y="1869"/>
                        </a:lnTo>
                        <a:lnTo>
                          <a:pt x="676" y="1986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2" name="Freeform 96"/>
                  <p:cNvSpPr>
                    <a:spLocks/>
                  </p:cNvSpPr>
                  <p:nvPr/>
                </p:nvSpPr>
                <p:spPr bwMode="auto">
                  <a:xfrm>
                    <a:off x="4313" y="839"/>
                    <a:ext cx="28" cy="586"/>
                  </a:xfrm>
                  <a:custGeom>
                    <a:avLst/>
                    <a:gdLst/>
                    <a:ahLst/>
                    <a:cxnLst>
                      <a:cxn ang="0">
                        <a:pos x="90" y="0"/>
                      </a:cxn>
                      <a:cxn ang="0">
                        <a:pos x="95" y="62"/>
                      </a:cxn>
                      <a:cxn ang="0">
                        <a:pos x="99" y="161"/>
                      </a:cxn>
                      <a:cxn ang="0">
                        <a:pos x="99" y="279"/>
                      </a:cxn>
                      <a:cxn ang="0">
                        <a:pos x="103" y="392"/>
                      </a:cxn>
                      <a:cxn ang="0">
                        <a:pos x="107" y="510"/>
                      </a:cxn>
                      <a:cxn ang="0">
                        <a:pos x="107" y="635"/>
                      </a:cxn>
                      <a:cxn ang="0">
                        <a:pos x="107" y="784"/>
                      </a:cxn>
                      <a:cxn ang="0">
                        <a:pos x="107" y="931"/>
                      </a:cxn>
                      <a:cxn ang="0">
                        <a:pos x="103" y="1035"/>
                      </a:cxn>
                      <a:cxn ang="0">
                        <a:pos x="99" y="1172"/>
                      </a:cxn>
                      <a:cxn ang="0">
                        <a:pos x="81" y="1298"/>
                      </a:cxn>
                      <a:cxn ang="0">
                        <a:pos x="77" y="1441"/>
                      </a:cxn>
                      <a:cxn ang="0">
                        <a:pos x="64" y="1586"/>
                      </a:cxn>
                      <a:cxn ang="0">
                        <a:pos x="50" y="1716"/>
                      </a:cxn>
                      <a:cxn ang="0">
                        <a:pos x="46" y="1841"/>
                      </a:cxn>
                      <a:cxn ang="0">
                        <a:pos x="28" y="1982"/>
                      </a:cxn>
                      <a:cxn ang="0">
                        <a:pos x="0" y="2101"/>
                      </a:cxn>
                    </a:cxnLst>
                    <a:rect l="0" t="0" r="r" b="b"/>
                    <a:pathLst>
                      <a:path w="107" h="2101">
                        <a:moveTo>
                          <a:pt x="90" y="0"/>
                        </a:moveTo>
                        <a:lnTo>
                          <a:pt x="95" y="62"/>
                        </a:lnTo>
                        <a:lnTo>
                          <a:pt x="99" y="161"/>
                        </a:lnTo>
                        <a:lnTo>
                          <a:pt x="99" y="279"/>
                        </a:lnTo>
                        <a:lnTo>
                          <a:pt x="103" y="392"/>
                        </a:lnTo>
                        <a:lnTo>
                          <a:pt x="107" y="510"/>
                        </a:lnTo>
                        <a:lnTo>
                          <a:pt x="107" y="635"/>
                        </a:lnTo>
                        <a:lnTo>
                          <a:pt x="107" y="784"/>
                        </a:lnTo>
                        <a:lnTo>
                          <a:pt x="107" y="931"/>
                        </a:lnTo>
                        <a:lnTo>
                          <a:pt x="103" y="1035"/>
                        </a:lnTo>
                        <a:lnTo>
                          <a:pt x="99" y="1172"/>
                        </a:lnTo>
                        <a:lnTo>
                          <a:pt x="81" y="1298"/>
                        </a:lnTo>
                        <a:lnTo>
                          <a:pt x="77" y="1441"/>
                        </a:lnTo>
                        <a:lnTo>
                          <a:pt x="64" y="1586"/>
                        </a:lnTo>
                        <a:lnTo>
                          <a:pt x="50" y="1716"/>
                        </a:lnTo>
                        <a:lnTo>
                          <a:pt x="46" y="1841"/>
                        </a:lnTo>
                        <a:lnTo>
                          <a:pt x="28" y="1982"/>
                        </a:lnTo>
                        <a:lnTo>
                          <a:pt x="0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3" name="Freeform 97"/>
                  <p:cNvSpPr>
                    <a:spLocks/>
                  </p:cNvSpPr>
                  <p:nvPr/>
                </p:nvSpPr>
                <p:spPr bwMode="auto">
                  <a:xfrm>
                    <a:off x="4324" y="836"/>
                    <a:ext cx="54" cy="588"/>
                  </a:xfrm>
                  <a:custGeom>
                    <a:avLst/>
                    <a:gdLst/>
                    <a:ahLst/>
                    <a:cxnLst>
                      <a:cxn ang="0">
                        <a:pos x="71" y="0"/>
                      </a:cxn>
                      <a:cxn ang="0">
                        <a:pos x="89" y="57"/>
                      </a:cxn>
                      <a:cxn ang="0">
                        <a:pos x="111" y="156"/>
                      </a:cxn>
                      <a:cxn ang="0">
                        <a:pos x="137" y="273"/>
                      </a:cxn>
                      <a:cxn ang="0">
                        <a:pos x="150" y="378"/>
                      </a:cxn>
                      <a:cxn ang="0">
                        <a:pos x="168" y="504"/>
                      </a:cxn>
                      <a:cxn ang="0">
                        <a:pos x="186" y="638"/>
                      </a:cxn>
                      <a:cxn ang="0">
                        <a:pos x="200" y="789"/>
                      </a:cxn>
                      <a:cxn ang="0">
                        <a:pos x="204" y="921"/>
                      </a:cxn>
                      <a:cxn ang="0">
                        <a:pos x="200" y="1057"/>
                      </a:cxn>
                      <a:cxn ang="0">
                        <a:pos x="182" y="1190"/>
                      </a:cxn>
                      <a:cxn ang="0">
                        <a:pos x="168" y="1322"/>
                      </a:cxn>
                      <a:cxn ang="0">
                        <a:pos x="150" y="1454"/>
                      </a:cxn>
                      <a:cxn ang="0">
                        <a:pos x="123" y="1595"/>
                      </a:cxn>
                      <a:cxn ang="0">
                        <a:pos x="97" y="1730"/>
                      </a:cxn>
                      <a:cxn ang="0">
                        <a:pos x="71" y="1855"/>
                      </a:cxn>
                      <a:cxn ang="0">
                        <a:pos x="39" y="1987"/>
                      </a:cxn>
                      <a:cxn ang="0">
                        <a:pos x="0" y="2106"/>
                      </a:cxn>
                    </a:cxnLst>
                    <a:rect l="0" t="0" r="r" b="b"/>
                    <a:pathLst>
                      <a:path w="204" h="2106">
                        <a:moveTo>
                          <a:pt x="71" y="0"/>
                        </a:moveTo>
                        <a:lnTo>
                          <a:pt x="89" y="57"/>
                        </a:lnTo>
                        <a:lnTo>
                          <a:pt x="111" y="156"/>
                        </a:lnTo>
                        <a:lnTo>
                          <a:pt x="137" y="273"/>
                        </a:lnTo>
                        <a:lnTo>
                          <a:pt x="150" y="378"/>
                        </a:lnTo>
                        <a:lnTo>
                          <a:pt x="168" y="504"/>
                        </a:lnTo>
                        <a:lnTo>
                          <a:pt x="186" y="638"/>
                        </a:lnTo>
                        <a:lnTo>
                          <a:pt x="200" y="789"/>
                        </a:lnTo>
                        <a:lnTo>
                          <a:pt x="204" y="921"/>
                        </a:lnTo>
                        <a:lnTo>
                          <a:pt x="200" y="1057"/>
                        </a:lnTo>
                        <a:lnTo>
                          <a:pt x="182" y="1190"/>
                        </a:lnTo>
                        <a:lnTo>
                          <a:pt x="168" y="1322"/>
                        </a:lnTo>
                        <a:lnTo>
                          <a:pt x="150" y="1454"/>
                        </a:lnTo>
                        <a:lnTo>
                          <a:pt x="123" y="1595"/>
                        </a:lnTo>
                        <a:lnTo>
                          <a:pt x="97" y="1730"/>
                        </a:lnTo>
                        <a:lnTo>
                          <a:pt x="71" y="1855"/>
                        </a:lnTo>
                        <a:lnTo>
                          <a:pt x="39" y="1987"/>
                        </a:lnTo>
                        <a:lnTo>
                          <a:pt x="0" y="2106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4" name="Freeform 98"/>
                  <p:cNvSpPr>
                    <a:spLocks/>
                  </p:cNvSpPr>
                  <p:nvPr/>
                </p:nvSpPr>
                <p:spPr bwMode="auto">
                  <a:xfrm>
                    <a:off x="4331" y="835"/>
                    <a:ext cx="74" cy="589"/>
                  </a:xfrm>
                  <a:custGeom>
                    <a:avLst/>
                    <a:gdLst/>
                    <a:ahLst/>
                    <a:cxnLst>
                      <a:cxn ang="0">
                        <a:pos x="71" y="0"/>
                      </a:cxn>
                      <a:cxn ang="0">
                        <a:pos x="103" y="72"/>
                      </a:cxn>
                      <a:cxn ang="0">
                        <a:pos x="142" y="156"/>
                      </a:cxn>
                      <a:cxn ang="0">
                        <a:pos x="186" y="273"/>
                      </a:cxn>
                      <a:cxn ang="0">
                        <a:pos x="222" y="397"/>
                      </a:cxn>
                      <a:cxn ang="0">
                        <a:pos x="244" y="519"/>
                      </a:cxn>
                      <a:cxn ang="0">
                        <a:pos x="262" y="642"/>
                      </a:cxn>
                      <a:cxn ang="0">
                        <a:pos x="279" y="799"/>
                      </a:cxn>
                      <a:cxn ang="0">
                        <a:pos x="285" y="930"/>
                      </a:cxn>
                      <a:cxn ang="0">
                        <a:pos x="285" y="1068"/>
                      </a:cxn>
                      <a:cxn ang="0">
                        <a:pos x="275" y="1190"/>
                      </a:cxn>
                      <a:cxn ang="0">
                        <a:pos x="257" y="1317"/>
                      </a:cxn>
                      <a:cxn ang="0">
                        <a:pos x="231" y="1450"/>
                      </a:cxn>
                      <a:cxn ang="0">
                        <a:pos x="196" y="1595"/>
                      </a:cxn>
                      <a:cxn ang="0">
                        <a:pos x="156" y="1736"/>
                      </a:cxn>
                      <a:cxn ang="0">
                        <a:pos x="120" y="1855"/>
                      </a:cxn>
                      <a:cxn ang="0">
                        <a:pos x="71" y="1983"/>
                      </a:cxn>
                      <a:cxn ang="0">
                        <a:pos x="0" y="2110"/>
                      </a:cxn>
                    </a:cxnLst>
                    <a:rect l="0" t="0" r="r" b="b"/>
                    <a:pathLst>
                      <a:path w="285" h="2110">
                        <a:moveTo>
                          <a:pt x="71" y="0"/>
                        </a:moveTo>
                        <a:lnTo>
                          <a:pt x="103" y="72"/>
                        </a:lnTo>
                        <a:lnTo>
                          <a:pt x="142" y="156"/>
                        </a:lnTo>
                        <a:lnTo>
                          <a:pt x="186" y="273"/>
                        </a:lnTo>
                        <a:lnTo>
                          <a:pt x="222" y="397"/>
                        </a:lnTo>
                        <a:lnTo>
                          <a:pt x="244" y="519"/>
                        </a:lnTo>
                        <a:lnTo>
                          <a:pt x="262" y="642"/>
                        </a:lnTo>
                        <a:lnTo>
                          <a:pt x="279" y="799"/>
                        </a:lnTo>
                        <a:lnTo>
                          <a:pt x="285" y="930"/>
                        </a:lnTo>
                        <a:lnTo>
                          <a:pt x="285" y="1068"/>
                        </a:lnTo>
                        <a:lnTo>
                          <a:pt x="275" y="1190"/>
                        </a:lnTo>
                        <a:lnTo>
                          <a:pt x="257" y="1317"/>
                        </a:lnTo>
                        <a:lnTo>
                          <a:pt x="231" y="1450"/>
                        </a:lnTo>
                        <a:lnTo>
                          <a:pt x="196" y="1595"/>
                        </a:lnTo>
                        <a:lnTo>
                          <a:pt x="156" y="1736"/>
                        </a:lnTo>
                        <a:lnTo>
                          <a:pt x="120" y="1855"/>
                        </a:lnTo>
                        <a:lnTo>
                          <a:pt x="71" y="1983"/>
                        </a:lnTo>
                        <a:lnTo>
                          <a:pt x="0" y="2110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5" name="Freeform 99"/>
                  <p:cNvSpPr>
                    <a:spLocks/>
                  </p:cNvSpPr>
                  <p:nvPr/>
                </p:nvSpPr>
                <p:spPr bwMode="auto">
                  <a:xfrm>
                    <a:off x="4347" y="834"/>
                    <a:ext cx="94" cy="583"/>
                  </a:xfrm>
                  <a:custGeom>
                    <a:avLst/>
                    <a:gdLst/>
                    <a:ahLst/>
                    <a:cxnLst>
                      <a:cxn ang="0">
                        <a:pos x="26" y="0"/>
                      </a:cxn>
                      <a:cxn ang="0">
                        <a:pos x="79" y="69"/>
                      </a:cxn>
                      <a:cxn ang="0">
                        <a:pos x="141" y="174"/>
                      </a:cxn>
                      <a:cxn ang="0">
                        <a:pos x="186" y="254"/>
                      </a:cxn>
                      <a:cxn ang="0">
                        <a:pos x="230" y="357"/>
                      </a:cxn>
                      <a:cxn ang="0">
                        <a:pos x="279" y="489"/>
                      </a:cxn>
                      <a:cxn ang="0">
                        <a:pos x="311" y="641"/>
                      </a:cxn>
                      <a:cxn ang="0">
                        <a:pos x="337" y="807"/>
                      </a:cxn>
                      <a:cxn ang="0">
                        <a:pos x="351" y="933"/>
                      </a:cxn>
                      <a:cxn ang="0">
                        <a:pos x="355" y="1061"/>
                      </a:cxn>
                      <a:cxn ang="0">
                        <a:pos x="333" y="1202"/>
                      </a:cxn>
                      <a:cxn ang="0">
                        <a:pos x="315" y="1325"/>
                      </a:cxn>
                      <a:cxn ang="0">
                        <a:pos x="279" y="1462"/>
                      </a:cxn>
                      <a:cxn ang="0">
                        <a:pos x="230" y="1594"/>
                      </a:cxn>
                      <a:cxn ang="0">
                        <a:pos x="181" y="1738"/>
                      </a:cxn>
                      <a:cxn ang="0">
                        <a:pos x="129" y="1858"/>
                      </a:cxn>
                      <a:cxn ang="0">
                        <a:pos x="66" y="1972"/>
                      </a:cxn>
                      <a:cxn ang="0">
                        <a:pos x="0" y="2091"/>
                      </a:cxn>
                    </a:cxnLst>
                    <a:rect l="0" t="0" r="r" b="b"/>
                    <a:pathLst>
                      <a:path w="355" h="2091">
                        <a:moveTo>
                          <a:pt x="26" y="0"/>
                        </a:moveTo>
                        <a:lnTo>
                          <a:pt x="79" y="69"/>
                        </a:lnTo>
                        <a:lnTo>
                          <a:pt x="141" y="174"/>
                        </a:lnTo>
                        <a:lnTo>
                          <a:pt x="186" y="254"/>
                        </a:lnTo>
                        <a:lnTo>
                          <a:pt x="230" y="357"/>
                        </a:lnTo>
                        <a:lnTo>
                          <a:pt x="279" y="489"/>
                        </a:lnTo>
                        <a:lnTo>
                          <a:pt x="311" y="641"/>
                        </a:lnTo>
                        <a:lnTo>
                          <a:pt x="337" y="807"/>
                        </a:lnTo>
                        <a:lnTo>
                          <a:pt x="351" y="933"/>
                        </a:lnTo>
                        <a:lnTo>
                          <a:pt x="355" y="1061"/>
                        </a:lnTo>
                        <a:lnTo>
                          <a:pt x="333" y="1202"/>
                        </a:lnTo>
                        <a:lnTo>
                          <a:pt x="315" y="1325"/>
                        </a:lnTo>
                        <a:lnTo>
                          <a:pt x="279" y="1462"/>
                        </a:lnTo>
                        <a:lnTo>
                          <a:pt x="230" y="1594"/>
                        </a:lnTo>
                        <a:lnTo>
                          <a:pt x="181" y="1738"/>
                        </a:lnTo>
                        <a:lnTo>
                          <a:pt x="129" y="1858"/>
                        </a:lnTo>
                        <a:lnTo>
                          <a:pt x="66" y="1972"/>
                        </a:lnTo>
                        <a:lnTo>
                          <a:pt x="0" y="209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6" name="Freeform 100"/>
                  <p:cNvSpPr>
                    <a:spLocks/>
                  </p:cNvSpPr>
                  <p:nvPr/>
                </p:nvSpPr>
                <p:spPr bwMode="auto">
                  <a:xfrm>
                    <a:off x="4359" y="834"/>
                    <a:ext cx="113" cy="578"/>
                  </a:xfrm>
                  <a:custGeom>
                    <a:avLst/>
                    <a:gdLst/>
                    <a:ahLst/>
                    <a:cxnLst>
                      <a:cxn ang="0">
                        <a:pos x="8" y="0"/>
                      </a:cxn>
                      <a:cxn ang="0">
                        <a:pos x="71" y="70"/>
                      </a:cxn>
                      <a:cxn ang="0">
                        <a:pos x="142" y="164"/>
                      </a:cxn>
                      <a:cxn ang="0">
                        <a:pos x="200" y="269"/>
                      </a:cxn>
                      <a:cxn ang="0">
                        <a:pos x="253" y="363"/>
                      </a:cxn>
                      <a:cxn ang="0">
                        <a:pos x="315" y="495"/>
                      </a:cxn>
                      <a:cxn ang="0">
                        <a:pos x="364" y="638"/>
                      </a:cxn>
                      <a:cxn ang="0">
                        <a:pos x="414" y="807"/>
                      </a:cxn>
                      <a:cxn ang="0">
                        <a:pos x="426" y="934"/>
                      </a:cxn>
                      <a:cxn ang="0">
                        <a:pos x="432" y="1057"/>
                      </a:cxn>
                      <a:cxn ang="0">
                        <a:pos x="414" y="1189"/>
                      </a:cxn>
                      <a:cxn ang="0">
                        <a:pos x="382" y="1321"/>
                      </a:cxn>
                      <a:cxn ang="0">
                        <a:pos x="333" y="1473"/>
                      </a:cxn>
                      <a:cxn ang="0">
                        <a:pos x="267" y="1615"/>
                      </a:cxn>
                      <a:cxn ang="0">
                        <a:pos x="208" y="1744"/>
                      </a:cxn>
                      <a:cxn ang="0">
                        <a:pos x="137" y="1873"/>
                      </a:cxn>
                      <a:cxn ang="0">
                        <a:pos x="67" y="1987"/>
                      </a:cxn>
                      <a:cxn ang="0">
                        <a:pos x="0" y="2072"/>
                      </a:cxn>
                    </a:cxnLst>
                    <a:rect l="0" t="0" r="r" b="b"/>
                    <a:pathLst>
                      <a:path w="432" h="2072">
                        <a:moveTo>
                          <a:pt x="8" y="0"/>
                        </a:moveTo>
                        <a:lnTo>
                          <a:pt x="71" y="70"/>
                        </a:lnTo>
                        <a:lnTo>
                          <a:pt x="142" y="164"/>
                        </a:lnTo>
                        <a:lnTo>
                          <a:pt x="200" y="269"/>
                        </a:lnTo>
                        <a:lnTo>
                          <a:pt x="253" y="363"/>
                        </a:lnTo>
                        <a:lnTo>
                          <a:pt x="315" y="495"/>
                        </a:lnTo>
                        <a:lnTo>
                          <a:pt x="364" y="638"/>
                        </a:lnTo>
                        <a:lnTo>
                          <a:pt x="414" y="807"/>
                        </a:lnTo>
                        <a:lnTo>
                          <a:pt x="426" y="934"/>
                        </a:lnTo>
                        <a:lnTo>
                          <a:pt x="432" y="1057"/>
                        </a:lnTo>
                        <a:lnTo>
                          <a:pt x="414" y="1189"/>
                        </a:lnTo>
                        <a:lnTo>
                          <a:pt x="382" y="1321"/>
                        </a:lnTo>
                        <a:lnTo>
                          <a:pt x="333" y="1473"/>
                        </a:lnTo>
                        <a:lnTo>
                          <a:pt x="267" y="1615"/>
                        </a:lnTo>
                        <a:lnTo>
                          <a:pt x="208" y="1744"/>
                        </a:lnTo>
                        <a:lnTo>
                          <a:pt x="137" y="1873"/>
                        </a:lnTo>
                        <a:lnTo>
                          <a:pt x="67" y="1987"/>
                        </a:lnTo>
                        <a:lnTo>
                          <a:pt x="0" y="2072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7" name="Freeform 101"/>
                  <p:cNvSpPr>
                    <a:spLocks/>
                  </p:cNvSpPr>
                  <p:nvPr/>
                </p:nvSpPr>
                <p:spPr bwMode="auto">
                  <a:xfrm>
                    <a:off x="4369" y="834"/>
                    <a:ext cx="135" cy="35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8" y="94"/>
                      </a:cxn>
                      <a:cxn ang="0">
                        <a:pos x="179" y="187"/>
                      </a:cxn>
                      <a:cxn ang="0">
                        <a:pos x="258" y="277"/>
                      </a:cxn>
                      <a:cxn ang="0">
                        <a:pos x="339" y="386"/>
                      </a:cxn>
                      <a:cxn ang="0">
                        <a:pos x="401" y="508"/>
                      </a:cxn>
                      <a:cxn ang="0">
                        <a:pos x="454" y="638"/>
                      </a:cxn>
                      <a:cxn ang="0">
                        <a:pos x="498" y="807"/>
                      </a:cxn>
                      <a:cxn ang="0">
                        <a:pos x="516" y="940"/>
                      </a:cxn>
                      <a:cxn ang="0">
                        <a:pos x="512" y="1066"/>
                      </a:cxn>
                      <a:cxn ang="0">
                        <a:pos x="490" y="1261"/>
                      </a:cxn>
                    </a:cxnLst>
                    <a:rect l="0" t="0" r="r" b="b"/>
                    <a:pathLst>
                      <a:path w="516" h="1261">
                        <a:moveTo>
                          <a:pt x="0" y="0"/>
                        </a:moveTo>
                        <a:lnTo>
                          <a:pt x="98" y="94"/>
                        </a:lnTo>
                        <a:lnTo>
                          <a:pt x="179" y="187"/>
                        </a:lnTo>
                        <a:lnTo>
                          <a:pt x="258" y="277"/>
                        </a:lnTo>
                        <a:lnTo>
                          <a:pt x="339" y="386"/>
                        </a:lnTo>
                        <a:lnTo>
                          <a:pt x="401" y="508"/>
                        </a:lnTo>
                        <a:lnTo>
                          <a:pt x="454" y="638"/>
                        </a:lnTo>
                        <a:lnTo>
                          <a:pt x="498" y="807"/>
                        </a:lnTo>
                        <a:lnTo>
                          <a:pt x="516" y="940"/>
                        </a:lnTo>
                        <a:lnTo>
                          <a:pt x="512" y="1066"/>
                        </a:lnTo>
                        <a:lnTo>
                          <a:pt x="490" y="126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8" name="Freeform 102"/>
                  <p:cNvSpPr>
                    <a:spLocks/>
                  </p:cNvSpPr>
                  <p:nvPr/>
                </p:nvSpPr>
                <p:spPr bwMode="auto">
                  <a:xfrm>
                    <a:off x="4381" y="834"/>
                    <a:ext cx="279" cy="58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97" y="69"/>
                      </a:cxn>
                      <a:cxn ang="0">
                        <a:pos x="182" y="145"/>
                      </a:cxn>
                      <a:cxn ang="0">
                        <a:pos x="301" y="277"/>
                      </a:cxn>
                      <a:cxn ang="0">
                        <a:pos x="386" y="394"/>
                      </a:cxn>
                      <a:cxn ang="0">
                        <a:pos x="466" y="522"/>
                      </a:cxn>
                      <a:cxn ang="0">
                        <a:pos x="523" y="660"/>
                      </a:cxn>
                      <a:cxn ang="0">
                        <a:pos x="569" y="797"/>
                      </a:cxn>
                      <a:cxn ang="0">
                        <a:pos x="595" y="935"/>
                      </a:cxn>
                      <a:cxn ang="0">
                        <a:pos x="599" y="1052"/>
                      </a:cxn>
                      <a:cxn ang="0">
                        <a:pos x="610" y="1184"/>
                      </a:cxn>
                      <a:cxn ang="0">
                        <a:pos x="636" y="1317"/>
                      </a:cxn>
                      <a:cxn ang="0">
                        <a:pos x="681" y="1457"/>
                      </a:cxn>
                      <a:cxn ang="0">
                        <a:pos x="747" y="1598"/>
                      </a:cxn>
                      <a:cxn ang="0">
                        <a:pos x="806" y="1729"/>
                      </a:cxn>
                      <a:cxn ang="0">
                        <a:pos x="876" y="1844"/>
                      </a:cxn>
                      <a:cxn ang="0">
                        <a:pos x="965" y="1976"/>
                      </a:cxn>
                      <a:cxn ang="0">
                        <a:pos x="1064" y="2091"/>
                      </a:cxn>
                    </a:cxnLst>
                    <a:rect l="0" t="0" r="r" b="b"/>
                    <a:pathLst>
                      <a:path w="1064" h="2091">
                        <a:moveTo>
                          <a:pt x="0" y="0"/>
                        </a:moveTo>
                        <a:lnTo>
                          <a:pt x="97" y="69"/>
                        </a:lnTo>
                        <a:lnTo>
                          <a:pt x="182" y="145"/>
                        </a:lnTo>
                        <a:lnTo>
                          <a:pt x="301" y="277"/>
                        </a:lnTo>
                        <a:lnTo>
                          <a:pt x="386" y="394"/>
                        </a:lnTo>
                        <a:lnTo>
                          <a:pt x="466" y="522"/>
                        </a:lnTo>
                        <a:lnTo>
                          <a:pt x="523" y="660"/>
                        </a:lnTo>
                        <a:lnTo>
                          <a:pt x="569" y="797"/>
                        </a:lnTo>
                        <a:lnTo>
                          <a:pt x="595" y="935"/>
                        </a:lnTo>
                        <a:lnTo>
                          <a:pt x="599" y="1052"/>
                        </a:lnTo>
                        <a:lnTo>
                          <a:pt x="610" y="1184"/>
                        </a:lnTo>
                        <a:lnTo>
                          <a:pt x="636" y="1317"/>
                        </a:lnTo>
                        <a:lnTo>
                          <a:pt x="681" y="1457"/>
                        </a:lnTo>
                        <a:lnTo>
                          <a:pt x="747" y="1598"/>
                        </a:lnTo>
                        <a:lnTo>
                          <a:pt x="806" y="1729"/>
                        </a:lnTo>
                        <a:lnTo>
                          <a:pt x="876" y="1844"/>
                        </a:lnTo>
                        <a:lnTo>
                          <a:pt x="965" y="1976"/>
                        </a:lnTo>
                        <a:lnTo>
                          <a:pt x="1064" y="209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19" name="Freeform 103"/>
                  <p:cNvSpPr>
                    <a:spLocks/>
                  </p:cNvSpPr>
                  <p:nvPr/>
                </p:nvSpPr>
                <p:spPr bwMode="auto">
                  <a:xfrm>
                    <a:off x="4399" y="835"/>
                    <a:ext cx="278" cy="58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9" y="90"/>
                      </a:cxn>
                      <a:cxn ang="0">
                        <a:pos x="240" y="183"/>
                      </a:cxn>
                      <a:cxn ang="0">
                        <a:pos x="361" y="311"/>
                      </a:cxn>
                      <a:cxn ang="0">
                        <a:pos x="444" y="420"/>
                      </a:cxn>
                      <a:cxn ang="0">
                        <a:pos x="529" y="554"/>
                      </a:cxn>
                      <a:cxn ang="0">
                        <a:pos x="588" y="686"/>
                      </a:cxn>
                      <a:cxn ang="0">
                        <a:pos x="634" y="822"/>
                      </a:cxn>
                      <a:cxn ang="0">
                        <a:pos x="660" y="959"/>
                      </a:cxn>
                      <a:cxn ang="0">
                        <a:pos x="664" y="1076"/>
                      </a:cxn>
                      <a:cxn ang="0">
                        <a:pos x="673" y="1209"/>
                      </a:cxn>
                      <a:cxn ang="0">
                        <a:pos x="699" y="1341"/>
                      </a:cxn>
                      <a:cxn ang="0">
                        <a:pos x="745" y="1482"/>
                      </a:cxn>
                      <a:cxn ang="0">
                        <a:pos x="784" y="1601"/>
                      </a:cxn>
                      <a:cxn ang="0">
                        <a:pos x="838" y="1730"/>
                      </a:cxn>
                      <a:cxn ang="0">
                        <a:pos x="886" y="1850"/>
                      </a:cxn>
                      <a:cxn ang="0">
                        <a:pos x="953" y="1958"/>
                      </a:cxn>
                      <a:cxn ang="0">
                        <a:pos x="1064" y="2097"/>
                      </a:cxn>
                    </a:cxnLst>
                    <a:rect l="0" t="0" r="r" b="b"/>
                    <a:pathLst>
                      <a:path w="1064" h="2097">
                        <a:moveTo>
                          <a:pt x="0" y="0"/>
                        </a:moveTo>
                        <a:lnTo>
                          <a:pt x="139" y="90"/>
                        </a:lnTo>
                        <a:lnTo>
                          <a:pt x="240" y="183"/>
                        </a:lnTo>
                        <a:lnTo>
                          <a:pt x="361" y="311"/>
                        </a:lnTo>
                        <a:lnTo>
                          <a:pt x="444" y="420"/>
                        </a:lnTo>
                        <a:lnTo>
                          <a:pt x="529" y="554"/>
                        </a:lnTo>
                        <a:lnTo>
                          <a:pt x="588" y="686"/>
                        </a:lnTo>
                        <a:lnTo>
                          <a:pt x="634" y="822"/>
                        </a:lnTo>
                        <a:lnTo>
                          <a:pt x="660" y="959"/>
                        </a:lnTo>
                        <a:lnTo>
                          <a:pt x="664" y="1076"/>
                        </a:lnTo>
                        <a:lnTo>
                          <a:pt x="673" y="1209"/>
                        </a:lnTo>
                        <a:lnTo>
                          <a:pt x="699" y="1341"/>
                        </a:lnTo>
                        <a:lnTo>
                          <a:pt x="745" y="1482"/>
                        </a:lnTo>
                        <a:lnTo>
                          <a:pt x="784" y="1601"/>
                        </a:lnTo>
                        <a:lnTo>
                          <a:pt x="838" y="1730"/>
                        </a:lnTo>
                        <a:lnTo>
                          <a:pt x="886" y="1850"/>
                        </a:lnTo>
                        <a:lnTo>
                          <a:pt x="953" y="1958"/>
                        </a:lnTo>
                        <a:lnTo>
                          <a:pt x="1064" y="2097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0" name="Freeform 104"/>
                  <p:cNvSpPr>
                    <a:spLocks/>
                  </p:cNvSpPr>
                  <p:nvPr/>
                </p:nvSpPr>
                <p:spPr bwMode="auto">
                  <a:xfrm>
                    <a:off x="4059" y="844"/>
                    <a:ext cx="219" cy="582"/>
                  </a:xfrm>
                  <a:custGeom>
                    <a:avLst/>
                    <a:gdLst/>
                    <a:ahLst/>
                    <a:cxnLst>
                      <a:cxn ang="0">
                        <a:pos x="836" y="0"/>
                      </a:cxn>
                      <a:cxn ang="0">
                        <a:pos x="743" y="103"/>
                      </a:cxn>
                      <a:cxn ang="0">
                        <a:pos x="640" y="239"/>
                      </a:cxn>
                      <a:cxn ang="0">
                        <a:pos x="565" y="357"/>
                      </a:cxn>
                      <a:cxn ang="0">
                        <a:pos x="489" y="495"/>
                      </a:cxn>
                      <a:cxn ang="0">
                        <a:pos x="432" y="618"/>
                      </a:cxn>
                      <a:cxn ang="0">
                        <a:pos x="364" y="759"/>
                      </a:cxn>
                      <a:cxn ang="0">
                        <a:pos x="325" y="896"/>
                      </a:cxn>
                      <a:cxn ang="0">
                        <a:pos x="311" y="1015"/>
                      </a:cxn>
                      <a:cxn ang="0">
                        <a:pos x="289" y="1151"/>
                      </a:cxn>
                      <a:cxn ang="0">
                        <a:pos x="271" y="1288"/>
                      </a:cxn>
                      <a:cxn ang="0">
                        <a:pos x="235" y="1429"/>
                      </a:cxn>
                      <a:cxn ang="0">
                        <a:pos x="205" y="1561"/>
                      </a:cxn>
                      <a:cxn ang="0">
                        <a:pos x="170" y="1699"/>
                      </a:cxn>
                      <a:cxn ang="0">
                        <a:pos x="138" y="1819"/>
                      </a:cxn>
                      <a:cxn ang="0">
                        <a:pos x="94" y="1915"/>
                      </a:cxn>
                      <a:cxn ang="0">
                        <a:pos x="49" y="1995"/>
                      </a:cxn>
                      <a:cxn ang="0">
                        <a:pos x="0" y="2087"/>
                      </a:cxn>
                    </a:cxnLst>
                    <a:rect l="0" t="0" r="r" b="b"/>
                    <a:pathLst>
                      <a:path w="836" h="2087">
                        <a:moveTo>
                          <a:pt x="836" y="0"/>
                        </a:moveTo>
                        <a:lnTo>
                          <a:pt x="743" y="103"/>
                        </a:lnTo>
                        <a:lnTo>
                          <a:pt x="640" y="239"/>
                        </a:lnTo>
                        <a:lnTo>
                          <a:pt x="565" y="357"/>
                        </a:lnTo>
                        <a:lnTo>
                          <a:pt x="489" y="495"/>
                        </a:lnTo>
                        <a:lnTo>
                          <a:pt x="432" y="618"/>
                        </a:lnTo>
                        <a:lnTo>
                          <a:pt x="364" y="759"/>
                        </a:lnTo>
                        <a:lnTo>
                          <a:pt x="325" y="896"/>
                        </a:lnTo>
                        <a:lnTo>
                          <a:pt x="311" y="1015"/>
                        </a:lnTo>
                        <a:lnTo>
                          <a:pt x="289" y="1151"/>
                        </a:lnTo>
                        <a:lnTo>
                          <a:pt x="271" y="1288"/>
                        </a:lnTo>
                        <a:lnTo>
                          <a:pt x="235" y="1429"/>
                        </a:lnTo>
                        <a:lnTo>
                          <a:pt x="205" y="1561"/>
                        </a:lnTo>
                        <a:lnTo>
                          <a:pt x="170" y="1699"/>
                        </a:lnTo>
                        <a:lnTo>
                          <a:pt x="138" y="1819"/>
                        </a:lnTo>
                        <a:lnTo>
                          <a:pt x="94" y="1915"/>
                        </a:lnTo>
                        <a:lnTo>
                          <a:pt x="49" y="1995"/>
                        </a:lnTo>
                        <a:lnTo>
                          <a:pt x="0" y="2087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1" name="Freeform 105"/>
                  <p:cNvSpPr>
                    <a:spLocks/>
                  </p:cNvSpPr>
                  <p:nvPr/>
                </p:nvSpPr>
                <p:spPr bwMode="auto">
                  <a:xfrm>
                    <a:off x="4173" y="837"/>
                    <a:ext cx="126" cy="339"/>
                  </a:xfrm>
                  <a:custGeom>
                    <a:avLst/>
                    <a:gdLst/>
                    <a:ahLst/>
                    <a:cxnLst>
                      <a:cxn ang="0">
                        <a:pos x="480" y="0"/>
                      </a:cxn>
                      <a:cxn ang="0">
                        <a:pos x="356" y="156"/>
                      </a:cxn>
                      <a:cxn ang="0">
                        <a:pos x="276" y="273"/>
                      </a:cxn>
                      <a:cxn ang="0">
                        <a:pos x="222" y="382"/>
                      </a:cxn>
                      <a:cxn ang="0">
                        <a:pos x="156" y="514"/>
                      </a:cxn>
                      <a:cxn ang="0">
                        <a:pos x="97" y="657"/>
                      </a:cxn>
                      <a:cxn ang="0">
                        <a:pos x="49" y="789"/>
                      </a:cxn>
                      <a:cxn ang="0">
                        <a:pos x="14" y="927"/>
                      </a:cxn>
                      <a:cxn ang="0">
                        <a:pos x="4" y="1030"/>
                      </a:cxn>
                      <a:cxn ang="0">
                        <a:pos x="0" y="1214"/>
                      </a:cxn>
                    </a:cxnLst>
                    <a:rect l="0" t="0" r="r" b="b"/>
                    <a:pathLst>
                      <a:path w="480" h="1214">
                        <a:moveTo>
                          <a:pt x="480" y="0"/>
                        </a:moveTo>
                        <a:lnTo>
                          <a:pt x="356" y="156"/>
                        </a:lnTo>
                        <a:lnTo>
                          <a:pt x="276" y="273"/>
                        </a:lnTo>
                        <a:lnTo>
                          <a:pt x="222" y="382"/>
                        </a:lnTo>
                        <a:lnTo>
                          <a:pt x="156" y="514"/>
                        </a:lnTo>
                        <a:lnTo>
                          <a:pt x="97" y="657"/>
                        </a:lnTo>
                        <a:lnTo>
                          <a:pt x="49" y="789"/>
                        </a:lnTo>
                        <a:lnTo>
                          <a:pt x="14" y="927"/>
                        </a:lnTo>
                        <a:lnTo>
                          <a:pt x="4" y="1030"/>
                        </a:lnTo>
                        <a:lnTo>
                          <a:pt x="0" y="1214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2" name="Freeform 106"/>
                  <p:cNvSpPr>
                    <a:spLocks/>
                  </p:cNvSpPr>
                  <p:nvPr/>
                </p:nvSpPr>
                <p:spPr bwMode="auto">
                  <a:xfrm>
                    <a:off x="4208" y="836"/>
                    <a:ext cx="102" cy="587"/>
                  </a:xfrm>
                  <a:custGeom>
                    <a:avLst/>
                    <a:gdLst/>
                    <a:ahLst/>
                    <a:cxnLst>
                      <a:cxn ang="0">
                        <a:pos x="392" y="0"/>
                      </a:cxn>
                      <a:cxn ang="0">
                        <a:pos x="351" y="57"/>
                      </a:cxn>
                      <a:cxn ang="0">
                        <a:pos x="285" y="156"/>
                      </a:cxn>
                      <a:cxn ang="0">
                        <a:pos x="218" y="269"/>
                      </a:cxn>
                      <a:cxn ang="0">
                        <a:pos x="160" y="391"/>
                      </a:cxn>
                      <a:cxn ang="0">
                        <a:pos x="111" y="525"/>
                      </a:cxn>
                      <a:cxn ang="0">
                        <a:pos x="67" y="662"/>
                      </a:cxn>
                      <a:cxn ang="0">
                        <a:pos x="27" y="789"/>
                      </a:cxn>
                      <a:cxn ang="0">
                        <a:pos x="9" y="912"/>
                      </a:cxn>
                      <a:cxn ang="0">
                        <a:pos x="0" y="1049"/>
                      </a:cxn>
                      <a:cxn ang="0">
                        <a:pos x="5" y="1181"/>
                      </a:cxn>
                      <a:cxn ang="0">
                        <a:pos x="17" y="1307"/>
                      </a:cxn>
                      <a:cxn ang="0">
                        <a:pos x="49" y="1458"/>
                      </a:cxn>
                      <a:cxn ang="0">
                        <a:pos x="80" y="1590"/>
                      </a:cxn>
                      <a:cxn ang="0">
                        <a:pos x="111" y="1740"/>
                      </a:cxn>
                      <a:cxn ang="0">
                        <a:pos x="160" y="1859"/>
                      </a:cxn>
                      <a:cxn ang="0">
                        <a:pos x="196" y="1953"/>
                      </a:cxn>
                      <a:cxn ang="0">
                        <a:pos x="267" y="2102"/>
                      </a:cxn>
                    </a:cxnLst>
                    <a:rect l="0" t="0" r="r" b="b"/>
                    <a:pathLst>
                      <a:path w="392" h="2102">
                        <a:moveTo>
                          <a:pt x="392" y="0"/>
                        </a:moveTo>
                        <a:lnTo>
                          <a:pt x="351" y="57"/>
                        </a:lnTo>
                        <a:lnTo>
                          <a:pt x="285" y="156"/>
                        </a:lnTo>
                        <a:lnTo>
                          <a:pt x="218" y="269"/>
                        </a:lnTo>
                        <a:lnTo>
                          <a:pt x="160" y="391"/>
                        </a:lnTo>
                        <a:lnTo>
                          <a:pt x="111" y="525"/>
                        </a:lnTo>
                        <a:lnTo>
                          <a:pt x="67" y="662"/>
                        </a:lnTo>
                        <a:lnTo>
                          <a:pt x="27" y="789"/>
                        </a:lnTo>
                        <a:lnTo>
                          <a:pt x="9" y="912"/>
                        </a:lnTo>
                        <a:lnTo>
                          <a:pt x="0" y="1049"/>
                        </a:lnTo>
                        <a:lnTo>
                          <a:pt x="5" y="1181"/>
                        </a:lnTo>
                        <a:lnTo>
                          <a:pt x="17" y="1307"/>
                        </a:lnTo>
                        <a:lnTo>
                          <a:pt x="49" y="1458"/>
                        </a:lnTo>
                        <a:lnTo>
                          <a:pt x="80" y="1590"/>
                        </a:lnTo>
                        <a:lnTo>
                          <a:pt x="111" y="1740"/>
                        </a:lnTo>
                        <a:lnTo>
                          <a:pt x="160" y="1859"/>
                        </a:lnTo>
                        <a:lnTo>
                          <a:pt x="196" y="1953"/>
                        </a:lnTo>
                        <a:lnTo>
                          <a:pt x="267" y="2102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3" name="Freeform 107"/>
                  <p:cNvSpPr>
                    <a:spLocks/>
                  </p:cNvSpPr>
                  <p:nvPr/>
                </p:nvSpPr>
                <p:spPr bwMode="auto">
                  <a:xfrm>
                    <a:off x="4240" y="836"/>
                    <a:ext cx="82" cy="587"/>
                  </a:xfrm>
                  <a:custGeom>
                    <a:avLst/>
                    <a:gdLst/>
                    <a:ahLst/>
                    <a:cxnLst>
                      <a:cxn ang="0">
                        <a:pos x="311" y="0"/>
                      </a:cxn>
                      <a:cxn ang="0">
                        <a:pos x="275" y="57"/>
                      </a:cxn>
                      <a:cxn ang="0">
                        <a:pos x="222" y="156"/>
                      </a:cxn>
                      <a:cxn ang="0">
                        <a:pos x="156" y="283"/>
                      </a:cxn>
                      <a:cxn ang="0">
                        <a:pos x="120" y="397"/>
                      </a:cxn>
                      <a:cxn ang="0">
                        <a:pos x="85" y="530"/>
                      </a:cxn>
                      <a:cxn ang="0">
                        <a:pos x="49" y="648"/>
                      </a:cxn>
                      <a:cxn ang="0">
                        <a:pos x="27" y="776"/>
                      </a:cxn>
                      <a:cxn ang="0">
                        <a:pos x="9" y="906"/>
                      </a:cxn>
                      <a:cxn ang="0">
                        <a:pos x="0" y="1049"/>
                      </a:cxn>
                      <a:cxn ang="0">
                        <a:pos x="0" y="1171"/>
                      </a:cxn>
                      <a:cxn ang="0">
                        <a:pos x="13" y="1313"/>
                      </a:cxn>
                      <a:cxn ang="0">
                        <a:pos x="35" y="1458"/>
                      </a:cxn>
                      <a:cxn ang="0">
                        <a:pos x="57" y="1590"/>
                      </a:cxn>
                      <a:cxn ang="0">
                        <a:pos x="71" y="1730"/>
                      </a:cxn>
                      <a:cxn ang="0">
                        <a:pos x="103" y="1846"/>
                      </a:cxn>
                      <a:cxn ang="0">
                        <a:pos x="133" y="1953"/>
                      </a:cxn>
                      <a:cxn ang="0">
                        <a:pos x="174" y="2102"/>
                      </a:cxn>
                    </a:cxnLst>
                    <a:rect l="0" t="0" r="r" b="b"/>
                    <a:pathLst>
                      <a:path w="311" h="2102">
                        <a:moveTo>
                          <a:pt x="311" y="0"/>
                        </a:moveTo>
                        <a:lnTo>
                          <a:pt x="275" y="57"/>
                        </a:lnTo>
                        <a:lnTo>
                          <a:pt x="222" y="156"/>
                        </a:lnTo>
                        <a:lnTo>
                          <a:pt x="156" y="283"/>
                        </a:lnTo>
                        <a:lnTo>
                          <a:pt x="120" y="397"/>
                        </a:lnTo>
                        <a:lnTo>
                          <a:pt x="85" y="530"/>
                        </a:lnTo>
                        <a:lnTo>
                          <a:pt x="49" y="648"/>
                        </a:lnTo>
                        <a:lnTo>
                          <a:pt x="27" y="776"/>
                        </a:lnTo>
                        <a:lnTo>
                          <a:pt x="9" y="906"/>
                        </a:lnTo>
                        <a:lnTo>
                          <a:pt x="0" y="1049"/>
                        </a:lnTo>
                        <a:lnTo>
                          <a:pt x="0" y="1171"/>
                        </a:lnTo>
                        <a:lnTo>
                          <a:pt x="13" y="1313"/>
                        </a:lnTo>
                        <a:lnTo>
                          <a:pt x="35" y="1458"/>
                        </a:lnTo>
                        <a:lnTo>
                          <a:pt x="57" y="1590"/>
                        </a:lnTo>
                        <a:lnTo>
                          <a:pt x="71" y="1730"/>
                        </a:lnTo>
                        <a:lnTo>
                          <a:pt x="103" y="1846"/>
                        </a:lnTo>
                        <a:lnTo>
                          <a:pt x="133" y="1953"/>
                        </a:lnTo>
                        <a:lnTo>
                          <a:pt x="174" y="2102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4" name="Freeform 108"/>
                  <p:cNvSpPr>
                    <a:spLocks/>
                  </p:cNvSpPr>
                  <p:nvPr/>
                </p:nvSpPr>
                <p:spPr bwMode="auto">
                  <a:xfrm>
                    <a:off x="4274" y="837"/>
                    <a:ext cx="53" cy="586"/>
                  </a:xfrm>
                  <a:custGeom>
                    <a:avLst/>
                    <a:gdLst/>
                    <a:ahLst/>
                    <a:cxnLst>
                      <a:cxn ang="0">
                        <a:pos x="204" y="0"/>
                      </a:cxn>
                      <a:cxn ang="0">
                        <a:pos x="174" y="57"/>
                      </a:cxn>
                      <a:cxn ang="0">
                        <a:pos x="138" y="161"/>
                      </a:cxn>
                      <a:cxn ang="0">
                        <a:pos x="102" y="275"/>
                      </a:cxn>
                      <a:cxn ang="0">
                        <a:pos x="81" y="382"/>
                      </a:cxn>
                      <a:cxn ang="0">
                        <a:pos x="57" y="526"/>
                      </a:cxn>
                      <a:cxn ang="0">
                        <a:pos x="39" y="667"/>
                      </a:cxn>
                      <a:cxn ang="0">
                        <a:pos x="27" y="771"/>
                      </a:cxn>
                      <a:cxn ang="0">
                        <a:pos x="13" y="903"/>
                      </a:cxn>
                      <a:cxn ang="0">
                        <a:pos x="0" y="1044"/>
                      </a:cxn>
                      <a:cxn ang="0">
                        <a:pos x="0" y="1181"/>
                      </a:cxn>
                      <a:cxn ang="0">
                        <a:pos x="0" y="1304"/>
                      </a:cxn>
                      <a:cxn ang="0">
                        <a:pos x="9" y="1435"/>
                      </a:cxn>
                      <a:cxn ang="0">
                        <a:pos x="17" y="1581"/>
                      </a:cxn>
                      <a:cxn ang="0">
                        <a:pos x="31" y="1712"/>
                      </a:cxn>
                      <a:cxn ang="0">
                        <a:pos x="53" y="1850"/>
                      </a:cxn>
                      <a:cxn ang="0">
                        <a:pos x="63" y="1949"/>
                      </a:cxn>
                      <a:cxn ang="0">
                        <a:pos x="75" y="2097"/>
                      </a:cxn>
                    </a:cxnLst>
                    <a:rect l="0" t="0" r="r" b="b"/>
                    <a:pathLst>
                      <a:path w="204" h="2097">
                        <a:moveTo>
                          <a:pt x="204" y="0"/>
                        </a:moveTo>
                        <a:lnTo>
                          <a:pt x="174" y="57"/>
                        </a:lnTo>
                        <a:lnTo>
                          <a:pt x="138" y="161"/>
                        </a:lnTo>
                        <a:lnTo>
                          <a:pt x="102" y="275"/>
                        </a:lnTo>
                        <a:lnTo>
                          <a:pt x="81" y="382"/>
                        </a:lnTo>
                        <a:lnTo>
                          <a:pt x="57" y="526"/>
                        </a:lnTo>
                        <a:lnTo>
                          <a:pt x="39" y="667"/>
                        </a:lnTo>
                        <a:lnTo>
                          <a:pt x="27" y="771"/>
                        </a:lnTo>
                        <a:lnTo>
                          <a:pt x="13" y="903"/>
                        </a:lnTo>
                        <a:lnTo>
                          <a:pt x="0" y="1044"/>
                        </a:lnTo>
                        <a:lnTo>
                          <a:pt x="0" y="1181"/>
                        </a:lnTo>
                        <a:lnTo>
                          <a:pt x="0" y="1304"/>
                        </a:lnTo>
                        <a:lnTo>
                          <a:pt x="9" y="1435"/>
                        </a:lnTo>
                        <a:lnTo>
                          <a:pt x="17" y="1581"/>
                        </a:lnTo>
                        <a:lnTo>
                          <a:pt x="31" y="1712"/>
                        </a:lnTo>
                        <a:lnTo>
                          <a:pt x="53" y="1850"/>
                        </a:lnTo>
                        <a:lnTo>
                          <a:pt x="63" y="1949"/>
                        </a:lnTo>
                        <a:lnTo>
                          <a:pt x="75" y="2097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5" name="Freeform 109"/>
                  <p:cNvSpPr>
                    <a:spLocks/>
                  </p:cNvSpPr>
                  <p:nvPr/>
                </p:nvSpPr>
                <p:spPr bwMode="auto">
                  <a:xfrm>
                    <a:off x="4302" y="837"/>
                    <a:ext cx="32" cy="589"/>
                  </a:xfrm>
                  <a:custGeom>
                    <a:avLst/>
                    <a:gdLst/>
                    <a:ahLst/>
                    <a:cxnLst>
                      <a:cxn ang="0">
                        <a:pos x="120" y="0"/>
                      </a:cxn>
                      <a:cxn ang="0">
                        <a:pos x="98" y="66"/>
                      </a:cxn>
                      <a:cxn ang="0">
                        <a:pos x="71" y="165"/>
                      </a:cxn>
                      <a:cxn ang="0">
                        <a:pos x="53" y="278"/>
                      </a:cxn>
                      <a:cxn ang="0">
                        <a:pos x="45" y="382"/>
                      </a:cxn>
                      <a:cxn ang="0">
                        <a:pos x="45" y="509"/>
                      </a:cxn>
                      <a:cxn ang="0">
                        <a:pos x="35" y="639"/>
                      </a:cxn>
                      <a:cxn ang="0">
                        <a:pos x="35" y="771"/>
                      </a:cxn>
                      <a:cxn ang="0">
                        <a:pos x="31" y="893"/>
                      </a:cxn>
                      <a:cxn ang="0">
                        <a:pos x="27" y="1029"/>
                      </a:cxn>
                      <a:cxn ang="0">
                        <a:pos x="23" y="1176"/>
                      </a:cxn>
                      <a:cxn ang="0">
                        <a:pos x="13" y="1308"/>
                      </a:cxn>
                      <a:cxn ang="0">
                        <a:pos x="13" y="1445"/>
                      </a:cxn>
                      <a:cxn ang="0">
                        <a:pos x="13" y="1585"/>
                      </a:cxn>
                      <a:cxn ang="0">
                        <a:pos x="9" y="1720"/>
                      </a:cxn>
                      <a:cxn ang="0">
                        <a:pos x="13" y="1841"/>
                      </a:cxn>
                      <a:cxn ang="0">
                        <a:pos x="9" y="1959"/>
                      </a:cxn>
                      <a:cxn ang="0">
                        <a:pos x="0" y="2111"/>
                      </a:cxn>
                    </a:cxnLst>
                    <a:rect l="0" t="0" r="r" b="b"/>
                    <a:pathLst>
                      <a:path w="120" h="2111">
                        <a:moveTo>
                          <a:pt x="120" y="0"/>
                        </a:moveTo>
                        <a:lnTo>
                          <a:pt x="98" y="66"/>
                        </a:lnTo>
                        <a:lnTo>
                          <a:pt x="71" y="165"/>
                        </a:lnTo>
                        <a:lnTo>
                          <a:pt x="53" y="278"/>
                        </a:lnTo>
                        <a:lnTo>
                          <a:pt x="45" y="382"/>
                        </a:lnTo>
                        <a:lnTo>
                          <a:pt x="45" y="509"/>
                        </a:lnTo>
                        <a:lnTo>
                          <a:pt x="35" y="639"/>
                        </a:lnTo>
                        <a:lnTo>
                          <a:pt x="35" y="771"/>
                        </a:lnTo>
                        <a:lnTo>
                          <a:pt x="31" y="893"/>
                        </a:lnTo>
                        <a:lnTo>
                          <a:pt x="27" y="1029"/>
                        </a:lnTo>
                        <a:lnTo>
                          <a:pt x="23" y="1176"/>
                        </a:lnTo>
                        <a:lnTo>
                          <a:pt x="13" y="1308"/>
                        </a:lnTo>
                        <a:lnTo>
                          <a:pt x="13" y="1445"/>
                        </a:lnTo>
                        <a:lnTo>
                          <a:pt x="13" y="1585"/>
                        </a:lnTo>
                        <a:lnTo>
                          <a:pt x="9" y="1720"/>
                        </a:lnTo>
                        <a:lnTo>
                          <a:pt x="13" y="1841"/>
                        </a:lnTo>
                        <a:lnTo>
                          <a:pt x="9" y="1959"/>
                        </a:lnTo>
                        <a:lnTo>
                          <a:pt x="0" y="211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6" name="Freeform 110"/>
                  <p:cNvSpPr>
                    <a:spLocks/>
                  </p:cNvSpPr>
                  <p:nvPr/>
                </p:nvSpPr>
                <p:spPr bwMode="auto">
                  <a:xfrm>
                    <a:off x="3910" y="837"/>
                    <a:ext cx="100" cy="58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4" y="52"/>
                      </a:cxn>
                      <a:cxn ang="0">
                        <a:pos x="32" y="161"/>
                      </a:cxn>
                      <a:cxn ang="0">
                        <a:pos x="45" y="274"/>
                      </a:cxn>
                      <a:cxn ang="0">
                        <a:pos x="71" y="425"/>
                      </a:cxn>
                      <a:cxn ang="0">
                        <a:pos x="85" y="643"/>
                      </a:cxn>
                      <a:cxn ang="0">
                        <a:pos x="95" y="775"/>
                      </a:cxn>
                      <a:cxn ang="0">
                        <a:pos x="100" y="903"/>
                      </a:cxn>
                      <a:cxn ang="0">
                        <a:pos x="104" y="1029"/>
                      </a:cxn>
                      <a:cxn ang="0">
                        <a:pos x="113" y="1166"/>
                      </a:cxn>
                      <a:cxn ang="0">
                        <a:pos x="128" y="1299"/>
                      </a:cxn>
                      <a:cxn ang="0">
                        <a:pos x="150" y="1437"/>
                      </a:cxn>
                      <a:cxn ang="0">
                        <a:pos x="185" y="1582"/>
                      </a:cxn>
                      <a:cxn ang="0">
                        <a:pos x="217" y="1726"/>
                      </a:cxn>
                      <a:cxn ang="0">
                        <a:pos x="252" y="1839"/>
                      </a:cxn>
                      <a:cxn ang="0">
                        <a:pos x="303" y="1947"/>
                      </a:cxn>
                      <a:cxn ang="0">
                        <a:pos x="383" y="2088"/>
                      </a:cxn>
                    </a:cxnLst>
                    <a:rect l="0" t="0" r="r" b="b"/>
                    <a:pathLst>
                      <a:path w="383" h="2088">
                        <a:moveTo>
                          <a:pt x="0" y="0"/>
                        </a:moveTo>
                        <a:lnTo>
                          <a:pt x="14" y="52"/>
                        </a:lnTo>
                        <a:lnTo>
                          <a:pt x="32" y="161"/>
                        </a:lnTo>
                        <a:lnTo>
                          <a:pt x="45" y="274"/>
                        </a:lnTo>
                        <a:lnTo>
                          <a:pt x="71" y="425"/>
                        </a:lnTo>
                        <a:lnTo>
                          <a:pt x="85" y="643"/>
                        </a:lnTo>
                        <a:lnTo>
                          <a:pt x="95" y="775"/>
                        </a:lnTo>
                        <a:lnTo>
                          <a:pt x="100" y="903"/>
                        </a:lnTo>
                        <a:lnTo>
                          <a:pt x="104" y="1029"/>
                        </a:lnTo>
                        <a:lnTo>
                          <a:pt x="113" y="1166"/>
                        </a:lnTo>
                        <a:lnTo>
                          <a:pt x="128" y="1299"/>
                        </a:lnTo>
                        <a:lnTo>
                          <a:pt x="150" y="1437"/>
                        </a:lnTo>
                        <a:lnTo>
                          <a:pt x="185" y="1582"/>
                        </a:lnTo>
                        <a:lnTo>
                          <a:pt x="217" y="1726"/>
                        </a:lnTo>
                        <a:lnTo>
                          <a:pt x="252" y="1839"/>
                        </a:lnTo>
                        <a:lnTo>
                          <a:pt x="303" y="1947"/>
                        </a:lnTo>
                        <a:lnTo>
                          <a:pt x="383" y="2088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7" name="Freeform 111"/>
                  <p:cNvSpPr>
                    <a:spLocks/>
                  </p:cNvSpPr>
                  <p:nvPr/>
                </p:nvSpPr>
                <p:spPr bwMode="auto">
                  <a:xfrm>
                    <a:off x="3914" y="839"/>
                    <a:ext cx="111" cy="5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5" y="76"/>
                      </a:cxn>
                      <a:cxn ang="0">
                        <a:pos x="82" y="147"/>
                      </a:cxn>
                      <a:cxn ang="0">
                        <a:pos x="117" y="260"/>
                      </a:cxn>
                      <a:cxn ang="0">
                        <a:pos x="175" y="510"/>
                      </a:cxn>
                      <a:cxn ang="0">
                        <a:pos x="187" y="635"/>
                      </a:cxn>
                      <a:cxn ang="0">
                        <a:pos x="201" y="771"/>
                      </a:cxn>
                      <a:cxn ang="0">
                        <a:pos x="215" y="912"/>
                      </a:cxn>
                      <a:cxn ang="0">
                        <a:pos x="223" y="1044"/>
                      </a:cxn>
                      <a:cxn ang="0">
                        <a:pos x="223" y="1162"/>
                      </a:cxn>
                      <a:cxn ang="0">
                        <a:pos x="237" y="1301"/>
                      </a:cxn>
                      <a:cxn ang="0">
                        <a:pos x="251" y="1446"/>
                      </a:cxn>
                      <a:cxn ang="0">
                        <a:pos x="272" y="1583"/>
                      </a:cxn>
                      <a:cxn ang="0">
                        <a:pos x="290" y="1708"/>
                      </a:cxn>
                      <a:cxn ang="0">
                        <a:pos x="316" y="1844"/>
                      </a:cxn>
                      <a:cxn ang="0">
                        <a:pos x="352" y="1943"/>
                      </a:cxn>
                      <a:cxn ang="0">
                        <a:pos x="423" y="2111"/>
                      </a:cxn>
                    </a:cxnLst>
                    <a:rect l="0" t="0" r="r" b="b"/>
                    <a:pathLst>
                      <a:path w="423" h="2111">
                        <a:moveTo>
                          <a:pt x="0" y="0"/>
                        </a:moveTo>
                        <a:lnTo>
                          <a:pt x="45" y="76"/>
                        </a:lnTo>
                        <a:lnTo>
                          <a:pt x="82" y="147"/>
                        </a:lnTo>
                        <a:lnTo>
                          <a:pt x="117" y="260"/>
                        </a:lnTo>
                        <a:lnTo>
                          <a:pt x="175" y="510"/>
                        </a:lnTo>
                        <a:lnTo>
                          <a:pt x="187" y="635"/>
                        </a:lnTo>
                        <a:lnTo>
                          <a:pt x="201" y="771"/>
                        </a:lnTo>
                        <a:lnTo>
                          <a:pt x="215" y="912"/>
                        </a:lnTo>
                        <a:lnTo>
                          <a:pt x="223" y="1044"/>
                        </a:lnTo>
                        <a:lnTo>
                          <a:pt x="223" y="1162"/>
                        </a:lnTo>
                        <a:lnTo>
                          <a:pt x="237" y="1301"/>
                        </a:lnTo>
                        <a:lnTo>
                          <a:pt x="251" y="1446"/>
                        </a:lnTo>
                        <a:lnTo>
                          <a:pt x="272" y="1583"/>
                        </a:lnTo>
                        <a:lnTo>
                          <a:pt x="290" y="1708"/>
                        </a:lnTo>
                        <a:lnTo>
                          <a:pt x="316" y="1844"/>
                        </a:lnTo>
                        <a:lnTo>
                          <a:pt x="352" y="1943"/>
                        </a:lnTo>
                        <a:lnTo>
                          <a:pt x="423" y="211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8" name="Freeform 112"/>
                  <p:cNvSpPr>
                    <a:spLocks/>
                  </p:cNvSpPr>
                  <p:nvPr/>
                </p:nvSpPr>
                <p:spPr bwMode="auto">
                  <a:xfrm>
                    <a:off x="3924" y="840"/>
                    <a:ext cx="110" cy="5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5" y="84"/>
                      </a:cxn>
                      <a:cxn ang="0">
                        <a:pos x="108" y="174"/>
                      </a:cxn>
                      <a:cxn ang="0">
                        <a:pos x="153" y="277"/>
                      </a:cxn>
                      <a:cxn ang="0">
                        <a:pos x="193" y="372"/>
                      </a:cxn>
                      <a:cxn ang="0">
                        <a:pos x="225" y="489"/>
                      </a:cxn>
                      <a:cxn ang="0">
                        <a:pos x="260" y="656"/>
                      </a:cxn>
                      <a:cxn ang="0">
                        <a:pos x="282" y="788"/>
                      </a:cxn>
                      <a:cxn ang="0">
                        <a:pos x="300" y="887"/>
                      </a:cxn>
                      <a:cxn ang="0">
                        <a:pos x="318" y="1038"/>
                      </a:cxn>
                      <a:cxn ang="0">
                        <a:pos x="318" y="1162"/>
                      </a:cxn>
                      <a:cxn ang="0">
                        <a:pos x="312" y="1313"/>
                      </a:cxn>
                      <a:cxn ang="0">
                        <a:pos x="322" y="1440"/>
                      </a:cxn>
                      <a:cxn ang="0">
                        <a:pos x="322" y="1572"/>
                      </a:cxn>
                      <a:cxn ang="0">
                        <a:pos x="330" y="1706"/>
                      </a:cxn>
                      <a:cxn ang="0">
                        <a:pos x="344" y="1828"/>
                      </a:cxn>
                      <a:cxn ang="0">
                        <a:pos x="366" y="1937"/>
                      </a:cxn>
                      <a:cxn ang="0">
                        <a:pos x="389" y="2024"/>
                      </a:cxn>
                      <a:cxn ang="0">
                        <a:pos x="419" y="2101"/>
                      </a:cxn>
                    </a:cxnLst>
                    <a:rect l="0" t="0" r="r" b="b"/>
                    <a:pathLst>
                      <a:path w="419" h="2101">
                        <a:moveTo>
                          <a:pt x="0" y="0"/>
                        </a:moveTo>
                        <a:lnTo>
                          <a:pt x="55" y="84"/>
                        </a:lnTo>
                        <a:lnTo>
                          <a:pt x="108" y="174"/>
                        </a:lnTo>
                        <a:lnTo>
                          <a:pt x="153" y="277"/>
                        </a:lnTo>
                        <a:lnTo>
                          <a:pt x="193" y="372"/>
                        </a:lnTo>
                        <a:lnTo>
                          <a:pt x="225" y="489"/>
                        </a:lnTo>
                        <a:lnTo>
                          <a:pt x="260" y="656"/>
                        </a:lnTo>
                        <a:lnTo>
                          <a:pt x="282" y="788"/>
                        </a:lnTo>
                        <a:lnTo>
                          <a:pt x="300" y="887"/>
                        </a:lnTo>
                        <a:lnTo>
                          <a:pt x="318" y="1038"/>
                        </a:lnTo>
                        <a:lnTo>
                          <a:pt x="318" y="1162"/>
                        </a:lnTo>
                        <a:lnTo>
                          <a:pt x="312" y="1313"/>
                        </a:lnTo>
                        <a:lnTo>
                          <a:pt x="322" y="1440"/>
                        </a:lnTo>
                        <a:lnTo>
                          <a:pt x="322" y="1572"/>
                        </a:lnTo>
                        <a:lnTo>
                          <a:pt x="330" y="1706"/>
                        </a:lnTo>
                        <a:lnTo>
                          <a:pt x="344" y="1828"/>
                        </a:lnTo>
                        <a:lnTo>
                          <a:pt x="366" y="1937"/>
                        </a:lnTo>
                        <a:lnTo>
                          <a:pt x="389" y="2024"/>
                        </a:lnTo>
                        <a:lnTo>
                          <a:pt x="419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29" name="Freeform 113"/>
                  <p:cNvSpPr>
                    <a:spLocks/>
                  </p:cNvSpPr>
                  <p:nvPr/>
                </p:nvSpPr>
                <p:spPr bwMode="auto">
                  <a:xfrm>
                    <a:off x="3933" y="841"/>
                    <a:ext cx="108" cy="58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3" y="65"/>
                      </a:cxn>
                      <a:cxn ang="0">
                        <a:pos x="116" y="136"/>
                      </a:cxn>
                      <a:cxn ang="0">
                        <a:pos x="186" y="250"/>
                      </a:cxn>
                      <a:cxn ang="0">
                        <a:pos x="235" y="367"/>
                      </a:cxn>
                      <a:cxn ang="0">
                        <a:pos x="289" y="499"/>
                      </a:cxn>
                      <a:cxn ang="0">
                        <a:pos x="333" y="633"/>
                      </a:cxn>
                      <a:cxn ang="0">
                        <a:pos x="364" y="774"/>
                      </a:cxn>
                      <a:cxn ang="0">
                        <a:pos x="386" y="902"/>
                      </a:cxn>
                      <a:cxn ang="0">
                        <a:pos x="396" y="1029"/>
                      </a:cxn>
                      <a:cxn ang="0">
                        <a:pos x="396" y="1151"/>
                      </a:cxn>
                      <a:cxn ang="0">
                        <a:pos x="396" y="1304"/>
                      </a:cxn>
                      <a:cxn ang="0">
                        <a:pos x="396" y="1432"/>
                      </a:cxn>
                      <a:cxn ang="0">
                        <a:pos x="392" y="1572"/>
                      </a:cxn>
                      <a:cxn ang="0">
                        <a:pos x="386" y="1710"/>
                      </a:cxn>
                      <a:cxn ang="0">
                        <a:pos x="392" y="1819"/>
                      </a:cxn>
                      <a:cxn ang="0">
                        <a:pos x="392" y="1928"/>
                      </a:cxn>
                      <a:cxn ang="0">
                        <a:pos x="396" y="2014"/>
                      </a:cxn>
                      <a:cxn ang="0">
                        <a:pos x="410" y="2101"/>
                      </a:cxn>
                    </a:cxnLst>
                    <a:rect l="0" t="0" r="r" b="b"/>
                    <a:pathLst>
                      <a:path w="410" h="2101">
                        <a:moveTo>
                          <a:pt x="0" y="0"/>
                        </a:moveTo>
                        <a:lnTo>
                          <a:pt x="63" y="65"/>
                        </a:lnTo>
                        <a:lnTo>
                          <a:pt x="116" y="136"/>
                        </a:lnTo>
                        <a:lnTo>
                          <a:pt x="186" y="250"/>
                        </a:lnTo>
                        <a:lnTo>
                          <a:pt x="235" y="367"/>
                        </a:lnTo>
                        <a:lnTo>
                          <a:pt x="289" y="499"/>
                        </a:lnTo>
                        <a:lnTo>
                          <a:pt x="333" y="633"/>
                        </a:lnTo>
                        <a:lnTo>
                          <a:pt x="364" y="774"/>
                        </a:lnTo>
                        <a:lnTo>
                          <a:pt x="386" y="902"/>
                        </a:lnTo>
                        <a:lnTo>
                          <a:pt x="396" y="1029"/>
                        </a:lnTo>
                        <a:lnTo>
                          <a:pt x="396" y="1151"/>
                        </a:lnTo>
                        <a:lnTo>
                          <a:pt x="396" y="1304"/>
                        </a:lnTo>
                        <a:lnTo>
                          <a:pt x="396" y="1432"/>
                        </a:lnTo>
                        <a:lnTo>
                          <a:pt x="392" y="1572"/>
                        </a:lnTo>
                        <a:lnTo>
                          <a:pt x="386" y="1710"/>
                        </a:lnTo>
                        <a:lnTo>
                          <a:pt x="392" y="1819"/>
                        </a:lnTo>
                        <a:lnTo>
                          <a:pt x="392" y="1928"/>
                        </a:lnTo>
                        <a:lnTo>
                          <a:pt x="396" y="2014"/>
                        </a:lnTo>
                        <a:lnTo>
                          <a:pt x="410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30" name="Freeform 114"/>
                  <p:cNvSpPr>
                    <a:spLocks/>
                  </p:cNvSpPr>
                  <p:nvPr/>
                </p:nvSpPr>
                <p:spPr bwMode="auto">
                  <a:xfrm>
                    <a:off x="3947" y="843"/>
                    <a:ext cx="125" cy="58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66" y="61"/>
                      </a:cxn>
                      <a:cxn ang="0">
                        <a:pos x="114" y="123"/>
                      </a:cxn>
                      <a:cxn ang="0">
                        <a:pos x="211" y="259"/>
                      </a:cxn>
                      <a:cxn ang="0">
                        <a:pos x="269" y="354"/>
                      </a:cxn>
                      <a:cxn ang="0">
                        <a:pos x="333" y="490"/>
                      </a:cxn>
                      <a:cxn ang="0">
                        <a:pos x="391" y="633"/>
                      </a:cxn>
                      <a:cxn ang="0">
                        <a:pos x="440" y="775"/>
                      </a:cxn>
                      <a:cxn ang="0">
                        <a:pos x="468" y="907"/>
                      </a:cxn>
                      <a:cxn ang="0">
                        <a:pos x="475" y="1020"/>
                      </a:cxn>
                      <a:cxn ang="0">
                        <a:pos x="475" y="1153"/>
                      </a:cxn>
                      <a:cxn ang="0">
                        <a:pos x="472" y="1276"/>
                      </a:cxn>
                      <a:cxn ang="0">
                        <a:pos x="454" y="1427"/>
                      </a:cxn>
                      <a:cxn ang="0">
                        <a:pos x="440" y="1549"/>
                      </a:cxn>
                      <a:cxn ang="0">
                        <a:pos x="427" y="1697"/>
                      </a:cxn>
                      <a:cxn ang="0">
                        <a:pos x="414" y="1825"/>
                      </a:cxn>
                      <a:cxn ang="0">
                        <a:pos x="405" y="1924"/>
                      </a:cxn>
                      <a:cxn ang="0">
                        <a:pos x="391" y="2019"/>
                      </a:cxn>
                      <a:cxn ang="0">
                        <a:pos x="379" y="2101"/>
                      </a:cxn>
                    </a:cxnLst>
                    <a:rect l="0" t="0" r="r" b="b"/>
                    <a:pathLst>
                      <a:path w="475" h="2101">
                        <a:moveTo>
                          <a:pt x="0" y="0"/>
                        </a:moveTo>
                        <a:lnTo>
                          <a:pt x="66" y="61"/>
                        </a:lnTo>
                        <a:lnTo>
                          <a:pt x="114" y="123"/>
                        </a:lnTo>
                        <a:lnTo>
                          <a:pt x="211" y="259"/>
                        </a:lnTo>
                        <a:lnTo>
                          <a:pt x="269" y="354"/>
                        </a:lnTo>
                        <a:lnTo>
                          <a:pt x="333" y="490"/>
                        </a:lnTo>
                        <a:lnTo>
                          <a:pt x="391" y="633"/>
                        </a:lnTo>
                        <a:lnTo>
                          <a:pt x="440" y="775"/>
                        </a:lnTo>
                        <a:lnTo>
                          <a:pt x="468" y="907"/>
                        </a:lnTo>
                        <a:lnTo>
                          <a:pt x="475" y="1020"/>
                        </a:lnTo>
                        <a:lnTo>
                          <a:pt x="475" y="1153"/>
                        </a:lnTo>
                        <a:lnTo>
                          <a:pt x="472" y="1276"/>
                        </a:lnTo>
                        <a:lnTo>
                          <a:pt x="454" y="1427"/>
                        </a:lnTo>
                        <a:lnTo>
                          <a:pt x="440" y="1549"/>
                        </a:lnTo>
                        <a:lnTo>
                          <a:pt x="427" y="1697"/>
                        </a:lnTo>
                        <a:lnTo>
                          <a:pt x="414" y="1825"/>
                        </a:lnTo>
                        <a:lnTo>
                          <a:pt x="405" y="1924"/>
                        </a:lnTo>
                        <a:lnTo>
                          <a:pt x="391" y="2019"/>
                        </a:lnTo>
                        <a:lnTo>
                          <a:pt x="379" y="2101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31" name="Freeform 115"/>
                  <p:cNvSpPr>
                    <a:spLocks/>
                  </p:cNvSpPr>
                  <p:nvPr/>
                </p:nvSpPr>
                <p:spPr bwMode="auto">
                  <a:xfrm>
                    <a:off x="3633" y="834"/>
                    <a:ext cx="1208" cy="596"/>
                  </a:xfrm>
                  <a:custGeom>
                    <a:avLst/>
                    <a:gdLst/>
                    <a:ahLst/>
                    <a:cxnLst>
                      <a:cxn ang="0">
                        <a:pos x="1570" y="155"/>
                      </a:cxn>
                      <a:cxn ang="0">
                        <a:pos x="1215" y="27"/>
                      </a:cxn>
                      <a:cxn ang="0">
                        <a:pos x="866" y="23"/>
                      </a:cxn>
                      <a:cxn ang="0">
                        <a:pos x="520" y="212"/>
                      </a:cxn>
                      <a:cxn ang="0">
                        <a:pos x="262" y="476"/>
                      </a:cxn>
                      <a:cxn ang="0">
                        <a:pos x="78" y="747"/>
                      </a:cxn>
                      <a:cxn ang="0">
                        <a:pos x="0" y="1023"/>
                      </a:cxn>
                      <a:cxn ang="0">
                        <a:pos x="20" y="1354"/>
                      </a:cxn>
                      <a:cxn ang="0">
                        <a:pos x="77" y="1748"/>
                      </a:cxn>
                      <a:cxn ang="0">
                        <a:pos x="175" y="2025"/>
                      </a:cxn>
                      <a:cxn ang="0">
                        <a:pos x="314" y="2128"/>
                      </a:cxn>
                      <a:cxn ang="0">
                        <a:pos x="576" y="2038"/>
                      </a:cxn>
                      <a:cxn ang="0">
                        <a:pos x="783" y="1818"/>
                      </a:cxn>
                      <a:cxn ang="0">
                        <a:pos x="971" y="1441"/>
                      </a:cxn>
                      <a:cxn ang="0">
                        <a:pos x="1045" y="1184"/>
                      </a:cxn>
                      <a:cxn ang="0">
                        <a:pos x="1197" y="1799"/>
                      </a:cxn>
                      <a:cxn ang="0">
                        <a:pos x="1397" y="2082"/>
                      </a:cxn>
                      <a:cxn ang="0">
                        <a:pos x="1669" y="2120"/>
                      </a:cxn>
                      <a:cxn ang="0">
                        <a:pos x="1873" y="1845"/>
                      </a:cxn>
                      <a:cxn ang="0">
                        <a:pos x="2064" y="1216"/>
                      </a:cxn>
                      <a:cxn ang="0">
                        <a:pos x="2188" y="1738"/>
                      </a:cxn>
                      <a:cxn ang="0">
                        <a:pos x="2367" y="2051"/>
                      </a:cxn>
                      <a:cxn ang="0">
                        <a:pos x="2674" y="2114"/>
                      </a:cxn>
                      <a:cxn ang="0">
                        <a:pos x="2940" y="1944"/>
                      </a:cxn>
                      <a:cxn ang="0">
                        <a:pos x="3172" y="1592"/>
                      </a:cxn>
                      <a:cxn ang="0">
                        <a:pos x="3305" y="1250"/>
                      </a:cxn>
                      <a:cxn ang="0">
                        <a:pos x="3493" y="1662"/>
                      </a:cxn>
                      <a:cxn ang="0">
                        <a:pos x="3724" y="1976"/>
                      </a:cxn>
                      <a:cxn ang="0">
                        <a:pos x="4093" y="2128"/>
                      </a:cxn>
                      <a:cxn ang="0">
                        <a:pos x="4362" y="1915"/>
                      </a:cxn>
                      <a:cxn ang="0">
                        <a:pos x="4543" y="1481"/>
                      </a:cxn>
                      <a:cxn ang="0">
                        <a:pos x="4613" y="1052"/>
                      </a:cxn>
                      <a:cxn ang="0">
                        <a:pos x="4369" y="656"/>
                      </a:cxn>
                      <a:cxn ang="0">
                        <a:pos x="4204" y="428"/>
                      </a:cxn>
                      <a:cxn ang="0">
                        <a:pos x="3815" y="188"/>
                      </a:cxn>
                      <a:cxn ang="0">
                        <a:pos x="3296" y="42"/>
                      </a:cxn>
                      <a:cxn ang="0">
                        <a:pos x="2718" y="0"/>
                      </a:cxn>
                      <a:cxn ang="0">
                        <a:pos x="2317" y="94"/>
                      </a:cxn>
                      <a:cxn ang="0">
                        <a:pos x="2077" y="325"/>
                      </a:cxn>
                      <a:cxn ang="0">
                        <a:pos x="2042" y="466"/>
                      </a:cxn>
                      <a:cxn ang="0">
                        <a:pos x="1863" y="788"/>
                      </a:cxn>
                      <a:cxn ang="0">
                        <a:pos x="1726" y="665"/>
                      </a:cxn>
                      <a:cxn ang="0">
                        <a:pos x="1516" y="315"/>
                      </a:cxn>
                    </a:cxnLst>
                    <a:rect l="0" t="0" r="r" b="b"/>
                    <a:pathLst>
                      <a:path w="4613" h="2136">
                        <a:moveTo>
                          <a:pt x="1744" y="315"/>
                        </a:moveTo>
                        <a:lnTo>
                          <a:pt x="1659" y="226"/>
                        </a:lnTo>
                        <a:lnTo>
                          <a:pt x="1570" y="155"/>
                        </a:lnTo>
                        <a:lnTo>
                          <a:pt x="1455" y="94"/>
                        </a:lnTo>
                        <a:lnTo>
                          <a:pt x="1330" y="50"/>
                        </a:lnTo>
                        <a:lnTo>
                          <a:pt x="1215" y="27"/>
                        </a:lnTo>
                        <a:lnTo>
                          <a:pt x="1089" y="13"/>
                        </a:lnTo>
                        <a:lnTo>
                          <a:pt x="982" y="13"/>
                        </a:lnTo>
                        <a:lnTo>
                          <a:pt x="866" y="23"/>
                        </a:lnTo>
                        <a:lnTo>
                          <a:pt x="728" y="65"/>
                        </a:lnTo>
                        <a:lnTo>
                          <a:pt x="617" y="136"/>
                        </a:lnTo>
                        <a:lnTo>
                          <a:pt x="520" y="212"/>
                        </a:lnTo>
                        <a:lnTo>
                          <a:pt x="435" y="287"/>
                        </a:lnTo>
                        <a:lnTo>
                          <a:pt x="345" y="376"/>
                        </a:lnTo>
                        <a:lnTo>
                          <a:pt x="262" y="476"/>
                        </a:lnTo>
                        <a:lnTo>
                          <a:pt x="193" y="572"/>
                        </a:lnTo>
                        <a:lnTo>
                          <a:pt x="130" y="662"/>
                        </a:lnTo>
                        <a:lnTo>
                          <a:pt x="78" y="747"/>
                        </a:lnTo>
                        <a:lnTo>
                          <a:pt x="40" y="826"/>
                        </a:lnTo>
                        <a:lnTo>
                          <a:pt x="12" y="910"/>
                        </a:lnTo>
                        <a:lnTo>
                          <a:pt x="0" y="1023"/>
                        </a:lnTo>
                        <a:lnTo>
                          <a:pt x="0" y="1139"/>
                        </a:lnTo>
                        <a:lnTo>
                          <a:pt x="7" y="1251"/>
                        </a:lnTo>
                        <a:lnTo>
                          <a:pt x="20" y="1354"/>
                        </a:lnTo>
                        <a:lnTo>
                          <a:pt x="34" y="1471"/>
                        </a:lnTo>
                        <a:lnTo>
                          <a:pt x="52" y="1610"/>
                        </a:lnTo>
                        <a:lnTo>
                          <a:pt x="77" y="1748"/>
                        </a:lnTo>
                        <a:lnTo>
                          <a:pt x="105" y="1871"/>
                        </a:lnTo>
                        <a:lnTo>
                          <a:pt x="137" y="1958"/>
                        </a:lnTo>
                        <a:lnTo>
                          <a:pt x="175" y="2025"/>
                        </a:lnTo>
                        <a:lnTo>
                          <a:pt x="221" y="2086"/>
                        </a:lnTo>
                        <a:lnTo>
                          <a:pt x="270" y="2125"/>
                        </a:lnTo>
                        <a:lnTo>
                          <a:pt x="314" y="2128"/>
                        </a:lnTo>
                        <a:lnTo>
                          <a:pt x="399" y="2114"/>
                        </a:lnTo>
                        <a:lnTo>
                          <a:pt x="491" y="2080"/>
                        </a:lnTo>
                        <a:lnTo>
                          <a:pt x="576" y="2038"/>
                        </a:lnTo>
                        <a:lnTo>
                          <a:pt x="637" y="1987"/>
                        </a:lnTo>
                        <a:lnTo>
                          <a:pt x="714" y="1910"/>
                        </a:lnTo>
                        <a:lnTo>
                          <a:pt x="783" y="1818"/>
                        </a:lnTo>
                        <a:lnTo>
                          <a:pt x="849" y="1693"/>
                        </a:lnTo>
                        <a:lnTo>
                          <a:pt x="916" y="1561"/>
                        </a:lnTo>
                        <a:lnTo>
                          <a:pt x="971" y="1441"/>
                        </a:lnTo>
                        <a:lnTo>
                          <a:pt x="1009" y="1338"/>
                        </a:lnTo>
                        <a:lnTo>
                          <a:pt x="1034" y="1256"/>
                        </a:lnTo>
                        <a:lnTo>
                          <a:pt x="1045" y="1184"/>
                        </a:lnTo>
                        <a:lnTo>
                          <a:pt x="1067" y="1366"/>
                        </a:lnTo>
                        <a:lnTo>
                          <a:pt x="1124" y="1571"/>
                        </a:lnTo>
                        <a:lnTo>
                          <a:pt x="1197" y="1799"/>
                        </a:lnTo>
                        <a:lnTo>
                          <a:pt x="1250" y="1905"/>
                        </a:lnTo>
                        <a:lnTo>
                          <a:pt x="1308" y="1996"/>
                        </a:lnTo>
                        <a:lnTo>
                          <a:pt x="1397" y="2082"/>
                        </a:lnTo>
                        <a:lnTo>
                          <a:pt x="1499" y="2128"/>
                        </a:lnTo>
                        <a:lnTo>
                          <a:pt x="1584" y="2136"/>
                        </a:lnTo>
                        <a:lnTo>
                          <a:pt x="1669" y="2120"/>
                        </a:lnTo>
                        <a:lnTo>
                          <a:pt x="1735" y="2072"/>
                        </a:lnTo>
                        <a:lnTo>
                          <a:pt x="1810" y="1977"/>
                        </a:lnTo>
                        <a:lnTo>
                          <a:pt x="1873" y="1845"/>
                        </a:lnTo>
                        <a:lnTo>
                          <a:pt x="1953" y="1633"/>
                        </a:lnTo>
                        <a:lnTo>
                          <a:pt x="2024" y="1424"/>
                        </a:lnTo>
                        <a:lnTo>
                          <a:pt x="2064" y="1216"/>
                        </a:lnTo>
                        <a:lnTo>
                          <a:pt x="2086" y="1408"/>
                        </a:lnTo>
                        <a:lnTo>
                          <a:pt x="2139" y="1594"/>
                        </a:lnTo>
                        <a:lnTo>
                          <a:pt x="2188" y="1738"/>
                        </a:lnTo>
                        <a:lnTo>
                          <a:pt x="2242" y="1863"/>
                        </a:lnTo>
                        <a:lnTo>
                          <a:pt x="2309" y="1969"/>
                        </a:lnTo>
                        <a:lnTo>
                          <a:pt x="2367" y="2051"/>
                        </a:lnTo>
                        <a:lnTo>
                          <a:pt x="2450" y="2105"/>
                        </a:lnTo>
                        <a:lnTo>
                          <a:pt x="2561" y="2124"/>
                        </a:lnTo>
                        <a:lnTo>
                          <a:pt x="2674" y="2114"/>
                        </a:lnTo>
                        <a:lnTo>
                          <a:pt x="2771" y="2080"/>
                        </a:lnTo>
                        <a:lnTo>
                          <a:pt x="2855" y="2025"/>
                        </a:lnTo>
                        <a:lnTo>
                          <a:pt x="2940" y="1944"/>
                        </a:lnTo>
                        <a:lnTo>
                          <a:pt x="3025" y="1829"/>
                        </a:lnTo>
                        <a:lnTo>
                          <a:pt x="3104" y="1709"/>
                        </a:lnTo>
                        <a:lnTo>
                          <a:pt x="3172" y="1592"/>
                        </a:lnTo>
                        <a:lnTo>
                          <a:pt x="3229" y="1485"/>
                        </a:lnTo>
                        <a:lnTo>
                          <a:pt x="3269" y="1382"/>
                        </a:lnTo>
                        <a:lnTo>
                          <a:pt x="3305" y="1250"/>
                        </a:lnTo>
                        <a:lnTo>
                          <a:pt x="3362" y="1386"/>
                        </a:lnTo>
                        <a:lnTo>
                          <a:pt x="3420" y="1527"/>
                        </a:lnTo>
                        <a:lnTo>
                          <a:pt x="3493" y="1662"/>
                        </a:lnTo>
                        <a:lnTo>
                          <a:pt x="3546" y="1764"/>
                        </a:lnTo>
                        <a:lnTo>
                          <a:pt x="3627" y="1874"/>
                        </a:lnTo>
                        <a:lnTo>
                          <a:pt x="3724" y="1976"/>
                        </a:lnTo>
                        <a:lnTo>
                          <a:pt x="3831" y="2057"/>
                        </a:lnTo>
                        <a:lnTo>
                          <a:pt x="3956" y="2104"/>
                        </a:lnTo>
                        <a:lnTo>
                          <a:pt x="4093" y="2128"/>
                        </a:lnTo>
                        <a:lnTo>
                          <a:pt x="4196" y="2095"/>
                        </a:lnTo>
                        <a:lnTo>
                          <a:pt x="4280" y="2034"/>
                        </a:lnTo>
                        <a:lnTo>
                          <a:pt x="4362" y="1915"/>
                        </a:lnTo>
                        <a:lnTo>
                          <a:pt x="4436" y="1789"/>
                        </a:lnTo>
                        <a:lnTo>
                          <a:pt x="4489" y="1648"/>
                        </a:lnTo>
                        <a:lnTo>
                          <a:pt x="4543" y="1481"/>
                        </a:lnTo>
                        <a:lnTo>
                          <a:pt x="4584" y="1333"/>
                        </a:lnTo>
                        <a:lnTo>
                          <a:pt x="4605" y="1203"/>
                        </a:lnTo>
                        <a:lnTo>
                          <a:pt x="4613" y="1052"/>
                        </a:lnTo>
                        <a:lnTo>
                          <a:pt x="4595" y="939"/>
                        </a:lnTo>
                        <a:lnTo>
                          <a:pt x="4502" y="792"/>
                        </a:lnTo>
                        <a:lnTo>
                          <a:pt x="4369" y="656"/>
                        </a:lnTo>
                        <a:lnTo>
                          <a:pt x="4196" y="518"/>
                        </a:lnTo>
                        <a:lnTo>
                          <a:pt x="4071" y="428"/>
                        </a:lnTo>
                        <a:lnTo>
                          <a:pt x="4204" y="428"/>
                        </a:lnTo>
                        <a:lnTo>
                          <a:pt x="4121" y="344"/>
                        </a:lnTo>
                        <a:lnTo>
                          <a:pt x="3986" y="262"/>
                        </a:lnTo>
                        <a:lnTo>
                          <a:pt x="3815" y="188"/>
                        </a:lnTo>
                        <a:lnTo>
                          <a:pt x="3639" y="126"/>
                        </a:lnTo>
                        <a:lnTo>
                          <a:pt x="3472" y="79"/>
                        </a:lnTo>
                        <a:lnTo>
                          <a:pt x="3296" y="42"/>
                        </a:lnTo>
                        <a:lnTo>
                          <a:pt x="3124" y="13"/>
                        </a:lnTo>
                        <a:lnTo>
                          <a:pt x="2908" y="0"/>
                        </a:lnTo>
                        <a:lnTo>
                          <a:pt x="2718" y="0"/>
                        </a:lnTo>
                        <a:lnTo>
                          <a:pt x="2544" y="8"/>
                        </a:lnTo>
                        <a:lnTo>
                          <a:pt x="2424" y="42"/>
                        </a:lnTo>
                        <a:lnTo>
                          <a:pt x="2317" y="94"/>
                        </a:lnTo>
                        <a:lnTo>
                          <a:pt x="2224" y="164"/>
                        </a:lnTo>
                        <a:lnTo>
                          <a:pt x="2131" y="249"/>
                        </a:lnTo>
                        <a:lnTo>
                          <a:pt x="2077" y="325"/>
                        </a:lnTo>
                        <a:lnTo>
                          <a:pt x="2157" y="325"/>
                        </a:lnTo>
                        <a:lnTo>
                          <a:pt x="2099" y="386"/>
                        </a:lnTo>
                        <a:lnTo>
                          <a:pt x="2042" y="466"/>
                        </a:lnTo>
                        <a:lnTo>
                          <a:pt x="1980" y="561"/>
                        </a:lnTo>
                        <a:lnTo>
                          <a:pt x="1917" y="665"/>
                        </a:lnTo>
                        <a:lnTo>
                          <a:pt x="1863" y="788"/>
                        </a:lnTo>
                        <a:lnTo>
                          <a:pt x="1820" y="948"/>
                        </a:lnTo>
                        <a:lnTo>
                          <a:pt x="1774" y="784"/>
                        </a:lnTo>
                        <a:lnTo>
                          <a:pt x="1726" y="665"/>
                        </a:lnTo>
                        <a:lnTo>
                          <a:pt x="1663" y="534"/>
                        </a:lnTo>
                        <a:lnTo>
                          <a:pt x="1602" y="424"/>
                        </a:lnTo>
                        <a:lnTo>
                          <a:pt x="1516" y="315"/>
                        </a:lnTo>
                        <a:lnTo>
                          <a:pt x="1744" y="315"/>
                        </a:lnTo>
                      </a:path>
                    </a:pathLst>
                  </a:custGeom>
                  <a:noFill/>
                  <a:ln w="7938">
                    <a:solidFill>
                      <a:schemeClr val="folHlink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32" name="Line 116"/>
                  <p:cNvSpPr>
                    <a:spLocks noChangeShapeType="1"/>
                  </p:cNvSpPr>
                  <p:nvPr/>
                </p:nvSpPr>
                <p:spPr bwMode="auto">
                  <a:xfrm>
                    <a:off x="3684" y="1406"/>
                    <a:ext cx="95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11" name="Group 117"/>
                  <p:cNvGrpSpPr>
                    <a:grpSpLocks/>
                  </p:cNvGrpSpPr>
                  <p:nvPr/>
                </p:nvGrpSpPr>
                <p:grpSpPr bwMode="auto">
                  <a:xfrm>
                    <a:off x="3659" y="1352"/>
                    <a:ext cx="464" cy="29"/>
                    <a:chOff x="1741" y="2997"/>
                    <a:chExt cx="885" cy="52"/>
                  </a:xfrm>
                </p:grpSpPr>
                <p:sp>
                  <p:nvSpPr>
                    <p:cNvPr id="290934" name="Line 1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41" y="2997"/>
                      <a:ext cx="331" cy="1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fol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35" name="Line 11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760" y="3048"/>
                      <a:ext cx="265" cy="1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fol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36" name="Line 12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04" y="2997"/>
                      <a:ext cx="322" cy="1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fol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37" name="Line 12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7" y="3048"/>
                      <a:ext cx="267" cy="1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fol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</p:grpSp>
              <p:sp>
                <p:nvSpPr>
                  <p:cNvPr id="290938" name="Line 122"/>
                  <p:cNvSpPr>
                    <a:spLocks noChangeShapeType="1"/>
                  </p:cNvSpPr>
                  <p:nvPr/>
                </p:nvSpPr>
                <p:spPr bwMode="auto">
                  <a:xfrm>
                    <a:off x="4179" y="1203"/>
                    <a:ext cx="313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39" name="Line 123"/>
                  <p:cNvSpPr>
                    <a:spLocks noChangeShapeType="1"/>
                  </p:cNvSpPr>
                  <p:nvPr/>
                </p:nvSpPr>
                <p:spPr bwMode="auto">
                  <a:xfrm>
                    <a:off x="4183" y="1240"/>
                    <a:ext cx="296" cy="2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40" name="Line 124"/>
                  <p:cNvSpPr>
                    <a:spLocks noChangeShapeType="1"/>
                  </p:cNvSpPr>
                  <p:nvPr/>
                </p:nvSpPr>
                <p:spPr bwMode="auto">
                  <a:xfrm>
                    <a:off x="4196" y="1283"/>
                    <a:ext cx="267" cy="0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290941" name="Line 125"/>
                  <p:cNvSpPr>
                    <a:spLocks noChangeShapeType="1"/>
                  </p:cNvSpPr>
                  <p:nvPr/>
                </p:nvSpPr>
                <p:spPr bwMode="auto">
                  <a:xfrm>
                    <a:off x="4210" y="1319"/>
                    <a:ext cx="233" cy="1"/>
                  </a:xfrm>
                  <a:prstGeom prst="line">
                    <a:avLst/>
                  </a:prstGeom>
                  <a:noFill/>
                  <a:ln w="7938">
                    <a:solidFill>
                      <a:schemeClr val="folHlink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grpSp>
                <p:nvGrpSpPr>
                  <p:cNvPr id="12" name="Group 126"/>
                  <p:cNvGrpSpPr>
                    <a:grpSpLocks/>
                  </p:cNvGrpSpPr>
                  <p:nvPr/>
                </p:nvGrpSpPr>
                <p:grpSpPr bwMode="auto">
                  <a:xfrm>
                    <a:off x="3668" y="835"/>
                    <a:ext cx="1167" cy="594"/>
                    <a:chOff x="1758" y="2070"/>
                    <a:chExt cx="2229" cy="1063"/>
                  </a:xfrm>
                </p:grpSpPr>
                <p:sp>
                  <p:nvSpPr>
                    <p:cNvPr id="290943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1758" y="2081"/>
                      <a:ext cx="356" cy="1036"/>
                    </a:xfrm>
                    <a:custGeom>
                      <a:avLst/>
                      <a:gdLst/>
                      <a:ahLst/>
                      <a:cxnLst>
                        <a:cxn ang="0">
                          <a:pos x="712" y="0"/>
                        </a:cxn>
                        <a:cxn ang="0">
                          <a:pos x="622" y="52"/>
                        </a:cxn>
                        <a:cxn ang="0">
                          <a:pos x="494" y="141"/>
                        </a:cxn>
                        <a:cxn ang="0">
                          <a:pos x="387" y="241"/>
                        </a:cxn>
                        <a:cxn ang="0">
                          <a:pos x="297" y="355"/>
                        </a:cxn>
                        <a:cxn ang="0">
                          <a:pos x="212" y="485"/>
                        </a:cxn>
                        <a:cxn ang="0">
                          <a:pos x="125" y="629"/>
                        </a:cxn>
                        <a:cxn ang="0">
                          <a:pos x="66" y="757"/>
                        </a:cxn>
                        <a:cxn ang="0">
                          <a:pos x="14" y="893"/>
                        </a:cxn>
                        <a:cxn ang="0">
                          <a:pos x="0" y="1015"/>
                        </a:cxn>
                        <a:cxn ang="0">
                          <a:pos x="0" y="1152"/>
                        </a:cxn>
                        <a:cxn ang="0">
                          <a:pos x="4" y="1280"/>
                        </a:cxn>
                        <a:cxn ang="0">
                          <a:pos x="14" y="1426"/>
                        </a:cxn>
                        <a:cxn ang="0">
                          <a:pos x="26" y="1576"/>
                        </a:cxn>
                        <a:cxn ang="0">
                          <a:pos x="40" y="1711"/>
                        </a:cxn>
                        <a:cxn ang="0">
                          <a:pos x="48" y="1827"/>
                        </a:cxn>
                        <a:cxn ang="0">
                          <a:pos x="66" y="1926"/>
                        </a:cxn>
                        <a:cxn ang="0">
                          <a:pos x="111" y="2072"/>
                        </a:cxn>
                      </a:cxnLst>
                      <a:rect l="0" t="0" r="r" b="b"/>
                      <a:pathLst>
                        <a:path w="712" h="2072">
                          <a:moveTo>
                            <a:pt x="712" y="0"/>
                          </a:moveTo>
                          <a:lnTo>
                            <a:pt x="622" y="52"/>
                          </a:lnTo>
                          <a:lnTo>
                            <a:pt x="494" y="141"/>
                          </a:lnTo>
                          <a:lnTo>
                            <a:pt x="387" y="241"/>
                          </a:lnTo>
                          <a:lnTo>
                            <a:pt x="297" y="355"/>
                          </a:lnTo>
                          <a:lnTo>
                            <a:pt x="212" y="485"/>
                          </a:lnTo>
                          <a:lnTo>
                            <a:pt x="125" y="629"/>
                          </a:lnTo>
                          <a:lnTo>
                            <a:pt x="66" y="757"/>
                          </a:lnTo>
                          <a:lnTo>
                            <a:pt x="14" y="893"/>
                          </a:lnTo>
                          <a:lnTo>
                            <a:pt x="0" y="1015"/>
                          </a:lnTo>
                          <a:lnTo>
                            <a:pt x="0" y="1152"/>
                          </a:lnTo>
                          <a:lnTo>
                            <a:pt x="4" y="1280"/>
                          </a:lnTo>
                          <a:lnTo>
                            <a:pt x="14" y="1426"/>
                          </a:lnTo>
                          <a:lnTo>
                            <a:pt x="26" y="1576"/>
                          </a:lnTo>
                          <a:lnTo>
                            <a:pt x="40" y="1711"/>
                          </a:lnTo>
                          <a:lnTo>
                            <a:pt x="48" y="1827"/>
                          </a:lnTo>
                          <a:lnTo>
                            <a:pt x="66" y="1926"/>
                          </a:lnTo>
                          <a:lnTo>
                            <a:pt x="111" y="2072"/>
                          </a:lnTo>
                        </a:path>
                      </a:pathLst>
                    </a:custGeom>
                    <a:noFill/>
                    <a:ln w="7938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44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3263" y="2077"/>
                      <a:ext cx="482" cy="105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56" y="89"/>
                        </a:cxn>
                        <a:cxn ang="0">
                          <a:pos x="263" y="174"/>
                        </a:cxn>
                        <a:cxn ang="0">
                          <a:pos x="362" y="258"/>
                        </a:cxn>
                        <a:cxn ang="0">
                          <a:pos x="447" y="367"/>
                        </a:cxn>
                        <a:cxn ang="0">
                          <a:pos x="553" y="489"/>
                        </a:cxn>
                        <a:cxn ang="0">
                          <a:pos x="673" y="642"/>
                        </a:cxn>
                        <a:cxn ang="0">
                          <a:pos x="766" y="784"/>
                        </a:cxn>
                        <a:cxn ang="0">
                          <a:pos x="816" y="910"/>
                        </a:cxn>
                        <a:cxn ang="0">
                          <a:pos x="828" y="1034"/>
                        </a:cxn>
                        <a:cxn ang="0">
                          <a:pos x="824" y="1166"/>
                        </a:cxn>
                        <a:cxn ang="0">
                          <a:pos x="834" y="1311"/>
                        </a:cxn>
                        <a:cxn ang="0">
                          <a:pos x="846" y="1448"/>
                        </a:cxn>
                        <a:cxn ang="0">
                          <a:pos x="856" y="1571"/>
                        </a:cxn>
                        <a:cxn ang="0">
                          <a:pos x="873" y="1721"/>
                        </a:cxn>
                        <a:cxn ang="0">
                          <a:pos x="887" y="1848"/>
                        </a:cxn>
                        <a:cxn ang="0">
                          <a:pos x="917" y="1985"/>
                        </a:cxn>
                        <a:cxn ang="0">
                          <a:pos x="963" y="2101"/>
                        </a:cxn>
                      </a:cxnLst>
                      <a:rect l="0" t="0" r="r" b="b"/>
                      <a:pathLst>
                        <a:path w="963" h="2101">
                          <a:moveTo>
                            <a:pt x="0" y="0"/>
                          </a:moveTo>
                          <a:lnTo>
                            <a:pt x="156" y="89"/>
                          </a:lnTo>
                          <a:lnTo>
                            <a:pt x="263" y="174"/>
                          </a:lnTo>
                          <a:lnTo>
                            <a:pt x="362" y="258"/>
                          </a:lnTo>
                          <a:lnTo>
                            <a:pt x="447" y="367"/>
                          </a:lnTo>
                          <a:lnTo>
                            <a:pt x="553" y="489"/>
                          </a:lnTo>
                          <a:lnTo>
                            <a:pt x="673" y="642"/>
                          </a:lnTo>
                          <a:lnTo>
                            <a:pt x="766" y="784"/>
                          </a:lnTo>
                          <a:lnTo>
                            <a:pt x="816" y="910"/>
                          </a:lnTo>
                          <a:lnTo>
                            <a:pt x="828" y="1034"/>
                          </a:lnTo>
                          <a:lnTo>
                            <a:pt x="824" y="1166"/>
                          </a:lnTo>
                          <a:lnTo>
                            <a:pt x="834" y="1311"/>
                          </a:lnTo>
                          <a:lnTo>
                            <a:pt x="846" y="1448"/>
                          </a:lnTo>
                          <a:lnTo>
                            <a:pt x="856" y="1571"/>
                          </a:lnTo>
                          <a:lnTo>
                            <a:pt x="873" y="1721"/>
                          </a:lnTo>
                          <a:lnTo>
                            <a:pt x="887" y="1848"/>
                          </a:lnTo>
                          <a:lnTo>
                            <a:pt x="917" y="1985"/>
                          </a:lnTo>
                          <a:lnTo>
                            <a:pt x="963" y="2101"/>
                          </a:lnTo>
                        </a:path>
                      </a:pathLst>
                    </a:custGeom>
                    <a:noFill/>
                    <a:ln w="7938">
                      <a:solidFill>
                        <a:schemeClr val="folHlink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45" name="Line 1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68" y="2105"/>
                      <a:ext cx="501" cy="1"/>
                    </a:xfrm>
                    <a:prstGeom prst="line">
                      <a:avLst/>
                    </a:prstGeom>
                    <a:noFill/>
                    <a:ln w="7938">
                      <a:solidFill>
                        <a:schemeClr val="folHlink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13" name="Group 1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189" y="2070"/>
                      <a:ext cx="798" cy="1063"/>
                      <a:chOff x="3189" y="2070"/>
                      <a:chExt cx="798" cy="1063"/>
                    </a:xfrm>
                  </p:grpSpPr>
                  <p:sp>
                    <p:nvSpPr>
                      <p:cNvPr id="290947" name="Freeform 1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189" y="2070"/>
                        <a:ext cx="539" cy="1063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33" y="90"/>
                          </a:cxn>
                          <a:cxn ang="0">
                            <a:pos x="253" y="189"/>
                          </a:cxn>
                          <a:cxn ang="0">
                            <a:pos x="347" y="273"/>
                          </a:cxn>
                          <a:cxn ang="0">
                            <a:pos x="444" y="390"/>
                          </a:cxn>
                          <a:cxn ang="0">
                            <a:pos x="535" y="518"/>
                          </a:cxn>
                          <a:cxn ang="0">
                            <a:pos x="615" y="648"/>
                          </a:cxn>
                          <a:cxn ang="0">
                            <a:pos x="673" y="788"/>
                          </a:cxn>
                          <a:cxn ang="0">
                            <a:pos x="709" y="921"/>
                          </a:cxn>
                          <a:cxn ang="0">
                            <a:pos x="721" y="1044"/>
                          </a:cxn>
                          <a:cxn ang="0">
                            <a:pos x="727" y="1180"/>
                          </a:cxn>
                          <a:cxn ang="0">
                            <a:pos x="749" y="1317"/>
                          </a:cxn>
                          <a:cxn ang="0">
                            <a:pos x="770" y="1449"/>
                          </a:cxn>
                          <a:cxn ang="0">
                            <a:pos x="802" y="1581"/>
                          </a:cxn>
                          <a:cxn ang="0">
                            <a:pos x="842" y="1735"/>
                          </a:cxn>
                          <a:cxn ang="0">
                            <a:pos x="891" y="1850"/>
                          </a:cxn>
                          <a:cxn ang="0">
                            <a:pos x="971" y="1982"/>
                          </a:cxn>
                          <a:cxn ang="0">
                            <a:pos x="1078" y="2124"/>
                          </a:cxn>
                        </a:cxnLst>
                        <a:rect l="0" t="0" r="r" b="b"/>
                        <a:pathLst>
                          <a:path w="1078" h="2124">
                            <a:moveTo>
                              <a:pt x="0" y="0"/>
                            </a:moveTo>
                            <a:lnTo>
                              <a:pt x="133" y="90"/>
                            </a:lnTo>
                            <a:lnTo>
                              <a:pt x="253" y="189"/>
                            </a:lnTo>
                            <a:lnTo>
                              <a:pt x="347" y="273"/>
                            </a:lnTo>
                            <a:lnTo>
                              <a:pt x="444" y="390"/>
                            </a:lnTo>
                            <a:lnTo>
                              <a:pt x="535" y="518"/>
                            </a:lnTo>
                            <a:lnTo>
                              <a:pt x="615" y="648"/>
                            </a:lnTo>
                            <a:lnTo>
                              <a:pt x="673" y="788"/>
                            </a:lnTo>
                            <a:lnTo>
                              <a:pt x="709" y="921"/>
                            </a:lnTo>
                            <a:lnTo>
                              <a:pt x="721" y="1044"/>
                            </a:lnTo>
                            <a:lnTo>
                              <a:pt x="727" y="1180"/>
                            </a:lnTo>
                            <a:lnTo>
                              <a:pt x="749" y="1317"/>
                            </a:lnTo>
                            <a:lnTo>
                              <a:pt x="770" y="1449"/>
                            </a:lnTo>
                            <a:lnTo>
                              <a:pt x="802" y="1581"/>
                            </a:lnTo>
                            <a:lnTo>
                              <a:pt x="842" y="1735"/>
                            </a:lnTo>
                            <a:lnTo>
                              <a:pt x="891" y="1850"/>
                            </a:lnTo>
                            <a:lnTo>
                              <a:pt x="971" y="1982"/>
                            </a:lnTo>
                            <a:lnTo>
                              <a:pt x="1078" y="2124"/>
                            </a:lnTo>
                          </a:path>
                        </a:pathLst>
                      </a:custGeom>
                      <a:noFill/>
                      <a:ln w="7938">
                        <a:solidFill>
                          <a:schemeClr val="folHlink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48" name="Freeform 1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227" y="2077"/>
                        <a:ext cx="514" cy="1055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57" y="99"/>
                          </a:cxn>
                          <a:cxn ang="0">
                            <a:pos x="276" y="187"/>
                          </a:cxn>
                          <a:cxn ang="0">
                            <a:pos x="365" y="273"/>
                          </a:cxn>
                          <a:cxn ang="0">
                            <a:pos x="447" y="372"/>
                          </a:cxn>
                          <a:cxn ang="0">
                            <a:pos x="535" y="489"/>
                          </a:cxn>
                          <a:cxn ang="0">
                            <a:pos x="642" y="642"/>
                          </a:cxn>
                          <a:cxn ang="0">
                            <a:pos x="717" y="778"/>
                          </a:cxn>
                          <a:cxn ang="0">
                            <a:pos x="767" y="921"/>
                          </a:cxn>
                          <a:cxn ang="0">
                            <a:pos x="771" y="1047"/>
                          </a:cxn>
                          <a:cxn ang="0">
                            <a:pos x="776" y="1166"/>
                          </a:cxn>
                          <a:cxn ang="0">
                            <a:pos x="789" y="1284"/>
                          </a:cxn>
                          <a:cxn ang="0">
                            <a:pos x="802" y="1420"/>
                          </a:cxn>
                          <a:cxn ang="0">
                            <a:pos x="828" y="1575"/>
                          </a:cxn>
                          <a:cxn ang="0">
                            <a:pos x="856" y="1711"/>
                          </a:cxn>
                          <a:cxn ang="0">
                            <a:pos x="882" y="1825"/>
                          </a:cxn>
                          <a:cxn ang="0">
                            <a:pos x="927" y="1943"/>
                          </a:cxn>
                          <a:cxn ang="0">
                            <a:pos x="1029" y="2110"/>
                          </a:cxn>
                        </a:cxnLst>
                        <a:rect l="0" t="0" r="r" b="b"/>
                        <a:pathLst>
                          <a:path w="1029" h="2110">
                            <a:moveTo>
                              <a:pt x="0" y="0"/>
                            </a:moveTo>
                            <a:lnTo>
                              <a:pt x="157" y="99"/>
                            </a:lnTo>
                            <a:lnTo>
                              <a:pt x="276" y="187"/>
                            </a:lnTo>
                            <a:lnTo>
                              <a:pt x="365" y="273"/>
                            </a:lnTo>
                            <a:lnTo>
                              <a:pt x="447" y="372"/>
                            </a:lnTo>
                            <a:lnTo>
                              <a:pt x="535" y="489"/>
                            </a:lnTo>
                            <a:lnTo>
                              <a:pt x="642" y="642"/>
                            </a:lnTo>
                            <a:lnTo>
                              <a:pt x="717" y="778"/>
                            </a:lnTo>
                            <a:lnTo>
                              <a:pt x="767" y="921"/>
                            </a:lnTo>
                            <a:lnTo>
                              <a:pt x="771" y="1047"/>
                            </a:lnTo>
                            <a:lnTo>
                              <a:pt x="776" y="1166"/>
                            </a:lnTo>
                            <a:lnTo>
                              <a:pt x="789" y="1284"/>
                            </a:lnTo>
                            <a:lnTo>
                              <a:pt x="802" y="1420"/>
                            </a:lnTo>
                            <a:lnTo>
                              <a:pt x="828" y="1575"/>
                            </a:lnTo>
                            <a:lnTo>
                              <a:pt x="856" y="1711"/>
                            </a:lnTo>
                            <a:lnTo>
                              <a:pt x="882" y="1825"/>
                            </a:lnTo>
                            <a:lnTo>
                              <a:pt x="927" y="1943"/>
                            </a:lnTo>
                            <a:lnTo>
                              <a:pt x="1029" y="2110"/>
                            </a:lnTo>
                          </a:path>
                        </a:pathLst>
                      </a:custGeom>
                      <a:noFill/>
                      <a:ln w="7938">
                        <a:solidFill>
                          <a:schemeClr val="folHlink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49" name="Freeform 13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307" y="2083"/>
                        <a:ext cx="443" cy="1046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0"/>
                          </a:cxn>
                          <a:cxn ang="0">
                            <a:pos x="125" y="71"/>
                          </a:cxn>
                          <a:cxn ang="0">
                            <a:pos x="218" y="136"/>
                          </a:cxn>
                          <a:cxn ang="0">
                            <a:pos x="317" y="226"/>
                          </a:cxn>
                          <a:cxn ang="0">
                            <a:pos x="432" y="339"/>
                          </a:cxn>
                          <a:cxn ang="0">
                            <a:pos x="567" y="486"/>
                          </a:cxn>
                          <a:cxn ang="0">
                            <a:pos x="696" y="624"/>
                          </a:cxn>
                          <a:cxn ang="0">
                            <a:pos x="793" y="760"/>
                          </a:cxn>
                          <a:cxn ang="0">
                            <a:pos x="856" y="901"/>
                          </a:cxn>
                          <a:cxn ang="0">
                            <a:pos x="864" y="1025"/>
                          </a:cxn>
                          <a:cxn ang="0">
                            <a:pos x="874" y="1157"/>
                          </a:cxn>
                          <a:cxn ang="0">
                            <a:pos x="874" y="1283"/>
                          </a:cxn>
                          <a:cxn ang="0">
                            <a:pos x="874" y="1430"/>
                          </a:cxn>
                          <a:cxn ang="0">
                            <a:pos x="874" y="1566"/>
                          </a:cxn>
                          <a:cxn ang="0">
                            <a:pos x="868" y="1706"/>
                          </a:cxn>
                          <a:cxn ang="0">
                            <a:pos x="868" y="1826"/>
                          </a:cxn>
                          <a:cxn ang="0">
                            <a:pos x="882" y="1972"/>
                          </a:cxn>
                          <a:cxn ang="0">
                            <a:pos x="886" y="2092"/>
                          </a:cxn>
                        </a:cxnLst>
                        <a:rect l="0" t="0" r="r" b="b"/>
                        <a:pathLst>
                          <a:path w="886" h="2092">
                            <a:moveTo>
                              <a:pt x="0" y="0"/>
                            </a:moveTo>
                            <a:lnTo>
                              <a:pt x="125" y="71"/>
                            </a:lnTo>
                            <a:lnTo>
                              <a:pt x="218" y="136"/>
                            </a:lnTo>
                            <a:lnTo>
                              <a:pt x="317" y="226"/>
                            </a:lnTo>
                            <a:lnTo>
                              <a:pt x="432" y="339"/>
                            </a:lnTo>
                            <a:lnTo>
                              <a:pt x="567" y="486"/>
                            </a:lnTo>
                            <a:lnTo>
                              <a:pt x="696" y="624"/>
                            </a:lnTo>
                            <a:lnTo>
                              <a:pt x="793" y="760"/>
                            </a:lnTo>
                            <a:lnTo>
                              <a:pt x="856" y="901"/>
                            </a:lnTo>
                            <a:lnTo>
                              <a:pt x="864" y="1025"/>
                            </a:lnTo>
                            <a:lnTo>
                              <a:pt x="874" y="1157"/>
                            </a:lnTo>
                            <a:lnTo>
                              <a:pt x="874" y="1283"/>
                            </a:lnTo>
                            <a:lnTo>
                              <a:pt x="874" y="1430"/>
                            </a:lnTo>
                            <a:lnTo>
                              <a:pt x="874" y="1566"/>
                            </a:lnTo>
                            <a:lnTo>
                              <a:pt x="868" y="1706"/>
                            </a:lnTo>
                            <a:lnTo>
                              <a:pt x="868" y="1826"/>
                            </a:lnTo>
                            <a:lnTo>
                              <a:pt x="882" y="1972"/>
                            </a:lnTo>
                            <a:lnTo>
                              <a:pt x="886" y="2092"/>
                            </a:lnTo>
                          </a:path>
                        </a:pathLst>
                      </a:custGeom>
                      <a:noFill/>
                      <a:ln w="7938">
                        <a:solidFill>
                          <a:schemeClr val="folHlink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0" name="Line 134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64" y="2728"/>
                        <a:ext cx="623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1" name="Line 13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387" y="2796"/>
                        <a:ext cx="579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2" name="Line 136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23" y="2869"/>
                        <a:ext cx="516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3" name="Line 137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458" y="2935"/>
                        <a:ext cx="459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4" name="Line 138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02" y="2998"/>
                        <a:ext cx="387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5" name="Line 139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548" y="3050"/>
                        <a:ext cx="309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  <p:sp>
                    <p:nvSpPr>
                      <p:cNvPr id="290956" name="Line 140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606" y="3095"/>
                        <a:ext cx="214" cy="1"/>
                      </a:xfrm>
                      <a:prstGeom prst="line">
                        <a:avLst/>
                      </a:prstGeom>
                      <a:noFill/>
                      <a:ln w="7938">
                        <a:solidFill>
                          <a:schemeClr val="folHlink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pt-BR"/>
                      </a:p>
                    </p:txBody>
                  </p:sp>
                </p:grpSp>
              </p:grpSp>
              <p:grpSp>
                <p:nvGrpSpPr>
                  <p:cNvPr id="14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3691" y="853"/>
                    <a:ext cx="1114" cy="577"/>
                    <a:chOff x="1803" y="2102"/>
                    <a:chExt cx="2127" cy="1033"/>
                  </a:xfrm>
                </p:grpSpPr>
                <p:sp>
                  <p:nvSpPr>
                    <p:cNvPr id="290958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2953" y="2346"/>
                      <a:ext cx="10" cy="11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1"/>
                        </a:cxn>
                        <a:cxn ang="0">
                          <a:pos x="20" y="20"/>
                        </a:cxn>
                        <a:cxn ang="0">
                          <a:pos x="13" y="21"/>
                        </a:cxn>
                        <a:cxn ang="0">
                          <a:pos x="0" y="4"/>
                        </a:cxn>
                        <a:cxn ang="0">
                          <a:pos x="8" y="0"/>
                        </a:cxn>
                        <a:cxn ang="0">
                          <a:pos x="20" y="1"/>
                        </a:cxn>
                      </a:cxnLst>
                      <a:rect l="0" t="0" r="r" b="b"/>
                      <a:pathLst>
                        <a:path w="20" h="21">
                          <a:moveTo>
                            <a:pt x="20" y="1"/>
                          </a:moveTo>
                          <a:lnTo>
                            <a:pt x="20" y="20"/>
                          </a:lnTo>
                          <a:lnTo>
                            <a:pt x="13" y="21"/>
                          </a:lnTo>
                          <a:lnTo>
                            <a:pt x="0" y="4"/>
                          </a:lnTo>
                          <a:lnTo>
                            <a:pt x="8" y="0"/>
                          </a:lnTo>
                          <a:lnTo>
                            <a:pt x="20" y="1"/>
                          </a:lnTo>
                          <a:close/>
                        </a:path>
                      </a:pathLst>
                    </a:custGeom>
                    <a:solidFill>
                      <a:srgbClr val="CCFFCC"/>
                    </a:solidFill>
                    <a:ln w="793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sp>
                  <p:nvSpPr>
                    <p:cNvPr id="290959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2934" y="2327"/>
                      <a:ext cx="9" cy="16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0"/>
                        </a:cxn>
                        <a:cxn ang="0">
                          <a:pos x="0" y="6"/>
                        </a:cxn>
                        <a:cxn ang="0">
                          <a:pos x="3" y="32"/>
                        </a:cxn>
                        <a:cxn ang="0">
                          <a:pos x="15" y="29"/>
                        </a:cxn>
                        <a:cxn ang="0">
                          <a:pos x="18" y="0"/>
                        </a:cxn>
                      </a:cxnLst>
                      <a:rect l="0" t="0" r="r" b="b"/>
                      <a:pathLst>
                        <a:path w="18" h="32">
                          <a:moveTo>
                            <a:pt x="18" y="0"/>
                          </a:moveTo>
                          <a:lnTo>
                            <a:pt x="0" y="6"/>
                          </a:lnTo>
                          <a:lnTo>
                            <a:pt x="3" y="32"/>
                          </a:lnTo>
                          <a:lnTo>
                            <a:pt x="15" y="29"/>
                          </a:lnTo>
                          <a:lnTo>
                            <a:pt x="18" y="0"/>
                          </a:lnTo>
                          <a:close/>
                        </a:path>
                      </a:pathLst>
                    </a:custGeom>
                    <a:solidFill>
                      <a:srgbClr val="CCFFCC"/>
                    </a:solidFill>
                    <a:ln w="7938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pt-BR"/>
                    </a:p>
                  </p:txBody>
                </p:sp>
                <p:grpSp>
                  <p:nvGrpSpPr>
                    <p:cNvPr id="15" name="Group 1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803" y="2102"/>
                      <a:ext cx="2127" cy="1033"/>
                      <a:chOff x="1803" y="2102"/>
                      <a:chExt cx="2127" cy="1033"/>
                    </a:xfrm>
                  </p:grpSpPr>
                  <p:grpSp>
                    <p:nvGrpSpPr>
                      <p:cNvPr id="16" name="Group 14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748" y="2104"/>
                        <a:ext cx="1182" cy="1027"/>
                        <a:chOff x="2748" y="2104"/>
                        <a:chExt cx="1182" cy="1027"/>
                      </a:xfrm>
                    </p:grpSpPr>
                    <p:grpSp>
                      <p:nvGrpSpPr>
                        <p:cNvPr id="17" name="Group 14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561" y="2616"/>
                          <a:ext cx="369" cy="515"/>
                          <a:chOff x="3561" y="2616"/>
                          <a:chExt cx="369" cy="515"/>
                        </a:xfrm>
                      </p:grpSpPr>
                      <p:sp>
                        <p:nvSpPr>
                          <p:cNvPr id="290963" name="Freeform 147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61" y="3034"/>
                            <a:ext cx="263" cy="9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03" y="7"/>
                              </a:cxn>
                              <a:cxn ang="0">
                                <a:pos x="141" y="11"/>
                              </a:cxn>
                              <a:cxn ang="0">
                                <a:pos x="158" y="10"/>
                              </a:cxn>
                              <a:cxn ang="0">
                                <a:pos x="177" y="3"/>
                              </a:cxn>
                              <a:cxn ang="0">
                                <a:pos x="196" y="1"/>
                              </a:cxn>
                              <a:cxn ang="0">
                                <a:pos x="208" y="0"/>
                              </a:cxn>
                              <a:cxn ang="0">
                                <a:pos x="225" y="10"/>
                              </a:cxn>
                              <a:cxn ang="0">
                                <a:pos x="232" y="17"/>
                              </a:cxn>
                              <a:cxn ang="0">
                                <a:pos x="251" y="16"/>
                              </a:cxn>
                              <a:cxn ang="0">
                                <a:pos x="266" y="16"/>
                              </a:cxn>
                              <a:cxn ang="0">
                                <a:pos x="280" y="10"/>
                              </a:cxn>
                              <a:cxn ang="0">
                                <a:pos x="293" y="6"/>
                              </a:cxn>
                              <a:cxn ang="0">
                                <a:pos x="303" y="4"/>
                              </a:cxn>
                              <a:cxn ang="0">
                                <a:pos x="324" y="9"/>
                              </a:cxn>
                              <a:cxn ang="0">
                                <a:pos x="354" y="13"/>
                              </a:cxn>
                              <a:cxn ang="0">
                                <a:pos x="385" y="22"/>
                              </a:cxn>
                              <a:cxn ang="0">
                                <a:pos x="407" y="26"/>
                              </a:cxn>
                              <a:cxn ang="0">
                                <a:pos x="421" y="32"/>
                              </a:cxn>
                              <a:cxn ang="0">
                                <a:pos x="439" y="25"/>
                              </a:cxn>
                              <a:cxn ang="0">
                                <a:pos x="459" y="29"/>
                              </a:cxn>
                              <a:cxn ang="0">
                                <a:pos x="474" y="32"/>
                              </a:cxn>
                              <a:cxn ang="0">
                                <a:pos x="485" y="38"/>
                              </a:cxn>
                              <a:cxn ang="0">
                                <a:pos x="502" y="45"/>
                              </a:cxn>
                              <a:cxn ang="0">
                                <a:pos x="514" y="54"/>
                              </a:cxn>
                              <a:cxn ang="0">
                                <a:pos x="522" y="62"/>
                              </a:cxn>
                              <a:cxn ang="0">
                                <a:pos x="525" y="71"/>
                              </a:cxn>
                              <a:cxn ang="0">
                                <a:pos x="509" y="80"/>
                              </a:cxn>
                              <a:cxn ang="0">
                                <a:pos x="487" y="90"/>
                              </a:cxn>
                              <a:cxn ang="0">
                                <a:pos x="474" y="103"/>
                              </a:cxn>
                              <a:cxn ang="0">
                                <a:pos x="479" y="112"/>
                              </a:cxn>
                              <a:cxn ang="0">
                                <a:pos x="469" y="122"/>
                              </a:cxn>
                              <a:cxn ang="0">
                                <a:pos x="457" y="133"/>
                              </a:cxn>
                              <a:cxn ang="0">
                                <a:pos x="447" y="135"/>
                              </a:cxn>
                              <a:cxn ang="0">
                                <a:pos x="432" y="146"/>
                              </a:cxn>
                              <a:cxn ang="0">
                                <a:pos x="461" y="158"/>
                              </a:cxn>
                              <a:cxn ang="0">
                                <a:pos x="440" y="168"/>
                              </a:cxn>
                              <a:cxn ang="0">
                                <a:pos x="398" y="168"/>
                              </a:cxn>
                              <a:cxn ang="0">
                                <a:pos x="372" y="181"/>
                              </a:cxn>
                              <a:cxn ang="0">
                                <a:pos x="351" y="194"/>
                              </a:cxn>
                              <a:cxn ang="0">
                                <a:pos x="306" y="189"/>
                              </a:cxn>
                              <a:cxn ang="0">
                                <a:pos x="273" y="180"/>
                              </a:cxn>
                              <a:cxn ang="0">
                                <a:pos x="241" y="174"/>
                              </a:cxn>
                              <a:cxn ang="0">
                                <a:pos x="207" y="164"/>
                              </a:cxn>
                              <a:cxn ang="0">
                                <a:pos x="191" y="160"/>
                              </a:cxn>
                              <a:cxn ang="0">
                                <a:pos x="147" y="144"/>
                              </a:cxn>
                              <a:cxn ang="0">
                                <a:pos x="118" y="131"/>
                              </a:cxn>
                              <a:cxn ang="0">
                                <a:pos x="93" y="119"/>
                              </a:cxn>
                              <a:cxn ang="0">
                                <a:pos x="70" y="106"/>
                              </a:cxn>
                              <a:cxn ang="0">
                                <a:pos x="49" y="88"/>
                              </a:cxn>
                              <a:cxn ang="0">
                                <a:pos x="25" y="70"/>
                              </a:cxn>
                              <a:cxn ang="0">
                                <a:pos x="4" y="55"/>
                              </a:cxn>
                              <a:cxn ang="0">
                                <a:pos x="15" y="43"/>
                              </a:cxn>
                              <a:cxn ang="0">
                                <a:pos x="27" y="22"/>
                              </a:cxn>
                              <a:cxn ang="0">
                                <a:pos x="41" y="13"/>
                              </a:cxn>
                            </a:cxnLst>
                            <a:rect l="0" t="0" r="r" b="b"/>
                            <a:pathLst>
                              <a:path w="525" h="194">
                                <a:moveTo>
                                  <a:pt x="49" y="7"/>
                                </a:moveTo>
                                <a:lnTo>
                                  <a:pt x="103" y="7"/>
                                </a:lnTo>
                                <a:lnTo>
                                  <a:pt x="121" y="9"/>
                                </a:lnTo>
                                <a:lnTo>
                                  <a:pt x="141" y="11"/>
                                </a:lnTo>
                                <a:lnTo>
                                  <a:pt x="149" y="16"/>
                                </a:lnTo>
                                <a:lnTo>
                                  <a:pt x="158" y="10"/>
                                </a:lnTo>
                                <a:lnTo>
                                  <a:pt x="169" y="6"/>
                                </a:lnTo>
                                <a:lnTo>
                                  <a:pt x="177" y="3"/>
                                </a:lnTo>
                                <a:lnTo>
                                  <a:pt x="189" y="1"/>
                                </a:lnTo>
                                <a:lnTo>
                                  <a:pt x="196" y="1"/>
                                </a:lnTo>
                                <a:lnTo>
                                  <a:pt x="202" y="1"/>
                                </a:lnTo>
                                <a:lnTo>
                                  <a:pt x="208" y="0"/>
                                </a:lnTo>
                                <a:lnTo>
                                  <a:pt x="221" y="10"/>
                                </a:lnTo>
                                <a:lnTo>
                                  <a:pt x="225" y="10"/>
                                </a:lnTo>
                                <a:lnTo>
                                  <a:pt x="229" y="16"/>
                                </a:lnTo>
                                <a:lnTo>
                                  <a:pt x="232" y="17"/>
                                </a:lnTo>
                                <a:lnTo>
                                  <a:pt x="243" y="16"/>
                                </a:lnTo>
                                <a:lnTo>
                                  <a:pt x="251" y="16"/>
                                </a:lnTo>
                                <a:lnTo>
                                  <a:pt x="261" y="16"/>
                                </a:lnTo>
                                <a:lnTo>
                                  <a:pt x="266" y="16"/>
                                </a:lnTo>
                                <a:lnTo>
                                  <a:pt x="274" y="16"/>
                                </a:lnTo>
                                <a:lnTo>
                                  <a:pt x="280" y="10"/>
                                </a:lnTo>
                                <a:lnTo>
                                  <a:pt x="285" y="7"/>
                                </a:lnTo>
                                <a:lnTo>
                                  <a:pt x="293" y="6"/>
                                </a:lnTo>
                                <a:lnTo>
                                  <a:pt x="296" y="6"/>
                                </a:lnTo>
                                <a:lnTo>
                                  <a:pt x="303" y="4"/>
                                </a:lnTo>
                                <a:lnTo>
                                  <a:pt x="314" y="7"/>
                                </a:lnTo>
                                <a:lnTo>
                                  <a:pt x="324" y="9"/>
                                </a:lnTo>
                                <a:lnTo>
                                  <a:pt x="335" y="10"/>
                                </a:lnTo>
                                <a:lnTo>
                                  <a:pt x="354" y="13"/>
                                </a:lnTo>
                                <a:lnTo>
                                  <a:pt x="377" y="20"/>
                                </a:lnTo>
                                <a:lnTo>
                                  <a:pt x="385" y="22"/>
                                </a:lnTo>
                                <a:lnTo>
                                  <a:pt x="396" y="25"/>
                                </a:lnTo>
                                <a:lnTo>
                                  <a:pt x="407" y="26"/>
                                </a:lnTo>
                                <a:lnTo>
                                  <a:pt x="416" y="30"/>
                                </a:lnTo>
                                <a:lnTo>
                                  <a:pt x="421" y="32"/>
                                </a:lnTo>
                                <a:lnTo>
                                  <a:pt x="433" y="29"/>
                                </a:lnTo>
                                <a:lnTo>
                                  <a:pt x="439" y="25"/>
                                </a:lnTo>
                                <a:lnTo>
                                  <a:pt x="448" y="25"/>
                                </a:lnTo>
                                <a:lnTo>
                                  <a:pt x="459" y="29"/>
                                </a:lnTo>
                                <a:lnTo>
                                  <a:pt x="464" y="30"/>
                                </a:lnTo>
                                <a:lnTo>
                                  <a:pt x="474" y="32"/>
                                </a:lnTo>
                                <a:lnTo>
                                  <a:pt x="479" y="35"/>
                                </a:lnTo>
                                <a:lnTo>
                                  <a:pt x="485" y="38"/>
                                </a:lnTo>
                                <a:lnTo>
                                  <a:pt x="495" y="43"/>
                                </a:lnTo>
                                <a:lnTo>
                                  <a:pt x="502" y="45"/>
                                </a:lnTo>
                                <a:lnTo>
                                  <a:pt x="507" y="49"/>
                                </a:lnTo>
                                <a:lnTo>
                                  <a:pt x="514" y="54"/>
                                </a:lnTo>
                                <a:lnTo>
                                  <a:pt x="518" y="56"/>
                                </a:lnTo>
                                <a:lnTo>
                                  <a:pt x="522" y="62"/>
                                </a:lnTo>
                                <a:lnTo>
                                  <a:pt x="522" y="67"/>
                                </a:lnTo>
                                <a:lnTo>
                                  <a:pt x="525" y="71"/>
                                </a:lnTo>
                                <a:lnTo>
                                  <a:pt x="518" y="77"/>
                                </a:lnTo>
                                <a:lnTo>
                                  <a:pt x="509" y="80"/>
                                </a:lnTo>
                                <a:lnTo>
                                  <a:pt x="499" y="88"/>
                                </a:lnTo>
                                <a:lnTo>
                                  <a:pt x="487" y="90"/>
                                </a:lnTo>
                                <a:lnTo>
                                  <a:pt x="479" y="97"/>
                                </a:lnTo>
                                <a:lnTo>
                                  <a:pt x="474" y="103"/>
                                </a:lnTo>
                                <a:lnTo>
                                  <a:pt x="470" y="107"/>
                                </a:lnTo>
                                <a:lnTo>
                                  <a:pt x="479" y="112"/>
                                </a:lnTo>
                                <a:lnTo>
                                  <a:pt x="479" y="116"/>
                                </a:lnTo>
                                <a:lnTo>
                                  <a:pt x="469" y="122"/>
                                </a:lnTo>
                                <a:lnTo>
                                  <a:pt x="462" y="128"/>
                                </a:lnTo>
                                <a:lnTo>
                                  <a:pt x="457" y="133"/>
                                </a:lnTo>
                                <a:lnTo>
                                  <a:pt x="451" y="135"/>
                                </a:lnTo>
                                <a:lnTo>
                                  <a:pt x="447" y="135"/>
                                </a:lnTo>
                                <a:lnTo>
                                  <a:pt x="436" y="138"/>
                                </a:lnTo>
                                <a:lnTo>
                                  <a:pt x="432" y="146"/>
                                </a:lnTo>
                                <a:lnTo>
                                  <a:pt x="425" y="152"/>
                                </a:lnTo>
                                <a:lnTo>
                                  <a:pt x="461" y="158"/>
                                </a:lnTo>
                                <a:lnTo>
                                  <a:pt x="457" y="164"/>
                                </a:lnTo>
                                <a:lnTo>
                                  <a:pt x="440" y="168"/>
                                </a:lnTo>
                                <a:lnTo>
                                  <a:pt x="417" y="165"/>
                                </a:lnTo>
                                <a:lnTo>
                                  <a:pt x="398" y="168"/>
                                </a:lnTo>
                                <a:lnTo>
                                  <a:pt x="380" y="174"/>
                                </a:lnTo>
                                <a:lnTo>
                                  <a:pt x="372" y="181"/>
                                </a:lnTo>
                                <a:lnTo>
                                  <a:pt x="369" y="193"/>
                                </a:lnTo>
                                <a:lnTo>
                                  <a:pt x="351" y="194"/>
                                </a:lnTo>
                                <a:lnTo>
                                  <a:pt x="333" y="192"/>
                                </a:lnTo>
                                <a:lnTo>
                                  <a:pt x="306" y="189"/>
                                </a:lnTo>
                                <a:lnTo>
                                  <a:pt x="293" y="184"/>
                                </a:lnTo>
                                <a:lnTo>
                                  <a:pt x="273" y="180"/>
                                </a:lnTo>
                                <a:lnTo>
                                  <a:pt x="258" y="177"/>
                                </a:lnTo>
                                <a:lnTo>
                                  <a:pt x="241" y="174"/>
                                </a:lnTo>
                                <a:lnTo>
                                  <a:pt x="221" y="171"/>
                                </a:lnTo>
                                <a:lnTo>
                                  <a:pt x="207" y="164"/>
                                </a:lnTo>
                                <a:lnTo>
                                  <a:pt x="195" y="161"/>
                                </a:lnTo>
                                <a:lnTo>
                                  <a:pt x="191" y="160"/>
                                </a:lnTo>
                                <a:lnTo>
                                  <a:pt x="169" y="154"/>
                                </a:lnTo>
                                <a:lnTo>
                                  <a:pt x="147" y="144"/>
                                </a:lnTo>
                                <a:lnTo>
                                  <a:pt x="128" y="136"/>
                                </a:lnTo>
                                <a:lnTo>
                                  <a:pt x="118" y="131"/>
                                </a:lnTo>
                                <a:lnTo>
                                  <a:pt x="104" y="125"/>
                                </a:lnTo>
                                <a:lnTo>
                                  <a:pt x="93" y="119"/>
                                </a:lnTo>
                                <a:lnTo>
                                  <a:pt x="81" y="113"/>
                                </a:lnTo>
                                <a:lnTo>
                                  <a:pt x="70" y="106"/>
                                </a:lnTo>
                                <a:lnTo>
                                  <a:pt x="60" y="97"/>
                                </a:lnTo>
                                <a:lnTo>
                                  <a:pt x="49" y="88"/>
                                </a:lnTo>
                                <a:lnTo>
                                  <a:pt x="38" y="81"/>
                                </a:lnTo>
                                <a:lnTo>
                                  <a:pt x="25" y="70"/>
                                </a:lnTo>
                                <a:lnTo>
                                  <a:pt x="14" y="62"/>
                                </a:lnTo>
                                <a:lnTo>
                                  <a:pt x="4" y="55"/>
                                </a:lnTo>
                                <a:lnTo>
                                  <a:pt x="0" y="48"/>
                                </a:lnTo>
                                <a:lnTo>
                                  <a:pt x="15" y="43"/>
                                </a:lnTo>
                                <a:lnTo>
                                  <a:pt x="7" y="27"/>
                                </a:lnTo>
                                <a:lnTo>
                                  <a:pt x="27" y="22"/>
                                </a:lnTo>
                                <a:lnTo>
                                  <a:pt x="19" y="16"/>
                                </a:lnTo>
                                <a:lnTo>
                                  <a:pt x="41" y="13"/>
                                </a:lnTo>
                                <a:lnTo>
                                  <a:pt x="49" y="7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18" name="Group 148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756" y="2823"/>
                            <a:ext cx="174" cy="87"/>
                            <a:chOff x="3756" y="2823"/>
                            <a:chExt cx="174" cy="87"/>
                          </a:xfrm>
                        </p:grpSpPr>
                        <p:sp>
                          <p:nvSpPr>
                            <p:cNvPr id="290965" name="Freeform 149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902" y="2823"/>
                              <a:ext cx="28" cy="53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8" y="2"/>
                                </a:cxn>
                                <a:cxn ang="0">
                                  <a:pos x="23" y="0"/>
                                </a:cxn>
                                <a:cxn ang="0">
                                  <a:pos x="33" y="12"/>
                                </a:cxn>
                                <a:cxn ang="0">
                                  <a:pos x="31" y="45"/>
                                </a:cxn>
                                <a:cxn ang="0">
                                  <a:pos x="38" y="45"/>
                                </a:cxn>
                                <a:cxn ang="0">
                                  <a:pos x="40" y="50"/>
                                </a:cxn>
                                <a:cxn ang="0">
                                  <a:pos x="42" y="57"/>
                                </a:cxn>
                                <a:cxn ang="0">
                                  <a:pos x="44" y="61"/>
                                </a:cxn>
                                <a:cxn ang="0">
                                  <a:pos x="49" y="60"/>
                                </a:cxn>
                                <a:cxn ang="0">
                                  <a:pos x="53" y="53"/>
                                </a:cxn>
                                <a:cxn ang="0">
                                  <a:pos x="55" y="57"/>
                                </a:cxn>
                                <a:cxn ang="0">
                                  <a:pos x="52" y="63"/>
                                </a:cxn>
                                <a:cxn ang="0">
                                  <a:pos x="49" y="67"/>
                                </a:cxn>
                                <a:cxn ang="0">
                                  <a:pos x="48" y="76"/>
                                </a:cxn>
                                <a:cxn ang="0">
                                  <a:pos x="41" y="80"/>
                                </a:cxn>
                                <a:cxn ang="0">
                                  <a:pos x="37" y="82"/>
                                </a:cxn>
                                <a:cxn ang="0">
                                  <a:pos x="31" y="86"/>
                                </a:cxn>
                                <a:cxn ang="0">
                                  <a:pos x="30" y="90"/>
                                </a:cxn>
                                <a:cxn ang="0">
                                  <a:pos x="31" y="95"/>
                                </a:cxn>
                                <a:cxn ang="0">
                                  <a:pos x="33" y="102"/>
                                </a:cxn>
                                <a:cxn ang="0">
                                  <a:pos x="26" y="105"/>
                                </a:cxn>
                                <a:cxn ang="0">
                                  <a:pos x="22" y="106"/>
                                </a:cxn>
                                <a:cxn ang="0">
                                  <a:pos x="18" y="108"/>
                                </a:cxn>
                                <a:cxn ang="0">
                                  <a:pos x="15" y="106"/>
                                </a:cxn>
                                <a:cxn ang="0">
                                  <a:pos x="8" y="105"/>
                                </a:cxn>
                                <a:cxn ang="0">
                                  <a:pos x="5" y="102"/>
                                </a:cxn>
                                <a:cxn ang="0">
                                  <a:pos x="8" y="96"/>
                                </a:cxn>
                                <a:cxn ang="0">
                                  <a:pos x="14" y="95"/>
                                </a:cxn>
                                <a:cxn ang="0">
                                  <a:pos x="18" y="87"/>
                                </a:cxn>
                                <a:cxn ang="0">
                                  <a:pos x="18" y="84"/>
                                </a:cxn>
                                <a:cxn ang="0">
                                  <a:pos x="14" y="82"/>
                                </a:cxn>
                                <a:cxn ang="0">
                                  <a:pos x="8" y="77"/>
                                </a:cxn>
                                <a:cxn ang="0">
                                  <a:pos x="4" y="77"/>
                                </a:cxn>
                                <a:cxn ang="0">
                                  <a:pos x="1" y="76"/>
                                </a:cxn>
                                <a:cxn ang="0">
                                  <a:pos x="0" y="71"/>
                                </a:cxn>
                                <a:cxn ang="0">
                                  <a:pos x="1" y="69"/>
                                </a:cxn>
                                <a:cxn ang="0">
                                  <a:pos x="4" y="69"/>
                                </a:cxn>
                                <a:cxn ang="0">
                                  <a:pos x="8" y="67"/>
                                </a:cxn>
                                <a:cxn ang="0">
                                  <a:pos x="14" y="63"/>
                                </a:cxn>
                                <a:cxn ang="0">
                                  <a:pos x="16" y="61"/>
                                </a:cxn>
                                <a:cxn ang="0">
                                  <a:pos x="19" y="45"/>
                                </a:cxn>
                                <a:cxn ang="0">
                                  <a:pos x="16" y="41"/>
                                </a:cxn>
                                <a:cxn ang="0">
                                  <a:pos x="12" y="38"/>
                                </a:cxn>
                                <a:cxn ang="0">
                                  <a:pos x="11" y="29"/>
                                </a:cxn>
                                <a:cxn ang="0">
                                  <a:pos x="12" y="21"/>
                                </a:cxn>
                                <a:cxn ang="0">
                                  <a:pos x="14" y="15"/>
                                </a:cxn>
                                <a:cxn ang="0">
                                  <a:pos x="18" y="2"/>
                                </a:cxn>
                              </a:cxnLst>
                              <a:rect l="0" t="0" r="r" b="b"/>
                              <a:pathLst>
                                <a:path w="55" h="108">
                                  <a:moveTo>
                                    <a:pt x="18" y="2"/>
                                  </a:moveTo>
                                  <a:lnTo>
                                    <a:pt x="23" y="0"/>
                                  </a:lnTo>
                                  <a:lnTo>
                                    <a:pt x="33" y="12"/>
                                  </a:lnTo>
                                  <a:lnTo>
                                    <a:pt x="31" y="45"/>
                                  </a:lnTo>
                                  <a:lnTo>
                                    <a:pt x="38" y="45"/>
                                  </a:lnTo>
                                  <a:lnTo>
                                    <a:pt x="40" y="50"/>
                                  </a:lnTo>
                                  <a:lnTo>
                                    <a:pt x="42" y="57"/>
                                  </a:lnTo>
                                  <a:lnTo>
                                    <a:pt x="44" y="61"/>
                                  </a:lnTo>
                                  <a:lnTo>
                                    <a:pt x="49" y="60"/>
                                  </a:lnTo>
                                  <a:lnTo>
                                    <a:pt x="53" y="53"/>
                                  </a:lnTo>
                                  <a:lnTo>
                                    <a:pt x="55" y="57"/>
                                  </a:lnTo>
                                  <a:lnTo>
                                    <a:pt x="52" y="63"/>
                                  </a:lnTo>
                                  <a:lnTo>
                                    <a:pt x="49" y="67"/>
                                  </a:lnTo>
                                  <a:lnTo>
                                    <a:pt x="48" y="76"/>
                                  </a:lnTo>
                                  <a:lnTo>
                                    <a:pt x="41" y="80"/>
                                  </a:lnTo>
                                  <a:lnTo>
                                    <a:pt x="37" y="82"/>
                                  </a:lnTo>
                                  <a:lnTo>
                                    <a:pt x="31" y="86"/>
                                  </a:lnTo>
                                  <a:lnTo>
                                    <a:pt x="30" y="90"/>
                                  </a:lnTo>
                                  <a:lnTo>
                                    <a:pt x="31" y="95"/>
                                  </a:lnTo>
                                  <a:lnTo>
                                    <a:pt x="33" y="102"/>
                                  </a:lnTo>
                                  <a:lnTo>
                                    <a:pt x="26" y="105"/>
                                  </a:lnTo>
                                  <a:lnTo>
                                    <a:pt x="22" y="106"/>
                                  </a:lnTo>
                                  <a:lnTo>
                                    <a:pt x="18" y="108"/>
                                  </a:lnTo>
                                  <a:lnTo>
                                    <a:pt x="15" y="106"/>
                                  </a:lnTo>
                                  <a:lnTo>
                                    <a:pt x="8" y="105"/>
                                  </a:lnTo>
                                  <a:lnTo>
                                    <a:pt x="5" y="102"/>
                                  </a:lnTo>
                                  <a:lnTo>
                                    <a:pt x="8" y="96"/>
                                  </a:lnTo>
                                  <a:lnTo>
                                    <a:pt x="14" y="95"/>
                                  </a:lnTo>
                                  <a:lnTo>
                                    <a:pt x="18" y="87"/>
                                  </a:lnTo>
                                  <a:lnTo>
                                    <a:pt x="18" y="84"/>
                                  </a:lnTo>
                                  <a:lnTo>
                                    <a:pt x="14" y="82"/>
                                  </a:lnTo>
                                  <a:lnTo>
                                    <a:pt x="8" y="77"/>
                                  </a:lnTo>
                                  <a:lnTo>
                                    <a:pt x="4" y="77"/>
                                  </a:lnTo>
                                  <a:lnTo>
                                    <a:pt x="1" y="76"/>
                                  </a:lnTo>
                                  <a:lnTo>
                                    <a:pt x="0" y="71"/>
                                  </a:lnTo>
                                  <a:lnTo>
                                    <a:pt x="1" y="69"/>
                                  </a:lnTo>
                                  <a:lnTo>
                                    <a:pt x="4" y="69"/>
                                  </a:lnTo>
                                  <a:lnTo>
                                    <a:pt x="8" y="67"/>
                                  </a:lnTo>
                                  <a:lnTo>
                                    <a:pt x="14" y="63"/>
                                  </a:lnTo>
                                  <a:lnTo>
                                    <a:pt x="16" y="61"/>
                                  </a:lnTo>
                                  <a:lnTo>
                                    <a:pt x="19" y="45"/>
                                  </a:lnTo>
                                  <a:lnTo>
                                    <a:pt x="16" y="41"/>
                                  </a:lnTo>
                                  <a:lnTo>
                                    <a:pt x="12" y="38"/>
                                  </a:lnTo>
                                  <a:lnTo>
                                    <a:pt x="11" y="29"/>
                                  </a:lnTo>
                                  <a:lnTo>
                                    <a:pt x="12" y="21"/>
                                  </a:lnTo>
                                  <a:lnTo>
                                    <a:pt x="14" y="15"/>
                                  </a:lnTo>
                                  <a:lnTo>
                                    <a:pt x="18" y="2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0966" name="Freeform 150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850" y="2865"/>
                              <a:ext cx="50" cy="45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72" y="0"/>
                                </a:cxn>
                                <a:cxn ang="0">
                                  <a:pos x="84" y="0"/>
                                </a:cxn>
                                <a:cxn ang="0">
                                  <a:pos x="102" y="27"/>
                                </a:cxn>
                                <a:cxn ang="0">
                                  <a:pos x="83" y="47"/>
                                </a:cxn>
                                <a:cxn ang="0">
                                  <a:pos x="83" y="56"/>
                                </a:cxn>
                                <a:cxn ang="0">
                                  <a:pos x="79" y="59"/>
                                </a:cxn>
                                <a:cxn ang="0">
                                  <a:pos x="68" y="59"/>
                                </a:cxn>
                                <a:cxn ang="0">
                                  <a:pos x="54" y="70"/>
                                </a:cxn>
                                <a:cxn ang="0">
                                  <a:pos x="41" y="82"/>
                                </a:cxn>
                                <a:cxn ang="0">
                                  <a:pos x="33" y="92"/>
                                </a:cxn>
                                <a:cxn ang="0">
                                  <a:pos x="33" y="83"/>
                                </a:cxn>
                                <a:cxn ang="0">
                                  <a:pos x="18" y="85"/>
                                </a:cxn>
                                <a:cxn ang="0">
                                  <a:pos x="11" y="85"/>
                                </a:cxn>
                                <a:cxn ang="0">
                                  <a:pos x="0" y="85"/>
                                </a:cxn>
                                <a:cxn ang="0">
                                  <a:pos x="15" y="70"/>
                                </a:cxn>
                                <a:cxn ang="0">
                                  <a:pos x="21" y="63"/>
                                </a:cxn>
                                <a:cxn ang="0">
                                  <a:pos x="26" y="63"/>
                                </a:cxn>
                                <a:cxn ang="0">
                                  <a:pos x="37" y="51"/>
                                </a:cxn>
                                <a:cxn ang="0">
                                  <a:pos x="41" y="51"/>
                                </a:cxn>
                                <a:cxn ang="0">
                                  <a:pos x="41" y="50"/>
                                </a:cxn>
                                <a:cxn ang="0">
                                  <a:pos x="47" y="46"/>
                                </a:cxn>
                                <a:cxn ang="0">
                                  <a:pos x="54" y="46"/>
                                </a:cxn>
                                <a:cxn ang="0">
                                  <a:pos x="51" y="32"/>
                                </a:cxn>
                                <a:cxn ang="0">
                                  <a:pos x="52" y="32"/>
                                </a:cxn>
                                <a:cxn ang="0">
                                  <a:pos x="59" y="25"/>
                                </a:cxn>
                                <a:cxn ang="0">
                                  <a:pos x="62" y="31"/>
                                </a:cxn>
                                <a:cxn ang="0">
                                  <a:pos x="73" y="21"/>
                                </a:cxn>
                                <a:cxn ang="0">
                                  <a:pos x="72" y="0"/>
                                </a:cxn>
                              </a:cxnLst>
                              <a:rect l="0" t="0" r="r" b="b"/>
                              <a:pathLst>
                                <a:path w="102" h="92">
                                  <a:moveTo>
                                    <a:pt x="72" y="0"/>
                                  </a:moveTo>
                                  <a:lnTo>
                                    <a:pt x="84" y="0"/>
                                  </a:lnTo>
                                  <a:lnTo>
                                    <a:pt x="102" y="27"/>
                                  </a:lnTo>
                                  <a:lnTo>
                                    <a:pt x="83" y="47"/>
                                  </a:lnTo>
                                  <a:lnTo>
                                    <a:pt x="83" y="56"/>
                                  </a:lnTo>
                                  <a:lnTo>
                                    <a:pt x="79" y="59"/>
                                  </a:lnTo>
                                  <a:lnTo>
                                    <a:pt x="68" y="59"/>
                                  </a:lnTo>
                                  <a:lnTo>
                                    <a:pt x="54" y="70"/>
                                  </a:lnTo>
                                  <a:lnTo>
                                    <a:pt x="41" y="82"/>
                                  </a:lnTo>
                                  <a:lnTo>
                                    <a:pt x="33" y="92"/>
                                  </a:lnTo>
                                  <a:lnTo>
                                    <a:pt x="33" y="83"/>
                                  </a:lnTo>
                                  <a:lnTo>
                                    <a:pt x="18" y="85"/>
                                  </a:lnTo>
                                  <a:lnTo>
                                    <a:pt x="11" y="85"/>
                                  </a:lnTo>
                                  <a:lnTo>
                                    <a:pt x="0" y="85"/>
                                  </a:lnTo>
                                  <a:lnTo>
                                    <a:pt x="15" y="70"/>
                                  </a:lnTo>
                                  <a:lnTo>
                                    <a:pt x="21" y="63"/>
                                  </a:lnTo>
                                  <a:lnTo>
                                    <a:pt x="26" y="63"/>
                                  </a:lnTo>
                                  <a:lnTo>
                                    <a:pt x="37" y="51"/>
                                  </a:lnTo>
                                  <a:lnTo>
                                    <a:pt x="41" y="51"/>
                                  </a:lnTo>
                                  <a:lnTo>
                                    <a:pt x="41" y="50"/>
                                  </a:lnTo>
                                  <a:lnTo>
                                    <a:pt x="47" y="46"/>
                                  </a:lnTo>
                                  <a:lnTo>
                                    <a:pt x="54" y="46"/>
                                  </a:lnTo>
                                  <a:lnTo>
                                    <a:pt x="51" y="32"/>
                                  </a:lnTo>
                                  <a:lnTo>
                                    <a:pt x="52" y="32"/>
                                  </a:lnTo>
                                  <a:lnTo>
                                    <a:pt x="59" y="25"/>
                                  </a:lnTo>
                                  <a:lnTo>
                                    <a:pt x="62" y="31"/>
                                  </a:lnTo>
                                  <a:lnTo>
                                    <a:pt x="73" y="21"/>
                                  </a:lnTo>
                                  <a:lnTo>
                                    <a:pt x="72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0967" name="Freeform 151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756" y="2868"/>
                              <a:ext cx="20" cy="24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0"/>
                                </a:cxn>
                                <a:cxn ang="0">
                                  <a:pos x="8" y="0"/>
                                </a:cxn>
                                <a:cxn ang="0">
                                  <a:pos x="18" y="6"/>
                                </a:cxn>
                                <a:cxn ang="0">
                                  <a:pos x="38" y="6"/>
                                </a:cxn>
                                <a:cxn ang="0">
                                  <a:pos x="35" y="16"/>
                                </a:cxn>
                                <a:cxn ang="0">
                                  <a:pos x="38" y="25"/>
                                </a:cxn>
                                <a:cxn ang="0">
                                  <a:pos x="31" y="25"/>
                                </a:cxn>
                                <a:cxn ang="0">
                                  <a:pos x="30" y="26"/>
                                </a:cxn>
                                <a:cxn ang="0">
                                  <a:pos x="26" y="28"/>
                                </a:cxn>
                                <a:cxn ang="0">
                                  <a:pos x="30" y="50"/>
                                </a:cxn>
                                <a:cxn ang="0">
                                  <a:pos x="18" y="48"/>
                                </a:cxn>
                                <a:cxn ang="0">
                                  <a:pos x="7" y="41"/>
                                </a:cxn>
                                <a:cxn ang="0">
                                  <a:pos x="7" y="26"/>
                                </a:cxn>
                                <a:cxn ang="0">
                                  <a:pos x="7" y="21"/>
                                </a:cxn>
                                <a:cxn ang="0">
                                  <a:pos x="0" y="16"/>
                                </a:cxn>
                                <a:cxn ang="0">
                                  <a:pos x="0" y="0"/>
                                </a:cxn>
                              </a:cxnLst>
                              <a:rect l="0" t="0" r="r" b="b"/>
                              <a:pathLst>
                                <a:path w="38" h="50">
                                  <a:moveTo>
                                    <a:pt x="0" y="0"/>
                                  </a:moveTo>
                                  <a:lnTo>
                                    <a:pt x="8" y="0"/>
                                  </a:lnTo>
                                  <a:lnTo>
                                    <a:pt x="18" y="6"/>
                                  </a:lnTo>
                                  <a:lnTo>
                                    <a:pt x="38" y="6"/>
                                  </a:lnTo>
                                  <a:lnTo>
                                    <a:pt x="35" y="16"/>
                                  </a:lnTo>
                                  <a:lnTo>
                                    <a:pt x="38" y="25"/>
                                  </a:lnTo>
                                  <a:lnTo>
                                    <a:pt x="31" y="25"/>
                                  </a:lnTo>
                                  <a:lnTo>
                                    <a:pt x="30" y="26"/>
                                  </a:lnTo>
                                  <a:lnTo>
                                    <a:pt x="26" y="28"/>
                                  </a:lnTo>
                                  <a:lnTo>
                                    <a:pt x="30" y="50"/>
                                  </a:lnTo>
                                  <a:lnTo>
                                    <a:pt x="18" y="48"/>
                                  </a:lnTo>
                                  <a:lnTo>
                                    <a:pt x="7" y="41"/>
                                  </a:lnTo>
                                  <a:lnTo>
                                    <a:pt x="7" y="26"/>
                                  </a:lnTo>
                                  <a:lnTo>
                                    <a:pt x="7" y="21"/>
                                  </a:lnTo>
                                  <a:lnTo>
                                    <a:pt x="0" y="16"/>
                                  </a:ln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</p:grpSp>
                      <p:sp>
                        <p:nvSpPr>
                          <p:cNvPr id="290968" name="Freeform 15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791" y="2616"/>
                            <a:ext cx="32" cy="2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1" y="19"/>
                              </a:cxn>
                              <a:cxn ang="0">
                                <a:pos x="0" y="41"/>
                              </a:cxn>
                              <a:cxn ang="0">
                                <a:pos x="4" y="49"/>
                              </a:cxn>
                              <a:cxn ang="0">
                                <a:pos x="22" y="51"/>
                              </a:cxn>
                              <a:cxn ang="0">
                                <a:pos x="37" y="51"/>
                              </a:cxn>
                              <a:cxn ang="0">
                                <a:pos x="42" y="42"/>
                              </a:cxn>
                              <a:cxn ang="0">
                                <a:pos x="46" y="33"/>
                              </a:cxn>
                              <a:cxn ang="0">
                                <a:pos x="63" y="33"/>
                              </a:cxn>
                              <a:cxn ang="0">
                                <a:pos x="60" y="20"/>
                              </a:cxn>
                              <a:cxn ang="0">
                                <a:pos x="60" y="7"/>
                              </a:cxn>
                              <a:cxn ang="0">
                                <a:pos x="44" y="0"/>
                              </a:cxn>
                              <a:cxn ang="0">
                                <a:pos x="41" y="14"/>
                              </a:cxn>
                              <a:cxn ang="0">
                                <a:pos x="52" y="23"/>
                              </a:cxn>
                              <a:cxn ang="0">
                                <a:pos x="35" y="23"/>
                              </a:cxn>
                              <a:cxn ang="0">
                                <a:pos x="30" y="29"/>
                              </a:cxn>
                              <a:cxn ang="0">
                                <a:pos x="11" y="19"/>
                              </a:cxn>
                            </a:cxnLst>
                            <a:rect l="0" t="0" r="r" b="b"/>
                            <a:pathLst>
                              <a:path w="63" h="51">
                                <a:moveTo>
                                  <a:pt x="11" y="19"/>
                                </a:moveTo>
                                <a:lnTo>
                                  <a:pt x="0" y="41"/>
                                </a:lnTo>
                                <a:lnTo>
                                  <a:pt x="4" y="49"/>
                                </a:lnTo>
                                <a:lnTo>
                                  <a:pt x="22" y="51"/>
                                </a:lnTo>
                                <a:lnTo>
                                  <a:pt x="37" y="51"/>
                                </a:lnTo>
                                <a:lnTo>
                                  <a:pt x="42" y="42"/>
                                </a:lnTo>
                                <a:lnTo>
                                  <a:pt x="46" y="33"/>
                                </a:lnTo>
                                <a:lnTo>
                                  <a:pt x="63" y="33"/>
                                </a:lnTo>
                                <a:lnTo>
                                  <a:pt x="60" y="20"/>
                                </a:lnTo>
                                <a:lnTo>
                                  <a:pt x="60" y="7"/>
                                </a:lnTo>
                                <a:lnTo>
                                  <a:pt x="44" y="0"/>
                                </a:lnTo>
                                <a:lnTo>
                                  <a:pt x="41" y="14"/>
                                </a:lnTo>
                                <a:lnTo>
                                  <a:pt x="52" y="23"/>
                                </a:lnTo>
                                <a:lnTo>
                                  <a:pt x="35" y="23"/>
                                </a:lnTo>
                                <a:lnTo>
                                  <a:pt x="30" y="29"/>
                                </a:lnTo>
                                <a:lnTo>
                                  <a:pt x="11" y="1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19" name="Group 153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448" y="2231"/>
                          <a:ext cx="367" cy="626"/>
                          <a:chOff x="3448" y="2231"/>
                          <a:chExt cx="367" cy="626"/>
                        </a:xfrm>
                      </p:grpSpPr>
                      <p:grpSp>
                        <p:nvGrpSpPr>
                          <p:cNvPr id="20" name="Group 154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3507" y="2295"/>
                            <a:ext cx="81" cy="188"/>
                            <a:chOff x="3507" y="2295"/>
                            <a:chExt cx="81" cy="188"/>
                          </a:xfrm>
                        </p:grpSpPr>
                        <p:sp>
                          <p:nvSpPr>
                            <p:cNvPr id="290971" name="Freeform 155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507" y="2464"/>
                              <a:ext cx="19" cy="19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0" y="29"/>
                                </a:cxn>
                                <a:cxn ang="0">
                                  <a:pos x="7" y="36"/>
                                </a:cxn>
                                <a:cxn ang="0">
                                  <a:pos x="15" y="35"/>
                                </a:cxn>
                                <a:cxn ang="0">
                                  <a:pos x="27" y="38"/>
                                </a:cxn>
                                <a:cxn ang="0">
                                  <a:pos x="37" y="38"/>
                                </a:cxn>
                                <a:cxn ang="0">
                                  <a:pos x="38" y="25"/>
                                </a:cxn>
                                <a:cxn ang="0">
                                  <a:pos x="35" y="16"/>
                                </a:cxn>
                                <a:cxn ang="0">
                                  <a:pos x="28" y="6"/>
                                </a:cxn>
                                <a:cxn ang="0">
                                  <a:pos x="22" y="6"/>
                                </a:cxn>
                                <a:cxn ang="0">
                                  <a:pos x="19" y="0"/>
                                </a:cxn>
                                <a:cxn ang="0">
                                  <a:pos x="9" y="0"/>
                                </a:cxn>
                                <a:cxn ang="0">
                                  <a:pos x="9" y="12"/>
                                </a:cxn>
                                <a:cxn ang="0">
                                  <a:pos x="0" y="29"/>
                                </a:cxn>
                              </a:cxnLst>
                              <a:rect l="0" t="0" r="r" b="b"/>
                              <a:pathLst>
                                <a:path w="38" h="38">
                                  <a:moveTo>
                                    <a:pt x="0" y="29"/>
                                  </a:moveTo>
                                  <a:lnTo>
                                    <a:pt x="7" y="36"/>
                                  </a:lnTo>
                                  <a:lnTo>
                                    <a:pt x="15" y="35"/>
                                  </a:lnTo>
                                  <a:lnTo>
                                    <a:pt x="27" y="38"/>
                                  </a:lnTo>
                                  <a:lnTo>
                                    <a:pt x="37" y="38"/>
                                  </a:lnTo>
                                  <a:lnTo>
                                    <a:pt x="38" y="25"/>
                                  </a:lnTo>
                                  <a:lnTo>
                                    <a:pt x="35" y="16"/>
                                  </a:lnTo>
                                  <a:lnTo>
                                    <a:pt x="28" y="6"/>
                                  </a:lnTo>
                                  <a:lnTo>
                                    <a:pt x="22" y="6"/>
                                  </a:lnTo>
                                  <a:lnTo>
                                    <a:pt x="19" y="0"/>
                                  </a:lnTo>
                                  <a:lnTo>
                                    <a:pt x="9" y="0"/>
                                  </a:lnTo>
                                  <a:lnTo>
                                    <a:pt x="9" y="12"/>
                                  </a:lnTo>
                                  <a:lnTo>
                                    <a:pt x="0" y="29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0972" name="Freeform 156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559" y="2431"/>
                              <a:ext cx="18" cy="24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8" y="0"/>
                                </a:cxn>
                                <a:cxn ang="0">
                                  <a:pos x="25" y="2"/>
                                </a:cxn>
                                <a:cxn ang="0">
                                  <a:pos x="30" y="15"/>
                                </a:cxn>
                                <a:cxn ang="0">
                                  <a:pos x="37" y="22"/>
                                </a:cxn>
                                <a:cxn ang="0">
                                  <a:pos x="31" y="28"/>
                                </a:cxn>
                                <a:cxn ang="0">
                                  <a:pos x="37" y="35"/>
                                </a:cxn>
                                <a:cxn ang="0">
                                  <a:pos x="34" y="44"/>
                                </a:cxn>
                                <a:cxn ang="0">
                                  <a:pos x="29" y="48"/>
                                </a:cxn>
                                <a:cxn ang="0">
                                  <a:pos x="18" y="47"/>
                                </a:cxn>
                                <a:cxn ang="0">
                                  <a:pos x="11" y="47"/>
                                </a:cxn>
                                <a:cxn ang="0">
                                  <a:pos x="7" y="41"/>
                                </a:cxn>
                                <a:cxn ang="0">
                                  <a:pos x="3" y="34"/>
                                </a:cxn>
                                <a:cxn ang="0">
                                  <a:pos x="3" y="26"/>
                                </a:cxn>
                                <a:cxn ang="0">
                                  <a:pos x="0" y="16"/>
                                </a:cxn>
                                <a:cxn ang="0">
                                  <a:pos x="8" y="0"/>
                                </a:cxn>
                              </a:cxnLst>
                              <a:rect l="0" t="0" r="r" b="b"/>
                              <a:pathLst>
                                <a:path w="37" h="48">
                                  <a:moveTo>
                                    <a:pt x="8" y="0"/>
                                  </a:moveTo>
                                  <a:lnTo>
                                    <a:pt x="25" y="2"/>
                                  </a:lnTo>
                                  <a:lnTo>
                                    <a:pt x="30" y="15"/>
                                  </a:lnTo>
                                  <a:lnTo>
                                    <a:pt x="37" y="22"/>
                                  </a:lnTo>
                                  <a:lnTo>
                                    <a:pt x="31" y="28"/>
                                  </a:lnTo>
                                  <a:lnTo>
                                    <a:pt x="37" y="35"/>
                                  </a:lnTo>
                                  <a:lnTo>
                                    <a:pt x="34" y="44"/>
                                  </a:lnTo>
                                  <a:lnTo>
                                    <a:pt x="29" y="48"/>
                                  </a:lnTo>
                                  <a:lnTo>
                                    <a:pt x="18" y="47"/>
                                  </a:lnTo>
                                  <a:lnTo>
                                    <a:pt x="11" y="47"/>
                                  </a:lnTo>
                                  <a:lnTo>
                                    <a:pt x="7" y="41"/>
                                  </a:lnTo>
                                  <a:lnTo>
                                    <a:pt x="3" y="34"/>
                                  </a:lnTo>
                                  <a:lnTo>
                                    <a:pt x="3" y="26"/>
                                  </a:lnTo>
                                  <a:lnTo>
                                    <a:pt x="0" y="16"/>
                                  </a:lnTo>
                                  <a:lnTo>
                                    <a:pt x="8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  <p:sp>
                          <p:nvSpPr>
                            <p:cNvPr id="290973" name="Freeform 157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3556" y="2295"/>
                              <a:ext cx="32" cy="22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10" y="0"/>
                                </a:cxn>
                                <a:cxn ang="0">
                                  <a:pos x="18" y="7"/>
                                </a:cxn>
                                <a:cxn ang="0">
                                  <a:pos x="26" y="5"/>
                                </a:cxn>
                                <a:cxn ang="0">
                                  <a:pos x="38" y="7"/>
                                </a:cxn>
                                <a:cxn ang="0">
                                  <a:pos x="49" y="7"/>
                                </a:cxn>
                                <a:cxn ang="0">
                                  <a:pos x="55" y="11"/>
                                </a:cxn>
                                <a:cxn ang="0">
                                  <a:pos x="62" y="21"/>
                                </a:cxn>
                                <a:cxn ang="0">
                                  <a:pos x="66" y="26"/>
                                </a:cxn>
                                <a:cxn ang="0">
                                  <a:pos x="51" y="29"/>
                                </a:cxn>
                                <a:cxn ang="0">
                                  <a:pos x="47" y="32"/>
                                </a:cxn>
                                <a:cxn ang="0">
                                  <a:pos x="51" y="37"/>
                                </a:cxn>
                                <a:cxn ang="0">
                                  <a:pos x="51" y="43"/>
                                </a:cxn>
                                <a:cxn ang="0">
                                  <a:pos x="36" y="37"/>
                                </a:cxn>
                                <a:cxn ang="0">
                                  <a:pos x="23" y="33"/>
                                </a:cxn>
                                <a:cxn ang="0">
                                  <a:pos x="18" y="34"/>
                                </a:cxn>
                                <a:cxn ang="0">
                                  <a:pos x="18" y="43"/>
                                </a:cxn>
                                <a:cxn ang="0">
                                  <a:pos x="10" y="45"/>
                                </a:cxn>
                                <a:cxn ang="0">
                                  <a:pos x="6" y="37"/>
                                </a:cxn>
                                <a:cxn ang="0">
                                  <a:pos x="4" y="29"/>
                                </a:cxn>
                                <a:cxn ang="0">
                                  <a:pos x="0" y="27"/>
                                </a:cxn>
                                <a:cxn ang="0">
                                  <a:pos x="4" y="18"/>
                                </a:cxn>
                                <a:cxn ang="0">
                                  <a:pos x="11" y="16"/>
                                </a:cxn>
                                <a:cxn ang="0">
                                  <a:pos x="10" y="0"/>
                                </a:cxn>
                              </a:cxnLst>
                              <a:rect l="0" t="0" r="r" b="b"/>
                              <a:pathLst>
                                <a:path w="66" h="45">
                                  <a:moveTo>
                                    <a:pt x="10" y="0"/>
                                  </a:moveTo>
                                  <a:lnTo>
                                    <a:pt x="18" y="7"/>
                                  </a:lnTo>
                                  <a:lnTo>
                                    <a:pt x="26" y="5"/>
                                  </a:lnTo>
                                  <a:lnTo>
                                    <a:pt x="38" y="7"/>
                                  </a:lnTo>
                                  <a:lnTo>
                                    <a:pt x="49" y="7"/>
                                  </a:lnTo>
                                  <a:lnTo>
                                    <a:pt x="55" y="11"/>
                                  </a:lnTo>
                                  <a:lnTo>
                                    <a:pt x="62" y="21"/>
                                  </a:lnTo>
                                  <a:lnTo>
                                    <a:pt x="66" y="26"/>
                                  </a:lnTo>
                                  <a:lnTo>
                                    <a:pt x="51" y="29"/>
                                  </a:lnTo>
                                  <a:lnTo>
                                    <a:pt x="47" y="32"/>
                                  </a:lnTo>
                                  <a:lnTo>
                                    <a:pt x="51" y="37"/>
                                  </a:lnTo>
                                  <a:lnTo>
                                    <a:pt x="51" y="43"/>
                                  </a:lnTo>
                                  <a:lnTo>
                                    <a:pt x="36" y="37"/>
                                  </a:lnTo>
                                  <a:lnTo>
                                    <a:pt x="23" y="33"/>
                                  </a:lnTo>
                                  <a:lnTo>
                                    <a:pt x="18" y="34"/>
                                  </a:lnTo>
                                  <a:lnTo>
                                    <a:pt x="18" y="43"/>
                                  </a:lnTo>
                                  <a:lnTo>
                                    <a:pt x="10" y="45"/>
                                  </a:lnTo>
                                  <a:lnTo>
                                    <a:pt x="6" y="37"/>
                                  </a:lnTo>
                                  <a:lnTo>
                                    <a:pt x="4" y="29"/>
                                  </a:lnTo>
                                  <a:lnTo>
                                    <a:pt x="0" y="27"/>
                                  </a:lnTo>
                                  <a:lnTo>
                                    <a:pt x="4" y="18"/>
                                  </a:lnTo>
                                  <a:lnTo>
                                    <a:pt x="11" y="16"/>
                                  </a:lnTo>
                                  <a:lnTo>
                                    <a:pt x="1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</p:grpSp>
                      <p:sp>
                        <p:nvSpPr>
                          <p:cNvPr id="290974" name="Freeform 15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84" y="2675"/>
                            <a:ext cx="231" cy="18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357" y="30"/>
                              </a:cxn>
                              <a:cxn ang="0">
                                <a:pos x="375" y="43"/>
                              </a:cxn>
                              <a:cxn ang="0">
                                <a:pos x="394" y="96"/>
                              </a:cxn>
                              <a:cxn ang="0">
                                <a:pos x="436" y="152"/>
                              </a:cxn>
                              <a:cxn ang="0">
                                <a:pos x="462" y="208"/>
                              </a:cxn>
                              <a:cxn ang="0">
                                <a:pos x="443" y="260"/>
                              </a:cxn>
                              <a:cxn ang="0">
                                <a:pos x="425" y="294"/>
                              </a:cxn>
                              <a:cxn ang="0">
                                <a:pos x="414" y="326"/>
                              </a:cxn>
                              <a:cxn ang="0">
                                <a:pos x="403" y="345"/>
                              </a:cxn>
                              <a:cxn ang="0">
                                <a:pos x="381" y="358"/>
                              </a:cxn>
                              <a:cxn ang="0">
                                <a:pos x="346" y="353"/>
                              </a:cxn>
                              <a:cxn ang="0">
                                <a:pos x="310" y="345"/>
                              </a:cxn>
                              <a:cxn ang="0">
                                <a:pos x="291" y="324"/>
                              </a:cxn>
                              <a:cxn ang="0">
                                <a:pos x="286" y="298"/>
                              </a:cxn>
                              <a:cxn ang="0">
                                <a:pos x="273" y="287"/>
                              </a:cxn>
                              <a:cxn ang="0">
                                <a:pos x="254" y="288"/>
                              </a:cxn>
                              <a:cxn ang="0">
                                <a:pos x="236" y="268"/>
                              </a:cxn>
                              <a:cxn ang="0">
                                <a:pos x="221" y="265"/>
                              </a:cxn>
                              <a:cxn ang="0">
                                <a:pos x="196" y="268"/>
                              </a:cxn>
                              <a:cxn ang="0">
                                <a:pos x="176" y="271"/>
                              </a:cxn>
                              <a:cxn ang="0">
                                <a:pos x="158" y="282"/>
                              </a:cxn>
                              <a:cxn ang="0">
                                <a:pos x="132" y="291"/>
                              </a:cxn>
                              <a:cxn ang="0">
                                <a:pos x="106" y="304"/>
                              </a:cxn>
                              <a:cxn ang="0">
                                <a:pos x="92" y="310"/>
                              </a:cxn>
                              <a:cxn ang="0">
                                <a:pos x="54" y="307"/>
                              </a:cxn>
                              <a:cxn ang="0">
                                <a:pos x="46" y="300"/>
                              </a:cxn>
                              <a:cxn ang="0">
                                <a:pos x="46" y="260"/>
                              </a:cxn>
                              <a:cxn ang="0">
                                <a:pos x="33" y="237"/>
                              </a:cxn>
                              <a:cxn ang="0">
                                <a:pos x="21" y="218"/>
                              </a:cxn>
                              <a:cxn ang="0">
                                <a:pos x="4" y="152"/>
                              </a:cxn>
                              <a:cxn ang="0">
                                <a:pos x="6" y="130"/>
                              </a:cxn>
                              <a:cxn ang="0">
                                <a:pos x="39" y="118"/>
                              </a:cxn>
                              <a:cxn ang="0">
                                <a:pos x="63" y="115"/>
                              </a:cxn>
                              <a:cxn ang="0">
                                <a:pos x="77" y="109"/>
                              </a:cxn>
                              <a:cxn ang="0">
                                <a:pos x="85" y="91"/>
                              </a:cxn>
                              <a:cxn ang="0">
                                <a:pos x="83" y="80"/>
                              </a:cxn>
                              <a:cxn ang="0">
                                <a:pos x="115" y="54"/>
                              </a:cxn>
                              <a:cxn ang="0">
                                <a:pos x="142" y="34"/>
                              </a:cxn>
                              <a:cxn ang="0">
                                <a:pos x="165" y="48"/>
                              </a:cxn>
                              <a:cxn ang="0">
                                <a:pos x="183" y="32"/>
                              </a:cxn>
                              <a:cxn ang="0">
                                <a:pos x="200" y="15"/>
                              </a:cxn>
                              <a:cxn ang="0">
                                <a:pos x="220" y="5"/>
                              </a:cxn>
                              <a:cxn ang="0">
                                <a:pos x="250" y="8"/>
                              </a:cxn>
                              <a:cxn ang="0">
                                <a:pos x="261" y="21"/>
                              </a:cxn>
                              <a:cxn ang="0">
                                <a:pos x="261" y="38"/>
                              </a:cxn>
                              <a:cxn ang="0">
                                <a:pos x="287" y="67"/>
                              </a:cxn>
                              <a:cxn ang="0">
                                <a:pos x="309" y="76"/>
                              </a:cxn>
                              <a:cxn ang="0">
                                <a:pos x="327" y="48"/>
                              </a:cxn>
                              <a:cxn ang="0">
                                <a:pos x="332" y="0"/>
                              </a:cxn>
                            </a:cxnLst>
                            <a:rect l="0" t="0" r="r" b="b"/>
                            <a:pathLst>
                              <a:path w="462" h="364">
                                <a:moveTo>
                                  <a:pt x="332" y="0"/>
                                </a:moveTo>
                                <a:lnTo>
                                  <a:pt x="357" y="0"/>
                                </a:lnTo>
                                <a:lnTo>
                                  <a:pt x="357" y="30"/>
                                </a:lnTo>
                                <a:lnTo>
                                  <a:pt x="366" y="38"/>
                                </a:lnTo>
                                <a:lnTo>
                                  <a:pt x="369" y="43"/>
                                </a:lnTo>
                                <a:lnTo>
                                  <a:pt x="375" y="43"/>
                                </a:lnTo>
                                <a:lnTo>
                                  <a:pt x="377" y="48"/>
                                </a:lnTo>
                                <a:lnTo>
                                  <a:pt x="380" y="77"/>
                                </a:lnTo>
                                <a:lnTo>
                                  <a:pt x="394" y="96"/>
                                </a:lnTo>
                                <a:lnTo>
                                  <a:pt x="414" y="124"/>
                                </a:lnTo>
                                <a:lnTo>
                                  <a:pt x="414" y="128"/>
                                </a:lnTo>
                                <a:lnTo>
                                  <a:pt x="436" y="152"/>
                                </a:lnTo>
                                <a:lnTo>
                                  <a:pt x="436" y="156"/>
                                </a:lnTo>
                                <a:lnTo>
                                  <a:pt x="458" y="175"/>
                                </a:lnTo>
                                <a:lnTo>
                                  <a:pt x="462" y="208"/>
                                </a:lnTo>
                                <a:lnTo>
                                  <a:pt x="458" y="239"/>
                                </a:lnTo>
                                <a:lnTo>
                                  <a:pt x="451" y="253"/>
                                </a:lnTo>
                                <a:lnTo>
                                  <a:pt x="443" y="260"/>
                                </a:lnTo>
                                <a:lnTo>
                                  <a:pt x="440" y="275"/>
                                </a:lnTo>
                                <a:lnTo>
                                  <a:pt x="432" y="288"/>
                                </a:lnTo>
                                <a:lnTo>
                                  <a:pt x="425" y="294"/>
                                </a:lnTo>
                                <a:lnTo>
                                  <a:pt x="427" y="298"/>
                                </a:lnTo>
                                <a:lnTo>
                                  <a:pt x="419" y="307"/>
                                </a:lnTo>
                                <a:lnTo>
                                  <a:pt x="414" y="326"/>
                                </a:lnTo>
                                <a:lnTo>
                                  <a:pt x="413" y="336"/>
                                </a:lnTo>
                                <a:lnTo>
                                  <a:pt x="405" y="340"/>
                                </a:lnTo>
                                <a:lnTo>
                                  <a:pt x="403" y="345"/>
                                </a:lnTo>
                                <a:lnTo>
                                  <a:pt x="398" y="353"/>
                                </a:lnTo>
                                <a:lnTo>
                                  <a:pt x="388" y="355"/>
                                </a:lnTo>
                                <a:lnTo>
                                  <a:pt x="381" y="358"/>
                                </a:lnTo>
                                <a:lnTo>
                                  <a:pt x="372" y="364"/>
                                </a:lnTo>
                                <a:lnTo>
                                  <a:pt x="360" y="352"/>
                                </a:lnTo>
                                <a:lnTo>
                                  <a:pt x="346" y="353"/>
                                </a:lnTo>
                                <a:lnTo>
                                  <a:pt x="342" y="353"/>
                                </a:lnTo>
                                <a:lnTo>
                                  <a:pt x="323" y="356"/>
                                </a:lnTo>
                                <a:lnTo>
                                  <a:pt x="310" y="345"/>
                                </a:lnTo>
                                <a:lnTo>
                                  <a:pt x="302" y="333"/>
                                </a:lnTo>
                                <a:lnTo>
                                  <a:pt x="296" y="334"/>
                                </a:lnTo>
                                <a:lnTo>
                                  <a:pt x="291" y="324"/>
                                </a:lnTo>
                                <a:lnTo>
                                  <a:pt x="288" y="316"/>
                                </a:lnTo>
                                <a:lnTo>
                                  <a:pt x="286" y="313"/>
                                </a:lnTo>
                                <a:lnTo>
                                  <a:pt x="286" y="298"/>
                                </a:lnTo>
                                <a:lnTo>
                                  <a:pt x="287" y="289"/>
                                </a:lnTo>
                                <a:lnTo>
                                  <a:pt x="284" y="284"/>
                                </a:lnTo>
                                <a:lnTo>
                                  <a:pt x="273" y="287"/>
                                </a:lnTo>
                                <a:lnTo>
                                  <a:pt x="268" y="288"/>
                                </a:lnTo>
                                <a:lnTo>
                                  <a:pt x="258" y="288"/>
                                </a:lnTo>
                                <a:lnTo>
                                  <a:pt x="254" y="288"/>
                                </a:lnTo>
                                <a:lnTo>
                                  <a:pt x="250" y="288"/>
                                </a:lnTo>
                                <a:lnTo>
                                  <a:pt x="243" y="279"/>
                                </a:lnTo>
                                <a:lnTo>
                                  <a:pt x="236" y="268"/>
                                </a:lnTo>
                                <a:lnTo>
                                  <a:pt x="235" y="269"/>
                                </a:lnTo>
                                <a:lnTo>
                                  <a:pt x="222" y="269"/>
                                </a:lnTo>
                                <a:lnTo>
                                  <a:pt x="221" y="265"/>
                                </a:lnTo>
                                <a:lnTo>
                                  <a:pt x="214" y="269"/>
                                </a:lnTo>
                                <a:lnTo>
                                  <a:pt x="207" y="268"/>
                                </a:lnTo>
                                <a:lnTo>
                                  <a:pt x="196" y="268"/>
                                </a:lnTo>
                                <a:lnTo>
                                  <a:pt x="190" y="265"/>
                                </a:lnTo>
                                <a:lnTo>
                                  <a:pt x="187" y="269"/>
                                </a:lnTo>
                                <a:lnTo>
                                  <a:pt x="176" y="271"/>
                                </a:lnTo>
                                <a:lnTo>
                                  <a:pt x="173" y="268"/>
                                </a:lnTo>
                                <a:lnTo>
                                  <a:pt x="166" y="275"/>
                                </a:lnTo>
                                <a:lnTo>
                                  <a:pt x="158" y="282"/>
                                </a:lnTo>
                                <a:lnTo>
                                  <a:pt x="152" y="282"/>
                                </a:lnTo>
                                <a:lnTo>
                                  <a:pt x="144" y="291"/>
                                </a:lnTo>
                                <a:lnTo>
                                  <a:pt x="132" y="291"/>
                                </a:lnTo>
                                <a:lnTo>
                                  <a:pt x="122" y="294"/>
                                </a:lnTo>
                                <a:lnTo>
                                  <a:pt x="111" y="298"/>
                                </a:lnTo>
                                <a:lnTo>
                                  <a:pt x="106" y="304"/>
                                </a:lnTo>
                                <a:lnTo>
                                  <a:pt x="102" y="303"/>
                                </a:lnTo>
                                <a:lnTo>
                                  <a:pt x="98" y="308"/>
                                </a:lnTo>
                                <a:lnTo>
                                  <a:pt x="92" y="310"/>
                                </a:lnTo>
                                <a:lnTo>
                                  <a:pt x="85" y="317"/>
                                </a:lnTo>
                                <a:lnTo>
                                  <a:pt x="63" y="317"/>
                                </a:lnTo>
                                <a:lnTo>
                                  <a:pt x="54" y="307"/>
                                </a:lnTo>
                                <a:lnTo>
                                  <a:pt x="52" y="303"/>
                                </a:lnTo>
                                <a:lnTo>
                                  <a:pt x="50" y="307"/>
                                </a:lnTo>
                                <a:lnTo>
                                  <a:pt x="46" y="300"/>
                                </a:lnTo>
                                <a:lnTo>
                                  <a:pt x="47" y="281"/>
                                </a:lnTo>
                                <a:lnTo>
                                  <a:pt x="50" y="269"/>
                                </a:lnTo>
                                <a:lnTo>
                                  <a:pt x="46" y="260"/>
                                </a:lnTo>
                                <a:lnTo>
                                  <a:pt x="41" y="252"/>
                                </a:lnTo>
                                <a:lnTo>
                                  <a:pt x="40" y="242"/>
                                </a:lnTo>
                                <a:lnTo>
                                  <a:pt x="33" y="237"/>
                                </a:lnTo>
                                <a:lnTo>
                                  <a:pt x="32" y="236"/>
                                </a:lnTo>
                                <a:lnTo>
                                  <a:pt x="30" y="231"/>
                                </a:lnTo>
                                <a:lnTo>
                                  <a:pt x="21" y="218"/>
                                </a:lnTo>
                                <a:lnTo>
                                  <a:pt x="9" y="186"/>
                                </a:lnTo>
                                <a:lnTo>
                                  <a:pt x="4" y="165"/>
                                </a:lnTo>
                                <a:lnTo>
                                  <a:pt x="4" y="152"/>
                                </a:lnTo>
                                <a:lnTo>
                                  <a:pt x="0" y="147"/>
                                </a:lnTo>
                                <a:lnTo>
                                  <a:pt x="2" y="136"/>
                                </a:lnTo>
                                <a:lnTo>
                                  <a:pt x="6" y="130"/>
                                </a:lnTo>
                                <a:lnTo>
                                  <a:pt x="21" y="114"/>
                                </a:lnTo>
                                <a:lnTo>
                                  <a:pt x="36" y="115"/>
                                </a:lnTo>
                                <a:lnTo>
                                  <a:pt x="39" y="118"/>
                                </a:lnTo>
                                <a:lnTo>
                                  <a:pt x="58" y="118"/>
                                </a:lnTo>
                                <a:lnTo>
                                  <a:pt x="59" y="114"/>
                                </a:lnTo>
                                <a:lnTo>
                                  <a:pt x="63" y="115"/>
                                </a:lnTo>
                                <a:lnTo>
                                  <a:pt x="69" y="111"/>
                                </a:lnTo>
                                <a:lnTo>
                                  <a:pt x="73" y="112"/>
                                </a:lnTo>
                                <a:lnTo>
                                  <a:pt x="77" y="109"/>
                                </a:lnTo>
                                <a:lnTo>
                                  <a:pt x="76" y="105"/>
                                </a:lnTo>
                                <a:lnTo>
                                  <a:pt x="80" y="95"/>
                                </a:lnTo>
                                <a:lnTo>
                                  <a:pt x="85" y="91"/>
                                </a:lnTo>
                                <a:lnTo>
                                  <a:pt x="83" y="88"/>
                                </a:lnTo>
                                <a:lnTo>
                                  <a:pt x="85" y="85"/>
                                </a:lnTo>
                                <a:lnTo>
                                  <a:pt x="83" y="80"/>
                                </a:lnTo>
                                <a:lnTo>
                                  <a:pt x="91" y="73"/>
                                </a:lnTo>
                                <a:lnTo>
                                  <a:pt x="103" y="72"/>
                                </a:lnTo>
                                <a:lnTo>
                                  <a:pt x="115" y="54"/>
                                </a:lnTo>
                                <a:lnTo>
                                  <a:pt x="131" y="40"/>
                                </a:lnTo>
                                <a:lnTo>
                                  <a:pt x="137" y="38"/>
                                </a:lnTo>
                                <a:lnTo>
                                  <a:pt x="142" y="34"/>
                                </a:lnTo>
                                <a:lnTo>
                                  <a:pt x="148" y="34"/>
                                </a:lnTo>
                                <a:lnTo>
                                  <a:pt x="161" y="47"/>
                                </a:lnTo>
                                <a:lnTo>
                                  <a:pt x="165" y="48"/>
                                </a:lnTo>
                                <a:lnTo>
                                  <a:pt x="169" y="43"/>
                                </a:lnTo>
                                <a:lnTo>
                                  <a:pt x="177" y="34"/>
                                </a:lnTo>
                                <a:lnTo>
                                  <a:pt x="183" y="32"/>
                                </a:lnTo>
                                <a:lnTo>
                                  <a:pt x="188" y="21"/>
                                </a:lnTo>
                                <a:lnTo>
                                  <a:pt x="194" y="19"/>
                                </a:lnTo>
                                <a:lnTo>
                                  <a:pt x="200" y="15"/>
                                </a:lnTo>
                                <a:lnTo>
                                  <a:pt x="207" y="11"/>
                                </a:lnTo>
                                <a:lnTo>
                                  <a:pt x="214" y="11"/>
                                </a:lnTo>
                                <a:lnTo>
                                  <a:pt x="220" y="5"/>
                                </a:lnTo>
                                <a:lnTo>
                                  <a:pt x="228" y="5"/>
                                </a:lnTo>
                                <a:lnTo>
                                  <a:pt x="238" y="5"/>
                                </a:lnTo>
                                <a:lnTo>
                                  <a:pt x="250" y="8"/>
                                </a:lnTo>
                                <a:lnTo>
                                  <a:pt x="258" y="14"/>
                                </a:lnTo>
                                <a:lnTo>
                                  <a:pt x="259" y="18"/>
                                </a:lnTo>
                                <a:lnTo>
                                  <a:pt x="261" y="21"/>
                                </a:lnTo>
                                <a:lnTo>
                                  <a:pt x="262" y="28"/>
                                </a:lnTo>
                                <a:lnTo>
                                  <a:pt x="261" y="31"/>
                                </a:lnTo>
                                <a:lnTo>
                                  <a:pt x="261" y="38"/>
                                </a:lnTo>
                                <a:lnTo>
                                  <a:pt x="259" y="43"/>
                                </a:lnTo>
                                <a:lnTo>
                                  <a:pt x="280" y="59"/>
                                </a:lnTo>
                                <a:lnTo>
                                  <a:pt x="287" y="67"/>
                                </a:lnTo>
                                <a:lnTo>
                                  <a:pt x="295" y="70"/>
                                </a:lnTo>
                                <a:lnTo>
                                  <a:pt x="303" y="75"/>
                                </a:lnTo>
                                <a:lnTo>
                                  <a:pt x="309" y="76"/>
                                </a:lnTo>
                                <a:lnTo>
                                  <a:pt x="317" y="72"/>
                                </a:lnTo>
                                <a:lnTo>
                                  <a:pt x="324" y="59"/>
                                </a:lnTo>
                                <a:lnTo>
                                  <a:pt x="327" y="48"/>
                                </a:lnTo>
                                <a:lnTo>
                                  <a:pt x="329" y="28"/>
                                </a:lnTo>
                                <a:lnTo>
                                  <a:pt x="332" y="19"/>
                                </a:lnTo>
                                <a:lnTo>
                                  <a:pt x="33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75" name="Freeform 159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29" y="2637"/>
                            <a:ext cx="128" cy="24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9" y="7"/>
                              </a:cxn>
                              <a:cxn ang="0">
                                <a:pos x="51" y="7"/>
                              </a:cxn>
                              <a:cxn ang="0">
                                <a:pos x="70" y="8"/>
                              </a:cxn>
                              <a:cxn ang="0">
                                <a:pos x="86" y="23"/>
                              </a:cxn>
                              <a:cxn ang="0">
                                <a:pos x="101" y="26"/>
                              </a:cxn>
                              <a:cxn ang="0">
                                <a:pos x="125" y="31"/>
                              </a:cxn>
                              <a:cxn ang="0">
                                <a:pos x="138" y="34"/>
                              </a:cxn>
                              <a:cxn ang="0">
                                <a:pos x="144" y="23"/>
                              </a:cxn>
                              <a:cxn ang="0">
                                <a:pos x="174" y="26"/>
                              </a:cxn>
                              <a:cxn ang="0">
                                <a:pos x="196" y="30"/>
                              </a:cxn>
                              <a:cxn ang="0">
                                <a:pos x="211" y="31"/>
                              </a:cxn>
                              <a:cxn ang="0">
                                <a:pos x="222" y="26"/>
                              </a:cxn>
                              <a:cxn ang="0">
                                <a:pos x="240" y="23"/>
                              </a:cxn>
                              <a:cxn ang="0">
                                <a:pos x="255" y="20"/>
                              </a:cxn>
                              <a:cxn ang="0">
                                <a:pos x="251" y="34"/>
                              </a:cxn>
                              <a:cxn ang="0">
                                <a:pos x="240" y="39"/>
                              </a:cxn>
                              <a:cxn ang="0">
                                <a:pos x="232" y="40"/>
                              </a:cxn>
                              <a:cxn ang="0">
                                <a:pos x="221" y="45"/>
                              </a:cxn>
                              <a:cxn ang="0">
                                <a:pos x="210" y="45"/>
                              </a:cxn>
                              <a:cxn ang="0">
                                <a:pos x="200" y="46"/>
                              </a:cxn>
                              <a:cxn ang="0">
                                <a:pos x="185" y="49"/>
                              </a:cxn>
                              <a:cxn ang="0">
                                <a:pos x="175" y="39"/>
                              </a:cxn>
                              <a:cxn ang="0">
                                <a:pos x="164" y="49"/>
                              </a:cxn>
                              <a:cxn ang="0">
                                <a:pos x="149" y="39"/>
                              </a:cxn>
                              <a:cxn ang="0">
                                <a:pos x="141" y="40"/>
                              </a:cxn>
                              <a:cxn ang="0">
                                <a:pos x="129" y="45"/>
                              </a:cxn>
                              <a:cxn ang="0">
                                <a:pos x="117" y="42"/>
                              </a:cxn>
                              <a:cxn ang="0">
                                <a:pos x="103" y="40"/>
                              </a:cxn>
                              <a:cxn ang="0">
                                <a:pos x="89" y="45"/>
                              </a:cxn>
                              <a:cxn ang="0">
                                <a:pos x="71" y="37"/>
                              </a:cxn>
                              <a:cxn ang="0">
                                <a:pos x="47" y="33"/>
                              </a:cxn>
                              <a:cxn ang="0">
                                <a:pos x="29" y="29"/>
                              </a:cxn>
                              <a:cxn ang="0">
                                <a:pos x="11" y="21"/>
                              </a:cxn>
                              <a:cxn ang="0">
                                <a:pos x="1" y="18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255" h="49">
                                <a:moveTo>
                                  <a:pt x="0" y="0"/>
                                </a:moveTo>
                                <a:lnTo>
                                  <a:pt x="19" y="7"/>
                                </a:lnTo>
                                <a:lnTo>
                                  <a:pt x="36" y="7"/>
                                </a:lnTo>
                                <a:lnTo>
                                  <a:pt x="51" y="7"/>
                                </a:lnTo>
                                <a:lnTo>
                                  <a:pt x="62" y="7"/>
                                </a:lnTo>
                                <a:lnTo>
                                  <a:pt x="70" y="8"/>
                                </a:lnTo>
                                <a:lnTo>
                                  <a:pt x="81" y="13"/>
                                </a:lnTo>
                                <a:lnTo>
                                  <a:pt x="86" y="23"/>
                                </a:lnTo>
                                <a:lnTo>
                                  <a:pt x="92" y="27"/>
                                </a:lnTo>
                                <a:lnTo>
                                  <a:pt x="101" y="26"/>
                                </a:lnTo>
                                <a:lnTo>
                                  <a:pt x="112" y="26"/>
                                </a:lnTo>
                                <a:lnTo>
                                  <a:pt x="125" y="31"/>
                                </a:lnTo>
                                <a:lnTo>
                                  <a:pt x="133" y="34"/>
                                </a:lnTo>
                                <a:lnTo>
                                  <a:pt x="138" y="34"/>
                                </a:lnTo>
                                <a:lnTo>
                                  <a:pt x="140" y="27"/>
                                </a:lnTo>
                                <a:lnTo>
                                  <a:pt x="144" y="23"/>
                                </a:lnTo>
                                <a:lnTo>
                                  <a:pt x="160" y="26"/>
                                </a:lnTo>
                                <a:lnTo>
                                  <a:pt x="174" y="26"/>
                                </a:lnTo>
                                <a:lnTo>
                                  <a:pt x="186" y="26"/>
                                </a:lnTo>
                                <a:lnTo>
                                  <a:pt x="196" y="30"/>
                                </a:lnTo>
                                <a:lnTo>
                                  <a:pt x="202" y="33"/>
                                </a:lnTo>
                                <a:lnTo>
                                  <a:pt x="211" y="31"/>
                                </a:lnTo>
                                <a:lnTo>
                                  <a:pt x="218" y="29"/>
                                </a:lnTo>
                                <a:lnTo>
                                  <a:pt x="222" y="26"/>
                                </a:lnTo>
                                <a:lnTo>
                                  <a:pt x="233" y="26"/>
                                </a:lnTo>
                                <a:lnTo>
                                  <a:pt x="240" y="23"/>
                                </a:lnTo>
                                <a:lnTo>
                                  <a:pt x="250" y="20"/>
                                </a:lnTo>
                                <a:lnTo>
                                  <a:pt x="255" y="20"/>
                                </a:lnTo>
                                <a:lnTo>
                                  <a:pt x="254" y="30"/>
                                </a:lnTo>
                                <a:lnTo>
                                  <a:pt x="251" y="34"/>
                                </a:lnTo>
                                <a:lnTo>
                                  <a:pt x="245" y="39"/>
                                </a:lnTo>
                                <a:lnTo>
                                  <a:pt x="240" y="39"/>
                                </a:lnTo>
                                <a:lnTo>
                                  <a:pt x="239" y="39"/>
                                </a:lnTo>
                                <a:lnTo>
                                  <a:pt x="232" y="40"/>
                                </a:lnTo>
                                <a:lnTo>
                                  <a:pt x="226" y="46"/>
                                </a:lnTo>
                                <a:lnTo>
                                  <a:pt x="221" y="45"/>
                                </a:lnTo>
                                <a:lnTo>
                                  <a:pt x="215" y="42"/>
                                </a:lnTo>
                                <a:lnTo>
                                  <a:pt x="210" y="45"/>
                                </a:lnTo>
                                <a:lnTo>
                                  <a:pt x="204" y="46"/>
                                </a:lnTo>
                                <a:lnTo>
                                  <a:pt x="200" y="46"/>
                                </a:lnTo>
                                <a:lnTo>
                                  <a:pt x="196" y="49"/>
                                </a:lnTo>
                                <a:lnTo>
                                  <a:pt x="185" y="49"/>
                                </a:lnTo>
                                <a:lnTo>
                                  <a:pt x="181" y="45"/>
                                </a:lnTo>
                                <a:lnTo>
                                  <a:pt x="175" y="39"/>
                                </a:lnTo>
                                <a:lnTo>
                                  <a:pt x="169" y="45"/>
                                </a:lnTo>
                                <a:lnTo>
                                  <a:pt x="164" y="49"/>
                                </a:lnTo>
                                <a:lnTo>
                                  <a:pt x="159" y="49"/>
                                </a:lnTo>
                                <a:lnTo>
                                  <a:pt x="149" y="39"/>
                                </a:lnTo>
                                <a:lnTo>
                                  <a:pt x="147" y="40"/>
                                </a:lnTo>
                                <a:lnTo>
                                  <a:pt x="141" y="40"/>
                                </a:lnTo>
                                <a:lnTo>
                                  <a:pt x="137" y="46"/>
                                </a:lnTo>
                                <a:lnTo>
                                  <a:pt x="129" y="45"/>
                                </a:lnTo>
                                <a:lnTo>
                                  <a:pt x="121" y="45"/>
                                </a:lnTo>
                                <a:lnTo>
                                  <a:pt x="117" y="42"/>
                                </a:lnTo>
                                <a:lnTo>
                                  <a:pt x="111" y="39"/>
                                </a:lnTo>
                                <a:lnTo>
                                  <a:pt x="103" y="40"/>
                                </a:lnTo>
                                <a:lnTo>
                                  <a:pt x="95" y="46"/>
                                </a:lnTo>
                                <a:lnTo>
                                  <a:pt x="89" y="45"/>
                                </a:lnTo>
                                <a:lnTo>
                                  <a:pt x="81" y="42"/>
                                </a:lnTo>
                                <a:lnTo>
                                  <a:pt x="71" y="37"/>
                                </a:lnTo>
                                <a:lnTo>
                                  <a:pt x="63" y="37"/>
                                </a:lnTo>
                                <a:lnTo>
                                  <a:pt x="47" y="33"/>
                                </a:lnTo>
                                <a:lnTo>
                                  <a:pt x="36" y="30"/>
                                </a:lnTo>
                                <a:lnTo>
                                  <a:pt x="29" y="29"/>
                                </a:lnTo>
                                <a:lnTo>
                                  <a:pt x="18" y="27"/>
                                </a:lnTo>
                                <a:lnTo>
                                  <a:pt x="11" y="21"/>
                                </a:lnTo>
                                <a:lnTo>
                                  <a:pt x="4" y="20"/>
                                </a:lnTo>
                                <a:lnTo>
                                  <a:pt x="1" y="18"/>
                                </a:lnTo>
                                <a:lnTo>
                                  <a:pt x="0" y="15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76" name="Freeform 160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99" y="2588"/>
                            <a:ext cx="58" cy="47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6" y="2"/>
                              </a:cxn>
                              <a:cxn ang="0">
                                <a:pos x="96" y="0"/>
                              </a:cxn>
                              <a:cxn ang="0">
                                <a:pos x="103" y="12"/>
                              </a:cxn>
                              <a:cxn ang="0">
                                <a:pos x="92" y="19"/>
                              </a:cxn>
                              <a:cxn ang="0">
                                <a:pos x="89" y="25"/>
                              </a:cxn>
                              <a:cxn ang="0">
                                <a:pos x="81" y="32"/>
                              </a:cxn>
                              <a:cxn ang="0">
                                <a:pos x="71" y="34"/>
                              </a:cxn>
                              <a:cxn ang="0">
                                <a:pos x="62" y="29"/>
                              </a:cxn>
                              <a:cxn ang="0">
                                <a:pos x="51" y="19"/>
                              </a:cxn>
                              <a:cxn ang="0">
                                <a:pos x="37" y="19"/>
                              </a:cxn>
                              <a:cxn ang="0">
                                <a:pos x="35" y="34"/>
                              </a:cxn>
                              <a:cxn ang="0">
                                <a:pos x="37" y="42"/>
                              </a:cxn>
                              <a:cxn ang="0">
                                <a:pos x="51" y="37"/>
                              </a:cxn>
                              <a:cxn ang="0">
                                <a:pos x="60" y="39"/>
                              </a:cxn>
                              <a:cxn ang="0">
                                <a:pos x="57" y="48"/>
                              </a:cxn>
                              <a:cxn ang="0">
                                <a:pos x="56" y="54"/>
                              </a:cxn>
                              <a:cxn ang="0">
                                <a:pos x="57" y="63"/>
                              </a:cxn>
                              <a:cxn ang="0">
                                <a:pos x="64" y="67"/>
                              </a:cxn>
                              <a:cxn ang="0">
                                <a:pos x="62" y="77"/>
                              </a:cxn>
                              <a:cxn ang="0">
                                <a:pos x="57" y="89"/>
                              </a:cxn>
                              <a:cxn ang="0">
                                <a:pos x="48" y="92"/>
                              </a:cxn>
                              <a:cxn ang="0">
                                <a:pos x="44" y="86"/>
                              </a:cxn>
                              <a:cxn ang="0">
                                <a:pos x="38" y="73"/>
                              </a:cxn>
                              <a:cxn ang="0">
                                <a:pos x="38" y="60"/>
                              </a:cxn>
                              <a:cxn ang="0">
                                <a:pos x="24" y="60"/>
                              </a:cxn>
                              <a:cxn ang="0">
                                <a:pos x="16" y="61"/>
                              </a:cxn>
                              <a:cxn ang="0">
                                <a:pos x="27" y="67"/>
                              </a:cxn>
                              <a:cxn ang="0">
                                <a:pos x="33" y="76"/>
                              </a:cxn>
                              <a:cxn ang="0">
                                <a:pos x="29" y="87"/>
                              </a:cxn>
                              <a:cxn ang="0">
                                <a:pos x="20" y="95"/>
                              </a:cxn>
                              <a:cxn ang="0">
                                <a:pos x="20" y="86"/>
                              </a:cxn>
                              <a:cxn ang="0">
                                <a:pos x="15" y="76"/>
                              </a:cxn>
                              <a:cxn ang="0">
                                <a:pos x="7" y="67"/>
                              </a:cxn>
                              <a:cxn ang="0">
                                <a:pos x="1" y="57"/>
                              </a:cxn>
                              <a:cxn ang="0">
                                <a:pos x="11" y="45"/>
                              </a:cxn>
                              <a:cxn ang="0">
                                <a:pos x="16" y="31"/>
                              </a:cxn>
                              <a:cxn ang="0">
                                <a:pos x="18" y="21"/>
                              </a:cxn>
                              <a:cxn ang="0">
                                <a:pos x="16" y="12"/>
                              </a:cxn>
                            </a:cxnLst>
                            <a:rect l="0" t="0" r="r" b="b"/>
                            <a:pathLst>
                              <a:path w="115" h="95">
                                <a:moveTo>
                                  <a:pt x="29" y="0"/>
                                </a:moveTo>
                                <a:lnTo>
                                  <a:pt x="56" y="2"/>
                                </a:lnTo>
                                <a:lnTo>
                                  <a:pt x="82" y="2"/>
                                </a:lnTo>
                                <a:lnTo>
                                  <a:pt x="96" y="0"/>
                                </a:lnTo>
                                <a:lnTo>
                                  <a:pt x="115" y="9"/>
                                </a:lnTo>
                                <a:lnTo>
                                  <a:pt x="103" y="12"/>
                                </a:lnTo>
                                <a:lnTo>
                                  <a:pt x="96" y="16"/>
                                </a:lnTo>
                                <a:lnTo>
                                  <a:pt x="92" y="19"/>
                                </a:lnTo>
                                <a:lnTo>
                                  <a:pt x="89" y="22"/>
                                </a:lnTo>
                                <a:lnTo>
                                  <a:pt x="89" y="25"/>
                                </a:lnTo>
                                <a:lnTo>
                                  <a:pt x="89" y="29"/>
                                </a:lnTo>
                                <a:lnTo>
                                  <a:pt x="81" y="32"/>
                                </a:lnTo>
                                <a:lnTo>
                                  <a:pt x="74" y="32"/>
                                </a:lnTo>
                                <a:lnTo>
                                  <a:pt x="71" y="34"/>
                                </a:lnTo>
                                <a:lnTo>
                                  <a:pt x="64" y="34"/>
                                </a:lnTo>
                                <a:lnTo>
                                  <a:pt x="62" y="29"/>
                                </a:lnTo>
                                <a:lnTo>
                                  <a:pt x="56" y="23"/>
                                </a:lnTo>
                                <a:lnTo>
                                  <a:pt x="51" y="19"/>
                                </a:lnTo>
                                <a:lnTo>
                                  <a:pt x="40" y="19"/>
                                </a:lnTo>
                                <a:lnTo>
                                  <a:pt x="37" y="19"/>
                                </a:lnTo>
                                <a:lnTo>
                                  <a:pt x="34" y="26"/>
                                </a:lnTo>
                                <a:lnTo>
                                  <a:pt x="35" y="34"/>
                                </a:lnTo>
                                <a:lnTo>
                                  <a:pt x="35" y="38"/>
                                </a:lnTo>
                                <a:lnTo>
                                  <a:pt x="37" y="42"/>
                                </a:lnTo>
                                <a:lnTo>
                                  <a:pt x="42" y="41"/>
                                </a:lnTo>
                                <a:lnTo>
                                  <a:pt x="51" y="37"/>
                                </a:lnTo>
                                <a:lnTo>
                                  <a:pt x="56" y="37"/>
                                </a:lnTo>
                                <a:lnTo>
                                  <a:pt x="60" y="39"/>
                                </a:lnTo>
                                <a:lnTo>
                                  <a:pt x="60" y="42"/>
                                </a:lnTo>
                                <a:lnTo>
                                  <a:pt x="57" y="48"/>
                                </a:lnTo>
                                <a:lnTo>
                                  <a:pt x="56" y="51"/>
                                </a:lnTo>
                                <a:lnTo>
                                  <a:pt x="56" y="54"/>
                                </a:lnTo>
                                <a:lnTo>
                                  <a:pt x="55" y="58"/>
                                </a:lnTo>
                                <a:lnTo>
                                  <a:pt x="57" y="63"/>
                                </a:lnTo>
                                <a:lnTo>
                                  <a:pt x="63" y="68"/>
                                </a:lnTo>
                                <a:lnTo>
                                  <a:pt x="64" y="67"/>
                                </a:lnTo>
                                <a:lnTo>
                                  <a:pt x="64" y="73"/>
                                </a:lnTo>
                                <a:lnTo>
                                  <a:pt x="62" y="77"/>
                                </a:lnTo>
                                <a:lnTo>
                                  <a:pt x="59" y="82"/>
                                </a:lnTo>
                                <a:lnTo>
                                  <a:pt x="57" y="89"/>
                                </a:lnTo>
                                <a:lnTo>
                                  <a:pt x="52" y="92"/>
                                </a:lnTo>
                                <a:lnTo>
                                  <a:pt x="48" y="92"/>
                                </a:lnTo>
                                <a:lnTo>
                                  <a:pt x="44" y="92"/>
                                </a:lnTo>
                                <a:lnTo>
                                  <a:pt x="44" y="86"/>
                                </a:lnTo>
                                <a:lnTo>
                                  <a:pt x="42" y="76"/>
                                </a:lnTo>
                                <a:lnTo>
                                  <a:pt x="38" y="73"/>
                                </a:lnTo>
                                <a:lnTo>
                                  <a:pt x="37" y="68"/>
                                </a:lnTo>
                                <a:lnTo>
                                  <a:pt x="38" y="60"/>
                                </a:lnTo>
                                <a:lnTo>
                                  <a:pt x="34" y="57"/>
                                </a:lnTo>
                                <a:lnTo>
                                  <a:pt x="24" y="60"/>
                                </a:lnTo>
                                <a:lnTo>
                                  <a:pt x="20" y="57"/>
                                </a:lnTo>
                                <a:lnTo>
                                  <a:pt x="16" y="61"/>
                                </a:lnTo>
                                <a:lnTo>
                                  <a:pt x="20" y="64"/>
                                </a:lnTo>
                                <a:lnTo>
                                  <a:pt x="27" y="67"/>
                                </a:lnTo>
                                <a:lnTo>
                                  <a:pt x="29" y="70"/>
                                </a:lnTo>
                                <a:lnTo>
                                  <a:pt x="33" y="76"/>
                                </a:lnTo>
                                <a:lnTo>
                                  <a:pt x="33" y="80"/>
                                </a:lnTo>
                                <a:lnTo>
                                  <a:pt x="29" y="87"/>
                                </a:lnTo>
                                <a:lnTo>
                                  <a:pt x="23" y="93"/>
                                </a:lnTo>
                                <a:lnTo>
                                  <a:pt x="20" y="95"/>
                                </a:lnTo>
                                <a:lnTo>
                                  <a:pt x="20" y="90"/>
                                </a:lnTo>
                                <a:lnTo>
                                  <a:pt x="20" y="86"/>
                                </a:lnTo>
                                <a:lnTo>
                                  <a:pt x="22" y="80"/>
                                </a:lnTo>
                                <a:lnTo>
                                  <a:pt x="15" y="76"/>
                                </a:lnTo>
                                <a:lnTo>
                                  <a:pt x="8" y="71"/>
                                </a:lnTo>
                                <a:lnTo>
                                  <a:pt x="7" y="67"/>
                                </a:lnTo>
                                <a:lnTo>
                                  <a:pt x="0" y="64"/>
                                </a:lnTo>
                                <a:lnTo>
                                  <a:pt x="1" y="57"/>
                                </a:lnTo>
                                <a:lnTo>
                                  <a:pt x="7" y="53"/>
                                </a:lnTo>
                                <a:lnTo>
                                  <a:pt x="11" y="45"/>
                                </a:lnTo>
                                <a:lnTo>
                                  <a:pt x="15" y="38"/>
                                </a:lnTo>
                                <a:lnTo>
                                  <a:pt x="16" y="31"/>
                                </a:lnTo>
                                <a:lnTo>
                                  <a:pt x="15" y="23"/>
                                </a:lnTo>
                                <a:lnTo>
                                  <a:pt x="18" y="21"/>
                                </a:lnTo>
                                <a:lnTo>
                                  <a:pt x="20" y="18"/>
                                </a:lnTo>
                                <a:lnTo>
                                  <a:pt x="16" y="12"/>
                                </a:lnTo>
                                <a:lnTo>
                                  <a:pt x="29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77" name="Freeform 161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38" y="2567"/>
                            <a:ext cx="64" cy="6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44"/>
                              </a:cxn>
                              <a:cxn ang="0">
                                <a:pos x="26" y="23"/>
                              </a:cxn>
                              <a:cxn ang="0">
                                <a:pos x="40" y="15"/>
                              </a:cxn>
                              <a:cxn ang="0">
                                <a:pos x="46" y="7"/>
                              </a:cxn>
                              <a:cxn ang="0">
                                <a:pos x="67" y="0"/>
                              </a:cxn>
                              <a:cxn ang="0">
                                <a:pos x="78" y="16"/>
                              </a:cxn>
                              <a:cxn ang="0">
                                <a:pos x="89" y="9"/>
                              </a:cxn>
                              <a:cxn ang="0">
                                <a:pos x="93" y="4"/>
                              </a:cxn>
                              <a:cxn ang="0">
                                <a:pos x="103" y="0"/>
                              </a:cxn>
                              <a:cxn ang="0">
                                <a:pos x="108" y="0"/>
                              </a:cxn>
                              <a:cxn ang="0">
                                <a:pos x="109" y="6"/>
                              </a:cxn>
                              <a:cxn ang="0">
                                <a:pos x="109" y="10"/>
                              </a:cxn>
                              <a:cxn ang="0">
                                <a:pos x="104" y="18"/>
                              </a:cxn>
                              <a:cxn ang="0">
                                <a:pos x="104" y="22"/>
                              </a:cxn>
                              <a:cxn ang="0">
                                <a:pos x="119" y="41"/>
                              </a:cxn>
                              <a:cxn ang="0">
                                <a:pos x="122" y="52"/>
                              </a:cxn>
                              <a:cxn ang="0">
                                <a:pos x="126" y="52"/>
                              </a:cxn>
                              <a:cxn ang="0">
                                <a:pos x="127" y="58"/>
                              </a:cxn>
                              <a:cxn ang="0">
                                <a:pos x="122" y="64"/>
                              </a:cxn>
                              <a:cxn ang="0">
                                <a:pos x="118" y="61"/>
                              </a:cxn>
                              <a:cxn ang="0">
                                <a:pos x="108" y="65"/>
                              </a:cxn>
                              <a:cxn ang="0">
                                <a:pos x="109" y="77"/>
                              </a:cxn>
                              <a:cxn ang="0">
                                <a:pos x="99" y="84"/>
                              </a:cxn>
                              <a:cxn ang="0">
                                <a:pos x="99" y="103"/>
                              </a:cxn>
                              <a:cxn ang="0">
                                <a:pos x="99" y="116"/>
                              </a:cxn>
                              <a:cxn ang="0">
                                <a:pos x="93" y="122"/>
                              </a:cxn>
                              <a:cxn ang="0">
                                <a:pos x="89" y="131"/>
                              </a:cxn>
                              <a:cxn ang="0">
                                <a:pos x="83" y="129"/>
                              </a:cxn>
                              <a:cxn ang="0">
                                <a:pos x="75" y="125"/>
                              </a:cxn>
                              <a:cxn ang="0">
                                <a:pos x="68" y="121"/>
                              </a:cxn>
                              <a:cxn ang="0">
                                <a:pos x="63" y="113"/>
                              </a:cxn>
                              <a:cxn ang="0">
                                <a:pos x="44" y="115"/>
                              </a:cxn>
                              <a:cxn ang="0">
                                <a:pos x="27" y="110"/>
                              </a:cxn>
                              <a:cxn ang="0">
                                <a:pos x="16" y="99"/>
                              </a:cxn>
                              <a:cxn ang="0">
                                <a:pos x="9" y="90"/>
                              </a:cxn>
                              <a:cxn ang="0">
                                <a:pos x="4" y="83"/>
                              </a:cxn>
                              <a:cxn ang="0">
                                <a:pos x="4" y="68"/>
                              </a:cxn>
                              <a:cxn ang="0">
                                <a:pos x="0" y="44"/>
                              </a:cxn>
                            </a:cxnLst>
                            <a:rect l="0" t="0" r="r" b="b"/>
                            <a:pathLst>
                              <a:path w="127" h="131">
                                <a:moveTo>
                                  <a:pt x="0" y="44"/>
                                </a:moveTo>
                                <a:lnTo>
                                  <a:pt x="26" y="23"/>
                                </a:lnTo>
                                <a:lnTo>
                                  <a:pt x="40" y="15"/>
                                </a:lnTo>
                                <a:lnTo>
                                  <a:pt x="46" y="7"/>
                                </a:lnTo>
                                <a:lnTo>
                                  <a:pt x="67" y="0"/>
                                </a:lnTo>
                                <a:lnTo>
                                  <a:pt x="78" y="16"/>
                                </a:lnTo>
                                <a:lnTo>
                                  <a:pt x="89" y="9"/>
                                </a:lnTo>
                                <a:lnTo>
                                  <a:pt x="93" y="4"/>
                                </a:lnTo>
                                <a:lnTo>
                                  <a:pt x="103" y="0"/>
                                </a:lnTo>
                                <a:lnTo>
                                  <a:pt x="108" y="0"/>
                                </a:lnTo>
                                <a:lnTo>
                                  <a:pt x="109" y="6"/>
                                </a:lnTo>
                                <a:lnTo>
                                  <a:pt x="109" y="10"/>
                                </a:lnTo>
                                <a:lnTo>
                                  <a:pt x="104" y="18"/>
                                </a:lnTo>
                                <a:lnTo>
                                  <a:pt x="104" y="22"/>
                                </a:lnTo>
                                <a:lnTo>
                                  <a:pt x="119" y="41"/>
                                </a:lnTo>
                                <a:lnTo>
                                  <a:pt x="122" y="52"/>
                                </a:lnTo>
                                <a:lnTo>
                                  <a:pt x="126" y="52"/>
                                </a:lnTo>
                                <a:lnTo>
                                  <a:pt x="127" y="58"/>
                                </a:lnTo>
                                <a:lnTo>
                                  <a:pt x="122" y="64"/>
                                </a:lnTo>
                                <a:lnTo>
                                  <a:pt x="118" y="61"/>
                                </a:lnTo>
                                <a:lnTo>
                                  <a:pt x="108" y="65"/>
                                </a:lnTo>
                                <a:lnTo>
                                  <a:pt x="109" y="77"/>
                                </a:lnTo>
                                <a:lnTo>
                                  <a:pt x="99" y="84"/>
                                </a:lnTo>
                                <a:lnTo>
                                  <a:pt x="99" y="103"/>
                                </a:lnTo>
                                <a:lnTo>
                                  <a:pt x="99" y="116"/>
                                </a:lnTo>
                                <a:lnTo>
                                  <a:pt x="93" y="122"/>
                                </a:lnTo>
                                <a:lnTo>
                                  <a:pt x="89" y="131"/>
                                </a:lnTo>
                                <a:lnTo>
                                  <a:pt x="83" y="129"/>
                                </a:lnTo>
                                <a:lnTo>
                                  <a:pt x="75" y="125"/>
                                </a:lnTo>
                                <a:lnTo>
                                  <a:pt x="68" y="121"/>
                                </a:lnTo>
                                <a:lnTo>
                                  <a:pt x="63" y="113"/>
                                </a:lnTo>
                                <a:lnTo>
                                  <a:pt x="44" y="115"/>
                                </a:lnTo>
                                <a:lnTo>
                                  <a:pt x="27" y="110"/>
                                </a:lnTo>
                                <a:lnTo>
                                  <a:pt x="16" y="99"/>
                                </a:lnTo>
                                <a:lnTo>
                                  <a:pt x="9" y="90"/>
                                </a:lnTo>
                                <a:lnTo>
                                  <a:pt x="4" y="83"/>
                                </a:lnTo>
                                <a:lnTo>
                                  <a:pt x="4" y="68"/>
                                </a:lnTo>
                                <a:lnTo>
                                  <a:pt x="0" y="4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78" name="Freeform 162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674" y="2604"/>
                            <a:ext cx="122" cy="61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22" y="2"/>
                              </a:cxn>
                              <a:cxn ang="0">
                                <a:pos x="48" y="21"/>
                              </a:cxn>
                              <a:cxn ang="0">
                                <a:pos x="52" y="29"/>
                              </a:cxn>
                              <a:cxn ang="0">
                                <a:pos x="67" y="25"/>
                              </a:cxn>
                              <a:cxn ang="0">
                                <a:pos x="76" y="28"/>
                              </a:cxn>
                              <a:cxn ang="0">
                                <a:pos x="85" y="21"/>
                              </a:cxn>
                              <a:cxn ang="0">
                                <a:pos x="99" y="16"/>
                              </a:cxn>
                              <a:cxn ang="0">
                                <a:pos x="131" y="25"/>
                              </a:cxn>
                              <a:cxn ang="0">
                                <a:pos x="150" y="35"/>
                              </a:cxn>
                              <a:cxn ang="0">
                                <a:pos x="165" y="42"/>
                              </a:cxn>
                              <a:cxn ang="0">
                                <a:pos x="191" y="58"/>
                              </a:cxn>
                              <a:cxn ang="0">
                                <a:pos x="194" y="67"/>
                              </a:cxn>
                              <a:cxn ang="0">
                                <a:pos x="206" y="74"/>
                              </a:cxn>
                              <a:cxn ang="0">
                                <a:pos x="216" y="77"/>
                              </a:cxn>
                              <a:cxn ang="0">
                                <a:pos x="227" y="92"/>
                              </a:cxn>
                              <a:cxn ang="0">
                                <a:pos x="235" y="100"/>
                              </a:cxn>
                              <a:cxn ang="0">
                                <a:pos x="236" y="122"/>
                              </a:cxn>
                              <a:cxn ang="0">
                                <a:pos x="225" y="122"/>
                              </a:cxn>
                              <a:cxn ang="0">
                                <a:pos x="218" y="118"/>
                              </a:cxn>
                              <a:cxn ang="0">
                                <a:pos x="194" y="96"/>
                              </a:cxn>
                              <a:cxn ang="0">
                                <a:pos x="169" y="96"/>
                              </a:cxn>
                              <a:cxn ang="0">
                                <a:pos x="161" y="103"/>
                              </a:cxn>
                              <a:cxn ang="0">
                                <a:pos x="154" y="108"/>
                              </a:cxn>
                              <a:cxn ang="0">
                                <a:pos x="139" y="113"/>
                              </a:cxn>
                              <a:cxn ang="0">
                                <a:pos x="125" y="111"/>
                              </a:cxn>
                              <a:cxn ang="0">
                                <a:pos x="113" y="111"/>
                              </a:cxn>
                              <a:cxn ang="0">
                                <a:pos x="98" y="83"/>
                              </a:cxn>
                              <a:cxn ang="0">
                                <a:pos x="80" y="58"/>
                              </a:cxn>
                              <a:cxn ang="0">
                                <a:pos x="58" y="50"/>
                              </a:cxn>
                              <a:cxn ang="0">
                                <a:pos x="37" y="48"/>
                              </a:cxn>
                              <a:cxn ang="0">
                                <a:pos x="17" y="39"/>
                              </a:cxn>
                              <a:cxn ang="0">
                                <a:pos x="18" y="13"/>
                              </a:cxn>
                            </a:cxnLst>
                            <a:rect l="0" t="0" r="r" b="b"/>
                            <a:pathLst>
                              <a:path w="244" h="122">
                                <a:moveTo>
                                  <a:pt x="0" y="0"/>
                                </a:moveTo>
                                <a:lnTo>
                                  <a:pt x="22" y="2"/>
                                </a:lnTo>
                                <a:lnTo>
                                  <a:pt x="40" y="3"/>
                                </a:lnTo>
                                <a:lnTo>
                                  <a:pt x="48" y="21"/>
                                </a:lnTo>
                                <a:lnTo>
                                  <a:pt x="50" y="26"/>
                                </a:lnTo>
                                <a:lnTo>
                                  <a:pt x="52" y="29"/>
                                </a:lnTo>
                                <a:lnTo>
                                  <a:pt x="58" y="25"/>
                                </a:lnTo>
                                <a:lnTo>
                                  <a:pt x="67" y="25"/>
                                </a:lnTo>
                                <a:lnTo>
                                  <a:pt x="73" y="29"/>
                                </a:lnTo>
                                <a:lnTo>
                                  <a:pt x="76" y="28"/>
                                </a:lnTo>
                                <a:lnTo>
                                  <a:pt x="84" y="21"/>
                                </a:lnTo>
                                <a:lnTo>
                                  <a:pt x="85" y="21"/>
                                </a:lnTo>
                                <a:lnTo>
                                  <a:pt x="92" y="16"/>
                                </a:lnTo>
                                <a:lnTo>
                                  <a:pt x="99" y="16"/>
                                </a:lnTo>
                                <a:lnTo>
                                  <a:pt x="121" y="25"/>
                                </a:lnTo>
                                <a:lnTo>
                                  <a:pt x="131" y="25"/>
                                </a:lnTo>
                                <a:lnTo>
                                  <a:pt x="140" y="32"/>
                                </a:lnTo>
                                <a:lnTo>
                                  <a:pt x="150" y="35"/>
                                </a:lnTo>
                                <a:lnTo>
                                  <a:pt x="158" y="41"/>
                                </a:lnTo>
                                <a:lnTo>
                                  <a:pt x="165" y="42"/>
                                </a:lnTo>
                                <a:lnTo>
                                  <a:pt x="183" y="48"/>
                                </a:lnTo>
                                <a:lnTo>
                                  <a:pt x="191" y="58"/>
                                </a:lnTo>
                                <a:lnTo>
                                  <a:pt x="195" y="64"/>
                                </a:lnTo>
                                <a:lnTo>
                                  <a:pt x="194" y="67"/>
                                </a:lnTo>
                                <a:lnTo>
                                  <a:pt x="200" y="73"/>
                                </a:lnTo>
                                <a:lnTo>
                                  <a:pt x="206" y="74"/>
                                </a:lnTo>
                                <a:lnTo>
                                  <a:pt x="209" y="76"/>
                                </a:lnTo>
                                <a:lnTo>
                                  <a:pt x="216" y="77"/>
                                </a:lnTo>
                                <a:lnTo>
                                  <a:pt x="227" y="86"/>
                                </a:lnTo>
                                <a:lnTo>
                                  <a:pt x="227" y="92"/>
                                </a:lnTo>
                                <a:lnTo>
                                  <a:pt x="233" y="97"/>
                                </a:lnTo>
                                <a:lnTo>
                                  <a:pt x="235" y="100"/>
                                </a:lnTo>
                                <a:lnTo>
                                  <a:pt x="244" y="112"/>
                                </a:lnTo>
                                <a:lnTo>
                                  <a:pt x="236" y="122"/>
                                </a:lnTo>
                                <a:lnTo>
                                  <a:pt x="233" y="122"/>
                                </a:lnTo>
                                <a:lnTo>
                                  <a:pt x="225" y="122"/>
                                </a:lnTo>
                                <a:lnTo>
                                  <a:pt x="222" y="118"/>
                                </a:lnTo>
                                <a:lnTo>
                                  <a:pt x="218" y="118"/>
                                </a:lnTo>
                                <a:lnTo>
                                  <a:pt x="214" y="119"/>
                                </a:lnTo>
                                <a:lnTo>
                                  <a:pt x="194" y="96"/>
                                </a:lnTo>
                                <a:lnTo>
                                  <a:pt x="181" y="97"/>
                                </a:lnTo>
                                <a:lnTo>
                                  <a:pt x="169" y="96"/>
                                </a:lnTo>
                                <a:lnTo>
                                  <a:pt x="165" y="99"/>
                                </a:lnTo>
                                <a:lnTo>
                                  <a:pt x="161" y="103"/>
                                </a:lnTo>
                                <a:lnTo>
                                  <a:pt x="159" y="100"/>
                                </a:lnTo>
                                <a:lnTo>
                                  <a:pt x="154" y="108"/>
                                </a:lnTo>
                                <a:lnTo>
                                  <a:pt x="146" y="118"/>
                                </a:lnTo>
                                <a:lnTo>
                                  <a:pt x="139" y="113"/>
                                </a:lnTo>
                                <a:lnTo>
                                  <a:pt x="131" y="111"/>
                                </a:lnTo>
                                <a:lnTo>
                                  <a:pt x="125" y="111"/>
                                </a:lnTo>
                                <a:lnTo>
                                  <a:pt x="117" y="108"/>
                                </a:lnTo>
                                <a:lnTo>
                                  <a:pt x="113" y="111"/>
                                </a:lnTo>
                                <a:lnTo>
                                  <a:pt x="107" y="96"/>
                                </a:lnTo>
                                <a:lnTo>
                                  <a:pt x="98" y="83"/>
                                </a:lnTo>
                                <a:lnTo>
                                  <a:pt x="88" y="67"/>
                                </a:lnTo>
                                <a:lnTo>
                                  <a:pt x="80" y="58"/>
                                </a:lnTo>
                                <a:lnTo>
                                  <a:pt x="73" y="50"/>
                                </a:lnTo>
                                <a:lnTo>
                                  <a:pt x="58" y="50"/>
                                </a:lnTo>
                                <a:lnTo>
                                  <a:pt x="44" y="54"/>
                                </a:lnTo>
                                <a:lnTo>
                                  <a:pt x="37" y="48"/>
                                </a:lnTo>
                                <a:lnTo>
                                  <a:pt x="24" y="44"/>
                                </a:lnTo>
                                <a:lnTo>
                                  <a:pt x="17" y="39"/>
                                </a:lnTo>
                                <a:lnTo>
                                  <a:pt x="17" y="22"/>
                                </a:lnTo>
                                <a:lnTo>
                                  <a:pt x="18" y="13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79" name="Freeform 163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448" y="2561"/>
                            <a:ext cx="74" cy="8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4"/>
                              </a:cxn>
                              <a:cxn ang="0">
                                <a:pos x="15" y="0"/>
                              </a:cxn>
                              <a:cxn ang="0">
                                <a:pos x="33" y="7"/>
                              </a:cxn>
                              <a:cxn ang="0">
                                <a:pos x="35" y="15"/>
                              </a:cxn>
                              <a:cxn ang="0">
                                <a:pos x="35" y="17"/>
                              </a:cxn>
                              <a:cxn ang="0">
                                <a:pos x="40" y="19"/>
                              </a:cxn>
                              <a:cxn ang="0">
                                <a:pos x="40" y="22"/>
                              </a:cxn>
                              <a:cxn ang="0">
                                <a:pos x="45" y="23"/>
                              </a:cxn>
                              <a:cxn ang="0">
                                <a:pos x="45" y="29"/>
                              </a:cxn>
                              <a:cxn ang="0">
                                <a:pos x="63" y="47"/>
                              </a:cxn>
                              <a:cxn ang="0">
                                <a:pos x="66" y="47"/>
                              </a:cxn>
                              <a:cxn ang="0">
                                <a:pos x="68" y="51"/>
                              </a:cxn>
                              <a:cxn ang="0">
                                <a:pos x="71" y="55"/>
                              </a:cxn>
                              <a:cxn ang="0">
                                <a:pos x="74" y="55"/>
                              </a:cxn>
                              <a:cxn ang="0">
                                <a:pos x="86" y="61"/>
                              </a:cxn>
                              <a:cxn ang="0">
                                <a:pos x="109" y="64"/>
                              </a:cxn>
                              <a:cxn ang="0">
                                <a:pos x="111" y="84"/>
                              </a:cxn>
                              <a:cxn ang="0">
                                <a:pos x="116" y="87"/>
                              </a:cxn>
                              <a:cxn ang="0">
                                <a:pos x="115" y="94"/>
                              </a:cxn>
                              <a:cxn ang="0">
                                <a:pos x="129" y="105"/>
                              </a:cxn>
                              <a:cxn ang="0">
                                <a:pos x="141" y="109"/>
                              </a:cxn>
                              <a:cxn ang="0">
                                <a:pos x="141" y="142"/>
                              </a:cxn>
                              <a:cxn ang="0">
                                <a:pos x="148" y="155"/>
                              </a:cxn>
                              <a:cxn ang="0">
                                <a:pos x="144" y="160"/>
                              </a:cxn>
                              <a:cxn ang="0">
                                <a:pos x="136" y="161"/>
                              </a:cxn>
                              <a:cxn ang="0">
                                <a:pos x="134" y="150"/>
                              </a:cxn>
                              <a:cxn ang="0">
                                <a:pos x="120" y="161"/>
                              </a:cxn>
                              <a:cxn ang="0">
                                <a:pos x="111" y="144"/>
                              </a:cxn>
                              <a:cxn ang="0">
                                <a:pos x="105" y="132"/>
                              </a:cxn>
                              <a:cxn ang="0">
                                <a:pos x="89" y="116"/>
                              </a:cxn>
                              <a:cxn ang="0">
                                <a:pos x="85" y="116"/>
                              </a:cxn>
                              <a:cxn ang="0">
                                <a:pos x="70" y="108"/>
                              </a:cxn>
                              <a:cxn ang="0">
                                <a:pos x="67" y="99"/>
                              </a:cxn>
                              <a:cxn ang="0">
                                <a:pos x="67" y="93"/>
                              </a:cxn>
                              <a:cxn ang="0">
                                <a:pos x="55" y="70"/>
                              </a:cxn>
                              <a:cxn ang="0">
                                <a:pos x="49" y="55"/>
                              </a:cxn>
                              <a:cxn ang="0">
                                <a:pos x="34" y="42"/>
                              </a:cxn>
                              <a:cxn ang="0">
                                <a:pos x="13" y="22"/>
                              </a:cxn>
                              <a:cxn ang="0">
                                <a:pos x="0" y="4"/>
                              </a:cxn>
                            </a:cxnLst>
                            <a:rect l="0" t="0" r="r" b="b"/>
                            <a:pathLst>
                              <a:path w="148" h="161">
                                <a:moveTo>
                                  <a:pt x="0" y="4"/>
                                </a:moveTo>
                                <a:lnTo>
                                  <a:pt x="15" y="0"/>
                                </a:lnTo>
                                <a:lnTo>
                                  <a:pt x="33" y="7"/>
                                </a:lnTo>
                                <a:lnTo>
                                  <a:pt x="35" y="15"/>
                                </a:lnTo>
                                <a:lnTo>
                                  <a:pt x="35" y="17"/>
                                </a:lnTo>
                                <a:lnTo>
                                  <a:pt x="40" y="19"/>
                                </a:lnTo>
                                <a:lnTo>
                                  <a:pt x="40" y="22"/>
                                </a:lnTo>
                                <a:lnTo>
                                  <a:pt x="45" y="23"/>
                                </a:lnTo>
                                <a:lnTo>
                                  <a:pt x="45" y="29"/>
                                </a:lnTo>
                                <a:lnTo>
                                  <a:pt x="63" y="47"/>
                                </a:lnTo>
                                <a:lnTo>
                                  <a:pt x="66" y="47"/>
                                </a:lnTo>
                                <a:lnTo>
                                  <a:pt x="68" y="51"/>
                                </a:lnTo>
                                <a:lnTo>
                                  <a:pt x="71" y="55"/>
                                </a:lnTo>
                                <a:lnTo>
                                  <a:pt x="74" y="55"/>
                                </a:lnTo>
                                <a:lnTo>
                                  <a:pt x="86" y="61"/>
                                </a:lnTo>
                                <a:lnTo>
                                  <a:pt x="109" y="64"/>
                                </a:lnTo>
                                <a:lnTo>
                                  <a:pt x="111" y="84"/>
                                </a:lnTo>
                                <a:lnTo>
                                  <a:pt x="116" y="87"/>
                                </a:lnTo>
                                <a:lnTo>
                                  <a:pt x="115" y="94"/>
                                </a:lnTo>
                                <a:lnTo>
                                  <a:pt x="129" y="105"/>
                                </a:lnTo>
                                <a:lnTo>
                                  <a:pt x="141" y="109"/>
                                </a:lnTo>
                                <a:lnTo>
                                  <a:pt x="141" y="142"/>
                                </a:lnTo>
                                <a:lnTo>
                                  <a:pt x="148" y="155"/>
                                </a:lnTo>
                                <a:lnTo>
                                  <a:pt x="144" y="160"/>
                                </a:lnTo>
                                <a:lnTo>
                                  <a:pt x="136" y="161"/>
                                </a:lnTo>
                                <a:lnTo>
                                  <a:pt x="134" y="150"/>
                                </a:lnTo>
                                <a:lnTo>
                                  <a:pt x="120" y="161"/>
                                </a:lnTo>
                                <a:lnTo>
                                  <a:pt x="111" y="144"/>
                                </a:lnTo>
                                <a:lnTo>
                                  <a:pt x="105" y="132"/>
                                </a:lnTo>
                                <a:lnTo>
                                  <a:pt x="89" y="116"/>
                                </a:lnTo>
                                <a:lnTo>
                                  <a:pt x="85" y="116"/>
                                </a:lnTo>
                                <a:lnTo>
                                  <a:pt x="70" y="108"/>
                                </a:lnTo>
                                <a:lnTo>
                                  <a:pt x="67" y="99"/>
                                </a:lnTo>
                                <a:lnTo>
                                  <a:pt x="67" y="93"/>
                                </a:lnTo>
                                <a:lnTo>
                                  <a:pt x="55" y="70"/>
                                </a:lnTo>
                                <a:lnTo>
                                  <a:pt x="49" y="55"/>
                                </a:lnTo>
                                <a:lnTo>
                                  <a:pt x="34" y="42"/>
                                </a:lnTo>
                                <a:lnTo>
                                  <a:pt x="13" y="22"/>
                                </a:lnTo>
                                <a:lnTo>
                                  <a:pt x="0" y="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80" name="Freeform 16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80" y="2473"/>
                            <a:ext cx="71" cy="90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10" y="0"/>
                              </a:cxn>
                              <a:cxn ang="0">
                                <a:pos x="22" y="0"/>
                              </a:cxn>
                              <a:cxn ang="0">
                                <a:pos x="36" y="19"/>
                              </a:cxn>
                              <a:cxn ang="0">
                                <a:pos x="33" y="36"/>
                              </a:cxn>
                              <a:cxn ang="0">
                                <a:pos x="41" y="42"/>
                              </a:cxn>
                              <a:cxn ang="0">
                                <a:pos x="45" y="54"/>
                              </a:cxn>
                              <a:cxn ang="0">
                                <a:pos x="55" y="59"/>
                              </a:cxn>
                              <a:cxn ang="0">
                                <a:pos x="66" y="61"/>
                              </a:cxn>
                              <a:cxn ang="0">
                                <a:pos x="82" y="69"/>
                              </a:cxn>
                              <a:cxn ang="0">
                                <a:pos x="93" y="81"/>
                              </a:cxn>
                              <a:cxn ang="0">
                                <a:pos x="96" y="81"/>
                              </a:cxn>
                              <a:cxn ang="0">
                                <a:pos x="110" y="90"/>
                              </a:cxn>
                              <a:cxn ang="0">
                                <a:pos x="110" y="112"/>
                              </a:cxn>
                              <a:cxn ang="0">
                                <a:pos x="114" y="122"/>
                              </a:cxn>
                              <a:cxn ang="0">
                                <a:pos x="118" y="128"/>
                              </a:cxn>
                              <a:cxn ang="0">
                                <a:pos x="123" y="133"/>
                              </a:cxn>
                              <a:cxn ang="0">
                                <a:pos x="129" y="141"/>
                              </a:cxn>
                              <a:cxn ang="0">
                                <a:pos x="132" y="149"/>
                              </a:cxn>
                              <a:cxn ang="0">
                                <a:pos x="143" y="157"/>
                              </a:cxn>
                              <a:cxn ang="0">
                                <a:pos x="141" y="165"/>
                              </a:cxn>
                              <a:cxn ang="0">
                                <a:pos x="130" y="167"/>
                              </a:cxn>
                              <a:cxn ang="0">
                                <a:pos x="126" y="160"/>
                              </a:cxn>
                              <a:cxn ang="0">
                                <a:pos x="118" y="160"/>
                              </a:cxn>
                              <a:cxn ang="0">
                                <a:pos x="118" y="178"/>
                              </a:cxn>
                              <a:cxn ang="0">
                                <a:pos x="111" y="178"/>
                              </a:cxn>
                              <a:cxn ang="0">
                                <a:pos x="103" y="170"/>
                              </a:cxn>
                              <a:cxn ang="0">
                                <a:pos x="97" y="165"/>
                              </a:cxn>
                              <a:cxn ang="0">
                                <a:pos x="97" y="155"/>
                              </a:cxn>
                              <a:cxn ang="0">
                                <a:pos x="85" y="155"/>
                              </a:cxn>
                              <a:cxn ang="0">
                                <a:pos x="81" y="165"/>
                              </a:cxn>
                              <a:cxn ang="0">
                                <a:pos x="77" y="155"/>
                              </a:cxn>
                              <a:cxn ang="0">
                                <a:pos x="75" y="145"/>
                              </a:cxn>
                              <a:cxn ang="0">
                                <a:pos x="91" y="141"/>
                              </a:cxn>
                              <a:cxn ang="0">
                                <a:pos x="99" y="144"/>
                              </a:cxn>
                              <a:cxn ang="0">
                                <a:pos x="100" y="126"/>
                              </a:cxn>
                              <a:cxn ang="0">
                                <a:pos x="92" y="120"/>
                              </a:cxn>
                              <a:cxn ang="0">
                                <a:pos x="86" y="106"/>
                              </a:cxn>
                              <a:cxn ang="0">
                                <a:pos x="82" y="88"/>
                              </a:cxn>
                              <a:cxn ang="0">
                                <a:pos x="67" y="83"/>
                              </a:cxn>
                              <a:cxn ang="0">
                                <a:pos x="60" y="74"/>
                              </a:cxn>
                              <a:cxn ang="0">
                                <a:pos x="48" y="69"/>
                              </a:cxn>
                              <a:cxn ang="0">
                                <a:pos x="55" y="87"/>
                              </a:cxn>
                              <a:cxn ang="0">
                                <a:pos x="41" y="94"/>
                              </a:cxn>
                              <a:cxn ang="0">
                                <a:pos x="33" y="75"/>
                              </a:cxn>
                              <a:cxn ang="0">
                                <a:pos x="26" y="71"/>
                              </a:cxn>
                              <a:cxn ang="0">
                                <a:pos x="26" y="61"/>
                              </a:cxn>
                              <a:cxn ang="0">
                                <a:pos x="17" y="49"/>
                              </a:cxn>
                              <a:cxn ang="0">
                                <a:pos x="6" y="42"/>
                              </a:cxn>
                              <a:cxn ang="0">
                                <a:pos x="0" y="35"/>
                              </a:cxn>
                              <a:cxn ang="0">
                                <a:pos x="3" y="29"/>
                              </a:cxn>
                              <a:cxn ang="0">
                                <a:pos x="11" y="32"/>
                              </a:cxn>
                              <a:cxn ang="0">
                                <a:pos x="14" y="24"/>
                              </a:cxn>
                              <a:cxn ang="0">
                                <a:pos x="11" y="14"/>
                              </a:cxn>
                              <a:cxn ang="0">
                                <a:pos x="10" y="0"/>
                              </a:cxn>
                            </a:cxnLst>
                            <a:rect l="0" t="0" r="r" b="b"/>
                            <a:pathLst>
                              <a:path w="143" h="178">
                                <a:moveTo>
                                  <a:pt x="10" y="0"/>
                                </a:moveTo>
                                <a:lnTo>
                                  <a:pt x="22" y="0"/>
                                </a:lnTo>
                                <a:lnTo>
                                  <a:pt x="36" y="19"/>
                                </a:lnTo>
                                <a:lnTo>
                                  <a:pt x="33" y="36"/>
                                </a:lnTo>
                                <a:lnTo>
                                  <a:pt x="41" y="42"/>
                                </a:lnTo>
                                <a:lnTo>
                                  <a:pt x="45" y="54"/>
                                </a:lnTo>
                                <a:lnTo>
                                  <a:pt x="55" y="59"/>
                                </a:lnTo>
                                <a:lnTo>
                                  <a:pt x="66" y="61"/>
                                </a:lnTo>
                                <a:lnTo>
                                  <a:pt x="82" y="69"/>
                                </a:lnTo>
                                <a:lnTo>
                                  <a:pt x="93" y="81"/>
                                </a:lnTo>
                                <a:lnTo>
                                  <a:pt x="96" y="81"/>
                                </a:lnTo>
                                <a:lnTo>
                                  <a:pt x="110" y="90"/>
                                </a:lnTo>
                                <a:lnTo>
                                  <a:pt x="110" y="112"/>
                                </a:lnTo>
                                <a:lnTo>
                                  <a:pt x="114" y="122"/>
                                </a:lnTo>
                                <a:lnTo>
                                  <a:pt x="118" y="128"/>
                                </a:lnTo>
                                <a:lnTo>
                                  <a:pt x="123" y="133"/>
                                </a:lnTo>
                                <a:lnTo>
                                  <a:pt x="129" y="141"/>
                                </a:lnTo>
                                <a:lnTo>
                                  <a:pt x="132" y="149"/>
                                </a:lnTo>
                                <a:lnTo>
                                  <a:pt x="143" y="157"/>
                                </a:lnTo>
                                <a:lnTo>
                                  <a:pt x="141" y="165"/>
                                </a:lnTo>
                                <a:lnTo>
                                  <a:pt x="130" y="167"/>
                                </a:lnTo>
                                <a:lnTo>
                                  <a:pt x="126" y="160"/>
                                </a:lnTo>
                                <a:lnTo>
                                  <a:pt x="118" y="160"/>
                                </a:lnTo>
                                <a:lnTo>
                                  <a:pt x="118" y="178"/>
                                </a:lnTo>
                                <a:lnTo>
                                  <a:pt x="111" y="178"/>
                                </a:lnTo>
                                <a:lnTo>
                                  <a:pt x="103" y="170"/>
                                </a:lnTo>
                                <a:lnTo>
                                  <a:pt x="97" y="165"/>
                                </a:lnTo>
                                <a:lnTo>
                                  <a:pt x="97" y="155"/>
                                </a:lnTo>
                                <a:lnTo>
                                  <a:pt x="85" y="155"/>
                                </a:lnTo>
                                <a:lnTo>
                                  <a:pt x="81" y="165"/>
                                </a:lnTo>
                                <a:lnTo>
                                  <a:pt x="77" y="155"/>
                                </a:lnTo>
                                <a:lnTo>
                                  <a:pt x="75" y="145"/>
                                </a:lnTo>
                                <a:lnTo>
                                  <a:pt x="91" y="141"/>
                                </a:lnTo>
                                <a:lnTo>
                                  <a:pt x="99" y="144"/>
                                </a:lnTo>
                                <a:lnTo>
                                  <a:pt x="100" y="126"/>
                                </a:lnTo>
                                <a:lnTo>
                                  <a:pt x="92" y="120"/>
                                </a:lnTo>
                                <a:lnTo>
                                  <a:pt x="86" y="106"/>
                                </a:lnTo>
                                <a:lnTo>
                                  <a:pt x="82" y="88"/>
                                </a:lnTo>
                                <a:lnTo>
                                  <a:pt x="67" y="83"/>
                                </a:lnTo>
                                <a:lnTo>
                                  <a:pt x="60" y="74"/>
                                </a:lnTo>
                                <a:lnTo>
                                  <a:pt x="48" y="69"/>
                                </a:lnTo>
                                <a:lnTo>
                                  <a:pt x="55" y="87"/>
                                </a:lnTo>
                                <a:lnTo>
                                  <a:pt x="41" y="94"/>
                                </a:lnTo>
                                <a:lnTo>
                                  <a:pt x="33" y="75"/>
                                </a:lnTo>
                                <a:lnTo>
                                  <a:pt x="26" y="71"/>
                                </a:lnTo>
                                <a:lnTo>
                                  <a:pt x="26" y="61"/>
                                </a:lnTo>
                                <a:lnTo>
                                  <a:pt x="17" y="49"/>
                                </a:lnTo>
                                <a:lnTo>
                                  <a:pt x="6" y="42"/>
                                </a:lnTo>
                                <a:lnTo>
                                  <a:pt x="0" y="35"/>
                                </a:lnTo>
                                <a:lnTo>
                                  <a:pt x="3" y="29"/>
                                </a:lnTo>
                                <a:lnTo>
                                  <a:pt x="11" y="32"/>
                                </a:lnTo>
                                <a:lnTo>
                                  <a:pt x="14" y="24"/>
                                </a:lnTo>
                                <a:lnTo>
                                  <a:pt x="11" y="14"/>
                                </a:lnTo>
                                <a:lnTo>
                                  <a:pt x="1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81" name="Freeform 16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63" y="2322"/>
                            <a:ext cx="53" cy="76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22" y="0"/>
                              </a:cxn>
                              <a:cxn ang="0">
                                <a:pos x="43" y="10"/>
                              </a:cxn>
                              <a:cxn ang="0">
                                <a:pos x="55" y="22"/>
                              </a:cxn>
                              <a:cxn ang="0">
                                <a:pos x="63" y="35"/>
                              </a:cxn>
                              <a:cxn ang="0">
                                <a:pos x="70" y="35"/>
                              </a:cxn>
                              <a:cxn ang="0">
                                <a:pos x="69" y="44"/>
                              </a:cxn>
                              <a:cxn ang="0">
                                <a:pos x="77" y="50"/>
                              </a:cxn>
                              <a:cxn ang="0">
                                <a:pos x="82" y="58"/>
                              </a:cxn>
                              <a:cxn ang="0">
                                <a:pos x="96" y="76"/>
                              </a:cxn>
                              <a:cxn ang="0">
                                <a:pos x="106" y="96"/>
                              </a:cxn>
                              <a:cxn ang="0">
                                <a:pos x="88" y="95"/>
                              </a:cxn>
                              <a:cxn ang="0">
                                <a:pos x="74" y="92"/>
                              </a:cxn>
                              <a:cxn ang="0">
                                <a:pos x="84" y="106"/>
                              </a:cxn>
                              <a:cxn ang="0">
                                <a:pos x="84" y="115"/>
                              </a:cxn>
                              <a:cxn ang="0">
                                <a:pos x="84" y="124"/>
                              </a:cxn>
                              <a:cxn ang="0">
                                <a:pos x="78" y="119"/>
                              </a:cxn>
                              <a:cxn ang="0">
                                <a:pos x="71" y="112"/>
                              </a:cxn>
                              <a:cxn ang="0">
                                <a:pos x="59" y="103"/>
                              </a:cxn>
                              <a:cxn ang="0">
                                <a:pos x="52" y="99"/>
                              </a:cxn>
                              <a:cxn ang="0">
                                <a:pos x="41" y="103"/>
                              </a:cxn>
                              <a:cxn ang="0">
                                <a:pos x="34" y="106"/>
                              </a:cxn>
                              <a:cxn ang="0">
                                <a:pos x="39" y="114"/>
                              </a:cxn>
                              <a:cxn ang="0">
                                <a:pos x="50" y="119"/>
                              </a:cxn>
                              <a:cxn ang="0">
                                <a:pos x="60" y="125"/>
                              </a:cxn>
                              <a:cxn ang="0">
                                <a:pos x="65" y="135"/>
                              </a:cxn>
                              <a:cxn ang="0">
                                <a:pos x="63" y="148"/>
                              </a:cxn>
                              <a:cxn ang="0">
                                <a:pos x="63" y="153"/>
                              </a:cxn>
                              <a:cxn ang="0">
                                <a:pos x="59" y="153"/>
                              </a:cxn>
                              <a:cxn ang="0">
                                <a:pos x="52" y="148"/>
                              </a:cxn>
                              <a:cxn ang="0">
                                <a:pos x="50" y="147"/>
                              </a:cxn>
                              <a:cxn ang="0">
                                <a:pos x="45" y="144"/>
                              </a:cxn>
                              <a:cxn ang="0">
                                <a:pos x="41" y="151"/>
                              </a:cxn>
                              <a:cxn ang="0">
                                <a:pos x="34" y="153"/>
                              </a:cxn>
                              <a:cxn ang="0">
                                <a:pos x="29" y="147"/>
                              </a:cxn>
                              <a:cxn ang="0">
                                <a:pos x="29" y="134"/>
                              </a:cxn>
                              <a:cxn ang="0">
                                <a:pos x="28" y="127"/>
                              </a:cxn>
                              <a:cxn ang="0">
                                <a:pos x="21" y="122"/>
                              </a:cxn>
                              <a:cxn ang="0">
                                <a:pos x="14" y="130"/>
                              </a:cxn>
                              <a:cxn ang="0">
                                <a:pos x="3" y="130"/>
                              </a:cxn>
                              <a:cxn ang="0">
                                <a:pos x="0" y="124"/>
                              </a:cxn>
                              <a:cxn ang="0">
                                <a:pos x="3" y="109"/>
                              </a:cxn>
                              <a:cxn ang="0">
                                <a:pos x="11" y="101"/>
                              </a:cxn>
                              <a:cxn ang="0">
                                <a:pos x="10" y="77"/>
                              </a:cxn>
                              <a:cxn ang="0">
                                <a:pos x="10" y="71"/>
                              </a:cxn>
                              <a:cxn ang="0">
                                <a:pos x="18" y="70"/>
                              </a:cxn>
                              <a:cxn ang="0">
                                <a:pos x="25" y="76"/>
                              </a:cxn>
                              <a:cxn ang="0">
                                <a:pos x="37" y="79"/>
                              </a:cxn>
                              <a:cxn ang="0">
                                <a:pos x="37" y="69"/>
                              </a:cxn>
                              <a:cxn ang="0">
                                <a:pos x="32" y="63"/>
                              </a:cxn>
                              <a:cxn ang="0">
                                <a:pos x="29" y="58"/>
                              </a:cxn>
                              <a:cxn ang="0">
                                <a:pos x="33" y="58"/>
                              </a:cxn>
                              <a:cxn ang="0">
                                <a:pos x="36" y="58"/>
                              </a:cxn>
                              <a:cxn ang="0">
                                <a:pos x="39" y="58"/>
                              </a:cxn>
                              <a:cxn ang="0">
                                <a:pos x="41" y="58"/>
                              </a:cxn>
                              <a:cxn ang="0">
                                <a:pos x="45" y="54"/>
                              </a:cxn>
                              <a:cxn ang="0">
                                <a:pos x="44" y="50"/>
                              </a:cxn>
                              <a:cxn ang="0">
                                <a:pos x="40" y="40"/>
                              </a:cxn>
                              <a:cxn ang="0">
                                <a:pos x="32" y="29"/>
                              </a:cxn>
                              <a:cxn ang="0">
                                <a:pos x="21" y="24"/>
                              </a:cxn>
                              <a:cxn ang="0">
                                <a:pos x="17" y="15"/>
                              </a:cxn>
                              <a:cxn ang="0">
                                <a:pos x="22" y="0"/>
                              </a:cxn>
                            </a:cxnLst>
                            <a:rect l="0" t="0" r="r" b="b"/>
                            <a:pathLst>
                              <a:path w="106" h="153">
                                <a:moveTo>
                                  <a:pt x="22" y="0"/>
                                </a:moveTo>
                                <a:lnTo>
                                  <a:pt x="43" y="10"/>
                                </a:lnTo>
                                <a:lnTo>
                                  <a:pt x="55" y="22"/>
                                </a:lnTo>
                                <a:lnTo>
                                  <a:pt x="63" y="35"/>
                                </a:lnTo>
                                <a:lnTo>
                                  <a:pt x="70" y="35"/>
                                </a:lnTo>
                                <a:lnTo>
                                  <a:pt x="69" y="44"/>
                                </a:lnTo>
                                <a:lnTo>
                                  <a:pt x="77" y="50"/>
                                </a:lnTo>
                                <a:lnTo>
                                  <a:pt x="82" y="58"/>
                                </a:lnTo>
                                <a:lnTo>
                                  <a:pt x="96" y="76"/>
                                </a:lnTo>
                                <a:lnTo>
                                  <a:pt x="106" y="96"/>
                                </a:lnTo>
                                <a:lnTo>
                                  <a:pt x="88" y="95"/>
                                </a:lnTo>
                                <a:lnTo>
                                  <a:pt x="74" y="92"/>
                                </a:lnTo>
                                <a:lnTo>
                                  <a:pt x="84" y="106"/>
                                </a:lnTo>
                                <a:lnTo>
                                  <a:pt x="84" y="115"/>
                                </a:lnTo>
                                <a:lnTo>
                                  <a:pt x="84" y="124"/>
                                </a:lnTo>
                                <a:lnTo>
                                  <a:pt x="78" y="119"/>
                                </a:lnTo>
                                <a:lnTo>
                                  <a:pt x="71" y="112"/>
                                </a:lnTo>
                                <a:lnTo>
                                  <a:pt x="59" y="103"/>
                                </a:lnTo>
                                <a:lnTo>
                                  <a:pt x="52" y="99"/>
                                </a:lnTo>
                                <a:lnTo>
                                  <a:pt x="41" y="103"/>
                                </a:lnTo>
                                <a:lnTo>
                                  <a:pt x="34" y="106"/>
                                </a:lnTo>
                                <a:lnTo>
                                  <a:pt x="39" y="114"/>
                                </a:lnTo>
                                <a:lnTo>
                                  <a:pt x="50" y="119"/>
                                </a:lnTo>
                                <a:lnTo>
                                  <a:pt x="60" y="125"/>
                                </a:lnTo>
                                <a:lnTo>
                                  <a:pt x="65" y="135"/>
                                </a:lnTo>
                                <a:lnTo>
                                  <a:pt x="63" y="148"/>
                                </a:lnTo>
                                <a:lnTo>
                                  <a:pt x="63" y="153"/>
                                </a:lnTo>
                                <a:lnTo>
                                  <a:pt x="59" y="153"/>
                                </a:lnTo>
                                <a:lnTo>
                                  <a:pt x="52" y="148"/>
                                </a:lnTo>
                                <a:lnTo>
                                  <a:pt x="50" y="147"/>
                                </a:lnTo>
                                <a:lnTo>
                                  <a:pt x="45" y="144"/>
                                </a:lnTo>
                                <a:lnTo>
                                  <a:pt x="41" y="151"/>
                                </a:lnTo>
                                <a:lnTo>
                                  <a:pt x="34" y="153"/>
                                </a:lnTo>
                                <a:lnTo>
                                  <a:pt x="29" y="147"/>
                                </a:lnTo>
                                <a:lnTo>
                                  <a:pt x="29" y="134"/>
                                </a:lnTo>
                                <a:lnTo>
                                  <a:pt x="28" y="127"/>
                                </a:lnTo>
                                <a:lnTo>
                                  <a:pt x="21" y="122"/>
                                </a:lnTo>
                                <a:lnTo>
                                  <a:pt x="14" y="130"/>
                                </a:lnTo>
                                <a:lnTo>
                                  <a:pt x="3" y="130"/>
                                </a:lnTo>
                                <a:lnTo>
                                  <a:pt x="0" y="124"/>
                                </a:lnTo>
                                <a:lnTo>
                                  <a:pt x="3" y="109"/>
                                </a:lnTo>
                                <a:lnTo>
                                  <a:pt x="11" y="101"/>
                                </a:lnTo>
                                <a:lnTo>
                                  <a:pt x="10" y="77"/>
                                </a:lnTo>
                                <a:lnTo>
                                  <a:pt x="10" y="71"/>
                                </a:lnTo>
                                <a:lnTo>
                                  <a:pt x="18" y="70"/>
                                </a:lnTo>
                                <a:lnTo>
                                  <a:pt x="25" y="76"/>
                                </a:lnTo>
                                <a:lnTo>
                                  <a:pt x="37" y="79"/>
                                </a:lnTo>
                                <a:lnTo>
                                  <a:pt x="37" y="69"/>
                                </a:lnTo>
                                <a:lnTo>
                                  <a:pt x="32" y="63"/>
                                </a:lnTo>
                                <a:lnTo>
                                  <a:pt x="29" y="58"/>
                                </a:lnTo>
                                <a:lnTo>
                                  <a:pt x="33" y="58"/>
                                </a:lnTo>
                                <a:lnTo>
                                  <a:pt x="36" y="58"/>
                                </a:lnTo>
                                <a:lnTo>
                                  <a:pt x="39" y="58"/>
                                </a:lnTo>
                                <a:lnTo>
                                  <a:pt x="41" y="58"/>
                                </a:lnTo>
                                <a:lnTo>
                                  <a:pt x="45" y="54"/>
                                </a:lnTo>
                                <a:lnTo>
                                  <a:pt x="44" y="50"/>
                                </a:lnTo>
                                <a:lnTo>
                                  <a:pt x="40" y="40"/>
                                </a:lnTo>
                                <a:lnTo>
                                  <a:pt x="32" y="29"/>
                                </a:lnTo>
                                <a:lnTo>
                                  <a:pt x="21" y="24"/>
                                </a:lnTo>
                                <a:lnTo>
                                  <a:pt x="17" y="15"/>
                                </a:lnTo>
                                <a:lnTo>
                                  <a:pt x="22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82" name="Freeform 16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503" y="2231"/>
                            <a:ext cx="57" cy="62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0" y="0"/>
                              </a:cxn>
                              <a:cxn ang="0">
                                <a:pos x="11" y="0"/>
                              </a:cxn>
                              <a:cxn ang="0">
                                <a:pos x="16" y="9"/>
                              </a:cxn>
                              <a:cxn ang="0">
                                <a:pos x="31" y="22"/>
                              </a:cxn>
                              <a:cxn ang="0">
                                <a:pos x="37" y="36"/>
                              </a:cxn>
                              <a:cxn ang="0">
                                <a:pos x="48" y="38"/>
                              </a:cxn>
                              <a:cxn ang="0">
                                <a:pos x="57" y="40"/>
                              </a:cxn>
                              <a:cxn ang="0">
                                <a:pos x="64" y="46"/>
                              </a:cxn>
                              <a:cxn ang="0">
                                <a:pos x="72" y="46"/>
                              </a:cxn>
                              <a:cxn ang="0">
                                <a:pos x="81" y="55"/>
                              </a:cxn>
                              <a:cxn ang="0">
                                <a:pos x="90" y="62"/>
                              </a:cxn>
                              <a:cxn ang="0">
                                <a:pos x="99" y="67"/>
                              </a:cxn>
                              <a:cxn ang="0">
                                <a:pos x="98" y="71"/>
                              </a:cxn>
                              <a:cxn ang="0">
                                <a:pos x="92" y="74"/>
                              </a:cxn>
                              <a:cxn ang="0">
                                <a:pos x="87" y="74"/>
                              </a:cxn>
                              <a:cxn ang="0">
                                <a:pos x="84" y="78"/>
                              </a:cxn>
                              <a:cxn ang="0">
                                <a:pos x="95" y="87"/>
                              </a:cxn>
                              <a:cxn ang="0">
                                <a:pos x="103" y="96"/>
                              </a:cxn>
                              <a:cxn ang="0">
                                <a:pos x="116" y="104"/>
                              </a:cxn>
                              <a:cxn ang="0">
                                <a:pos x="107" y="115"/>
                              </a:cxn>
                              <a:cxn ang="0">
                                <a:pos x="101" y="117"/>
                              </a:cxn>
                              <a:cxn ang="0">
                                <a:pos x="102" y="123"/>
                              </a:cxn>
                              <a:cxn ang="0">
                                <a:pos x="90" y="123"/>
                              </a:cxn>
                              <a:cxn ang="0">
                                <a:pos x="85" y="119"/>
                              </a:cxn>
                              <a:cxn ang="0">
                                <a:pos x="76" y="107"/>
                              </a:cxn>
                              <a:cxn ang="0">
                                <a:pos x="69" y="97"/>
                              </a:cxn>
                              <a:cxn ang="0">
                                <a:pos x="58" y="80"/>
                              </a:cxn>
                              <a:cxn ang="0">
                                <a:pos x="46" y="67"/>
                              </a:cxn>
                              <a:cxn ang="0">
                                <a:pos x="32" y="48"/>
                              </a:cxn>
                              <a:cxn ang="0">
                                <a:pos x="24" y="42"/>
                              </a:cxn>
                              <a:cxn ang="0">
                                <a:pos x="17" y="38"/>
                              </a:cxn>
                              <a:cxn ang="0">
                                <a:pos x="14" y="27"/>
                              </a:cxn>
                              <a:cxn ang="0">
                                <a:pos x="2" y="19"/>
                              </a:cxn>
                              <a:cxn ang="0">
                                <a:pos x="2" y="13"/>
                              </a:cxn>
                              <a:cxn ang="0">
                                <a:pos x="0" y="0"/>
                              </a:cxn>
                            </a:cxnLst>
                            <a:rect l="0" t="0" r="r" b="b"/>
                            <a:pathLst>
                              <a:path w="116" h="123">
                                <a:moveTo>
                                  <a:pt x="0" y="0"/>
                                </a:moveTo>
                                <a:lnTo>
                                  <a:pt x="11" y="0"/>
                                </a:lnTo>
                                <a:lnTo>
                                  <a:pt x="16" y="9"/>
                                </a:lnTo>
                                <a:lnTo>
                                  <a:pt x="31" y="22"/>
                                </a:lnTo>
                                <a:lnTo>
                                  <a:pt x="37" y="36"/>
                                </a:lnTo>
                                <a:lnTo>
                                  <a:pt x="48" y="38"/>
                                </a:lnTo>
                                <a:lnTo>
                                  <a:pt x="57" y="40"/>
                                </a:lnTo>
                                <a:lnTo>
                                  <a:pt x="64" y="46"/>
                                </a:lnTo>
                                <a:lnTo>
                                  <a:pt x="72" y="46"/>
                                </a:lnTo>
                                <a:lnTo>
                                  <a:pt x="81" y="55"/>
                                </a:lnTo>
                                <a:lnTo>
                                  <a:pt x="90" y="62"/>
                                </a:lnTo>
                                <a:lnTo>
                                  <a:pt x="99" y="67"/>
                                </a:lnTo>
                                <a:lnTo>
                                  <a:pt x="98" y="71"/>
                                </a:lnTo>
                                <a:lnTo>
                                  <a:pt x="92" y="74"/>
                                </a:lnTo>
                                <a:lnTo>
                                  <a:pt x="87" y="74"/>
                                </a:lnTo>
                                <a:lnTo>
                                  <a:pt x="84" y="78"/>
                                </a:lnTo>
                                <a:lnTo>
                                  <a:pt x="95" y="87"/>
                                </a:lnTo>
                                <a:lnTo>
                                  <a:pt x="103" y="96"/>
                                </a:lnTo>
                                <a:lnTo>
                                  <a:pt x="116" y="104"/>
                                </a:lnTo>
                                <a:lnTo>
                                  <a:pt x="107" y="115"/>
                                </a:lnTo>
                                <a:lnTo>
                                  <a:pt x="101" y="117"/>
                                </a:lnTo>
                                <a:lnTo>
                                  <a:pt x="102" y="123"/>
                                </a:lnTo>
                                <a:lnTo>
                                  <a:pt x="90" y="123"/>
                                </a:lnTo>
                                <a:lnTo>
                                  <a:pt x="85" y="119"/>
                                </a:lnTo>
                                <a:lnTo>
                                  <a:pt x="76" y="107"/>
                                </a:lnTo>
                                <a:lnTo>
                                  <a:pt x="69" y="97"/>
                                </a:lnTo>
                                <a:lnTo>
                                  <a:pt x="58" y="80"/>
                                </a:lnTo>
                                <a:lnTo>
                                  <a:pt x="46" y="67"/>
                                </a:lnTo>
                                <a:lnTo>
                                  <a:pt x="32" y="48"/>
                                </a:lnTo>
                                <a:lnTo>
                                  <a:pt x="24" y="42"/>
                                </a:lnTo>
                                <a:lnTo>
                                  <a:pt x="17" y="38"/>
                                </a:lnTo>
                                <a:lnTo>
                                  <a:pt x="14" y="27"/>
                                </a:lnTo>
                                <a:lnTo>
                                  <a:pt x="2" y="19"/>
                                </a:lnTo>
                                <a:lnTo>
                                  <a:pt x="2" y="13"/>
                                </a:lnTo>
                                <a:lnTo>
                                  <a:pt x="0" y="0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  <p:grpSp>
                      <p:nvGrpSpPr>
                        <p:cNvPr id="21" name="Group 167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748" y="2104"/>
                          <a:ext cx="843" cy="1024"/>
                          <a:chOff x="2748" y="2104"/>
                          <a:chExt cx="843" cy="1024"/>
                        </a:xfrm>
                      </p:grpSpPr>
                      <p:sp>
                        <p:nvSpPr>
                          <p:cNvPr id="290984" name="Freeform 168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748" y="2358"/>
                            <a:ext cx="419" cy="469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640" y="151"/>
                              </a:cxn>
                              <a:cxn ang="0">
                                <a:pos x="718" y="306"/>
                              </a:cxn>
                              <a:cxn ang="0">
                                <a:pos x="750" y="347"/>
                              </a:cxn>
                              <a:cxn ang="0">
                                <a:pos x="818" y="337"/>
                              </a:cxn>
                              <a:cxn ang="0">
                                <a:pos x="836" y="375"/>
                              </a:cxn>
                              <a:cxn ang="0">
                                <a:pos x="754" y="479"/>
                              </a:cxn>
                              <a:cxn ang="0">
                                <a:pos x="687" y="600"/>
                              </a:cxn>
                              <a:cxn ang="0">
                                <a:pos x="696" y="643"/>
                              </a:cxn>
                              <a:cxn ang="0">
                                <a:pos x="696" y="688"/>
                              </a:cxn>
                              <a:cxn ang="0">
                                <a:pos x="666" y="704"/>
                              </a:cxn>
                              <a:cxn ang="0">
                                <a:pos x="622" y="764"/>
                              </a:cxn>
                              <a:cxn ang="0">
                                <a:pos x="606" y="815"/>
                              </a:cxn>
                              <a:cxn ang="0">
                                <a:pos x="563" y="884"/>
                              </a:cxn>
                              <a:cxn ang="0">
                                <a:pos x="540" y="900"/>
                              </a:cxn>
                              <a:cxn ang="0">
                                <a:pos x="489" y="935"/>
                              </a:cxn>
                              <a:cxn ang="0">
                                <a:pos x="427" y="923"/>
                              </a:cxn>
                              <a:cxn ang="0">
                                <a:pos x="421" y="890"/>
                              </a:cxn>
                              <a:cxn ang="0">
                                <a:pos x="393" y="844"/>
                              </a:cxn>
                              <a:cxn ang="0">
                                <a:pos x="388" y="804"/>
                              </a:cxn>
                              <a:cxn ang="0">
                                <a:pos x="379" y="778"/>
                              </a:cxn>
                              <a:cxn ang="0">
                                <a:pos x="353" y="749"/>
                              </a:cxn>
                              <a:cxn ang="0">
                                <a:pos x="337" y="711"/>
                              </a:cxn>
                              <a:cxn ang="0">
                                <a:pos x="360" y="646"/>
                              </a:cxn>
                              <a:cxn ang="0">
                                <a:pos x="349" y="556"/>
                              </a:cxn>
                              <a:cxn ang="0">
                                <a:pos x="312" y="511"/>
                              </a:cxn>
                              <a:cxn ang="0">
                                <a:pos x="307" y="440"/>
                              </a:cxn>
                              <a:cxn ang="0">
                                <a:pos x="253" y="414"/>
                              </a:cxn>
                              <a:cxn ang="0">
                                <a:pos x="183" y="421"/>
                              </a:cxn>
                              <a:cxn ang="0">
                                <a:pos x="39" y="364"/>
                              </a:cxn>
                              <a:cxn ang="0">
                                <a:pos x="7" y="271"/>
                              </a:cxn>
                              <a:cxn ang="0">
                                <a:pos x="33" y="206"/>
                              </a:cxn>
                              <a:cxn ang="0">
                                <a:pos x="81" y="135"/>
                              </a:cxn>
                              <a:cxn ang="0">
                                <a:pos x="152" y="81"/>
                              </a:cxn>
                              <a:cxn ang="0">
                                <a:pos x="205" y="25"/>
                              </a:cxn>
                              <a:cxn ang="0">
                                <a:pos x="255" y="39"/>
                              </a:cxn>
                              <a:cxn ang="0">
                                <a:pos x="308" y="14"/>
                              </a:cxn>
                              <a:cxn ang="0">
                                <a:pos x="345" y="3"/>
                              </a:cxn>
                              <a:cxn ang="0">
                                <a:pos x="374" y="32"/>
                              </a:cxn>
                              <a:cxn ang="0">
                                <a:pos x="432" y="78"/>
                              </a:cxn>
                              <a:cxn ang="0">
                                <a:pos x="471" y="57"/>
                              </a:cxn>
                              <a:cxn ang="0">
                                <a:pos x="532" y="73"/>
                              </a:cxn>
                              <a:cxn ang="0">
                                <a:pos x="599" y="71"/>
                              </a:cxn>
                            </a:cxnLst>
                            <a:rect l="0" t="0" r="r" b="b"/>
                            <a:pathLst>
                              <a:path w="838" h="938">
                                <a:moveTo>
                                  <a:pt x="626" y="112"/>
                                </a:moveTo>
                                <a:lnTo>
                                  <a:pt x="640" y="151"/>
                                </a:lnTo>
                                <a:lnTo>
                                  <a:pt x="666" y="210"/>
                                </a:lnTo>
                                <a:lnTo>
                                  <a:pt x="718" y="306"/>
                                </a:lnTo>
                                <a:lnTo>
                                  <a:pt x="737" y="319"/>
                                </a:lnTo>
                                <a:lnTo>
                                  <a:pt x="750" y="347"/>
                                </a:lnTo>
                                <a:lnTo>
                                  <a:pt x="791" y="346"/>
                                </a:lnTo>
                                <a:lnTo>
                                  <a:pt x="818" y="337"/>
                                </a:lnTo>
                                <a:lnTo>
                                  <a:pt x="838" y="337"/>
                                </a:lnTo>
                                <a:lnTo>
                                  <a:pt x="836" y="375"/>
                                </a:lnTo>
                                <a:lnTo>
                                  <a:pt x="829" y="395"/>
                                </a:lnTo>
                                <a:lnTo>
                                  <a:pt x="754" y="479"/>
                                </a:lnTo>
                                <a:lnTo>
                                  <a:pt x="685" y="566"/>
                                </a:lnTo>
                                <a:lnTo>
                                  <a:pt x="687" y="600"/>
                                </a:lnTo>
                                <a:lnTo>
                                  <a:pt x="706" y="624"/>
                                </a:lnTo>
                                <a:lnTo>
                                  <a:pt x="696" y="643"/>
                                </a:lnTo>
                                <a:lnTo>
                                  <a:pt x="702" y="669"/>
                                </a:lnTo>
                                <a:lnTo>
                                  <a:pt x="696" y="688"/>
                                </a:lnTo>
                                <a:lnTo>
                                  <a:pt x="680" y="704"/>
                                </a:lnTo>
                                <a:lnTo>
                                  <a:pt x="666" y="704"/>
                                </a:lnTo>
                                <a:lnTo>
                                  <a:pt x="643" y="732"/>
                                </a:lnTo>
                                <a:lnTo>
                                  <a:pt x="622" y="764"/>
                                </a:lnTo>
                                <a:lnTo>
                                  <a:pt x="626" y="799"/>
                                </a:lnTo>
                                <a:lnTo>
                                  <a:pt x="606" y="815"/>
                                </a:lnTo>
                                <a:lnTo>
                                  <a:pt x="587" y="851"/>
                                </a:lnTo>
                                <a:lnTo>
                                  <a:pt x="563" y="884"/>
                                </a:lnTo>
                                <a:lnTo>
                                  <a:pt x="551" y="897"/>
                                </a:lnTo>
                                <a:lnTo>
                                  <a:pt x="540" y="900"/>
                                </a:lnTo>
                                <a:lnTo>
                                  <a:pt x="521" y="922"/>
                                </a:lnTo>
                                <a:lnTo>
                                  <a:pt x="489" y="935"/>
                                </a:lnTo>
                                <a:lnTo>
                                  <a:pt x="449" y="938"/>
                                </a:lnTo>
                                <a:lnTo>
                                  <a:pt x="427" y="923"/>
                                </a:lnTo>
                                <a:lnTo>
                                  <a:pt x="425" y="909"/>
                                </a:lnTo>
                                <a:lnTo>
                                  <a:pt x="421" y="890"/>
                                </a:lnTo>
                                <a:lnTo>
                                  <a:pt x="406" y="880"/>
                                </a:lnTo>
                                <a:lnTo>
                                  <a:pt x="393" y="844"/>
                                </a:lnTo>
                                <a:lnTo>
                                  <a:pt x="389" y="826"/>
                                </a:lnTo>
                                <a:lnTo>
                                  <a:pt x="388" y="804"/>
                                </a:lnTo>
                                <a:lnTo>
                                  <a:pt x="381" y="788"/>
                                </a:lnTo>
                                <a:lnTo>
                                  <a:pt x="379" y="778"/>
                                </a:lnTo>
                                <a:lnTo>
                                  <a:pt x="367" y="762"/>
                                </a:lnTo>
                                <a:lnTo>
                                  <a:pt x="353" y="749"/>
                                </a:lnTo>
                                <a:lnTo>
                                  <a:pt x="344" y="727"/>
                                </a:lnTo>
                                <a:lnTo>
                                  <a:pt x="337" y="711"/>
                                </a:lnTo>
                                <a:lnTo>
                                  <a:pt x="340" y="685"/>
                                </a:lnTo>
                                <a:lnTo>
                                  <a:pt x="360" y="646"/>
                                </a:lnTo>
                                <a:lnTo>
                                  <a:pt x="364" y="604"/>
                                </a:lnTo>
                                <a:lnTo>
                                  <a:pt x="349" y="556"/>
                                </a:lnTo>
                                <a:lnTo>
                                  <a:pt x="327" y="537"/>
                                </a:lnTo>
                                <a:lnTo>
                                  <a:pt x="312" y="511"/>
                                </a:lnTo>
                                <a:lnTo>
                                  <a:pt x="318" y="470"/>
                                </a:lnTo>
                                <a:lnTo>
                                  <a:pt x="307" y="440"/>
                                </a:lnTo>
                                <a:lnTo>
                                  <a:pt x="281" y="437"/>
                                </a:lnTo>
                                <a:lnTo>
                                  <a:pt x="253" y="414"/>
                                </a:lnTo>
                                <a:lnTo>
                                  <a:pt x="219" y="401"/>
                                </a:lnTo>
                                <a:lnTo>
                                  <a:pt x="183" y="421"/>
                                </a:lnTo>
                                <a:lnTo>
                                  <a:pt x="90" y="415"/>
                                </a:lnTo>
                                <a:lnTo>
                                  <a:pt x="39" y="364"/>
                                </a:lnTo>
                                <a:lnTo>
                                  <a:pt x="0" y="295"/>
                                </a:lnTo>
                                <a:lnTo>
                                  <a:pt x="7" y="271"/>
                                </a:lnTo>
                                <a:lnTo>
                                  <a:pt x="24" y="254"/>
                                </a:lnTo>
                                <a:lnTo>
                                  <a:pt x="33" y="206"/>
                                </a:lnTo>
                                <a:lnTo>
                                  <a:pt x="45" y="171"/>
                                </a:lnTo>
                                <a:lnTo>
                                  <a:pt x="81" y="135"/>
                                </a:lnTo>
                                <a:lnTo>
                                  <a:pt x="118" y="119"/>
                                </a:lnTo>
                                <a:lnTo>
                                  <a:pt x="152" y="81"/>
                                </a:lnTo>
                                <a:lnTo>
                                  <a:pt x="160" y="65"/>
                                </a:lnTo>
                                <a:lnTo>
                                  <a:pt x="205" y="25"/>
                                </a:lnTo>
                                <a:lnTo>
                                  <a:pt x="234" y="41"/>
                                </a:lnTo>
                                <a:lnTo>
                                  <a:pt x="255" y="39"/>
                                </a:lnTo>
                                <a:lnTo>
                                  <a:pt x="279" y="17"/>
                                </a:lnTo>
                                <a:lnTo>
                                  <a:pt x="308" y="14"/>
                                </a:lnTo>
                                <a:lnTo>
                                  <a:pt x="327" y="20"/>
                                </a:lnTo>
                                <a:lnTo>
                                  <a:pt x="345" y="3"/>
                                </a:lnTo>
                                <a:lnTo>
                                  <a:pt x="369" y="0"/>
                                </a:lnTo>
                                <a:lnTo>
                                  <a:pt x="374" y="32"/>
                                </a:lnTo>
                                <a:lnTo>
                                  <a:pt x="389" y="55"/>
                                </a:lnTo>
                                <a:lnTo>
                                  <a:pt x="432" y="78"/>
                                </a:lnTo>
                                <a:lnTo>
                                  <a:pt x="467" y="83"/>
                                </a:lnTo>
                                <a:lnTo>
                                  <a:pt x="471" y="57"/>
                                </a:lnTo>
                                <a:lnTo>
                                  <a:pt x="499" y="57"/>
                                </a:lnTo>
                                <a:lnTo>
                                  <a:pt x="532" y="73"/>
                                </a:lnTo>
                                <a:lnTo>
                                  <a:pt x="567" y="81"/>
                                </a:lnTo>
                                <a:lnTo>
                                  <a:pt x="599" y="71"/>
                                </a:lnTo>
                                <a:lnTo>
                                  <a:pt x="626" y="11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grpSp>
                        <p:nvGrpSpPr>
                          <p:cNvPr id="22" name="Group 16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2776" y="2104"/>
                            <a:ext cx="185" cy="161"/>
                            <a:chOff x="2776" y="2104"/>
                            <a:chExt cx="185" cy="161"/>
                          </a:xfrm>
                        </p:grpSpPr>
                        <p:grpSp>
                          <p:nvGrpSpPr>
                            <p:cNvPr id="23" name="Group 170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2850" y="2205"/>
                              <a:ext cx="57" cy="60"/>
                              <a:chOff x="2850" y="2205"/>
                              <a:chExt cx="57" cy="60"/>
                            </a:xfrm>
                          </p:grpSpPr>
                          <p:sp>
                            <p:nvSpPr>
                              <p:cNvPr id="290987" name="Freeform 171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50" y="2227"/>
                                <a:ext cx="27" cy="34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12" y="20"/>
                                  </a:cxn>
                                  <a:cxn ang="0">
                                    <a:pos x="16" y="13"/>
                                  </a:cxn>
                                  <a:cxn ang="0">
                                    <a:pos x="26" y="13"/>
                                  </a:cxn>
                                  <a:cxn ang="0">
                                    <a:pos x="40" y="0"/>
                                  </a:cxn>
                                  <a:cxn ang="0">
                                    <a:pos x="44" y="8"/>
                                  </a:cxn>
                                  <a:cxn ang="0">
                                    <a:pos x="51" y="8"/>
                                  </a:cxn>
                                  <a:cxn ang="0">
                                    <a:pos x="53" y="13"/>
                                  </a:cxn>
                                  <a:cxn ang="0">
                                    <a:pos x="49" y="20"/>
                                  </a:cxn>
                                  <a:cxn ang="0">
                                    <a:pos x="44" y="23"/>
                                  </a:cxn>
                                  <a:cxn ang="0">
                                    <a:pos x="44" y="29"/>
                                  </a:cxn>
                                  <a:cxn ang="0">
                                    <a:pos x="42" y="31"/>
                                  </a:cxn>
                                  <a:cxn ang="0">
                                    <a:pos x="41" y="36"/>
                                  </a:cxn>
                                  <a:cxn ang="0">
                                    <a:pos x="44" y="42"/>
                                  </a:cxn>
                                  <a:cxn ang="0">
                                    <a:pos x="40" y="47"/>
                                  </a:cxn>
                                  <a:cxn ang="0">
                                    <a:pos x="36" y="50"/>
                                  </a:cxn>
                                  <a:cxn ang="0">
                                    <a:pos x="32" y="50"/>
                                  </a:cxn>
                                  <a:cxn ang="0">
                                    <a:pos x="30" y="52"/>
                                  </a:cxn>
                                  <a:cxn ang="0">
                                    <a:pos x="29" y="56"/>
                                  </a:cxn>
                                  <a:cxn ang="0">
                                    <a:pos x="22" y="58"/>
                                  </a:cxn>
                                  <a:cxn ang="0">
                                    <a:pos x="21" y="56"/>
                                  </a:cxn>
                                  <a:cxn ang="0">
                                    <a:pos x="15" y="61"/>
                                  </a:cxn>
                                  <a:cxn ang="0">
                                    <a:pos x="14" y="62"/>
                                  </a:cxn>
                                  <a:cxn ang="0">
                                    <a:pos x="7" y="66"/>
                                  </a:cxn>
                                  <a:cxn ang="0">
                                    <a:pos x="4" y="66"/>
                                  </a:cxn>
                                  <a:cxn ang="0">
                                    <a:pos x="3" y="63"/>
                                  </a:cxn>
                                  <a:cxn ang="0">
                                    <a:pos x="1" y="56"/>
                                  </a:cxn>
                                  <a:cxn ang="0">
                                    <a:pos x="0" y="55"/>
                                  </a:cxn>
                                  <a:cxn ang="0">
                                    <a:pos x="0" y="49"/>
                                  </a:cxn>
                                  <a:cxn ang="0">
                                    <a:pos x="4" y="46"/>
                                  </a:cxn>
                                  <a:cxn ang="0">
                                    <a:pos x="8" y="43"/>
                                  </a:cxn>
                                  <a:cxn ang="0">
                                    <a:pos x="11" y="37"/>
                                  </a:cxn>
                                  <a:cxn ang="0">
                                    <a:pos x="15" y="37"/>
                                  </a:cxn>
                                  <a:cxn ang="0">
                                    <a:pos x="18" y="39"/>
                                  </a:cxn>
                                  <a:cxn ang="0">
                                    <a:pos x="22" y="37"/>
                                  </a:cxn>
                                  <a:cxn ang="0">
                                    <a:pos x="18" y="36"/>
                                  </a:cxn>
                                  <a:cxn ang="0">
                                    <a:pos x="12" y="20"/>
                                  </a:cxn>
                                </a:cxnLst>
                                <a:rect l="0" t="0" r="r" b="b"/>
                                <a:pathLst>
                                  <a:path w="53" h="66">
                                    <a:moveTo>
                                      <a:pt x="12" y="20"/>
                                    </a:moveTo>
                                    <a:lnTo>
                                      <a:pt x="16" y="13"/>
                                    </a:lnTo>
                                    <a:lnTo>
                                      <a:pt x="26" y="13"/>
                                    </a:lnTo>
                                    <a:lnTo>
                                      <a:pt x="40" y="0"/>
                                    </a:lnTo>
                                    <a:lnTo>
                                      <a:pt x="44" y="8"/>
                                    </a:lnTo>
                                    <a:lnTo>
                                      <a:pt x="51" y="8"/>
                                    </a:lnTo>
                                    <a:lnTo>
                                      <a:pt x="53" y="13"/>
                                    </a:lnTo>
                                    <a:lnTo>
                                      <a:pt x="49" y="20"/>
                                    </a:lnTo>
                                    <a:lnTo>
                                      <a:pt x="44" y="23"/>
                                    </a:lnTo>
                                    <a:lnTo>
                                      <a:pt x="44" y="29"/>
                                    </a:lnTo>
                                    <a:lnTo>
                                      <a:pt x="42" y="31"/>
                                    </a:lnTo>
                                    <a:lnTo>
                                      <a:pt x="41" y="36"/>
                                    </a:lnTo>
                                    <a:lnTo>
                                      <a:pt x="44" y="42"/>
                                    </a:lnTo>
                                    <a:lnTo>
                                      <a:pt x="40" y="47"/>
                                    </a:lnTo>
                                    <a:lnTo>
                                      <a:pt x="36" y="50"/>
                                    </a:lnTo>
                                    <a:lnTo>
                                      <a:pt x="32" y="50"/>
                                    </a:lnTo>
                                    <a:lnTo>
                                      <a:pt x="30" y="52"/>
                                    </a:lnTo>
                                    <a:lnTo>
                                      <a:pt x="29" y="56"/>
                                    </a:lnTo>
                                    <a:lnTo>
                                      <a:pt x="22" y="58"/>
                                    </a:lnTo>
                                    <a:lnTo>
                                      <a:pt x="21" y="56"/>
                                    </a:lnTo>
                                    <a:lnTo>
                                      <a:pt x="15" y="61"/>
                                    </a:lnTo>
                                    <a:lnTo>
                                      <a:pt x="14" y="62"/>
                                    </a:lnTo>
                                    <a:lnTo>
                                      <a:pt x="7" y="66"/>
                                    </a:lnTo>
                                    <a:lnTo>
                                      <a:pt x="4" y="66"/>
                                    </a:lnTo>
                                    <a:lnTo>
                                      <a:pt x="3" y="63"/>
                                    </a:lnTo>
                                    <a:lnTo>
                                      <a:pt x="1" y="56"/>
                                    </a:lnTo>
                                    <a:lnTo>
                                      <a:pt x="0" y="55"/>
                                    </a:lnTo>
                                    <a:lnTo>
                                      <a:pt x="0" y="49"/>
                                    </a:lnTo>
                                    <a:lnTo>
                                      <a:pt x="4" y="46"/>
                                    </a:lnTo>
                                    <a:lnTo>
                                      <a:pt x="8" y="43"/>
                                    </a:lnTo>
                                    <a:lnTo>
                                      <a:pt x="11" y="37"/>
                                    </a:lnTo>
                                    <a:lnTo>
                                      <a:pt x="15" y="37"/>
                                    </a:lnTo>
                                    <a:lnTo>
                                      <a:pt x="18" y="39"/>
                                    </a:lnTo>
                                    <a:lnTo>
                                      <a:pt x="22" y="37"/>
                                    </a:lnTo>
                                    <a:lnTo>
                                      <a:pt x="18" y="36"/>
                                    </a:lnTo>
                                    <a:lnTo>
                                      <a:pt x="12" y="2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CCFFCC"/>
                              </a:solidFill>
                              <a:ln w="7938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  <p:sp>
                            <p:nvSpPr>
                              <p:cNvPr id="290988" name="Freeform 172"/>
                              <p:cNvSpPr>
                                <a:spLocks/>
                              </p:cNvSpPr>
                              <p:nvPr/>
                            </p:nvSpPr>
                            <p:spPr bwMode="auto">
                              <a:xfrm>
                                <a:off x="2875" y="2205"/>
                                <a:ext cx="32" cy="60"/>
                              </a:xfrm>
                              <a:custGeom>
                                <a:avLst/>
                                <a:gdLst/>
                                <a:ahLst/>
                                <a:cxnLst>
                                  <a:cxn ang="0">
                                    <a:pos x="25" y="13"/>
                                  </a:cxn>
                                  <a:cxn ang="0">
                                    <a:pos x="40" y="11"/>
                                  </a:cxn>
                                  <a:cxn ang="0">
                                    <a:pos x="46" y="7"/>
                                  </a:cxn>
                                  <a:cxn ang="0">
                                    <a:pos x="52" y="2"/>
                                  </a:cxn>
                                  <a:cxn ang="0">
                                    <a:pos x="65" y="1"/>
                                  </a:cxn>
                                  <a:cxn ang="0">
                                    <a:pos x="61" y="11"/>
                                  </a:cxn>
                                  <a:cxn ang="0">
                                    <a:pos x="55" y="14"/>
                                  </a:cxn>
                                  <a:cxn ang="0">
                                    <a:pos x="47" y="23"/>
                                  </a:cxn>
                                  <a:cxn ang="0">
                                    <a:pos x="57" y="23"/>
                                  </a:cxn>
                                  <a:cxn ang="0">
                                    <a:pos x="65" y="23"/>
                                  </a:cxn>
                                  <a:cxn ang="0">
                                    <a:pos x="59" y="33"/>
                                  </a:cxn>
                                  <a:cxn ang="0">
                                    <a:pos x="50" y="37"/>
                                  </a:cxn>
                                  <a:cxn ang="0">
                                    <a:pos x="48" y="45"/>
                                  </a:cxn>
                                  <a:cxn ang="0">
                                    <a:pos x="57" y="55"/>
                                  </a:cxn>
                                  <a:cxn ang="0">
                                    <a:pos x="61" y="65"/>
                                  </a:cxn>
                                  <a:cxn ang="0">
                                    <a:pos x="65" y="78"/>
                                  </a:cxn>
                                  <a:cxn ang="0">
                                    <a:pos x="62" y="94"/>
                                  </a:cxn>
                                  <a:cxn ang="0">
                                    <a:pos x="55" y="101"/>
                                  </a:cxn>
                                  <a:cxn ang="0">
                                    <a:pos x="61" y="113"/>
                                  </a:cxn>
                                  <a:cxn ang="0">
                                    <a:pos x="46" y="113"/>
                                  </a:cxn>
                                  <a:cxn ang="0">
                                    <a:pos x="37" y="111"/>
                                  </a:cxn>
                                  <a:cxn ang="0">
                                    <a:pos x="25" y="116"/>
                                  </a:cxn>
                                  <a:cxn ang="0">
                                    <a:pos x="18" y="117"/>
                                  </a:cxn>
                                  <a:cxn ang="0">
                                    <a:pos x="10" y="119"/>
                                  </a:cxn>
                                  <a:cxn ang="0">
                                    <a:pos x="3" y="114"/>
                                  </a:cxn>
                                  <a:cxn ang="0">
                                    <a:pos x="0" y="107"/>
                                  </a:cxn>
                                  <a:cxn ang="0">
                                    <a:pos x="7" y="100"/>
                                  </a:cxn>
                                  <a:cxn ang="0">
                                    <a:pos x="17" y="98"/>
                                  </a:cxn>
                                  <a:cxn ang="0">
                                    <a:pos x="11" y="94"/>
                                  </a:cxn>
                                  <a:cxn ang="0">
                                    <a:pos x="11" y="87"/>
                                  </a:cxn>
                                  <a:cxn ang="0">
                                    <a:pos x="20" y="82"/>
                                  </a:cxn>
                                  <a:cxn ang="0">
                                    <a:pos x="26" y="81"/>
                                  </a:cxn>
                                  <a:cxn ang="0">
                                    <a:pos x="31" y="68"/>
                                  </a:cxn>
                                  <a:cxn ang="0">
                                    <a:pos x="35" y="55"/>
                                  </a:cxn>
                                  <a:cxn ang="0">
                                    <a:pos x="28" y="46"/>
                                  </a:cxn>
                                  <a:cxn ang="0">
                                    <a:pos x="14" y="43"/>
                                  </a:cxn>
                                  <a:cxn ang="0">
                                    <a:pos x="21" y="17"/>
                                  </a:cxn>
                                </a:cxnLst>
                                <a:rect l="0" t="0" r="r" b="b"/>
                                <a:pathLst>
                                  <a:path w="65" h="120">
                                    <a:moveTo>
                                      <a:pt x="21" y="17"/>
                                    </a:moveTo>
                                    <a:lnTo>
                                      <a:pt x="25" y="13"/>
                                    </a:lnTo>
                                    <a:lnTo>
                                      <a:pt x="37" y="14"/>
                                    </a:lnTo>
                                    <a:lnTo>
                                      <a:pt x="40" y="11"/>
                                    </a:lnTo>
                                    <a:lnTo>
                                      <a:pt x="43" y="7"/>
                                    </a:lnTo>
                                    <a:lnTo>
                                      <a:pt x="46" y="7"/>
                                    </a:lnTo>
                                    <a:lnTo>
                                      <a:pt x="48" y="5"/>
                                    </a:lnTo>
                                    <a:lnTo>
                                      <a:pt x="52" y="2"/>
                                    </a:lnTo>
                                    <a:lnTo>
                                      <a:pt x="58" y="0"/>
                                    </a:lnTo>
                                    <a:lnTo>
                                      <a:pt x="65" y="1"/>
                                    </a:lnTo>
                                    <a:lnTo>
                                      <a:pt x="63" y="7"/>
                                    </a:lnTo>
                                    <a:lnTo>
                                      <a:pt x="61" y="11"/>
                                    </a:lnTo>
                                    <a:lnTo>
                                      <a:pt x="58" y="13"/>
                                    </a:lnTo>
                                    <a:lnTo>
                                      <a:pt x="55" y="14"/>
                                    </a:lnTo>
                                    <a:lnTo>
                                      <a:pt x="47" y="17"/>
                                    </a:lnTo>
                                    <a:lnTo>
                                      <a:pt x="47" y="23"/>
                                    </a:lnTo>
                                    <a:lnTo>
                                      <a:pt x="48" y="26"/>
                                    </a:lnTo>
                                    <a:lnTo>
                                      <a:pt x="57" y="23"/>
                                    </a:lnTo>
                                    <a:lnTo>
                                      <a:pt x="63" y="20"/>
                                    </a:lnTo>
                                    <a:lnTo>
                                      <a:pt x="65" y="23"/>
                                    </a:lnTo>
                                    <a:lnTo>
                                      <a:pt x="65" y="31"/>
                                    </a:lnTo>
                                    <a:lnTo>
                                      <a:pt x="59" y="33"/>
                                    </a:lnTo>
                                    <a:lnTo>
                                      <a:pt x="54" y="33"/>
                                    </a:lnTo>
                                    <a:lnTo>
                                      <a:pt x="50" y="37"/>
                                    </a:lnTo>
                                    <a:lnTo>
                                      <a:pt x="48" y="40"/>
                                    </a:lnTo>
                                    <a:lnTo>
                                      <a:pt x="48" y="45"/>
                                    </a:lnTo>
                                    <a:lnTo>
                                      <a:pt x="52" y="50"/>
                                    </a:lnTo>
                                    <a:lnTo>
                                      <a:pt x="57" y="55"/>
                                    </a:lnTo>
                                    <a:lnTo>
                                      <a:pt x="59" y="59"/>
                                    </a:lnTo>
                                    <a:lnTo>
                                      <a:pt x="61" y="65"/>
                                    </a:lnTo>
                                    <a:lnTo>
                                      <a:pt x="62" y="71"/>
                                    </a:lnTo>
                                    <a:lnTo>
                                      <a:pt x="65" y="78"/>
                                    </a:lnTo>
                                    <a:lnTo>
                                      <a:pt x="65" y="88"/>
                                    </a:lnTo>
                                    <a:lnTo>
                                      <a:pt x="62" y="94"/>
                                    </a:lnTo>
                                    <a:lnTo>
                                      <a:pt x="57" y="98"/>
                                    </a:lnTo>
                                    <a:lnTo>
                                      <a:pt x="55" y="101"/>
                                    </a:lnTo>
                                    <a:lnTo>
                                      <a:pt x="58" y="107"/>
                                    </a:lnTo>
                                    <a:lnTo>
                                      <a:pt x="61" y="113"/>
                                    </a:lnTo>
                                    <a:lnTo>
                                      <a:pt x="52" y="113"/>
                                    </a:lnTo>
                                    <a:lnTo>
                                      <a:pt x="46" y="113"/>
                                    </a:lnTo>
                                    <a:lnTo>
                                      <a:pt x="43" y="111"/>
                                    </a:lnTo>
                                    <a:lnTo>
                                      <a:pt x="37" y="111"/>
                                    </a:lnTo>
                                    <a:lnTo>
                                      <a:pt x="31" y="113"/>
                                    </a:lnTo>
                                    <a:lnTo>
                                      <a:pt x="25" y="116"/>
                                    </a:lnTo>
                                    <a:lnTo>
                                      <a:pt x="21" y="116"/>
                                    </a:lnTo>
                                    <a:lnTo>
                                      <a:pt x="18" y="117"/>
                                    </a:lnTo>
                                    <a:lnTo>
                                      <a:pt x="11" y="120"/>
                                    </a:lnTo>
                                    <a:lnTo>
                                      <a:pt x="10" y="119"/>
                                    </a:lnTo>
                                    <a:lnTo>
                                      <a:pt x="7" y="116"/>
                                    </a:lnTo>
                                    <a:lnTo>
                                      <a:pt x="3" y="114"/>
                                    </a:lnTo>
                                    <a:lnTo>
                                      <a:pt x="0" y="113"/>
                                    </a:lnTo>
                                    <a:lnTo>
                                      <a:pt x="0" y="107"/>
                                    </a:lnTo>
                                    <a:lnTo>
                                      <a:pt x="3" y="100"/>
                                    </a:lnTo>
                                    <a:lnTo>
                                      <a:pt x="7" y="100"/>
                                    </a:lnTo>
                                    <a:lnTo>
                                      <a:pt x="11" y="98"/>
                                    </a:lnTo>
                                    <a:lnTo>
                                      <a:pt x="17" y="98"/>
                                    </a:lnTo>
                                    <a:lnTo>
                                      <a:pt x="17" y="97"/>
                                    </a:lnTo>
                                    <a:lnTo>
                                      <a:pt x="11" y="94"/>
                                    </a:lnTo>
                                    <a:lnTo>
                                      <a:pt x="11" y="90"/>
                                    </a:lnTo>
                                    <a:lnTo>
                                      <a:pt x="11" y="87"/>
                                    </a:lnTo>
                                    <a:lnTo>
                                      <a:pt x="17" y="84"/>
                                    </a:lnTo>
                                    <a:lnTo>
                                      <a:pt x="20" y="82"/>
                                    </a:lnTo>
                                    <a:lnTo>
                                      <a:pt x="22" y="81"/>
                                    </a:lnTo>
                                    <a:lnTo>
                                      <a:pt x="26" y="81"/>
                                    </a:lnTo>
                                    <a:lnTo>
                                      <a:pt x="29" y="79"/>
                                    </a:lnTo>
                                    <a:lnTo>
                                      <a:pt x="31" y="68"/>
                                    </a:lnTo>
                                    <a:lnTo>
                                      <a:pt x="35" y="59"/>
                                    </a:lnTo>
                                    <a:lnTo>
                                      <a:pt x="35" y="55"/>
                                    </a:lnTo>
                                    <a:lnTo>
                                      <a:pt x="25" y="53"/>
                                    </a:lnTo>
                                    <a:lnTo>
                                      <a:pt x="28" y="46"/>
                                    </a:lnTo>
                                    <a:lnTo>
                                      <a:pt x="21" y="42"/>
                                    </a:lnTo>
                                    <a:lnTo>
                                      <a:pt x="14" y="43"/>
                                    </a:lnTo>
                                    <a:lnTo>
                                      <a:pt x="22" y="33"/>
                                    </a:lnTo>
                                    <a:lnTo>
                                      <a:pt x="21" y="17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CCFFCC"/>
                              </a:solidFill>
                              <a:ln w="7938">
                                <a:solidFill>
                                  <a:srgbClr val="000000"/>
                                </a:solidFill>
                                <a:prstDash val="solid"/>
                                <a:round/>
                                <a:headEnd/>
                                <a:tailEnd/>
                              </a:ln>
                            </p:spPr>
                            <p:txBody>
                              <a:bodyPr/>
                              <a:lstStyle/>
                              <a:p>
                                <a:endParaRPr lang="pt-BR"/>
                              </a:p>
                            </p:txBody>
                          </p:sp>
                        </p:grpSp>
                        <p:sp>
                          <p:nvSpPr>
                            <p:cNvPr id="290989" name="Freeform 173"/>
                            <p:cNvSpPr>
                              <a:spLocks/>
                            </p:cNvSpPr>
                            <p:nvPr/>
                          </p:nvSpPr>
                          <p:spPr bwMode="auto">
                            <a:xfrm>
                              <a:off x="2776" y="2104"/>
                              <a:ext cx="185" cy="101"/>
                            </a:xfrm>
                            <a:custGeom>
                              <a:avLst/>
                              <a:gdLst/>
                              <a:ahLst/>
                              <a:cxnLst>
                                <a:cxn ang="0">
                                  <a:pos x="23" y="199"/>
                                </a:cxn>
                                <a:cxn ang="0">
                                  <a:pos x="37" y="184"/>
                                </a:cxn>
                                <a:cxn ang="0">
                                  <a:pos x="45" y="180"/>
                                </a:cxn>
                                <a:cxn ang="0">
                                  <a:pos x="57" y="175"/>
                                </a:cxn>
                                <a:cxn ang="0">
                                  <a:pos x="67" y="175"/>
                                </a:cxn>
                                <a:cxn ang="0">
                                  <a:pos x="75" y="170"/>
                                </a:cxn>
                                <a:cxn ang="0">
                                  <a:pos x="85" y="161"/>
                                </a:cxn>
                                <a:cxn ang="0">
                                  <a:pos x="94" y="157"/>
                                </a:cxn>
                                <a:cxn ang="0">
                                  <a:pos x="104" y="152"/>
                                </a:cxn>
                                <a:cxn ang="0">
                                  <a:pos x="115" y="146"/>
                                </a:cxn>
                                <a:cxn ang="0">
                                  <a:pos x="129" y="143"/>
                                </a:cxn>
                                <a:cxn ang="0">
                                  <a:pos x="151" y="146"/>
                                </a:cxn>
                                <a:cxn ang="0">
                                  <a:pos x="169" y="141"/>
                                </a:cxn>
                                <a:cxn ang="0">
                                  <a:pos x="178" y="126"/>
                                </a:cxn>
                                <a:cxn ang="0">
                                  <a:pos x="190" y="114"/>
                                </a:cxn>
                                <a:cxn ang="0">
                                  <a:pos x="199" y="104"/>
                                </a:cxn>
                                <a:cxn ang="0">
                                  <a:pos x="206" y="96"/>
                                </a:cxn>
                                <a:cxn ang="0">
                                  <a:pos x="222" y="85"/>
                                </a:cxn>
                                <a:cxn ang="0">
                                  <a:pos x="219" y="98"/>
                                </a:cxn>
                                <a:cxn ang="0">
                                  <a:pos x="232" y="104"/>
                                </a:cxn>
                                <a:cxn ang="0">
                                  <a:pos x="243" y="100"/>
                                </a:cxn>
                                <a:cxn ang="0">
                                  <a:pos x="247" y="90"/>
                                </a:cxn>
                                <a:cxn ang="0">
                                  <a:pos x="251" y="81"/>
                                </a:cxn>
                                <a:cxn ang="0">
                                  <a:pos x="258" y="72"/>
                                </a:cxn>
                                <a:cxn ang="0">
                                  <a:pos x="278" y="72"/>
                                </a:cxn>
                                <a:cxn ang="0">
                                  <a:pos x="299" y="58"/>
                                </a:cxn>
                                <a:cxn ang="0">
                                  <a:pos x="319" y="48"/>
                                </a:cxn>
                                <a:cxn ang="0">
                                  <a:pos x="341" y="23"/>
                                </a:cxn>
                                <a:cxn ang="0">
                                  <a:pos x="361" y="11"/>
                                </a:cxn>
                                <a:cxn ang="0">
                                  <a:pos x="354" y="0"/>
                                </a:cxn>
                                <a:cxn ang="0">
                                  <a:pos x="321" y="7"/>
                                </a:cxn>
                                <a:cxn ang="0">
                                  <a:pos x="299" y="14"/>
                                </a:cxn>
                                <a:cxn ang="0">
                                  <a:pos x="276" y="19"/>
                                </a:cxn>
                                <a:cxn ang="0">
                                  <a:pos x="247" y="30"/>
                                </a:cxn>
                                <a:cxn ang="0">
                                  <a:pos x="222" y="37"/>
                                </a:cxn>
                                <a:cxn ang="0">
                                  <a:pos x="196" y="48"/>
                                </a:cxn>
                                <a:cxn ang="0">
                                  <a:pos x="178" y="62"/>
                                </a:cxn>
                                <a:cxn ang="0">
                                  <a:pos x="163" y="72"/>
                                </a:cxn>
                                <a:cxn ang="0">
                                  <a:pos x="133" y="90"/>
                                </a:cxn>
                                <a:cxn ang="0">
                                  <a:pos x="103" y="113"/>
                                </a:cxn>
                                <a:cxn ang="0">
                                  <a:pos x="77" y="129"/>
                                </a:cxn>
                                <a:cxn ang="0">
                                  <a:pos x="56" y="151"/>
                                </a:cxn>
                                <a:cxn ang="0">
                                  <a:pos x="34" y="165"/>
                                </a:cxn>
                                <a:cxn ang="0">
                                  <a:pos x="0" y="203"/>
                                </a:cxn>
                              </a:cxnLst>
                              <a:rect l="0" t="0" r="r" b="b"/>
                              <a:pathLst>
                                <a:path w="370" h="203">
                                  <a:moveTo>
                                    <a:pt x="0" y="203"/>
                                  </a:moveTo>
                                  <a:lnTo>
                                    <a:pt x="23" y="199"/>
                                  </a:lnTo>
                                  <a:lnTo>
                                    <a:pt x="31" y="190"/>
                                  </a:lnTo>
                                  <a:lnTo>
                                    <a:pt x="37" y="184"/>
                                  </a:lnTo>
                                  <a:lnTo>
                                    <a:pt x="40" y="180"/>
                                  </a:lnTo>
                                  <a:lnTo>
                                    <a:pt x="45" y="180"/>
                                  </a:lnTo>
                                  <a:lnTo>
                                    <a:pt x="51" y="175"/>
                                  </a:lnTo>
                                  <a:lnTo>
                                    <a:pt x="57" y="175"/>
                                  </a:lnTo>
                                  <a:lnTo>
                                    <a:pt x="62" y="175"/>
                                  </a:lnTo>
                                  <a:lnTo>
                                    <a:pt x="67" y="175"/>
                                  </a:lnTo>
                                  <a:lnTo>
                                    <a:pt x="70" y="175"/>
                                  </a:lnTo>
                                  <a:lnTo>
                                    <a:pt x="75" y="170"/>
                                  </a:lnTo>
                                  <a:lnTo>
                                    <a:pt x="78" y="165"/>
                                  </a:lnTo>
                                  <a:lnTo>
                                    <a:pt x="85" y="161"/>
                                  </a:lnTo>
                                  <a:lnTo>
                                    <a:pt x="90" y="159"/>
                                  </a:lnTo>
                                  <a:lnTo>
                                    <a:pt x="94" y="157"/>
                                  </a:lnTo>
                                  <a:lnTo>
                                    <a:pt x="100" y="155"/>
                                  </a:lnTo>
                                  <a:lnTo>
                                    <a:pt x="104" y="152"/>
                                  </a:lnTo>
                                  <a:lnTo>
                                    <a:pt x="110" y="149"/>
                                  </a:lnTo>
                                  <a:lnTo>
                                    <a:pt x="115" y="146"/>
                                  </a:lnTo>
                                  <a:lnTo>
                                    <a:pt x="122" y="142"/>
                                  </a:lnTo>
                                  <a:lnTo>
                                    <a:pt x="129" y="143"/>
                                  </a:lnTo>
                                  <a:lnTo>
                                    <a:pt x="140" y="146"/>
                                  </a:lnTo>
                                  <a:lnTo>
                                    <a:pt x="151" y="146"/>
                                  </a:lnTo>
                                  <a:lnTo>
                                    <a:pt x="163" y="142"/>
                                  </a:lnTo>
                                  <a:lnTo>
                                    <a:pt x="169" y="141"/>
                                  </a:lnTo>
                                  <a:lnTo>
                                    <a:pt x="173" y="132"/>
                                  </a:lnTo>
                                  <a:lnTo>
                                    <a:pt x="178" y="126"/>
                                  </a:lnTo>
                                  <a:lnTo>
                                    <a:pt x="188" y="119"/>
                                  </a:lnTo>
                                  <a:lnTo>
                                    <a:pt x="190" y="114"/>
                                  </a:lnTo>
                                  <a:lnTo>
                                    <a:pt x="190" y="109"/>
                                  </a:lnTo>
                                  <a:lnTo>
                                    <a:pt x="199" y="104"/>
                                  </a:lnTo>
                                  <a:lnTo>
                                    <a:pt x="203" y="100"/>
                                  </a:lnTo>
                                  <a:lnTo>
                                    <a:pt x="206" y="96"/>
                                  </a:lnTo>
                                  <a:lnTo>
                                    <a:pt x="208" y="94"/>
                                  </a:lnTo>
                                  <a:lnTo>
                                    <a:pt x="222" y="85"/>
                                  </a:lnTo>
                                  <a:lnTo>
                                    <a:pt x="222" y="94"/>
                                  </a:lnTo>
                                  <a:lnTo>
                                    <a:pt x="219" y="98"/>
                                  </a:lnTo>
                                  <a:lnTo>
                                    <a:pt x="222" y="103"/>
                                  </a:lnTo>
                                  <a:lnTo>
                                    <a:pt x="232" y="104"/>
                                  </a:lnTo>
                                  <a:lnTo>
                                    <a:pt x="237" y="104"/>
                                  </a:lnTo>
                                  <a:lnTo>
                                    <a:pt x="243" y="100"/>
                                  </a:lnTo>
                                  <a:lnTo>
                                    <a:pt x="247" y="94"/>
                                  </a:lnTo>
                                  <a:lnTo>
                                    <a:pt x="247" y="90"/>
                                  </a:lnTo>
                                  <a:lnTo>
                                    <a:pt x="251" y="85"/>
                                  </a:lnTo>
                                  <a:lnTo>
                                    <a:pt x="251" y="81"/>
                                  </a:lnTo>
                                  <a:lnTo>
                                    <a:pt x="255" y="75"/>
                                  </a:lnTo>
                                  <a:lnTo>
                                    <a:pt x="258" y="72"/>
                                  </a:lnTo>
                                  <a:lnTo>
                                    <a:pt x="265" y="72"/>
                                  </a:lnTo>
                                  <a:lnTo>
                                    <a:pt x="278" y="72"/>
                                  </a:lnTo>
                                  <a:lnTo>
                                    <a:pt x="289" y="66"/>
                                  </a:lnTo>
                                  <a:lnTo>
                                    <a:pt x="299" y="58"/>
                                  </a:lnTo>
                                  <a:lnTo>
                                    <a:pt x="310" y="55"/>
                                  </a:lnTo>
                                  <a:lnTo>
                                    <a:pt x="319" y="48"/>
                                  </a:lnTo>
                                  <a:lnTo>
                                    <a:pt x="326" y="36"/>
                                  </a:lnTo>
                                  <a:lnTo>
                                    <a:pt x="341" y="23"/>
                                  </a:lnTo>
                                  <a:lnTo>
                                    <a:pt x="351" y="17"/>
                                  </a:lnTo>
                                  <a:lnTo>
                                    <a:pt x="361" y="11"/>
                                  </a:lnTo>
                                  <a:lnTo>
                                    <a:pt x="370" y="4"/>
                                  </a:lnTo>
                                  <a:lnTo>
                                    <a:pt x="354" y="0"/>
                                  </a:lnTo>
                                  <a:lnTo>
                                    <a:pt x="337" y="0"/>
                                  </a:lnTo>
                                  <a:lnTo>
                                    <a:pt x="321" y="7"/>
                                  </a:lnTo>
                                  <a:lnTo>
                                    <a:pt x="313" y="11"/>
                                  </a:lnTo>
                                  <a:lnTo>
                                    <a:pt x="299" y="14"/>
                                  </a:lnTo>
                                  <a:lnTo>
                                    <a:pt x="284" y="16"/>
                                  </a:lnTo>
                                  <a:lnTo>
                                    <a:pt x="276" y="19"/>
                                  </a:lnTo>
                                  <a:lnTo>
                                    <a:pt x="258" y="26"/>
                                  </a:lnTo>
                                  <a:lnTo>
                                    <a:pt x="247" y="30"/>
                                  </a:lnTo>
                                  <a:lnTo>
                                    <a:pt x="236" y="35"/>
                                  </a:lnTo>
                                  <a:lnTo>
                                    <a:pt x="222" y="37"/>
                                  </a:lnTo>
                                  <a:lnTo>
                                    <a:pt x="208" y="42"/>
                                  </a:lnTo>
                                  <a:lnTo>
                                    <a:pt x="196" y="48"/>
                                  </a:lnTo>
                                  <a:lnTo>
                                    <a:pt x="186" y="55"/>
                                  </a:lnTo>
                                  <a:lnTo>
                                    <a:pt x="178" y="62"/>
                                  </a:lnTo>
                                  <a:lnTo>
                                    <a:pt x="170" y="68"/>
                                  </a:lnTo>
                                  <a:lnTo>
                                    <a:pt x="163" y="72"/>
                                  </a:lnTo>
                                  <a:lnTo>
                                    <a:pt x="148" y="81"/>
                                  </a:lnTo>
                                  <a:lnTo>
                                    <a:pt x="133" y="90"/>
                                  </a:lnTo>
                                  <a:lnTo>
                                    <a:pt x="115" y="100"/>
                                  </a:lnTo>
                                  <a:lnTo>
                                    <a:pt x="103" y="113"/>
                                  </a:lnTo>
                                  <a:lnTo>
                                    <a:pt x="89" y="123"/>
                                  </a:lnTo>
                                  <a:lnTo>
                                    <a:pt x="77" y="129"/>
                                  </a:lnTo>
                                  <a:lnTo>
                                    <a:pt x="64" y="142"/>
                                  </a:lnTo>
                                  <a:lnTo>
                                    <a:pt x="56" y="151"/>
                                  </a:lnTo>
                                  <a:lnTo>
                                    <a:pt x="45" y="159"/>
                                  </a:lnTo>
                                  <a:lnTo>
                                    <a:pt x="34" y="165"/>
                                  </a:lnTo>
                                  <a:lnTo>
                                    <a:pt x="23" y="171"/>
                                  </a:lnTo>
                                  <a:lnTo>
                                    <a:pt x="0" y="203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CCFFCC"/>
                            </a:solidFill>
                            <a:ln w="7938">
                              <a:solidFill>
                                <a:srgbClr val="000000"/>
                              </a:solidFill>
                              <a:prstDash val="solid"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pt-BR"/>
                            </a:p>
                          </p:txBody>
                        </p:sp>
                      </p:grpSp>
                      <p:sp>
                        <p:nvSpPr>
                          <p:cNvPr id="290990" name="Freeform 174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62" y="3033"/>
                            <a:ext cx="275" cy="95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54" y="58"/>
                              </a:cxn>
                              <a:cxn ang="0">
                                <a:pos x="76" y="53"/>
                              </a:cxn>
                              <a:cxn ang="0">
                                <a:pos x="140" y="50"/>
                              </a:cxn>
                              <a:cxn ang="0">
                                <a:pos x="159" y="42"/>
                              </a:cxn>
                              <a:cxn ang="0">
                                <a:pos x="176" y="37"/>
                              </a:cxn>
                              <a:cxn ang="0">
                                <a:pos x="181" y="37"/>
                              </a:cxn>
                              <a:cxn ang="0">
                                <a:pos x="203" y="42"/>
                              </a:cxn>
                              <a:cxn ang="0">
                                <a:pos x="214" y="50"/>
                              </a:cxn>
                              <a:cxn ang="0">
                                <a:pos x="232" y="56"/>
                              </a:cxn>
                              <a:cxn ang="0">
                                <a:pos x="254" y="50"/>
                              </a:cxn>
                              <a:cxn ang="0">
                                <a:pos x="275" y="41"/>
                              </a:cxn>
                              <a:cxn ang="0">
                                <a:pos x="291" y="38"/>
                              </a:cxn>
                              <a:cxn ang="0">
                                <a:pos x="305" y="38"/>
                              </a:cxn>
                              <a:cxn ang="0">
                                <a:pos x="338" y="45"/>
                              </a:cxn>
                              <a:cxn ang="0">
                                <a:pos x="361" y="38"/>
                              </a:cxn>
                              <a:cxn ang="0">
                                <a:pos x="369" y="34"/>
                              </a:cxn>
                              <a:cxn ang="0">
                                <a:pos x="397" y="24"/>
                              </a:cxn>
                              <a:cxn ang="0">
                                <a:pos x="417" y="19"/>
                              </a:cxn>
                              <a:cxn ang="0">
                                <a:pos x="436" y="9"/>
                              </a:cxn>
                              <a:cxn ang="0">
                                <a:pos x="445" y="5"/>
                              </a:cxn>
                              <a:cxn ang="0">
                                <a:pos x="454" y="0"/>
                              </a:cxn>
                              <a:cxn ang="0">
                                <a:pos x="460" y="13"/>
                              </a:cxn>
                              <a:cxn ang="0">
                                <a:pos x="468" y="25"/>
                              </a:cxn>
                              <a:cxn ang="0">
                                <a:pos x="476" y="28"/>
                              </a:cxn>
                              <a:cxn ang="0">
                                <a:pos x="482" y="31"/>
                              </a:cxn>
                              <a:cxn ang="0">
                                <a:pos x="520" y="40"/>
                              </a:cxn>
                              <a:cxn ang="0">
                                <a:pos x="525" y="45"/>
                              </a:cxn>
                              <a:cxn ang="0">
                                <a:pos x="550" y="47"/>
                              </a:cxn>
                              <a:cxn ang="0">
                                <a:pos x="552" y="63"/>
                              </a:cxn>
                              <a:cxn ang="0">
                                <a:pos x="515" y="92"/>
                              </a:cxn>
                              <a:cxn ang="0">
                                <a:pos x="458" y="135"/>
                              </a:cxn>
                              <a:cxn ang="0">
                                <a:pos x="397" y="166"/>
                              </a:cxn>
                              <a:cxn ang="0">
                                <a:pos x="357" y="176"/>
                              </a:cxn>
                              <a:cxn ang="0">
                                <a:pos x="328" y="180"/>
                              </a:cxn>
                              <a:cxn ang="0">
                                <a:pos x="301" y="183"/>
                              </a:cxn>
                              <a:cxn ang="0">
                                <a:pos x="266" y="185"/>
                              </a:cxn>
                              <a:cxn ang="0">
                                <a:pos x="232" y="189"/>
                              </a:cxn>
                              <a:cxn ang="0">
                                <a:pos x="202" y="182"/>
                              </a:cxn>
                              <a:cxn ang="0">
                                <a:pos x="168" y="182"/>
                              </a:cxn>
                              <a:cxn ang="0">
                                <a:pos x="139" y="178"/>
                              </a:cxn>
                              <a:cxn ang="0">
                                <a:pos x="115" y="170"/>
                              </a:cxn>
                              <a:cxn ang="0">
                                <a:pos x="83" y="153"/>
                              </a:cxn>
                              <a:cxn ang="0">
                                <a:pos x="50" y="133"/>
                              </a:cxn>
                              <a:cxn ang="0">
                                <a:pos x="24" y="109"/>
                              </a:cxn>
                              <a:cxn ang="0">
                                <a:pos x="0" y="83"/>
                              </a:cxn>
                            </a:cxnLst>
                            <a:rect l="0" t="0" r="r" b="b"/>
                            <a:pathLst>
                              <a:path w="552" h="189">
                                <a:moveTo>
                                  <a:pt x="0" y="83"/>
                                </a:moveTo>
                                <a:lnTo>
                                  <a:pt x="54" y="58"/>
                                </a:lnTo>
                                <a:lnTo>
                                  <a:pt x="67" y="57"/>
                                </a:lnTo>
                                <a:lnTo>
                                  <a:pt x="76" y="53"/>
                                </a:lnTo>
                                <a:lnTo>
                                  <a:pt x="136" y="56"/>
                                </a:lnTo>
                                <a:lnTo>
                                  <a:pt x="140" y="50"/>
                                </a:lnTo>
                                <a:lnTo>
                                  <a:pt x="147" y="47"/>
                                </a:lnTo>
                                <a:lnTo>
                                  <a:pt x="159" y="42"/>
                                </a:lnTo>
                                <a:lnTo>
                                  <a:pt x="168" y="37"/>
                                </a:lnTo>
                                <a:lnTo>
                                  <a:pt x="176" y="37"/>
                                </a:lnTo>
                                <a:lnTo>
                                  <a:pt x="179" y="37"/>
                                </a:lnTo>
                                <a:lnTo>
                                  <a:pt x="181" y="37"/>
                                </a:lnTo>
                                <a:lnTo>
                                  <a:pt x="192" y="38"/>
                                </a:lnTo>
                                <a:lnTo>
                                  <a:pt x="203" y="42"/>
                                </a:lnTo>
                                <a:lnTo>
                                  <a:pt x="210" y="51"/>
                                </a:lnTo>
                                <a:lnTo>
                                  <a:pt x="214" y="50"/>
                                </a:lnTo>
                                <a:lnTo>
                                  <a:pt x="217" y="57"/>
                                </a:lnTo>
                                <a:lnTo>
                                  <a:pt x="232" y="56"/>
                                </a:lnTo>
                                <a:lnTo>
                                  <a:pt x="246" y="51"/>
                                </a:lnTo>
                                <a:lnTo>
                                  <a:pt x="254" y="50"/>
                                </a:lnTo>
                                <a:lnTo>
                                  <a:pt x="264" y="45"/>
                                </a:lnTo>
                                <a:lnTo>
                                  <a:pt x="275" y="41"/>
                                </a:lnTo>
                                <a:lnTo>
                                  <a:pt x="284" y="41"/>
                                </a:lnTo>
                                <a:lnTo>
                                  <a:pt x="291" y="38"/>
                                </a:lnTo>
                                <a:lnTo>
                                  <a:pt x="299" y="34"/>
                                </a:lnTo>
                                <a:lnTo>
                                  <a:pt x="305" y="38"/>
                                </a:lnTo>
                                <a:lnTo>
                                  <a:pt x="321" y="42"/>
                                </a:lnTo>
                                <a:lnTo>
                                  <a:pt x="338" y="45"/>
                                </a:lnTo>
                                <a:lnTo>
                                  <a:pt x="354" y="45"/>
                                </a:lnTo>
                                <a:lnTo>
                                  <a:pt x="361" y="38"/>
                                </a:lnTo>
                                <a:lnTo>
                                  <a:pt x="365" y="38"/>
                                </a:lnTo>
                                <a:lnTo>
                                  <a:pt x="369" y="34"/>
                                </a:lnTo>
                                <a:lnTo>
                                  <a:pt x="382" y="27"/>
                                </a:lnTo>
                                <a:lnTo>
                                  <a:pt x="397" y="24"/>
                                </a:lnTo>
                                <a:lnTo>
                                  <a:pt x="405" y="24"/>
                                </a:lnTo>
                                <a:lnTo>
                                  <a:pt x="417" y="19"/>
                                </a:lnTo>
                                <a:lnTo>
                                  <a:pt x="423" y="19"/>
                                </a:lnTo>
                                <a:lnTo>
                                  <a:pt x="436" y="9"/>
                                </a:lnTo>
                                <a:lnTo>
                                  <a:pt x="440" y="11"/>
                                </a:lnTo>
                                <a:lnTo>
                                  <a:pt x="445" y="5"/>
                                </a:lnTo>
                                <a:lnTo>
                                  <a:pt x="449" y="3"/>
                                </a:lnTo>
                                <a:lnTo>
                                  <a:pt x="454" y="0"/>
                                </a:lnTo>
                                <a:lnTo>
                                  <a:pt x="454" y="8"/>
                                </a:lnTo>
                                <a:lnTo>
                                  <a:pt x="460" y="13"/>
                                </a:lnTo>
                                <a:lnTo>
                                  <a:pt x="464" y="21"/>
                                </a:lnTo>
                                <a:lnTo>
                                  <a:pt x="468" y="25"/>
                                </a:lnTo>
                                <a:lnTo>
                                  <a:pt x="472" y="25"/>
                                </a:lnTo>
                                <a:lnTo>
                                  <a:pt x="476" y="28"/>
                                </a:lnTo>
                                <a:lnTo>
                                  <a:pt x="482" y="28"/>
                                </a:lnTo>
                                <a:lnTo>
                                  <a:pt x="482" y="31"/>
                                </a:lnTo>
                                <a:lnTo>
                                  <a:pt x="509" y="31"/>
                                </a:lnTo>
                                <a:lnTo>
                                  <a:pt x="520" y="40"/>
                                </a:lnTo>
                                <a:lnTo>
                                  <a:pt x="523" y="40"/>
                                </a:lnTo>
                                <a:lnTo>
                                  <a:pt x="525" y="45"/>
                                </a:lnTo>
                                <a:lnTo>
                                  <a:pt x="532" y="42"/>
                                </a:lnTo>
                                <a:lnTo>
                                  <a:pt x="550" y="47"/>
                                </a:lnTo>
                                <a:lnTo>
                                  <a:pt x="546" y="56"/>
                                </a:lnTo>
                                <a:lnTo>
                                  <a:pt x="552" y="63"/>
                                </a:lnTo>
                                <a:lnTo>
                                  <a:pt x="531" y="79"/>
                                </a:lnTo>
                                <a:lnTo>
                                  <a:pt x="515" y="92"/>
                                </a:lnTo>
                                <a:lnTo>
                                  <a:pt x="494" y="111"/>
                                </a:lnTo>
                                <a:lnTo>
                                  <a:pt x="458" y="135"/>
                                </a:lnTo>
                                <a:lnTo>
                                  <a:pt x="424" y="151"/>
                                </a:lnTo>
                                <a:lnTo>
                                  <a:pt x="397" y="166"/>
                                </a:lnTo>
                                <a:lnTo>
                                  <a:pt x="379" y="170"/>
                                </a:lnTo>
                                <a:lnTo>
                                  <a:pt x="357" y="176"/>
                                </a:lnTo>
                                <a:lnTo>
                                  <a:pt x="339" y="180"/>
                                </a:lnTo>
                                <a:lnTo>
                                  <a:pt x="328" y="180"/>
                                </a:lnTo>
                                <a:lnTo>
                                  <a:pt x="310" y="185"/>
                                </a:lnTo>
                                <a:lnTo>
                                  <a:pt x="301" y="183"/>
                                </a:lnTo>
                                <a:lnTo>
                                  <a:pt x="284" y="186"/>
                                </a:lnTo>
                                <a:lnTo>
                                  <a:pt x="266" y="185"/>
                                </a:lnTo>
                                <a:lnTo>
                                  <a:pt x="244" y="186"/>
                                </a:lnTo>
                                <a:lnTo>
                                  <a:pt x="232" y="189"/>
                                </a:lnTo>
                                <a:lnTo>
                                  <a:pt x="218" y="185"/>
                                </a:lnTo>
                                <a:lnTo>
                                  <a:pt x="202" y="182"/>
                                </a:lnTo>
                                <a:lnTo>
                                  <a:pt x="185" y="183"/>
                                </a:lnTo>
                                <a:lnTo>
                                  <a:pt x="168" y="182"/>
                                </a:lnTo>
                                <a:lnTo>
                                  <a:pt x="152" y="179"/>
                                </a:lnTo>
                                <a:lnTo>
                                  <a:pt x="139" y="178"/>
                                </a:lnTo>
                                <a:lnTo>
                                  <a:pt x="128" y="178"/>
                                </a:lnTo>
                                <a:lnTo>
                                  <a:pt x="115" y="170"/>
                                </a:lnTo>
                                <a:lnTo>
                                  <a:pt x="98" y="163"/>
                                </a:lnTo>
                                <a:lnTo>
                                  <a:pt x="83" y="153"/>
                                </a:lnTo>
                                <a:lnTo>
                                  <a:pt x="67" y="144"/>
                                </a:lnTo>
                                <a:lnTo>
                                  <a:pt x="50" y="133"/>
                                </a:lnTo>
                                <a:lnTo>
                                  <a:pt x="35" y="121"/>
                                </a:lnTo>
                                <a:lnTo>
                                  <a:pt x="24" y="109"/>
                                </a:lnTo>
                                <a:lnTo>
                                  <a:pt x="13" y="99"/>
                                </a:lnTo>
                                <a:lnTo>
                                  <a:pt x="0" y="83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91" name="Freeform 175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3105" y="2679"/>
                            <a:ext cx="55" cy="99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21" y="62"/>
                              </a:cxn>
                              <a:cxn ang="0">
                                <a:pos x="18" y="101"/>
                              </a:cxn>
                              <a:cxn ang="0">
                                <a:pos x="8" y="126"/>
                              </a:cxn>
                              <a:cxn ang="0">
                                <a:pos x="0" y="149"/>
                              </a:cxn>
                              <a:cxn ang="0">
                                <a:pos x="0" y="167"/>
                              </a:cxn>
                              <a:cxn ang="0">
                                <a:pos x="3" y="181"/>
                              </a:cxn>
                              <a:cxn ang="0">
                                <a:pos x="12" y="194"/>
                              </a:cxn>
                              <a:cxn ang="0">
                                <a:pos x="21" y="196"/>
                              </a:cxn>
                              <a:cxn ang="0">
                                <a:pos x="28" y="196"/>
                              </a:cxn>
                              <a:cxn ang="0">
                                <a:pos x="36" y="197"/>
                              </a:cxn>
                              <a:cxn ang="0">
                                <a:pos x="40" y="187"/>
                              </a:cxn>
                              <a:cxn ang="0">
                                <a:pos x="44" y="161"/>
                              </a:cxn>
                              <a:cxn ang="0">
                                <a:pos x="56" y="144"/>
                              </a:cxn>
                              <a:cxn ang="0">
                                <a:pos x="59" y="117"/>
                              </a:cxn>
                              <a:cxn ang="0">
                                <a:pos x="65" y="107"/>
                              </a:cxn>
                              <a:cxn ang="0">
                                <a:pos x="70" y="100"/>
                              </a:cxn>
                              <a:cxn ang="0">
                                <a:pos x="74" y="81"/>
                              </a:cxn>
                              <a:cxn ang="0">
                                <a:pos x="82" y="69"/>
                              </a:cxn>
                              <a:cxn ang="0">
                                <a:pos x="88" y="61"/>
                              </a:cxn>
                              <a:cxn ang="0">
                                <a:pos x="93" y="53"/>
                              </a:cxn>
                              <a:cxn ang="0">
                                <a:pos x="93" y="49"/>
                              </a:cxn>
                              <a:cxn ang="0">
                                <a:pos x="106" y="39"/>
                              </a:cxn>
                              <a:cxn ang="0">
                                <a:pos x="107" y="22"/>
                              </a:cxn>
                              <a:cxn ang="0">
                                <a:pos x="110" y="11"/>
                              </a:cxn>
                              <a:cxn ang="0">
                                <a:pos x="99" y="7"/>
                              </a:cxn>
                              <a:cxn ang="0">
                                <a:pos x="92" y="0"/>
                              </a:cxn>
                              <a:cxn ang="0">
                                <a:pos x="82" y="7"/>
                              </a:cxn>
                              <a:cxn ang="0">
                                <a:pos x="74" y="24"/>
                              </a:cxn>
                              <a:cxn ang="0">
                                <a:pos x="65" y="38"/>
                              </a:cxn>
                              <a:cxn ang="0">
                                <a:pos x="56" y="48"/>
                              </a:cxn>
                              <a:cxn ang="0">
                                <a:pos x="52" y="48"/>
                              </a:cxn>
                              <a:cxn ang="0">
                                <a:pos x="44" y="53"/>
                              </a:cxn>
                              <a:cxn ang="0">
                                <a:pos x="40" y="59"/>
                              </a:cxn>
                              <a:cxn ang="0">
                                <a:pos x="21" y="62"/>
                              </a:cxn>
                            </a:cxnLst>
                            <a:rect l="0" t="0" r="r" b="b"/>
                            <a:pathLst>
                              <a:path w="110" h="197">
                                <a:moveTo>
                                  <a:pt x="21" y="62"/>
                                </a:moveTo>
                                <a:lnTo>
                                  <a:pt x="18" y="101"/>
                                </a:lnTo>
                                <a:lnTo>
                                  <a:pt x="8" y="126"/>
                                </a:lnTo>
                                <a:lnTo>
                                  <a:pt x="0" y="149"/>
                                </a:lnTo>
                                <a:lnTo>
                                  <a:pt x="0" y="167"/>
                                </a:lnTo>
                                <a:lnTo>
                                  <a:pt x="3" y="181"/>
                                </a:lnTo>
                                <a:lnTo>
                                  <a:pt x="12" y="194"/>
                                </a:lnTo>
                                <a:lnTo>
                                  <a:pt x="21" y="196"/>
                                </a:lnTo>
                                <a:lnTo>
                                  <a:pt x="28" y="196"/>
                                </a:lnTo>
                                <a:lnTo>
                                  <a:pt x="36" y="197"/>
                                </a:lnTo>
                                <a:lnTo>
                                  <a:pt x="40" y="187"/>
                                </a:lnTo>
                                <a:lnTo>
                                  <a:pt x="44" y="161"/>
                                </a:lnTo>
                                <a:lnTo>
                                  <a:pt x="56" y="144"/>
                                </a:lnTo>
                                <a:lnTo>
                                  <a:pt x="59" y="117"/>
                                </a:lnTo>
                                <a:lnTo>
                                  <a:pt x="65" y="107"/>
                                </a:lnTo>
                                <a:lnTo>
                                  <a:pt x="70" y="100"/>
                                </a:lnTo>
                                <a:lnTo>
                                  <a:pt x="74" y="81"/>
                                </a:lnTo>
                                <a:lnTo>
                                  <a:pt x="82" y="69"/>
                                </a:lnTo>
                                <a:lnTo>
                                  <a:pt x="88" y="61"/>
                                </a:lnTo>
                                <a:lnTo>
                                  <a:pt x="93" y="53"/>
                                </a:lnTo>
                                <a:lnTo>
                                  <a:pt x="93" y="49"/>
                                </a:lnTo>
                                <a:lnTo>
                                  <a:pt x="106" y="39"/>
                                </a:lnTo>
                                <a:lnTo>
                                  <a:pt x="107" y="22"/>
                                </a:lnTo>
                                <a:lnTo>
                                  <a:pt x="110" y="11"/>
                                </a:lnTo>
                                <a:lnTo>
                                  <a:pt x="99" y="7"/>
                                </a:lnTo>
                                <a:lnTo>
                                  <a:pt x="92" y="0"/>
                                </a:lnTo>
                                <a:lnTo>
                                  <a:pt x="82" y="7"/>
                                </a:lnTo>
                                <a:lnTo>
                                  <a:pt x="74" y="24"/>
                                </a:lnTo>
                                <a:lnTo>
                                  <a:pt x="65" y="38"/>
                                </a:lnTo>
                                <a:lnTo>
                                  <a:pt x="56" y="48"/>
                                </a:lnTo>
                                <a:lnTo>
                                  <a:pt x="52" y="48"/>
                                </a:lnTo>
                                <a:lnTo>
                                  <a:pt x="44" y="53"/>
                                </a:lnTo>
                                <a:lnTo>
                                  <a:pt x="40" y="59"/>
                                </a:lnTo>
                                <a:lnTo>
                                  <a:pt x="21" y="62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  <p:sp>
                        <p:nvSpPr>
                          <p:cNvPr id="290992" name="Freeform 176"/>
                          <p:cNvSpPr>
                            <a:spLocks/>
                          </p:cNvSpPr>
                          <p:nvPr/>
                        </p:nvSpPr>
                        <p:spPr bwMode="auto">
                          <a:xfrm>
                            <a:off x="2840" y="2113"/>
                            <a:ext cx="751" cy="469"/>
                          </a:xfrm>
                          <a:custGeom>
                            <a:avLst/>
                            <a:gdLst/>
                            <a:ahLst/>
                            <a:cxnLst>
                              <a:cxn ang="0">
                                <a:pos x="88" y="392"/>
                              </a:cxn>
                              <a:cxn ang="0">
                                <a:pos x="101" y="323"/>
                              </a:cxn>
                              <a:cxn ang="0">
                                <a:pos x="151" y="284"/>
                              </a:cxn>
                              <a:cxn ang="0">
                                <a:pos x="209" y="265"/>
                              </a:cxn>
                              <a:cxn ang="0">
                                <a:pos x="225" y="226"/>
                              </a:cxn>
                              <a:cxn ang="0">
                                <a:pos x="299" y="191"/>
                              </a:cxn>
                              <a:cxn ang="0">
                                <a:pos x="347" y="142"/>
                              </a:cxn>
                              <a:cxn ang="0">
                                <a:pos x="325" y="117"/>
                              </a:cxn>
                              <a:cxn ang="0">
                                <a:pos x="330" y="94"/>
                              </a:cxn>
                              <a:cxn ang="0">
                                <a:pos x="282" y="127"/>
                              </a:cxn>
                              <a:cxn ang="0">
                                <a:pos x="266" y="194"/>
                              </a:cxn>
                              <a:cxn ang="0">
                                <a:pos x="234" y="214"/>
                              </a:cxn>
                              <a:cxn ang="0">
                                <a:pos x="217" y="180"/>
                              </a:cxn>
                              <a:cxn ang="0">
                                <a:pos x="172" y="196"/>
                              </a:cxn>
                              <a:cxn ang="0">
                                <a:pos x="159" y="169"/>
                              </a:cxn>
                              <a:cxn ang="0">
                                <a:pos x="161" y="143"/>
                              </a:cxn>
                              <a:cxn ang="0">
                                <a:pos x="209" y="126"/>
                              </a:cxn>
                              <a:cxn ang="0">
                                <a:pos x="240" y="81"/>
                              </a:cxn>
                              <a:cxn ang="0">
                                <a:pos x="291" y="27"/>
                              </a:cxn>
                              <a:cxn ang="0">
                                <a:pos x="361" y="13"/>
                              </a:cxn>
                              <a:cxn ang="0">
                                <a:pos x="454" y="53"/>
                              </a:cxn>
                              <a:cxn ang="0">
                                <a:pos x="421" y="117"/>
                              </a:cxn>
                              <a:cxn ang="0">
                                <a:pos x="454" y="149"/>
                              </a:cxn>
                              <a:cxn ang="0">
                                <a:pos x="483" y="113"/>
                              </a:cxn>
                              <a:cxn ang="0">
                                <a:pos x="608" y="98"/>
                              </a:cxn>
                              <a:cxn ang="0">
                                <a:pos x="759" y="17"/>
                              </a:cxn>
                              <a:cxn ang="0">
                                <a:pos x="993" y="53"/>
                              </a:cxn>
                              <a:cxn ang="0">
                                <a:pos x="1418" y="119"/>
                              </a:cxn>
                              <a:cxn ang="0">
                                <a:pos x="1455" y="156"/>
                              </a:cxn>
                              <a:cxn ang="0">
                                <a:pos x="1469" y="283"/>
                              </a:cxn>
                              <a:cxn ang="0">
                                <a:pos x="1346" y="181"/>
                              </a:cxn>
                              <a:cxn ang="0">
                                <a:pos x="1248" y="228"/>
                              </a:cxn>
                              <a:cxn ang="0">
                                <a:pos x="1383" y="405"/>
                              </a:cxn>
                              <a:cxn ang="0">
                                <a:pos x="1328" y="483"/>
                              </a:cxn>
                              <a:cxn ang="0">
                                <a:pos x="1417" y="656"/>
                              </a:cxn>
                              <a:cxn ang="0">
                                <a:pos x="1326" y="746"/>
                              </a:cxn>
                              <a:cxn ang="0">
                                <a:pos x="1303" y="817"/>
                              </a:cxn>
                              <a:cxn ang="0">
                                <a:pos x="1298" y="885"/>
                              </a:cxn>
                              <a:cxn ang="0">
                                <a:pos x="1266" y="882"/>
                              </a:cxn>
                              <a:cxn ang="0">
                                <a:pos x="1173" y="739"/>
                              </a:cxn>
                              <a:cxn ang="0">
                                <a:pos x="1040" y="734"/>
                              </a:cxn>
                              <a:cxn ang="0">
                                <a:pos x="960" y="819"/>
                              </a:cxn>
                              <a:cxn ang="0">
                                <a:pos x="797" y="636"/>
                              </a:cxn>
                              <a:cxn ang="0">
                                <a:pos x="582" y="572"/>
                              </a:cxn>
                              <a:cxn ang="0">
                                <a:pos x="745" y="685"/>
                              </a:cxn>
                              <a:cxn ang="0">
                                <a:pos x="554" y="787"/>
                              </a:cxn>
                              <a:cxn ang="0">
                                <a:pos x="505" y="691"/>
                              </a:cxn>
                              <a:cxn ang="0">
                                <a:pos x="426" y="579"/>
                              </a:cxn>
                              <a:cxn ang="0">
                                <a:pos x="379" y="496"/>
                              </a:cxn>
                              <a:cxn ang="0">
                                <a:pos x="357" y="458"/>
                              </a:cxn>
                              <a:cxn ang="0">
                                <a:pos x="328" y="434"/>
                              </a:cxn>
                              <a:cxn ang="0">
                                <a:pos x="317" y="477"/>
                              </a:cxn>
                              <a:cxn ang="0">
                                <a:pos x="277" y="410"/>
                              </a:cxn>
                              <a:cxn ang="0">
                                <a:pos x="232" y="387"/>
                              </a:cxn>
                              <a:cxn ang="0">
                                <a:pos x="280" y="445"/>
                              </a:cxn>
                              <a:cxn ang="0">
                                <a:pos x="260" y="458"/>
                              </a:cxn>
                              <a:cxn ang="0">
                                <a:pos x="221" y="419"/>
                              </a:cxn>
                              <a:cxn ang="0">
                                <a:pos x="177" y="393"/>
                              </a:cxn>
                              <a:cxn ang="0">
                                <a:pos x="120" y="426"/>
                              </a:cxn>
                              <a:cxn ang="0">
                                <a:pos x="107" y="467"/>
                              </a:cxn>
                              <a:cxn ang="0">
                                <a:pos x="68" y="495"/>
                              </a:cxn>
                              <a:cxn ang="0">
                                <a:pos x="9" y="477"/>
                              </a:cxn>
                            </a:cxnLst>
                            <a:rect l="0" t="0" r="r" b="b"/>
                            <a:pathLst>
                              <a:path w="1503" h="936">
                                <a:moveTo>
                                  <a:pt x="0" y="419"/>
                                </a:moveTo>
                                <a:lnTo>
                                  <a:pt x="14" y="406"/>
                                </a:lnTo>
                                <a:lnTo>
                                  <a:pt x="22" y="396"/>
                                </a:lnTo>
                                <a:lnTo>
                                  <a:pt x="40" y="396"/>
                                </a:lnTo>
                                <a:lnTo>
                                  <a:pt x="59" y="399"/>
                                </a:lnTo>
                                <a:lnTo>
                                  <a:pt x="73" y="393"/>
                                </a:lnTo>
                                <a:lnTo>
                                  <a:pt x="88" y="392"/>
                                </a:lnTo>
                                <a:lnTo>
                                  <a:pt x="90" y="374"/>
                                </a:lnTo>
                                <a:lnTo>
                                  <a:pt x="98" y="363"/>
                                </a:lnTo>
                                <a:lnTo>
                                  <a:pt x="77" y="350"/>
                                </a:lnTo>
                                <a:lnTo>
                                  <a:pt x="74" y="339"/>
                                </a:lnTo>
                                <a:lnTo>
                                  <a:pt x="76" y="325"/>
                                </a:lnTo>
                                <a:lnTo>
                                  <a:pt x="91" y="325"/>
                                </a:lnTo>
                                <a:lnTo>
                                  <a:pt x="101" y="323"/>
                                </a:lnTo>
                                <a:lnTo>
                                  <a:pt x="102" y="325"/>
                                </a:lnTo>
                                <a:lnTo>
                                  <a:pt x="113" y="316"/>
                                </a:lnTo>
                                <a:lnTo>
                                  <a:pt x="124" y="312"/>
                                </a:lnTo>
                                <a:lnTo>
                                  <a:pt x="128" y="312"/>
                                </a:lnTo>
                                <a:lnTo>
                                  <a:pt x="135" y="303"/>
                                </a:lnTo>
                                <a:lnTo>
                                  <a:pt x="143" y="300"/>
                                </a:lnTo>
                                <a:lnTo>
                                  <a:pt x="151" y="284"/>
                                </a:lnTo>
                                <a:lnTo>
                                  <a:pt x="157" y="289"/>
                                </a:lnTo>
                                <a:lnTo>
                                  <a:pt x="168" y="278"/>
                                </a:lnTo>
                                <a:lnTo>
                                  <a:pt x="169" y="278"/>
                                </a:lnTo>
                                <a:lnTo>
                                  <a:pt x="183" y="267"/>
                                </a:lnTo>
                                <a:lnTo>
                                  <a:pt x="191" y="265"/>
                                </a:lnTo>
                                <a:lnTo>
                                  <a:pt x="202" y="265"/>
                                </a:lnTo>
                                <a:lnTo>
                                  <a:pt x="209" y="265"/>
                                </a:lnTo>
                                <a:lnTo>
                                  <a:pt x="203" y="251"/>
                                </a:lnTo>
                                <a:lnTo>
                                  <a:pt x="201" y="239"/>
                                </a:lnTo>
                                <a:lnTo>
                                  <a:pt x="198" y="214"/>
                                </a:lnTo>
                                <a:lnTo>
                                  <a:pt x="214" y="213"/>
                                </a:lnTo>
                                <a:lnTo>
                                  <a:pt x="223" y="209"/>
                                </a:lnTo>
                                <a:lnTo>
                                  <a:pt x="218" y="219"/>
                                </a:lnTo>
                                <a:lnTo>
                                  <a:pt x="225" y="226"/>
                                </a:lnTo>
                                <a:lnTo>
                                  <a:pt x="232" y="235"/>
                                </a:lnTo>
                                <a:lnTo>
                                  <a:pt x="236" y="241"/>
                                </a:lnTo>
                                <a:lnTo>
                                  <a:pt x="255" y="239"/>
                                </a:lnTo>
                                <a:lnTo>
                                  <a:pt x="272" y="217"/>
                                </a:lnTo>
                                <a:lnTo>
                                  <a:pt x="284" y="207"/>
                                </a:lnTo>
                                <a:lnTo>
                                  <a:pt x="291" y="200"/>
                                </a:lnTo>
                                <a:lnTo>
                                  <a:pt x="299" y="191"/>
                                </a:lnTo>
                                <a:lnTo>
                                  <a:pt x="308" y="180"/>
                                </a:lnTo>
                                <a:lnTo>
                                  <a:pt x="314" y="184"/>
                                </a:lnTo>
                                <a:lnTo>
                                  <a:pt x="314" y="177"/>
                                </a:lnTo>
                                <a:lnTo>
                                  <a:pt x="319" y="172"/>
                                </a:lnTo>
                                <a:lnTo>
                                  <a:pt x="331" y="175"/>
                                </a:lnTo>
                                <a:lnTo>
                                  <a:pt x="351" y="194"/>
                                </a:lnTo>
                                <a:lnTo>
                                  <a:pt x="347" y="142"/>
                                </a:lnTo>
                                <a:lnTo>
                                  <a:pt x="330" y="165"/>
                                </a:lnTo>
                                <a:lnTo>
                                  <a:pt x="316" y="164"/>
                                </a:lnTo>
                                <a:lnTo>
                                  <a:pt x="312" y="149"/>
                                </a:lnTo>
                                <a:lnTo>
                                  <a:pt x="312" y="142"/>
                                </a:lnTo>
                                <a:lnTo>
                                  <a:pt x="308" y="138"/>
                                </a:lnTo>
                                <a:lnTo>
                                  <a:pt x="319" y="126"/>
                                </a:lnTo>
                                <a:lnTo>
                                  <a:pt x="325" y="117"/>
                                </a:lnTo>
                                <a:lnTo>
                                  <a:pt x="332" y="114"/>
                                </a:lnTo>
                                <a:lnTo>
                                  <a:pt x="338" y="113"/>
                                </a:lnTo>
                                <a:lnTo>
                                  <a:pt x="342" y="106"/>
                                </a:lnTo>
                                <a:lnTo>
                                  <a:pt x="347" y="104"/>
                                </a:lnTo>
                                <a:lnTo>
                                  <a:pt x="354" y="104"/>
                                </a:lnTo>
                                <a:lnTo>
                                  <a:pt x="342" y="91"/>
                                </a:lnTo>
                                <a:lnTo>
                                  <a:pt x="330" y="94"/>
                                </a:lnTo>
                                <a:lnTo>
                                  <a:pt x="321" y="94"/>
                                </a:lnTo>
                                <a:lnTo>
                                  <a:pt x="314" y="90"/>
                                </a:lnTo>
                                <a:lnTo>
                                  <a:pt x="314" y="98"/>
                                </a:lnTo>
                                <a:lnTo>
                                  <a:pt x="308" y="107"/>
                                </a:lnTo>
                                <a:lnTo>
                                  <a:pt x="298" y="122"/>
                                </a:lnTo>
                                <a:lnTo>
                                  <a:pt x="288" y="127"/>
                                </a:lnTo>
                                <a:lnTo>
                                  <a:pt x="282" y="127"/>
                                </a:lnTo>
                                <a:lnTo>
                                  <a:pt x="279" y="138"/>
                                </a:lnTo>
                                <a:lnTo>
                                  <a:pt x="279" y="142"/>
                                </a:lnTo>
                                <a:lnTo>
                                  <a:pt x="273" y="146"/>
                                </a:lnTo>
                                <a:lnTo>
                                  <a:pt x="280" y="164"/>
                                </a:lnTo>
                                <a:lnTo>
                                  <a:pt x="284" y="172"/>
                                </a:lnTo>
                                <a:lnTo>
                                  <a:pt x="276" y="185"/>
                                </a:lnTo>
                                <a:lnTo>
                                  <a:pt x="266" y="194"/>
                                </a:lnTo>
                                <a:lnTo>
                                  <a:pt x="264" y="207"/>
                                </a:lnTo>
                                <a:lnTo>
                                  <a:pt x="258" y="217"/>
                                </a:lnTo>
                                <a:lnTo>
                                  <a:pt x="253" y="217"/>
                                </a:lnTo>
                                <a:lnTo>
                                  <a:pt x="244" y="219"/>
                                </a:lnTo>
                                <a:lnTo>
                                  <a:pt x="236" y="223"/>
                                </a:lnTo>
                                <a:lnTo>
                                  <a:pt x="234" y="222"/>
                                </a:lnTo>
                                <a:lnTo>
                                  <a:pt x="234" y="214"/>
                                </a:lnTo>
                                <a:lnTo>
                                  <a:pt x="232" y="203"/>
                                </a:lnTo>
                                <a:lnTo>
                                  <a:pt x="225" y="203"/>
                                </a:lnTo>
                                <a:lnTo>
                                  <a:pt x="221" y="196"/>
                                </a:lnTo>
                                <a:lnTo>
                                  <a:pt x="223" y="185"/>
                                </a:lnTo>
                                <a:lnTo>
                                  <a:pt x="224" y="180"/>
                                </a:lnTo>
                                <a:lnTo>
                                  <a:pt x="223" y="177"/>
                                </a:lnTo>
                                <a:lnTo>
                                  <a:pt x="217" y="180"/>
                                </a:lnTo>
                                <a:lnTo>
                                  <a:pt x="214" y="180"/>
                                </a:lnTo>
                                <a:lnTo>
                                  <a:pt x="210" y="178"/>
                                </a:lnTo>
                                <a:lnTo>
                                  <a:pt x="207" y="177"/>
                                </a:lnTo>
                                <a:lnTo>
                                  <a:pt x="201" y="183"/>
                                </a:lnTo>
                                <a:lnTo>
                                  <a:pt x="194" y="190"/>
                                </a:lnTo>
                                <a:lnTo>
                                  <a:pt x="187" y="197"/>
                                </a:lnTo>
                                <a:lnTo>
                                  <a:pt x="172" y="196"/>
                                </a:lnTo>
                                <a:lnTo>
                                  <a:pt x="162" y="194"/>
                                </a:lnTo>
                                <a:lnTo>
                                  <a:pt x="155" y="187"/>
                                </a:lnTo>
                                <a:lnTo>
                                  <a:pt x="155" y="183"/>
                                </a:lnTo>
                                <a:lnTo>
                                  <a:pt x="159" y="177"/>
                                </a:lnTo>
                                <a:lnTo>
                                  <a:pt x="165" y="172"/>
                                </a:lnTo>
                                <a:lnTo>
                                  <a:pt x="169" y="167"/>
                                </a:lnTo>
                                <a:lnTo>
                                  <a:pt x="159" y="169"/>
                                </a:lnTo>
                                <a:lnTo>
                                  <a:pt x="155" y="162"/>
                                </a:lnTo>
                                <a:lnTo>
                                  <a:pt x="155" y="158"/>
                                </a:lnTo>
                                <a:lnTo>
                                  <a:pt x="169" y="156"/>
                                </a:lnTo>
                                <a:lnTo>
                                  <a:pt x="181" y="155"/>
                                </a:lnTo>
                                <a:lnTo>
                                  <a:pt x="173" y="151"/>
                                </a:lnTo>
                                <a:lnTo>
                                  <a:pt x="161" y="152"/>
                                </a:lnTo>
                                <a:lnTo>
                                  <a:pt x="161" y="143"/>
                                </a:lnTo>
                                <a:lnTo>
                                  <a:pt x="166" y="138"/>
                                </a:lnTo>
                                <a:lnTo>
                                  <a:pt x="179" y="132"/>
                                </a:lnTo>
                                <a:lnTo>
                                  <a:pt x="183" y="126"/>
                                </a:lnTo>
                                <a:lnTo>
                                  <a:pt x="187" y="123"/>
                                </a:lnTo>
                                <a:lnTo>
                                  <a:pt x="196" y="122"/>
                                </a:lnTo>
                                <a:lnTo>
                                  <a:pt x="205" y="123"/>
                                </a:lnTo>
                                <a:lnTo>
                                  <a:pt x="209" y="126"/>
                                </a:lnTo>
                                <a:lnTo>
                                  <a:pt x="216" y="122"/>
                                </a:lnTo>
                                <a:lnTo>
                                  <a:pt x="209" y="120"/>
                                </a:lnTo>
                                <a:lnTo>
                                  <a:pt x="209" y="108"/>
                                </a:lnTo>
                                <a:lnTo>
                                  <a:pt x="227" y="95"/>
                                </a:lnTo>
                                <a:lnTo>
                                  <a:pt x="236" y="87"/>
                                </a:lnTo>
                                <a:lnTo>
                                  <a:pt x="242" y="85"/>
                                </a:lnTo>
                                <a:lnTo>
                                  <a:pt x="240" y="81"/>
                                </a:lnTo>
                                <a:lnTo>
                                  <a:pt x="249" y="71"/>
                                </a:lnTo>
                                <a:lnTo>
                                  <a:pt x="258" y="58"/>
                                </a:lnTo>
                                <a:lnTo>
                                  <a:pt x="269" y="52"/>
                                </a:lnTo>
                                <a:lnTo>
                                  <a:pt x="261" y="46"/>
                                </a:lnTo>
                                <a:lnTo>
                                  <a:pt x="283" y="33"/>
                                </a:lnTo>
                                <a:lnTo>
                                  <a:pt x="292" y="34"/>
                                </a:lnTo>
                                <a:lnTo>
                                  <a:pt x="291" y="27"/>
                                </a:lnTo>
                                <a:lnTo>
                                  <a:pt x="310" y="26"/>
                                </a:lnTo>
                                <a:lnTo>
                                  <a:pt x="346" y="2"/>
                                </a:lnTo>
                                <a:lnTo>
                                  <a:pt x="351" y="0"/>
                                </a:lnTo>
                                <a:lnTo>
                                  <a:pt x="345" y="17"/>
                                </a:lnTo>
                                <a:lnTo>
                                  <a:pt x="353" y="8"/>
                                </a:lnTo>
                                <a:lnTo>
                                  <a:pt x="362" y="5"/>
                                </a:lnTo>
                                <a:lnTo>
                                  <a:pt x="361" y="13"/>
                                </a:lnTo>
                                <a:lnTo>
                                  <a:pt x="388" y="4"/>
                                </a:lnTo>
                                <a:lnTo>
                                  <a:pt x="402" y="11"/>
                                </a:lnTo>
                                <a:lnTo>
                                  <a:pt x="383" y="18"/>
                                </a:lnTo>
                                <a:lnTo>
                                  <a:pt x="390" y="27"/>
                                </a:lnTo>
                                <a:lnTo>
                                  <a:pt x="417" y="26"/>
                                </a:lnTo>
                                <a:lnTo>
                                  <a:pt x="457" y="39"/>
                                </a:lnTo>
                                <a:lnTo>
                                  <a:pt x="454" y="53"/>
                                </a:lnTo>
                                <a:lnTo>
                                  <a:pt x="438" y="66"/>
                                </a:lnTo>
                                <a:lnTo>
                                  <a:pt x="413" y="74"/>
                                </a:lnTo>
                                <a:lnTo>
                                  <a:pt x="409" y="90"/>
                                </a:lnTo>
                                <a:lnTo>
                                  <a:pt x="410" y="104"/>
                                </a:lnTo>
                                <a:lnTo>
                                  <a:pt x="417" y="107"/>
                                </a:lnTo>
                                <a:lnTo>
                                  <a:pt x="419" y="114"/>
                                </a:lnTo>
                                <a:lnTo>
                                  <a:pt x="421" y="117"/>
                                </a:lnTo>
                                <a:lnTo>
                                  <a:pt x="427" y="120"/>
                                </a:lnTo>
                                <a:lnTo>
                                  <a:pt x="428" y="129"/>
                                </a:lnTo>
                                <a:lnTo>
                                  <a:pt x="436" y="139"/>
                                </a:lnTo>
                                <a:lnTo>
                                  <a:pt x="436" y="143"/>
                                </a:lnTo>
                                <a:lnTo>
                                  <a:pt x="445" y="143"/>
                                </a:lnTo>
                                <a:lnTo>
                                  <a:pt x="447" y="146"/>
                                </a:lnTo>
                                <a:lnTo>
                                  <a:pt x="454" y="149"/>
                                </a:lnTo>
                                <a:lnTo>
                                  <a:pt x="458" y="145"/>
                                </a:lnTo>
                                <a:lnTo>
                                  <a:pt x="463" y="138"/>
                                </a:lnTo>
                                <a:lnTo>
                                  <a:pt x="465" y="133"/>
                                </a:lnTo>
                                <a:lnTo>
                                  <a:pt x="472" y="136"/>
                                </a:lnTo>
                                <a:lnTo>
                                  <a:pt x="480" y="126"/>
                                </a:lnTo>
                                <a:lnTo>
                                  <a:pt x="480" y="119"/>
                                </a:lnTo>
                                <a:lnTo>
                                  <a:pt x="483" y="113"/>
                                </a:lnTo>
                                <a:lnTo>
                                  <a:pt x="484" y="108"/>
                                </a:lnTo>
                                <a:lnTo>
                                  <a:pt x="501" y="104"/>
                                </a:lnTo>
                                <a:lnTo>
                                  <a:pt x="515" y="100"/>
                                </a:lnTo>
                                <a:lnTo>
                                  <a:pt x="532" y="94"/>
                                </a:lnTo>
                                <a:lnTo>
                                  <a:pt x="553" y="98"/>
                                </a:lnTo>
                                <a:lnTo>
                                  <a:pt x="574" y="98"/>
                                </a:lnTo>
                                <a:lnTo>
                                  <a:pt x="608" y="98"/>
                                </a:lnTo>
                                <a:lnTo>
                                  <a:pt x="613" y="62"/>
                                </a:lnTo>
                                <a:lnTo>
                                  <a:pt x="633" y="63"/>
                                </a:lnTo>
                                <a:lnTo>
                                  <a:pt x="646" y="91"/>
                                </a:lnTo>
                                <a:lnTo>
                                  <a:pt x="649" y="68"/>
                                </a:lnTo>
                                <a:lnTo>
                                  <a:pt x="712" y="4"/>
                                </a:lnTo>
                                <a:lnTo>
                                  <a:pt x="737" y="4"/>
                                </a:lnTo>
                                <a:lnTo>
                                  <a:pt x="759" y="17"/>
                                </a:lnTo>
                                <a:lnTo>
                                  <a:pt x="788" y="16"/>
                                </a:lnTo>
                                <a:lnTo>
                                  <a:pt x="826" y="39"/>
                                </a:lnTo>
                                <a:lnTo>
                                  <a:pt x="870" y="52"/>
                                </a:lnTo>
                                <a:lnTo>
                                  <a:pt x="901" y="49"/>
                                </a:lnTo>
                                <a:lnTo>
                                  <a:pt x="942" y="63"/>
                                </a:lnTo>
                                <a:lnTo>
                                  <a:pt x="977" y="63"/>
                                </a:lnTo>
                                <a:lnTo>
                                  <a:pt x="993" y="53"/>
                                </a:lnTo>
                                <a:lnTo>
                                  <a:pt x="1032" y="53"/>
                                </a:lnTo>
                                <a:lnTo>
                                  <a:pt x="1052" y="65"/>
                                </a:lnTo>
                                <a:lnTo>
                                  <a:pt x="1104" y="65"/>
                                </a:lnTo>
                                <a:lnTo>
                                  <a:pt x="1148" y="85"/>
                                </a:lnTo>
                                <a:lnTo>
                                  <a:pt x="1229" y="82"/>
                                </a:lnTo>
                                <a:lnTo>
                                  <a:pt x="1357" y="91"/>
                                </a:lnTo>
                                <a:lnTo>
                                  <a:pt x="1418" y="119"/>
                                </a:lnTo>
                                <a:lnTo>
                                  <a:pt x="1470" y="136"/>
                                </a:lnTo>
                                <a:lnTo>
                                  <a:pt x="1503" y="151"/>
                                </a:lnTo>
                                <a:lnTo>
                                  <a:pt x="1494" y="155"/>
                                </a:lnTo>
                                <a:lnTo>
                                  <a:pt x="1470" y="143"/>
                                </a:lnTo>
                                <a:lnTo>
                                  <a:pt x="1417" y="139"/>
                                </a:lnTo>
                                <a:lnTo>
                                  <a:pt x="1432" y="151"/>
                                </a:lnTo>
                                <a:lnTo>
                                  <a:pt x="1455" y="156"/>
                                </a:lnTo>
                                <a:lnTo>
                                  <a:pt x="1449" y="175"/>
                                </a:lnTo>
                                <a:lnTo>
                                  <a:pt x="1424" y="187"/>
                                </a:lnTo>
                                <a:lnTo>
                                  <a:pt x="1416" y="206"/>
                                </a:lnTo>
                                <a:lnTo>
                                  <a:pt x="1449" y="223"/>
                                </a:lnTo>
                                <a:lnTo>
                                  <a:pt x="1472" y="246"/>
                                </a:lnTo>
                                <a:lnTo>
                                  <a:pt x="1484" y="280"/>
                                </a:lnTo>
                                <a:lnTo>
                                  <a:pt x="1469" y="283"/>
                                </a:lnTo>
                                <a:lnTo>
                                  <a:pt x="1436" y="273"/>
                                </a:lnTo>
                                <a:lnTo>
                                  <a:pt x="1402" y="248"/>
                                </a:lnTo>
                                <a:lnTo>
                                  <a:pt x="1388" y="235"/>
                                </a:lnTo>
                                <a:lnTo>
                                  <a:pt x="1380" y="217"/>
                                </a:lnTo>
                                <a:lnTo>
                                  <a:pt x="1372" y="191"/>
                                </a:lnTo>
                                <a:lnTo>
                                  <a:pt x="1358" y="183"/>
                                </a:lnTo>
                                <a:lnTo>
                                  <a:pt x="1346" y="181"/>
                                </a:lnTo>
                                <a:lnTo>
                                  <a:pt x="1335" y="184"/>
                                </a:lnTo>
                                <a:lnTo>
                                  <a:pt x="1347" y="204"/>
                                </a:lnTo>
                                <a:lnTo>
                                  <a:pt x="1314" y="207"/>
                                </a:lnTo>
                                <a:lnTo>
                                  <a:pt x="1299" y="197"/>
                                </a:lnTo>
                                <a:lnTo>
                                  <a:pt x="1270" y="203"/>
                                </a:lnTo>
                                <a:lnTo>
                                  <a:pt x="1248" y="219"/>
                                </a:lnTo>
                                <a:lnTo>
                                  <a:pt x="1248" y="228"/>
                                </a:lnTo>
                                <a:lnTo>
                                  <a:pt x="1257" y="242"/>
                                </a:lnTo>
                                <a:lnTo>
                                  <a:pt x="1291" y="246"/>
                                </a:lnTo>
                                <a:lnTo>
                                  <a:pt x="1318" y="264"/>
                                </a:lnTo>
                                <a:lnTo>
                                  <a:pt x="1365" y="312"/>
                                </a:lnTo>
                                <a:lnTo>
                                  <a:pt x="1384" y="344"/>
                                </a:lnTo>
                                <a:lnTo>
                                  <a:pt x="1387" y="377"/>
                                </a:lnTo>
                                <a:lnTo>
                                  <a:pt x="1383" y="405"/>
                                </a:lnTo>
                                <a:lnTo>
                                  <a:pt x="1372" y="405"/>
                                </a:lnTo>
                                <a:lnTo>
                                  <a:pt x="1359" y="395"/>
                                </a:lnTo>
                                <a:lnTo>
                                  <a:pt x="1342" y="408"/>
                                </a:lnTo>
                                <a:lnTo>
                                  <a:pt x="1324" y="419"/>
                                </a:lnTo>
                                <a:lnTo>
                                  <a:pt x="1321" y="441"/>
                                </a:lnTo>
                                <a:lnTo>
                                  <a:pt x="1340" y="464"/>
                                </a:lnTo>
                                <a:lnTo>
                                  <a:pt x="1328" y="483"/>
                                </a:lnTo>
                                <a:lnTo>
                                  <a:pt x="1324" y="515"/>
                                </a:lnTo>
                                <a:lnTo>
                                  <a:pt x="1347" y="535"/>
                                </a:lnTo>
                                <a:lnTo>
                                  <a:pt x="1373" y="541"/>
                                </a:lnTo>
                                <a:lnTo>
                                  <a:pt x="1401" y="563"/>
                                </a:lnTo>
                                <a:lnTo>
                                  <a:pt x="1424" y="592"/>
                                </a:lnTo>
                                <a:lnTo>
                                  <a:pt x="1425" y="636"/>
                                </a:lnTo>
                                <a:lnTo>
                                  <a:pt x="1417" y="656"/>
                                </a:lnTo>
                                <a:lnTo>
                                  <a:pt x="1392" y="673"/>
                                </a:lnTo>
                                <a:lnTo>
                                  <a:pt x="1362" y="682"/>
                                </a:lnTo>
                                <a:lnTo>
                                  <a:pt x="1343" y="695"/>
                                </a:lnTo>
                                <a:lnTo>
                                  <a:pt x="1332" y="688"/>
                                </a:lnTo>
                                <a:lnTo>
                                  <a:pt x="1322" y="695"/>
                                </a:lnTo>
                                <a:lnTo>
                                  <a:pt x="1320" y="727"/>
                                </a:lnTo>
                                <a:lnTo>
                                  <a:pt x="1326" y="746"/>
                                </a:lnTo>
                                <a:lnTo>
                                  <a:pt x="1357" y="768"/>
                                </a:lnTo>
                                <a:lnTo>
                                  <a:pt x="1369" y="789"/>
                                </a:lnTo>
                                <a:lnTo>
                                  <a:pt x="1379" y="803"/>
                                </a:lnTo>
                                <a:lnTo>
                                  <a:pt x="1376" y="826"/>
                                </a:lnTo>
                                <a:lnTo>
                                  <a:pt x="1357" y="845"/>
                                </a:lnTo>
                                <a:lnTo>
                                  <a:pt x="1336" y="845"/>
                                </a:lnTo>
                                <a:lnTo>
                                  <a:pt x="1303" y="817"/>
                                </a:lnTo>
                                <a:lnTo>
                                  <a:pt x="1280" y="807"/>
                                </a:lnTo>
                                <a:lnTo>
                                  <a:pt x="1270" y="801"/>
                                </a:lnTo>
                                <a:lnTo>
                                  <a:pt x="1261" y="816"/>
                                </a:lnTo>
                                <a:lnTo>
                                  <a:pt x="1263" y="836"/>
                                </a:lnTo>
                                <a:lnTo>
                                  <a:pt x="1272" y="852"/>
                                </a:lnTo>
                                <a:lnTo>
                                  <a:pt x="1277" y="877"/>
                                </a:lnTo>
                                <a:lnTo>
                                  <a:pt x="1298" y="885"/>
                                </a:lnTo>
                                <a:lnTo>
                                  <a:pt x="1291" y="898"/>
                                </a:lnTo>
                                <a:lnTo>
                                  <a:pt x="1292" y="917"/>
                                </a:lnTo>
                                <a:lnTo>
                                  <a:pt x="1299" y="936"/>
                                </a:lnTo>
                                <a:lnTo>
                                  <a:pt x="1285" y="935"/>
                                </a:lnTo>
                                <a:lnTo>
                                  <a:pt x="1270" y="913"/>
                                </a:lnTo>
                                <a:lnTo>
                                  <a:pt x="1272" y="890"/>
                                </a:lnTo>
                                <a:lnTo>
                                  <a:pt x="1266" y="882"/>
                                </a:lnTo>
                                <a:lnTo>
                                  <a:pt x="1261" y="856"/>
                                </a:lnTo>
                                <a:lnTo>
                                  <a:pt x="1254" y="849"/>
                                </a:lnTo>
                                <a:lnTo>
                                  <a:pt x="1251" y="813"/>
                                </a:lnTo>
                                <a:lnTo>
                                  <a:pt x="1241" y="789"/>
                                </a:lnTo>
                                <a:lnTo>
                                  <a:pt x="1225" y="769"/>
                                </a:lnTo>
                                <a:lnTo>
                                  <a:pt x="1195" y="758"/>
                                </a:lnTo>
                                <a:lnTo>
                                  <a:pt x="1173" y="739"/>
                                </a:lnTo>
                                <a:lnTo>
                                  <a:pt x="1163" y="724"/>
                                </a:lnTo>
                                <a:lnTo>
                                  <a:pt x="1148" y="708"/>
                                </a:lnTo>
                                <a:lnTo>
                                  <a:pt x="1125" y="672"/>
                                </a:lnTo>
                                <a:lnTo>
                                  <a:pt x="1104" y="675"/>
                                </a:lnTo>
                                <a:lnTo>
                                  <a:pt x="1077" y="692"/>
                                </a:lnTo>
                                <a:lnTo>
                                  <a:pt x="1065" y="707"/>
                                </a:lnTo>
                                <a:lnTo>
                                  <a:pt x="1040" y="734"/>
                                </a:lnTo>
                                <a:lnTo>
                                  <a:pt x="1022" y="763"/>
                                </a:lnTo>
                                <a:lnTo>
                                  <a:pt x="1015" y="774"/>
                                </a:lnTo>
                                <a:lnTo>
                                  <a:pt x="1022" y="808"/>
                                </a:lnTo>
                                <a:lnTo>
                                  <a:pt x="1021" y="842"/>
                                </a:lnTo>
                                <a:lnTo>
                                  <a:pt x="999" y="865"/>
                                </a:lnTo>
                                <a:lnTo>
                                  <a:pt x="986" y="866"/>
                                </a:lnTo>
                                <a:lnTo>
                                  <a:pt x="960" y="819"/>
                                </a:lnTo>
                                <a:lnTo>
                                  <a:pt x="940" y="784"/>
                                </a:lnTo>
                                <a:lnTo>
                                  <a:pt x="899" y="720"/>
                                </a:lnTo>
                                <a:lnTo>
                                  <a:pt x="897" y="695"/>
                                </a:lnTo>
                                <a:lnTo>
                                  <a:pt x="888" y="683"/>
                                </a:lnTo>
                                <a:lnTo>
                                  <a:pt x="881" y="699"/>
                                </a:lnTo>
                                <a:lnTo>
                                  <a:pt x="845" y="663"/>
                                </a:lnTo>
                                <a:lnTo>
                                  <a:pt x="797" y="636"/>
                                </a:lnTo>
                                <a:lnTo>
                                  <a:pt x="767" y="641"/>
                                </a:lnTo>
                                <a:lnTo>
                                  <a:pt x="723" y="638"/>
                                </a:lnTo>
                                <a:lnTo>
                                  <a:pt x="703" y="618"/>
                                </a:lnTo>
                                <a:lnTo>
                                  <a:pt x="679" y="621"/>
                                </a:lnTo>
                                <a:lnTo>
                                  <a:pt x="646" y="612"/>
                                </a:lnTo>
                                <a:lnTo>
                                  <a:pt x="578" y="544"/>
                                </a:lnTo>
                                <a:lnTo>
                                  <a:pt x="582" y="572"/>
                                </a:lnTo>
                                <a:lnTo>
                                  <a:pt x="602" y="611"/>
                                </a:lnTo>
                                <a:lnTo>
                                  <a:pt x="626" y="638"/>
                                </a:lnTo>
                                <a:lnTo>
                                  <a:pt x="650" y="653"/>
                                </a:lnTo>
                                <a:lnTo>
                                  <a:pt x="678" y="641"/>
                                </a:lnTo>
                                <a:lnTo>
                                  <a:pt x="700" y="641"/>
                                </a:lnTo>
                                <a:lnTo>
                                  <a:pt x="729" y="666"/>
                                </a:lnTo>
                                <a:lnTo>
                                  <a:pt x="745" y="685"/>
                                </a:lnTo>
                                <a:lnTo>
                                  <a:pt x="742" y="697"/>
                                </a:lnTo>
                                <a:lnTo>
                                  <a:pt x="693" y="750"/>
                                </a:lnTo>
                                <a:lnTo>
                                  <a:pt x="660" y="771"/>
                                </a:lnTo>
                                <a:lnTo>
                                  <a:pt x="591" y="798"/>
                                </a:lnTo>
                                <a:lnTo>
                                  <a:pt x="571" y="807"/>
                                </a:lnTo>
                                <a:lnTo>
                                  <a:pt x="559" y="798"/>
                                </a:lnTo>
                                <a:lnTo>
                                  <a:pt x="554" y="787"/>
                                </a:lnTo>
                                <a:lnTo>
                                  <a:pt x="553" y="771"/>
                                </a:lnTo>
                                <a:lnTo>
                                  <a:pt x="548" y="755"/>
                                </a:lnTo>
                                <a:lnTo>
                                  <a:pt x="538" y="742"/>
                                </a:lnTo>
                                <a:lnTo>
                                  <a:pt x="530" y="730"/>
                                </a:lnTo>
                                <a:lnTo>
                                  <a:pt x="517" y="714"/>
                                </a:lnTo>
                                <a:lnTo>
                                  <a:pt x="511" y="704"/>
                                </a:lnTo>
                                <a:lnTo>
                                  <a:pt x="505" y="691"/>
                                </a:lnTo>
                                <a:lnTo>
                                  <a:pt x="495" y="679"/>
                                </a:lnTo>
                                <a:lnTo>
                                  <a:pt x="480" y="650"/>
                                </a:lnTo>
                                <a:lnTo>
                                  <a:pt x="472" y="638"/>
                                </a:lnTo>
                                <a:lnTo>
                                  <a:pt x="461" y="623"/>
                                </a:lnTo>
                                <a:lnTo>
                                  <a:pt x="443" y="601"/>
                                </a:lnTo>
                                <a:lnTo>
                                  <a:pt x="434" y="588"/>
                                </a:lnTo>
                                <a:lnTo>
                                  <a:pt x="426" y="579"/>
                                </a:lnTo>
                                <a:lnTo>
                                  <a:pt x="416" y="560"/>
                                </a:lnTo>
                                <a:lnTo>
                                  <a:pt x="445" y="543"/>
                                </a:lnTo>
                                <a:lnTo>
                                  <a:pt x="457" y="505"/>
                                </a:lnTo>
                                <a:lnTo>
                                  <a:pt x="430" y="495"/>
                                </a:lnTo>
                                <a:lnTo>
                                  <a:pt x="391" y="501"/>
                                </a:lnTo>
                                <a:lnTo>
                                  <a:pt x="383" y="496"/>
                                </a:lnTo>
                                <a:lnTo>
                                  <a:pt x="379" y="496"/>
                                </a:lnTo>
                                <a:lnTo>
                                  <a:pt x="373" y="496"/>
                                </a:lnTo>
                                <a:lnTo>
                                  <a:pt x="369" y="496"/>
                                </a:lnTo>
                                <a:lnTo>
                                  <a:pt x="368" y="489"/>
                                </a:lnTo>
                                <a:lnTo>
                                  <a:pt x="365" y="483"/>
                                </a:lnTo>
                                <a:lnTo>
                                  <a:pt x="365" y="471"/>
                                </a:lnTo>
                                <a:lnTo>
                                  <a:pt x="358" y="466"/>
                                </a:lnTo>
                                <a:lnTo>
                                  <a:pt x="357" y="458"/>
                                </a:lnTo>
                                <a:lnTo>
                                  <a:pt x="353" y="457"/>
                                </a:lnTo>
                                <a:lnTo>
                                  <a:pt x="349" y="451"/>
                                </a:lnTo>
                                <a:lnTo>
                                  <a:pt x="347" y="445"/>
                                </a:lnTo>
                                <a:lnTo>
                                  <a:pt x="345" y="440"/>
                                </a:lnTo>
                                <a:lnTo>
                                  <a:pt x="342" y="434"/>
                                </a:lnTo>
                                <a:lnTo>
                                  <a:pt x="334" y="434"/>
                                </a:lnTo>
                                <a:lnTo>
                                  <a:pt x="328" y="434"/>
                                </a:lnTo>
                                <a:lnTo>
                                  <a:pt x="325" y="434"/>
                                </a:lnTo>
                                <a:lnTo>
                                  <a:pt x="324" y="444"/>
                                </a:lnTo>
                                <a:lnTo>
                                  <a:pt x="324" y="451"/>
                                </a:lnTo>
                                <a:lnTo>
                                  <a:pt x="324" y="460"/>
                                </a:lnTo>
                                <a:lnTo>
                                  <a:pt x="324" y="469"/>
                                </a:lnTo>
                                <a:lnTo>
                                  <a:pt x="324" y="474"/>
                                </a:lnTo>
                                <a:lnTo>
                                  <a:pt x="317" y="477"/>
                                </a:lnTo>
                                <a:lnTo>
                                  <a:pt x="312" y="483"/>
                                </a:lnTo>
                                <a:lnTo>
                                  <a:pt x="303" y="474"/>
                                </a:lnTo>
                                <a:lnTo>
                                  <a:pt x="298" y="463"/>
                                </a:lnTo>
                                <a:lnTo>
                                  <a:pt x="299" y="450"/>
                                </a:lnTo>
                                <a:lnTo>
                                  <a:pt x="291" y="429"/>
                                </a:lnTo>
                                <a:lnTo>
                                  <a:pt x="287" y="418"/>
                                </a:lnTo>
                                <a:lnTo>
                                  <a:pt x="277" y="410"/>
                                </a:lnTo>
                                <a:lnTo>
                                  <a:pt x="266" y="403"/>
                                </a:lnTo>
                                <a:lnTo>
                                  <a:pt x="261" y="393"/>
                                </a:lnTo>
                                <a:lnTo>
                                  <a:pt x="257" y="386"/>
                                </a:lnTo>
                                <a:lnTo>
                                  <a:pt x="247" y="384"/>
                                </a:lnTo>
                                <a:lnTo>
                                  <a:pt x="244" y="380"/>
                                </a:lnTo>
                                <a:lnTo>
                                  <a:pt x="238" y="380"/>
                                </a:lnTo>
                                <a:lnTo>
                                  <a:pt x="232" y="387"/>
                                </a:lnTo>
                                <a:lnTo>
                                  <a:pt x="227" y="393"/>
                                </a:lnTo>
                                <a:lnTo>
                                  <a:pt x="239" y="400"/>
                                </a:lnTo>
                                <a:lnTo>
                                  <a:pt x="246" y="410"/>
                                </a:lnTo>
                                <a:lnTo>
                                  <a:pt x="258" y="424"/>
                                </a:lnTo>
                                <a:lnTo>
                                  <a:pt x="264" y="429"/>
                                </a:lnTo>
                                <a:lnTo>
                                  <a:pt x="273" y="434"/>
                                </a:lnTo>
                                <a:lnTo>
                                  <a:pt x="280" y="445"/>
                                </a:lnTo>
                                <a:lnTo>
                                  <a:pt x="272" y="456"/>
                                </a:lnTo>
                                <a:lnTo>
                                  <a:pt x="271" y="451"/>
                                </a:lnTo>
                                <a:lnTo>
                                  <a:pt x="271" y="445"/>
                                </a:lnTo>
                                <a:lnTo>
                                  <a:pt x="266" y="458"/>
                                </a:lnTo>
                                <a:lnTo>
                                  <a:pt x="265" y="470"/>
                                </a:lnTo>
                                <a:lnTo>
                                  <a:pt x="257" y="473"/>
                                </a:lnTo>
                                <a:lnTo>
                                  <a:pt x="260" y="458"/>
                                </a:lnTo>
                                <a:lnTo>
                                  <a:pt x="258" y="451"/>
                                </a:lnTo>
                                <a:lnTo>
                                  <a:pt x="249" y="447"/>
                                </a:lnTo>
                                <a:lnTo>
                                  <a:pt x="244" y="444"/>
                                </a:lnTo>
                                <a:lnTo>
                                  <a:pt x="240" y="438"/>
                                </a:lnTo>
                                <a:lnTo>
                                  <a:pt x="232" y="432"/>
                                </a:lnTo>
                                <a:lnTo>
                                  <a:pt x="227" y="428"/>
                                </a:lnTo>
                                <a:lnTo>
                                  <a:pt x="221" y="419"/>
                                </a:lnTo>
                                <a:lnTo>
                                  <a:pt x="214" y="415"/>
                                </a:lnTo>
                                <a:lnTo>
                                  <a:pt x="210" y="406"/>
                                </a:lnTo>
                                <a:lnTo>
                                  <a:pt x="209" y="399"/>
                                </a:lnTo>
                                <a:lnTo>
                                  <a:pt x="203" y="396"/>
                                </a:lnTo>
                                <a:lnTo>
                                  <a:pt x="198" y="392"/>
                                </a:lnTo>
                                <a:lnTo>
                                  <a:pt x="187" y="392"/>
                                </a:lnTo>
                                <a:lnTo>
                                  <a:pt x="177" y="393"/>
                                </a:lnTo>
                                <a:lnTo>
                                  <a:pt x="166" y="392"/>
                                </a:lnTo>
                                <a:lnTo>
                                  <a:pt x="147" y="393"/>
                                </a:lnTo>
                                <a:lnTo>
                                  <a:pt x="133" y="395"/>
                                </a:lnTo>
                                <a:lnTo>
                                  <a:pt x="129" y="397"/>
                                </a:lnTo>
                                <a:lnTo>
                                  <a:pt x="128" y="406"/>
                                </a:lnTo>
                                <a:lnTo>
                                  <a:pt x="128" y="416"/>
                                </a:lnTo>
                                <a:lnTo>
                                  <a:pt x="120" y="426"/>
                                </a:lnTo>
                                <a:lnTo>
                                  <a:pt x="114" y="431"/>
                                </a:lnTo>
                                <a:lnTo>
                                  <a:pt x="111" y="434"/>
                                </a:lnTo>
                                <a:lnTo>
                                  <a:pt x="107" y="444"/>
                                </a:lnTo>
                                <a:lnTo>
                                  <a:pt x="105" y="450"/>
                                </a:lnTo>
                                <a:lnTo>
                                  <a:pt x="109" y="454"/>
                                </a:lnTo>
                                <a:lnTo>
                                  <a:pt x="109" y="463"/>
                                </a:lnTo>
                                <a:lnTo>
                                  <a:pt x="107" y="467"/>
                                </a:lnTo>
                                <a:lnTo>
                                  <a:pt x="105" y="473"/>
                                </a:lnTo>
                                <a:lnTo>
                                  <a:pt x="98" y="483"/>
                                </a:lnTo>
                                <a:lnTo>
                                  <a:pt x="94" y="479"/>
                                </a:lnTo>
                                <a:lnTo>
                                  <a:pt x="90" y="482"/>
                                </a:lnTo>
                                <a:lnTo>
                                  <a:pt x="84" y="486"/>
                                </a:lnTo>
                                <a:lnTo>
                                  <a:pt x="76" y="487"/>
                                </a:lnTo>
                                <a:lnTo>
                                  <a:pt x="68" y="495"/>
                                </a:lnTo>
                                <a:lnTo>
                                  <a:pt x="59" y="496"/>
                                </a:lnTo>
                                <a:lnTo>
                                  <a:pt x="51" y="496"/>
                                </a:lnTo>
                                <a:lnTo>
                                  <a:pt x="43" y="496"/>
                                </a:lnTo>
                                <a:lnTo>
                                  <a:pt x="25" y="501"/>
                                </a:lnTo>
                                <a:lnTo>
                                  <a:pt x="17" y="501"/>
                                </a:lnTo>
                                <a:lnTo>
                                  <a:pt x="13" y="490"/>
                                </a:lnTo>
                                <a:lnTo>
                                  <a:pt x="9" y="477"/>
                                </a:lnTo>
                                <a:lnTo>
                                  <a:pt x="6" y="466"/>
                                </a:lnTo>
                                <a:lnTo>
                                  <a:pt x="5" y="454"/>
                                </a:lnTo>
                                <a:lnTo>
                                  <a:pt x="5" y="440"/>
                                </a:lnTo>
                                <a:lnTo>
                                  <a:pt x="0" y="419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CCFFCC"/>
                          </a:solidFill>
                          <a:ln w="7938">
                            <a:solidFill>
                              <a:srgbClr val="000000"/>
                            </a:solidFill>
                            <a:prstDash val="solid"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pt-BR"/>
                          </a:p>
                        </p:txBody>
                      </p:sp>
                    </p:grpSp>
                  </p:grpSp>
                  <p:grpSp>
                    <p:nvGrpSpPr>
                      <p:cNvPr id="24" name="Group 17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803" y="2102"/>
                        <a:ext cx="817" cy="1033"/>
                        <a:chOff x="1803" y="2102"/>
                        <a:chExt cx="817" cy="1033"/>
                      </a:xfrm>
                    </p:grpSpPr>
                    <p:sp>
                      <p:nvSpPr>
                        <p:cNvPr id="290994" name="Freeform 1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803" y="3062"/>
                          <a:ext cx="205" cy="68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85" y="51"/>
                            </a:cxn>
                            <a:cxn ang="0">
                              <a:pos x="106" y="52"/>
                            </a:cxn>
                            <a:cxn ang="0">
                              <a:pos x="133" y="44"/>
                            </a:cxn>
                            <a:cxn ang="0">
                              <a:pos x="151" y="41"/>
                            </a:cxn>
                            <a:cxn ang="0">
                              <a:pos x="167" y="42"/>
                            </a:cxn>
                            <a:cxn ang="0">
                              <a:pos x="200" y="26"/>
                            </a:cxn>
                            <a:cxn ang="0">
                              <a:pos x="229" y="22"/>
                            </a:cxn>
                            <a:cxn ang="0">
                              <a:pos x="262" y="23"/>
                            </a:cxn>
                            <a:cxn ang="0">
                              <a:pos x="298" y="23"/>
                            </a:cxn>
                            <a:cxn ang="0">
                              <a:pos x="328" y="32"/>
                            </a:cxn>
                            <a:cxn ang="0">
                              <a:pos x="359" y="16"/>
                            </a:cxn>
                            <a:cxn ang="0">
                              <a:pos x="387" y="1"/>
                            </a:cxn>
                            <a:cxn ang="0">
                              <a:pos x="402" y="10"/>
                            </a:cxn>
                            <a:cxn ang="0">
                              <a:pos x="385" y="25"/>
                            </a:cxn>
                            <a:cxn ang="0">
                              <a:pos x="366" y="42"/>
                            </a:cxn>
                            <a:cxn ang="0">
                              <a:pos x="347" y="54"/>
                            </a:cxn>
                            <a:cxn ang="0">
                              <a:pos x="332" y="64"/>
                            </a:cxn>
                            <a:cxn ang="0">
                              <a:pos x="313" y="70"/>
                            </a:cxn>
                            <a:cxn ang="0">
                              <a:pos x="288" y="84"/>
                            </a:cxn>
                            <a:cxn ang="0">
                              <a:pos x="262" y="94"/>
                            </a:cxn>
                            <a:cxn ang="0">
                              <a:pos x="236" y="105"/>
                            </a:cxn>
                            <a:cxn ang="0">
                              <a:pos x="208" y="115"/>
                            </a:cxn>
                            <a:cxn ang="0">
                              <a:pos x="184" y="121"/>
                            </a:cxn>
                            <a:cxn ang="0">
                              <a:pos x="155" y="128"/>
                            </a:cxn>
                            <a:cxn ang="0">
                              <a:pos x="126" y="134"/>
                            </a:cxn>
                            <a:cxn ang="0">
                              <a:pos x="95" y="137"/>
                            </a:cxn>
                            <a:cxn ang="0">
                              <a:pos x="64" y="137"/>
                            </a:cxn>
                            <a:cxn ang="0">
                              <a:pos x="38" y="123"/>
                            </a:cxn>
                            <a:cxn ang="0">
                              <a:pos x="12" y="105"/>
                            </a:cxn>
                            <a:cxn ang="0">
                              <a:pos x="36" y="91"/>
                            </a:cxn>
                            <a:cxn ang="0">
                              <a:pos x="44" y="89"/>
                            </a:cxn>
                            <a:cxn ang="0">
                              <a:pos x="66" y="91"/>
                            </a:cxn>
                            <a:cxn ang="0">
                              <a:pos x="78" y="99"/>
                            </a:cxn>
                            <a:cxn ang="0">
                              <a:pos x="92" y="99"/>
                            </a:cxn>
                            <a:cxn ang="0">
                              <a:pos x="97" y="77"/>
                            </a:cxn>
                          </a:cxnLst>
                          <a:rect l="0" t="0" r="r" b="b"/>
                          <a:pathLst>
                            <a:path w="410" h="137">
                              <a:moveTo>
                                <a:pt x="86" y="65"/>
                              </a:moveTo>
                              <a:lnTo>
                                <a:pt x="85" y="51"/>
                              </a:lnTo>
                              <a:lnTo>
                                <a:pt x="93" y="48"/>
                              </a:lnTo>
                              <a:lnTo>
                                <a:pt x="106" y="52"/>
                              </a:lnTo>
                              <a:lnTo>
                                <a:pt x="121" y="57"/>
                              </a:lnTo>
                              <a:lnTo>
                                <a:pt x="133" y="44"/>
                              </a:lnTo>
                              <a:lnTo>
                                <a:pt x="132" y="35"/>
                              </a:lnTo>
                              <a:lnTo>
                                <a:pt x="151" y="41"/>
                              </a:lnTo>
                              <a:lnTo>
                                <a:pt x="159" y="41"/>
                              </a:lnTo>
                              <a:lnTo>
                                <a:pt x="167" y="42"/>
                              </a:lnTo>
                              <a:lnTo>
                                <a:pt x="182" y="31"/>
                              </a:lnTo>
                              <a:lnTo>
                                <a:pt x="200" y="26"/>
                              </a:lnTo>
                              <a:lnTo>
                                <a:pt x="218" y="26"/>
                              </a:lnTo>
                              <a:lnTo>
                                <a:pt x="229" y="22"/>
                              </a:lnTo>
                              <a:lnTo>
                                <a:pt x="247" y="23"/>
                              </a:lnTo>
                              <a:lnTo>
                                <a:pt x="262" y="23"/>
                              </a:lnTo>
                              <a:lnTo>
                                <a:pt x="276" y="22"/>
                              </a:lnTo>
                              <a:lnTo>
                                <a:pt x="298" y="23"/>
                              </a:lnTo>
                              <a:lnTo>
                                <a:pt x="307" y="22"/>
                              </a:lnTo>
                              <a:lnTo>
                                <a:pt x="328" y="32"/>
                              </a:lnTo>
                              <a:lnTo>
                                <a:pt x="347" y="29"/>
                              </a:lnTo>
                              <a:lnTo>
                                <a:pt x="359" y="16"/>
                              </a:lnTo>
                              <a:lnTo>
                                <a:pt x="370" y="13"/>
                              </a:lnTo>
                              <a:lnTo>
                                <a:pt x="387" y="1"/>
                              </a:lnTo>
                              <a:lnTo>
                                <a:pt x="410" y="0"/>
                              </a:lnTo>
                              <a:lnTo>
                                <a:pt x="402" y="10"/>
                              </a:lnTo>
                              <a:lnTo>
                                <a:pt x="394" y="16"/>
                              </a:lnTo>
                              <a:lnTo>
                                <a:pt x="385" y="25"/>
                              </a:lnTo>
                              <a:lnTo>
                                <a:pt x="373" y="33"/>
                              </a:lnTo>
                              <a:lnTo>
                                <a:pt x="366" y="42"/>
                              </a:lnTo>
                              <a:lnTo>
                                <a:pt x="355" y="48"/>
                              </a:lnTo>
                              <a:lnTo>
                                <a:pt x="347" y="54"/>
                              </a:lnTo>
                              <a:lnTo>
                                <a:pt x="339" y="58"/>
                              </a:lnTo>
                              <a:lnTo>
                                <a:pt x="332" y="64"/>
                              </a:lnTo>
                              <a:lnTo>
                                <a:pt x="321" y="65"/>
                              </a:lnTo>
                              <a:lnTo>
                                <a:pt x="313" y="70"/>
                              </a:lnTo>
                              <a:lnTo>
                                <a:pt x="304" y="76"/>
                              </a:lnTo>
                              <a:lnTo>
                                <a:pt x="288" y="84"/>
                              </a:lnTo>
                              <a:lnTo>
                                <a:pt x="276" y="87"/>
                              </a:lnTo>
                              <a:lnTo>
                                <a:pt x="262" y="94"/>
                              </a:lnTo>
                              <a:lnTo>
                                <a:pt x="248" y="99"/>
                              </a:lnTo>
                              <a:lnTo>
                                <a:pt x="236" y="105"/>
                              </a:lnTo>
                              <a:lnTo>
                                <a:pt x="222" y="109"/>
                              </a:lnTo>
                              <a:lnTo>
                                <a:pt x="208" y="115"/>
                              </a:lnTo>
                              <a:lnTo>
                                <a:pt x="196" y="118"/>
                              </a:lnTo>
                              <a:lnTo>
                                <a:pt x="184" y="121"/>
                              </a:lnTo>
                              <a:lnTo>
                                <a:pt x="171" y="125"/>
                              </a:lnTo>
                              <a:lnTo>
                                <a:pt x="155" y="128"/>
                              </a:lnTo>
                              <a:lnTo>
                                <a:pt x="140" y="129"/>
                              </a:lnTo>
                              <a:lnTo>
                                <a:pt x="126" y="134"/>
                              </a:lnTo>
                              <a:lnTo>
                                <a:pt x="110" y="137"/>
                              </a:lnTo>
                              <a:lnTo>
                                <a:pt x="95" y="137"/>
                              </a:lnTo>
                              <a:lnTo>
                                <a:pt x="80" y="135"/>
                              </a:lnTo>
                              <a:lnTo>
                                <a:pt x="64" y="137"/>
                              </a:lnTo>
                              <a:lnTo>
                                <a:pt x="51" y="129"/>
                              </a:lnTo>
                              <a:lnTo>
                                <a:pt x="38" y="123"/>
                              </a:lnTo>
                              <a:lnTo>
                                <a:pt x="26" y="116"/>
                              </a:lnTo>
                              <a:lnTo>
                                <a:pt x="12" y="105"/>
                              </a:lnTo>
                              <a:lnTo>
                                <a:pt x="0" y="96"/>
                              </a:lnTo>
                              <a:lnTo>
                                <a:pt x="36" y="91"/>
                              </a:lnTo>
                              <a:lnTo>
                                <a:pt x="41" y="91"/>
                              </a:lnTo>
                              <a:lnTo>
                                <a:pt x="44" y="89"/>
                              </a:lnTo>
                              <a:lnTo>
                                <a:pt x="55" y="87"/>
                              </a:lnTo>
                              <a:lnTo>
                                <a:pt x="66" y="91"/>
                              </a:lnTo>
                              <a:lnTo>
                                <a:pt x="74" y="99"/>
                              </a:lnTo>
                              <a:lnTo>
                                <a:pt x="78" y="99"/>
                              </a:lnTo>
                              <a:lnTo>
                                <a:pt x="84" y="103"/>
                              </a:lnTo>
                              <a:lnTo>
                                <a:pt x="92" y="99"/>
                              </a:lnTo>
                              <a:lnTo>
                                <a:pt x="95" y="87"/>
                              </a:lnTo>
                              <a:lnTo>
                                <a:pt x="97" y="77"/>
                              </a:lnTo>
                              <a:lnTo>
                                <a:pt x="86" y="6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0995" name="Freeform 17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69" y="3014"/>
                          <a:ext cx="209" cy="12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205" y="32"/>
                            </a:cxn>
                            <a:cxn ang="0">
                              <a:pos x="191" y="46"/>
                            </a:cxn>
                            <a:cxn ang="0">
                              <a:pos x="179" y="52"/>
                            </a:cxn>
                            <a:cxn ang="0">
                              <a:pos x="192" y="71"/>
                            </a:cxn>
                            <a:cxn ang="0">
                              <a:pos x="211" y="107"/>
                            </a:cxn>
                            <a:cxn ang="0">
                              <a:pos x="209" y="138"/>
                            </a:cxn>
                            <a:cxn ang="0">
                              <a:pos x="176" y="170"/>
                            </a:cxn>
                            <a:cxn ang="0">
                              <a:pos x="147" y="171"/>
                            </a:cxn>
                            <a:cxn ang="0">
                              <a:pos x="128" y="170"/>
                            </a:cxn>
                            <a:cxn ang="0">
                              <a:pos x="133" y="183"/>
                            </a:cxn>
                            <a:cxn ang="0">
                              <a:pos x="147" y="190"/>
                            </a:cxn>
                            <a:cxn ang="0">
                              <a:pos x="201" y="196"/>
                            </a:cxn>
                            <a:cxn ang="0">
                              <a:pos x="265" y="196"/>
                            </a:cxn>
                            <a:cxn ang="0">
                              <a:pos x="307" y="180"/>
                            </a:cxn>
                            <a:cxn ang="0">
                              <a:pos x="329" y="165"/>
                            </a:cxn>
                            <a:cxn ang="0">
                              <a:pos x="347" y="155"/>
                            </a:cxn>
                            <a:cxn ang="0">
                              <a:pos x="377" y="142"/>
                            </a:cxn>
                            <a:cxn ang="0">
                              <a:pos x="414" y="138"/>
                            </a:cxn>
                            <a:cxn ang="0">
                              <a:pos x="398" y="162"/>
                            </a:cxn>
                            <a:cxn ang="0">
                              <a:pos x="376" y="183"/>
                            </a:cxn>
                            <a:cxn ang="0">
                              <a:pos x="354" y="200"/>
                            </a:cxn>
                            <a:cxn ang="0">
                              <a:pos x="320" y="222"/>
                            </a:cxn>
                            <a:cxn ang="0">
                              <a:pos x="287" y="233"/>
                            </a:cxn>
                            <a:cxn ang="0">
                              <a:pos x="235" y="241"/>
                            </a:cxn>
                            <a:cxn ang="0">
                              <a:pos x="181" y="239"/>
                            </a:cxn>
                            <a:cxn ang="0">
                              <a:pos x="139" y="232"/>
                            </a:cxn>
                            <a:cxn ang="0">
                              <a:pos x="107" y="216"/>
                            </a:cxn>
                            <a:cxn ang="0">
                              <a:pos x="80" y="204"/>
                            </a:cxn>
                            <a:cxn ang="0">
                              <a:pos x="61" y="196"/>
                            </a:cxn>
                            <a:cxn ang="0">
                              <a:pos x="37" y="181"/>
                            </a:cxn>
                            <a:cxn ang="0">
                              <a:pos x="22" y="167"/>
                            </a:cxn>
                            <a:cxn ang="0">
                              <a:pos x="7" y="154"/>
                            </a:cxn>
                            <a:cxn ang="0">
                              <a:pos x="14" y="135"/>
                            </a:cxn>
                            <a:cxn ang="0">
                              <a:pos x="28" y="133"/>
                            </a:cxn>
                            <a:cxn ang="0">
                              <a:pos x="47" y="127"/>
                            </a:cxn>
                            <a:cxn ang="0">
                              <a:pos x="66" y="126"/>
                            </a:cxn>
                            <a:cxn ang="0">
                              <a:pos x="89" y="126"/>
                            </a:cxn>
                            <a:cxn ang="0">
                              <a:pos x="105" y="127"/>
                            </a:cxn>
                            <a:cxn ang="0">
                              <a:pos x="117" y="129"/>
                            </a:cxn>
                            <a:cxn ang="0">
                              <a:pos x="139" y="125"/>
                            </a:cxn>
                            <a:cxn ang="0">
                              <a:pos x="161" y="125"/>
                            </a:cxn>
                            <a:cxn ang="0">
                              <a:pos x="159" y="114"/>
                            </a:cxn>
                            <a:cxn ang="0">
                              <a:pos x="155" y="103"/>
                            </a:cxn>
                            <a:cxn ang="0">
                              <a:pos x="159" y="90"/>
                            </a:cxn>
                            <a:cxn ang="0">
                              <a:pos x="172" y="71"/>
                            </a:cxn>
                            <a:cxn ang="0">
                              <a:pos x="163" y="62"/>
                            </a:cxn>
                            <a:cxn ang="0">
                              <a:pos x="165" y="48"/>
                            </a:cxn>
                            <a:cxn ang="0">
                              <a:pos x="174" y="29"/>
                            </a:cxn>
                            <a:cxn ang="0">
                              <a:pos x="184" y="20"/>
                            </a:cxn>
                            <a:cxn ang="0">
                              <a:pos x="196" y="7"/>
                            </a:cxn>
                            <a:cxn ang="0">
                              <a:pos x="210" y="1"/>
                            </a:cxn>
                            <a:cxn ang="0">
                              <a:pos x="224" y="1"/>
                            </a:cxn>
                          </a:cxnLst>
                          <a:rect l="0" t="0" r="r" b="b"/>
                          <a:pathLst>
                            <a:path w="419" h="241">
                              <a:moveTo>
                                <a:pt x="229" y="18"/>
                              </a:moveTo>
                              <a:lnTo>
                                <a:pt x="205" y="32"/>
                              </a:lnTo>
                              <a:lnTo>
                                <a:pt x="201" y="40"/>
                              </a:lnTo>
                              <a:lnTo>
                                <a:pt x="191" y="46"/>
                              </a:lnTo>
                              <a:lnTo>
                                <a:pt x="187" y="48"/>
                              </a:lnTo>
                              <a:lnTo>
                                <a:pt x="179" y="52"/>
                              </a:lnTo>
                              <a:lnTo>
                                <a:pt x="188" y="65"/>
                              </a:lnTo>
                              <a:lnTo>
                                <a:pt x="192" y="71"/>
                              </a:lnTo>
                              <a:lnTo>
                                <a:pt x="192" y="81"/>
                              </a:lnTo>
                              <a:lnTo>
                                <a:pt x="211" y="107"/>
                              </a:lnTo>
                              <a:lnTo>
                                <a:pt x="211" y="123"/>
                              </a:lnTo>
                              <a:lnTo>
                                <a:pt x="209" y="138"/>
                              </a:lnTo>
                              <a:lnTo>
                                <a:pt x="184" y="161"/>
                              </a:lnTo>
                              <a:lnTo>
                                <a:pt x="176" y="170"/>
                              </a:lnTo>
                              <a:lnTo>
                                <a:pt x="165" y="174"/>
                              </a:lnTo>
                              <a:lnTo>
                                <a:pt x="147" y="171"/>
                              </a:lnTo>
                              <a:lnTo>
                                <a:pt x="143" y="167"/>
                              </a:lnTo>
                              <a:lnTo>
                                <a:pt x="128" y="170"/>
                              </a:lnTo>
                              <a:lnTo>
                                <a:pt x="133" y="174"/>
                              </a:lnTo>
                              <a:lnTo>
                                <a:pt x="133" y="183"/>
                              </a:lnTo>
                              <a:lnTo>
                                <a:pt x="142" y="191"/>
                              </a:lnTo>
                              <a:lnTo>
                                <a:pt x="147" y="190"/>
                              </a:lnTo>
                              <a:lnTo>
                                <a:pt x="165" y="196"/>
                              </a:lnTo>
                              <a:lnTo>
                                <a:pt x="201" y="196"/>
                              </a:lnTo>
                              <a:lnTo>
                                <a:pt x="206" y="200"/>
                              </a:lnTo>
                              <a:lnTo>
                                <a:pt x="265" y="196"/>
                              </a:lnTo>
                              <a:lnTo>
                                <a:pt x="292" y="185"/>
                              </a:lnTo>
                              <a:lnTo>
                                <a:pt x="307" y="180"/>
                              </a:lnTo>
                              <a:lnTo>
                                <a:pt x="324" y="171"/>
                              </a:lnTo>
                              <a:lnTo>
                                <a:pt x="329" y="165"/>
                              </a:lnTo>
                              <a:lnTo>
                                <a:pt x="335" y="161"/>
                              </a:lnTo>
                              <a:lnTo>
                                <a:pt x="347" y="155"/>
                              </a:lnTo>
                              <a:lnTo>
                                <a:pt x="360" y="146"/>
                              </a:lnTo>
                              <a:lnTo>
                                <a:pt x="377" y="142"/>
                              </a:lnTo>
                              <a:lnTo>
                                <a:pt x="419" y="119"/>
                              </a:lnTo>
                              <a:lnTo>
                                <a:pt x="414" y="138"/>
                              </a:lnTo>
                              <a:lnTo>
                                <a:pt x="406" y="151"/>
                              </a:lnTo>
                              <a:lnTo>
                                <a:pt x="398" y="162"/>
                              </a:lnTo>
                              <a:lnTo>
                                <a:pt x="390" y="172"/>
                              </a:lnTo>
                              <a:lnTo>
                                <a:pt x="376" y="183"/>
                              </a:lnTo>
                              <a:lnTo>
                                <a:pt x="365" y="191"/>
                              </a:lnTo>
                              <a:lnTo>
                                <a:pt x="354" y="200"/>
                              </a:lnTo>
                              <a:lnTo>
                                <a:pt x="339" y="210"/>
                              </a:lnTo>
                              <a:lnTo>
                                <a:pt x="320" y="222"/>
                              </a:lnTo>
                              <a:lnTo>
                                <a:pt x="303" y="229"/>
                              </a:lnTo>
                              <a:lnTo>
                                <a:pt x="287" y="233"/>
                              </a:lnTo>
                              <a:lnTo>
                                <a:pt x="262" y="238"/>
                              </a:lnTo>
                              <a:lnTo>
                                <a:pt x="235" y="241"/>
                              </a:lnTo>
                              <a:lnTo>
                                <a:pt x="210" y="241"/>
                              </a:lnTo>
                              <a:lnTo>
                                <a:pt x="181" y="239"/>
                              </a:lnTo>
                              <a:lnTo>
                                <a:pt x="163" y="236"/>
                              </a:lnTo>
                              <a:lnTo>
                                <a:pt x="139" y="232"/>
                              </a:lnTo>
                              <a:lnTo>
                                <a:pt x="124" y="226"/>
                              </a:lnTo>
                              <a:lnTo>
                                <a:pt x="107" y="216"/>
                              </a:lnTo>
                              <a:lnTo>
                                <a:pt x="91" y="210"/>
                              </a:lnTo>
                              <a:lnTo>
                                <a:pt x="80" y="204"/>
                              </a:lnTo>
                              <a:lnTo>
                                <a:pt x="69" y="199"/>
                              </a:lnTo>
                              <a:lnTo>
                                <a:pt x="61" y="196"/>
                              </a:lnTo>
                              <a:lnTo>
                                <a:pt x="47" y="188"/>
                              </a:lnTo>
                              <a:lnTo>
                                <a:pt x="37" y="181"/>
                              </a:lnTo>
                              <a:lnTo>
                                <a:pt x="29" y="175"/>
                              </a:lnTo>
                              <a:lnTo>
                                <a:pt x="22" y="167"/>
                              </a:lnTo>
                              <a:lnTo>
                                <a:pt x="14" y="159"/>
                              </a:lnTo>
                              <a:lnTo>
                                <a:pt x="7" y="154"/>
                              </a:lnTo>
                              <a:lnTo>
                                <a:pt x="0" y="148"/>
                              </a:lnTo>
                              <a:lnTo>
                                <a:pt x="14" y="135"/>
                              </a:lnTo>
                              <a:lnTo>
                                <a:pt x="22" y="133"/>
                              </a:lnTo>
                              <a:lnTo>
                                <a:pt x="28" y="133"/>
                              </a:lnTo>
                              <a:lnTo>
                                <a:pt x="36" y="132"/>
                              </a:lnTo>
                              <a:lnTo>
                                <a:pt x="47" y="127"/>
                              </a:lnTo>
                              <a:lnTo>
                                <a:pt x="55" y="129"/>
                              </a:lnTo>
                              <a:lnTo>
                                <a:pt x="66" y="126"/>
                              </a:lnTo>
                              <a:lnTo>
                                <a:pt x="80" y="125"/>
                              </a:lnTo>
                              <a:lnTo>
                                <a:pt x="89" y="126"/>
                              </a:lnTo>
                              <a:lnTo>
                                <a:pt x="98" y="127"/>
                              </a:lnTo>
                              <a:lnTo>
                                <a:pt x="105" y="127"/>
                              </a:lnTo>
                              <a:lnTo>
                                <a:pt x="109" y="129"/>
                              </a:lnTo>
                              <a:lnTo>
                                <a:pt x="117" y="129"/>
                              </a:lnTo>
                              <a:lnTo>
                                <a:pt x="121" y="127"/>
                              </a:lnTo>
                              <a:lnTo>
                                <a:pt x="139" y="125"/>
                              </a:lnTo>
                              <a:lnTo>
                                <a:pt x="153" y="123"/>
                              </a:lnTo>
                              <a:lnTo>
                                <a:pt x="161" y="125"/>
                              </a:lnTo>
                              <a:lnTo>
                                <a:pt x="162" y="120"/>
                              </a:lnTo>
                              <a:lnTo>
                                <a:pt x="159" y="114"/>
                              </a:lnTo>
                              <a:lnTo>
                                <a:pt x="157" y="107"/>
                              </a:lnTo>
                              <a:lnTo>
                                <a:pt x="155" y="103"/>
                              </a:lnTo>
                              <a:lnTo>
                                <a:pt x="153" y="97"/>
                              </a:lnTo>
                              <a:lnTo>
                                <a:pt x="159" y="90"/>
                              </a:lnTo>
                              <a:lnTo>
                                <a:pt x="165" y="82"/>
                              </a:lnTo>
                              <a:lnTo>
                                <a:pt x="172" y="71"/>
                              </a:lnTo>
                              <a:lnTo>
                                <a:pt x="165" y="66"/>
                              </a:lnTo>
                              <a:lnTo>
                                <a:pt x="163" y="62"/>
                              </a:lnTo>
                              <a:lnTo>
                                <a:pt x="159" y="58"/>
                              </a:lnTo>
                              <a:lnTo>
                                <a:pt x="165" y="48"/>
                              </a:lnTo>
                              <a:lnTo>
                                <a:pt x="170" y="39"/>
                              </a:lnTo>
                              <a:lnTo>
                                <a:pt x="174" y="29"/>
                              </a:lnTo>
                              <a:lnTo>
                                <a:pt x="180" y="21"/>
                              </a:lnTo>
                              <a:lnTo>
                                <a:pt x="184" y="20"/>
                              </a:lnTo>
                              <a:lnTo>
                                <a:pt x="191" y="10"/>
                              </a:lnTo>
                              <a:lnTo>
                                <a:pt x="196" y="7"/>
                              </a:lnTo>
                              <a:lnTo>
                                <a:pt x="201" y="7"/>
                              </a:lnTo>
                              <a:lnTo>
                                <a:pt x="210" y="1"/>
                              </a:lnTo>
                              <a:lnTo>
                                <a:pt x="216" y="0"/>
                              </a:lnTo>
                              <a:lnTo>
                                <a:pt x="224" y="1"/>
                              </a:lnTo>
                              <a:lnTo>
                                <a:pt x="229" y="1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0996" name="Freeform 18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961" y="2141"/>
                          <a:ext cx="447" cy="406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1" y="152"/>
                            </a:cxn>
                            <a:cxn ang="0">
                              <a:pos x="57" y="107"/>
                            </a:cxn>
                            <a:cxn ang="0">
                              <a:pos x="127" y="69"/>
                            </a:cxn>
                            <a:cxn ang="0">
                              <a:pos x="159" y="40"/>
                            </a:cxn>
                            <a:cxn ang="0">
                              <a:pos x="214" y="35"/>
                            </a:cxn>
                            <a:cxn ang="0">
                              <a:pos x="384" y="36"/>
                            </a:cxn>
                            <a:cxn ang="0">
                              <a:pos x="470" y="51"/>
                            </a:cxn>
                            <a:cxn ang="0">
                              <a:pos x="437" y="49"/>
                            </a:cxn>
                            <a:cxn ang="0">
                              <a:pos x="415" y="1"/>
                            </a:cxn>
                            <a:cxn ang="0">
                              <a:pos x="458" y="0"/>
                            </a:cxn>
                            <a:cxn ang="0">
                              <a:pos x="491" y="22"/>
                            </a:cxn>
                            <a:cxn ang="0">
                              <a:pos x="541" y="55"/>
                            </a:cxn>
                            <a:cxn ang="0">
                              <a:pos x="532" y="17"/>
                            </a:cxn>
                            <a:cxn ang="0">
                              <a:pos x="626" y="53"/>
                            </a:cxn>
                            <a:cxn ang="0">
                              <a:pos x="628" y="68"/>
                            </a:cxn>
                            <a:cxn ang="0">
                              <a:pos x="598" y="104"/>
                            </a:cxn>
                            <a:cxn ang="0">
                              <a:pos x="574" y="164"/>
                            </a:cxn>
                            <a:cxn ang="0">
                              <a:pos x="662" y="197"/>
                            </a:cxn>
                            <a:cxn ang="0">
                              <a:pos x="665" y="249"/>
                            </a:cxn>
                            <a:cxn ang="0">
                              <a:pos x="677" y="209"/>
                            </a:cxn>
                            <a:cxn ang="0">
                              <a:pos x="677" y="133"/>
                            </a:cxn>
                            <a:cxn ang="0">
                              <a:pos x="739" y="154"/>
                            </a:cxn>
                            <a:cxn ang="0">
                              <a:pos x="777" y="132"/>
                            </a:cxn>
                            <a:cxn ang="0">
                              <a:pos x="846" y="187"/>
                            </a:cxn>
                            <a:cxn ang="0">
                              <a:pos x="892" y="235"/>
                            </a:cxn>
                            <a:cxn ang="0">
                              <a:pos x="855" y="254"/>
                            </a:cxn>
                            <a:cxn ang="0">
                              <a:pos x="791" y="270"/>
                            </a:cxn>
                            <a:cxn ang="0">
                              <a:pos x="836" y="280"/>
                            </a:cxn>
                            <a:cxn ang="0">
                              <a:pos x="855" y="324"/>
                            </a:cxn>
                            <a:cxn ang="0">
                              <a:pos x="838" y="326"/>
                            </a:cxn>
                            <a:cxn ang="0">
                              <a:pos x="812" y="344"/>
                            </a:cxn>
                            <a:cxn ang="0">
                              <a:pos x="770" y="385"/>
                            </a:cxn>
                            <a:cxn ang="0">
                              <a:pos x="766" y="441"/>
                            </a:cxn>
                            <a:cxn ang="0">
                              <a:pos x="722" y="527"/>
                            </a:cxn>
                            <a:cxn ang="0">
                              <a:pos x="735" y="599"/>
                            </a:cxn>
                            <a:cxn ang="0">
                              <a:pos x="710" y="550"/>
                            </a:cxn>
                            <a:cxn ang="0">
                              <a:pos x="668" y="528"/>
                            </a:cxn>
                            <a:cxn ang="0">
                              <a:pos x="631" y="543"/>
                            </a:cxn>
                            <a:cxn ang="0">
                              <a:pos x="567" y="550"/>
                            </a:cxn>
                            <a:cxn ang="0">
                              <a:pos x="536" y="604"/>
                            </a:cxn>
                            <a:cxn ang="0">
                              <a:pos x="607" y="676"/>
                            </a:cxn>
                            <a:cxn ang="0">
                              <a:pos x="620" y="636"/>
                            </a:cxn>
                            <a:cxn ang="0">
                              <a:pos x="659" y="665"/>
                            </a:cxn>
                            <a:cxn ang="0">
                              <a:pos x="681" y="705"/>
                            </a:cxn>
                            <a:cxn ang="0">
                              <a:pos x="699" y="743"/>
                            </a:cxn>
                            <a:cxn ang="0">
                              <a:pos x="740" y="798"/>
                            </a:cxn>
                            <a:cxn ang="0">
                              <a:pos x="802" y="797"/>
                            </a:cxn>
                            <a:cxn ang="0">
                              <a:pos x="765" y="804"/>
                            </a:cxn>
                            <a:cxn ang="0">
                              <a:pos x="692" y="795"/>
                            </a:cxn>
                            <a:cxn ang="0">
                              <a:pos x="642" y="746"/>
                            </a:cxn>
                            <a:cxn ang="0">
                              <a:pos x="602" y="726"/>
                            </a:cxn>
                            <a:cxn ang="0">
                              <a:pos x="543" y="703"/>
                            </a:cxn>
                            <a:cxn ang="0">
                              <a:pos x="439" y="624"/>
                            </a:cxn>
                            <a:cxn ang="0">
                              <a:pos x="354" y="509"/>
                            </a:cxn>
                            <a:cxn ang="0">
                              <a:pos x="382" y="613"/>
                            </a:cxn>
                            <a:cxn ang="0">
                              <a:pos x="327" y="541"/>
                            </a:cxn>
                            <a:cxn ang="0">
                              <a:pos x="277" y="402"/>
                            </a:cxn>
                            <a:cxn ang="0">
                              <a:pos x="282" y="297"/>
                            </a:cxn>
                            <a:cxn ang="0">
                              <a:pos x="264" y="219"/>
                            </a:cxn>
                            <a:cxn ang="0">
                              <a:pos x="249" y="173"/>
                            </a:cxn>
                            <a:cxn ang="0">
                              <a:pos x="215" y="145"/>
                            </a:cxn>
                            <a:cxn ang="0">
                              <a:pos x="142" y="152"/>
                            </a:cxn>
                            <a:cxn ang="0">
                              <a:pos x="88" y="181"/>
                            </a:cxn>
                          </a:cxnLst>
                          <a:rect l="0" t="0" r="r" b="b"/>
                          <a:pathLst>
                            <a:path w="892" h="813">
                              <a:moveTo>
                                <a:pt x="0" y="209"/>
                              </a:moveTo>
                              <a:lnTo>
                                <a:pt x="42" y="181"/>
                              </a:lnTo>
                              <a:lnTo>
                                <a:pt x="67" y="170"/>
                              </a:lnTo>
                              <a:lnTo>
                                <a:pt x="71" y="152"/>
                              </a:lnTo>
                              <a:lnTo>
                                <a:pt x="52" y="142"/>
                              </a:lnTo>
                              <a:lnTo>
                                <a:pt x="50" y="122"/>
                              </a:lnTo>
                              <a:lnTo>
                                <a:pt x="59" y="116"/>
                              </a:lnTo>
                              <a:lnTo>
                                <a:pt x="57" y="107"/>
                              </a:lnTo>
                              <a:lnTo>
                                <a:pt x="90" y="104"/>
                              </a:lnTo>
                              <a:lnTo>
                                <a:pt x="98" y="88"/>
                              </a:lnTo>
                              <a:lnTo>
                                <a:pt x="100" y="74"/>
                              </a:lnTo>
                              <a:lnTo>
                                <a:pt x="127" y="69"/>
                              </a:lnTo>
                              <a:lnTo>
                                <a:pt x="130" y="55"/>
                              </a:lnTo>
                              <a:lnTo>
                                <a:pt x="104" y="51"/>
                              </a:lnTo>
                              <a:lnTo>
                                <a:pt x="116" y="40"/>
                              </a:lnTo>
                              <a:lnTo>
                                <a:pt x="159" y="40"/>
                              </a:lnTo>
                              <a:lnTo>
                                <a:pt x="171" y="29"/>
                              </a:lnTo>
                              <a:lnTo>
                                <a:pt x="189" y="27"/>
                              </a:lnTo>
                              <a:lnTo>
                                <a:pt x="200" y="17"/>
                              </a:lnTo>
                              <a:lnTo>
                                <a:pt x="214" y="35"/>
                              </a:lnTo>
                              <a:lnTo>
                                <a:pt x="267" y="32"/>
                              </a:lnTo>
                              <a:lnTo>
                                <a:pt x="292" y="49"/>
                              </a:lnTo>
                              <a:lnTo>
                                <a:pt x="371" y="45"/>
                              </a:lnTo>
                              <a:lnTo>
                                <a:pt x="384" y="36"/>
                              </a:lnTo>
                              <a:lnTo>
                                <a:pt x="414" y="51"/>
                              </a:lnTo>
                              <a:lnTo>
                                <a:pt x="445" y="64"/>
                              </a:lnTo>
                              <a:lnTo>
                                <a:pt x="461" y="58"/>
                              </a:lnTo>
                              <a:lnTo>
                                <a:pt x="470" y="51"/>
                              </a:lnTo>
                              <a:lnTo>
                                <a:pt x="496" y="55"/>
                              </a:lnTo>
                              <a:lnTo>
                                <a:pt x="478" y="45"/>
                              </a:lnTo>
                              <a:lnTo>
                                <a:pt x="462" y="46"/>
                              </a:lnTo>
                              <a:lnTo>
                                <a:pt x="437" y="49"/>
                              </a:lnTo>
                              <a:lnTo>
                                <a:pt x="425" y="35"/>
                              </a:lnTo>
                              <a:lnTo>
                                <a:pt x="411" y="27"/>
                              </a:lnTo>
                              <a:lnTo>
                                <a:pt x="411" y="14"/>
                              </a:lnTo>
                              <a:lnTo>
                                <a:pt x="415" y="1"/>
                              </a:lnTo>
                              <a:lnTo>
                                <a:pt x="426" y="0"/>
                              </a:lnTo>
                              <a:lnTo>
                                <a:pt x="441" y="11"/>
                              </a:lnTo>
                              <a:lnTo>
                                <a:pt x="445" y="6"/>
                              </a:lnTo>
                              <a:lnTo>
                                <a:pt x="458" y="0"/>
                              </a:lnTo>
                              <a:lnTo>
                                <a:pt x="473" y="8"/>
                              </a:lnTo>
                              <a:lnTo>
                                <a:pt x="481" y="1"/>
                              </a:lnTo>
                              <a:lnTo>
                                <a:pt x="489" y="13"/>
                              </a:lnTo>
                              <a:lnTo>
                                <a:pt x="491" y="22"/>
                              </a:lnTo>
                              <a:lnTo>
                                <a:pt x="513" y="32"/>
                              </a:lnTo>
                              <a:lnTo>
                                <a:pt x="504" y="40"/>
                              </a:lnTo>
                              <a:lnTo>
                                <a:pt x="504" y="52"/>
                              </a:lnTo>
                              <a:lnTo>
                                <a:pt x="541" y="55"/>
                              </a:lnTo>
                              <a:lnTo>
                                <a:pt x="551" y="40"/>
                              </a:lnTo>
                              <a:lnTo>
                                <a:pt x="544" y="33"/>
                              </a:lnTo>
                              <a:lnTo>
                                <a:pt x="528" y="35"/>
                              </a:lnTo>
                              <a:lnTo>
                                <a:pt x="532" y="17"/>
                              </a:lnTo>
                              <a:lnTo>
                                <a:pt x="565" y="27"/>
                              </a:lnTo>
                              <a:lnTo>
                                <a:pt x="572" y="39"/>
                              </a:lnTo>
                              <a:lnTo>
                                <a:pt x="599" y="39"/>
                              </a:lnTo>
                              <a:lnTo>
                                <a:pt x="626" y="53"/>
                              </a:lnTo>
                              <a:lnTo>
                                <a:pt x="640" y="51"/>
                              </a:lnTo>
                              <a:lnTo>
                                <a:pt x="655" y="64"/>
                              </a:lnTo>
                              <a:lnTo>
                                <a:pt x="640" y="81"/>
                              </a:lnTo>
                              <a:lnTo>
                                <a:pt x="628" y="68"/>
                              </a:lnTo>
                              <a:lnTo>
                                <a:pt x="620" y="72"/>
                              </a:lnTo>
                              <a:lnTo>
                                <a:pt x="607" y="83"/>
                              </a:lnTo>
                              <a:lnTo>
                                <a:pt x="588" y="91"/>
                              </a:lnTo>
                              <a:lnTo>
                                <a:pt x="598" y="104"/>
                              </a:lnTo>
                              <a:lnTo>
                                <a:pt x="581" y="106"/>
                              </a:lnTo>
                              <a:lnTo>
                                <a:pt x="567" y="123"/>
                              </a:lnTo>
                              <a:lnTo>
                                <a:pt x="554" y="145"/>
                              </a:lnTo>
                              <a:lnTo>
                                <a:pt x="574" y="164"/>
                              </a:lnTo>
                              <a:lnTo>
                                <a:pt x="591" y="186"/>
                              </a:lnTo>
                              <a:lnTo>
                                <a:pt x="622" y="189"/>
                              </a:lnTo>
                              <a:lnTo>
                                <a:pt x="650" y="186"/>
                              </a:lnTo>
                              <a:lnTo>
                                <a:pt x="662" y="197"/>
                              </a:lnTo>
                              <a:lnTo>
                                <a:pt x="657" y="203"/>
                              </a:lnTo>
                              <a:lnTo>
                                <a:pt x="648" y="215"/>
                              </a:lnTo>
                              <a:lnTo>
                                <a:pt x="661" y="235"/>
                              </a:lnTo>
                              <a:lnTo>
                                <a:pt x="665" y="249"/>
                              </a:lnTo>
                              <a:lnTo>
                                <a:pt x="680" y="257"/>
                              </a:lnTo>
                              <a:lnTo>
                                <a:pt x="700" y="244"/>
                              </a:lnTo>
                              <a:lnTo>
                                <a:pt x="695" y="225"/>
                              </a:lnTo>
                              <a:lnTo>
                                <a:pt x="677" y="209"/>
                              </a:lnTo>
                              <a:lnTo>
                                <a:pt x="698" y="190"/>
                              </a:lnTo>
                              <a:lnTo>
                                <a:pt x="680" y="158"/>
                              </a:lnTo>
                              <a:lnTo>
                                <a:pt x="663" y="145"/>
                              </a:lnTo>
                              <a:lnTo>
                                <a:pt x="677" y="133"/>
                              </a:lnTo>
                              <a:lnTo>
                                <a:pt x="674" y="116"/>
                              </a:lnTo>
                              <a:lnTo>
                                <a:pt x="684" y="106"/>
                              </a:lnTo>
                              <a:lnTo>
                                <a:pt x="700" y="116"/>
                              </a:lnTo>
                              <a:lnTo>
                                <a:pt x="739" y="154"/>
                              </a:lnTo>
                              <a:lnTo>
                                <a:pt x="762" y="159"/>
                              </a:lnTo>
                              <a:lnTo>
                                <a:pt x="769" y="149"/>
                              </a:lnTo>
                              <a:lnTo>
                                <a:pt x="764" y="129"/>
                              </a:lnTo>
                              <a:lnTo>
                                <a:pt x="777" y="132"/>
                              </a:lnTo>
                              <a:lnTo>
                                <a:pt x="801" y="155"/>
                              </a:lnTo>
                              <a:lnTo>
                                <a:pt x="805" y="168"/>
                              </a:lnTo>
                              <a:lnTo>
                                <a:pt x="818" y="177"/>
                              </a:lnTo>
                              <a:lnTo>
                                <a:pt x="846" y="187"/>
                              </a:lnTo>
                              <a:lnTo>
                                <a:pt x="860" y="206"/>
                              </a:lnTo>
                              <a:lnTo>
                                <a:pt x="880" y="219"/>
                              </a:lnTo>
                              <a:lnTo>
                                <a:pt x="891" y="223"/>
                              </a:lnTo>
                              <a:lnTo>
                                <a:pt x="892" y="235"/>
                              </a:lnTo>
                              <a:lnTo>
                                <a:pt x="876" y="242"/>
                              </a:lnTo>
                              <a:lnTo>
                                <a:pt x="866" y="234"/>
                              </a:lnTo>
                              <a:lnTo>
                                <a:pt x="858" y="235"/>
                              </a:lnTo>
                              <a:lnTo>
                                <a:pt x="855" y="254"/>
                              </a:lnTo>
                              <a:lnTo>
                                <a:pt x="842" y="258"/>
                              </a:lnTo>
                              <a:lnTo>
                                <a:pt x="827" y="248"/>
                              </a:lnTo>
                              <a:lnTo>
                                <a:pt x="795" y="248"/>
                              </a:lnTo>
                              <a:lnTo>
                                <a:pt x="791" y="270"/>
                              </a:lnTo>
                              <a:lnTo>
                                <a:pt x="799" y="283"/>
                              </a:lnTo>
                              <a:lnTo>
                                <a:pt x="812" y="276"/>
                              </a:lnTo>
                              <a:lnTo>
                                <a:pt x="824" y="273"/>
                              </a:lnTo>
                              <a:lnTo>
                                <a:pt x="836" y="280"/>
                              </a:lnTo>
                              <a:lnTo>
                                <a:pt x="820" y="296"/>
                              </a:lnTo>
                              <a:lnTo>
                                <a:pt x="836" y="310"/>
                              </a:lnTo>
                              <a:lnTo>
                                <a:pt x="858" y="315"/>
                              </a:lnTo>
                              <a:lnTo>
                                <a:pt x="855" y="324"/>
                              </a:lnTo>
                              <a:lnTo>
                                <a:pt x="847" y="325"/>
                              </a:lnTo>
                              <a:lnTo>
                                <a:pt x="827" y="374"/>
                              </a:lnTo>
                              <a:lnTo>
                                <a:pt x="828" y="342"/>
                              </a:lnTo>
                              <a:lnTo>
                                <a:pt x="838" y="326"/>
                              </a:lnTo>
                              <a:lnTo>
                                <a:pt x="827" y="319"/>
                              </a:lnTo>
                              <a:lnTo>
                                <a:pt x="814" y="329"/>
                              </a:lnTo>
                              <a:lnTo>
                                <a:pt x="821" y="338"/>
                              </a:lnTo>
                              <a:lnTo>
                                <a:pt x="812" y="344"/>
                              </a:lnTo>
                              <a:lnTo>
                                <a:pt x="802" y="351"/>
                              </a:lnTo>
                              <a:lnTo>
                                <a:pt x="803" y="373"/>
                              </a:lnTo>
                              <a:lnTo>
                                <a:pt x="790" y="382"/>
                              </a:lnTo>
                              <a:lnTo>
                                <a:pt x="770" y="385"/>
                              </a:lnTo>
                              <a:lnTo>
                                <a:pt x="777" y="396"/>
                              </a:lnTo>
                              <a:lnTo>
                                <a:pt x="770" y="409"/>
                              </a:lnTo>
                              <a:lnTo>
                                <a:pt x="777" y="419"/>
                              </a:lnTo>
                              <a:lnTo>
                                <a:pt x="766" y="441"/>
                              </a:lnTo>
                              <a:lnTo>
                                <a:pt x="762" y="462"/>
                              </a:lnTo>
                              <a:lnTo>
                                <a:pt x="746" y="473"/>
                              </a:lnTo>
                              <a:lnTo>
                                <a:pt x="725" y="505"/>
                              </a:lnTo>
                              <a:lnTo>
                                <a:pt x="722" y="527"/>
                              </a:lnTo>
                              <a:lnTo>
                                <a:pt x="729" y="544"/>
                              </a:lnTo>
                              <a:lnTo>
                                <a:pt x="739" y="566"/>
                              </a:lnTo>
                              <a:lnTo>
                                <a:pt x="744" y="589"/>
                              </a:lnTo>
                              <a:lnTo>
                                <a:pt x="735" y="599"/>
                              </a:lnTo>
                              <a:lnTo>
                                <a:pt x="722" y="592"/>
                              </a:lnTo>
                              <a:lnTo>
                                <a:pt x="725" y="581"/>
                              </a:lnTo>
                              <a:lnTo>
                                <a:pt x="718" y="554"/>
                              </a:lnTo>
                              <a:lnTo>
                                <a:pt x="710" y="550"/>
                              </a:lnTo>
                              <a:lnTo>
                                <a:pt x="705" y="534"/>
                              </a:lnTo>
                              <a:lnTo>
                                <a:pt x="694" y="534"/>
                              </a:lnTo>
                              <a:lnTo>
                                <a:pt x="681" y="525"/>
                              </a:lnTo>
                              <a:lnTo>
                                <a:pt x="668" y="528"/>
                              </a:lnTo>
                              <a:lnTo>
                                <a:pt x="655" y="522"/>
                              </a:lnTo>
                              <a:lnTo>
                                <a:pt x="640" y="530"/>
                              </a:lnTo>
                              <a:lnTo>
                                <a:pt x="613" y="524"/>
                              </a:lnTo>
                              <a:lnTo>
                                <a:pt x="631" y="543"/>
                              </a:lnTo>
                              <a:lnTo>
                                <a:pt x="607" y="541"/>
                              </a:lnTo>
                              <a:lnTo>
                                <a:pt x="591" y="527"/>
                              </a:lnTo>
                              <a:lnTo>
                                <a:pt x="563" y="527"/>
                              </a:lnTo>
                              <a:lnTo>
                                <a:pt x="567" y="550"/>
                              </a:lnTo>
                              <a:lnTo>
                                <a:pt x="547" y="543"/>
                              </a:lnTo>
                              <a:lnTo>
                                <a:pt x="536" y="566"/>
                              </a:lnTo>
                              <a:lnTo>
                                <a:pt x="544" y="576"/>
                              </a:lnTo>
                              <a:lnTo>
                                <a:pt x="536" y="604"/>
                              </a:lnTo>
                              <a:lnTo>
                                <a:pt x="546" y="636"/>
                              </a:lnTo>
                              <a:lnTo>
                                <a:pt x="557" y="658"/>
                              </a:lnTo>
                              <a:lnTo>
                                <a:pt x="569" y="678"/>
                              </a:lnTo>
                              <a:lnTo>
                                <a:pt x="607" y="676"/>
                              </a:lnTo>
                              <a:lnTo>
                                <a:pt x="624" y="672"/>
                              </a:lnTo>
                              <a:lnTo>
                                <a:pt x="626" y="658"/>
                              </a:lnTo>
                              <a:lnTo>
                                <a:pt x="618" y="646"/>
                              </a:lnTo>
                              <a:lnTo>
                                <a:pt x="620" y="636"/>
                              </a:lnTo>
                              <a:lnTo>
                                <a:pt x="643" y="639"/>
                              </a:lnTo>
                              <a:lnTo>
                                <a:pt x="666" y="633"/>
                              </a:lnTo>
                              <a:lnTo>
                                <a:pt x="666" y="646"/>
                              </a:lnTo>
                              <a:lnTo>
                                <a:pt x="659" y="665"/>
                              </a:lnTo>
                              <a:lnTo>
                                <a:pt x="648" y="679"/>
                              </a:lnTo>
                              <a:lnTo>
                                <a:pt x="646" y="700"/>
                              </a:lnTo>
                              <a:lnTo>
                                <a:pt x="661" y="708"/>
                              </a:lnTo>
                              <a:lnTo>
                                <a:pt x="681" y="705"/>
                              </a:lnTo>
                              <a:lnTo>
                                <a:pt x="694" y="713"/>
                              </a:lnTo>
                              <a:lnTo>
                                <a:pt x="705" y="710"/>
                              </a:lnTo>
                              <a:lnTo>
                                <a:pt x="709" y="723"/>
                              </a:lnTo>
                              <a:lnTo>
                                <a:pt x="699" y="743"/>
                              </a:lnTo>
                              <a:lnTo>
                                <a:pt x="707" y="755"/>
                              </a:lnTo>
                              <a:lnTo>
                                <a:pt x="709" y="778"/>
                              </a:lnTo>
                              <a:lnTo>
                                <a:pt x="722" y="794"/>
                              </a:lnTo>
                              <a:lnTo>
                                <a:pt x="740" y="798"/>
                              </a:lnTo>
                              <a:lnTo>
                                <a:pt x="753" y="794"/>
                              </a:lnTo>
                              <a:lnTo>
                                <a:pt x="758" y="795"/>
                              </a:lnTo>
                              <a:lnTo>
                                <a:pt x="781" y="795"/>
                              </a:lnTo>
                              <a:lnTo>
                                <a:pt x="802" y="797"/>
                              </a:lnTo>
                              <a:lnTo>
                                <a:pt x="807" y="787"/>
                              </a:lnTo>
                              <a:lnTo>
                                <a:pt x="790" y="804"/>
                              </a:lnTo>
                              <a:lnTo>
                                <a:pt x="777" y="803"/>
                              </a:lnTo>
                              <a:lnTo>
                                <a:pt x="765" y="804"/>
                              </a:lnTo>
                              <a:lnTo>
                                <a:pt x="740" y="813"/>
                              </a:lnTo>
                              <a:lnTo>
                                <a:pt x="720" y="801"/>
                              </a:lnTo>
                              <a:lnTo>
                                <a:pt x="700" y="794"/>
                              </a:lnTo>
                              <a:lnTo>
                                <a:pt x="692" y="795"/>
                              </a:lnTo>
                              <a:lnTo>
                                <a:pt x="694" y="785"/>
                              </a:lnTo>
                              <a:lnTo>
                                <a:pt x="692" y="769"/>
                              </a:lnTo>
                              <a:lnTo>
                                <a:pt x="676" y="755"/>
                              </a:lnTo>
                              <a:lnTo>
                                <a:pt x="642" y="746"/>
                              </a:lnTo>
                              <a:lnTo>
                                <a:pt x="636" y="739"/>
                              </a:lnTo>
                              <a:lnTo>
                                <a:pt x="626" y="740"/>
                              </a:lnTo>
                              <a:lnTo>
                                <a:pt x="617" y="733"/>
                              </a:lnTo>
                              <a:lnTo>
                                <a:pt x="602" y="726"/>
                              </a:lnTo>
                              <a:lnTo>
                                <a:pt x="585" y="705"/>
                              </a:lnTo>
                              <a:lnTo>
                                <a:pt x="566" y="700"/>
                              </a:lnTo>
                              <a:lnTo>
                                <a:pt x="555" y="713"/>
                              </a:lnTo>
                              <a:lnTo>
                                <a:pt x="543" y="703"/>
                              </a:lnTo>
                              <a:lnTo>
                                <a:pt x="528" y="703"/>
                              </a:lnTo>
                              <a:lnTo>
                                <a:pt x="498" y="695"/>
                              </a:lnTo>
                              <a:lnTo>
                                <a:pt x="443" y="660"/>
                              </a:lnTo>
                              <a:lnTo>
                                <a:pt x="439" y="624"/>
                              </a:lnTo>
                              <a:lnTo>
                                <a:pt x="433" y="610"/>
                              </a:lnTo>
                              <a:lnTo>
                                <a:pt x="423" y="599"/>
                              </a:lnTo>
                              <a:lnTo>
                                <a:pt x="411" y="579"/>
                              </a:lnTo>
                              <a:lnTo>
                                <a:pt x="354" y="509"/>
                              </a:lnTo>
                              <a:lnTo>
                                <a:pt x="354" y="536"/>
                              </a:lnTo>
                              <a:lnTo>
                                <a:pt x="389" y="582"/>
                              </a:lnTo>
                              <a:lnTo>
                                <a:pt x="404" y="621"/>
                              </a:lnTo>
                              <a:lnTo>
                                <a:pt x="382" y="613"/>
                              </a:lnTo>
                              <a:lnTo>
                                <a:pt x="378" y="589"/>
                              </a:lnTo>
                              <a:lnTo>
                                <a:pt x="349" y="575"/>
                              </a:lnTo>
                              <a:lnTo>
                                <a:pt x="366" y="566"/>
                              </a:lnTo>
                              <a:lnTo>
                                <a:pt x="327" y="541"/>
                              </a:lnTo>
                              <a:lnTo>
                                <a:pt x="343" y="527"/>
                              </a:lnTo>
                              <a:lnTo>
                                <a:pt x="329" y="498"/>
                              </a:lnTo>
                              <a:lnTo>
                                <a:pt x="282" y="437"/>
                              </a:lnTo>
                              <a:lnTo>
                                <a:pt x="277" y="402"/>
                              </a:lnTo>
                              <a:lnTo>
                                <a:pt x="279" y="373"/>
                              </a:lnTo>
                              <a:lnTo>
                                <a:pt x="292" y="344"/>
                              </a:lnTo>
                              <a:lnTo>
                                <a:pt x="292" y="315"/>
                              </a:lnTo>
                              <a:lnTo>
                                <a:pt x="282" y="297"/>
                              </a:lnTo>
                              <a:lnTo>
                                <a:pt x="308" y="292"/>
                              </a:lnTo>
                              <a:lnTo>
                                <a:pt x="277" y="257"/>
                              </a:lnTo>
                              <a:lnTo>
                                <a:pt x="278" y="241"/>
                              </a:lnTo>
                              <a:lnTo>
                                <a:pt x="264" y="219"/>
                              </a:lnTo>
                              <a:lnTo>
                                <a:pt x="270" y="206"/>
                              </a:lnTo>
                              <a:lnTo>
                                <a:pt x="260" y="199"/>
                              </a:lnTo>
                              <a:lnTo>
                                <a:pt x="259" y="184"/>
                              </a:lnTo>
                              <a:lnTo>
                                <a:pt x="249" y="173"/>
                              </a:lnTo>
                              <a:lnTo>
                                <a:pt x="260" y="162"/>
                              </a:lnTo>
                              <a:lnTo>
                                <a:pt x="245" y="155"/>
                              </a:lnTo>
                              <a:lnTo>
                                <a:pt x="233" y="165"/>
                              </a:lnTo>
                              <a:lnTo>
                                <a:pt x="215" y="145"/>
                              </a:lnTo>
                              <a:lnTo>
                                <a:pt x="196" y="139"/>
                              </a:lnTo>
                              <a:lnTo>
                                <a:pt x="168" y="139"/>
                              </a:lnTo>
                              <a:lnTo>
                                <a:pt x="151" y="158"/>
                              </a:lnTo>
                              <a:lnTo>
                                <a:pt x="142" y="152"/>
                              </a:lnTo>
                              <a:lnTo>
                                <a:pt x="157" y="128"/>
                              </a:lnTo>
                              <a:lnTo>
                                <a:pt x="144" y="132"/>
                              </a:lnTo>
                              <a:lnTo>
                                <a:pt x="116" y="158"/>
                              </a:lnTo>
                              <a:lnTo>
                                <a:pt x="88" y="181"/>
                              </a:lnTo>
                              <a:lnTo>
                                <a:pt x="61" y="187"/>
                              </a:lnTo>
                              <a:lnTo>
                                <a:pt x="18" y="210"/>
                              </a:lnTo>
                              <a:lnTo>
                                <a:pt x="0" y="20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0997" name="Freeform 18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81" y="2102"/>
                          <a:ext cx="151" cy="107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43"/>
                            </a:cxn>
                            <a:cxn ang="0">
                              <a:pos x="7" y="27"/>
                            </a:cxn>
                            <a:cxn ang="0">
                              <a:pos x="7" y="16"/>
                            </a:cxn>
                            <a:cxn ang="0">
                              <a:pos x="18" y="0"/>
                            </a:cxn>
                            <a:cxn ang="0">
                              <a:pos x="72" y="10"/>
                            </a:cxn>
                            <a:cxn ang="0">
                              <a:pos x="167" y="29"/>
                            </a:cxn>
                            <a:cxn ang="0">
                              <a:pos x="204" y="45"/>
                            </a:cxn>
                            <a:cxn ang="0">
                              <a:pos x="253" y="59"/>
                            </a:cxn>
                            <a:cxn ang="0">
                              <a:pos x="278" y="87"/>
                            </a:cxn>
                            <a:cxn ang="0">
                              <a:pos x="303" y="101"/>
                            </a:cxn>
                            <a:cxn ang="0">
                              <a:pos x="293" y="112"/>
                            </a:cxn>
                            <a:cxn ang="0">
                              <a:pos x="293" y="125"/>
                            </a:cxn>
                            <a:cxn ang="0">
                              <a:pos x="284" y="128"/>
                            </a:cxn>
                            <a:cxn ang="0">
                              <a:pos x="275" y="139"/>
                            </a:cxn>
                            <a:cxn ang="0">
                              <a:pos x="284" y="151"/>
                            </a:cxn>
                            <a:cxn ang="0">
                              <a:pos x="282" y="160"/>
                            </a:cxn>
                            <a:cxn ang="0">
                              <a:pos x="273" y="171"/>
                            </a:cxn>
                            <a:cxn ang="0">
                              <a:pos x="274" y="183"/>
                            </a:cxn>
                            <a:cxn ang="0">
                              <a:pos x="291" y="194"/>
                            </a:cxn>
                            <a:cxn ang="0">
                              <a:pos x="292" y="206"/>
                            </a:cxn>
                            <a:cxn ang="0">
                              <a:pos x="288" y="212"/>
                            </a:cxn>
                            <a:cxn ang="0">
                              <a:pos x="271" y="213"/>
                            </a:cxn>
                            <a:cxn ang="0">
                              <a:pos x="259" y="207"/>
                            </a:cxn>
                            <a:cxn ang="0">
                              <a:pos x="245" y="193"/>
                            </a:cxn>
                            <a:cxn ang="0">
                              <a:pos x="240" y="193"/>
                            </a:cxn>
                            <a:cxn ang="0">
                              <a:pos x="233" y="187"/>
                            </a:cxn>
                            <a:cxn ang="0">
                              <a:pos x="226" y="170"/>
                            </a:cxn>
                            <a:cxn ang="0">
                              <a:pos x="218" y="164"/>
                            </a:cxn>
                            <a:cxn ang="0">
                              <a:pos x="200" y="155"/>
                            </a:cxn>
                            <a:cxn ang="0">
                              <a:pos x="185" y="149"/>
                            </a:cxn>
                            <a:cxn ang="0">
                              <a:pos x="163" y="133"/>
                            </a:cxn>
                            <a:cxn ang="0">
                              <a:pos x="153" y="122"/>
                            </a:cxn>
                            <a:cxn ang="0">
                              <a:pos x="155" y="113"/>
                            </a:cxn>
                            <a:cxn ang="0">
                              <a:pos x="164" y="106"/>
                            </a:cxn>
                            <a:cxn ang="0">
                              <a:pos x="156" y="96"/>
                            </a:cxn>
                            <a:cxn ang="0">
                              <a:pos x="148" y="101"/>
                            </a:cxn>
                            <a:cxn ang="0">
                              <a:pos x="134" y="87"/>
                            </a:cxn>
                            <a:cxn ang="0">
                              <a:pos x="131" y="94"/>
                            </a:cxn>
                            <a:cxn ang="0">
                              <a:pos x="119" y="94"/>
                            </a:cxn>
                            <a:cxn ang="0">
                              <a:pos x="116" y="88"/>
                            </a:cxn>
                            <a:cxn ang="0">
                              <a:pos x="116" y="78"/>
                            </a:cxn>
                            <a:cxn ang="0">
                              <a:pos x="111" y="72"/>
                            </a:cxn>
                            <a:cxn ang="0">
                              <a:pos x="103" y="74"/>
                            </a:cxn>
                            <a:cxn ang="0">
                              <a:pos x="92" y="58"/>
                            </a:cxn>
                            <a:cxn ang="0">
                              <a:pos x="83" y="56"/>
                            </a:cxn>
                            <a:cxn ang="0">
                              <a:pos x="71" y="49"/>
                            </a:cxn>
                            <a:cxn ang="0">
                              <a:pos x="45" y="51"/>
                            </a:cxn>
                            <a:cxn ang="0">
                              <a:pos x="19" y="49"/>
                            </a:cxn>
                            <a:cxn ang="0">
                              <a:pos x="0" y="43"/>
                            </a:cxn>
                          </a:cxnLst>
                          <a:rect l="0" t="0" r="r" b="b"/>
                          <a:pathLst>
                            <a:path w="303" h="213">
                              <a:moveTo>
                                <a:pt x="0" y="43"/>
                              </a:moveTo>
                              <a:lnTo>
                                <a:pt x="7" y="27"/>
                              </a:lnTo>
                              <a:lnTo>
                                <a:pt x="7" y="16"/>
                              </a:lnTo>
                              <a:lnTo>
                                <a:pt x="18" y="0"/>
                              </a:lnTo>
                              <a:lnTo>
                                <a:pt x="72" y="10"/>
                              </a:lnTo>
                              <a:lnTo>
                                <a:pt x="167" y="29"/>
                              </a:lnTo>
                              <a:lnTo>
                                <a:pt x="204" y="45"/>
                              </a:lnTo>
                              <a:lnTo>
                                <a:pt x="253" y="59"/>
                              </a:lnTo>
                              <a:lnTo>
                                <a:pt x="278" y="87"/>
                              </a:lnTo>
                              <a:lnTo>
                                <a:pt x="303" y="101"/>
                              </a:lnTo>
                              <a:lnTo>
                                <a:pt x="293" y="112"/>
                              </a:lnTo>
                              <a:lnTo>
                                <a:pt x="293" y="125"/>
                              </a:lnTo>
                              <a:lnTo>
                                <a:pt x="284" y="128"/>
                              </a:lnTo>
                              <a:lnTo>
                                <a:pt x="275" y="139"/>
                              </a:lnTo>
                              <a:lnTo>
                                <a:pt x="284" y="151"/>
                              </a:lnTo>
                              <a:lnTo>
                                <a:pt x="282" y="160"/>
                              </a:lnTo>
                              <a:lnTo>
                                <a:pt x="273" y="171"/>
                              </a:lnTo>
                              <a:lnTo>
                                <a:pt x="274" y="183"/>
                              </a:lnTo>
                              <a:lnTo>
                                <a:pt x="291" y="194"/>
                              </a:lnTo>
                              <a:lnTo>
                                <a:pt x="292" y="206"/>
                              </a:lnTo>
                              <a:lnTo>
                                <a:pt x="288" y="212"/>
                              </a:lnTo>
                              <a:lnTo>
                                <a:pt x="271" y="213"/>
                              </a:lnTo>
                              <a:lnTo>
                                <a:pt x="259" y="207"/>
                              </a:lnTo>
                              <a:lnTo>
                                <a:pt x="245" y="193"/>
                              </a:lnTo>
                              <a:lnTo>
                                <a:pt x="240" y="193"/>
                              </a:lnTo>
                              <a:lnTo>
                                <a:pt x="233" y="187"/>
                              </a:lnTo>
                              <a:lnTo>
                                <a:pt x="226" y="170"/>
                              </a:lnTo>
                              <a:lnTo>
                                <a:pt x="218" y="164"/>
                              </a:lnTo>
                              <a:lnTo>
                                <a:pt x="200" y="155"/>
                              </a:lnTo>
                              <a:lnTo>
                                <a:pt x="185" y="149"/>
                              </a:lnTo>
                              <a:lnTo>
                                <a:pt x="163" y="133"/>
                              </a:lnTo>
                              <a:lnTo>
                                <a:pt x="153" y="122"/>
                              </a:lnTo>
                              <a:lnTo>
                                <a:pt x="155" y="113"/>
                              </a:lnTo>
                              <a:lnTo>
                                <a:pt x="164" y="106"/>
                              </a:lnTo>
                              <a:lnTo>
                                <a:pt x="156" y="96"/>
                              </a:lnTo>
                              <a:lnTo>
                                <a:pt x="148" y="101"/>
                              </a:lnTo>
                              <a:lnTo>
                                <a:pt x="134" y="87"/>
                              </a:lnTo>
                              <a:lnTo>
                                <a:pt x="131" y="94"/>
                              </a:lnTo>
                              <a:lnTo>
                                <a:pt x="119" y="94"/>
                              </a:lnTo>
                              <a:lnTo>
                                <a:pt x="116" y="88"/>
                              </a:lnTo>
                              <a:lnTo>
                                <a:pt x="116" y="78"/>
                              </a:lnTo>
                              <a:lnTo>
                                <a:pt x="111" y="72"/>
                              </a:lnTo>
                              <a:lnTo>
                                <a:pt x="103" y="74"/>
                              </a:lnTo>
                              <a:lnTo>
                                <a:pt x="92" y="58"/>
                              </a:lnTo>
                              <a:lnTo>
                                <a:pt x="83" y="56"/>
                              </a:lnTo>
                              <a:lnTo>
                                <a:pt x="71" y="49"/>
                              </a:lnTo>
                              <a:lnTo>
                                <a:pt x="45" y="51"/>
                              </a:lnTo>
                              <a:lnTo>
                                <a:pt x="19" y="49"/>
                              </a:lnTo>
                              <a:lnTo>
                                <a:pt x="0" y="43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0998" name="Freeform 18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49" y="2140"/>
                          <a:ext cx="98" cy="55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7" y="0"/>
                            </a:cxn>
                            <a:cxn ang="0">
                              <a:pos x="0" y="9"/>
                            </a:cxn>
                            <a:cxn ang="0">
                              <a:pos x="0" y="19"/>
                            </a:cxn>
                            <a:cxn ang="0">
                              <a:pos x="14" y="31"/>
                            </a:cxn>
                            <a:cxn ang="0">
                              <a:pos x="22" y="28"/>
                            </a:cxn>
                            <a:cxn ang="0">
                              <a:pos x="25" y="32"/>
                            </a:cxn>
                            <a:cxn ang="0">
                              <a:pos x="36" y="34"/>
                            </a:cxn>
                            <a:cxn ang="0">
                              <a:pos x="41" y="26"/>
                            </a:cxn>
                            <a:cxn ang="0">
                              <a:pos x="61" y="28"/>
                            </a:cxn>
                            <a:cxn ang="0">
                              <a:pos x="63" y="35"/>
                            </a:cxn>
                            <a:cxn ang="0">
                              <a:pos x="70" y="38"/>
                            </a:cxn>
                            <a:cxn ang="0">
                              <a:pos x="87" y="37"/>
                            </a:cxn>
                            <a:cxn ang="0">
                              <a:pos x="92" y="41"/>
                            </a:cxn>
                            <a:cxn ang="0">
                              <a:pos x="100" y="45"/>
                            </a:cxn>
                            <a:cxn ang="0">
                              <a:pos x="107" y="54"/>
                            </a:cxn>
                            <a:cxn ang="0">
                              <a:pos x="107" y="66"/>
                            </a:cxn>
                            <a:cxn ang="0">
                              <a:pos x="102" y="69"/>
                            </a:cxn>
                            <a:cxn ang="0">
                              <a:pos x="105" y="73"/>
                            </a:cxn>
                            <a:cxn ang="0">
                              <a:pos x="96" y="80"/>
                            </a:cxn>
                            <a:cxn ang="0">
                              <a:pos x="96" y="90"/>
                            </a:cxn>
                            <a:cxn ang="0">
                              <a:pos x="109" y="92"/>
                            </a:cxn>
                            <a:cxn ang="0">
                              <a:pos x="116" y="89"/>
                            </a:cxn>
                            <a:cxn ang="0">
                              <a:pos x="118" y="85"/>
                            </a:cxn>
                            <a:cxn ang="0">
                              <a:pos x="122" y="89"/>
                            </a:cxn>
                            <a:cxn ang="0">
                              <a:pos x="129" y="86"/>
                            </a:cxn>
                            <a:cxn ang="0">
                              <a:pos x="144" y="92"/>
                            </a:cxn>
                            <a:cxn ang="0">
                              <a:pos x="154" y="102"/>
                            </a:cxn>
                            <a:cxn ang="0">
                              <a:pos x="157" y="102"/>
                            </a:cxn>
                            <a:cxn ang="0">
                              <a:pos x="158" y="108"/>
                            </a:cxn>
                            <a:cxn ang="0">
                              <a:pos x="168" y="111"/>
                            </a:cxn>
                            <a:cxn ang="0">
                              <a:pos x="179" y="111"/>
                            </a:cxn>
                            <a:cxn ang="0">
                              <a:pos x="172" y="105"/>
                            </a:cxn>
                            <a:cxn ang="0">
                              <a:pos x="174" y="99"/>
                            </a:cxn>
                            <a:cxn ang="0">
                              <a:pos x="183" y="105"/>
                            </a:cxn>
                            <a:cxn ang="0">
                              <a:pos x="192" y="106"/>
                            </a:cxn>
                            <a:cxn ang="0">
                              <a:pos x="194" y="98"/>
                            </a:cxn>
                            <a:cxn ang="0">
                              <a:pos x="184" y="90"/>
                            </a:cxn>
                            <a:cxn ang="0">
                              <a:pos x="177" y="90"/>
                            </a:cxn>
                            <a:cxn ang="0">
                              <a:pos x="168" y="83"/>
                            </a:cxn>
                            <a:cxn ang="0">
                              <a:pos x="177" y="83"/>
                            </a:cxn>
                            <a:cxn ang="0">
                              <a:pos x="184" y="87"/>
                            </a:cxn>
                            <a:cxn ang="0">
                              <a:pos x="198" y="87"/>
                            </a:cxn>
                            <a:cxn ang="0">
                              <a:pos x="195" y="79"/>
                            </a:cxn>
                            <a:cxn ang="0">
                              <a:pos x="183" y="70"/>
                            </a:cxn>
                            <a:cxn ang="0">
                              <a:pos x="174" y="69"/>
                            </a:cxn>
                            <a:cxn ang="0">
                              <a:pos x="162" y="58"/>
                            </a:cxn>
                            <a:cxn ang="0">
                              <a:pos x="147" y="55"/>
                            </a:cxn>
                            <a:cxn ang="0">
                              <a:pos x="135" y="51"/>
                            </a:cxn>
                            <a:cxn ang="0">
                              <a:pos x="125" y="38"/>
                            </a:cxn>
                            <a:cxn ang="0">
                              <a:pos x="118" y="21"/>
                            </a:cxn>
                            <a:cxn ang="0">
                              <a:pos x="109" y="21"/>
                            </a:cxn>
                            <a:cxn ang="0">
                              <a:pos x="106" y="16"/>
                            </a:cxn>
                            <a:cxn ang="0">
                              <a:pos x="100" y="18"/>
                            </a:cxn>
                            <a:cxn ang="0">
                              <a:pos x="91" y="10"/>
                            </a:cxn>
                            <a:cxn ang="0">
                              <a:pos x="74" y="8"/>
                            </a:cxn>
                            <a:cxn ang="0">
                              <a:pos x="68" y="12"/>
                            </a:cxn>
                            <a:cxn ang="0">
                              <a:pos x="52" y="8"/>
                            </a:cxn>
                            <a:cxn ang="0">
                              <a:pos x="43" y="8"/>
                            </a:cxn>
                            <a:cxn ang="0">
                              <a:pos x="39" y="2"/>
                            </a:cxn>
                            <a:cxn ang="0">
                              <a:pos x="33" y="0"/>
                            </a:cxn>
                            <a:cxn ang="0">
                              <a:pos x="25" y="2"/>
                            </a:cxn>
                            <a:cxn ang="0">
                              <a:pos x="7" y="0"/>
                            </a:cxn>
                          </a:cxnLst>
                          <a:rect l="0" t="0" r="r" b="b"/>
                          <a:pathLst>
                            <a:path w="198" h="111">
                              <a:moveTo>
                                <a:pt x="7" y="0"/>
                              </a:moveTo>
                              <a:lnTo>
                                <a:pt x="0" y="9"/>
                              </a:lnTo>
                              <a:lnTo>
                                <a:pt x="0" y="19"/>
                              </a:lnTo>
                              <a:lnTo>
                                <a:pt x="14" y="31"/>
                              </a:lnTo>
                              <a:lnTo>
                                <a:pt x="22" y="28"/>
                              </a:lnTo>
                              <a:lnTo>
                                <a:pt x="25" y="32"/>
                              </a:lnTo>
                              <a:lnTo>
                                <a:pt x="36" y="34"/>
                              </a:lnTo>
                              <a:lnTo>
                                <a:pt x="41" y="26"/>
                              </a:lnTo>
                              <a:lnTo>
                                <a:pt x="61" y="28"/>
                              </a:lnTo>
                              <a:lnTo>
                                <a:pt x="63" y="35"/>
                              </a:lnTo>
                              <a:lnTo>
                                <a:pt x="70" y="38"/>
                              </a:lnTo>
                              <a:lnTo>
                                <a:pt x="87" y="37"/>
                              </a:lnTo>
                              <a:lnTo>
                                <a:pt x="92" y="41"/>
                              </a:lnTo>
                              <a:lnTo>
                                <a:pt x="100" y="45"/>
                              </a:lnTo>
                              <a:lnTo>
                                <a:pt x="107" y="54"/>
                              </a:lnTo>
                              <a:lnTo>
                                <a:pt x="107" y="66"/>
                              </a:lnTo>
                              <a:lnTo>
                                <a:pt x="102" y="69"/>
                              </a:lnTo>
                              <a:lnTo>
                                <a:pt x="105" y="73"/>
                              </a:lnTo>
                              <a:lnTo>
                                <a:pt x="96" y="80"/>
                              </a:lnTo>
                              <a:lnTo>
                                <a:pt x="96" y="90"/>
                              </a:lnTo>
                              <a:lnTo>
                                <a:pt x="109" y="92"/>
                              </a:lnTo>
                              <a:lnTo>
                                <a:pt x="116" y="89"/>
                              </a:lnTo>
                              <a:lnTo>
                                <a:pt x="118" y="85"/>
                              </a:lnTo>
                              <a:lnTo>
                                <a:pt x="122" y="89"/>
                              </a:lnTo>
                              <a:lnTo>
                                <a:pt x="129" y="86"/>
                              </a:lnTo>
                              <a:lnTo>
                                <a:pt x="144" y="92"/>
                              </a:lnTo>
                              <a:lnTo>
                                <a:pt x="154" y="102"/>
                              </a:lnTo>
                              <a:lnTo>
                                <a:pt x="157" y="102"/>
                              </a:lnTo>
                              <a:lnTo>
                                <a:pt x="158" y="108"/>
                              </a:lnTo>
                              <a:lnTo>
                                <a:pt x="168" y="111"/>
                              </a:lnTo>
                              <a:lnTo>
                                <a:pt x="179" y="111"/>
                              </a:lnTo>
                              <a:lnTo>
                                <a:pt x="172" y="105"/>
                              </a:lnTo>
                              <a:lnTo>
                                <a:pt x="174" y="99"/>
                              </a:lnTo>
                              <a:lnTo>
                                <a:pt x="183" y="105"/>
                              </a:lnTo>
                              <a:lnTo>
                                <a:pt x="192" y="106"/>
                              </a:lnTo>
                              <a:lnTo>
                                <a:pt x="194" y="98"/>
                              </a:lnTo>
                              <a:lnTo>
                                <a:pt x="184" y="90"/>
                              </a:lnTo>
                              <a:lnTo>
                                <a:pt x="177" y="90"/>
                              </a:lnTo>
                              <a:lnTo>
                                <a:pt x="168" y="83"/>
                              </a:lnTo>
                              <a:lnTo>
                                <a:pt x="177" y="83"/>
                              </a:lnTo>
                              <a:lnTo>
                                <a:pt x="184" y="87"/>
                              </a:lnTo>
                              <a:lnTo>
                                <a:pt x="198" y="87"/>
                              </a:lnTo>
                              <a:lnTo>
                                <a:pt x="195" y="79"/>
                              </a:lnTo>
                              <a:lnTo>
                                <a:pt x="183" y="70"/>
                              </a:lnTo>
                              <a:lnTo>
                                <a:pt x="174" y="69"/>
                              </a:lnTo>
                              <a:lnTo>
                                <a:pt x="162" y="58"/>
                              </a:lnTo>
                              <a:lnTo>
                                <a:pt x="147" y="55"/>
                              </a:lnTo>
                              <a:lnTo>
                                <a:pt x="135" y="51"/>
                              </a:lnTo>
                              <a:lnTo>
                                <a:pt x="125" y="38"/>
                              </a:lnTo>
                              <a:lnTo>
                                <a:pt x="118" y="21"/>
                              </a:lnTo>
                              <a:lnTo>
                                <a:pt x="109" y="21"/>
                              </a:lnTo>
                              <a:lnTo>
                                <a:pt x="106" y="16"/>
                              </a:lnTo>
                              <a:lnTo>
                                <a:pt x="100" y="18"/>
                              </a:lnTo>
                              <a:lnTo>
                                <a:pt x="91" y="10"/>
                              </a:lnTo>
                              <a:lnTo>
                                <a:pt x="74" y="8"/>
                              </a:lnTo>
                              <a:lnTo>
                                <a:pt x="68" y="12"/>
                              </a:lnTo>
                              <a:lnTo>
                                <a:pt x="52" y="8"/>
                              </a:lnTo>
                              <a:lnTo>
                                <a:pt x="43" y="8"/>
                              </a:lnTo>
                              <a:lnTo>
                                <a:pt x="39" y="2"/>
                              </a:lnTo>
                              <a:lnTo>
                                <a:pt x="33" y="0"/>
                              </a:lnTo>
                              <a:lnTo>
                                <a:pt x="25" y="2"/>
                              </a:lnTo>
                              <a:lnTo>
                                <a:pt x="7" y="0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0999" name="Freeform 18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05" y="2447"/>
                          <a:ext cx="69" cy="2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25"/>
                            </a:cxn>
                            <a:cxn ang="0">
                              <a:pos x="12" y="10"/>
                            </a:cxn>
                            <a:cxn ang="0">
                              <a:pos x="18" y="10"/>
                            </a:cxn>
                            <a:cxn ang="0">
                              <a:pos x="27" y="3"/>
                            </a:cxn>
                            <a:cxn ang="0">
                              <a:pos x="38" y="3"/>
                            </a:cxn>
                            <a:cxn ang="0">
                              <a:pos x="41" y="2"/>
                            </a:cxn>
                            <a:cxn ang="0">
                              <a:pos x="45" y="0"/>
                            </a:cxn>
                            <a:cxn ang="0">
                              <a:pos x="59" y="9"/>
                            </a:cxn>
                            <a:cxn ang="0">
                              <a:pos x="63" y="15"/>
                            </a:cxn>
                            <a:cxn ang="0">
                              <a:pos x="66" y="12"/>
                            </a:cxn>
                            <a:cxn ang="0">
                              <a:pos x="77" y="17"/>
                            </a:cxn>
                            <a:cxn ang="0">
                              <a:pos x="83" y="17"/>
                            </a:cxn>
                            <a:cxn ang="0">
                              <a:pos x="89" y="22"/>
                            </a:cxn>
                            <a:cxn ang="0">
                              <a:pos x="99" y="25"/>
                            </a:cxn>
                            <a:cxn ang="0">
                              <a:pos x="99" y="32"/>
                            </a:cxn>
                            <a:cxn ang="0">
                              <a:pos x="116" y="32"/>
                            </a:cxn>
                            <a:cxn ang="0">
                              <a:pos x="120" y="39"/>
                            </a:cxn>
                            <a:cxn ang="0">
                              <a:pos x="131" y="39"/>
                            </a:cxn>
                            <a:cxn ang="0">
                              <a:pos x="138" y="48"/>
                            </a:cxn>
                            <a:cxn ang="0">
                              <a:pos x="134" y="49"/>
                            </a:cxn>
                            <a:cxn ang="0">
                              <a:pos x="131" y="47"/>
                            </a:cxn>
                            <a:cxn ang="0">
                              <a:pos x="130" y="45"/>
                            </a:cxn>
                            <a:cxn ang="0">
                              <a:pos x="120" y="47"/>
                            </a:cxn>
                            <a:cxn ang="0">
                              <a:pos x="118" y="48"/>
                            </a:cxn>
                            <a:cxn ang="0">
                              <a:pos x="109" y="49"/>
                            </a:cxn>
                            <a:cxn ang="0">
                              <a:pos x="97" y="49"/>
                            </a:cxn>
                            <a:cxn ang="0">
                              <a:pos x="89" y="49"/>
                            </a:cxn>
                            <a:cxn ang="0">
                              <a:pos x="89" y="45"/>
                            </a:cxn>
                            <a:cxn ang="0">
                              <a:pos x="77" y="33"/>
                            </a:cxn>
                            <a:cxn ang="0">
                              <a:pos x="77" y="26"/>
                            </a:cxn>
                            <a:cxn ang="0">
                              <a:pos x="63" y="26"/>
                            </a:cxn>
                            <a:cxn ang="0">
                              <a:pos x="57" y="22"/>
                            </a:cxn>
                            <a:cxn ang="0">
                              <a:pos x="53" y="26"/>
                            </a:cxn>
                            <a:cxn ang="0">
                              <a:pos x="49" y="20"/>
                            </a:cxn>
                            <a:cxn ang="0">
                              <a:pos x="45" y="20"/>
                            </a:cxn>
                            <a:cxn ang="0">
                              <a:pos x="45" y="13"/>
                            </a:cxn>
                            <a:cxn ang="0">
                              <a:pos x="41" y="10"/>
                            </a:cxn>
                            <a:cxn ang="0">
                              <a:pos x="29" y="12"/>
                            </a:cxn>
                            <a:cxn ang="0">
                              <a:pos x="20" y="20"/>
                            </a:cxn>
                            <a:cxn ang="0">
                              <a:pos x="11" y="22"/>
                            </a:cxn>
                            <a:cxn ang="0">
                              <a:pos x="0" y="25"/>
                            </a:cxn>
                          </a:cxnLst>
                          <a:rect l="0" t="0" r="r" b="b"/>
                          <a:pathLst>
                            <a:path w="138" h="49">
                              <a:moveTo>
                                <a:pt x="0" y="25"/>
                              </a:moveTo>
                              <a:lnTo>
                                <a:pt x="12" y="10"/>
                              </a:lnTo>
                              <a:lnTo>
                                <a:pt x="18" y="10"/>
                              </a:lnTo>
                              <a:lnTo>
                                <a:pt x="27" y="3"/>
                              </a:lnTo>
                              <a:lnTo>
                                <a:pt x="38" y="3"/>
                              </a:lnTo>
                              <a:lnTo>
                                <a:pt x="41" y="2"/>
                              </a:lnTo>
                              <a:lnTo>
                                <a:pt x="45" y="0"/>
                              </a:lnTo>
                              <a:lnTo>
                                <a:pt x="59" y="9"/>
                              </a:lnTo>
                              <a:lnTo>
                                <a:pt x="63" y="15"/>
                              </a:lnTo>
                              <a:lnTo>
                                <a:pt x="66" y="12"/>
                              </a:lnTo>
                              <a:lnTo>
                                <a:pt x="77" y="17"/>
                              </a:lnTo>
                              <a:lnTo>
                                <a:pt x="83" y="17"/>
                              </a:lnTo>
                              <a:lnTo>
                                <a:pt x="89" y="22"/>
                              </a:lnTo>
                              <a:lnTo>
                                <a:pt x="99" y="25"/>
                              </a:lnTo>
                              <a:lnTo>
                                <a:pt x="99" y="32"/>
                              </a:lnTo>
                              <a:lnTo>
                                <a:pt x="116" y="32"/>
                              </a:lnTo>
                              <a:lnTo>
                                <a:pt x="120" y="39"/>
                              </a:lnTo>
                              <a:lnTo>
                                <a:pt x="131" y="39"/>
                              </a:lnTo>
                              <a:lnTo>
                                <a:pt x="138" y="48"/>
                              </a:lnTo>
                              <a:lnTo>
                                <a:pt x="134" y="49"/>
                              </a:lnTo>
                              <a:lnTo>
                                <a:pt x="131" y="47"/>
                              </a:lnTo>
                              <a:lnTo>
                                <a:pt x="130" y="45"/>
                              </a:lnTo>
                              <a:lnTo>
                                <a:pt x="120" y="47"/>
                              </a:lnTo>
                              <a:lnTo>
                                <a:pt x="118" y="48"/>
                              </a:lnTo>
                              <a:lnTo>
                                <a:pt x="109" y="49"/>
                              </a:lnTo>
                              <a:lnTo>
                                <a:pt x="97" y="49"/>
                              </a:lnTo>
                              <a:lnTo>
                                <a:pt x="89" y="49"/>
                              </a:lnTo>
                              <a:lnTo>
                                <a:pt x="89" y="45"/>
                              </a:lnTo>
                              <a:lnTo>
                                <a:pt x="77" y="33"/>
                              </a:lnTo>
                              <a:lnTo>
                                <a:pt x="77" y="26"/>
                              </a:lnTo>
                              <a:lnTo>
                                <a:pt x="63" y="26"/>
                              </a:lnTo>
                              <a:lnTo>
                                <a:pt x="57" y="22"/>
                              </a:lnTo>
                              <a:lnTo>
                                <a:pt x="53" y="26"/>
                              </a:lnTo>
                              <a:lnTo>
                                <a:pt x="49" y="20"/>
                              </a:lnTo>
                              <a:lnTo>
                                <a:pt x="45" y="20"/>
                              </a:lnTo>
                              <a:lnTo>
                                <a:pt x="45" y="13"/>
                              </a:lnTo>
                              <a:lnTo>
                                <a:pt x="41" y="10"/>
                              </a:lnTo>
                              <a:lnTo>
                                <a:pt x="29" y="12"/>
                              </a:lnTo>
                              <a:lnTo>
                                <a:pt x="20" y="20"/>
                              </a:lnTo>
                              <a:lnTo>
                                <a:pt x="11" y="22"/>
                              </a:lnTo>
                              <a:lnTo>
                                <a:pt x="0" y="25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1000" name="Freeform 18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66" y="2465"/>
                          <a:ext cx="44" cy="21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32"/>
                            </a:cxn>
                            <a:cxn ang="0">
                              <a:pos x="8" y="34"/>
                            </a:cxn>
                            <a:cxn ang="0">
                              <a:pos x="27" y="32"/>
                            </a:cxn>
                            <a:cxn ang="0">
                              <a:pos x="35" y="41"/>
                            </a:cxn>
                            <a:cxn ang="0">
                              <a:pos x="46" y="42"/>
                            </a:cxn>
                            <a:cxn ang="0">
                              <a:pos x="52" y="32"/>
                            </a:cxn>
                            <a:cxn ang="0">
                              <a:pos x="49" y="29"/>
                            </a:cxn>
                            <a:cxn ang="0">
                              <a:pos x="55" y="25"/>
                            </a:cxn>
                            <a:cxn ang="0">
                              <a:pos x="66" y="32"/>
                            </a:cxn>
                            <a:cxn ang="0">
                              <a:pos x="74" y="32"/>
                            </a:cxn>
                            <a:cxn ang="0">
                              <a:pos x="74" y="28"/>
                            </a:cxn>
                            <a:cxn ang="0">
                              <a:pos x="79" y="28"/>
                            </a:cxn>
                            <a:cxn ang="0">
                              <a:pos x="88" y="21"/>
                            </a:cxn>
                            <a:cxn ang="0">
                              <a:pos x="82" y="19"/>
                            </a:cxn>
                            <a:cxn ang="0">
                              <a:pos x="82" y="12"/>
                            </a:cxn>
                            <a:cxn ang="0">
                              <a:pos x="82" y="6"/>
                            </a:cxn>
                            <a:cxn ang="0">
                              <a:pos x="70" y="5"/>
                            </a:cxn>
                            <a:cxn ang="0">
                              <a:pos x="60" y="6"/>
                            </a:cxn>
                            <a:cxn ang="0">
                              <a:pos x="52" y="6"/>
                            </a:cxn>
                            <a:cxn ang="0">
                              <a:pos x="40" y="5"/>
                            </a:cxn>
                            <a:cxn ang="0">
                              <a:pos x="30" y="0"/>
                            </a:cxn>
                            <a:cxn ang="0">
                              <a:pos x="27" y="5"/>
                            </a:cxn>
                            <a:cxn ang="0">
                              <a:pos x="26" y="13"/>
                            </a:cxn>
                            <a:cxn ang="0">
                              <a:pos x="16" y="13"/>
                            </a:cxn>
                            <a:cxn ang="0">
                              <a:pos x="14" y="21"/>
                            </a:cxn>
                            <a:cxn ang="0">
                              <a:pos x="8" y="24"/>
                            </a:cxn>
                            <a:cxn ang="0">
                              <a:pos x="0" y="32"/>
                            </a:cxn>
                          </a:cxnLst>
                          <a:rect l="0" t="0" r="r" b="b"/>
                          <a:pathLst>
                            <a:path w="88" h="42">
                              <a:moveTo>
                                <a:pt x="0" y="32"/>
                              </a:moveTo>
                              <a:lnTo>
                                <a:pt x="8" y="34"/>
                              </a:lnTo>
                              <a:lnTo>
                                <a:pt x="27" y="32"/>
                              </a:lnTo>
                              <a:lnTo>
                                <a:pt x="35" y="41"/>
                              </a:lnTo>
                              <a:lnTo>
                                <a:pt x="46" y="42"/>
                              </a:lnTo>
                              <a:lnTo>
                                <a:pt x="52" y="32"/>
                              </a:lnTo>
                              <a:lnTo>
                                <a:pt x="49" y="29"/>
                              </a:lnTo>
                              <a:lnTo>
                                <a:pt x="55" y="25"/>
                              </a:lnTo>
                              <a:lnTo>
                                <a:pt x="66" y="32"/>
                              </a:lnTo>
                              <a:lnTo>
                                <a:pt x="74" y="32"/>
                              </a:lnTo>
                              <a:lnTo>
                                <a:pt x="74" y="28"/>
                              </a:lnTo>
                              <a:lnTo>
                                <a:pt x="79" y="28"/>
                              </a:lnTo>
                              <a:lnTo>
                                <a:pt x="88" y="21"/>
                              </a:lnTo>
                              <a:lnTo>
                                <a:pt x="82" y="19"/>
                              </a:lnTo>
                              <a:lnTo>
                                <a:pt x="82" y="12"/>
                              </a:lnTo>
                              <a:lnTo>
                                <a:pt x="82" y="6"/>
                              </a:lnTo>
                              <a:lnTo>
                                <a:pt x="70" y="5"/>
                              </a:lnTo>
                              <a:lnTo>
                                <a:pt x="60" y="6"/>
                              </a:lnTo>
                              <a:lnTo>
                                <a:pt x="52" y="6"/>
                              </a:lnTo>
                              <a:lnTo>
                                <a:pt x="40" y="5"/>
                              </a:lnTo>
                              <a:lnTo>
                                <a:pt x="30" y="0"/>
                              </a:lnTo>
                              <a:lnTo>
                                <a:pt x="27" y="5"/>
                              </a:lnTo>
                              <a:lnTo>
                                <a:pt x="26" y="13"/>
                              </a:lnTo>
                              <a:lnTo>
                                <a:pt x="16" y="13"/>
                              </a:lnTo>
                              <a:lnTo>
                                <a:pt x="14" y="21"/>
                              </a:lnTo>
                              <a:lnTo>
                                <a:pt x="8" y="24"/>
                              </a:lnTo>
                              <a:lnTo>
                                <a:pt x="0" y="3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  <p:sp>
                      <p:nvSpPr>
                        <p:cNvPr id="291001" name="Freeform 18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38" y="2526"/>
                          <a:ext cx="282" cy="44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64" y="14"/>
                            </a:cxn>
                            <a:cxn ang="0">
                              <a:pos x="107" y="1"/>
                            </a:cxn>
                            <a:cxn ang="0">
                              <a:pos x="89" y="30"/>
                            </a:cxn>
                            <a:cxn ang="0">
                              <a:pos x="107" y="29"/>
                            </a:cxn>
                            <a:cxn ang="0">
                              <a:pos x="124" y="27"/>
                            </a:cxn>
                            <a:cxn ang="0">
                              <a:pos x="149" y="38"/>
                            </a:cxn>
                            <a:cxn ang="0">
                              <a:pos x="226" y="54"/>
                            </a:cxn>
                            <a:cxn ang="0">
                              <a:pos x="262" y="70"/>
                            </a:cxn>
                            <a:cxn ang="0">
                              <a:pos x="307" y="78"/>
                            </a:cxn>
                            <a:cxn ang="0">
                              <a:pos x="373" y="122"/>
                            </a:cxn>
                            <a:cxn ang="0">
                              <a:pos x="408" y="176"/>
                            </a:cxn>
                            <a:cxn ang="0">
                              <a:pos x="548" y="221"/>
                            </a:cxn>
                            <a:cxn ang="0">
                              <a:pos x="549" y="295"/>
                            </a:cxn>
                            <a:cxn ang="0">
                              <a:pos x="514" y="335"/>
                            </a:cxn>
                            <a:cxn ang="0">
                              <a:pos x="508" y="392"/>
                            </a:cxn>
                            <a:cxn ang="0">
                              <a:pos x="488" y="417"/>
                            </a:cxn>
                            <a:cxn ang="0">
                              <a:pos x="455" y="459"/>
                            </a:cxn>
                            <a:cxn ang="0">
                              <a:pos x="407" y="473"/>
                            </a:cxn>
                            <a:cxn ang="0">
                              <a:pos x="382" y="517"/>
                            </a:cxn>
                            <a:cxn ang="0">
                              <a:pos x="377" y="553"/>
                            </a:cxn>
                            <a:cxn ang="0">
                              <a:pos x="338" y="586"/>
                            </a:cxn>
                            <a:cxn ang="0">
                              <a:pos x="315" y="613"/>
                            </a:cxn>
                            <a:cxn ang="0">
                              <a:pos x="300" y="626"/>
                            </a:cxn>
                            <a:cxn ang="0">
                              <a:pos x="292" y="661"/>
                            </a:cxn>
                            <a:cxn ang="0">
                              <a:pos x="253" y="675"/>
                            </a:cxn>
                            <a:cxn ang="0">
                              <a:pos x="223" y="690"/>
                            </a:cxn>
                            <a:cxn ang="0">
                              <a:pos x="222" y="726"/>
                            </a:cxn>
                            <a:cxn ang="0">
                              <a:pos x="193" y="752"/>
                            </a:cxn>
                            <a:cxn ang="0">
                              <a:pos x="211" y="775"/>
                            </a:cxn>
                            <a:cxn ang="0">
                              <a:pos x="182" y="797"/>
                            </a:cxn>
                            <a:cxn ang="0">
                              <a:pos x="167" y="835"/>
                            </a:cxn>
                            <a:cxn ang="0">
                              <a:pos x="205" y="887"/>
                            </a:cxn>
                            <a:cxn ang="0">
                              <a:pos x="160" y="861"/>
                            </a:cxn>
                            <a:cxn ang="0">
                              <a:pos x="131" y="814"/>
                            </a:cxn>
                            <a:cxn ang="0">
                              <a:pos x="129" y="690"/>
                            </a:cxn>
                            <a:cxn ang="0">
                              <a:pos x="124" y="637"/>
                            </a:cxn>
                            <a:cxn ang="0">
                              <a:pos x="127" y="581"/>
                            </a:cxn>
                            <a:cxn ang="0">
                              <a:pos x="133" y="536"/>
                            </a:cxn>
                            <a:cxn ang="0">
                              <a:pos x="130" y="463"/>
                            </a:cxn>
                            <a:cxn ang="0">
                              <a:pos x="134" y="403"/>
                            </a:cxn>
                            <a:cxn ang="0">
                              <a:pos x="101" y="363"/>
                            </a:cxn>
                            <a:cxn ang="0">
                              <a:pos x="50" y="329"/>
                            </a:cxn>
                            <a:cxn ang="0">
                              <a:pos x="33" y="280"/>
                            </a:cxn>
                            <a:cxn ang="0">
                              <a:pos x="9" y="252"/>
                            </a:cxn>
                            <a:cxn ang="0">
                              <a:pos x="11" y="206"/>
                            </a:cxn>
                            <a:cxn ang="0">
                              <a:pos x="5" y="161"/>
                            </a:cxn>
                            <a:cxn ang="0">
                              <a:pos x="41" y="72"/>
                            </a:cxn>
                          </a:cxnLst>
                          <a:rect l="0" t="0" r="r" b="b"/>
                          <a:pathLst>
                            <a:path w="563" h="887">
                              <a:moveTo>
                                <a:pt x="43" y="39"/>
                              </a:moveTo>
                              <a:lnTo>
                                <a:pt x="50" y="29"/>
                              </a:lnTo>
                              <a:lnTo>
                                <a:pt x="64" y="14"/>
                              </a:lnTo>
                              <a:lnTo>
                                <a:pt x="85" y="6"/>
                              </a:lnTo>
                              <a:lnTo>
                                <a:pt x="96" y="0"/>
                              </a:lnTo>
                              <a:lnTo>
                                <a:pt x="107" y="1"/>
                              </a:lnTo>
                              <a:lnTo>
                                <a:pt x="104" y="9"/>
                              </a:lnTo>
                              <a:lnTo>
                                <a:pt x="91" y="16"/>
                              </a:lnTo>
                              <a:lnTo>
                                <a:pt x="89" y="30"/>
                              </a:lnTo>
                              <a:lnTo>
                                <a:pt x="91" y="42"/>
                              </a:lnTo>
                              <a:lnTo>
                                <a:pt x="102" y="42"/>
                              </a:lnTo>
                              <a:lnTo>
                                <a:pt x="107" y="29"/>
                              </a:lnTo>
                              <a:lnTo>
                                <a:pt x="109" y="16"/>
                              </a:lnTo>
                              <a:lnTo>
                                <a:pt x="116" y="20"/>
                              </a:lnTo>
                              <a:lnTo>
                                <a:pt x="124" y="27"/>
                              </a:lnTo>
                              <a:lnTo>
                                <a:pt x="138" y="24"/>
                              </a:lnTo>
                              <a:lnTo>
                                <a:pt x="146" y="30"/>
                              </a:lnTo>
                              <a:lnTo>
                                <a:pt x="149" y="38"/>
                              </a:lnTo>
                              <a:lnTo>
                                <a:pt x="170" y="35"/>
                              </a:lnTo>
                              <a:lnTo>
                                <a:pt x="211" y="30"/>
                              </a:lnTo>
                              <a:lnTo>
                                <a:pt x="226" y="54"/>
                              </a:lnTo>
                              <a:lnTo>
                                <a:pt x="252" y="65"/>
                              </a:lnTo>
                              <a:lnTo>
                                <a:pt x="251" y="75"/>
                              </a:lnTo>
                              <a:lnTo>
                                <a:pt x="262" y="70"/>
                              </a:lnTo>
                              <a:lnTo>
                                <a:pt x="274" y="70"/>
                              </a:lnTo>
                              <a:lnTo>
                                <a:pt x="289" y="80"/>
                              </a:lnTo>
                              <a:lnTo>
                                <a:pt x="307" y="78"/>
                              </a:lnTo>
                              <a:lnTo>
                                <a:pt x="322" y="80"/>
                              </a:lnTo>
                              <a:lnTo>
                                <a:pt x="347" y="99"/>
                              </a:lnTo>
                              <a:lnTo>
                                <a:pt x="373" y="122"/>
                              </a:lnTo>
                              <a:lnTo>
                                <a:pt x="384" y="148"/>
                              </a:lnTo>
                              <a:lnTo>
                                <a:pt x="377" y="168"/>
                              </a:lnTo>
                              <a:lnTo>
                                <a:pt x="408" y="176"/>
                              </a:lnTo>
                              <a:lnTo>
                                <a:pt x="460" y="186"/>
                              </a:lnTo>
                              <a:lnTo>
                                <a:pt x="514" y="197"/>
                              </a:lnTo>
                              <a:lnTo>
                                <a:pt x="548" y="221"/>
                              </a:lnTo>
                              <a:lnTo>
                                <a:pt x="563" y="242"/>
                              </a:lnTo>
                              <a:lnTo>
                                <a:pt x="563" y="270"/>
                              </a:lnTo>
                              <a:lnTo>
                                <a:pt x="549" y="295"/>
                              </a:lnTo>
                              <a:lnTo>
                                <a:pt x="534" y="308"/>
                              </a:lnTo>
                              <a:lnTo>
                                <a:pt x="525" y="316"/>
                              </a:lnTo>
                              <a:lnTo>
                                <a:pt x="514" y="335"/>
                              </a:lnTo>
                              <a:lnTo>
                                <a:pt x="512" y="351"/>
                              </a:lnTo>
                              <a:lnTo>
                                <a:pt x="514" y="372"/>
                              </a:lnTo>
                              <a:lnTo>
                                <a:pt x="508" y="392"/>
                              </a:lnTo>
                              <a:lnTo>
                                <a:pt x="500" y="396"/>
                              </a:lnTo>
                              <a:lnTo>
                                <a:pt x="497" y="408"/>
                              </a:lnTo>
                              <a:lnTo>
                                <a:pt x="488" y="417"/>
                              </a:lnTo>
                              <a:lnTo>
                                <a:pt x="486" y="427"/>
                              </a:lnTo>
                              <a:lnTo>
                                <a:pt x="474" y="438"/>
                              </a:lnTo>
                              <a:lnTo>
                                <a:pt x="455" y="459"/>
                              </a:lnTo>
                              <a:lnTo>
                                <a:pt x="438" y="464"/>
                              </a:lnTo>
                              <a:lnTo>
                                <a:pt x="427" y="463"/>
                              </a:lnTo>
                              <a:lnTo>
                                <a:pt x="407" y="473"/>
                              </a:lnTo>
                              <a:lnTo>
                                <a:pt x="386" y="496"/>
                              </a:lnTo>
                              <a:lnTo>
                                <a:pt x="382" y="505"/>
                              </a:lnTo>
                              <a:lnTo>
                                <a:pt x="382" y="517"/>
                              </a:lnTo>
                              <a:lnTo>
                                <a:pt x="386" y="530"/>
                              </a:lnTo>
                              <a:lnTo>
                                <a:pt x="377" y="543"/>
                              </a:lnTo>
                              <a:lnTo>
                                <a:pt x="377" y="553"/>
                              </a:lnTo>
                              <a:lnTo>
                                <a:pt x="360" y="565"/>
                              </a:lnTo>
                              <a:lnTo>
                                <a:pt x="348" y="573"/>
                              </a:lnTo>
                              <a:lnTo>
                                <a:pt x="338" y="586"/>
                              </a:lnTo>
                              <a:lnTo>
                                <a:pt x="334" y="600"/>
                              </a:lnTo>
                              <a:lnTo>
                                <a:pt x="320" y="615"/>
                              </a:lnTo>
                              <a:lnTo>
                                <a:pt x="315" y="613"/>
                              </a:lnTo>
                              <a:lnTo>
                                <a:pt x="304" y="613"/>
                              </a:lnTo>
                              <a:lnTo>
                                <a:pt x="290" y="618"/>
                              </a:lnTo>
                              <a:lnTo>
                                <a:pt x="300" y="626"/>
                              </a:lnTo>
                              <a:lnTo>
                                <a:pt x="300" y="640"/>
                              </a:lnTo>
                              <a:lnTo>
                                <a:pt x="299" y="652"/>
                              </a:lnTo>
                              <a:lnTo>
                                <a:pt x="292" y="661"/>
                              </a:lnTo>
                              <a:lnTo>
                                <a:pt x="274" y="662"/>
                              </a:lnTo>
                              <a:lnTo>
                                <a:pt x="260" y="666"/>
                              </a:lnTo>
                              <a:lnTo>
                                <a:pt x="253" y="675"/>
                              </a:lnTo>
                              <a:lnTo>
                                <a:pt x="253" y="690"/>
                              </a:lnTo>
                              <a:lnTo>
                                <a:pt x="237" y="694"/>
                              </a:lnTo>
                              <a:lnTo>
                                <a:pt x="223" y="690"/>
                              </a:lnTo>
                              <a:lnTo>
                                <a:pt x="219" y="698"/>
                              </a:lnTo>
                              <a:lnTo>
                                <a:pt x="226" y="704"/>
                              </a:lnTo>
                              <a:lnTo>
                                <a:pt x="222" y="726"/>
                              </a:lnTo>
                              <a:lnTo>
                                <a:pt x="216" y="745"/>
                              </a:lnTo>
                              <a:lnTo>
                                <a:pt x="198" y="745"/>
                              </a:lnTo>
                              <a:lnTo>
                                <a:pt x="193" y="752"/>
                              </a:lnTo>
                              <a:lnTo>
                                <a:pt x="194" y="767"/>
                              </a:lnTo>
                              <a:lnTo>
                                <a:pt x="204" y="767"/>
                              </a:lnTo>
                              <a:lnTo>
                                <a:pt x="211" y="775"/>
                              </a:lnTo>
                              <a:lnTo>
                                <a:pt x="207" y="790"/>
                              </a:lnTo>
                              <a:lnTo>
                                <a:pt x="197" y="791"/>
                              </a:lnTo>
                              <a:lnTo>
                                <a:pt x="182" y="797"/>
                              </a:lnTo>
                              <a:lnTo>
                                <a:pt x="178" y="809"/>
                              </a:lnTo>
                              <a:lnTo>
                                <a:pt x="177" y="826"/>
                              </a:lnTo>
                              <a:lnTo>
                                <a:pt x="167" y="835"/>
                              </a:lnTo>
                              <a:lnTo>
                                <a:pt x="201" y="864"/>
                              </a:lnTo>
                              <a:lnTo>
                                <a:pt x="211" y="878"/>
                              </a:lnTo>
                              <a:lnTo>
                                <a:pt x="205" y="887"/>
                              </a:lnTo>
                              <a:lnTo>
                                <a:pt x="190" y="881"/>
                              </a:lnTo>
                              <a:lnTo>
                                <a:pt x="178" y="870"/>
                              </a:lnTo>
                              <a:lnTo>
                                <a:pt x="160" y="861"/>
                              </a:lnTo>
                              <a:lnTo>
                                <a:pt x="144" y="846"/>
                              </a:lnTo>
                              <a:lnTo>
                                <a:pt x="133" y="829"/>
                              </a:lnTo>
                              <a:lnTo>
                                <a:pt x="131" y="814"/>
                              </a:lnTo>
                              <a:lnTo>
                                <a:pt x="134" y="803"/>
                              </a:lnTo>
                              <a:lnTo>
                                <a:pt x="133" y="708"/>
                              </a:lnTo>
                              <a:lnTo>
                                <a:pt x="129" y="690"/>
                              </a:lnTo>
                              <a:lnTo>
                                <a:pt x="116" y="672"/>
                              </a:lnTo>
                              <a:lnTo>
                                <a:pt x="116" y="656"/>
                              </a:lnTo>
                              <a:lnTo>
                                <a:pt x="124" y="637"/>
                              </a:lnTo>
                              <a:lnTo>
                                <a:pt x="131" y="614"/>
                              </a:lnTo>
                              <a:lnTo>
                                <a:pt x="129" y="591"/>
                              </a:lnTo>
                              <a:lnTo>
                                <a:pt x="127" y="581"/>
                              </a:lnTo>
                              <a:lnTo>
                                <a:pt x="126" y="568"/>
                              </a:lnTo>
                              <a:lnTo>
                                <a:pt x="130" y="562"/>
                              </a:lnTo>
                              <a:lnTo>
                                <a:pt x="133" y="536"/>
                              </a:lnTo>
                              <a:lnTo>
                                <a:pt x="130" y="523"/>
                              </a:lnTo>
                              <a:lnTo>
                                <a:pt x="135" y="491"/>
                              </a:lnTo>
                              <a:lnTo>
                                <a:pt x="130" y="463"/>
                              </a:lnTo>
                              <a:lnTo>
                                <a:pt x="134" y="449"/>
                              </a:lnTo>
                              <a:lnTo>
                                <a:pt x="141" y="421"/>
                              </a:lnTo>
                              <a:lnTo>
                                <a:pt x="134" y="403"/>
                              </a:lnTo>
                              <a:lnTo>
                                <a:pt x="120" y="390"/>
                              </a:lnTo>
                              <a:lnTo>
                                <a:pt x="116" y="376"/>
                              </a:lnTo>
                              <a:lnTo>
                                <a:pt x="101" y="363"/>
                              </a:lnTo>
                              <a:lnTo>
                                <a:pt x="85" y="354"/>
                              </a:lnTo>
                              <a:lnTo>
                                <a:pt x="61" y="350"/>
                              </a:lnTo>
                              <a:lnTo>
                                <a:pt x="50" y="329"/>
                              </a:lnTo>
                              <a:lnTo>
                                <a:pt x="35" y="311"/>
                              </a:lnTo>
                              <a:lnTo>
                                <a:pt x="34" y="295"/>
                              </a:lnTo>
                              <a:lnTo>
                                <a:pt x="33" y="280"/>
                              </a:lnTo>
                              <a:lnTo>
                                <a:pt x="28" y="270"/>
                              </a:lnTo>
                              <a:lnTo>
                                <a:pt x="20" y="258"/>
                              </a:lnTo>
                              <a:lnTo>
                                <a:pt x="9" y="252"/>
                              </a:lnTo>
                              <a:lnTo>
                                <a:pt x="1" y="241"/>
                              </a:lnTo>
                              <a:lnTo>
                                <a:pt x="11" y="231"/>
                              </a:lnTo>
                              <a:lnTo>
                                <a:pt x="11" y="206"/>
                              </a:lnTo>
                              <a:lnTo>
                                <a:pt x="5" y="193"/>
                              </a:lnTo>
                              <a:lnTo>
                                <a:pt x="0" y="180"/>
                              </a:lnTo>
                              <a:lnTo>
                                <a:pt x="5" y="161"/>
                              </a:lnTo>
                              <a:lnTo>
                                <a:pt x="27" y="115"/>
                              </a:lnTo>
                              <a:lnTo>
                                <a:pt x="28" y="94"/>
                              </a:lnTo>
                              <a:lnTo>
                                <a:pt x="41" y="72"/>
                              </a:lnTo>
                              <a:lnTo>
                                <a:pt x="41" y="61"/>
                              </a:lnTo>
                              <a:lnTo>
                                <a:pt x="43" y="39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CFFCC"/>
                        </a:solidFill>
                        <a:ln w="7938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pt-BR"/>
                        </a:p>
                      </p:txBody>
                    </p:sp>
                  </p:grpSp>
                </p:grpSp>
              </p:grpSp>
              <p:sp>
                <p:nvSpPr>
                  <p:cNvPr id="291002" name="AutoShape 186"/>
                  <p:cNvSpPr>
                    <a:spLocks noChangeArrowheads="1"/>
                  </p:cNvSpPr>
                  <p:nvPr/>
                </p:nvSpPr>
                <p:spPr bwMode="auto">
                  <a:xfrm>
                    <a:off x="3891" y="929"/>
                    <a:ext cx="27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114FFB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3" name="AutoShape 187"/>
                  <p:cNvSpPr>
                    <a:spLocks noChangeArrowheads="1"/>
                  </p:cNvSpPr>
                  <p:nvPr/>
                </p:nvSpPr>
                <p:spPr bwMode="auto">
                  <a:xfrm>
                    <a:off x="3923" y="940"/>
                    <a:ext cx="26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4" name="AutoShape 188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881"/>
                    <a:ext cx="28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114FFB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5" name="AutoShape 189"/>
                  <p:cNvSpPr>
                    <a:spLocks noChangeArrowheads="1"/>
                  </p:cNvSpPr>
                  <p:nvPr/>
                </p:nvSpPr>
                <p:spPr bwMode="auto">
                  <a:xfrm>
                    <a:off x="4354" y="952"/>
                    <a:ext cx="28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114FFB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6" name="AutoShape 190"/>
                  <p:cNvSpPr>
                    <a:spLocks noChangeArrowheads="1"/>
                  </p:cNvSpPr>
                  <p:nvPr/>
                </p:nvSpPr>
                <p:spPr bwMode="auto">
                  <a:xfrm>
                    <a:off x="4283" y="921"/>
                    <a:ext cx="26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114FFB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7" name="AutoShape 191"/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1175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8" name="AutoShape 192"/>
                  <p:cNvSpPr>
                    <a:spLocks noChangeArrowheads="1"/>
                  </p:cNvSpPr>
                  <p:nvPr/>
                </p:nvSpPr>
                <p:spPr bwMode="auto">
                  <a:xfrm>
                    <a:off x="4051" y="1126"/>
                    <a:ext cx="26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09" name="AutoShape 193"/>
                  <p:cNvSpPr>
                    <a:spLocks noChangeArrowheads="1"/>
                  </p:cNvSpPr>
                  <p:nvPr/>
                </p:nvSpPr>
                <p:spPr bwMode="auto">
                  <a:xfrm>
                    <a:off x="4674" y="1175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0" name="AutoShape 194"/>
                  <p:cNvSpPr>
                    <a:spLocks noChangeArrowheads="1"/>
                  </p:cNvSpPr>
                  <p:nvPr/>
                </p:nvSpPr>
                <p:spPr bwMode="auto">
                  <a:xfrm>
                    <a:off x="4572" y="995"/>
                    <a:ext cx="25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1" name="AutoShape 195"/>
                  <p:cNvSpPr>
                    <a:spLocks noChangeArrowheads="1"/>
                  </p:cNvSpPr>
                  <p:nvPr/>
                </p:nvSpPr>
                <p:spPr bwMode="auto">
                  <a:xfrm>
                    <a:off x="4319" y="871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2" name="AutoShape 196"/>
                  <p:cNvSpPr>
                    <a:spLocks noChangeArrowheads="1"/>
                  </p:cNvSpPr>
                  <p:nvPr/>
                </p:nvSpPr>
                <p:spPr bwMode="auto">
                  <a:xfrm>
                    <a:off x="4319" y="925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3" name="AutoShape 197"/>
                  <p:cNvSpPr>
                    <a:spLocks noChangeArrowheads="1"/>
                  </p:cNvSpPr>
                  <p:nvPr/>
                </p:nvSpPr>
                <p:spPr bwMode="auto">
                  <a:xfrm>
                    <a:off x="3886" y="1000"/>
                    <a:ext cx="27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00FF00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4" name="AutoShape 198"/>
                  <p:cNvSpPr>
                    <a:spLocks noChangeArrowheads="1"/>
                  </p:cNvSpPr>
                  <p:nvPr/>
                </p:nvSpPr>
                <p:spPr bwMode="auto">
                  <a:xfrm>
                    <a:off x="3869" y="963"/>
                    <a:ext cx="28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5" name="AutoShape 199"/>
                  <p:cNvSpPr>
                    <a:spLocks noChangeArrowheads="1"/>
                  </p:cNvSpPr>
                  <p:nvPr/>
                </p:nvSpPr>
                <p:spPr bwMode="auto">
                  <a:xfrm>
                    <a:off x="4066" y="1136"/>
                    <a:ext cx="27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6" name="AutoShape 200"/>
                  <p:cNvSpPr>
                    <a:spLocks noChangeArrowheads="1"/>
                  </p:cNvSpPr>
                  <p:nvPr/>
                </p:nvSpPr>
                <p:spPr bwMode="auto">
                  <a:xfrm>
                    <a:off x="4020" y="1190"/>
                    <a:ext cx="27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7" name="AutoShape 201"/>
                  <p:cNvSpPr>
                    <a:spLocks noChangeArrowheads="1"/>
                  </p:cNvSpPr>
                  <p:nvPr/>
                </p:nvSpPr>
                <p:spPr bwMode="auto">
                  <a:xfrm>
                    <a:off x="4350" y="908"/>
                    <a:ext cx="28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8" name="AutoShape 202"/>
                  <p:cNvSpPr>
                    <a:spLocks noChangeArrowheads="1"/>
                  </p:cNvSpPr>
                  <p:nvPr/>
                </p:nvSpPr>
                <p:spPr bwMode="auto">
                  <a:xfrm>
                    <a:off x="4319" y="1000"/>
                    <a:ext cx="27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19" name="AutoShape 203"/>
                  <p:cNvSpPr>
                    <a:spLocks noChangeArrowheads="1"/>
                  </p:cNvSpPr>
                  <p:nvPr/>
                </p:nvSpPr>
                <p:spPr bwMode="auto">
                  <a:xfrm>
                    <a:off x="4560" y="967"/>
                    <a:ext cx="27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0" name="AutoShape 204"/>
                  <p:cNvSpPr>
                    <a:spLocks noChangeArrowheads="1"/>
                  </p:cNvSpPr>
                  <p:nvPr/>
                </p:nvSpPr>
                <p:spPr bwMode="auto">
                  <a:xfrm>
                    <a:off x="4655" y="1190"/>
                    <a:ext cx="24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1" name="AutoShape 205"/>
                  <p:cNvSpPr>
                    <a:spLocks noChangeArrowheads="1"/>
                  </p:cNvSpPr>
                  <p:nvPr/>
                </p:nvSpPr>
                <p:spPr bwMode="auto">
                  <a:xfrm>
                    <a:off x="4401" y="871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2" name="AutoShape 206"/>
                  <p:cNvSpPr>
                    <a:spLocks noChangeArrowheads="1"/>
                  </p:cNvSpPr>
                  <p:nvPr/>
                </p:nvSpPr>
                <p:spPr bwMode="auto">
                  <a:xfrm>
                    <a:off x="3952" y="934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3" name="AutoShape 207"/>
                  <p:cNvSpPr>
                    <a:spLocks noChangeArrowheads="1"/>
                  </p:cNvSpPr>
                  <p:nvPr/>
                </p:nvSpPr>
                <p:spPr bwMode="auto">
                  <a:xfrm>
                    <a:off x="3855" y="929"/>
                    <a:ext cx="27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4" name="AutoShape 208"/>
                  <p:cNvSpPr>
                    <a:spLocks noChangeArrowheads="1"/>
                  </p:cNvSpPr>
                  <p:nvPr/>
                </p:nvSpPr>
                <p:spPr bwMode="auto">
                  <a:xfrm>
                    <a:off x="3949" y="967"/>
                    <a:ext cx="26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5" name="AutoShape 209"/>
                  <p:cNvSpPr>
                    <a:spLocks noChangeArrowheads="1"/>
                  </p:cNvSpPr>
                  <p:nvPr/>
                </p:nvSpPr>
                <p:spPr bwMode="auto">
                  <a:xfrm>
                    <a:off x="4004" y="1207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6" name="AutoShape 210"/>
                  <p:cNvSpPr>
                    <a:spLocks noChangeArrowheads="1"/>
                  </p:cNvSpPr>
                  <p:nvPr/>
                </p:nvSpPr>
                <p:spPr bwMode="auto">
                  <a:xfrm>
                    <a:off x="4283" y="871"/>
                    <a:ext cx="26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7" name="AutoShape 211"/>
                  <p:cNvSpPr>
                    <a:spLocks noChangeArrowheads="1"/>
                  </p:cNvSpPr>
                  <p:nvPr/>
                </p:nvSpPr>
                <p:spPr bwMode="auto">
                  <a:xfrm>
                    <a:off x="4252" y="925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8" name="AutoShape 212"/>
                  <p:cNvSpPr>
                    <a:spLocks noChangeArrowheads="1"/>
                  </p:cNvSpPr>
                  <p:nvPr/>
                </p:nvSpPr>
                <p:spPr bwMode="auto">
                  <a:xfrm>
                    <a:off x="4379" y="908"/>
                    <a:ext cx="29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29" name="AutoShape 213"/>
                  <p:cNvSpPr>
                    <a:spLocks noChangeArrowheads="1"/>
                  </p:cNvSpPr>
                  <p:nvPr/>
                </p:nvSpPr>
                <p:spPr bwMode="auto">
                  <a:xfrm>
                    <a:off x="4293" y="1017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0" name="AutoShape 214"/>
                  <p:cNvSpPr>
                    <a:spLocks noChangeArrowheads="1"/>
                  </p:cNvSpPr>
                  <p:nvPr/>
                </p:nvSpPr>
                <p:spPr bwMode="auto">
                  <a:xfrm>
                    <a:off x="4611" y="979"/>
                    <a:ext cx="29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1" name="AutoShape 215"/>
                  <p:cNvSpPr>
                    <a:spLocks noChangeArrowheads="1"/>
                  </p:cNvSpPr>
                  <p:nvPr/>
                </p:nvSpPr>
                <p:spPr bwMode="auto">
                  <a:xfrm>
                    <a:off x="4695" y="1180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C0128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2" name="AutoShape 216"/>
                  <p:cNvSpPr>
                    <a:spLocks noChangeArrowheads="1"/>
                  </p:cNvSpPr>
                  <p:nvPr/>
                </p:nvSpPr>
                <p:spPr bwMode="auto">
                  <a:xfrm>
                    <a:off x="4436" y="1108"/>
                    <a:ext cx="27" cy="34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3" name="AutoShape 217"/>
                  <p:cNvSpPr>
                    <a:spLocks noChangeArrowheads="1"/>
                  </p:cNvSpPr>
                  <p:nvPr/>
                </p:nvSpPr>
                <p:spPr bwMode="auto">
                  <a:xfrm>
                    <a:off x="4043" y="1194"/>
                    <a:ext cx="27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chemeClr val="accent2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4" name="AutoShape 218"/>
                  <p:cNvSpPr>
                    <a:spLocks noChangeArrowheads="1"/>
                  </p:cNvSpPr>
                  <p:nvPr/>
                </p:nvSpPr>
                <p:spPr bwMode="auto">
                  <a:xfrm>
                    <a:off x="4250" y="1057"/>
                    <a:ext cx="26" cy="33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chemeClr val="accent2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  <p:sp>
                <p:nvSpPr>
                  <p:cNvPr id="291035" name="AutoShape 219"/>
                  <p:cNvSpPr>
                    <a:spLocks noChangeArrowheads="1"/>
                  </p:cNvSpPr>
                  <p:nvPr/>
                </p:nvSpPr>
                <p:spPr bwMode="auto">
                  <a:xfrm>
                    <a:off x="3913" y="967"/>
                    <a:ext cx="27" cy="35"/>
                  </a:xfrm>
                  <a:prstGeom prst="triangle">
                    <a:avLst>
                      <a:gd name="adj" fmla="val 49995"/>
                    </a:avLst>
                  </a:prstGeom>
                  <a:solidFill>
                    <a:srgbClr val="FDC0E5"/>
                  </a:solidFill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pt-BR"/>
                  </a:p>
                </p:txBody>
              </p:sp>
            </p:grpSp>
          </p:grpSp>
          <p:sp>
            <p:nvSpPr>
              <p:cNvPr id="291036" name="Rectangle 220"/>
              <p:cNvSpPr>
                <a:spLocks noChangeArrowheads="1"/>
              </p:cNvSpPr>
              <p:nvPr/>
            </p:nvSpPr>
            <p:spPr bwMode="auto">
              <a:xfrm>
                <a:off x="4575" y="2735"/>
                <a:ext cx="864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r>
                  <a:rPr lang="en-US" sz="2400"/>
                  <a:t>Mercado</a:t>
                </a:r>
              </a:p>
            </p:txBody>
          </p:sp>
        </p:grpSp>
      </p:grpSp>
      <p:grpSp>
        <p:nvGrpSpPr>
          <p:cNvPr id="25" name="Group 251"/>
          <p:cNvGrpSpPr>
            <a:grpSpLocks/>
          </p:cNvGrpSpPr>
          <p:nvPr/>
        </p:nvGrpSpPr>
        <p:grpSpPr bwMode="auto">
          <a:xfrm>
            <a:off x="1960563" y="4570413"/>
            <a:ext cx="6015037" cy="1836737"/>
            <a:chOff x="1235" y="2879"/>
            <a:chExt cx="3789" cy="1157"/>
          </a:xfrm>
        </p:grpSpPr>
        <p:sp useBgFill="1">
          <p:nvSpPr>
            <p:cNvPr id="290864" name="Oval 48"/>
            <p:cNvSpPr>
              <a:spLocks noChangeArrowheads="1"/>
            </p:cNvSpPr>
            <p:nvPr/>
          </p:nvSpPr>
          <p:spPr bwMode="auto">
            <a:xfrm rot="-5400000">
              <a:off x="2812" y="1825"/>
              <a:ext cx="745" cy="3678"/>
            </a:xfrm>
            <a:prstGeom prst="ellipse">
              <a:avLst/>
            </a:prstGeom>
            <a:ln w="12700">
              <a:solidFill>
                <a:srgbClr val="7A7AD4"/>
              </a:solidFill>
              <a:round/>
              <a:headEnd/>
              <a:tailEnd/>
            </a:ln>
            <a:effectLst/>
          </p:spPr>
          <p:txBody>
            <a:bodyPr vert="eaVert" wrap="none" anchor="ctr"/>
            <a:lstStyle/>
            <a:p>
              <a:r>
                <a:rPr lang="en-US" sz="2800"/>
                <a:t>Estratégia Tecnológica</a:t>
              </a:r>
            </a:p>
          </p:txBody>
        </p:sp>
        <p:sp>
          <p:nvSpPr>
            <p:cNvPr id="291040" name="AutoShape 224"/>
            <p:cNvSpPr>
              <a:spLocks noChangeArrowheads="1"/>
            </p:cNvSpPr>
            <p:nvPr/>
          </p:nvSpPr>
          <p:spPr bwMode="auto">
            <a:xfrm rot="-7035679">
              <a:off x="1132" y="3270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1" name="AutoShape 225"/>
            <p:cNvSpPr>
              <a:spLocks noChangeArrowheads="1"/>
            </p:cNvSpPr>
            <p:nvPr/>
          </p:nvSpPr>
          <p:spPr bwMode="auto">
            <a:xfrm rot="-6523264">
              <a:off x="1502" y="3098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2" name="AutoShape 226"/>
            <p:cNvSpPr>
              <a:spLocks noChangeArrowheads="1"/>
            </p:cNvSpPr>
            <p:nvPr/>
          </p:nvSpPr>
          <p:spPr bwMode="auto">
            <a:xfrm rot="-6042606">
              <a:off x="1865" y="3003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3" name="AutoShape 227"/>
            <p:cNvSpPr>
              <a:spLocks noChangeArrowheads="1"/>
            </p:cNvSpPr>
            <p:nvPr/>
          </p:nvSpPr>
          <p:spPr bwMode="auto">
            <a:xfrm rot="-5425129">
              <a:off x="2284" y="2982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4" name="AutoShape 228"/>
            <p:cNvSpPr>
              <a:spLocks noChangeArrowheads="1"/>
            </p:cNvSpPr>
            <p:nvPr/>
          </p:nvSpPr>
          <p:spPr bwMode="auto">
            <a:xfrm rot="-5305128">
              <a:off x="2729" y="2982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6" name="AutoShape 230"/>
            <p:cNvSpPr>
              <a:spLocks noChangeArrowheads="1"/>
            </p:cNvSpPr>
            <p:nvPr/>
          </p:nvSpPr>
          <p:spPr bwMode="auto">
            <a:xfrm rot="-5350101">
              <a:off x="3113" y="2982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48" name="AutoShape 232"/>
            <p:cNvSpPr>
              <a:spLocks noChangeArrowheads="1"/>
            </p:cNvSpPr>
            <p:nvPr/>
          </p:nvSpPr>
          <p:spPr bwMode="auto">
            <a:xfrm rot="-5350101">
              <a:off x="3545" y="2982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>
                    <a:gamma/>
                    <a:tint val="33333"/>
                    <a:invGamma/>
                  </a:srgbClr>
                </a:gs>
                <a:gs pos="100000">
                  <a:srgbClr val="F9FC7C"/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26" name="Group 250"/>
          <p:cNvGrpSpPr>
            <a:grpSpLocks/>
          </p:cNvGrpSpPr>
          <p:nvPr/>
        </p:nvGrpSpPr>
        <p:grpSpPr bwMode="auto">
          <a:xfrm>
            <a:off x="1884363" y="1090613"/>
            <a:ext cx="5924550" cy="1914525"/>
            <a:chOff x="1187" y="687"/>
            <a:chExt cx="3732" cy="1206"/>
          </a:xfrm>
        </p:grpSpPr>
        <p:sp useBgFill="1">
          <p:nvSpPr>
            <p:cNvPr id="290863" name="Oval 47"/>
            <p:cNvSpPr>
              <a:spLocks noChangeArrowheads="1"/>
            </p:cNvSpPr>
            <p:nvPr/>
          </p:nvSpPr>
          <p:spPr bwMode="auto">
            <a:xfrm rot="5400000">
              <a:off x="2702" y="-758"/>
              <a:ext cx="772" cy="3662"/>
            </a:xfrm>
            <a:prstGeom prst="ellipse">
              <a:avLst/>
            </a:prstGeom>
            <a:ln w="12700">
              <a:solidFill>
                <a:srgbClr val="7A7AD4"/>
              </a:solidFill>
              <a:round/>
              <a:headEnd/>
              <a:tailEnd/>
            </a:ln>
            <a:effectLst/>
          </p:spPr>
          <p:txBody>
            <a:bodyPr rot="10800000" vert="eaVert" wrap="none" anchor="ctr"/>
            <a:lstStyle/>
            <a:p>
              <a:r>
                <a:rPr lang="en-US" sz="2800" dirty="0" err="1"/>
                <a:t>Estratégia</a:t>
              </a:r>
              <a:r>
                <a:rPr lang="en-US" sz="2800" dirty="0"/>
                <a:t> de </a:t>
              </a:r>
              <a:r>
                <a:rPr lang="en-US" sz="2800" dirty="0" err="1"/>
                <a:t>Produto</a:t>
              </a:r>
              <a:r>
                <a:rPr lang="en-US" sz="2800" dirty="0"/>
                <a:t> / Mercado</a:t>
              </a:r>
            </a:p>
          </p:txBody>
        </p:sp>
        <p:sp>
          <p:nvSpPr>
            <p:cNvPr id="291049" name="AutoShape 233"/>
            <p:cNvSpPr>
              <a:spLocks noChangeArrowheads="1"/>
            </p:cNvSpPr>
            <p:nvPr/>
          </p:nvSpPr>
          <p:spPr bwMode="auto">
            <a:xfrm rot="7035679" flipV="1">
              <a:off x="1084" y="1179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0" name="AutoShape 234"/>
            <p:cNvSpPr>
              <a:spLocks noChangeArrowheads="1"/>
            </p:cNvSpPr>
            <p:nvPr/>
          </p:nvSpPr>
          <p:spPr bwMode="auto">
            <a:xfrm rot="6523264" flipV="1">
              <a:off x="1358" y="1322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1" name="AutoShape 235"/>
            <p:cNvSpPr>
              <a:spLocks noChangeArrowheads="1"/>
            </p:cNvSpPr>
            <p:nvPr/>
          </p:nvSpPr>
          <p:spPr bwMode="auto">
            <a:xfrm rot="6042606" flipV="1">
              <a:off x="1774" y="1460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2" name="AutoShape 236"/>
            <p:cNvSpPr>
              <a:spLocks noChangeArrowheads="1"/>
            </p:cNvSpPr>
            <p:nvPr/>
          </p:nvSpPr>
          <p:spPr bwMode="auto">
            <a:xfrm rot="5425129" flipV="1">
              <a:off x="2284" y="1551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3" name="AutoShape 237"/>
            <p:cNvSpPr>
              <a:spLocks noChangeArrowheads="1"/>
            </p:cNvSpPr>
            <p:nvPr/>
          </p:nvSpPr>
          <p:spPr bwMode="auto">
            <a:xfrm rot="5305128" flipV="1">
              <a:off x="2729" y="1584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4" name="AutoShape 238"/>
            <p:cNvSpPr>
              <a:spLocks noChangeArrowheads="1"/>
            </p:cNvSpPr>
            <p:nvPr/>
          </p:nvSpPr>
          <p:spPr bwMode="auto">
            <a:xfrm rot="5350101" flipV="1">
              <a:off x="3113" y="1584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1055" name="AutoShape 239"/>
            <p:cNvSpPr>
              <a:spLocks noChangeArrowheads="1"/>
            </p:cNvSpPr>
            <p:nvPr/>
          </p:nvSpPr>
          <p:spPr bwMode="auto">
            <a:xfrm rot="5350101" flipV="1">
              <a:off x="3545" y="1584"/>
              <a:ext cx="412" cy="205"/>
            </a:xfrm>
            <a:prstGeom prst="rightArrow">
              <a:avLst>
                <a:gd name="adj1" fmla="val 50000"/>
                <a:gd name="adj2" fmla="val 50244"/>
              </a:avLst>
            </a:prstGeom>
            <a:gradFill rotWithShape="0">
              <a:gsLst>
                <a:gs pos="0">
                  <a:srgbClr val="F9FC7C"/>
                </a:gs>
                <a:gs pos="100000">
                  <a:srgbClr val="F9FC7C">
                    <a:gamma/>
                    <a:tint val="33333"/>
                    <a:invGamma/>
                  </a:srgb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291065" name="AutoShape 249"/>
          <p:cNvSpPr>
            <a:spLocks noChangeArrowheads="1"/>
          </p:cNvSpPr>
          <p:nvPr/>
        </p:nvSpPr>
        <p:spPr bwMode="auto">
          <a:xfrm>
            <a:off x="381000" y="3260725"/>
            <a:ext cx="6351588" cy="1006475"/>
          </a:xfrm>
          <a:prstGeom prst="rightArrow">
            <a:avLst>
              <a:gd name="adj1" fmla="val 73500"/>
              <a:gd name="adj2" fmla="val 93843"/>
            </a:avLst>
          </a:prstGeom>
          <a:solidFill>
            <a:schemeClr val="bg2">
              <a:lumMod val="75000"/>
            </a:schemeClr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en-US" sz="4000" dirty="0" smtClean="0">
                <a:solidFill>
                  <a:schemeClr val="bg1"/>
                </a:solidFill>
              </a:rPr>
              <a:t>Pipeline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7" name="Título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Funil de Inovação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1983788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1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1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1065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Tipos de Projeto do Plano Agregado </a:t>
            </a:r>
            <a:endParaRPr lang="pt-BR" dirty="0"/>
          </a:p>
        </p:txBody>
      </p:sp>
      <p:pic>
        <p:nvPicPr>
          <p:cNvPr id="17" name="Espaço Reservado para Conteúdo 5" descr="Tipos de projeto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564062"/>
            <a:ext cx="7638005" cy="4793896"/>
          </a:xfrm>
        </p:spPr>
      </p:pic>
    </p:spTree>
    <p:extLst>
      <p:ext uri="{BB962C8B-B14F-4D97-AF65-F5344CB8AC3E}">
        <p14:creationId xmlns:p14="http://schemas.microsoft.com/office/powerpoint/2010/main" val="44269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vert="horz" anchor="b">
            <a:noAutofit/>
          </a:bodyPr>
          <a:lstStyle/>
          <a:p>
            <a:r>
              <a:rPr lang="pt-BR" sz="3200" dirty="0" smtClean="0"/>
              <a:t>Tipos de Organização para projetos inovadores</a:t>
            </a:r>
          </a:p>
        </p:txBody>
      </p:sp>
      <p:grpSp>
        <p:nvGrpSpPr>
          <p:cNvPr id="400" name="Grupo 399"/>
          <p:cNvGrpSpPr/>
          <p:nvPr/>
        </p:nvGrpSpPr>
        <p:grpSpPr>
          <a:xfrm>
            <a:off x="1636722" y="1454154"/>
            <a:ext cx="5864236" cy="4975242"/>
            <a:chOff x="279400" y="954088"/>
            <a:chExt cx="6273800" cy="7091362"/>
          </a:xfrm>
        </p:grpSpPr>
        <p:grpSp>
          <p:nvGrpSpPr>
            <p:cNvPr id="5" name="Group 400"/>
            <p:cNvGrpSpPr>
              <a:grpSpLocks/>
            </p:cNvGrpSpPr>
            <p:nvPr/>
          </p:nvGrpSpPr>
          <p:grpSpPr bwMode="auto">
            <a:xfrm>
              <a:off x="304800" y="5586413"/>
              <a:ext cx="3008313" cy="1503362"/>
              <a:chOff x="192" y="3519"/>
              <a:chExt cx="1895" cy="947"/>
            </a:xfrm>
          </p:grpSpPr>
          <p:sp>
            <p:nvSpPr>
              <p:cNvPr id="6" name="Freeform 164"/>
              <p:cNvSpPr>
                <a:spLocks/>
              </p:cNvSpPr>
              <p:nvPr/>
            </p:nvSpPr>
            <p:spPr bwMode="auto">
              <a:xfrm>
                <a:off x="419" y="3519"/>
                <a:ext cx="1137" cy="720"/>
              </a:xfrm>
              <a:custGeom>
                <a:avLst/>
                <a:gdLst/>
                <a:ahLst/>
                <a:cxnLst>
                  <a:cxn ang="0">
                    <a:pos x="1440" y="0"/>
                  </a:cxn>
                  <a:cxn ang="0">
                    <a:pos x="0" y="0"/>
                  </a:cxn>
                  <a:cxn ang="0">
                    <a:pos x="0" y="864"/>
                  </a:cxn>
                  <a:cxn ang="0">
                    <a:pos x="0" y="912"/>
                  </a:cxn>
                </a:cxnLst>
                <a:rect l="0" t="0" r="r" b="b"/>
                <a:pathLst>
                  <a:path w="1440" h="912">
                    <a:moveTo>
                      <a:pt x="1440" y="0"/>
                    </a:moveTo>
                    <a:lnTo>
                      <a:pt x="0" y="0"/>
                    </a:lnTo>
                    <a:lnTo>
                      <a:pt x="0" y="864"/>
                    </a:lnTo>
                    <a:lnTo>
                      <a:pt x="0" y="912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7" name="Group 151"/>
              <p:cNvGrpSpPr>
                <a:grpSpLocks/>
              </p:cNvGrpSpPr>
              <p:nvPr/>
            </p:nvGrpSpPr>
            <p:grpSpPr bwMode="auto">
              <a:xfrm>
                <a:off x="645" y="3746"/>
                <a:ext cx="985" cy="644"/>
                <a:chOff x="624" y="1920"/>
                <a:chExt cx="1584" cy="912"/>
              </a:xfrm>
            </p:grpSpPr>
            <p:sp>
              <p:nvSpPr>
                <p:cNvPr id="82" name="Rectangle 152"/>
                <p:cNvSpPr>
                  <a:spLocks noChangeArrowheads="1"/>
                </p:cNvSpPr>
                <p:nvPr/>
              </p:nvSpPr>
              <p:spPr bwMode="auto">
                <a:xfrm>
                  <a:off x="624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3" name="Rectangle 153"/>
                <p:cNvSpPr>
                  <a:spLocks noChangeArrowheads="1"/>
                </p:cNvSpPr>
                <p:nvPr/>
              </p:nvSpPr>
              <p:spPr bwMode="auto">
                <a:xfrm>
                  <a:off x="960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4" name="Rectangle 154"/>
                <p:cNvSpPr>
                  <a:spLocks noChangeArrowheads="1"/>
                </p:cNvSpPr>
                <p:nvPr/>
              </p:nvSpPr>
              <p:spPr bwMode="auto">
                <a:xfrm>
                  <a:off x="1296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5" name="Rectangle 155"/>
                <p:cNvSpPr>
                  <a:spLocks noChangeArrowheads="1"/>
                </p:cNvSpPr>
                <p:nvPr/>
              </p:nvSpPr>
              <p:spPr bwMode="auto">
                <a:xfrm>
                  <a:off x="1632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86" name="Rectangle 156"/>
                <p:cNvSpPr>
                  <a:spLocks noChangeArrowheads="1"/>
                </p:cNvSpPr>
                <p:nvPr/>
              </p:nvSpPr>
              <p:spPr bwMode="auto">
                <a:xfrm>
                  <a:off x="1968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8" name="AutoShape 157"/>
              <p:cNvSpPr>
                <a:spLocks noChangeArrowheads="1"/>
              </p:cNvSpPr>
              <p:nvPr/>
            </p:nvSpPr>
            <p:spPr bwMode="auto">
              <a:xfrm>
                <a:off x="192" y="3986"/>
                <a:ext cx="1847" cy="341"/>
              </a:xfrm>
              <a:prstGeom prst="roundRect">
                <a:avLst>
                  <a:gd name="adj" fmla="val 39884"/>
                </a:avLst>
              </a:prstGeom>
              <a:noFill/>
              <a:ln w="28575">
                <a:solidFill>
                  <a:srgbClr val="80B7D2"/>
                </a:solidFill>
                <a:prstDash val="sysDot"/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" name="Oval 158"/>
              <p:cNvSpPr>
                <a:spLocks noChangeArrowheads="1"/>
              </p:cNvSpPr>
              <p:nvPr/>
            </p:nvSpPr>
            <p:spPr bwMode="auto">
              <a:xfrm>
                <a:off x="306" y="4043"/>
                <a:ext cx="227" cy="227"/>
              </a:xfrm>
              <a:prstGeom prst="ellipse">
                <a:avLst/>
              </a:prstGeom>
              <a:solidFill>
                <a:srgbClr val="1A69A4"/>
              </a:solidFill>
              <a:ln w="28575">
                <a:solidFill>
                  <a:srgbClr val="1A69A4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" name="Line 159"/>
              <p:cNvSpPr>
                <a:spLocks noChangeShapeType="1"/>
              </p:cNvSpPr>
              <p:nvPr/>
            </p:nvSpPr>
            <p:spPr bwMode="auto">
              <a:xfrm flipV="1">
                <a:off x="1556" y="351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" name="Line 160"/>
              <p:cNvSpPr>
                <a:spLocks noChangeShapeType="1"/>
              </p:cNvSpPr>
              <p:nvPr/>
            </p:nvSpPr>
            <p:spPr bwMode="auto">
              <a:xfrm flipV="1">
                <a:off x="1351" y="351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2" name="Line 161"/>
              <p:cNvSpPr>
                <a:spLocks noChangeShapeType="1"/>
              </p:cNvSpPr>
              <p:nvPr/>
            </p:nvSpPr>
            <p:spPr bwMode="auto">
              <a:xfrm flipV="1">
                <a:off x="1139" y="351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3" name="Line 162"/>
              <p:cNvSpPr>
                <a:spLocks noChangeShapeType="1"/>
              </p:cNvSpPr>
              <p:nvPr/>
            </p:nvSpPr>
            <p:spPr bwMode="auto">
              <a:xfrm flipV="1">
                <a:off x="934" y="351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4" name="Line 163"/>
              <p:cNvSpPr>
                <a:spLocks noChangeShapeType="1"/>
              </p:cNvSpPr>
              <p:nvPr/>
            </p:nvSpPr>
            <p:spPr bwMode="auto">
              <a:xfrm flipV="1">
                <a:off x="723" y="351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5" name="Oval 165"/>
              <p:cNvSpPr>
                <a:spLocks noChangeArrowheads="1"/>
              </p:cNvSpPr>
              <p:nvPr/>
            </p:nvSpPr>
            <p:spPr bwMode="auto">
              <a:xfrm flipV="1">
                <a:off x="685" y="3595"/>
                <a:ext cx="75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6" name="Oval 166"/>
              <p:cNvSpPr>
                <a:spLocks noChangeArrowheads="1"/>
              </p:cNvSpPr>
              <p:nvPr/>
            </p:nvSpPr>
            <p:spPr bwMode="auto">
              <a:xfrm flipV="1">
                <a:off x="896" y="359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" name="Oval 167"/>
              <p:cNvSpPr>
                <a:spLocks noChangeArrowheads="1"/>
              </p:cNvSpPr>
              <p:nvPr/>
            </p:nvSpPr>
            <p:spPr bwMode="auto">
              <a:xfrm flipV="1">
                <a:off x="1101" y="359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9" name="Oval 168"/>
              <p:cNvSpPr>
                <a:spLocks noChangeArrowheads="1"/>
              </p:cNvSpPr>
              <p:nvPr/>
            </p:nvSpPr>
            <p:spPr bwMode="auto">
              <a:xfrm flipV="1">
                <a:off x="1309" y="359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0" name="Oval 169"/>
              <p:cNvSpPr>
                <a:spLocks noChangeArrowheads="1"/>
              </p:cNvSpPr>
              <p:nvPr/>
            </p:nvSpPr>
            <p:spPr bwMode="auto">
              <a:xfrm flipV="1">
                <a:off x="1518" y="359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1" name="Oval 170"/>
              <p:cNvSpPr>
                <a:spLocks noChangeArrowheads="1"/>
              </p:cNvSpPr>
              <p:nvPr/>
            </p:nvSpPr>
            <p:spPr bwMode="auto">
              <a:xfrm>
                <a:off x="723" y="4221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2" name="Line 171"/>
              <p:cNvSpPr>
                <a:spLocks noChangeShapeType="1"/>
              </p:cNvSpPr>
              <p:nvPr/>
            </p:nvSpPr>
            <p:spPr bwMode="auto">
              <a:xfrm flipV="1">
                <a:off x="742" y="4069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3" name="Oval 172"/>
              <p:cNvSpPr>
                <a:spLocks noChangeArrowheads="1"/>
              </p:cNvSpPr>
              <p:nvPr/>
            </p:nvSpPr>
            <p:spPr bwMode="auto">
              <a:xfrm>
                <a:off x="930" y="4221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" name="Line 173"/>
              <p:cNvSpPr>
                <a:spLocks noChangeShapeType="1"/>
              </p:cNvSpPr>
              <p:nvPr/>
            </p:nvSpPr>
            <p:spPr bwMode="auto">
              <a:xfrm flipV="1">
                <a:off x="950" y="4069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" name="Oval 174"/>
              <p:cNvSpPr>
                <a:spLocks noChangeArrowheads="1"/>
              </p:cNvSpPr>
              <p:nvPr/>
            </p:nvSpPr>
            <p:spPr bwMode="auto">
              <a:xfrm>
                <a:off x="1146" y="4221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6" name="Line 175"/>
              <p:cNvSpPr>
                <a:spLocks noChangeShapeType="1"/>
              </p:cNvSpPr>
              <p:nvPr/>
            </p:nvSpPr>
            <p:spPr bwMode="auto">
              <a:xfrm flipV="1">
                <a:off x="1165" y="4069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7" name="Oval 176"/>
              <p:cNvSpPr>
                <a:spLocks noChangeArrowheads="1"/>
              </p:cNvSpPr>
              <p:nvPr/>
            </p:nvSpPr>
            <p:spPr bwMode="auto">
              <a:xfrm>
                <a:off x="1355" y="4221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" name="Line 177"/>
              <p:cNvSpPr>
                <a:spLocks noChangeShapeType="1"/>
              </p:cNvSpPr>
              <p:nvPr/>
            </p:nvSpPr>
            <p:spPr bwMode="auto">
              <a:xfrm flipV="1">
                <a:off x="1375" y="4069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9" name="Oval 178"/>
              <p:cNvSpPr>
                <a:spLocks noChangeArrowheads="1"/>
              </p:cNvSpPr>
              <p:nvPr/>
            </p:nvSpPr>
            <p:spPr bwMode="auto">
              <a:xfrm>
                <a:off x="1563" y="4221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30" name="Line 179"/>
              <p:cNvSpPr>
                <a:spLocks noChangeShapeType="1"/>
              </p:cNvSpPr>
              <p:nvPr/>
            </p:nvSpPr>
            <p:spPr bwMode="auto">
              <a:xfrm flipV="1">
                <a:off x="1582" y="4069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31" name="Group 180"/>
              <p:cNvGrpSpPr>
                <a:grpSpLocks/>
              </p:cNvGrpSpPr>
              <p:nvPr/>
            </p:nvGrpSpPr>
            <p:grpSpPr bwMode="auto">
              <a:xfrm>
                <a:off x="647" y="4027"/>
                <a:ext cx="151" cy="151"/>
                <a:chOff x="1538" y="4085"/>
                <a:chExt cx="606" cy="606"/>
              </a:xfrm>
            </p:grpSpPr>
            <p:sp>
              <p:nvSpPr>
                <p:cNvPr id="73" name="Freeform 181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4" name="Line 182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5" name="Line 183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6" name="Line 184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7" name="Line 185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8" name="Line 186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9" name="Line 187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0" name="Line 188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81" name="Line 189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2" name="Group 190"/>
              <p:cNvGrpSpPr>
                <a:grpSpLocks/>
              </p:cNvGrpSpPr>
              <p:nvPr/>
            </p:nvGrpSpPr>
            <p:grpSpPr bwMode="auto">
              <a:xfrm>
                <a:off x="852" y="4027"/>
                <a:ext cx="152" cy="151"/>
                <a:chOff x="1538" y="4085"/>
                <a:chExt cx="606" cy="606"/>
              </a:xfrm>
            </p:grpSpPr>
            <p:sp>
              <p:nvSpPr>
                <p:cNvPr id="64" name="Freeform 191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5" name="Line 192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6" name="Line 193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7" name="Line 194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8" name="Line 195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9" name="Line 196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0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1" name="Line 198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72" name="Line 199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3" name="Group 200"/>
              <p:cNvGrpSpPr>
                <a:grpSpLocks/>
              </p:cNvGrpSpPr>
              <p:nvPr/>
            </p:nvGrpSpPr>
            <p:grpSpPr bwMode="auto">
              <a:xfrm>
                <a:off x="1064" y="4027"/>
                <a:ext cx="151" cy="151"/>
                <a:chOff x="1538" y="4085"/>
                <a:chExt cx="606" cy="606"/>
              </a:xfrm>
            </p:grpSpPr>
            <p:sp>
              <p:nvSpPr>
                <p:cNvPr id="55" name="Freeform 201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6" name="Line 202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7" name="Line 203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8" name="Line 204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9" name="Line 205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0" name="Line 206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1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2" name="Line 208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63" name="Line 209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4" name="Group 210"/>
              <p:cNvGrpSpPr>
                <a:grpSpLocks/>
              </p:cNvGrpSpPr>
              <p:nvPr/>
            </p:nvGrpSpPr>
            <p:grpSpPr bwMode="auto">
              <a:xfrm>
                <a:off x="1273" y="4027"/>
                <a:ext cx="151" cy="151"/>
                <a:chOff x="1538" y="4085"/>
                <a:chExt cx="606" cy="606"/>
              </a:xfrm>
            </p:grpSpPr>
            <p:sp>
              <p:nvSpPr>
                <p:cNvPr id="46" name="Freeform 211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7" name="Line 212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8" name="Line 213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9" name="Line 214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0" name="Line 215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1" name="Line 216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2" name="Line 217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3" name="Line 218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54" name="Line 219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35" name="Group 220"/>
              <p:cNvGrpSpPr>
                <a:grpSpLocks/>
              </p:cNvGrpSpPr>
              <p:nvPr/>
            </p:nvGrpSpPr>
            <p:grpSpPr bwMode="auto">
              <a:xfrm>
                <a:off x="1480" y="4027"/>
                <a:ext cx="152" cy="151"/>
                <a:chOff x="1538" y="4085"/>
                <a:chExt cx="606" cy="606"/>
              </a:xfrm>
            </p:grpSpPr>
            <p:sp>
              <p:nvSpPr>
                <p:cNvPr id="37" name="Freeform 221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8" name="Line 222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9" name="Line 223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0" name="Line 224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" name="Line 225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2" name="Line 226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" name="Line 227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4" name="Line 228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5" name="Line 229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36" name="Oval 230"/>
              <p:cNvSpPr>
                <a:spLocks noChangeArrowheads="1"/>
              </p:cNvSpPr>
              <p:nvPr/>
            </p:nvSpPr>
            <p:spPr bwMode="auto">
              <a:xfrm>
                <a:off x="1751" y="3746"/>
                <a:ext cx="336" cy="720"/>
              </a:xfrm>
              <a:prstGeom prst="ellipse">
                <a:avLst/>
              </a:prstGeom>
              <a:noFill/>
              <a:ln w="28575">
                <a:solidFill>
                  <a:srgbClr val="FFD4B7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grpSp>
          <p:nvGrpSpPr>
            <p:cNvPr id="87" name="Group 399"/>
            <p:cNvGrpSpPr>
              <a:grpSpLocks/>
            </p:cNvGrpSpPr>
            <p:nvPr/>
          </p:nvGrpSpPr>
          <p:grpSpPr bwMode="auto">
            <a:xfrm>
              <a:off x="3505200" y="1511300"/>
              <a:ext cx="2286000" cy="1503363"/>
              <a:chOff x="2208" y="952"/>
              <a:chExt cx="1440" cy="947"/>
            </a:xfrm>
          </p:grpSpPr>
          <p:sp>
            <p:nvSpPr>
              <p:cNvPr id="88" name="Freeform 66"/>
              <p:cNvSpPr>
                <a:spLocks/>
              </p:cNvSpPr>
              <p:nvPr/>
            </p:nvSpPr>
            <p:spPr bwMode="auto">
              <a:xfrm>
                <a:off x="2435" y="952"/>
                <a:ext cx="1137" cy="720"/>
              </a:xfrm>
              <a:custGeom>
                <a:avLst/>
                <a:gdLst/>
                <a:ahLst/>
                <a:cxnLst>
                  <a:cxn ang="0">
                    <a:pos x="1440" y="0"/>
                  </a:cxn>
                  <a:cxn ang="0">
                    <a:pos x="0" y="0"/>
                  </a:cxn>
                  <a:cxn ang="0">
                    <a:pos x="0" y="864"/>
                  </a:cxn>
                  <a:cxn ang="0">
                    <a:pos x="0" y="912"/>
                  </a:cxn>
                </a:cxnLst>
                <a:rect l="0" t="0" r="r" b="b"/>
                <a:pathLst>
                  <a:path w="1440" h="912">
                    <a:moveTo>
                      <a:pt x="1440" y="0"/>
                    </a:moveTo>
                    <a:lnTo>
                      <a:pt x="0" y="0"/>
                    </a:lnTo>
                    <a:lnTo>
                      <a:pt x="0" y="864"/>
                    </a:lnTo>
                    <a:lnTo>
                      <a:pt x="0" y="912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89" name="Group 3"/>
              <p:cNvGrpSpPr>
                <a:grpSpLocks/>
              </p:cNvGrpSpPr>
              <p:nvPr/>
            </p:nvGrpSpPr>
            <p:grpSpPr bwMode="auto">
              <a:xfrm>
                <a:off x="2661" y="1179"/>
                <a:ext cx="985" cy="644"/>
                <a:chOff x="624" y="1920"/>
                <a:chExt cx="1584" cy="912"/>
              </a:xfrm>
            </p:grpSpPr>
            <p:sp>
              <p:nvSpPr>
                <p:cNvPr id="162" name="Rectangle 4"/>
                <p:cNvSpPr>
                  <a:spLocks noChangeArrowheads="1"/>
                </p:cNvSpPr>
                <p:nvPr/>
              </p:nvSpPr>
              <p:spPr bwMode="auto">
                <a:xfrm>
                  <a:off x="624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3" name="Rectangle 5"/>
                <p:cNvSpPr>
                  <a:spLocks noChangeArrowheads="1"/>
                </p:cNvSpPr>
                <p:nvPr/>
              </p:nvSpPr>
              <p:spPr bwMode="auto">
                <a:xfrm>
                  <a:off x="960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4" name="Rectangle 6"/>
                <p:cNvSpPr>
                  <a:spLocks noChangeArrowheads="1"/>
                </p:cNvSpPr>
                <p:nvPr/>
              </p:nvSpPr>
              <p:spPr bwMode="auto">
                <a:xfrm>
                  <a:off x="1296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5" name="Rectangle 7"/>
                <p:cNvSpPr>
                  <a:spLocks noChangeArrowheads="1"/>
                </p:cNvSpPr>
                <p:nvPr/>
              </p:nvSpPr>
              <p:spPr bwMode="auto">
                <a:xfrm>
                  <a:off x="1632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166" name="Rectangle 8"/>
                <p:cNvSpPr>
                  <a:spLocks noChangeArrowheads="1"/>
                </p:cNvSpPr>
                <p:nvPr/>
              </p:nvSpPr>
              <p:spPr bwMode="auto">
                <a:xfrm>
                  <a:off x="1968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90" name="AutoShape 9"/>
              <p:cNvSpPr>
                <a:spLocks noChangeArrowheads="1"/>
              </p:cNvSpPr>
              <p:nvPr/>
            </p:nvSpPr>
            <p:spPr bwMode="auto">
              <a:xfrm>
                <a:off x="2208" y="1558"/>
                <a:ext cx="1023" cy="341"/>
              </a:xfrm>
              <a:prstGeom prst="roundRect">
                <a:avLst>
                  <a:gd name="adj" fmla="val 39588"/>
                </a:avLst>
              </a:prstGeom>
              <a:noFill/>
              <a:ln w="28575">
                <a:solidFill>
                  <a:srgbClr val="80B7D2"/>
                </a:solidFill>
                <a:prstDash val="sysDot"/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91" name="Oval 10"/>
              <p:cNvSpPr>
                <a:spLocks noChangeArrowheads="1"/>
              </p:cNvSpPr>
              <p:nvPr/>
            </p:nvSpPr>
            <p:spPr bwMode="auto">
              <a:xfrm>
                <a:off x="2322" y="1615"/>
                <a:ext cx="227" cy="227"/>
              </a:xfrm>
              <a:prstGeom prst="ellipse">
                <a:avLst/>
              </a:prstGeom>
              <a:solidFill>
                <a:srgbClr val="1A69A4"/>
              </a:solidFill>
              <a:ln w="28575">
                <a:solidFill>
                  <a:srgbClr val="1A69A4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grpSp>
            <p:nvGrpSpPr>
              <p:cNvPr id="92" name="Group 11"/>
              <p:cNvGrpSpPr>
                <a:grpSpLocks/>
              </p:cNvGrpSpPr>
              <p:nvPr/>
            </p:nvGrpSpPr>
            <p:grpSpPr bwMode="auto">
              <a:xfrm>
                <a:off x="2663" y="1335"/>
                <a:ext cx="151" cy="151"/>
                <a:chOff x="1538" y="4085"/>
                <a:chExt cx="606" cy="606"/>
              </a:xfrm>
            </p:grpSpPr>
            <p:sp>
              <p:nvSpPr>
                <p:cNvPr id="153" name="Freeform 1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4" name="Line 1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5" name="Line 1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6" name="Line 1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7" name="Line 1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8" name="Line 1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9" name="Line 1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0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61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3" name="Group 21"/>
              <p:cNvGrpSpPr>
                <a:grpSpLocks/>
              </p:cNvGrpSpPr>
              <p:nvPr/>
            </p:nvGrpSpPr>
            <p:grpSpPr bwMode="auto">
              <a:xfrm>
                <a:off x="2868" y="1335"/>
                <a:ext cx="152" cy="151"/>
                <a:chOff x="1538" y="4085"/>
                <a:chExt cx="606" cy="606"/>
              </a:xfrm>
            </p:grpSpPr>
            <p:sp>
              <p:nvSpPr>
                <p:cNvPr id="144" name="Freeform 2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5" name="Line 2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6" name="Line 2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7" name="Line 2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8" name="Line 2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9" name="Line 2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1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5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4" name="Group 31"/>
              <p:cNvGrpSpPr>
                <a:grpSpLocks/>
              </p:cNvGrpSpPr>
              <p:nvPr/>
            </p:nvGrpSpPr>
            <p:grpSpPr bwMode="auto">
              <a:xfrm>
                <a:off x="3080" y="1335"/>
                <a:ext cx="151" cy="151"/>
                <a:chOff x="1538" y="4085"/>
                <a:chExt cx="606" cy="606"/>
              </a:xfrm>
            </p:grpSpPr>
            <p:sp>
              <p:nvSpPr>
                <p:cNvPr id="135" name="Freeform 3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6" name="Line 3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7" name="Line 3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8" name="Line 3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9" name="Line 3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0" name="Line 3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1" name="Line 3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2" name="Line 3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43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5" name="Group 41"/>
              <p:cNvGrpSpPr>
                <a:grpSpLocks/>
              </p:cNvGrpSpPr>
              <p:nvPr/>
            </p:nvGrpSpPr>
            <p:grpSpPr bwMode="auto">
              <a:xfrm>
                <a:off x="3289" y="1335"/>
                <a:ext cx="151" cy="151"/>
                <a:chOff x="1538" y="4085"/>
                <a:chExt cx="606" cy="606"/>
              </a:xfrm>
            </p:grpSpPr>
            <p:sp>
              <p:nvSpPr>
                <p:cNvPr id="126" name="Freeform 4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7" name="Line 4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8" name="Line 4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9" name="Line 4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0" name="Line 4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1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2" name="Line 4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3" name="Line 4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34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96" name="Group 51"/>
              <p:cNvGrpSpPr>
                <a:grpSpLocks/>
              </p:cNvGrpSpPr>
              <p:nvPr/>
            </p:nvGrpSpPr>
            <p:grpSpPr bwMode="auto">
              <a:xfrm>
                <a:off x="3496" y="1335"/>
                <a:ext cx="152" cy="151"/>
                <a:chOff x="1538" y="4085"/>
                <a:chExt cx="606" cy="606"/>
              </a:xfrm>
            </p:grpSpPr>
            <p:sp>
              <p:nvSpPr>
                <p:cNvPr id="117" name="Freeform 5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8" name="Line 5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19" name="Line 5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0" name="Line 5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1" name="Line 5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2" name="Line 5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3" name="Line 5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4" name="Line 5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25" name="Line 6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97" name="Line 61"/>
              <p:cNvSpPr>
                <a:spLocks noChangeShapeType="1"/>
              </p:cNvSpPr>
              <p:nvPr/>
            </p:nvSpPr>
            <p:spPr bwMode="auto">
              <a:xfrm flipV="1">
                <a:off x="3572" y="952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" name="Line 62"/>
              <p:cNvSpPr>
                <a:spLocks noChangeShapeType="1"/>
              </p:cNvSpPr>
              <p:nvPr/>
            </p:nvSpPr>
            <p:spPr bwMode="auto">
              <a:xfrm flipV="1">
                <a:off x="3367" y="952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" name="Line 63"/>
              <p:cNvSpPr>
                <a:spLocks noChangeShapeType="1"/>
              </p:cNvSpPr>
              <p:nvPr/>
            </p:nvSpPr>
            <p:spPr bwMode="auto">
              <a:xfrm flipV="1">
                <a:off x="3155" y="952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0" name="Line 64"/>
              <p:cNvSpPr>
                <a:spLocks noChangeShapeType="1"/>
              </p:cNvSpPr>
              <p:nvPr/>
            </p:nvSpPr>
            <p:spPr bwMode="auto">
              <a:xfrm flipV="1">
                <a:off x="2950" y="952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1" name="Line 65"/>
              <p:cNvSpPr>
                <a:spLocks noChangeShapeType="1"/>
              </p:cNvSpPr>
              <p:nvPr/>
            </p:nvSpPr>
            <p:spPr bwMode="auto">
              <a:xfrm flipV="1">
                <a:off x="2739" y="952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2" name="Oval 67"/>
              <p:cNvSpPr>
                <a:spLocks noChangeArrowheads="1"/>
              </p:cNvSpPr>
              <p:nvPr/>
            </p:nvSpPr>
            <p:spPr bwMode="auto">
              <a:xfrm flipV="1">
                <a:off x="2701" y="1028"/>
                <a:ext cx="75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3" name="Oval 68"/>
              <p:cNvSpPr>
                <a:spLocks noChangeArrowheads="1"/>
              </p:cNvSpPr>
              <p:nvPr/>
            </p:nvSpPr>
            <p:spPr bwMode="auto">
              <a:xfrm flipV="1">
                <a:off x="2912" y="1028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4" name="Oval 69"/>
              <p:cNvSpPr>
                <a:spLocks noChangeArrowheads="1"/>
              </p:cNvSpPr>
              <p:nvPr/>
            </p:nvSpPr>
            <p:spPr bwMode="auto">
              <a:xfrm flipV="1">
                <a:off x="3117" y="1028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5" name="Oval 70"/>
              <p:cNvSpPr>
                <a:spLocks noChangeArrowheads="1"/>
              </p:cNvSpPr>
              <p:nvPr/>
            </p:nvSpPr>
            <p:spPr bwMode="auto">
              <a:xfrm flipV="1">
                <a:off x="3325" y="1028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6" name="Oval 71"/>
              <p:cNvSpPr>
                <a:spLocks noChangeArrowheads="1"/>
              </p:cNvSpPr>
              <p:nvPr/>
            </p:nvSpPr>
            <p:spPr bwMode="auto">
              <a:xfrm flipV="1">
                <a:off x="3534" y="1028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7" name="Oval 72"/>
              <p:cNvSpPr>
                <a:spLocks noChangeArrowheads="1"/>
              </p:cNvSpPr>
              <p:nvPr/>
            </p:nvSpPr>
            <p:spPr bwMode="auto">
              <a:xfrm>
                <a:off x="2739" y="1634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08" name="Line 73"/>
              <p:cNvSpPr>
                <a:spLocks noChangeShapeType="1"/>
              </p:cNvSpPr>
              <p:nvPr/>
            </p:nvSpPr>
            <p:spPr bwMode="auto">
              <a:xfrm flipV="1">
                <a:off x="2758" y="148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09" name="Oval 74"/>
              <p:cNvSpPr>
                <a:spLocks noChangeArrowheads="1"/>
              </p:cNvSpPr>
              <p:nvPr/>
            </p:nvSpPr>
            <p:spPr bwMode="auto">
              <a:xfrm>
                <a:off x="2946" y="1634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0" name="Line 75"/>
              <p:cNvSpPr>
                <a:spLocks noChangeShapeType="1"/>
              </p:cNvSpPr>
              <p:nvPr/>
            </p:nvSpPr>
            <p:spPr bwMode="auto">
              <a:xfrm flipV="1">
                <a:off x="2966" y="148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1" name="Oval 76"/>
              <p:cNvSpPr>
                <a:spLocks noChangeArrowheads="1"/>
              </p:cNvSpPr>
              <p:nvPr/>
            </p:nvSpPr>
            <p:spPr bwMode="auto">
              <a:xfrm>
                <a:off x="3162" y="1634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2" name="Line 77"/>
              <p:cNvSpPr>
                <a:spLocks noChangeShapeType="1"/>
              </p:cNvSpPr>
              <p:nvPr/>
            </p:nvSpPr>
            <p:spPr bwMode="auto">
              <a:xfrm flipV="1">
                <a:off x="3181" y="148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3" name="Oval 78"/>
              <p:cNvSpPr>
                <a:spLocks noChangeArrowheads="1"/>
              </p:cNvSpPr>
              <p:nvPr/>
            </p:nvSpPr>
            <p:spPr bwMode="auto">
              <a:xfrm>
                <a:off x="3371" y="1634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4" name="Line 79"/>
              <p:cNvSpPr>
                <a:spLocks noChangeShapeType="1"/>
              </p:cNvSpPr>
              <p:nvPr/>
            </p:nvSpPr>
            <p:spPr bwMode="auto">
              <a:xfrm flipV="1">
                <a:off x="3391" y="148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15" name="Oval 80"/>
              <p:cNvSpPr>
                <a:spLocks noChangeArrowheads="1"/>
              </p:cNvSpPr>
              <p:nvPr/>
            </p:nvSpPr>
            <p:spPr bwMode="auto">
              <a:xfrm>
                <a:off x="3579" y="1634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16" name="Line 81"/>
              <p:cNvSpPr>
                <a:spLocks noChangeShapeType="1"/>
              </p:cNvSpPr>
              <p:nvPr/>
            </p:nvSpPr>
            <p:spPr bwMode="auto">
              <a:xfrm flipV="1">
                <a:off x="3598" y="1482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167" name="Group 398"/>
            <p:cNvGrpSpPr>
              <a:grpSpLocks/>
            </p:cNvGrpSpPr>
            <p:nvPr/>
          </p:nvGrpSpPr>
          <p:grpSpPr bwMode="auto">
            <a:xfrm>
              <a:off x="914400" y="1498600"/>
              <a:ext cx="1563688" cy="1390650"/>
              <a:chOff x="576" y="944"/>
              <a:chExt cx="985" cy="876"/>
            </a:xfrm>
          </p:grpSpPr>
          <p:grpSp>
            <p:nvGrpSpPr>
              <p:cNvPr id="168" name="Group 83"/>
              <p:cNvGrpSpPr>
                <a:grpSpLocks/>
              </p:cNvGrpSpPr>
              <p:nvPr/>
            </p:nvGrpSpPr>
            <p:grpSpPr bwMode="auto">
              <a:xfrm>
                <a:off x="574" y="1176"/>
                <a:ext cx="985" cy="644"/>
                <a:chOff x="624" y="1920"/>
                <a:chExt cx="1584" cy="912"/>
              </a:xfrm>
            </p:grpSpPr>
            <p:sp>
              <p:nvSpPr>
                <p:cNvPr id="230" name="Rectangle 84"/>
                <p:cNvSpPr>
                  <a:spLocks noChangeArrowheads="1"/>
                </p:cNvSpPr>
                <p:nvPr/>
              </p:nvSpPr>
              <p:spPr bwMode="auto">
                <a:xfrm>
                  <a:off x="624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1" name="Rectangle 85"/>
                <p:cNvSpPr>
                  <a:spLocks noChangeArrowheads="1"/>
                </p:cNvSpPr>
                <p:nvPr/>
              </p:nvSpPr>
              <p:spPr bwMode="auto">
                <a:xfrm>
                  <a:off x="960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2" name="Rectangle 86"/>
                <p:cNvSpPr>
                  <a:spLocks noChangeArrowheads="1"/>
                </p:cNvSpPr>
                <p:nvPr/>
              </p:nvSpPr>
              <p:spPr bwMode="auto">
                <a:xfrm>
                  <a:off x="1296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3" name="Rectangle 87"/>
                <p:cNvSpPr>
                  <a:spLocks noChangeArrowheads="1"/>
                </p:cNvSpPr>
                <p:nvPr/>
              </p:nvSpPr>
              <p:spPr bwMode="auto">
                <a:xfrm>
                  <a:off x="1632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234" name="Rectangle 88"/>
                <p:cNvSpPr>
                  <a:spLocks noChangeArrowheads="1"/>
                </p:cNvSpPr>
                <p:nvPr/>
              </p:nvSpPr>
              <p:spPr bwMode="auto">
                <a:xfrm>
                  <a:off x="1968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grpSp>
            <p:nvGrpSpPr>
              <p:cNvPr id="169" name="Group 89"/>
              <p:cNvGrpSpPr>
                <a:grpSpLocks/>
              </p:cNvGrpSpPr>
              <p:nvPr/>
            </p:nvGrpSpPr>
            <p:grpSpPr bwMode="auto">
              <a:xfrm>
                <a:off x="576" y="1449"/>
                <a:ext cx="151" cy="151"/>
                <a:chOff x="1538" y="4085"/>
                <a:chExt cx="606" cy="606"/>
              </a:xfrm>
            </p:grpSpPr>
            <p:sp>
              <p:nvSpPr>
                <p:cNvPr id="221" name="Freeform 90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2" name="Line 91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3" name="Line 92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4" name="Line 93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5" name="Line 94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6" name="Line 95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7" name="Line 96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8" name="Line 97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9" name="Line 98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0" name="Group 99"/>
              <p:cNvGrpSpPr>
                <a:grpSpLocks/>
              </p:cNvGrpSpPr>
              <p:nvPr/>
            </p:nvGrpSpPr>
            <p:grpSpPr bwMode="auto">
              <a:xfrm>
                <a:off x="781" y="1449"/>
                <a:ext cx="152" cy="151"/>
                <a:chOff x="1538" y="4085"/>
                <a:chExt cx="606" cy="606"/>
              </a:xfrm>
            </p:grpSpPr>
            <p:sp>
              <p:nvSpPr>
                <p:cNvPr id="212" name="Freeform 100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3" name="Line 101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4" name="Line 102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5" name="Line 103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6" name="Line 104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7" name="Line 105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8" name="Line 106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9" name="Line 107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20" name="Line 108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1" name="Group 109"/>
              <p:cNvGrpSpPr>
                <a:grpSpLocks/>
              </p:cNvGrpSpPr>
              <p:nvPr/>
            </p:nvGrpSpPr>
            <p:grpSpPr bwMode="auto">
              <a:xfrm>
                <a:off x="993" y="1449"/>
                <a:ext cx="151" cy="151"/>
                <a:chOff x="1538" y="4085"/>
                <a:chExt cx="606" cy="606"/>
              </a:xfrm>
            </p:grpSpPr>
            <p:sp>
              <p:nvSpPr>
                <p:cNvPr id="203" name="Freeform 110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4" name="Line 111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5" name="Line 112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6" name="Line 113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7" name="Line 114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8" name="Line 115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9" name="Line 116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0" name="Line 117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11" name="Line 118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2" name="Group 119"/>
              <p:cNvGrpSpPr>
                <a:grpSpLocks/>
              </p:cNvGrpSpPr>
              <p:nvPr/>
            </p:nvGrpSpPr>
            <p:grpSpPr bwMode="auto">
              <a:xfrm>
                <a:off x="1202" y="1449"/>
                <a:ext cx="151" cy="151"/>
                <a:chOff x="1538" y="4085"/>
                <a:chExt cx="606" cy="606"/>
              </a:xfrm>
            </p:grpSpPr>
            <p:sp>
              <p:nvSpPr>
                <p:cNvPr id="194" name="Freeform 120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5" name="Line 121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6" name="Line 122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7" name="Line 123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8" name="Line 124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9" name="Line 125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0" name="Line 126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1" name="Line 127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02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173" name="Group 129"/>
              <p:cNvGrpSpPr>
                <a:grpSpLocks/>
              </p:cNvGrpSpPr>
              <p:nvPr/>
            </p:nvGrpSpPr>
            <p:grpSpPr bwMode="auto">
              <a:xfrm>
                <a:off x="1409" y="1449"/>
                <a:ext cx="152" cy="151"/>
                <a:chOff x="1538" y="4085"/>
                <a:chExt cx="606" cy="606"/>
              </a:xfrm>
            </p:grpSpPr>
            <p:sp>
              <p:nvSpPr>
                <p:cNvPr id="185" name="Freeform 130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6" name="Line 131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7" name="Line 132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8" name="Line 133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89" name="Line 134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0" name="Line 135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1" name="Line 136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2" name="Line 137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193" name="Line 138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174" name="Line 139"/>
              <p:cNvSpPr>
                <a:spLocks noChangeShapeType="1"/>
              </p:cNvSpPr>
              <p:nvPr/>
            </p:nvSpPr>
            <p:spPr bwMode="auto">
              <a:xfrm flipV="1">
                <a:off x="1485" y="94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5" name="Line 140"/>
              <p:cNvSpPr>
                <a:spLocks noChangeShapeType="1"/>
              </p:cNvSpPr>
              <p:nvPr/>
            </p:nvSpPr>
            <p:spPr bwMode="auto">
              <a:xfrm flipV="1">
                <a:off x="1280" y="94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6" name="Line 141"/>
              <p:cNvSpPr>
                <a:spLocks noChangeShapeType="1"/>
              </p:cNvSpPr>
              <p:nvPr/>
            </p:nvSpPr>
            <p:spPr bwMode="auto">
              <a:xfrm flipV="1">
                <a:off x="1068" y="94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7" name="Line 142"/>
              <p:cNvSpPr>
                <a:spLocks noChangeShapeType="1"/>
              </p:cNvSpPr>
              <p:nvPr/>
            </p:nvSpPr>
            <p:spPr bwMode="auto">
              <a:xfrm flipV="1">
                <a:off x="863" y="94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8" name="Line 143"/>
              <p:cNvSpPr>
                <a:spLocks noChangeShapeType="1"/>
              </p:cNvSpPr>
              <p:nvPr/>
            </p:nvSpPr>
            <p:spPr bwMode="auto">
              <a:xfrm flipV="1">
                <a:off x="652" y="949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79" name="Oval 144"/>
              <p:cNvSpPr>
                <a:spLocks noChangeArrowheads="1"/>
              </p:cNvSpPr>
              <p:nvPr/>
            </p:nvSpPr>
            <p:spPr bwMode="auto">
              <a:xfrm flipV="1">
                <a:off x="614" y="1025"/>
                <a:ext cx="75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0" name="Oval 145"/>
              <p:cNvSpPr>
                <a:spLocks noChangeArrowheads="1"/>
              </p:cNvSpPr>
              <p:nvPr/>
            </p:nvSpPr>
            <p:spPr bwMode="auto">
              <a:xfrm flipV="1">
                <a:off x="825" y="102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1" name="Oval 146"/>
              <p:cNvSpPr>
                <a:spLocks noChangeArrowheads="1"/>
              </p:cNvSpPr>
              <p:nvPr/>
            </p:nvSpPr>
            <p:spPr bwMode="auto">
              <a:xfrm flipV="1">
                <a:off x="1030" y="102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2" name="Oval 147"/>
              <p:cNvSpPr>
                <a:spLocks noChangeArrowheads="1"/>
              </p:cNvSpPr>
              <p:nvPr/>
            </p:nvSpPr>
            <p:spPr bwMode="auto">
              <a:xfrm flipV="1">
                <a:off x="1238" y="102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3" name="Oval 148"/>
              <p:cNvSpPr>
                <a:spLocks noChangeArrowheads="1"/>
              </p:cNvSpPr>
              <p:nvPr/>
            </p:nvSpPr>
            <p:spPr bwMode="auto">
              <a:xfrm flipV="1">
                <a:off x="1447" y="1025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184" name="Freeform 149"/>
              <p:cNvSpPr>
                <a:spLocks/>
              </p:cNvSpPr>
              <p:nvPr/>
            </p:nvSpPr>
            <p:spPr bwMode="auto">
              <a:xfrm>
                <a:off x="647" y="944"/>
                <a:ext cx="841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41" y="1"/>
                  </a:cxn>
                </a:cxnLst>
                <a:rect l="0" t="0" r="r" b="b"/>
                <a:pathLst>
                  <a:path w="841" h="1">
                    <a:moveTo>
                      <a:pt x="0" y="0"/>
                    </a:moveTo>
                    <a:lnTo>
                      <a:pt x="841" y="1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235" name="Group 401"/>
            <p:cNvGrpSpPr>
              <a:grpSpLocks/>
            </p:cNvGrpSpPr>
            <p:nvPr/>
          </p:nvGrpSpPr>
          <p:grpSpPr bwMode="auto">
            <a:xfrm>
              <a:off x="3544888" y="5583238"/>
              <a:ext cx="3008312" cy="2462212"/>
              <a:chOff x="2233" y="3517"/>
              <a:chExt cx="1895" cy="1551"/>
            </a:xfrm>
          </p:grpSpPr>
          <p:grpSp>
            <p:nvGrpSpPr>
              <p:cNvPr id="236" name="Group 232"/>
              <p:cNvGrpSpPr>
                <a:grpSpLocks/>
              </p:cNvGrpSpPr>
              <p:nvPr/>
            </p:nvGrpSpPr>
            <p:grpSpPr bwMode="auto">
              <a:xfrm>
                <a:off x="2686" y="3744"/>
                <a:ext cx="985" cy="644"/>
                <a:chOff x="624" y="1920"/>
                <a:chExt cx="1584" cy="912"/>
              </a:xfrm>
            </p:grpSpPr>
            <p:sp>
              <p:nvSpPr>
                <p:cNvPr id="311" name="Rectangle 233"/>
                <p:cNvSpPr>
                  <a:spLocks noChangeArrowheads="1"/>
                </p:cNvSpPr>
                <p:nvPr/>
              </p:nvSpPr>
              <p:spPr bwMode="auto">
                <a:xfrm>
                  <a:off x="624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12" name="Rectangle 234"/>
                <p:cNvSpPr>
                  <a:spLocks noChangeArrowheads="1"/>
                </p:cNvSpPr>
                <p:nvPr/>
              </p:nvSpPr>
              <p:spPr bwMode="auto">
                <a:xfrm>
                  <a:off x="960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13" name="Rectangle 235"/>
                <p:cNvSpPr>
                  <a:spLocks noChangeArrowheads="1"/>
                </p:cNvSpPr>
                <p:nvPr/>
              </p:nvSpPr>
              <p:spPr bwMode="auto">
                <a:xfrm>
                  <a:off x="1296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14" name="Rectangle 236"/>
                <p:cNvSpPr>
                  <a:spLocks noChangeArrowheads="1"/>
                </p:cNvSpPr>
                <p:nvPr/>
              </p:nvSpPr>
              <p:spPr bwMode="auto">
                <a:xfrm>
                  <a:off x="1632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  <p:sp>
              <p:nvSpPr>
                <p:cNvPr id="315" name="Rectangle 237"/>
                <p:cNvSpPr>
                  <a:spLocks noChangeArrowheads="1"/>
                </p:cNvSpPr>
                <p:nvPr/>
              </p:nvSpPr>
              <p:spPr bwMode="auto">
                <a:xfrm>
                  <a:off x="1968" y="1920"/>
                  <a:ext cx="240" cy="912"/>
                </a:xfrm>
                <a:prstGeom prst="rect">
                  <a:avLst/>
                </a:prstGeom>
                <a:solidFill>
                  <a:srgbClr val="DDDDDD"/>
                </a:solidFill>
                <a:ln w="19050">
                  <a:solidFill>
                    <a:schemeClr val="tx1"/>
                  </a:solidFill>
                  <a:miter lim="800000"/>
                  <a:headEnd/>
                  <a:tailEnd type="none" w="sm" len="med"/>
                </a:ln>
                <a:effectLst/>
              </p:spPr>
              <p:txBody>
                <a:bodyPr wrap="none" anchor="ctr"/>
                <a:lstStyle/>
                <a:p>
                  <a:endParaRPr lang="pt-BR"/>
                </a:p>
              </p:txBody>
            </p:sp>
          </p:grpSp>
          <p:sp>
            <p:nvSpPr>
              <p:cNvPr id="237" name="AutoShape 238"/>
              <p:cNvSpPr>
                <a:spLocks noChangeArrowheads="1"/>
              </p:cNvSpPr>
              <p:nvPr/>
            </p:nvSpPr>
            <p:spPr bwMode="auto">
              <a:xfrm>
                <a:off x="2233" y="4560"/>
                <a:ext cx="1847" cy="384"/>
              </a:xfrm>
              <a:prstGeom prst="roundRect">
                <a:avLst>
                  <a:gd name="adj" fmla="val 38023"/>
                </a:avLst>
              </a:prstGeom>
              <a:noFill/>
              <a:ln w="28575">
                <a:solidFill>
                  <a:srgbClr val="80B7D2"/>
                </a:solidFill>
                <a:prstDash val="sysDot"/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8" name="Oval 239"/>
              <p:cNvSpPr>
                <a:spLocks noChangeArrowheads="1"/>
              </p:cNvSpPr>
              <p:nvPr/>
            </p:nvSpPr>
            <p:spPr bwMode="auto">
              <a:xfrm>
                <a:off x="2347" y="4617"/>
                <a:ext cx="227" cy="227"/>
              </a:xfrm>
              <a:prstGeom prst="ellipse">
                <a:avLst/>
              </a:prstGeom>
              <a:solidFill>
                <a:srgbClr val="1A69A4"/>
              </a:solidFill>
              <a:ln w="28575">
                <a:solidFill>
                  <a:srgbClr val="1A69A4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39" name="Line 240"/>
              <p:cNvSpPr>
                <a:spLocks noChangeShapeType="1"/>
              </p:cNvSpPr>
              <p:nvPr/>
            </p:nvSpPr>
            <p:spPr bwMode="auto">
              <a:xfrm flipV="1">
                <a:off x="3597" y="3517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0" name="Line 241"/>
              <p:cNvSpPr>
                <a:spLocks noChangeShapeType="1"/>
              </p:cNvSpPr>
              <p:nvPr/>
            </p:nvSpPr>
            <p:spPr bwMode="auto">
              <a:xfrm flipV="1">
                <a:off x="3392" y="3517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1" name="Line 242"/>
              <p:cNvSpPr>
                <a:spLocks noChangeShapeType="1"/>
              </p:cNvSpPr>
              <p:nvPr/>
            </p:nvSpPr>
            <p:spPr bwMode="auto">
              <a:xfrm flipV="1">
                <a:off x="3180" y="3517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2" name="Line 243"/>
              <p:cNvSpPr>
                <a:spLocks noChangeShapeType="1"/>
              </p:cNvSpPr>
              <p:nvPr/>
            </p:nvSpPr>
            <p:spPr bwMode="auto">
              <a:xfrm flipV="1">
                <a:off x="2975" y="3517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3" name="Line 244"/>
              <p:cNvSpPr>
                <a:spLocks noChangeShapeType="1"/>
              </p:cNvSpPr>
              <p:nvPr/>
            </p:nvSpPr>
            <p:spPr bwMode="auto">
              <a:xfrm flipV="1">
                <a:off x="2764" y="3517"/>
                <a:ext cx="0" cy="227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4" name="Freeform 245"/>
              <p:cNvSpPr>
                <a:spLocks/>
              </p:cNvSpPr>
              <p:nvPr/>
            </p:nvSpPr>
            <p:spPr bwMode="auto">
              <a:xfrm>
                <a:off x="2460" y="3517"/>
                <a:ext cx="1137" cy="1091"/>
              </a:xfrm>
              <a:custGeom>
                <a:avLst/>
                <a:gdLst/>
                <a:ahLst/>
                <a:cxnLst>
                  <a:cxn ang="0">
                    <a:pos x="1440" y="0"/>
                  </a:cxn>
                  <a:cxn ang="0">
                    <a:pos x="0" y="0"/>
                  </a:cxn>
                  <a:cxn ang="0">
                    <a:pos x="0" y="864"/>
                  </a:cxn>
                  <a:cxn ang="0">
                    <a:pos x="0" y="912"/>
                  </a:cxn>
                </a:cxnLst>
                <a:rect l="0" t="0" r="r" b="b"/>
                <a:pathLst>
                  <a:path w="1440" h="912">
                    <a:moveTo>
                      <a:pt x="1440" y="0"/>
                    </a:moveTo>
                    <a:lnTo>
                      <a:pt x="0" y="0"/>
                    </a:lnTo>
                    <a:lnTo>
                      <a:pt x="0" y="864"/>
                    </a:lnTo>
                    <a:lnTo>
                      <a:pt x="0" y="912"/>
                    </a:lnTo>
                  </a:path>
                </a:pathLst>
              </a:custGeom>
              <a:noFill/>
              <a:ln w="12700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45" name="Oval 246"/>
              <p:cNvSpPr>
                <a:spLocks noChangeArrowheads="1"/>
              </p:cNvSpPr>
              <p:nvPr/>
            </p:nvSpPr>
            <p:spPr bwMode="auto">
              <a:xfrm flipV="1">
                <a:off x="2726" y="3593"/>
                <a:ext cx="75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6" name="Oval 247"/>
              <p:cNvSpPr>
                <a:spLocks noChangeArrowheads="1"/>
              </p:cNvSpPr>
              <p:nvPr/>
            </p:nvSpPr>
            <p:spPr bwMode="auto">
              <a:xfrm flipV="1">
                <a:off x="2937" y="3593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7" name="Oval 248"/>
              <p:cNvSpPr>
                <a:spLocks noChangeArrowheads="1"/>
              </p:cNvSpPr>
              <p:nvPr/>
            </p:nvSpPr>
            <p:spPr bwMode="auto">
              <a:xfrm flipV="1">
                <a:off x="3142" y="3593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8" name="Oval 249"/>
              <p:cNvSpPr>
                <a:spLocks noChangeArrowheads="1"/>
              </p:cNvSpPr>
              <p:nvPr/>
            </p:nvSpPr>
            <p:spPr bwMode="auto">
              <a:xfrm flipV="1">
                <a:off x="3350" y="3593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49" name="Oval 250"/>
              <p:cNvSpPr>
                <a:spLocks noChangeArrowheads="1"/>
              </p:cNvSpPr>
              <p:nvPr/>
            </p:nvSpPr>
            <p:spPr bwMode="auto">
              <a:xfrm flipV="1">
                <a:off x="3559" y="3593"/>
                <a:ext cx="76" cy="76"/>
              </a:xfrm>
              <a:prstGeom prst="ellipse">
                <a:avLst/>
              </a:prstGeom>
              <a:solidFill>
                <a:srgbClr val="F87906"/>
              </a:solidFill>
              <a:ln w="28575">
                <a:solidFill>
                  <a:srgbClr val="F87906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0" name="Oval 251"/>
              <p:cNvSpPr>
                <a:spLocks noChangeArrowheads="1"/>
              </p:cNvSpPr>
              <p:nvPr/>
            </p:nvSpPr>
            <p:spPr bwMode="auto">
              <a:xfrm>
                <a:off x="2764" y="4795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1" name="Line 252"/>
              <p:cNvSpPr>
                <a:spLocks noChangeShapeType="1"/>
              </p:cNvSpPr>
              <p:nvPr/>
            </p:nvSpPr>
            <p:spPr bwMode="auto">
              <a:xfrm flipV="1">
                <a:off x="2783" y="4643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2" name="Oval 253"/>
              <p:cNvSpPr>
                <a:spLocks noChangeArrowheads="1"/>
              </p:cNvSpPr>
              <p:nvPr/>
            </p:nvSpPr>
            <p:spPr bwMode="auto">
              <a:xfrm>
                <a:off x="2971" y="4795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3" name="Line 254"/>
              <p:cNvSpPr>
                <a:spLocks noChangeShapeType="1"/>
              </p:cNvSpPr>
              <p:nvPr/>
            </p:nvSpPr>
            <p:spPr bwMode="auto">
              <a:xfrm flipV="1">
                <a:off x="2991" y="4643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4" name="Oval 255"/>
              <p:cNvSpPr>
                <a:spLocks noChangeArrowheads="1"/>
              </p:cNvSpPr>
              <p:nvPr/>
            </p:nvSpPr>
            <p:spPr bwMode="auto">
              <a:xfrm>
                <a:off x="3187" y="4795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5" name="Line 256"/>
              <p:cNvSpPr>
                <a:spLocks noChangeShapeType="1"/>
              </p:cNvSpPr>
              <p:nvPr/>
            </p:nvSpPr>
            <p:spPr bwMode="auto">
              <a:xfrm flipV="1">
                <a:off x="3206" y="4643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6" name="Oval 257"/>
              <p:cNvSpPr>
                <a:spLocks noChangeArrowheads="1"/>
              </p:cNvSpPr>
              <p:nvPr/>
            </p:nvSpPr>
            <p:spPr bwMode="auto">
              <a:xfrm>
                <a:off x="3396" y="4795"/>
                <a:ext cx="38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7" name="Line 258"/>
              <p:cNvSpPr>
                <a:spLocks noChangeShapeType="1"/>
              </p:cNvSpPr>
              <p:nvPr/>
            </p:nvSpPr>
            <p:spPr bwMode="auto">
              <a:xfrm flipV="1">
                <a:off x="3416" y="4643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58" name="Oval 259"/>
              <p:cNvSpPr>
                <a:spLocks noChangeArrowheads="1"/>
              </p:cNvSpPr>
              <p:nvPr/>
            </p:nvSpPr>
            <p:spPr bwMode="auto">
              <a:xfrm>
                <a:off x="3604" y="4795"/>
                <a:ext cx="37" cy="38"/>
              </a:xfrm>
              <a:prstGeom prst="ellipse">
                <a:avLst/>
              </a:prstGeom>
              <a:solidFill>
                <a:schemeClr val="tx1"/>
              </a:solidFill>
              <a:ln w="28575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59" name="Line 260"/>
              <p:cNvSpPr>
                <a:spLocks noChangeShapeType="1"/>
              </p:cNvSpPr>
              <p:nvPr/>
            </p:nvSpPr>
            <p:spPr bwMode="auto">
              <a:xfrm flipV="1">
                <a:off x="3623" y="4643"/>
                <a:ext cx="0" cy="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none" w="sm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grpSp>
            <p:nvGrpSpPr>
              <p:cNvPr id="260" name="Group 261"/>
              <p:cNvGrpSpPr>
                <a:grpSpLocks/>
              </p:cNvGrpSpPr>
              <p:nvPr/>
            </p:nvGrpSpPr>
            <p:grpSpPr bwMode="auto">
              <a:xfrm>
                <a:off x="2688" y="4601"/>
                <a:ext cx="151" cy="151"/>
                <a:chOff x="1538" y="4085"/>
                <a:chExt cx="606" cy="606"/>
              </a:xfrm>
            </p:grpSpPr>
            <p:sp>
              <p:nvSpPr>
                <p:cNvPr id="302" name="Freeform 26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3" name="Line 26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4" name="Line 26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5" name="Line 26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6" name="Line 26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7" name="Line 26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8" name="Line 26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9" name="Line 26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10" name="Line 27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1" name="Group 271"/>
              <p:cNvGrpSpPr>
                <a:grpSpLocks/>
              </p:cNvGrpSpPr>
              <p:nvPr/>
            </p:nvGrpSpPr>
            <p:grpSpPr bwMode="auto">
              <a:xfrm>
                <a:off x="2893" y="4601"/>
                <a:ext cx="152" cy="151"/>
                <a:chOff x="1538" y="4085"/>
                <a:chExt cx="606" cy="606"/>
              </a:xfrm>
            </p:grpSpPr>
            <p:sp>
              <p:nvSpPr>
                <p:cNvPr id="293" name="Freeform 27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4" name="Line 27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5" name="Line 27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6" name="Line 27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7" name="Line 27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8" name="Line 27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9" name="Line 27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0" name="Line 27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301" name="Line 28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2" name="Group 281"/>
              <p:cNvGrpSpPr>
                <a:grpSpLocks/>
              </p:cNvGrpSpPr>
              <p:nvPr/>
            </p:nvGrpSpPr>
            <p:grpSpPr bwMode="auto">
              <a:xfrm>
                <a:off x="3105" y="4601"/>
                <a:ext cx="151" cy="151"/>
                <a:chOff x="1538" y="4085"/>
                <a:chExt cx="606" cy="606"/>
              </a:xfrm>
            </p:grpSpPr>
            <p:sp>
              <p:nvSpPr>
                <p:cNvPr id="284" name="Freeform 28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5" name="Line 28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6" name="Line 28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7" name="Line 28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8" name="Line 28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9" name="Line 28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0" name="Line 28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1" name="Line 28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92" name="Line 29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3" name="Group 291"/>
              <p:cNvGrpSpPr>
                <a:grpSpLocks/>
              </p:cNvGrpSpPr>
              <p:nvPr/>
            </p:nvGrpSpPr>
            <p:grpSpPr bwMode="auto">
              <a:xfrm>
                <a:off x="3314" y="4601"/>
                <a:ext cx="151" cy="151"/>
                <a:chOff x="1538" y="4085"/>
                <a:chExt cx="606" cy="606"/>
              </a:xfrm>
            </p:grpSpPr>
            <p:sp>
              <p:nvSpPr>
                <p:cNvPr id="275" name="Freeform 29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6" name="Line 29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7" name="Line 29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8" name="Line 29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9" name="Line 29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0" name="Line 29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1" name="Line 29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2" name="Line 29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83" name="Line 30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264" name="Group 301"/>
              <p:cNvGrpSpPr>
                <a:grpSpLocks/>
              </p:cNvGrpSpPr>
              <p:nvPr/>
            </p:nvGrpSpPr>
            <p:grpSpPr bwMode="auto">
              <a:xfrm>
                <a:off x="3521" y="4601"/>
                <a:ext cx="152" cy="151"/>
                <a:chOff x="1538" y="4085"/>
                <a:chExt cx="606" cy="606"/>
              </a:xfrm>
            </p:grpSpPr>
            <p:sp>
              <p:nvSpPr>
                <p:cNvPr id="266" name="Freeform 302"/>
                <p:cNvSpPr>
                  <a:spLocks/>
                </p:cNvSpPr>
                <p:nvPr/>
              </p:nvSpPr>
              <p:spPr bwMode="auto">
                <a:xfrm>
                  <a:off x="1538" y="4085"/>
                  <a:ext cx="606" cy="606"/>
                </a:xfrm>
                <a:custGeom>
                  <a:avLst/>
                  <a:gdLst/>
                  <a:ahLst/>
                  <a:cxnLst>
                    <a:cxn ang="0">
                      <a:pos x="1335" y="2416"/>
                    </a:cxn>
                    <a:cxn ang="0">
                      <a:pos x="1513" y="2385"/>
                    </a:cxn>
                    <a:cxn ang="0">
                      <a:pos x="1682" y="2328"/>
                    </a:cxn>
                    <a:cxn ang="0">
                      <a:pos x="1839" y="2247"/>
                    </a:cxn>
                    <a:cxn ang="0">
                      <a:pos x="1981" y="2146"/>
                    </a:cxn>
                    <a:cxn ang="0">
                      <a:pos x="2107" y="2025"/>
                    </a:cxn>
                    <a:cxn ang="0">
                      <a:pos x="2215" y="1887"/>
                    </a:cxn>
                    <a:cxn ang="0">
                      <a:pos x="2303" y="1735"/>
                    </a:cxn>
                    <a:cxn ang="0">
                      <a:pos x="2368" y="1570"/>
                    </a:cxn>
                    <a:cxn ang="0">
                      <a:pos x="2408" y="1394"/>
                    </a:cxn>
                    <a:cxn ang="0">
                      <a:pos x="2423" y="1211"/>
                    </a:cxn>
                    <a:cxn ang="0">
                      <a:pos x="2408" y="1027"/>
                    </a:cxn>
                    <a:cxn ang="0">
                      <a:pos x="2368" y="851"/>
                    </a:cxn>
                    <a:cxn ang="0">
                      <a:pos x="2303" y="686"/>
                    </a:cxn>
                    <a:cxn ang="0">
                      <a:pos x="2215" y="534"/>
                    </a:cxn>
                    <a:cxn ang="0">
                      <a:pos x="2107" y="396"/>
                    </a:cxn>
                    <a:cxn ang="0">
                      <a:pos x="1981" y="277"/>
                    </a:cxn>
                    <a:cxn ang="0">
                      <a:pos x="1839" y="175"/>
                    </a:cxn>
                    <a:cxn ang="0">
                      <a:pos x="1682" y="95"/>
                    </a:cxn>
                    <a:cxn ang="0">
                      <a:pos x="1513" y="37"/>
                    </a:cxn>
                    <a:cxn ang="0">
                      <a:pos x="1335" y="5"/>
                    </a:cxn>
                    <a:cxn ang="0">
                      <a:pos x="1149" y="1"/>
                    </a:cxn>
                    <a:cxn ang="0">
                      <a:pos x="967" y="24"/>
                    </a:cxn>
                    <a:cxn ang="0">
                      <a:pos x="795" y="73"/>
                    </a:cxn>
                    <a:cxn ang="0">
                      <a:pos x="634" y="145"/>
                    </a:cxn>
                    <a:cxn ang="0">
                      <a:pos x="487" y="240"/>
                    </a:cxn>
                    <a:cxn ang="0">
                      <a:pos x="355" y="355"/>
                    </a:cxn>
                    <a:cxn ang="0">
                      <a:pos x="240" y="487"/>
                    </a:cxn>
                    <a:cxn ang="0">
                      <a:pos x="146" y="634"/>
                    </a:cxn>
                    <a:cxn ang="0">
                      <a:pos x="73" y="795"/>
                    </a:cxn>
                    <a:cxn ang="0">
                      <a:pos x="25" y="967"/>
                    </a:cxn>
                    <a:cxn ang="0">
                      <a:pos x="1" y="1149"/>
                    </a:cxn>
                    <a:cxn ang="0">
                      <a:pos x="5" y="1335"/>
                    </a:cxn>
                    <a:cxn ang="0">
                      <a:pos x="38" y="1513"/>
                    </a:cxn>
                    <a:cxn ang="0">
                      <a:pos x="95" y="1682"/>
                    </a:cxn>
                    <a:cxn ang="0">
                      <a:pos x="175" y="1839"/>
                    </a:cxn>
                    <a:cxn ang="0">
                      <a:pos x="277" y="1981"/>
                    </a:cxn>
                    <a:cxn ang="0">
                      <a:pos x="398" y="2107"/>
                    </a:cxn>
                    <a:cxn ang="0">
                      <a:pos x="534" y="2215"/>
                    </a:cxn>
                    <a:cxn ang="0">
                      <a:pos x="686" y="2303"/>
                    </a:cxn>
                    <a:cxn ang="0">
                      <a:pos x="851" y="2368"/>
                    </a:cxn>
                    <a:cxn ang="0">
                      <a:pos x="1027" y="2408"/>
                    </a:cxn>
                    <a:cxn ang="0">
                      <a:pos x="1211" y="2423"/>
                    </a:cxn>
                  </a:cxnLst>
                  <a:rect l="0" t="0" r="r" b="b"/>
                  <a:pathLst>
                    <a:path w="2423" h="2423">
                      <a:moveTo>
                        <a:pt x="1211" y="2423"/>
                      </a:moveTo>
                      <a:lnTo>
                        <a:pt x="1274" y="2421"/>
                      </a:lnTo>
                      <a:lnTo>
                        <a:pt x="1335" y="2416"/>
                      </a:lnTo>
                      <a:lnTo>
                        <a:pt x="1395" y="2408"/>
                      </a:lnTo>
                      <a:lnTo>
                        <a:pt x="1454" y="2398"/>
                      </a:lnTo>
                      <a:lnTo>
                        <a:pt x="1513" y="2385"/>
                      </a:lnTo>
                      <a:lnTo>
                        <a:pt x="1571" y="2368"/>
                      </a:lnTo>
                      <a:lnTo>
                        <a:pt x="1627" y="2349"/>
                      </a:lnTo>
                      <a:lnTo>
                        <a:pt x="1682" y="2328"/>
                      </a:lnTo>
                      <a:lnTo>
                        <a:pt x="1735" y="2303"/>
                      </a:lnTo>
                      <a:lnTo>
                        <a:pt x="1788" y="2276"/>
                      </a:lnTo>
                      <a:lnTo>
                        <a:pt x="1839" y="2247"/>
                      </a:lnTo>
                      <a:lnTo>
                        <a:pt x="1887" y="2215"/>
                      </a:lnTo>
                      <a:lnTo>
                        <a:pt x="1935" y="2181"/>
                      </a:lnTo>
                      <a:lnTo>
                        <a:pt x="1981" y="2146"/>
                      </a:lnTo>
                      <a:lnTo>
                        <a:pt x="2025" y="2107"/>
                      </a:lnTo>
                      <a:lnTo>
                        <a:pt x="2068" y="2066"/>
                      </a:lnTo>
                      <a:lnTo>
                        <a:pt x="2107" y="2025"/>
                      </a:lnTo>
                      <a:lnTo>
                        <a:pt x="2146" y="1981"/>
                      </a:lnTo>
                      <a:lnTo>
                        <a:pt x="2181" y="1935"/>
                      </a:lnTo>
                      <a:lnTo>
                        <a:pt x="2215" y="1887"/>
                      </a:lnTo>
                      <a:lnTo>
                        <a:pt x="2247" y="1839"/>
                      </a:lnTo>
                      <a:lnTo>
                        <a:pt x="2276" y="1788"/>
                      </a:lnTo>
                      <a:lnTo>
                        <a:pt x="2303" y="1735"/>
                      </a:lnTo>
                      <a:lnTo>
                        <a:pt x="2328" y="1682"/>
                      </a:lnTo>
                      <a:lnTo>
                        <a:pt x="2349" y="1627"/>
                      </a:lnTo>
                      <a:lnTo>
                        <a:pt x="2368" y="1570"/>
                      </a:lnTo>
                      <a:lnTo>
                        <a:pt x="2385" y="1513"/>
                      </a:lnTo>
                      <a:lnTo>
                        <a:pt x="2398" y="1454"/>
                      </a:lnTo>
                      <a:lnTo>
                        <a:pt x="2408" y="1394"/>
                      </a:lnTo>
                      <a:lnTo>
                        <a:pt x="2416" y="1335"/>
                      </a:lnTo>
                      <a:lnTo>
                        <a:pt x="2421" y="1274"/>
                      </a:lnTo>
                      <a:lnTo>
                        <a:pt x="2423" y="1211"/>
                      </a:lnTo>
                      <a:lnTo>
                        <a:pt x="2421" y="1149"/>
                      </a:lnTo>
                      <a:lnTo>
                        <a:pt x="2416" y="1088"/>
                      </a:lnTo>
                      <a:lnTo>
                        <a:pt x="2408" y="1027"/>
                      </a:lnTo>
                      <a:lnTo>
                        <a:pt x="2398" y="967"/>
                      </a:lnTo>
                      <a:lnTo>
                        <a:pt x="2385" y="908"/>
                      </a:lnTo>
                      <a:lnTo>
                        <a:pt x="2368" y="851"/>
                      </a:lnTo>
                      <a:lnTo>
                        <a:pt x="2349" y="795"/>
                      </a:lnTo>
                      <a:lnTo>
                        <a:pt x="2328" y="739"/>
                      </a:lnTo>
                      <a:lnTo>
                        <a:pt x="2303" y="686"/>
                      </a:lnTo>
                      <a:lnTo>
                        <a:pt x="2276" y="634"/>
                      </a:lnTo>
                      <a:lnTo>
                        <a:pt x="2247" y="583"/>
                      </a:lnTo>
                      <a:lnTo>
                        <a:pt x="2215" y="534"/>
                      </a:lnTo>
                      <a:lnTo>
                        <a:pt x="2181" y="487"/>
                      </a:lnTo>
                      <a:lnTo>
                        <a:pt x="2146" y="440"/>
                      </a:lnTo>
                      <a:lnTo>
                        <a:pt x="2107" y="396"/>
                      </a:lnTo>
                      <a:lnTo>
                        <a:pt x="2068" y="355"/>
                      </a:lnTo>
                      <a:lnTo>
                        <a:pt x="2025" y="314"/>
                      </a:lnTo>
                      <a:lnTo>
                        <a:pt x="1981" y="277"/>
                      </a:lnTo>
                      <a:lnTo>
                        <a:pt x="1935" y="240"/>
                      </a:lnTo>
                      <a:lnTo>
                        <a:pt x="1887" y="206"/>
                      </a:lnTo>
                      <a:lnTo>
                        <a:pt x="1839" y="175"/>
                      </a:lnTo>
                      <a:lnTo>
                        <a:pt x="1788" y="145"/>
                      </a:lnTo>
                      <a:lnTo>
                        <a:pt x="1735" y="119"/>
                      </a:lnTo>
                      <a:lnTo>
                        <a:pt x="1682" y="95"/>
                      </a:lnTo>
                      <a:lnTo>
                        <a:pt x="1627" y="73"/>
                      </a:lnTo>
                      <a:lnTo>
                        <a:pt x="1571" y="54"/>
                      </a:lnTo>
                      <a:lnTo>
                        <a:pt x="1513" y="37"/>
                      </a:lnTo>
                      <a:lnTo>
                        <a:pt x="1454" y="24"/>
                      </a:lnTo>
                      <a:lnTo>
                        <a:pt x="1395" y="13"/>
                      </a:lnTo>
                      <a:lnTo>
                        <a:pt x="1335" y="5"/>
                      </a:lnTo>
                      <a:lnTo>
                        <a:pt x="1274" y="1"/>
                      </a:lnTo>
                      <a:lnTo>
                        <a:pt x="1211" y="0"/>
                      </a:lnTo>
                      <a:lnTo>
                        <a:pt x="1149" y="1"/>
                      </a:lnTo>
                      <a:lnTo>
                        <a:pt x="1088" y="5"/>
                      </a:lnTo>
                      <a:lnTo>
                        <a:pt x="1027" y="13"/>
                      </a:lnTo>
                      <a:lnTo>
                        <a:pt x="967" y="24"/>
                      </a:lnTo>
                      <a:lnTo>
                        <a:pt x="909" y="37"/>
                      </a:lnTo>
                      <a:lnTo>
                        <a:pt x="851" y="54"/>
                      </a:lnTo>
                      <a:lnTo>
                        <a:pt x="795" y="73"/>
                      </a:lnTo>
                      <a:lnTo>
                        <a:pt x="741" y="95"/>
                      </a:lnTo>
                      <a:lnTo>
                        <a:pt x="686" y="119"/>
                      </a:lnTo>
                      <a:lnTo>
                        <a:pt x="634" y="145"/>
                      </a:lnTo>
                      <a:lnTo>
                        <a:pt x="584" y="175"/>
                      </a:lnTo>
                      <a:lnTo>
                        <a:pt x="534" y="206"/>
                      </a:lnTo>
                      <a:lnTo>
                        <a:pt x="487" y="240"/>
                      </a:lnTo>
                      <a:lnTo>
                        <a:pt x="441" y="277"/>
                      </a:lnTo>
                      <a:lnTo>
                        <a:pt x="398" y="314"/>
                      </a:lnTo>
                      <a:lnTo>
                        <a:pt x="355" y="355"/>
                      </a:lnTo>
                      <a:lnTo>
                        <a:pt x="315" y="396"/>
                      </a:lnTo>
                      <a:lnTo>
                        <a:pt x="277" y="440"/>
                      </a:lnTo>
                      <a:lnTo>
                        <a:pt x="240" y="487"/>
                      </a:lnTo>
                      <a:lnTo>
                        <a:pt x="207" y="534"/>
                      </a:lnTo>
                      <a:lnTo>
                        <a:pt x="175" y="583"/>
                      </a:lnTo>
                      <a:lnTo>
                        <a:pt x="146" y="634"/>
                      </a:lnTo>
                      <a:lnTo>
                        <a:pt x="120" y="686"/>
                      </a:lnTo>
                      <a:lnTo>
                        <a:pt x="95" y="739"/>
                      </a:lnTo>
                      <a:lnTo>
                        <a:pt x="73" y="795"/>
                      </a:lnTo>
                      <a:lnTo>
                        <a:pt x="55" y="851"/>
                      </a:lnTo>
                      <a:lnTo>
                        <a:pt x="38" y="908"/>
                      </a:lnTo>
                      <a:lnTo>
                        <a:pt x="25" y="967"/>
                      </a:lnTo>
                      <a:lnTo>
                        <a:pt x="13" y="1027"/>
                      </a:lnTo>
                      <a:lnTo>
                        <a:pt x="5" y="1088"/>
                      </a:lnTo>
                      <a:lnTo>
                        <a:pt x="1" y="1149"/>
                      </a:lnTo>
                      <a:lnTo>
                        <a:pt x="0" y="1211"/>
                      </a:lnTo>
                      <a:lnTo>
                        <a:pt x="1" y="1274"/>
                      </a:lnTo>
                      <a:lnTo>
                        <a:pt x="5" y="1335"/>
                      </a:lnTo>
                      <a:lnTo>
                        <a:pt x="13" y="1394"/>
                      </a:lnTo>
                      <a:lnTo>
                        <a:pt x="25" y="1454"/>
                      </a:lnTo>
                      <a:lnTo>
                        <a:pt x="38" y="1513"/>
                      </a:lnTo>
                      <a:lnTo>
                        <a:pt x="55" y="1570"/>
                      </a:lnTo>
                      <a:lnTo>
                        <a:pt x="73" y="1627"/>
                      </a:lnTo>
                      <a:lnTo>
                        <a:pt x="95" y="1682"/>
                      </a:lnTo>
                      <a:lnTo>
                        <a:pt x="120" y="1735"/>
                      </a:lnTo>
                      <a:lnTo>
                        <a:pt x="146" y="1788"/>
                      </a:lnTo>
                      <a:lnTo>
                        <a:pt x="175" y="1839"/>
                      </a:lnTo>
                      <a:lnTo>
                        <a:pt x="207" y="1887"/>
                      </a:lnTo>
                      <a:lnTo>
                        <a:pt x="240" y="1935"/>
                      </a:lnTo>
                      <a:lnTo>
                        <a:pt x="277" y="1981"/>
                      </a:lnTo>
                      <a:lnTo>
                        <a:pt x="315" y="2025"/>
                      </a:lnTo>
                      <a:lnTo>
                        <a:pt x="355" y="2066"/>
                      </a:lnTo>
                      <a:lnTo>
                        <a:pt x="398" y="2107"/>
                      </a:lnTo>
                      <a:lnTo>
                        <a:pt x="441" y="2146"/>
                      </a:lnTo>
                      <a:lnTo>
                        <a:pt x="487" y="2181"/>
                      </a:lnTo>
                      <a:lnTo>
                        <a:pt x="534" y="2215"/>
                      </a:lnTo>
                      <a:lnTo>
                        <a:pt x="584" y="2247"/>
                      </a:lnTo>
                      <a:lnTo>
                        <a:pt x="634" y="2276"/>
                      </a:lnTo>
                      <a:lnTo>
                        <a:pt x="686" y="2303"/>
                      </a:lnTo>
                      <a:lnTo>
                        <a:pt x="741" y="2328"/>
                      </a:lnTo>
                      <a:lnTo>
                        <a:pt x="795" y="2349"/>
                      </a:lnTo>
                      <a:lnTo>
                        <a:pt x="851" y="2368"/>
                      </a:lnTo>
                      <a:lnTo>
                        <a:pt x="909" y="2385"/>
                      </a:lnTo>
                      <a:lnTo>
                        <a:pt x="967" y="2398"/>
                      </a:lnTo>
                      <a:lnTo>
                        <a:pt x="1027" y="2408"/>
                      </a:lnTo>
                      <a:lnTo>
                        <a:pt x="1088" y="2416"/>
                      </a:lnTo>
                      <a:lnTo>
                        <a:pt x="1149" y="2421"/>
                      </a:lnTo>
                      <a:lnTo>
                        <a:pt x="1211" y="2423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19050" cmpd="sng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7" name="Line 303"/>
                <p:cNvSpPr>
                  <a:spLocks noChangeShapeType="1"/>
                </p:cNvSpPr>
                <p:nvPr/>
              </p:nvSpPr>
              <p:spPr bwMode="auto">
                <a:xfrm>
                  <a:off x="1544" y="4449"/>
                  <a:ext cx="237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8" name="Line 304"/>
                <p:cNvSpPr>
                  <a:spLocks noChangeShapeType="1"/>
                </p:cNvSpPr>
                <p:nvPr/>
              </p:nvSpPr>
              <p:spPr bwMode="auto">
                <a:xfrm>
                  <a:off x="1576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69" name="Line 305"/>
                <p:cNvSpPr>
                  <a:spLocks noChangeShapeType="1"/>
                </p:cNvSpPr>
                <p:nvPr/>
              </p:nvSpPr>
              <p:spPr bwMode="auto">
                <a:xfrm>
                  <a:off x="1695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0" name="Line 306"/>
                <p:cNvSpPr>
                  <a:spLocks noChangeShapeType="1"/>
                </p:cNvSpPr>
                <p:nvPr/>
              </p:nvSpPr>
              <p:spPr bwMode="auto">
                <a:xfrm>
                  <a:off x="1902" y="4091"/>
                  <a:ext cx="236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1" name="Line 307"/>
                <p:cNvSpPr>
                  <a:spLocks noChangeShapeType="1"/>
                </p:cNvSpPr>
                <p:nvPr/>
              </p:nvSpPr>
              <p:spPr bwMode="auto">
                <a:xfrm flipV="1">
                  <a:off x="1902" y="4449"/>
                  <a:ext cx="236" cy="236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2" name="Line 308"/>
                <p:cNvSpPr>
                  <a:spLocks noChangeShapeType="1"/>
                </p:cNvSpPr>
                <p:nvPr/>
              </p:nvSpPr>
              <p:spPr bwMode="auto">
                <a:xfrm flipV="1">
                  <a:off x="1695" y="4242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3" name="Line 309"/>
                <p:cNvSpPr>
                  <a:spLocks noChangeShapeType="1"/>
                </p:cNvSpPr>
                <p:nvPr/>
              </p:nvSpPr>
              <p:spPr bwMode="auto">
                <a:xfrm flipV="1">
                  <a:off x="1576" y="4123"/>
                  <a:ext cx="411" cy="411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274" name="Line 310"/>
                <p:cNvSpPr>
                  <a:spLocks noChangeShapeType="1"/>
                </p:cNvSpPr>
                <p:nvPr/>
              </p:nvSpPr>
              <p:spPr bwMode="auto">
                <a:xfrm flipV="1">
                  <a:off x="1544" y="4091"/>
                  <a:ext cx="237" cy="237"/>
                </a:xfrm>
                <a:prstGeom prst="line">
                  <a:avLst/>
                </a:prstGeom>
                <a:noFill/>
                <a:ln w="19050">
                  <a:solidFill>
                    <a:srgbClr val="F87906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sp>
            <p:nvSpPr>
              <p:cNvPr id="265" name="Oval 311"/>
              <p:cNvSpPr>
                <a:spLocks noChangeArrowheads="1"/>
              </p:cNvSpPr>
              <p:nvPr/>
            </p:nvSpPr>
            <p:spPr bwMode="auto">
              <a:xfrm>
                <a:off x="3792" y="4300"/>
                <a:ext cx="336" cy="768"/>
              </a:xfrm>
              <a:prstGeom prst="ellipse">
                <a:avLst/>
              </a:prstGeom>
              <a:noFill/>
              <a:ln w="28575">
                <a:solidFill>
                  <a:srgbClr val="FFD4B7"/>
                </a:solidFill>
                <a:round/>
                <a:headEnd/>
                <a:tailEnd type="none" w="sm" len="med"/>
              </a:ln>
              <a:effectLst/>
            </p:spPr>
            <p:txBody>
              <a:bodyPr wrap="none" anchor="ctr"/>
              <a:lstStyle/>
              <a:p>
                <a:endParaRPr lang="pt-BR"/>
              </a:p>
            </p:txBody>
          </p:sp>
        </p:grpSp>
        <p:sp>
          <p:nvSpPr>
            <p:cNvPr id="316" name="Text Box 312"/>
            <p:cNvSpPr txBox="1">
              <a:spLocks noChangeArrowheads="1"/>
            </p:cNvSpPr>
            <p:nvPr/>
          </p:nvSpPr>
          <p:spPr bwMode="auto">
            <a:xfrm>
              <a:off x="660400" y="954088"/>
              <a:ext cx="1947863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200">
                  <a:latin typeface="Verdana" pitchFamily="34" charset="0"/>
                </a:rPr>
                <a:t>1. Functional Structure</a:t>
              </a:r>
            </a:p>
          </p:txBody>
        </p:sp>
        <p:sp>
          <p:nvSpPr>
            <p:cNvPr id="317" name="Text Box 313"/>
            <p:cNvSpPr txBox="1">
              <a:spLocks noChangeArrowheads="1"/>
            </p:cNvSpPr>
            <p:nvPr/>
          </p:nvSpPr>
          <p:spPr bwMode="auto">
            <a:xfrm>
              <a:off x="3859213" y="954088"/>
              <a:ext cx="2627312" cy="274637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200">
                  <a:latin typeface="Verdana" pitchFamily="34" charset="0"/>
                </a:rPr>
                <a:t>2. Lightweight Product Manager</a:t>
              </a:r>
            </a:p>
          </p:txBody>
        </p:sp>
        <p:sp>
          <p:nvSpPr>
            <p:cNvPr id="318" name="Text Box 314"/>
            <p:cNvSpPr txBox="1">
              <a:spLocks noChangeArrowheads="1"/>
            </p:cNvSpPr>
            <p:nvPr/>
          </p:nvSpPr>
          <p:spPr bwMode="auto">
            <a:xfrm>
              <a:off x="279400" y="5105400"/>
              <a:ext cx="2727325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200">
                  <a:latin typeface="Verdana" pitchFamily="34" charset="0"/>
                </a:rPr>
                <a:t>3. Heavyweight Product Manager</a:t>
              </a:r>
            </a:p>
          </p:txBody>
        </p:sp>
        <p:sp>
          <p:nvSpPr>
            <p:cNvPr id="319" name="Text Box 315"/>
            <p:cNvSpPr txBox="1">
              <a:spLocks noChangeArrowheads="1"/>
            </p:cNvSpPr>
            <p:nvPr/>
          </p:nvSpPr>
          <p:spPr bwMode="auto">
            <a:xfrm>
              <a:off x="4081463" y="5105400"/>
              <a:ext cx="2198687" cy="2746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1200">
                  <a:latin typeface="Verdana" pitchFamily="34" charset="0"/>
                </a:rPr>
                <a:t>4. Project Execution Team</a:t>
              </a:r>
            </a:p>
          </p:txBody>
        </p:sp>
        <p:sp>
          <p:nvSpPr>
            <p:cNvPr id="320" name="Text Box 316"/>
            <p:cNvSpPr txBox="1">
              <a:spLocks noChangeArrowheads="1"/>
            </p:cNvSpPr>
            <p:nvPr/>
          </p:nvSpPr>
          <p:spPr bwMode="auto">
            <a:xfrm>
              <a:off x="2566988" y="1235075"/>
              <a:ext cx="679450" cy="50165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Function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Manager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(FM)</a:t>
              </a:r>
            </a:p>
          </p:txBody>
        </p:sp>
        <p:sp>
          <p:nvSpPr>
            <p:cNvPr id="321" name="Text Box 317"/>
            <p:cNvSpPr txBox="1">
              <a:spLocks noChangeArrowheads="1"/>
            </p:cNvSpPr>
            <p:nvPr/>
          </p:nvSpPr>
          <p:spPr bwMode="auto">
            <a:xfrm>
              <a:off x="2146300" y="1855788"/>
              <a:ext cx="4191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MKG</a:t>
              </a:r>
            </a:p>
          </p:txBody>
        </p:sp>
        <p:sp>
          <p:nvSpPr>
            <p:cNvPr id="322" name="Text Box 318"/>
            <p:cNvSpPr txBox="1">
              <a:spLocks noChangeArrowheads="1"/>
            </p:cNvSpPr>
            <p:nvPr/>
          </p:nvSpPr>
          <p:spPr bwMode="auto">
            <a:xfrm>
              <a:off x="868363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D1</a:t>
              </a:r>
            </a:p>
          </p:txBody>
        </p:sp>
        <p:sp>
          <p:nvSpPr>
            <p:cNvPr id="323" name="Text Box 319"/>
            <p:cNvSpPr txBox="1">
              <a:spLocks noChangeArrowheads="1"/>
            </p:cNvSpPr>
            <p:nvPr/>
          </p:nvSpPr>
          <p:spPr bwMode="auto">
            <a:xfrm>
              <a:off x="762000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24" name="Text Box 320"/>
            <p:cNvSpPr txBox="1">
              <a:spLocks noChangeArrowheads="1"/>
            </p:cNvSpPr>
            <p:nvPr/>
          </p:nvSpPr>
          <p:spPr bwMode="auto">
            <a:xfrm>
              <a:off x="1203325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D2</a:t>
              </a:r>
            </a:p>
          </p:txBody>
        </p:sp>
        <p:sp>
          <p:nvSpPr>
            <p:cNvPr id="325" name="Text Box 321"/>
            <p:cNvSpPr txBox="1">
              <a:spLocks noChangeArrowheads="1"/>
            </p:cNvSpPr>
            <p:nvPr/>
          </p:nvSpPr>
          <p:spPr bwMode="auto">
            <a:xfrm>
              <a:off x="1539875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D3</a:t>
              </a:r>
            </a:p>
          </p:txBody>
        </p:sp>
        <p:sp>
          <p:nvSpPr>
            <p:cNvPr id="326" name="Text Box 322"/>
            <p:cNvSpPr txBox="1">
              <a:spLocks noChangeArrowheads="1"/>
            </p:cNvSpPr>
            <p:nvPr/>
          </p:nvSpPr>
          <p:spPr bwMode="auto">
            <a:xfrm>
              <a:off x="1825625" y="1855788"/>
              <a:ext cx="411163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MPG</a:t>
              </a:r>
            </a:p>
          </p:txBody>
        </p:sp>
        <p:sp>
          <p:nvSpPr>
            <p:cNvPr id="327" name="Text Box 323"/>
            <p:cNvSpPr txBox="1">
              <a:spLocks noChangeArrowheads="1"/>
            </p:cNvSpPr>
            <p:nvPr/>
          </p:nvSpPr>
          <p:spPr bwMode="auto">
            <a:xfrm>
              <a:off x="1082675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28" name="Text Box 324"/>
            <p:cNvSpPr txBox="1">
              <a:spLocks noChangeArrowheads="1"/>
            </p:cNvSpPr>
            <p:nvPr/>
          </p:nvSpPr>
          <p:spPr bwMode="auto">
            <a:xfrm>
              <a:off x="1408113" y="146367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29" name="Text Box 325"/>
            <p:cNvSpPr txBox="1">
              <a:spLocks noChangeArrowheads="1"/>
            </p:cNvSpPr>
            <p:nvPr/>
          </p:nvSpPr>
          <p:spPr bwMode="auto">
            <a:xfrm>
              <a:off x="1752600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30" name="Text Box 326"/>
            <p:cNvSpPr txBox="1">
              <a:spLocks noChangeArrowheads="1"/>
            </p:cNvSpPr>
            <p:nvPr/>
          </p:nvSpPr>
          <p:spPr bwMode="auto">
            <a:xfrm>
              <a:off x="5454650" y="1855788"/>
              <a:ext cx="4191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MKG</a:t>
              </a:r>
            </a:p>
          </p:txBody>
        </p:sp>
        <p:sp>
          <p:nvSpPr>
            <p:cNvPr id="331" name="Text Box 327"/>
            <p:cNvSpPr txBox="1">
              <a:spLocks noChangeArrowheads="1"/>
            </p:cNvSpPr>
            <p:nvPr/>
          </p:nvSpPr>
          <p:spPr bwMode="auto">
            <a:xfrm>
              <a:off x="4176713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D1</a:t>
              </a:r>
            </a:p>
          </p:txBody>
        </p:sp>
        <p:sp>
          <p:nvSpPr>
            <p:cNvPr id="332" name="Text Box 328"/>
            <p:cNvSpPr txBox="1">
              <a:spLocks noChangeArrowheads="1"/>
            </p:cNvSpPr>
            <p:nvPr/>
          </p:nvSpPr>
          <p:spPr bwMode="auto">
            <a:xfrm>
              <a:off x="4070350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33" name="Text Box 329"/>
            <p:cNvSpPr txBox="1">
              <a:spLocks noChangeArrowheads="1"/>
            </p:cNvSpPr>
            <p:nvPr/>
          </p:nvSpPr>
          <p:spPr bwMode="auto">
            <a:xfrm>
              <a:off x="4511675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D2</a:t>
              </a:r>
            </a:p>
          </p:txBody>
        </p:sp>
        <p:sp>
          <p:nvSpPr>
            <p:cNvPr id="334" name="Text Box 330"/>
            <p:cNvSpPr txBox="1">
              <a:spLocks noChangeArrowheads="1"/>
            </p:cNvSpPr>
            <p:nvPr/>
          </p:nvSpPr>
          <p:spPr bwMode="auto">
            <a:xfrm>
              <a:off x="4848225" y="185578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D3</a:t>
              </a:r>
            </a:p>
          </p:txBody>
        </p:sp>
        <p:sp>
          <p:nvSpPr>
            <p:cNvPr id="335" name="Text Box 331"/>
            <p:cNvSpPr txBox="1">
              <a:spLocks noChangeArrowheads="1"/>
            </p:cNvSpPr>
            <p:nvPr/>
          </p:nvSpPr>
          <p:spPr bwMode="auto">
            <a:xfrm>
              <a:off x="5133975" y="1855788"/>
              <a:ext cx="411163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MPG</a:t>
              </a:r>
            </a:p>
          </p:txBody>
        </p:sp>
        <p:sp>
          <p:nvSpPr>
            <p:cNvPr id="336" name="Text Box 332"/>
            <p:cNvSpPr txBox="1">
              <a:spLocks noChangeArrowheads="1"/>
            </p:cNvSpPr>
            <p:nvPr/>
          </p:nvSpPr>
          <p:spPr bwMode="auto">
            <a:xfrm>
              <a:off x="4391025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37" name="Text Box 333"/>
            <p:cNvSpPr txBox="1">
              <a:spLocks noChangeArrowheads="1"/>
            </p:cNvSpPr>
            <p:nvPr/>
          </p:nvSpPr>
          <p:spPr bwMode="auto">
            <a:xfrm>
              <a:off x="4716463" y="146367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38" name="Text Box 334"/>
            <p:cNvSpPr txBox="1">
              <a:spLocks noChangeArrowheads="1"/>
            </p:cNvSpPr>
            <p:nvPr/>
          </p:nvSpPr>
          <p:spPr bwMode="auto">
            <a:xfrm>
              <a:off x="5060950" y="146367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39" name="Text Box 335"/>
            <p:cNvSpPr txBox="1">
              <a:spLocks noChangeArrowheads="1"/>
            </p:cNvSpPr>
            <p:nvPr/>
          </p:nvSpPr>
          <p:spPr bwMode="auto">
            <a:xfrm>
              <a:off x="5373688" y="146367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40" name="Text Box 336"/>
            <p:cNvSpPr txBox="1">
              <a:spLocks noChangeArrowheads="1"/>
            </p:cNvSpPr>
            <p:nvPr/>
          </p:nvSpPr>
          <p:spPr bwMode="auto">
            <a:xfrm>
              <a:off x="2263775" y="5951538"/>
              <a:ext cx="4191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MKG</a:t>
              </a:r>
            </a:p>
          </p:txBody>
        </p:sp>
        <p:sp>
          <p:nvSpPr>
            <p:cNvPr id="341" name="Text Box 337"/>
            <p:cNvSpPr txBox="1">
              <a:spLocks noChangeArrowheads="1"/>
            </p:cNvSpPr>
            <p:nvPr/>
          </p:nvSpPr>
          <p:spPr bwMode="auto">
            <a:xfrm>
              <a:off x="985838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D1</a:t>
              </a:r>
            </a:p>
          </p:txBody>
        </p:sp>
        <p:sp>
          <p:nvSpPr>
            <p:cNvPr id="342" name="Text Box 338"/>
            <p:cNvSpPr txBox="1">
              <a:spLocks noChangeArrowheads="1"/>
            </p:cNvSpPr>
            <p:nvPr/>
          </p:nvSpPr>
          <p:spPr bwMode="auto">
            <a:xfrm>
              <a:off x="879475" y="555942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43" name="Text Box 339"/>
            <p:cNvSpPr txBox="1">
              <a:spLocks noChangeArrowheads="1"/>
            </p:cNvSpPr>
            <p:nvPr/>
          </p:nvSpPr>
          <p:spPr bwMode="auto">
            <a:xfrm>
              <a:off x="1320800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D2</a:t>
              </a:r>
            </a:p>
          </p:txBody>
        </p:sp>
        <p:sp>
          <p:nvSpPr>
            <p:cNvPr id="344" name="Text Box 340"/>
            <p:cNvSpPr txBox="1">
              <a:spLocks noChangeArrowheads="1"/>
            </p:cNvSpPr>
            <p:nvPr/>
          </p:nvSpPr>
          <p:spPr bwMode="auto">
            <a:xfrm>
              <a:off x="1657350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D3</a:t>
              </a:r>
            </a:p>
          </p:txBody>
        </p:sp>
        <p:sp>
          <p:nvSpPr>
            <p:cNvPr id="345" name="Text Box 341"/>
            <p:cNvSpPr txBox="1">
              <a:spLocks noChangeArrowheads="1"/>
            </p:cNvSpPr>
            <p:nvPr/>
          </p:nvSpPr>
          <p:spPr bwMode="auto">
            <a:xfrm>
              <a:off x="1943100" y="5951538"/>
              <a:ext cx="411163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MPG</a:t>
              </a:r>
            </a:p>
          </p:txBody>
        </p:sp>
        <p:sp>
          <p:nvSpPr>
            <p:cNvPr id="346" name="Text Box 342"/>
            <p:cNvSpPr txBox="1">
              <a:spLocks noChangeArrowheads="1"/>
            </p:cNvSpPr>
            <p:nvPr/>
          </p:nvSpPr>
          <p:spPr bwMode="auto">
            <a:xfrm>
              <a:off x="1200150" y="555942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47" name="Text Box 343"/>
            <p:cNvSpPr txBox="1">
              <a:spLocks noChangeArrowheads="1"/>
            </p:cNvSpPr>
            <p:nvPr/>
          </p:nvSpPr>
          <p:spPr bwMode="auto">
            <a:xfrm>
              <a:off x="1525588" y="555942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48" name="Text Box 344"/>
            <p:cNvSpPr txBox="1">
              <a:spLocks noChangeArrowheads="1"/>
            </p:cNvSpPr>
            <p:nvPr/>
          </p:nvSpPr>
          <p:spPr bwMode="auto">
            <a:xfrm>
              <a:off x="1870075" y="555942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49" name="Text Box 345"/>
            <p:cNvSpPr txBox="1">
              <a:spLocks noChangeArrowheads="1"/>
            </p:cNvSpPr>
            <p:nvPr/>
          </p:nvSpPr>
          <p:spPr bwMode="auto">
            <a:xfrm>
              <a:off x="2182813" y="555942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50" name="Text Box 346"/>
            <p:cNvSpPr txBox="1">
              <a:spLocks noChangeArrowheads="1"/>
            </p:cNvSpPr>
            <p:nvPr/>
          </p:nvSpPr>
          <p:spPr bwMode="auto">
            <a:xfrm>
              <a:off x="5503863" y="5951538"/>
              <a:ext cx="4191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MKG</a:t>
              </a:r>
            </a:p>
          </p:txBody>
        </p:sp>
        <p:sp>
          <p:nvSpPr>
            <p:cNvPr id="351" name="Text Box 347"/>
            <p:cNvSpPr txBox="1">
              <a:spLocks noChangeArrowheads="1"/>
            </p:cNvSpPr>
            <p:nvPr/>
          </p:nvSpPr>
          <p:spPr bwMode="auto">
            <a:xfrm>
              <a:off x="4225925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D1</a:t>
              </a:r>
            </a:p>
          </p:txBody>
        </p:sp>
        <p:sp>
          <p:nvSpPr>
            <p:cNvPr id="352" name="Text Box 348"/>
            <p:cNvSpPr txBox="1">
              <a:spLocks noChangeArrowheads="1"/>
            </p:cNvSpPr>
            <p:nvPr/>
          </p:nvSpPr>
          <p:spPr bwMode="auto">
            <a:xfrm>
              <a:off x="4119563" y="555942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53" name="Text Box 349"/>
            <p:cNvSpPr txBox="1">
              <a:spLocks noChangeArrowheads="1"/>
            </p:cNvSpPr>
            <p:nvPr/>
          </p:nvSpPr>
          <p:spPr bwMode="auto">
            <a:xfrm>
              <a:off x="4560888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D2</a:t>
              </a:r>
            </a:p>
          </p:txBody>
        </p:sp>
        <p:sp>
          <p:nvSpPr>
            <p:cNvPr id="354" name="Text Box 350"/>
            <p:cNvSpPr txBox="1">
              <a:spLocks noChangeArrowheads="1"/>
            </p:cNvSpPr>
            <p:nvPr/>
          </p:nvSpPr>
          <p:spPr bwMode="auto">
            <a:xfrm>
              <a:off x="4897438" y="5951538"/>
              <a:ext cx="327025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D3</a:t>
              </a:r>
            </a:p>
          </p:txBody>
        </p:sp>
        <p:sp>
          <p:nvSpPr>
            <p:cNvPr id="355" name="Text Box 351"/>
            <p:cNvSpPr txBox="1">
              <a:spLocks noChangeArrowheads="1"/>
            </p:cNvSpPr>
            <p:nvPr/>
          </p:nvSpPr>
          <p:spPr bwMode="auto">
            <a:xfrm>
              <a:off x="5183188" y="5951538"/>
              <a:ext cx="411162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MPG</a:t>
              </a:r>
            </a:p>
          </p:txBody>
        </p:sp>
        <p:sp>
          <p:nvSpPr>
            <p:cNvPr id="356" name="Text Box 352"/>
            <p:cNvSpPr txBox="1">
              <a:spLocks noChangeArrowheads="1"/>
            </p:cNvSpPr>
            <p:nvPr/>
          </p:nvSpPr>
          <p:spPr bwMode="auto">
            <a:xfrm>
              <a:off x="4440238" y="555942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57" name="Text Box 353"/>
            <p:cNvSpPr txBox="1">
              <a:spLocks noChangeArrowheads="1"/>
            </p:cNvSpPr>
            <p:nvPr/>
          </p:nvSpPr>
          <p:spPr bwMode="auto">
            <a:xfrm>
              <a:off x="4765675" y="555942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58" name="Text Box 354"/>
            <p:cNvSpPr txBox="1">
              <a:spLocks noChangeArrowheads="1"/>
            </p:cNvSpPr>
            <p:nvPr/>
          </p:nvSpPr>
          <p:spPr bwMode="auto">
            <a:xfrm>
              <a:off x="5110163" y="5559425"/>
              <a:ext cx="328612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59" name="Text Box 355"/>
            <p:cNvSpPr txBox="1">
              <a:spLocks noChangeArrowheads="1"/>
            </p:cNvSpPr>
            <p:nvPr/>
          </p:nvSpPr>
          <p:spPr bwMode="auto">
            <a:xfrm>
              <a:off x="5422900" y="5559425"/>
              <a:ext cx="328613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FM</a:t>
              </a:r>
            </a:p>
          </p:txBody>
        </p:sp>
        <p:sp>
          <p:nvSpPr>
            <p:cNvPr id="360" name="Text Box 356"/>
            <p:cNvSpPr txBox="1">
              <a:spLocks noChangeArrowheads="1"/>
            </p:cNvSpPr>
            <p:nvPr/>
          </p:nvSpPr>
          <p:spPr bwMode="auto">
            <a:xfrm>
              <a:off x="969963" y="66690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1" name="Text Box 357"/>
            <p:cNvSpPr txBox="1">
              <a:spLocks noChangeArrowheads="1"/>
            </p:cNvSpPr>
            <p:nvPr/>
          </p:nvSpPr>
          <p:spPr bwMode="auto">
            <a:xfrm>
              <a:off x="1308100" y="66690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2" name="Text Box 358"/>
            <p:cNvSpPr txBox="1">
              <a:spLocks noChangeArrowheads="1"/>
            </p:cNvSpPr>
            <p:nvPr/>
          </p:nvSpPr>
          <p:spPr bwMode="auto">
            <a:xfrm>
              <a:off x="1631950" y="66690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3" name="Text Box 359"/>
            <p:cNvSpPr txBox="1">
              <a:spLocks noChangeArrowheads="1"/>
            </p:cNvSpPr>
            <p:nvPr/>
          </p:nvSpPr>
          <p:spPr bwMode="auto">
            <a:xfrm>
              <a:off x="1965325" y="66690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4" name="Text Box 360"/>
            <p:cNvSpPr txBox="1">
              <a:spLocks noChangeArrowheads="1"/>
            </p:cNvSpPr>
            <p:nvPr/>
          </p:nvSpPr>
          <p:spPr bwMode="auto">
            <a:xfrm>
              <a:off x="2305050" y="66690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5" name="Text Box 361"/>
            <p:cNvSpPr txBox="1">
              <a:spLocks noChangeArrowheads="1"/>
            </p:cNvSpPr>
            <p:nvPr/>
          </p:nvSpPr>
          <p:spPr bwMode="auto">
            <a:xfrm>
              <a:off x="4219575" y="7604125"/>
              <a:ext cx="241300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6" name="Text Box 362"/>
            <p:cNvSpPr txBox="1">
              <a:spLocks noChangeArrowheads="1"/>
            </p:cNvSpPr>
            <p:nvPr/>
          </p:nvSpPr>
          <p:spPr bwMode="auto">
            <a:xfrm>
              <a:off x="4557713" y="7604125"/>
              <a:ext cx="241300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7" name="Text Box 363"/>
            <p:cNvSpPr txBox="1">
              <a:spLocks noChangeArrowheads="1"/>
            </p:cNvSpPr>
            <p:nvPr/>
          </p:nvSpPr>
          <p:spPr bwMode="auto">
            <a:xfrm>
              <a:off x="4881563" y="7604125"/>
              <a:ext cx="241300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8" name="Text Box 364"/>
            <p:cNvSpPr txBox="1">
              <a:spLocks noChangeArrowheads="1"/>
            </p:cNvSpPr>
            <p:nvPr/>
          </p:nvSpPr>
          <p:spPr bwMode="auto">
            <a:xfrm>
              <a:off x="5214938" y="7604125"/>
              <a:ext cx="241300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69" name="Text Box 365"/>
            <p:cNvSpPr txBox="1">
              <a:spLocks noChangeArrowheads="1"/>
            </p:cNvSpPr>
            <p:nvPr/>
          </p:nvSpPr>
          <p:spPr bwMode="auto">
            <a:xfrm>
              <a:off x="5554663" y="7604125"/>
              <a:ext cx="241300" cy="21431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70" name="Text Box 366"/>
            <p:cNvSpPr txBox="1">
              <a:spLocks noChangeArrowheads="1"/>
            </p:cNvSpPr>
            <p:nvPr/>
          </p:nvSpPr>
          <p:spPr bwMode="auto">
            <a:xfrm>
              <a:off x="4557713" y="26304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71" name="Text Box 367"/>
            <p:cNvSpPr txBox="1">
              <a:spLocks noChangeArrowheads="1"/>
            </p:cNvSpPr>
            <p:nvPr/>
          </p:nvSpPr>
          <p:spPr bwMode="auto">
            <a:xfrm>
              <a:off x="4881563" y="26304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72" name="Text Box 368"/>
            <p:cNvSpPr txBox="1">
              <a:spLocks noChangeArrowheads="1"/>
            </p:cNvSpPr>
            <p:nvPr/>
          </p:nvSpPr>
          <p:spPr bwMode="auto">
            <a:xfrm>
              <a:off x="5214938" y="26304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73" name="Text Box 369"/>
            <p:cNvSpPr txBox="1">
              <a:spLocks noChangeArrowheads="1"/>
            </p:cNvSpPr>
            <p:nvPr/>
          </p:nvSpPr>
          <p:spPr bwMode="auto">
            <a:xfrm>
              <a:off x="5554663" y="2630488"/>
              <a:ext cx="241300" cy="214312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800">
                  <a:latin typeface="Verdana" pitchFamily="34" charset="0"/>
                </a:rPr>
                <a:t>L</a:t>
              </a:r>
            </a:p>
          </p:txBody>
        </p:sp>
        <p:sp>
          <p:nvSpPr>
            <p:cNvPr id="374" name="Text Box 370"/>
            <p:cNvSpPr txBox="1">
              <a:spLocks noChangeArrowheads="1"/>
            </p:cNvSpPr>
            <p:nvPr/>
          </p:nvSpPr>
          <p:spPr bwMode="auto">
            <a:xfrm>
              <a:off x="1168400" y="3063875"/>
              <a:ext cx="660400" cy="3651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Working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Level</a:t>
              </a:r>
            </a:p>
          </p:txBody>
        </p:sp>
        <p:sp>
          <p:nvSpPr>
            <p:cNvPr id="375" name="Text Box 371"/>
            <p:cNvSpPr txBox="1">
              <a:spLocks noChangeArrowheads="1"/>
            </p:cNvSpPr>
            <p:nvPr/>
          </p:nvSpPr>
          <p:spPr bwMode="auto">
            <a:xfrm>
              <a:off x="3149600" y="1997075"/>
              <a:ext cx="765175" cy="3651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PM’s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Assistants</a:t>
              </a:r>
            </a:p>
          </p:txBody>
        </p:sp>
        <p:sp>
          <p:nvSpPr>
            <p:cNvPr id="376" name="Text Box 372"/>
            <p:cNvSpPr txBox="1">
              <a:spLocks noChangeArrowheads="1"/>
            </p:cNvSpPr>
            <p:nvPr/>
          </p:nvSpPr>
          <p:spPr bwMode="auto">
            <a:xfrm>
              <a:off x="3541713" y="3071813"/>
              <a:ext cx="989012" cy="3651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Product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Manager (PM)</a:t>
              </a:r>
            </a:p>
          </p:txBody>
        </p:sp>
        <p:sp>
          <p:nvSpPr>
            <p:cNvPr id="377" name="Text Box 373"/>
            <p:cNvSpPr txBox="1">
              <a:spLocks noChangeArrowheads="1"/>
            </p:cNvSpPr>
            <p:nvPr/>
          </p:nvSpPr>
          <p:spPr bwMode="auto">
            <a:xfrm>
              <a:off x="4678363" y="3429000"/>
              <a:ext cx="1801812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900" dirty="0" err="1">
                  <a:latin typeface="Verdana" pitchFamily="34" charset="0"/>
                </a:rPr>
                <a:t>Area</a:t>
              </a:r>
              <a:r>
                <a:rPr lang="pt-BR" sz="900" dirty="0">
                  <a:latin typeface="Verdana" pitchFamily="34" charset="0"/>
                </a:rPr>
                <a:t> </a:t>
              </a:r>
              <a:r>
                <a:rPr lang="pt-BR" sz="900" dirty="0" err="1">
                  <a:latin typeface="Verdana" pitchFamily="34" charset="0"/>
                </a:rPr>
                <a:t>of</a:t>
              </a:r>
              <a:r>
                <a:rPr lang="pt-BR" sz="900" dirty="0">
                  <a:latin typeface="Verdana" pitchFamily="34" charset="0"/>
                </a:rPr>
                <a:t> </a:t>
              </a:r>
              <a:r>
                <a:rPr lang="pt-BR" sz="900" dirty="0" err="1">
                  <a:latin typeface="Verdana" pitchFamily="34" charset="0"/>
                </a:rPr>
                <a:t>Strong</a:t>
              </a:r>
              <a:r>
                <a:rPr lang="pt-BR" sz="900" dirty="0">
                  <a:latin typeface="Verdana" pitchFamily="34" charset="0"/>
                </a:rPr>
                <a:t> PM </a:t>
              </a:r>
              <a:r>
                <a:rPr lang="pt-BR" sz="900" dirty="0" err="1">
                  <a:latin typeface="Verdana" pitchFamily="34" charset="0"/>
                </a:rPr>
                <a:t>Influence</a:t>
              </a:r>
              <a:endParaRPr lang="pt-BR" sz="900" dirty="0">
                <a:latin typeface="Verdana" pitchFamily="34" charset="0"/>
              </a:endParaRPr>
            </a:p>
          </p:txBody>
        </p:sp>
        <p:sp>
          <p:nvSpPr>
            <p:cNvPr id="378" name="Text Box 374"/>
            <p:cNvSpPr txBox="1">
              <a:spLocks noChangeArrowheads="1"/>
            </p:cNvSpPr>
            <p:nvPr/>
          </p:nvSpPr>
          <p:spPr bwMode="auto">
            <a:xfrm>
              <a:off x="4854575" y="3055938"/>
              <a:ext cx="795338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r>
                <a:rPr lang="pt-BR" sz="900">
                  <a:latin typeface="Verdana" pitchFamily="34" charset="0"/>
                </a:rPr>
                <a:t>Linison (L)</a:t>
              </a:r>
            </a:p>
          </p:txBody>
        </p:sp>
        <p:sp>
          <p:nvSpPr>
            <p:cNvPr id="379" name="Line 375"/>
            <p:cNvSpPr>
              <a:spLocks noChangeShapeType="1"/>
            </p:cNvSpPr>
            <p:nvPr/>
          </p:nvSpPr>
          <p:spPr bwMode="auto">
            <a:xfrm flipH="1">
              <a:off x="2438400" y="1487488"/>
              <a:ext cx="152400" cy="1524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0" name="Freeform 376"/>
            <p:cNvSpPr>
              <a:spLocks/>
            </p:cNvSpPr>
            <p:nvPr/>
          </p:nvSpPr>
          <p:spPr bwMode="auto">
            <a:xfrm>
              <a:off x="1752600" y="2554288"/>
              <a:ext cx="533400" cy="685800"/>
            </a:xfrm>
            <a:custGeom>
              <a:avLst/>
              <a:gdLst/>
              <a:ahLst/>
              <a:cxnLst>
                <a:cxn ang="0">
                  <a:pos x="0" y="432"/>
                </a:cxn>
                <a:cxn ang="0">
                  <a:pos x="48" y="432"/>
                </a:cxn>
                <a:cxn ang="0">
                  <a:pos x="192" y="0"/>
                </a:cxn>
              </a:cxnLst>
              <a:rect l="0" t="0" r="r" b="b"/>
              <a:pathLst>
                <a:path w="192" h="432">
                  <a:moveTo>
                    <a:pt x="0" y="432"/>
                  </a:moveTo>
                  <a:lnTo>
                    <a:pt x="48" y="432"/>
                  </a:lnTo>
                  <a:lnTo>
                    <a:pt x="192" y="0"/>
                  </a:lnTo>
                </a:path>
              </a:pathLst>
            </a:custGeom>
            <a:noFill/>
            <a:ln w="19050" cap="flat" cmpd="sng">
              <a:solidFill>
                <a:srgbClr val="1A69A4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1" name="Line 377"/>
            <p:cNvSpPr>
              <a:spLocks noChangeShapeType="1"/>
            </p:cNvSpPr>
            <p:nvPr/>
          </p:nvSpPr>
          <p:spPr bwMode="auto">
            <a:xfrm>
              <a:off x="3352800" y="2325688"/>
              <a:ext cx="381000" cy="3048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2" name="Freeform 378"/>
            <p:cNvSpPr>
              <a:spLocks/>
            </p:cNvSpPr>
            <p:nvPr/>
          </p:nvSpPr>
          <p:spPr bwMode="auto">
            <a:xfrm>
              <a:off x="3397250" y="2838450"/>
              <a:ext cx="381000" cy="381000"/>
            </a:xfrm>
            <a:custGeom>
              <a:avLst/>
              <a:gdLst/>
              <a:ahLst/>
              <a:cxnLst>
                <a:cxn ang="0">
                  <a:pos x="96" y="192"/>
                </a:cxn>
                <a:cxn ang="0">
                  <a:pos x="0" y="192"/>
                </a:cxn>
                <a:cxn ang="0">
                  <a:pos x="192" y="0"/>
                </a:cxn>
              </a:cxnLst>
              <a:rect l="0" t="0" r="r" b="b"/>
              <a:pathLst>
                <a:path w="192" h="192">
                  <a:moveTo>
                    <a:pt x="96" y="192"/>
                  </a:moveTo>
                  <a:lnTo>
                    <a:pt x="0" y="192"/>
                  </a:lnTo>
                  <a:lnTo>
                    <a:pt x="192" y="0"/>
                  </a:lnTo>
                </a:path>
              </a:pathLst>
            </a:custGeom>
            <a:noFill/>
            <a:ln w="19050" cap="flat" cmpd="sng">
              <a:solidFill>
                <a:srgbClr val="1A69A4"/>
              </a:solidFill>
              <a:prstDash val="solid"/>
              <a:round/>
              <a:headEnd type="none" w="med" len="med"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3" name="Line 379"/>
            <p:cNvSpPr>
              <a:spLocks noChangeShapeType="1"/>
            </p:cNvSpPr>
            <p:nvPr/>
          </p:nvSpPr>
          <p:spPr bwMode="auto">
            <a:xfrm flipH="1" flipV="1">
              <a:off x="4419600" y="3011488"/>
              <a:ext cx="304800" cy="5334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4" name="Line 380"/>
            <p:cNvSpPr>
              <a:spLocks noChangeShapeType="1"/>
            </p:cNvSpPr>
            <p:nvPr/>
          </p:nvSpPr>
          <p:spPr bwMode="auto">
            <a:xfrm flipH="1" flipV="1">
              <a:off x="4383088" y="2654300"/>
              <a:ext cx="533400" cy="5334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5" name="Text Box 381"/>
            <p:cNvSpPr txBox="1">
              <a:spLocks noChangeArrowheads="1"/>
            </p:cNvSpPr>
            <p:nvPr/>
          </p:nvSpPr>
          <p:spPr bwMode="auto">
            <a:xfrm>
              <a:off x="576263" y="7053263"/>
              <a:ext cx="349250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PM</a:t>
              </a:r>
            </a:p>
          </p:txBody>
        </p:sp>
        <p:sp>
          <p:nvSpPr>
            <p:cNvPr id="386" name="Text Box 382"/>
            <p:cNvSpPr txBox="1">
              <a:spLocks noChangeArrowheads="1"/>
            </p:cNvSpPr>
            <p:nvPr/>
          </p:nvSpPr>
          <p:spPr bwMode="auto">
            <a:xfrm>
              <a:off x="2743200" y="5538788"/>
              <a:ext cx="579438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Market</a:t>
              </a:r>
            </a:p>
          </p:txBody>
        </p:sp>
        <p:sp>
          <p:nvSpPr>
            <p:cNvPr id="387" name="Text Box 383"/>
            <p:cNvSpPr txBox="1">
              <a:spLocks noChangeArrowheads="1"/>
            </p:cNvSpPr>
            <p:nvPr/>
          </p:nvSpPr>
          <p:spPr bwMode="auto">
            <a:xfrm>
              <a:off x="2787650" y="6400800"/>
              <a:ext cx="458788" cy="3651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Con-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cept</a:t>
              </a:r>
            </a:p>
          </p:txBody>
        </p:sp>
        <p:sp>
          <p:nvSpPr>
            <p:cNvPr id="388" name="Line 384"/>
            <p:cNvSpPr>
              <a:spLocks noChangeShapeType="1"/>
            </p:cNvSpPr>
            <p:nvPr/>
          </p:nvSpPr>
          <p:spPr bwMode="auto">
            <a:xfrm>
              <a:off x="2895600" y="5867400"/>
              <a:ext cx="152400" cy="2286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389" name="Text Box 385"/>
            <p:cNvSpPr txBox="1">
              <a:spLocks noChangeArrowheads="1"/>
            </p:cNvSpPr>
            <p:nvPr/>
          </p:nvSpPr>
          <p:spPr bwMode="auto">
            <a:xfrm>
              <a:off x="3738563" y="7651750"/>
              <a:ext cx="349250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PM</a:t>
              </a:r>
            </a:p>
          </p:txBody>
        </p:sp>
        <p:sp>
          <p:nvSpPr>
            <p:cNvPr id="390" name="Text Box 386"/>
            <p:cNvSpPr txBox="1">
              <a:spLocks noChangeArrowheads="1"/>
            </p:cNvSpPr>
            <p:nvPr/>
          </p:nvSpPr>
          <p:spPr bwMode="auto">
            <a:xfrm>
              <a:off x="5969000" y="6481763"/>
              <a:ext cx="579438" cy="22860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Market</a:t>
              </a:r>
            </a:p>
          </p:txBody>
        </p:sp>
        <p:sp>
          <p:nvSpPr>
            <p:cNvPr id="391" name="Text Box 387"/>
            <p:cNvSpPr txBox="1">
              <a:spLocks noChangeArrowheads="1"/>
            </p:cNvSpPr>
            <p:nvPr/>
          </p:nvSpPr>
          <p:spPr bwMode="auto">
            <a:xfrm>
              <a:off x="6013450" y="7343775"/>
              <a:ext cx="458788" cy="36512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 type="none" w="sm" len="med"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pt-BR" sz="900">
                  <a:latin typeface="Verdana" pitchFamily="34" charset="0"/>
                </a:rPr>
                <a:t>Con-</a:t>
              </a:r>
            </a:p>
            <a:p>
              <a:pPr algn="l"/>
              <a:r>
                <a:rPr lang="pt-BR" sz="900">
                  <a:latin typeface="Verdana" pitchFamily="34" charset="0"/>
                </a:rPr>
                <a:t>cept</a:t>
              </a:r>
            </a:p>
          </p:txBody>
        </p:sp>
        <p:sp>
          <p:nvSpPr>
            <p:cNvPr id="392" name="Line 388"/>
            <p:cNvSpPr>
              <a:spLocks noChangeShapeType="1"/>
            </p:cNvSpPr>
            <p:nvPr/>
          </p:nvSpPr>
          <p:spPr bwMode="auto">
            <a:xfrm>
              <a:off x="6121400" y="6810375"/>
              <a:ext cx="152400" cy="2286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grpSp>
          <p:nvGrpSpPr>
            <p:cNvPr id="393" name="Group 389"/>
            <p:cNvGrpSpPr>
              <a:grpSpLocks/>
            </p:cNvGrpSpPr>
            <p:nvPr/>
          </p:nvGrpSpPr>
          <p:grpSpPr bwMode="auto">
            <a:xfrm>
              <a:off x="4419600" y="6858000"/>
              <a:ext cx="1347788" cy="609600"/>
              <a:chOff x="2784" y="4464"/>
              <a:chExt cx="849" cy="288"/>
            </a:xfrm>
          </p:grpSpPr>
          <p:sp>
            <p:nvSpPr>
              <p:cNvPr id="394" name="Line 390"/>
              <p:cNvSpPr>
                <a:spLocks noChangeShapeType="1"/>
              </p:cNvSpPr>
              <p:nvPr/>
            </p:nvSpPr>
            <p:spPr bwMode="auto">
              <a:xfrm>
                <a:off x="2784" y="4464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1A69A4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5" name="Line 391"/>
              <p:cNvSpPr>
                <a:spLocks noChangeShapeType="1"/>
              </p:cNvSpPr>
              <p:nvPr/>
            </p:nvSpPr>
            <p:spPr bwMode="auto">
              <a:xfrm>
                <a:off x="2999" y="4464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1A69A4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6" name="Line 392"/>
              <p:cNvSpPr>
                <a:spLocks noChangeShapeType="1"/>
              </p:cNvSpPr>
              <p:nvPr/>
            </p:nvSpPr>
            <p:spPr bwMode="auto">
              <a:xfrm>
                <a:off x="3216" y="4464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1A69A4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7" name="Line 393"/>
              <p:cNvSpPr>
                <a:spLocks noChangeShapeType="1"/>
              </p:cNvSpPr>
              <p:nvPr/>
            </p:nvSpPr>
            <p:spPr bwMode="auto">
              <a:xfrm>
                <a:off x="3423" y="4464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1A69A4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398" name="Line 394"/>
              <p:cNvSpPr>
                <a:spLocks noChangeShapeType="1"/>
              </p:cNvSpPr>
              <p:nvPr/>
            </p:nvSpPr>
            <p:spPr bwMode="auto">
              <a:xfrm>
                <a:off x="3633" y="4464"/>
                <a:ext cx="0" cy="288"/>
              </a:xfrm>
              <a:prstGeom prst="line">
                <a:avLst/>
              </a:prstGeom>
              <a:noFill/>
              <a:ln w="19050">
                <a:solidFill>
                  <a:srgbClr val="1A69A4"/>
                </a:solidFill>
                <a:round/>
                <a:headEnd/>
                <a:tailEnd type="stealth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399" name="Line 395"/>
            <p:cNvSpPr>
              <a:spLocks noChangeShapeType="1"/>
            </p:cNvSpPr>
            <p:nvPr/>
          </p:nvSpPr>
          <p:spPr bwMode="auto">
            <a:xfrm flipH="1" flipV="1">
              <a:off x="685800" y="6729413"/>
              <a:ext cx="76200" cy="381000"/>
            </a:xfrm>
            <a:prstGeom prst="line">
              <a:avLst/>
            </a:prstGeom>
            <a:noFill/>
            <a:ln w="19050">
              <a:solidFill>
                <a:srgbClr val="1A69A4"/>
              </a:solidFill>
              <a:round/>
              <a:headEnd/>
              <a:tailEnd type="stealth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</p:spTree>
    <p:extLst>
      <p:ext uri="{BB962C8B-B14F-4D97-AF65-F5344CB8AC3E}">
        <p14:creationId xmlns:p14="http://schemas.microsoft.com/office/powerpoint/2010/main" val="2277790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Peter Drucker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2" y="1340768"/>
            <a:ext cx="9000000" cy="506002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0" r="13641"/>
          <a:stretch/>
        </p:blipFill>
        <p:spPr>
          <a:xfrm>
            <a:off x="4427984" y="2572387"/>
            <a:ext cx="2808312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05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2" y="3140968"/>
            <a:ext cx="4687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Entrepreneurship</a:t>
            </a:r>
            <a:r>
              <a:rPr lang="pt-BR" dirty="0" smtClean="0"/>
              <a:t> -&gt; espírito empreendedor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790186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2" y="184482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O inesperado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2339752" y="226758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Incongruências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2339752" y="2699628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Necessidade de processo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339752" y="3131676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Estruturas da indústria e do mercado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2339752" y="3563724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Mudanças demográficas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2339752" y="3995772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Mudanças de percepção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2339752" y="4437112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Conhecimento novo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339752" y="48598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Idéia</a:t>
            </a:r>
            <a:r>
              <a:rPr lang="pt-BR" dirty="0" smtClean="0"/>
              <a:t> brilhante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555300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339752" y="1844824"/>
            <a:ext cx="1540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O inesperado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39752" y="2267580"/>
            <a:ext cx="175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Incongruências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339752" y="2699628"/>
            <a:ext cx="2699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Necessidade de processo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2339752" y="3131676"/>
            <a:ext cx="3985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Estruturas da indústria e do mercado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339752" y="3563724"/>
            <a:ext cx="26613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Mudanças demográficas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2339752" y="3995772"/>
            <a:ext cx="26292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Mudanças de percepção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2339752" y="4437112"/>
            <a:ext cx="2226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Conhecimento novo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2339752" y="4859868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/>
              <a:t>Idéia</a:t>
            </a:r>
            <a:r>
              <a:rPr lang="pt-BR" dirty="0" smtClean="0"/>
              <a:t> brilhante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95940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Don </a:t>
            </a:r>
            <a:r>
              <a:rPr lang="pt-BR" dirty="0" err="1" smtClean="0"/>
              <a:t>Clausing</a:t>
            </a:r>
            <a:endParaRPr lang="pt-B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0000" r="58281" b="34166"/>
          <a:stretch>
            <a:fillRect/>
          </a:stretch>
        </p:blipFill>
        <p:spPr bwMode="auto">
          <a:xfrm>
            <a:off x="1428760" y="1571612"/>
            <a:ext cx="6357950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4408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5" name="Rectangle 3"/>
          <p:cNvSpPr>
            <a:spLocks noGrp="1" noChangeArrowheads="1"/>
          </p:cNvSpPr>
          <p:nvPr>
            <p:ph type="title"/>
          </p:nvPr>
        </p:nvSpPr>
        <p:spPr>
          <a:xfrm>
            <a:off x="142844" y="125413"/>
            <a:ext cx="8001056" cy="1160447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Desenvolvimento de produtos</a:t>
            </a:r>
            <a:endParaRPr lang="pt-BR" dirty="0"/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2803525" y="2233624"/>
            <a:ext cx="1022350" cy="887413"/>
            <a:chOff x="1362" y="768"/>
            <a:chExt cx="881" cy="768"/>
          </a:xfrm>
        </p:grpSpPr>
        <p:sp>
          <p:nvSpPr>
            <p:cNvPr id="28703" name="AutoShape 6"/>
            <p:cNvSpPr>
              <a:spLocks noChangeArrowheads="1"/>
            </p:cNvSpPr>
            <p:nvPr/>
          </p:nvSpPr>
          <p:spPr bwMode="auto">
            <a:xfrm>
              <a:off x="139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04" name="Text Box 7"/>
            <p:cNvSpPr txBox="1">
              <a:spLocks noChangeArrowheads="1"/>
            </p:cNvSpPr>
            <p:nvPr/>
          </p:nvSpPr>
          <p:spPr bwMode="auto">
            <a:xfrm>
              <a:off x="1362" y="1039"/>
              <a:ext cx="881" cy="2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 dirty="0">
                  <a:solidFill>
                    <a:schemeClr val="bg1"/>
                  </a:solidFill>
                </a:rPr>
                <a:t>CONCEPT</a:t>
              </a:r>
            </a:p>
          </p:txBody>
        </p:sp>
      </p:grpSp>
      <p:grpSp>
        <p:nvGrpSpPr>
          <p:cNvPr id="4" name="Group 8"/>
          <p:cNvGrpSpPr>
            <a:grpSpLocks/>
          </p:cNvGrpSpPr>
          <p:nvPr/>
        </p:nvGrpSpPr>
        <p:grpSpPr bwMode="auto">
          <a:xfrm>
            <a:off x="4178300" y="2233624"/>
            <a:ext cx="947738" cy="887413"/>
            <a:chOff x="2400" y="768"/>
            <a:chExt cx="816" cy="768"/>
          </a:xfrm>
        </p:grpSpPr>
        <p:sp>
          <p:nvSpPr>
            <p:cNvPr id="28701" name="AutoShape 9"/>
            <p:cNvSpPr>
              <a:spLocks noChangeArrowheads="1"/>
            </p:cNvSpPr>
            <p:nvPr/>
          </p:nvSpPr>
          <p:spPr bwMode="auto">
            <a:xfrm>
              <a:off x="2400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02" name="Text Box 10"/>
            <p:cNvSpPr txBox="1">
              <a:spLocks noChangeArrowheads="1"/>
            </p:cNvSpPr>
            <p:nvPr/>
          </p:nvSpPr>
          <p:spPr bwMode="auto">
            <a:xfrm>
              <a:off x="2450" y="1039"/>
              <a:ext cx="754" cy="2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>
                  <a:solidFill>
                    <a:schemeClr val="bg1"/>
                  </a:solidFill>
                </a:rPr>
                <a:t>DESIGN</a:t>
              </a:r>
            </a:p>
          </p:txBody>
        </p:sp>
      </p:grpSp>
      <p:grpSp>
        <p:nvGrpSpPr>
          <p:cNvPr id="5" name="Group 11"/>
          <p:cNvGrpSpPr>
            <a:grpSpLocks/>
          </p:cNvGrpSpPr>
          <p:nvPr/>
        </p:nvGrpSpPr>
        <p:grpSpPr bwMode="auto">
          <a:xfrm>
            <a:off x="5568950" y="2233624"/>
            <a:ext cx="946150" cy="887413"/>
            <a:chOff x="3312" y="768"/>
            <a:chExt cx="816" cy="768"/>
          </a:xfrm>
        </p:grpSpPr>
        <p:sp>
          <p:nvSpPr>
            <p:cNvPr id="28699" name="AutoShape 12"/>
            <p:cNvSpPr>
              <a:spLocks noChangeArrowheads="1"/>
            </p:cNvSpPr>
            <p:nvPr/>
          </p:nvSpPr>
          <p:spPr bwMode="auto">
            <a:xfrm>
              <a:off x="331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8700" name="Text Box 13"/>
            <p:cNvSpPr txBox="1">
              <a:spLocks noChangeArrowheads="1"/>
            </p:cNvSpPr>
            <p:nvPr/>
          </p:nvSpPr>
          <p:spPr bwMode="auto">
            <a:xfrm>
              <a:off x="3391" y="1039"/>
              <a:ext cx="685" cy="26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>
                  <a:solidFill>
                    <a:schemeClr val="bg1"/>
                  </a:solidFill>
                </a:rPr>
                <a:t>READY</a:t>
              </a:r>
            </a:p>
          </p:txBody>
        </p:sp>
      </p:grpSp>
      <p:sp>
        <p:nvSpPr>
          <p:cNvPr id="28681" name="Text Box 14"/>
          <p:cNvSpPr txBox="1">
            <a:spLocks noChangeArrowheads="1"/>
          </p:cNvSpPr>
          <p:nvPr/>
        </p:nvSpPr>
        <p:spPr bwMode="auto">
          <a:xfrm>
            <a:off x="1982788" y="3832237"/>
            <a:ext cx="1316038" cy="1309688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CONCEPT</a:t>
            </a:r>
          </a:p>
        </p:txBody>
      </p:sp>
      <p:sp>
        <p:nvSpPr>
          <p:cNvPr id="28682" name="Text Box 15"/>
          <p:cNvSpPr txBox="1">
            <a:spLocks noChangeArrowheads="1"/>
          </p:cNvSpPr>
          <p:nvPr/>
        </p:nvSpPr>
        <p:spPr bwMode="auto">
          <a:xfrm>
            <a:off x="3335338" y="3833824"/>
            <a:ext cx="1316038" cy="1309688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28683" name="Text Box 16"/>
          <p:cNvSpPr txBox="1">
            <a:spLocks noChangeArrowheads="1"/>
          </p:cNvSpPr>
          <p:nvPr/>
        </p:nvSpPr>
        <p:spPr bwMode="auto">
          <a:xfrm>
            <a:off x="4689475" y="3832237"/>
            <a:ext cx="1316038" cy="1309688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PREPARE</a:t>
            </a:r>
          </a:p>
        </p:txBody>
      </p:sp>
      <p:sp>
        <p:nvSpPr>
          <p:cNvPr id="28684" name="Text Box 17"/>
          <p:cNvSpPr txBox="1">
            <a:spLocks noChangeArrowheads="1"/>
          </p:cNvSpPr>
          <p:nvPr/>
        </p:nvSpPr>
        <p:spPr bwMode="auto">
          <a:xfrm>
            <a:off x="6042025" y="3832237"/>
            <a:ext cx="1316038" cy="1309688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PRODUCE</a:t>
            </a:r>
          </a:p>
        </p:txBody>
      </p:sp>
      <p:cxnSp>
        <p:nvCxnSpPr>
          <p:cNvPr id="28685" name="AutoShape 18"/>
          <p:cNvCxnSpPr>
            <a:cxnSpLocks noChangeShapeType="1"/>
            <a:stCxn id="28682" idx="1"/>
          </p:cNvCxnSpPr>
          <p:nvPr/>
        </p:nvCxnSpPr>
        <p:spPr bwMode="auto">
          <a:xfrm flipH="1" flipV="1">
            <a:off x="3313113" y="3135324"/>
            <a:ext cx="3175" cy="13541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8686" name="AutoShape 19"/>
          <p:cNvCxnSpPr>
            <a:cxnSpLocks noChangeShapeType="1"/>
            <a:stCxn id="28683" idx="1"/>
          </p:cNvCxnSpPr>
          <p:nvPr/>
        </p:nvCxnSpPr>
        <p:spPr bwMode="auto">
          <a:xfrm flipH="1" flipV="1">
            <a:off x="4652963" y="3135324"/>
            <a:ext cx="17463" cy="1352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8687" name="AutoShape 20"/>
          <p:cNvCxnSpPr>
            <a:cxnSpLocks noChangeShapeType="1"/>
            <a:stCxn id="28684" idx="1"/>
          </p:cNvCxnSpPr>
          <p:nvPr/>
        </p:nvCxnSpPr>
        <p:spPr bwMode="auto">
          <a:xfrm flipV="1">
            <a:off x="6022975" y="3135324"/>
            <a:ext cx="19050" cy="1352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6588727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20" y="125413"/>
            <a:ext cx="8678768" cy="1089009"/>
          </a:xfrm>
        </p:spPr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Desenvolvimento tecnológico e desenvolvimento de produtos</a:t>
            </a:r>
            <a:endParaRPr lang="pt-BR" dirty="0"/>
          </a:p>
        </p:txBody>
      </p:sp>
      <p:grpSp>
        <p:nvGrpSpPr>
          <p:cNvPr id="2" name="Group 57"/>
          <p:cNvGrpSpPr>
            <a:grpSpLocks/>
          </p:cNvGrpSpPr>
          <p:nvPr/>
        </p:nvGrpSpPr>
        <p:grpSpPr bwMode="auto">
          <a:xfrm>
            <a:off x="2803525" y="1643082"/>
            <a:ext cx="1054100" cy="887413"/>
            <a:chOff x="1362" y="768"/>
            <a:chExt cx="908" cy="768"/>
          </a:xfrm>
        </p:grpSpPr>
        <p:sp>
          <p:nvSpPr>
            <p:cNvPr id="29741" name="AutoShape 16"/>
            <p:cNvSpPr>
              <a:spLocks noChangeArrowheads="1"/>
            </p:cNvSpPr>
            <p:nvPr/>
          </p:nvSpPr>
          <p:spPr bwMode="auto">
            <a:xfrm>
              <a:off x="139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42" name="Text Box 17"/>
            <p:cNvSpPr txBox="1">
              <a:spLocks noChangeArrowheads="1"/>
            </p:cNvSpPr>
            <p:nvPr/>
          </p:nvSpPr>
          <p:spPr bwMode="auto">
            <a:xfrm>
              <a:off x="1362" y="1039"/>
              <a:ext cx="908" cy="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>
                  <a:solidFill>
                    <a:schemeClr val="bg2"/>
                  </a:solidFill>
                </a:rPr>
                <a:t>CONCEPT</a:t>
              </a:r>
            </a:p>
          </p:txBody>
        </p:sp>
      </p:grpSp>
      <p:grpSp>
        <p:nvGrpSpPr>
          <p:cNvPr id="3" name="Group 58"/>
          <p:cNvGrpSpPr>
            <a:grpSpLocks/>
          </p:cNvGrpSpPr>
          <p:nvPr/>
        </p:nvGrpSpPr>
        <p:grpSpPr bwMode="auto">
          <a:xfrm>
            <a:off x="4178300" y="1643082"/>
            <a:ext cx="947738" cy="887413"/>
            <a:chOff x="2400" y="768"/>
            <a:chExt cx="816" cy="768"/>
          </a:xfrm>
        </p:grpSpPr>
        <p:sp>
          <p:nvSpPr>
            <p:cNvPr id="29739" name="AutoShape 20"/>
            <p:cNvSpPr>
              <a:spLocks noChangeArrowheads="1"/>
            </p:cNvSpPr>
            <p:nvPr/>
          </p:nvSpPr>
          <p:spPr bwMode="auto">
            <a:xfrm>
              <a:off x="2400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40" name="Text Box 21"/>
            <p:cNvSpPr txBox="1">
              <a:spLocks noChangeArrowheads="1"/>
            </p:cNvSpPr>
            <p:nvPr/>
          </p:nvSpPr>
          <p:spPr bwMode="auto">
            <a:xfrm>
              <a:off x="2450" y="1039"/>
              <a:ext cx="747" cy="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>
                  <a:solidFill>
                    <a:schemeClr val="bg2"/>
                  </a:solidFill>
                </a:rPr>
                <a:t>DESIGN</a:t>
              </a:r>
            </a:p>
          </p:txBody>
        </p:sp>
      </p:grpSp>
      <p:grpSp>
        <p:nvGrpSpPr>
          <p:cNvPr id="4" name="Group 59"/>
          <p:cNvGrpSpPr>
            <a:grpSpLocks/>
          </p:cNvGrpSpPr>
          <p:nvPr/>
        </p:nvGrpSpPr>
        <p:grpSpPr bwMode="auto">
          <a:xfrm>
            <a:off x="5568950" y="1643082"/>
            <a:ext cx="946150" cy="887413"/>
            <a:chOff x="3312" y="768"/>
            <a:chExt cx="816" cy="768"/>
          </a:xfrm>
        </p:grpSpPr>
        <p:sp>
          <p:nvSpPr>
            <p:cNvPr id="29737" name="AutoShape 24"/>
            <p:cNvSpPr>
              <a:spLocks noChangeArrowheads="1"/>
            </p:cNvSpPr>
            <p:nvPr/>
          </p:nvSpPr>
          <p:spPr bwMode="auto">
            <a:xfrm>
              <a:off x="331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29738" name="Text Box 25"/>
            <p:cNvSpPr txBox="1">
              <a:spLocks noChangeArrowheads="1"/>
            </p:cNvSpPr>
            <p:nvPr/>
          </p:nvSpPr>
          <p:spPr bwMode="auto">
            <a:xfrm>
              <a:off x="3391" y="1039"/>
              <a:ext cx="689" cy="26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1400">
                  <a:solidFill>
                    <a:schemeClr val="bg2"/>
                  </a:solidFill>
                </a:rPr>
                <a:t>READY</a:t>
              </a:r>
            </a:p>
          </p:txBody>
        </p:sp>
      </p:grpSp>
      <p:sp>
        <p:nvSpPr>
          <p:cNvPr id="29703" name="Text Box 18"/>
          <p:cNvSpPr txBox="1">
            <a:spLocks noChangeArrowheads="1"/>
          </p:cNvSpPr>
          <p:nvPr/>
        </p:nvSpPr>
        <p:spPr bwMode="auto">
          <a:xfrm>
            <a:off x="1982788" y="3241695"/>
            <a:ext cx="1316037" cy="1309687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CONCEPT</a:t>
            </a:r>
          </a:p>
        </p:txBody>
      </p:sp>
      <p:sp>
        <p:nvSpPr>
          <p:cNvPr id="29704" name="Text Box 22"/>
          <p:cNvSpPr txBox="1">
            <a:spLocks noChangeArrowheads="1"/>
          </p:cNvSpPr>
          <p:nvPr/>
        </p:nvSpPr>
        <p:spPr bwMode="auto">
          <a:xfrm>
            <a:off x="3335338" y="3243282"/>
            <a:ext cx="1316037" cy="1309688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29705" name="Text Box 26"/>
          <p:cNvSpPr txBox="1">
            <a:spLocks noChangeArrowheads="1"/>
          </p:cNvSpPr>
          <p:nvPr/>
        </p:nvSpPr>
        <p:spPr bwMode="auto">
          <a:xfrm>
            <a:off x="4689475" y="3241695"/>
            <a:ext cx="1316038" cy="1309687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PREPARE</a:t>
            </a:r>
          </a:p>
        </p:txBody>
      </p:sp>
      <p:sp>
        <p:nvSpPr>
          <p:cNvPr id="29706" name="Text Box 30"/>
          <p:cNvSpPr txBox="1">
            <a:spLocks noChangeArrowheads="1"/>
          </p:cNvSpPr>
          <p:nvPr/>
        </p:nvSpPr>
        <p:spPr bwMode="auto">
          <a:xfrm>
            <a:off x="6042025" y="3241695"/>
            <a:ext cx="1316038" cy="1309687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800">
                <a:solidFill>
                  <a:schemeClr val="bg1"/>
                </a:solidFill>
              </a:rPr>
              <a:t>PRODUCE</a:t>
            </a:r>
          </a:p>
        </p:txBody>
      </p:sp>
      <p:cxnSp>
        <p:nvCxnSpPr>
          <p:cNvPr id="29707" name="AutoShape 60"/>
          <p:cNvCxnSpPr>
            <a:cxnSpLocks noChangeShapeType="1"/>
            <a:stCxn id="29704" idx="1"/>
          </p:cNvCxnSpPr>
          <p:nvPr/>
        </p:nvCxnSpPr>
        <p:spPr bwMode="auto">
          <a:xfrm flipH="1" flipV="1">
            <a:off x="3313113" y="2544782"/>
            <a:ext cx="3175" cy="1354138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08" name="AutoShape 61"/>
          <p:cNvCxnSpPr>
            <a:cxnSpLocks noChangeShapeType="1"/>
            <a:stCxn id="29705" idx="1"/>
          </p:cNvCxnSpPr>
          <p:nvPr/>
        </p:nvCxnSpPr>
        <p:spPr bwMode="auto">
          <a:xfrm flipH="1" flipV="1">
            <a:off x="4652963" y="2544782"/>
            <a:ext cx="17462" cy="1352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29709" name="AutoShape 62"/>
          <p:cNvCxnSpPr>
            <a:cxnSpLocks noChangeShapeType="1"/>
            <a:stCxn id="29706" idx="1"/>
          </p:cNvCxnSpPr>
          <p:nvPr/>
        </p:nvCxnSpPr>
        <p:spPr bwMode="auto">
          <a:xfrm flipV="1">
            <a:off x="6022975" y="2544782"/>
            <a:ext cx="19050" cy="135255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29710" name="Rectangle 73"/>
          <p:cNvSpPr>
            <a:spLocks noChangeArrowheads="1"/>
          </p:cNvSpPr>
          <p:nvPr/>
        </p:nvSpPr>
        <p:spPr bwMode="auto">
          <a:xfrm>
            <a:off x="2438400" y="4167207"/>
            <a:ext cx="203200" cy="136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29711" name="Rectangle 63"/>
          <p:cNvSpPr>
            <a:spLocks noChangeArrowheads="1"/>
          </p:cNvSpPr>
          <p:nvPr/>
        </p:nvSpPr>
        <p:spPr bwMode="auto">
          <a:xfrm>
            <a:off x="1066800" y="4576782"/>
            <a:ext cx="7239000" cy="16383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2" name="Freeform 66"/>
          <p:cNvSpPr>
            <a:spLocks/>
          </p:cNvSpPr>
          <p:nvPr/>
        </p:nvSpPr>
        <p:spPr bwMode="auto">
          <a:xfrm>
            <a:off x="1073150" y="4633932"/>
            <a:ext cx="7204075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3" name="Freeform 67"/>
          <p:cNvSpPr>
            <a:spLocks/>
          </p:cNvSpPr>
          <p:nvPr/>
        </p:nvSpPr>
        <p:spPr bwMode="auto">
          <a:xfrm>
            <a:off x="1066800" y="5168920"/>
            <a:ext cx="7205663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4" name="Freeform 68"/>
          <p:cNvSpPr>
            <a:spLocks/>
          </p:cNvSpPr>
          <p:nvPr/>
        </p:nvSpPr>
        <p:spPr bwMode="auto">
          <a:xfrm>
            <a:off x="1066800" y="5395932"/>
            <a:ext cx="7205663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5" name="Freeform 69"/>
          <p:cNvSpPr>
            <a:spLocks/>
          </p:cNvSpPr>
          <p:nvPr/>
        </p:nvSpPr>
        <p:spPr bwMode="auto">
          <a:xfrm>
            <a:off x="1066800" y="5851545"/>
            <a:ext cx="7205663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6" name="Freeform 70"/>
          <p:cNvSpPr>
            <a:spLocks/>
          </p:cNvSpPr>
          <p:nvPr/>
        </p:nvSpPr>
        <p:spPr bwMode="auto">
          <a:xfrm>
            <a:off x="1066800" y="4895870"/>
            <a:ext cx="7205663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7" name="Freeform 71"/>
          <p:cNvSpPr>
            <a:spLocks/>
          </p:cNvSpPr>
          <p:nvPr/>
        </p:nvSpPr>
        <p:spPr bwMode="auto">
          <a:xfrm>
            <a:off x="1066800" y="5600720"/>
            <a:ext cx="7205663" cy="295275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9718" name="Text Box 65"/>
          <p:cNvSpPr txBox="1">
            <a:spLocks noChangeArrowheads="1"/>
          </p:cNvSpPr>
          <p:nvPr/>
        </p:nvSpPr>
        <p:spPr bwMode="auto">
          <a:xfrm>
            <a:off x="2735263" y="5137170"/>
            <a:ext cx="4252912" cy="519112"/>
          </a:xfrm>
          <a:prstGeom prst="rect">
            <a:avLst/>
          </a:prstGeom>
          <a:solidFill>
            <a:srgbClr val="333399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>
                <a:solidFill>
                  <a:schemeClr val="accent2"/>
                </a:solidFill>
              </a:rPr>
              <a:t>TECHNOLOGY STREAM</a:t>
            </a:r>
          </a:p>
        </p:txBody>
      </p:sp>
      <p:sp>
        <p:nvSpPr>
          <p:cNvPr id="29719" name="Rectangle 74"/>
          <p:cNvSpPr>
            <a:spLocks noChangeArrowheads="1"/>
          </p:cNvSpPr>
          <p:nvPr/>
        </p:nvSpPr>
        <p:spPr bwMode="auto">
          <a:xfrm>
            <a:off x="2133600" y="5395932"/>
            <a:ext cx="201613" cy="136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29720" name="AutoShape 75"/>
          <p:cNvCxnSpPr>
            <a:cxnSpLocks noChangeShapeType="1"/>
            <a:stCxn id="29719" idx="2"/>
            <a:endCxn id="29710" idx="2"/>
          </p:cNvCxnSpPr>
          <p:nvPr/>
        </p:nvCxnSpPr>
        <p:spPr bwMode="auto">
          <a:xfrm rot="5400000" flipH="1" flipV="1">
            <a:off x="1773237" y="4765695"/>
            <a:ext cx="1228725" cy="304800"/>
          </a:xfrm>
          <a:prstGeom prst="curvedConnector3">
            <a:avLst>
              <a:gd name="adj1" fmla="val -18606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5669865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Joseph A. </a:t>
            </a:r>
            <a:r>
              <a:rPr lang="pt-BR" dirty="0" err="1" smtClean="0"/>
              <a:t>Schumpeter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Cursou Direito</a:t>
            </a:r>
          </a:p>
          <a:p>
            <a:r>
              <a:rPr lang="pt-BR" dirty="0" smtClean="0"/>
              <a:t>25 anos – 1º livro</a:t>
            </a:r>
          </a:p>
          <a:p>
            <a:r>
              <a:rPr lang="pt-BR" dirty="0" smtClean="0"/>
              <a:t>29 anos (1912) – 2º livro -&gt; recebeu o Nobel de economia</a:t>
            </a:r>
          </a:p>
          <a:p>
            <a:r>
              <a:rPr lang="pt-BR" dirty="0" err="1" smtClean="0"/>
              <a:t>Vienna</a:t>
            </a:r>
            <a:r>
              <a:rPr lang="pt-BR" dirty="0" smtClean="0"/>
              <a:t>, Londres, Cairo, Nova York, </a:t>
            </a:r>
            <a:r>
              <a:rPr lang="pt-BR" dirty="0" err="1" smtClean="0"/>
              <a:t>Bonn</a:t>
            </a:r>
            <a:endParaRPr lang="pt-BR" dirty="0" smtClean="0"/>
          </a:p>
          <a:p>
            <a:r>
              <a:rPr lang="pt-BR" dirty="0" smtClean="0"/>
              <a:t>“</a:t>
            </a:r>
            <a:r>
              <a:rPr lang="pt-BR" dirty="0" err="1" smtClean="0"/>
              <a:t>enfant</a:t>
            </a:r>
            <a:r>
              <a:rPr lang="pt-BR" dirty="0" smtClean="0"/>
              <a:t> </a:t>
            </a:r>
            <a:r>
              <a:rPr lang="pt-BR" dirty="0" err="1" smtClean="0"/>
              <a:t>terrible</a:t>
            </a:r>
            <a:r>
              <a:rPr lang="pt-BR" dirty="0" smtClean="0"/>
              <a:t>”</a:t>
            </a:r>
          </a:p>
          <a:p>
            <a:r>
              <a:rPr lang="pt-BR" dirty="0" smtClean="0"/>
              <a:t>Boston -&gt; Harvard</a:t>
            </a:r>
          </a:p>
          <a:p>
            <a:r>
              <a:rPr lang="pt-BR" dirty="0" smtClean="0"/>
              <a:t>Econometria</a:t>
            </a:r>
          </a:p>
          <a:p>
            <a:endParaRPr lang="pt-BR" dirty="0"/>
          </a:p>
        </p:txBody>
      </p:sp>
      <p:pic>
        <p:nvPicPr>
          <p:cNvPr id="16386" name="Picture 2" descr="https://encrypted-tbn1.gstatic.com/images?q=tbn:ANd9GcQS46MLu8aqEuQXTChFnOZzRdHb7PzkDq8Ypphu4f3UAov1fV7w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30" y="3643314"/>
            <a:ext cx="1800225" cy="2543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54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Freeform 2"/>
          <p:cNvSpPr>
            <a:spLocks/>
          </p:cNvSpPr>
          <p:nvPr/>
        </p:nvSpPr>
        <p:spPr bwMode="auto">
          <a:xfrm>
            <a:off x="538163" y="5257784"/>
            <a:ext cx="8075612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Freeform 3"/>
          <p:cNvSpPr>
            <a:spLocks/>
          </p:cNvSpPr>
          <p:nvPr/>
        </p:nvSpPr>
        <p:spPr bwMode="auto">
          <a:xfrm>
            <a:off x="533400" y="56864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533400" y="586738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>
            <a:off x="533400" y="62325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2" name="Freeform 6"/>
          <p:cNvSpPr>
            <a:spLocks/>
          </p:cNvSpPr>
          <p:nvPr/>
        </p:nvSpPr>
        <p:spPr bwMode="auto">
          <a:xfrm>
            <a:off x="533400" y="546733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3" name="Freeform 7"/>
          <p:cNvSpPr>
            <a:spLocks/>
          </p:cNvSpPr>
          <p:nvPr/>
        </p:nvSpPr>
        <p:spPr bwMode="auto">
          <a:xfrm>
            <a:off x="533400" y="6030897"/>
            <a:ext cx="8077200" cy="236537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4" name="Freeform 8"/>
          <p:cNvSpPr>
            <a:spLocks/>
          </p:cNvSpPr>
          <p:nvPr/>
        </p:nvSpPr>
        <p:spPr bwMode="auto">
          <a:xfrm>
            <a:off x="538163" y="4038584"/>
            <a:ext cx="8075612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5" name="Freeform 9"/>
          <p:cNvSpPr>
            <a:spLocks/>
          </p:cNvSpPr>
          <p:nvPr/>
        </p:nvSpPr>
        <p:spPr bwMode="auto">
          <a:xfrm>
            <a:off x="533400" y="44672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6" name="Freeform 10"/>
          <p:cNvSpPr>
            <a:spLocks/>
          </p:cNvSpPr>
          <p:nvPr/>
        </p:nvSpPr>
        <p:spPr bwMode="auto">
          <a:xfrm>
            <a:off x="533400" y="464818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7" name="Freeform 11"/>
          <p:cNvSpPr>
            <a:spLocks/>
          </p:cNvSpPr>
          <p:nvPr/>
        </p:nvSpPr>
        <p:spPr bwMode="auto">
          <a:xfrm>
            <a:off x="533400" y="50133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8" name="Freeform 12"/>
          <p:cNvSpPr>
            <a:spLocks/>
          </p:cNvSpPr>
          <p:nvPr/>
        </p:nvSpPr>
        <p:spPr bwMode="auto">
          <a:xfrm>
            <a:off x="533400" y="424813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29" name="Freeform 13"/>
          <p:cNvSpPr>
            <a:spLocks/>
          </p:cNvSpPr>
          <p:nvPr/>
        </p:nvSpPr>
        <p:spPr bwMode="auto">
          <a:xfrm>
            <a:off x="533400" y="4811697"/>
            <a:ext cx="8077200" cy="236537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224270" name="Rectangle 14"/>
          <p:cNvSpPr>
            <a:spLocks noGrp="1" noChangeArrowheads="1"/>
          </p:cNvSpPr>
          <p:nvPr>
            <p:ph type="title"/>
          </p:nvPr>
        </p:nvSpPr>
        <p:spPr>
          <a:xfrm>
            <a:off x="142844" y="125413"/>
            <a:ext cx="8858312" cy="1160447"/>
          </a:xfr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pt-BR" dirty="0" smtClean="0"/>
              <a:t>Robustez tecnológica</a:t>
            </a:r>
            <a:endParaRPr lang="pt-BR" dirty="0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67089" y="1142984"/>
            <a:ext cx="724989" cy="557213"/>
            <a:chOff x="1360" y="768"/>
            <a:chExt cx="888" cy="768"/>
          </a:xfrm>
        </p:grpSpPr>
        <p:sp>
          <p:nvSpPr>
            <p:cNvPr id="34877" name="AutoShape 16"/>
            <p:cNvSpPr>
              <a:spLocks noChangeArrowheads="1"/>
            </p:cNvSpPr>
            <p:nvPr/>
          </p:nvSpPr>
          <p:spPr bwMode="auto">
            <a:xfrm>
              <a:off x="139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878" name="Text Box 17"/>
            <p:cNvSpPr txBox="1">
              <a:spLocks noChangeArrowheads="1"/>
            </p:cNvSpPr>
            <p:nvPr/>
          </p:nvSpPr>
          <p:spPr bwMode="auto">
            <a:xfrm>
              <a:off x="1360" y="1013"/>
              <a:ext cx="888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900">
                  <a:solidFill>
                    <a:schemeClr val="bg1"/>
                  </a:solidFill>
                </a:rPr>
                <a:t>CONCEPT</a:t>
              </a:r>
            </a:p>
          </p:txBody>
        </p:sp>
      </p:grpSp>
      <p:grpSp>
        <p:nvGrpSpPr>
          <p:cNvPr id="3" name="Group 18"/>
          <p:cNvGrpSpPr>
            <a:grpSpLocks/>
          </p:cNvGrpSpPr>
          <p:nvPr/>
        </p:nvGrpSpPr>
        <p:grpSpPr bwMode="auto">
          <a:xfrm>
            <a:off x="4233863" y="1142984"/>
            <a:ext cx="666750" cy="557213"/>
            <a:chOff x="2400" y="768"/>
            <a:chExt cx="816" cy="768"/>
          </a:xfrm>
        </p:grpSpPr>
        <p:sp>
          <p:nvSpPr>
            <p:cNvPr id="34875" name="AutoShape 19"/>
            <p:cNvSpPr>
              <a:spLocks noChangeArrowheads="1"/>
            </p:cNvSpPr>
            <p:nvPr/>
          </p:nvSpPr>
          <p:spPr bwMode="auto">
            <a:xfrm>
              <a:off x="2400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876" name="Text Box 20"/>
            <p:cNvSpPr txBox="1">
              <a:spLocks noChangeArrowheads="1"/>
            </p:cNvSpPr>
            <p:nvPr/>
          </p:nvSpPr>
          <p:spPr bwMode="auto">
            <a:xfrm>
              <a:off x="2444" y="1013"/>
              <a:ext cx="767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900">
                  <a:solidFill>
                    <a:schemeClr val="bg1"/>
                  </a:solidFill>
                </a:rPr>
                <a:t>DESIGN</a:t>
              </a:r>
            </a:p>
          </p:txBody>
        </p:sp>
      </p:grp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100638" y="1142984"/>
            <a:ext cx="663575" cy="557213"/>
            <a:chOff x="3312" y="768"/>
            <a:chExt cx="816" cy="768"/>
          </a:xfrm>
        </p:grpSpPr>
        <p:sp>
          <p:nvSpPr>
            <p:cNvPr id="34873" name="AutoShape 22"/>
            <p:cNvSpPr>
              <a:spLocks noChangeArrowheads="1"/>
            </p:cNvSpPr>
            <p:nvPr/>
          </p:nvSpPr>
          <p:spPr bwMode="auto">
            <a:xfrm>
              <a:off x="3312" y="768"/>
              <a:ext cx="816" cy="768"/>
            </a:xfrm>
            <a:prstGeom prst="flowChartDecision">
              <a:avLst/>
            </a:prstGeom>
            <a:solidFill>
              <a:srgbClr val="000000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874" name="Text Box 23"/>
            <p:cNvSpPr txBox="1">
              <a:spLocks noChangeArrowheads="1"/>
            </p:cNvSpPr>
            <p:nvPr/>
          </p:nvSpPr>
          <p:spPr bwMode="auto">
            <a:xfrm>
              <a:off x="3376" y="1013"/>
              <a:ext cx="708" cy="31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 sz="900">
                  <a:solidFill>
                    <a:schemeClr val="bg1"/>
                  </a:solidFill>
                </a:rPr>
                <a:t>READY</a:t>
              </a:r>
            </a:p>
          </p:txBody>
        </p:sp>
      </p:grpSp>
      <p:sp>
        <p:nvSpPr>
          <p:cNvPr id="34834" name="Text Box 24"/>
          <p:cNvSpPr txBox="1">
            <a:spLocks noChangeArrowheads="1"/>
          </p:cNvSpPr>
          <p:nvPr/>
        </p:nvSpPr>
        <p:spPr bwMode="auto">
          <a:xfrm>
            <a:off x="2890838" y="1981184"/>
            <a:ext cx="842962" cy="822325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CONCEPT</a:t>
            </a:r>
          </a:p>
        </p:txBody>
      </p:sp>
      <p:sp>
        <p:nvSpPr>
          <p:cNvPr id="34835" name="Text Box 25"/>
          <p:cNvSpPr txBox="1">
            <a:spLocks noChangeArrowheads="1"/>
          </p:cNvSpPr>
          <p:nvPr/>
        </p:nvSpPr>
        <p:spPr bwMode="auto">
          <a:xfrm>
            <a:off x="3729038" y="1981184"/>
            <a:ext cx="842962" cy="822325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DESIGN</a:t>
            </a:r>
          </a:p>
        </p:txBody>
      </p:sp>
      <p:sp>
        <p:nvSpPr>
          <p:cNvPr id="34836" name="Text Box 26"/>
          <p:cNvSpPr txBox="1">
            <a:spLocks noChangeArrowheads="1"/>
          </p:cNvSpPr>
          <p:nvPr/>
        </p:nvSpPr>
        <p:spPr bwMode="auto">
          <a:xfrm>
            <a:off x="4567238" y="1981184"/>
            <a:ext cx="842962" cy="822325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PREPARE</a:t>
            </a:r>
          </a:p>
        </p:txBody>
      </p:sp>
      <p:sp>
        <p:nvSpPr>
          <p:cNvPr id="34837" name="Text Box 27"/>
          <p:cNvSpPr txBox="1">
            <a:spLocks noChangeArrowheads="1"/>
          </p:cNvSpPr>
          <p:nvPr/>
        </p:nvSpPr>
        <p:spPr bwMode="auto">
          <a:xfrm>
            <a:off x="5405438" y="1981184"/>
            <a:ext cx="842962" cy="822325"/>
          </a:xfrm>
          <a:prstGeom prst="rect">
            <a:avLst/>
          </a:prstGeom>
          <a:solidFill>
            <a:srgbClr val="333399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r>
              <a:rPr lang="pt-BR" sz="1000">
                <a:solidFill>
                  <a:schemeClr val="bg1"/>
                </a:solidFill>
              </a:rPr>
              <a:t>PRODUCE</a:t>
            </a:r>
          </a:p>
        </p:txBody>
      </p:sp>
      <p:cxnSp>
        <p:nvCxnSpPr>
          <p:cNvPr id="34838" name="AutoShape 28"/>
          <p:cNvCxnSpPr>
            <a:cxnSpLocks noChangeShapeType="1"/>
            <a:stCxn id="34850" idx="0"/>
          </p:cNvCxnSpPr>
          <p:nvPr/>
        </p:nvCxnSpPr>
        <p:spPr bwMode="auto">
          <a:xfrm flipH="1" flipV="1">
            <a:off x="3725863" y="1714484"/>
            <a:ext cx="14287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839" name="AutoShape 29"/>
          <p:cNvCxnSpPr>
            <a:cxnSpLocks noChangeShapeType="1"/>
            <a:stCxn id="34854" idx="0"/>
          </p:cNvCxnSpPr>
          <p:nvPr/>
        </p:nvCxnSpPr>
        <p:spPr bwMode="auto">
          <a:xfrm flipV="1">
            <a:off x="4567238" y="1714484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34840" name="AutoShape 30"/>
          <p:cNvCxnSpPr>
            <a:cxnSpLocks noChangeShapeType="1"/>
            <a:stCxn id="34853" idx="0"/>
          </p:cNvCxnSpPr>
          <p:nvPr/>
        </p:nvCxnSpPr>
        <p:spPr bwMode="auto">
          <a:xfrm flipV="1">
            <a:off x="5432425" y="1714484"/>
            <a:ext cx="0" cy="647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</p:cxnSp>
      <p:sp>
        <p:nvSpPr>
          <p:cNvPr id="34841" name="Rectangle 31"/>
          <p:cNvSpPr>
            <a:spLocks noChangeArrowheads="1"/>
          </p:cNvSpPr>
          <p:nvPr/>
        </p:nvSpPr>
        <p:spPr bwMode="auto">
          <a:xfrm>
            <a:off x="3348038" y="2519347"/>
            <a:ext cx="130175" cy="8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42" name="Rectangle 32"/>
          <p:cNvSpPr>
            <a:spLocks noChangeArrowheads="1"/>
          </p:cNvSpPr>
          <p:nvPr/>
        </p:nvSpPr>
        <p:spPr bwMode="auto">
          <a:xfrm>
            <a:off x="533400" y="2819384"/>
            <a:ext cx="8153400" cy="3657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3" name="Freeform 33"/>
          <p:cNvSpPr>
            <a:spLocks/>
          </p:cNvSpPr>
          <p:nvPr/>
        </p:nvSpPr>
        <p:spPr bwMode="auto">
          <a:xfrm>
            <a:off x="538163" y="2819384"/>
            <a:ext cx="8075612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4" name="Freeform 34"/>
          <p:cNvSpPr>
            <a:spLocks/>
          </p:cNvSpPr>
          <p:nvPr/>
        </p:nvSpPr>
        <p:spPr bwMode="auto">
          <a:xfrm>
            <a:off x="533400" y="32480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5" name="Freeform 35"/>
          <p:cNvSpPr>
            <a:spLocks/>
          </p:cNvSpPr>
          <p:nvPr/>
        </p:nvSpPr>
        <p:spPr bwMode="auto">
          <a:xfrm>
            <a:off x="533400" y="342898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6" name="Freeform 36"/>
          <p:cNvSpPr>
            <a:spLocks/>
          </p:cNvSpPr>
          <p:nvPr/>
        </p:nvSpPr>
        <p:spPr bwMode="auto">
          <a:xfrm>
            <a:off x="533400" y="3794109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7" name="Freeform 37"/>
          <p:cNvSpPr>
            <a:spLocks/>
          </p:cNvSpPr>
          <p:nvPr/>
        </p:nvSpPr>
        <p:spPr bwMode="auto">
          <a:xfrm>
            <a:off x="533400" y="3028934"/>
            <a:ext cx="8077200" cy="236538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8" name="Freeform 38"/>
          <p:cNvSpPr>
            <a:spLocks/>
          </p:cNvSpPr>
          <p:nvPr/>
        </p:nvSpPr>
        <p:spPr bwMode="auto">
          <a:xfrm>
            <a:off x="533400" y="3592497"/>
            <a:ext cx="8077200" cy="236537"/>
          </a:xfrm>
          <a:custGeom>
            <a:avLst/>
            <a:gdLst>
              <a:gd name="T0" fmla="*/ 0 w 5112"/>
              <a:gd name="T1" fmla="*/ 54 h 208"/>
              <a:gd name="T2" fmla="*/ 668 w 5112"/>
              <a:gd name="T3" fmla="*/ 152 h 208"/>
              <a:gd name="T4" fmla="*/ 1052 w 5112"/>
              <a:gd name="T5" fmla="*/ 56 h 208"/>
              <a:gd name="T6" fmla="*/ 1580 w 5112"/>
              <a:gd name="T7" fmla="*/ 152 h 208"/>
              <a:gd name="T8" fmla="*/ 2012 w 5112"/>
              <a:gd name="T9" fmla="*/ 56 h 208"/>
              <a:gd name="T10" fmla="*/ 2492 w 5112"/>
              <a:gd name="T11" fmla="*/ 152 h 208"/>
              <a:gd name="T12" fmla="*/ 2876 w 5112"/>
              <a:gd name="T13" fmla="*/ 56 h 208"/>
              <a:gd name="T14" fmla="*/ 3596 w 5112"/>
              <a:gd name="T15" fmla="*/ 152 h 208"/>
              <a:gd name="T16" fmla="*/ 3980 w 5112"/>
              <a:gd name="T17" fmla="*/ 56 h 208"/>
              <a:gd name="T18" fmla="*/ 4508 w 5112"/>
              <a:gd name="T19" fmla="*/ 200 h 208"/>
              <a:gd name="T20" fmla="*/ 4748 w 5112"/>
              <a:gd name="T21" fmla="*/ 8 h 208"/>
              <a:gd name="T22" fmla="*/ 5112 w 5112"/>
              <a:gd name="T23" fmla="*/ 154 h 208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5112"/>
              <a:gd name="T37" fmla="*/ 0 h 208"/>
              <a:gd name="T38" fmla="*/ 5112 w 5112"/>
              <a:gd name="T39" fmla="*/ 208 h 208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5112" h="208">
                <a:moveTo>
                  <a:pt x="0" y="54"/>
                </a:moveTo>
                <a:cubicBezTo>
                  <a:pt x="109" y="70"/>
                  <a:pt x="493" y="152"/>
                  <a:pt x="668" y="152"/>
                </a:cubicBezTo>
                <a:cubicBezTo>
                  <a:pt x="843" y="152"/>
                  <a:pt x="900" y="56"/>
                  <a:pt x="1052" y="56"/>
                </a:cubicBezTo>
                <a:cubicBezTo>
                  <a:pt x="1204" y="56"/>
                  <a:pt x="1420" y="152"/>
                  <a:pt x="1580" y="152"/>
                </a:cubicBezTo>
                <a:cubicBezTo>
                  <a:pt x="1740" y="152"/>
                  <a:pt x="1860" y="56"/>
                  <a:pt x="2012" y="56"/>
                </a:cubicBezTo>
                <a:cubicBezTo>
                  <a:pt x="2164" y="56"/>
                  <a:pt x="2348" y="152"/>
                  <a:pt x="2492" y="152"/>
                </a:cubicBezTo>
                <a:cubicBezTo>
                  <a:pt x="2636" y="152"/>
                  <a:pt x="2692" y="56"/>
                  <a:pt x="2876" y="56"/>
                </a:cubicBezTo>
                <a:cubicBezTo>
                  <a:pt x="3060" y="56"/>
                  <a:pt x="3412" y="152"/>
                  <a:pt x="3596" y="152"/>
                </a:cubicBezTo>
                <a:cubicBezTo>
                  <a:pt x="3780" y="152"/>
                  <a:pt x="3828" y="48"/>
                  <a:pt x="3980" y="56"/>
                </a:cubicBezTo>
                <a:cubicBezTo>
                  <a:pt x="4132" y="64"/>
                  <a:pt x="4380" y="208"/>
                  <a:pt x="4508" y="200"/>
                </a:cubicBezTo>
                <a:cubicBezTo>
                  <a:pt x="4636" y="192"/>
                  <a:pt x="4647" y="16"/>
                  <a:pt x="4748" y="8"/>
                </a:cubicBezTo>
                <a:cubicBezTo>
                  <a:pt x="4849" y="0"/>
                  <a:pt x="5036" y="124"/>
                  <a:pt x="5112" y="154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34849" name="Text Box 39"/>
          <p:cNvSpPr txBox="1">
            <a:spLocks noChangeArrowheads="1"/>
          </p:cNvSpPr>
          <p:nvPr/>
        </p:nvSpPr>
        <p:spPr bwMode="auto">
          <a:xfrm>
            <a:off x="6132513" y="4183047"/>
            <a:ext cx="2401887" cy="806450"/>
          </a:xfrm>
          <a:prstGeom prst="rect">
            <a:avLst/>
          </a:prstGeom>
          <a:solidFill>
            <a:srgbClr val="333399"/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5000"/>
              </a:lnSpc>
              <a:spcBef>
                <a:spcPct val="45000"/>
              </a:spcBef>
            </a:pPr>
            <a:r>
              <a:rPr lang="pt-BR" sz="2400">
                <a:solidFill>
                  <a:schemeClr val="accent2"/>
                </a:solidFill>
              </a:rPr>
              <a:t>TECHNOLOGY </a:t>
            </a:r>
          </a:p>
          <a:p>
            <a:pPr>
              <a:lnSpc>
                <a:spcPct val="75000"/>
              </a:lnSpc>
              <a:spcBef>
                <a:spcPct val="45000"/>
              </a:spcBef>
            </a:pPr>
            <a:r>
              <a:rPr lang="pt-BR" sz="2400">
                <a:solidFill>
                  <a:schemeClr val="accent2"/>
                </a:solidFill>
              </a:rPr>
              <a:t>STREAM</a:t>
            </a:r>
          </a:p>
        </p:txBody>
      </p:sp>
      <p:sp>
        <p:nvSpPr>
          <p:cNvPr id="34850" name="Rectangle 40"/>
          <p:cNvSpPr>
            <a:spLocks noChangeArrowheads="1"/>
          </p:cNvSpPr>
          <p:nvPr/>
        </p:nvSpPr>
        <p:spPr bwMode="auto">
          <a:xfrm>
            <a:off x="3654425" y="2362184"/>
            <a:ext cx="169863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51" name="Rectangle 41"/>
          <p:cNvSpPr>
            <a:spLocks noChangeArrowheads="1"/>
          </p:cNvSpPr>
          <p:nvPr/>
        </p:nvSpPr>
        <p:spPr bwMode="auto">
          <a:xfrm>
            <a:off x="4114800" y="2590784"/>
            <a:ext cx="169863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52" name="Rectangle 42"/>
          <p:cNvSpPr>
            <a:spLocks noChangeArrowheads="1"/>
          </p:cNvSpPr>
          <p:nvPr/>
        </p:nvSpPr>
        <p:spPr bwMode="auto">
          <a:xfrm>
            <a:off x="4706938" y="2590784"/>
            <a:ext cx="169862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53" name="Rectangle 43"/>
          <p:cNvSpPr>
            <a:spLocks noChangeArrowheads="1"/>
          </p:cNvSpPr>
          <p:nvPr/>
        </p:nvSpPr>
        <p:spPr bwMode="auto">
          <a:xfrm>
            <a:off x="5346700" y="2362184"/>
            <a:ext cx="169863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54" name="Rectangle 44"/>
          <p:cNvSpPr>
            <a:spLocks noChangeArrowheads="1"/>
          </p:cNvSpPr>
          <p:nvPr/>
        </p:nvSpPr>
        <p:spPr bwMode="auto">
          <a:xfrm>
            <a:off x="4481513" y="2362184"/>
            <a:ext cx="169862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sp>
        <p:nvSpPr>
          <p:cNvPr id="34855" name="Text Box 45"/>
          <p:cNvSpPr txBox="1">
            <a:spLocks noChangeArrowheads="1"/>
          </p:cNvSpPr>
          <p:nvPr/>
        </p:nvSpPr>
        <p:spPr bwMode="auto">
          <a:xfrm>
            <a:off x="762000" y="5991209"/>
            <a:ext cx="1377300" cy="369332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STRATEGY</a:t>
            </a:r>
          </a:p>
        </p:txBody>
      </p:sp>
      <p:sp>
        <p:nvSpPr>
          <p:cNvPr id="34856" name="Text Box 46"/>
          <p:cNvSpPr txBox="1">
            <a:spLocks noChangeArrowheads="1"/>
          </p:cNvSpPr>
          <p:nvPr/>
        </p:nvSpPr>
        <p:spPr bwMode="auto">
          <a:xfrm>
            <a:off x="838200" y="4952984"/>
            <a:ext cx="1337226" cy="509307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pt-BR">
                <a:solidFill>
                  <a:schemeClr val="bg1"/>
                </a:solidFill>
              </a:rPr>
              <a:t>CREATIVE</a:t>
            </a:r>
          </a:p>
          <a:p>
            <a:pPr>
              <a:lnSpc>
                <a:spcPct val="75000"/>
              </a:lnSpc>
            </a:pPr>
            <a:r>
              <a:rPr lang="pt-BR">
                <a:solidFill>
                  <a:schemeClr val="bg1"/>
                </a:solidFill>
              </a:rPr>
              <a:t>WORK</a:t>
            </a:r>
          </a:p>
        </p:txBody>
      </p:sp>
      <p:sp>
        <p:nvSpPr>
          <p:cNvPr id="34857" name="Text Box 47"/>
          <p:cNvSpPr txBox="1">
            <a:spLocks noChangeArrowheads="1"/>
          </p:cNvSpPr>
          <p:nvPr/>
        </p:nvSpPr>
        <p:spPr bwMode="auto">
          <a:xfrm>
            <a:off x="838200" y="4114784"/>
            <a:ext cx="1702710" cy="369332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ROBUSTNESS</a:t>
            </a:r>
          </a:p>
        </p:txBody>
      </p:sp>
      <p:grpSp>
        <p:nvGrpSpPr>
          <p:cNvPr id="5" name="Group 48"/>
          <p:cNvGrpSpPr>
            <a:grpSpLocks/>
          </p:cNvGrpSpPr>
          <p:nvPr/>
        </p:nvGrpSpPr>
        <p:grpSpPr bwMode="auto">
          <a:xfrm>
            <a:off x="2514600" y="2943209"/>
            <a:ext cx="1143000" cy="1066800"/>
            <a:chOff x="1152" y="1920"/>
            <a:chExt cx="720" cy="672"/>
          </a:xfrm>
        </p:grpSpPr>
        <p:sp>
          <p:nvSpPr>
            <p:cNvPr id="34871" name="AutoShape 49"/>
            <p:cNvSpPr>
              <a:spLocks noChangeArrowheads="1"/>
            </p:cNvSpPr>
            <p:nvPr/>
          </p:nvSpPr>
          <p:spPr bwMode="auto">
            <a:xfrm>
              <a:off x="1152" y="1920"/>
              <a:ext cx="720" cy="672"/>
            </a:xfrm>
            <a:prstGeom prst="flowChartDecision">
              <a:avLst/>
            </a:prstGeom>
            <a:solidFill>
              <a:srgbClr val="000099"/>
            </a:solidFill>
            <a:ln w="1905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sp>
          <p:nvSpPr>
            <p:cNvPr id="34872" name="Text Box 50"/>
            <p:cNvSpPr txBox="1">
              <a:spLocks noChangeArrowheads="1"/>
            </p:cNvSpPr>
            <p:nvPr/>
          </p:nvSpPr>
          <p:spPr bwMode="auto">
            <a:xfrm>
              <a:off x="1180" y="2131"/>
              <a:ext cx="659" cy="233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pt-BR">
                  <a:solidFill>
                    <a:schemeClr val="bg1"/>
                  </a:solidFill>
                </a:rPr>
                <a:t>SELECT</a:t>
              </a:r>
            </a:p>
          </p:txBody>
        </p:sp>
      </p:grpSp>
      <p:sp>
        <p:nvSpPr>
          <p:cNvPr id="34859" name="Rectangle 51"/>
          <p:cNvSpPr>
            <a:spLocks noChangeArrowheads="1"/>
          </p:cNvSpPr>
          <p:nvPr/>
        </p:nvSpPr>
        <p:spPr bwMode="auto">
          <a:xfrm>
            <a:off x="3025775" y="2943209"/>
            <a:ext cx="174625" cy="1095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34860" name="AutoShape 52"/>
          <p:cNvCxnSpPr>
            <a:cxnSpLocks noChangeShapeType="1"/>
            <a:stCxn id="34859" idx="2"/>
            <a:endCxn id="34841" idx="2"/>
          </p:cNvCxnSpPr>
          <p:nvPr/>
        </p:nvCxnSpPr>
        <p:spPr bwMode="auto">
          <a:xfrm rot="5400000" flipH="1" flipV="1">
            <a:off x="3039269" y="2678891"/>
            <a:ext cx="447675" cy="300037"/>
          </a:xfrm>
          <a:prstGeom prst="curvedConnector3">
            <a:avLst>
              <a:gd name="adj1" fmla="val -51065"/>
            </a:avLst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34861" name="Text Box 53"/>
          <p:cNvSpPr txBox="1">
            <a:spLocks noChangeArrowheads="1"/>
          </p:cNvSpPr>
          <p:nvPr/>
        </p:nvSpPr>
        <p:spPr bwMode="auto">
          <a:xfrm>
            <a:off x="3384550" y="4648184"/>
            <a:ext cx="1058303" cy="301557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5000"/>
              </a:lnSpc>
            </a:pPr>
            <a:r>
              <a:rPr lang="pt-BR">
                <a:solidFill>
                  <a:schemeClr val="bg1"/>
                </a:solidFill>
              </a:rPr>
              <a:t>REJECT</a:t>
            </a:r>
          </a:p>
        </p:txBody>
      </p:sp>
      <p:cxnSp>
        <p:nvCxnSpPr>
          <p:cNvPr id="34862" name="AutoShape 54"/>
          <p:cNvCxnSpPr>
            <a:cxnSpLocks noChangeShapeType="1"/>
            <a:stCxn id="34855" idx="0"/>
            <a:endCxn id="34856" idx="2"/>
          </p:cNvCxnSpPr>
          <p:nvPr/>
        </p:nvCxnSpPr>
        <p:spPr bwMode="auto">
          <a:xfrm rot="5400000" flipH="1" flipV="1">
            <a:off x="1214272" y="5698669"/>
            <a:ext cx="528918" cy="56163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34863" name="AutoShape 55"/>
          <p:cNvCxnSpPr>
            <a:cxnSpLocks noChangeShapeType="1"/>
            <a:stCxn id="34856" idx="0"/>
            <a:endCxn id="34857" idx="2"/>
          </p:cNvCxnSpPr>
          <p:nvPr/>
        </p:nvCxnSpPr>
        <p:spPr bwMode="auto">
          <a:xfrm rot="5400000" flipH="1" flipV="1">
            <a:off x="1363750" y="4627179"/>
            <a:ext cx="468868" cy="182742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34864" name="AutoShape 56"/>
          <p:cNvCxnSpPr>
            <a:cxnSpLocks noChangeShapeType="1"/>
            <a:stCxn id="34857" idx="0"/>
          </p:cNvCxnSpPr>
          <p:nvPr/>
        </p:nvCxnSpPr>
        <p:spPr bwMode="auto">
          <a:xfrm rot="5400000" flipH="1" flipV="1">
            <a:off x="1778228" y="3387937"/>
            <a:ext cx="638174" cy="81552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34865" name="AutoShape 57"/>
          <p:cNvCxnSpPr>
            <a:cxnSpLocks noChangeShapeType="1"/>
            <a:endCxn id="34861" idx="0"/>
          </p:cNvCxnSpPr>
          <p:nvPr/>
        </p:nvCxnSpPr>
        <p:spPr bwMode="auto">
          <a:xfrm>
            <a:off x="3086100" y="4019534"/>
            <a:ext cx="827602" cy="62865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34866" name="Text Box 58"/>
          <p:cNvSpPr txBox="1">
            <a:spLocks noChangeArrowheads="1"/>
          </p:cNvSpPr>
          <p:nvPr/>
        </p:nvSpPr>
        <p:spPr bwMode="auto">
          <a:xfrm>
            <a:off x="4144963" y="3047984"/>
            <a:ext cx="1702710" cy="646331"/>
          </a:xfrm>
          <a:prstGeom prst="rect">
            <a:avLst/>
          </a:prstGeom>
          <a:solidFill>
            <a:srgbClr val="000099"/>
          </a:solidFill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IMPROVE</a:t>
            </a:r>
          </a:p>
          <a:p>
            <a:r>
              <a:rPr lang="pt-BR">
                <a:solidFill>
                  <a:schemeClr val="bg1"/>
                </a:solidFill>
              </a:rPr>
              <a:t>ROBUSTNESS</a:t>
            </a:r>
          </a:p>
        </p:txBody>
      </p:sp>
      <p:cxnSp>
        <p:nvCxnSpPr>
          <p:cNvPr id="34867" name="AutoShape 59"/>
          <p:cNvCxnSpPr>
            <a:cxnSpLocks noChangeShapeType="1"/>
            <a:endCxn id="34866" idx="1"/>
          </p:cNvCxnSpPr>
          <p:nvPr/>
        </p:nvCxnSpPr>
        <p:spPr bwMode="auto">
          <a:xfrm flipV="1">
            <a:off x="3733800" y="3371150"/>
            <a:ext cx="411163" cy="105460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sp>
        <p:nvSpPr>
          <p:cNvPr id="34868" name="Rectangle 60"/>
          <p:cNvSpPr>
            <a:spLocks noChangeArrowheads="1"/>
          </p:cNvSpPr>
          <p:nvPr/>
        </p:nvSpPr>
        <p:spPr bwMode="auto">
          <a:xfrm>
            <a:off x="4297363" y="3047984"/>
            <a:ext cx="169862" cy="119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>
              <a:solidFill>
                <a:schemeClr val="bg1"/>
              </a:solidFill>
            </a:endParaRPr>
          </a:p>
        </p:txBody>
      </p:sp>
      <p:cxnSp>
        <p:nvCxnSpPr>
          <p:cNvPr id="34869" name="AutoShape 61"/>
          <p:cNvCxnSpPr>
            <a:cxnSpLocks noChangeShapeType="1"/>
            <a:stCxn id="34868" idx="0"/>
            <a:endCxn id="34851" idx="3"/>
          </p:cNvCxnSpPr>
          <p:nvPr/>
        </p:nvCxnSpPr>
        <p:spPr bwMode="auto">
          <a:xfrm flipH="1" flipV="1">
            <a:off x="4284663" y="2651109"/>
            <a:ext cx="98425" cy="396875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  <p:cxnSp>
        <p:nvCxnSpPr>
          <p:cNvPr id="34870" name="AutoShape 62"/>
          <p:cNvCxnSpPr>
            <a:cxnSpLocks noChangeShapeType="1"/>
            <a:stCxn id="34866" idx="0"/>
            <a:endCxn id="34852" idx="2"/>
          </p:cNvCxnSpPr>
          <p:nvPr/>
        </p:nvCxnSpPr>
        <p:spPr bwMode="auto">
          <a:xfrm rot="16200000" flipV="1">
            <a:off x="4725026" y="2776691"/>
            <a:ext cx="338137" cy="204449"/>
          </a:xfrm>
          <a:prstGeom prst="straightConnector1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3498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Ikujiro</a:t>
            </a:r>
            <a:r>
              <a:rPr lang="pt-BR" dirty="0" smtClean="0"/>
              <a:t> </a:t>
            </a:r>
            <a:r>
              <a:rPr lang="pt-BR" dirty="0" err="1" smtClean="0"/>
              <a:t>Nonaka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2" y="1628800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26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Hirotaka</a:t>
            </a:r>
            <a:r>
              <a:rPr lang="pt-BR" dirty="0" smtClean="0"/>
              <a:t> </a:t>
            </a:r>
            <a:r>
              <a:rPr lang="pt-BR" dirty="0" err="1"/>
              <a:t>T</a:t>
            </a:r>
            <a:r>
              <a:rPr lang="pt-BR" dirty="0" err="1" smtClean="0"/>
              <a:t>akeuchi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952" y="1688960"/>
            <a:ext cx="8280000" cy="46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64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Conhecimento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409" t="35560" r="38455" b="44341"/>
          <a:stretch/>
        </p:blipFill>
        <p:spPr>
          <a:xfrm>
            <a:off x="395536" y="1844824"/>
            <a:ext cx="8286459" cy="1584176"/>
          </a:xfrm>
          <a:prstGeom prst="rect">
            <a:avLst/>
          </a:prstGeom>
        </p:spPr>
      </p:pic>
      <p:pic>
        <p:nvPicPr>
          <p:cNvPr id="1028" name="Picture 4" descr="http://t0.gstatic.com/images?q=tbn:ANd9GcSIDVfMEhA2frXnlX4TpY-2nE_wbO6OCRO1NBWMxdeZdMCc7JnZ_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73" y="4094410"/>
            <a:ext cx="2733675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gz.org.br/jun08/Art02fig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142" y="3573017"/>
            <a:ext cx="5134898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804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NONAKA E TAKEUSCHI</a:t>
            </a:r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1752600" y="2686072"/>
            <a:ext cx="2895600" cy="16764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1752600" y="4362472"/>
            <a:ext cx="2895600" cy="16764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4648200" y="4362472"/>
            <a:ext cx="2895600" cy="16764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4648200" y="2686072"/>
            <a:ext cx="2895600" cy="1676400"/>
          </a:xfrm>
          <a:prstGeom prst="rect">
            <a:avLst/>
          </a:prstGeom>
          <a:noFill/>
          <a:ln w="28575">
            <a:solidFill>
              <a:srgbClr val="339933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-76200" y="4025922"/>
            <a:ext cx="8699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3600"/>
              <a:t>DO</a:t>
            </a:r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3857620" y="1496785"/>
            <a:ext cx="1409360" cy="6463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pt-BR" sz="3600" dirty="0" smtClean="0"/>
              <a:t>PARA</a:t>
            </a:r>
            <a:endParaRPr lang="pt-BR" sz="3600" dirty="0"/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-76200" y="2914672"/>
            <a:ext cx="18224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pt-BR"/>
              <a:t>Conhecimento</a:t>
            </a:r>
          </a:p>
          <a:p>
            <a:pPr algn="l">
              <a:lnSpc>
                <a:spcPct val="70000"/>
              </a:lnSpc>
            </a:pPr>
            <a:r>
              <a:rPr lang="pt-BR"/>
              <a:t>tácito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-76200" y="5292747"/>
            <a:ext cx="182245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pt-BR"/>
              <a:t>Conhecimento</a:t>
            </a:r>
          </a:p>
          <a:p>
            <a:pPr algn="l">
              <a:lnSpc>
                <a:spcPct val="70000"/>
              </a:lnSpc>
            </a:pPr>
            <a:r>
              <a:rPr lang="pt-BR"/>
              <a:t>explícito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1752600" y="2152672"/>
            <a:ext cx="18923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pt-BR"/>
              <a:t>Conhecimento </a:t>
            </a:r>
          </a:p>
          <a:p>
            <a:pPr algn="l">
              <a:lnSpc>
                <a:spcPct val="70000"/>
              </a:lnSpc>
            </a:pPr>
            <a:r>
              <a:rPr lang="pt-BR"/>
              <a:t>tácito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5651500" y="2152672"/>
            <a:ext cx="1892300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l">
              <a:lnSpc>
                <a:spcPct val="70000"/>
              </a:lnSpc>
            </a:pPr>
            <a:r>
              <a:rPr lang="pt-BR"/>
              <a:t>Conhecimento </a:t>
            </a:r>
          </a:p>
          <a:p>
            <a:pPr algn="l">
              <a:lnSpc>
                <a:spcPct val="70000"/>
              </a:lnSpc>
            </a:pPr>
            <a:r>
              <a:rPr lang="pt-BR"/>
              <a:t>explícito</a:t>
            </a: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676400" y="2686072"/>
            <a:ext cx="1666875" cy="533400"/>
            <a:chOff x="1398" y="1440"/>
            <a:chExt cx="1194" cy="566"/>
          </a:xfrm>
        </p:grpSpPr>
        <p:sp>
          <p:nvSpPr>
            <p:cNvPr id="84005" name="Text Box 13"/>
            <p:cNvSpPr txBox="1">
              <a:spLocks noChangeArrowheads="1"/>
            </p:cNvSpPr>
            <p:nvPr/>
          </p:nvSpPr>
          <p:spPr bwMode="auto">
            <a:xfrm>
              <a:off x="1398" y="1440"/>
              <a:ext cx="118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BR" sz="1600" b="1" dirty="0">
                  <a:solidFill>
                    <a:srgbClr val="FF0000"/>
                  </a:solidFill>
                </a:rPr>
                <a:t>(Socialização)</a:t>
              </a:r>
            </a:p>
          </p:txBody>
        </p:sp>
        <p:sp>
          <p:nvSpPr>
            <p:cNvPr id="84006" name="Text Box 17"/>
            <p:cNvSpPr txBox="1">
              <a:spLocks noChangeArrowheads="1"/>
            </p:cNvSpPr>
            <p:nvPr/>
          </p:nvSpPr>
          <p:spPr bwMode="auto">
            <a:xfrm>
              <a:off x="1400" y="1680"/>
              <a:ext cx="1192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70000"/>
                </a:lnSpc>
              </a:pPr>
              <a:r>
                <a:rPr lang="pt-BR" sz="1600"/>
                <a:t>Conhecimento </a:t>
              </a:r>
            </a:p>
            <a:p>
              <a:pPr>
                <a:lnSpc>
                  <a:spcPct val="70000"/>
                </a:lnSpc>
              </a:pPr>
              <a:r>
                <a:rPr lang="pt-BR" sz="1600"/>
                <a:t>compartilhado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5572132" y="2686072"/>
            <a:ext cx="2047868" cy="533400"/>
            <a:chOff x="3162" y="1440"/>
            <a:chExt cx="1342" cy="566"/>
          </a:xfrm>
        </p:grpSpPr>
        <p:sp>
          <p:nvSpPr>
            <p:cNvPr id="84003" name="Text Box 15"/>
            <p:cNvSpPr txBox="1">
              <a:spLocks noChangeArrowheads="1"/>
            </p:cNvSpPr>
            <p:nvPr/>
          </p:nvSpPr>
          <p:spPr bwMode="auto">
            <a:xfrm>
              <a:off x="3162" y="1440"/>
              <a:ext cx="1342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BR" sz="1600" b="1" dirty="0">
                  <a:solidFill>
                    <a:srgbClr val="FF0000"/>
                  </a:solidFill>
                </a:rPr>
                <a:t>(</a:t>
              </a:r>
              <a:r>
                <a:rPr lang="pt-BR" sz="1600" b="1" dirty="0" err="1">
                  <a:solidFill>
                    <a:srgbClr val="FF0000"/>
                  </a:solidFill>
                </a:rPr>
                <a:t>Externalização</a:t>
              </a:r>
              <a:r>
                <a:rPr lang="pt-BR" sz="1600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84004" name="Text Box 18"/>
            <p:cNvSpPr txBox="1">
              <a:spLocks noChangeArrowheads="1"/>
            </p:cNvSpPr>
            <p:nvPr/>
          </p:nvSpPr>
          <p:spPr bwMode="auto">
            <a:xfrm>
              <a:off x="3264" y="1680"/>
              <a:ext cx="1192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70000"/>
                </a:lnSpc>
              </a:pPr>
              <a:r>
                <a:rPr lang="pt-BR" sz="1600" dirty="0"/>
                <a:t>Conhecimento </a:t>
              </a:r>
            </a:p>
            <a:p>
              <a:pPr>
                <a:lnSpc>
                  <a:spcPct val="70000"/>
                </a:lnSpc>
              </a:pPr>
              <a:r>
                <a:rPr lang="pt-BR" sz="1600" dirty="0"/>
                <a:t>conceitual</a:t>
              </a:r>
            </a:p>
          </p:txBody>
        </p:sp>
      </p:grp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1743075" y="5429272"/>
            <a:ext cx="1900231" cy="609600"/>
            <a:chOff x="1338" y="2506"/>
            <a:chExt cx="1288" cy="518"/>
          </a:xfrm>
        </p:grpSpPr>
        <p:sp>
          <p:nvSpPr>
            <p:cNvPr id="84001" name="Text Box 14"/>
            <p:cNvSpPr txBox="1">
              <a:spLocks noChangeArrowheads="1"/>
            </p:cNvSpPr>
            <p:nvPr/>
          </p:nvSpPr>
          <p:spPr bwMode="auto">
            <a:xfrm>
              <a:off x="1338" y="2774"/>
              <a:ext cx="1288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BR" sz="1600" b="1" dirty="0">
                  <a:solidFill>
                    <a:srgbClr val="FF0000"/>
                  </a:solidFill>
                </a:rPr>
                <a:t>(</a:t>
              </a:r>
              <a:r>
                <a:rPr lang="pt-BR" sz="1600" b="1" dirty="0" err="1">
                  <a:solidFill>
                    <a:srgbClr val="FF0000"/>
                  </a:solidFill>
                </a:rPr>
                <a:t>Internalização</a:t>
              </a:r>
              <a:r>
                <a:rPr lang="pt-BR" sz="1600" b="1" dirty="0">
                  <a:solidFill>
                    <a:srgbClr val="FF0000"/>
                  </a:solidFill>
                </a:rPr>
                <a:t>)</a:t>
              </a:r>
            </a:p>
          </p:txBody>
        </p:sp>
        <p:sp>
          <p:nvSpPr>
            <p:cNvPr id="84002" name="Text Box 19"/>
            <p:cNvSpPr txBox="1">
              <a:spLocks noChangeArrowheads="1"/>
            </p:cNvSpPr>
            <p:nvPr/>
          </p:nvSpPr>
          <p:spPr bwMode="auto">
            <a:xfrm>
              <a:off x="1400" y="2506"/>
              <a:ext cx="1192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70000"/>
                </a:lnSpc>
              </a:pPr>
              <a:r>
                <a:rPr lang="pt-BR" sz="1600"/>
                <a:t>Conhecimento </a:t>
              </a:r>
            </a:p>
            <a:p>
              <a:pPr>
                <a:lnSpc>
                  <a:spcPct val="70000"/>
                </a:lnSpc>
              </a:pPr>
              <a:r>
                <a:rPr lang="pt-BR" sz="1600"/>
                <a:t>operacional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5715008" y="5505472"/>
            <a:ext cx="1904992" cy="533400"/>
            <a:chOff x="3243" y="2496"/>
            <a:chExt cx="1213" cy="528"/>
          </a:xfrm>
        </p:grpSpPr>
        <p:sp>
          <p:nvSpPr>
            <p:cNvPr id="83999" name="Text Box 16"/>
            <p:cNvSpPr txBox="1">
              <a:spLocks noChangeArrowheads="1"/>
            </p:cNvSpPr>
            <p:nvPr/>
          </p:nvSpPr>
          <p:spPr bwMode="auto">
            <a:xfrm>
              <a:off x="3243" y="2774"/>
              <a:ext cx="1183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lang="pt-BR" sz="1600" b="1" dirty="0">
                  <a:solidFill>
                    <a:srgbClr val="FF0000"/>
                  </a:solidFill>
                </a:rPr>
                <a:t>(Combinação)</a:t>
              </a:r>
            </a:p>
          </p:txBody>
        </p:sp>
        <p:sp>
          <p:nvSpPr>
            <p:cNvPr id="84000" name="Text Box 20"/>
            <p:cNvSpPr txBox="1">
              <a:spLocks noChangeArrowheads="1"/>
            </p:cNvSpPr>
            <p:nvPr/>
          </p:nvSpPr>
          <p:spPr bwMode="auto">
            <a:xfrm>
              <a:off x="3264" y="2496"/>
              <a:ext cx="1192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>
                <a:lnSpc>
                  <a:spcPct val="70000"/>
                </a:lnSpc>
              </a:pPr>
              <a:r>
                <a:rPr lang="pt-BR" sz="1600" dirty="0"/>
                <a:t>Conhecimento </a:t>
              </a:r>
            </a:p>
            <a:p>
              <a:pPr>
                <a:lnSpc>
                  <a:spcPct val="70000"/>
                </a:lnSpc>
              </a:pPr>
              <a:r>
                <a:rPr lang="pt-BR" sz="1600" dirty="0"/>
                <a:t>sistêmico</a:t>
              </a:r>
            </a:p>
          </p:txBody>
        </p:sp>
      </p:grpSp>
      <p:sp>
        <p:nvSpPr>
          <p:cNvPr id="83986" name="Text Box 36"/>
          <p:cNvSpPr txBox="1">
            <a:spLocks noChangeArrowheads="1"/>
          </p:cNvSpPr>
          <p:nvPr/>
        </p:nvSpPr>
        <p:spPr bwMode="auto">
          <a:xfrm rot="-5400000">
            <a:off x="602457" y="4079103"/>
            <a:ext cx="1779588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t-BR" dirty="0">
                <a:solidFill>
                  <a:schemeClr val="accent2"/>
                </a:solidFill>
              </a:rPr>
              <a:t>Experiência</a:t>
            </a:r>
          </a:p>
          <a:p>
            <a:pPr>
              <a:lnSpc>
                <a:spcPct val="70000"/>
              </a:lnSpc>
            </a:pPr>
            <a:r>
              <a:rPr lang="pt-BR" dirty="0">
                <a:solidFill>
                  <a:schemeClr val="accent2"/>
                </a:solidFill>
              </a:rPr>
              <a:t>compartilhada</a:t>
            </a:r>
          </a:p>
        </p:txBody>
      </p:sp>
      <p:sp>
        <p:nvSpPr>
          <p:cNvPr id="83987" name="Text Box 37"/>
          <p:cNvSpPr txBox="1">
            <a:spLocks noChangeArrowheads="1"/>
          </p:cNvSpPr>
          <p:nvPr/>
        </p:nvSpPr>
        <p:spPr bwMode="auto">
          <a:xfrm>
            <a:off x="4067175" y="2071678"/>
            <a:ext cx="1107996" cy="6740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t-BR" dirty="0">
                <a:solidFill>
                  <a:schemeClr val="accent2"/>
                </a:solidFill>
              </a:rPr>
              <a:t>Reflexão</a:t>
            </a:r>
          </a:p>
          <a:p>
            <a:pPr>
              <a:lnSpc>
                <a:spcPct val="70000"/>
              </a:lnSpc>
            </a:pPr>
            <a:r>
              <a:rPr lang="pt-BR" dirty="0" smtClean="0">
                <a:solidFill>
                  <a:schemeClr val="accent2"/>
                </a:solidFill>
              </a:rPr>
              <a:t>Coletiva</a:t>
            </a:r>
          </a:p>
          <a:p>
            <a:pPr>
              <a:lnSpc>
                <a:spcPct val="70000"/>
              </a:lnSpc>
            </a:pPr>
            <a:r>
              <a:rPr lang="pt-BR" dirty="0" smtClean="0">
                <a:solidFill>
                  <a:schemeClr val="accent2"/>
                </a:solidFill>
              </a:rPr>
              <a:t>(diálogo)</a:t>
            </a:r>
            <a:endParaRPr lang="pt-BR" dirty="0">
              <a:solidFill>
                <a:schemeClr val="accent2"/>
              </a:solidFill>
            </a:endParaRPr>
          </a:p>
        </p:txBody>
      </p:sp>
      <p:sp>
        <p:nvSpPr>
          <p:cNvPr id="83988" name="Text Box 38"/>
          <p:cNvSpPr txBox="1">
            <a:spLocks noChangeArrowheads="1"/>
          </p:cNvSpPr>
          <p:nvPr/>
        </p:nvSpPr>
        <p:spPr bwMode="auto">
          <a:xfrm rot="-5400000" flipH="1" flipV="1">
            <a:off x="6990556" y="3910829"/>
            <a:ext cx="1836737" cy="7302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t-BR">
                <a:solidFill>
                  <a:schemeClr val="accent2"/>
                </a:solidFill>
              </a:rPr>
              <a:t>Associação do</a:t>
            </a:r>
          </a:p>
          <a:p>
            <a:pPr>
              <a:lnSpc>
                <a:spcPct val="70000"/>
              </a:lnSpc>
            </a:pPr>
            <a:r>
              <a:rPr lang="pt-BR">
                <a:solidFill>
                  <a:schemeClr val="accent2"/>
                </a:solidFill>
              </a:rPr>
              <a:t>conhecimento </a:t>
            </a:r>
          </a:p>
          <a:p>
            <a:pPr>
              <a:lnSpc>
                <a:spcPct val="70000"/>
              </a:lnSpc>
            </a:pPr>
            <a:r>
              <a:rPr lang="pt-BR">
                <a:solidFill>
                  <a:schemeClr val="accent2"/>
                </a:solidFill>
              </a:rPr>
              <a:t>explícito</a:t>
            </a:r>
          </a:p>
        </p:txBody>
      </p:sp>
      <p:sp>
        <p:nvSpPr>
          <p:cNvPr id="83989" name="Text Box 39"/>
          <p:cNvSpPr txBox="1">
            <a:spLocks noChangeArrowheads="1"/>
          </p:cNvSpPr>
          <p:nvPr/>
        </p:nvSpPr>
        <p:spPr bwMode="auto">
          <a:xfrm>
            <a:off x="4048125" y="6054747"/>
            <a:ext cx="12287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70000"/>
              </a:lnSpc>
            </a:pPr>
            <a:r>
              <a:rPr lang="pt-BR">
                <a:solidFill>
                  <a:schemeClr val="accent2"/>
                </a:solidFill>
              </a:rPr>
              <a:t>Aprender</a:t>
            </a:r>
          </a:p>
          <a:p>
            <a:pPr>
              <a:lnSpc>
                <a:spcPct val="70000"/>
              </a:lnSpc>
            </a:pPr>
            <a:r>
              <a:rPr lang="pt-BR">
                <a:solidFill>
                  <a:schemeClr val="accent2"/>
                </a:solidFill>
              </a:rPr>
              <a:t>fazendo</a:t>
            </a:r>
          </a:p>
        </p:txBody>
      </p:sp>
      <p:pic>
        <p:nvPicPr>
          <p:cNvPr id="8194" name="Picture 2" descr="http://static.freepik.com/fotos-gratis/espiral-1_211688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8992" y="3286124"/>
            <a:ext cx="2214578" cy="22455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45613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NONAKA E TAKEUSCHI</a:t>
            </a:r>
          </a:p>
        </p:txBody>
      </p:sp>
      <p:sp>
        <p:nvSpPr>
          <p:cNvPr id="90115" name="Rectangle 43"/>
          <p:cNvSpPr>
            <a:spLocks noChangeArrowheads="1"/>
          </p:cNvSpPr>
          <p:nvPr/>
        </p:nvSpPr>
        <p:spPr bwMode="auto">
          <a:xfrm>
            <a:off x="1295400" y="1900252"/>
            <a:ext cx="6819900" cy="3087688"/>
          </a:xfrm>
          <a:prstGeom prst="rect">
            <a:avLst/>
          </a:prstGeom>
          <a:noFill/>
          <a:ln w="28575">
            <a:solidFill>
              <a:srgbClr val="996600"/>
            </a:solidFill>
            <a:prstDash val="lgDash"/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16" name="Oval 3"/>
          <p:cNvSpPr>
            <a:spLocks noChangeArrowheads="1"/>
          </p:cNvSpPr>
          <p:nvPr/>
        </p:nvSpPr>
        <p:spPr bwMode="auto">
          <a:xfrm>
            <a:off x="2736850" y="3252802"/>
            <a:ext cx="1241425" cy="109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17" name="Oval 4"/>
          <p:cNvSpPr>
            <a:spLocks noChangeArrowheads="1"/>
          </p:cNvSpPr>
          <p:nvPr/>
        </p:nvSpPr>
        <p:spPr bwMode="auto">
          <a:xfrm>
            <a:off x="4095750" y="3252802"/>
            <a:ext cx="1241425" cy="109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18" name="Oval 5"/>
          <p:cNvSpPr>
            <a:spLocks noChangeArrowheads="1"/>
          </p:cNvSpPr>
          <p:nvPr/>
        </p:nvSpPr>
        <p:spPr bwMode="auto">
          <a:xfrm>
            <a:off x="5454650" y="3252802"/>
            <a:ext cx="1238250" cy="109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19" name="Oval 6"/>
          <p:cNvSpPr>
            <a:spLocks noChangeArrowheads="1"/>
          </p:cNvSpPr>
          <p:nvPr/>
        </p:nvSpPr>
        <p:spPr bwMode="auto">
          <a:xfrm>
            <a:off x="6813550" y="3252802"/>
            <a:ext cx="1238250" cy="109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0" name="Oval 7"/>
          <p:cNvSpPr>
            <a:spLocks noChangeArrowheads="1"/>
          </p:cNvSpPr>
          <p:nvPr/>
        </p:nvSpPr>
        <p:spPr bwMode="auto">
          <a:xfrm>
            <a:off x="1377950" y="3252802"/>
            <a:ext cx="1241425" cy="10922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1" name="Freeform 8"/>
          <p:cNvSpPr>
            <a:spLocks/>
          </p:cNvSpPr>
          <p:nvPr/>
        </p:nvSpPr>
        <p:spPr bwMode="auto">
          <a:xfrm>
            <a:off x="2089150" y="3135327"/>
            <a:ext cx="1181100" cy="117475"/>
          </a:xfrm>
          <a:custGeom>
            <a:avLst/>
            <a:gdLst>
              <a:gd name="T0" fmla="*/ 0 w 960"/>
              <a:gd name="T1" fmla="*/ 155040289 h 88"/>
              <a:gd name="T2" fmla="*/ 722020087 w 960"/>
              <a:gd name="T3" fmla="*/ 0 h 88"/>
              <a:gd name="T4" fmla="*/ 1453122339 w 960"/>
              <a:gd name="T5" fmla="*/ 156822438 h 88"/>
              <a:gd name="T6" fmla="*/ 0 60000 65536"/>
              <a:gd name="T7" fmla="*/ 0 60000 65536"/>
              <a:gd name="T8" fmla="*/ 0 60000 65536"/>
              <a:gd name="T9" fmla="*/ 0 w 960"/>
              <a:gd name="T10" fmla="*/ 0 h 88"/>
              <a:gd name="T11" fmla="*/ 960 w 96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8">
                <a:moveTo>
                  <a:pt x="0" y="87"/>
                </a:moveTo>
                <a:cubicBezTo>
                  <a:pt x="79" y="73"/>
                  <a:pt x="317" y="0"/>
                  <a:pt x="477" y="0"/>
                </a:cubicBezTo>
                <a:cubicBezTo>
                  <a:pt x="637" y="0"/>
                  <a:pt x="860" y="70"/>
                  <a:pt x="960" y="8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2" name="Freeform 9"/>
          <p:cNvSpPr>
            <a:spLocks/>
          </p:cNvSpPr>
          <p:nvPr/>
        </p:nvSpPr>
        <p:spPr bwMode="auto">
          <a:xfrm>
            <a:off x="3505200" y="3124215"/>
            <a:ext cx="1181100" cy="117475"/>
          </a:xfrm>
          <a:custGeom>
            <a:avLst/>
            <a:gdLst>
              <a:gd name="T0" fmla="*/ 0 w 960"/>
              <a:gd name="T1" fmla="*/ 155040289 h 88"/>
              <a:gd name="T2" fmla="*/ 722020087 w 960"/>
              <a:gd name="T3" fmla="*/ 0 h 88"/>
              <a:gd name="T4" fmla="*/ 1453122339 w 960"/>
              <a:gd name="T5" fmla="*/ 156822438 h 88"/>
              <a:gd name="T6" fmla="*/ 0 60000 65536"/>
              <a:gd name="T7" fmla="*/ 0 60000 65536"/>
              <a:gd name="T8" fmla="*/ 0 60000 65536"/>
              <a:gd name="T9" fmla="*/ 0 w 960"/>
              <a:gd name="T10" fmla="*/ 0 h 88"/>
              <a:gd name="T11" fmla="*/ 960 w 96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8">
                <a:moveTo>
                  <a:pt x="0" y="87"/>
                </a:moveTo>
                <a:cubicBezTo>
                  <a:pt x="79" y="73"/>
                  <a:pt x="317" y="0"/>
                  <a:pt x="477" y="0"/>
                </a:cubicBezTo>
                <a:cubicBezTo>
                  <a:pt x="637" y="0"/>
                  <a:pt x="860" y="70"/>
                  <a:pt x="960" y="8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3" name="Freeform 10"/>
          <p:cNvSpPr>
            <a:spLocks/>
          </p:cNvSpPr>
          <p:nvPr/>
        </p:nvSpPr>
        <p:spPr bwMode="auto">
          <a:xfrm>
            <a:off x="4803775" y="3124215"/>
            <a:ext cx="1181100" cy="117475"/>
          </a:xfrm>
          <a:custGeom>
            <a:avLst/>
            <a:gdLst>
              <a:gd name="T0" fmla="*/ 0 w 960"/>
              <a:gd name="T1" fmla="*/ 155040289 h 88"/>
              <a:gd name="T2" fmla="*/ 722020087 w 960"/>
              <a:gd name="T3" fmla="*/ 0 h 88"/>
              <a:gd name="T4" fmla="*/ 1453122339 w 960"/>
              <a:gd name="T5" fmla="*/ 156822438 h 88"/>
              <a:gd name="T6" fmla="*/ 0 60000 65536"/>
              <a:gd name="T7" fmla="*/ 0 60000 65536"/>
              <a:gd name="T8" fmla="*/ 0 60000 65536"/>
              <a:gd name="T9" fmla="*/ 0 w 960"/>
              <a:gd name="T10" fmla="*/ 0 h 88"/>
              <a:gd name="T11" fmla="*/ 960 w 96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8">
                <a:moveTo>
                  <a:pt x="0" y="87"/>
                </a:moveTo>
                <a:cubicBezTo>
                  <a:pt x="79" y="73"/>
                  <a:pt x="317" y="0"/>
                  <a:pt x="477" y="0"/>
                </a:cubicBezTo>
                <a:cubicBezTo>
                  <a:pt x="637" y="0"/>
                  <a:pt x="860" y="70"/>
                  <a:pt x="960" y="8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4" name="Freeform 11"/>
          <p:cNvSpPr>
            <a:spLocks/>
          </p:cNvSpPr>
          <p:nvPr/>
        </p:nvSpPr>
        <p:spPr bwMode="auto">
          <a:xfrm>
            <a:off x="6223000" y="3124215"/>
            <a:ext cx="1181100" cy="117475"/>
          </a:xfrm>
          <a:custGeom>
            <a:avLst/>
            <a:gdLst>
              <a:gd name="T0" fmla="*/ 0 w 960"/>
              <a:gd name="T1" fmla="*/ 155040289 h 88"/>
              <a:gd name="T2" fmla="*/ 722020087 w 960"/>
              <a:gd name="T3" fmla="*/ 0 h 88"/>
              <a:gd name="T4" fmla="*/ 1453122339 w 960"/>
              <a:gd name="T5" fmla="*/ 156822438 h 88"/>
              <a:gd name="T6" fmla="*/ 0 60000 65536"/>
              <a:gd name="T7" fmla="*/ 0 60000 65536"/>
              <a:gd name="T8" fmla="*/ 0 60000 65536"/>
              <a:gd name="T9" fmla="*/ 0 w 960"/>
              <a:gd name="T10" fmla="*/ 0 h 88"/>
              <a:gd name="T11" fmla="*/ 960 w 960"/>
              <a:gd name="T12" fmla="*/ 88 h 8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960" h="88">
                <a:moveTo>
                  <a:pt x="0" y="87"/>
                </a:moveTo>
                <a:cubicBezTo>
                  <a:pt x="79" y="73"/>
                  <a:pt x="317" y="0"/>
                  <a:pt x="477" y="0"/>
                </a:cubicBezTo>
                <a:cubicBezTo>
                  <a:pt x="637" y="0"/>
                  <a:pt x="860" y="70"/>
                  <a:pt x="960" y="8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5" name="Line 12"/>
          <p:cNvSpPr>
            <a:spLocks noChangeShapeType="1"/>
          </p:cNvSpPr>
          <p:nvPr/>
        </p:nvSpPr>
        <p:spPr bwMode="auto">
          <a:xfrm flipH="1">
            <a:off x="2028825" y="4345002"/>
            <a:ext cx="54324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6" name="AutoShape 13"/>
          <p:cNvSpPr>
            <a:spLocks noChangeArrowheads="1"/>
          </p:cNvSpPr>
          <p:nvPr/>
        </p:nvSpPr>
        <p:spPr bwMode="auto">
          <a:xfrm>
            <a:off x="3978275" y="2994040"/>
            <a:ext cx="234950" cy="258762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7" name="AutoShape 14"/>
          <p:cNvSpPr>
            <a:spLocks noChangeArrowheads="1"/>
          </p:cNvSpPr>
          <p:nvPr/>
        </p:nvSpPr>
        <p:spPr bwMode="auto">
          <a:xfrm>
            <a:off x="2559050" y="2994040"/>
            <a:ext cx="238125" cy="258762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8" name="AutoShape 15"/>
          <p:cNvSpPr>
            <a:spLocks noChangeArrowheads="1"/>
          </p:cNvSpPr>
          <p:nvPr/>
        </p:nvSpPr>
        <p:spPr bwMode="auto">
          <a:xfrm>
            <a:off x="5276850" y="2994040"/>
            <a:ext cx="234950" cy="258762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29" name="AutoShape 16"/>
          <p:cNvSpPr>
            <a:spLocks noChangeArrowheads="1"/>
          </p:cNvSpPr>
          <p:nvPr/>
        </p:nvSpPr>
        <p:spPr bwMode="auto">
          <a:xfrm>
            <a:off x="6692900" y="2994040"/>
            <a:ext cx="238125" cy="258762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0" name="AutoShape 17"/>
          <p:cNvSpPr>
            <a:spLocks noChangeArrowheads="1"/>
          </p:cNvSpPr>
          <p:nvPr/>
        </p:nvSpPr>
        <p:spPr bwMode="auto">
          <a:xfrm rot="5400000">
            <a:off x="7919244" y="3648884"/>
            <a:ext cx="255587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1" name="AutoShape 18"/>
          <p:cNvSpPr>
            <a:spLocks noChangeArrowheads="1"/>
          </p:cNvSpPr>
          <p:nvPr/>
        </p:nvSpPr>
        <p:spPr bwMode="auto">
          <a:xfrm rot="5400000">
            <a:off x="6566694" y="3647296"/>
            <a:ext cx="255587" cy="238125"/>
          </a:xfrm>
          <a:prstGeom prst="homePlate">
            <a:avLst>
              <a:gd name="adj" fmla="val 10733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2" name="AutoShape 19"/>
          <p:cNvSpPr>
            <a:spLocks noChangeArrowheads="1"/>
          </p:cNvSpPr>
          <p:nvPr/>
        </p:nvSpPr>
        <p:spPr bwMode="auto">
          <a:xfrm rot="5400000">
            <a:off x="5207794" y="3647296"/>
            <a:ext cx="255587" cy="238125"/>
          </a:xfrm>
          <a:prstGeom prst="homePlate">
            <a:avLst>
              <a:gd name="adj" fmla="val 107333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3" name="AutoShape 20"/>
          <p:cNvSpPr>
            <a:spLocks noChangeArrowheads="1"/>
          </p:cNvSpPr>
          <p:nvPr/>
        </p:nvSpPr>
        <p:spPr bwMode="auto">
          <a:xfrm rot="5400000">
            <a:off x="3850481" y="3648884"/>
            <a:ext cx="255587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4" name="AutoShape 21"/>
          <p:cNvSpPr>
            <a:spLocks noChangeArrowheads="1"/>
          </p:cNvSpPr>
          <p:nvPr/>
        </p:nvSpPr>
        <p:spPr bwMode="auto">
          <a:xfrm rot="5400000">
            <a:off x="2491581" y="3648884"/>
            <a:ext cx="255587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5" name="AutoShape 22"/>
          <p:cNvSpPr>
            <a:spLocks noChangeArrowheads="1"/>
          </p:cNvSpPr>
          <p:nvPr/>
        </p:nvSpPr>
        <p:spPr bwMode="auto">
          <a:xfrm rot="16200000" flipV="1">
            <a:off x="2609056" y="3777471"/>
            <a:ext cx="255588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6" name="AutoShape 23"/>
          <p:cNvSpPr>
            <a:spLocks noChangeArrowheads="1"/>
          </p:cNvSpPr>
          <p:nvPr/>
        </p:nvSpPr>
        <p:spPr bwMode="auto">
          <a:xfrm rot="16200000" flipV="1">
            <a:off x="1200944" y="3775883"/>
            <a:ext cx="255588" cy="238125"/>
          </a:xfrm>
          <a:prstGeom prst="homePlate">
            <a:avLst>
              <a:gd name="adj" fmla="val 1073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7" name="AutoShape 24"/>
          <p:cNvSpPr>
            <a:spLocks noChangeArrowheads="1"/>
          </p:cNvSpPr>
          <p:nvPr/>
        </p:nvSpPr>
        <p:spPr bwMode="auto">
          <a:xfrm rot="16200000" flipV="1">
            <a:off x="3967956" y="3777471"/>
            <a:ext cx="255588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8" name="AutoShape 25"/>
          <p:cNvSpPr>
            <a:spLocks noChangeArrowheads="1"/>
          </p:cNvSpPr>
          <p:nvPr/>
        </p:nvSpPr>
        <p:spPr bwMode="auto">
          <a:xfrm rot="16200000" flipV="1">
            <a:off x="5326856" y="3777471"/>
            <a:ext cx="255588" cy="234950"/>
          </a:xfrm>
          <a:prstGeom prst="homePlate">
            <a:avLst>
              <a:gd name="adj" fmla="val 10878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39" name="AutoShape 26"/>
          <p:cNvSpPr>
            <a:spLocks noChangeArrowheads="1"/>
          </p:cNvSpPr>
          <p:nvPr/>
        </p:nvSpPr>
        <p:spPr bwMode="auto">
          <a:xfrm rot="16200000" flipV="1">
            <a:off x="6684169" y="3775883"/>
            <a:ext cx="255588" cy="238125"/>
          </a:xfrm>
          <a:prstGeom prst="homePlate">
            <a:avLst>
              <a:gd name="adj" fmla="val 107334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40" name="AutoShape 27"/>
          <p:cNvSpPr>
            <a:spLocks noChangeArrowheads="1"/>
          </p:cNvSpPr>
          <p:nvPr/>
        </p:nvSpPr>
        <p:spPr bwMode="auto">
          <a:xfrm rot="10800000" flipV="1">
            <a:off x="6635750" y="4216415"/>
            <a:ext cx="234950" cy="257175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41" name="AutoShape 28"/>
          <p:cNvSpPr>
            <a:spLocks noChangeArrowheads="1"/>
          </p:cNvSpPr>
          <p:nvPr/>
        </p:nvSpPr>
        <p:spPr bwMode="auto">
          <a:xfrm rot="10800000" flipV="1">
            <a:off x="5216525" y="4216415"/>
            <a:ext cx="238125" cy="257175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42" name="AutoShape 29"/>
          <p:cNvSpPr>
            <a:spLocks noChangeArrowheads="1"/>
          </p:cNvSpPr>
          <p:nvPr/>
        </p:nvSpPr>
        <p:spPr bwMode="auto">
          <a:xfrm rot="10800000" flipV="1">
            <a:off x="3917950" y="4216415"/>
            <a:ext cx="238125" cy="257175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43" name="AutoShape 30"/>
          <p:cNvSpPr>
            <a:spLocks noChangeArrowheads="1"/>
          </p:cNvSpPr>
          <p:nvPr/>
        </p:nvSpPr>
        <p:spPr bwMode="auto">
          <a:xfrm rot="10800000" flipV="1">
            <a:off x="2501900" y="4216415"/>
            <a:ext cx="234950" cy="257175"/>
          </a:xfrm>
          <a:prstGeom prst="homePlate">
            <a:avLst>
              <a:gd name="adj" fmla="val 100000"/>
            </a:avLst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44" name="Text Box 31"/>
          <p:cNvSpPr txBox="1">
            <a:spLocks noChangeArrowheads="1"/>
          </p:cNvSpPr>
          <p:nvPr/>
        </p:nvSpPr>
        <p:spPr bwMode="auto">
          <a:xfrm>
            <a:off x="1392238" y="2776552"/>
            <a:ext cx="120491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 b="1">
                <a:solidFill>
                  <a:schemeClr val="tx2"/>
                </a:solidFill>
              </a:rPr>
              <a:t>Socialização</a:t>
            </a:r>
          </a:p>
        </p:txBody>
      </p:sp>
      <p:sp>
        <p:nvSpPr>
          <p:cNvPr id="90145" name="Text Box 32"/>
          <p:cNvSpPr txBox="1">
            <a:spLocks noChangeArrowheads="1"/>
          </p:cNvSpPr>
          <p:nvPr/>
        </p:nvSpPr>
        <p:spPr bwMode="auto">
          <a:xfrm>
            <a:off x="2733675" y="2776552"/>
            <a:ext cx="13827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 b="1">
                <a:solidFill>
                  <a:schemeClr val="tx2"/>
                </a:solidFill>
              </a:rPr>
              <a:t>Externalização</a:t>
            </a:r>
          </a:p>
        </p:txBody>
      </p:sp>
      <p:sp>
        <p:nvSpPr>
          <p:cNvPr id="90146" name="Text Box 33"/>
          <p:cNvSpPr txBox="1">
            <a:spLocks noChangeArrowheads="1"/>
          </p:cNvSpPr>
          <p:nvPr/>
        </p:nvSpPr>
        <p:spPr bwMode="auto">
          <a:xfrm>
            <a:off x="5499100" y="2776552"/>
            <a:ext cx="1204913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 b="1">
                <a:solidFill>
                  <a:schemeClr val="tx2"/>
                </a:solidFill>
              </a:rPr>
              <a:t>Combinação</a:t>
            </a:r>
          </a:p>
        </p:txBody>
      </p:sp>
      <p:sp>
        <p:nvSpPr>
          <p:cNvPr id="90147" name="Text Box 34"/>
          <p:cNvSpPr txBox="1">
            <a:spLocks noChangeArrowheads="1"/>
          </p:cNvSpPr>
          <p:nvPr/>
        </p:nvSpPr>
        <p:spPr bwMode="auto">
          <a:xfrm>
            <a:off x="4129088" y="4364052"/>
            <a:ext cx="1325562" cy="2746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 b="1">
                <a:solidFill>
                  <a:schemeClr val="tx2"/>
                </a:solidFill>
              </a:rPr>
              <a:t>Internalização</a:t>
            </a:r>
          </a:p>
        </p:txBody>
      </p:sp>
      <p:sp>
        <p:nvSpPr>
          <p:cNvPr id="90148" name="Text Box 35"/>
          <p:cNvSpPr txBox="1">
            <a:spLocks noChangeArrowheads="1"/>
          </p:cNvSpPr>
          <p:nvPr/>
        </p:nvSpPr>
        <p:spPr bwMode="auto">
          <a:xfrm>
            <a:off x="1443038" y="3430602"/>
            <a:ext cx="109855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/>
              <a:t>Compartilha</a:t>
            </a:r>
          </a:p>
          <a:p>
            <a:r>
              <a:rPr lang="pt-BR" sz="1200"/>
              <a:t>mento do </a:t>
            </a:r>
          </a:p>
          <a:p>
            <a:r>
              <a:rPr lang="pt-BR" sz="1200"/>
              <a:t>conheci-</a:t>
            </a:r>
          </a:p>
          <a:p>
            <a:r>
              <a:rPr lang="pt-BR" sz="1200"/>
              <a:t>mento</a:t>
            </a:r>
          </a:p>
        </p:txBody>
      </p:sp>
      <p:sp>
        <p:nvSpPr>
          <p:cNvPr id="90149" name="Text Box 36"/>
          <p:cNvSpPr txBox="1">
            <a:spLocks noChangeArrowheads="1"/>
          </p:cNvSpPr>
          <p:nvPr/>
        </p:nvSpPr>
        <p:spPr bwMode="auto">
          <a:xfrm>
            <a:off x="2844800" y="3551252"/>
            <a:ext cx="10001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/>
              <a:t>Criação de</a:t>
            </a:r>
          </a:p>
          <a:p>
            <a:r>
              <a:rPr lang="pt-BR" sz="1200"/>
              <a:t>conceitos</a:t>
            </a:r>
          </a:p>
        </p:txBody>
      </p:sp>
      <p:sp>
        <p:nvSpPr>
          <p:cNvPr id="90150" name="Text Box 37"/>
          <p:cNvSpPr txBox="1">
            <a:spLocks noChangeArrowheads="1"/>
          </p:cNvSpPr>
          <p:nvPr/>
        </p:nvSpPr>
        <p:spPr bwMode="auto">
          <a:xfrm>
            <a:off x="4179888" y="3511565"/>
            <a:ext cx="1066800" cy="639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/>
              <a:t>Justificação</a:t>
            </a:r>
          </a:p>
          <a:p>
            <a:r>
              <a:rPr lang="pt-BR" sz="1200"/>
              <a:t> de</a:t>
            </a:r>
          </a:p>
          <a:p>
            <a:r>
              <a:rPr lang="pt-BR" sz="1200"/>
              <a:t>conceitos</a:t>
            </a:r>
          </a:p>
        </p:txBody>
      </p:sp>
      <p:sp>
        <p:nvSpPr>
          <p:cNvPr id="90151" name="Text Box 38"/>
          <p:cNvSpPr txBox="1">
            <a:spLocks noChangeArrowheads="1"/>
          </p:cNvSpPr>
          <p:nvPr/>
        </p:nvSpPr>
        <p:spPr bwMode="auto">
          <a:xfrm>
            <a:off x="5522913" y="3511565"/>
            <a:ext cx="1049337" cy="639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/>
              <a:t>Construção</a:t>
            </a:r>
          </a:p>
          <a:p>
            <a:r>
              <a:rPr lang="pt-BR" sz="1200"/>
              <a:t> de</a:t>
            </a:r>
          </a:p>
          <a:p>
            <a:r>
              <a:rPr lang="pt-BR" sz="1200"/>
              <a:t>arquétipos</a:t>
            </a:r>
          </a:p>
        </p:txBody>
      </p:sp>
      <p:sp>
        <p:nvSpPr>
          <p:cNvPr id="90152" name="Text Box 39"/>
          <p:cNvSpPr txBox="1">
            <a:spLocks noChangeArrowheads="1"/>
          </p:cNvSpPr>
          <p:nvPr/>
        </p:nvSpPr>
        <p:spPr bwMode="auto">
          <a:xfrm>
            <a:off x="6915150" y="3430602"/>
            <a:ext cx="1136650" cy="8223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pt-BR" sz="1200"/>
              <a:t>Difusão inte-</a:t>
            </a:r>
          </a:p>
          <a:p>
            <a:r>
              <a:rPr lang="pt-BR" sz="1200"/>
              <a:t>rativa do</a:t>
            </a:r>
          </a:p>
          <a:p>
            <a:r>
              <a:rPr lang="pt-BR" sz="1200"/>
              <a:t>conheci-</a:t>
            </a:r>
          </a:p>
          <a:p>
            <a:r>
              <a:rPr lang="pt-BR" sz="1200"/>
              <a:t>mento</a:t>
            </a:r>
          </a:p>
        </p:txBody>
      </p:sp>
      <p:sp>
        <p:nvSpPr>
          <p:cNvPr id="90153" name="Line 40"/>
          <p:cNvSpPr>
            <a:spLocks noChangeShapeType="1"/>
          </p:cNvSpPr>
          <p:nvPr/>
        </p:nvSpPr>
        <p:spPr bwMode="auto">
          <a:xfrm>
            <a:off x="1143000" y="2479690"/>
            <a:ext cx="7086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 anchor="ctr"/>
          <a:lstStyle/>
          <a:p>
            <a:endParaRPr lang="pt-BR"/>
          </a:p>
        </p:txBody>
      </p:sp>
      <p:sp>
        <p:nvSpPr>
          <p:cNvPr id="90154" name="Text Box 41"/>
          <p:cNvSpPr txBox="1">
            <a:spLocks noChangeArrowheads="1"/>
          </p:cNvSpPr>
          <p:nvPr/>
        </p:nvSpPr>
        <p:spPr bwMode="auto">
          <a:xfrm>
            <a:off x="1377950" y="2068527"/>
            <a:ext cx="1758950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dirty="0"/>
              <a:t>Conhecimento tácito</a:t>
            </a:r>
          </a:p>
          <a:p>
            <a:pPr>
              <a:lnSpc>
                <a:spcPct val="80000"/>
              </a:lnSpc>
            </a:pPr>
            <a:r>
              <a:rPr lang="pt-BR" sz="1200" dirty="0"/>
              <a:t>na organização</a:t>
            </a:r>
          </a:p>
        </p:txBody>
      </p:sp>
      <p:sp>
        <p:nvSpPr>
          <p:cNvPr id="90155" name="Text Box 42"/>
          <p:cNvSpPr txBox="1">
            <a:spLocks noChangeArrowheads="1"/>
          </p:cNvSpPr>
          <p:nvPr/>
        </p:nvSpPr>
        <p:spPr bwMode="auto">
          <a:xfrm>
            <a:off x="6089674" y="2065352"/>
            <a:ext cx="1982788" cy="384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lnSpc>
                <a:spcPct val="80000"/>
              </a:lnSpc>
            </a:pPr>
            <a:r>
              <a:rPr lang="pt-BR" sz="1200" dirty="0"/>
              <a:t>Conhecimento explícito</a:t>
            </a:r>
          </a:p>
          <a:p>
            <a:pPr algn="r">
              <a:lnSpc>
                <a:spcPct val="80000"/>
              </a:lnSpc>
            </a:pPr>
            <a:r>
              <a:rPr lang="pt-BR" sz="1200" dirty="0"/>
              <a:t>na organização</a:t>
            </a:r>
          </a:p>
        </p:txBody>
      </p:sp>
      <p:sp>
        <p:nvSpPr>
          <p:cNvPr id="90156" name="Text Box 44"/>
          <p:cNvSpPr txBox="1">
            <a:spLocks noChangeArrowheads="1"/>
          </p:cNvSpPr>
          <p:nvPr/>
        </p:nvSpPr>
        <p:spPr bwMode="auto">
          <a:xfrm rot="5400000" flipV="1">
            <a:off x="4714875" y="-542910"/>
            <a:ext cx="428625" cy="45466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vert="eaVert" anchor="ctr">
            <a:spAutoFit/>
          </a:bodyPr>
          <a:lstStyle/>
          <a:p>
            <a:r>
              <a:rPr lang="pt-BR" sz="1600">
                <a:solidFill>
                  <a:srgbClr val="996600"/>
                </a:solidFill>
              </a:rPr>
              <a:t>ESTRATÉGIAS OPERACIONAIS</a:t>
            </a:r>
          </a:p>
        </p:txBody>
      </p:sp>
      <p:sp>
        <p:nvSpPr>
          <p:cNvPr id="90157" name="Text Box 47"/>
          <p:cNvSpPr txBox="1">
            <a:spLocks noChangeArrowheads="1"/>
          </p:cNvSpPr>
          <p:nvPr/>
        </p:nvSpPr>
        <p:spPr bwMode="auto">
          <a:xfrm>
            <a:off x="558800" y="5557847"/>
            <a:ext cx="1504950" cy="495300"/>
          </a:xfrm>
          <a:prstGeom prst="rect">
            <a:avLst/>
          </a:prstGeom>
          <a:noFill/>
          <a:ln w="12700">
            <a:solidFill>
              <a:srgbClr val="996600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/>
              <a:t>Conhecimento</a:t>
            </a:r>
          </a:p>
          <a:p>
            <a:pPr algn="ctr">
              <a:lnSpc>
                <a:spcPct val="80000"/>
              </a:lnSpc>
            </a:pPr>
            <a:r>
              <a:rPr lang="pt-BR" sz="1600"/>
              <a:t>tácito</a:t>
            </a:r>
          </a:p>
        </p:txBody>
      </p:sp>
      <p:sp>
        <p:nvSpPr>
          <p:cNvPr id="90158" name="Text Box 48"/>
          <p:cNvSpPr txBox="1">
            <a:spLocks noChangeArrowheads="1"/>
          </p:cNvSpPr>
          <p:nvPr/>
        </p:nvSpPr>
        <p:spPr bwMode="auto">
          <a:xfrm>
            <a:off x="6572264" y="5572140"/>
            <a:ext cx="2500298" cy="683264"/>
          </a:xfrm>
          <a:prstGeom prst="rect">
            <a:avLst/>
          </a:prstGeom>
          <a:noFill/>
          <a:ln w="12700">
            <a:solidFill>
              <a:srgbClr val="9966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1600"/>
              <a:t>Conhecimento explícito: </a:t>
            </a:r>
          </a:p>
          <a:p>
            <a:pPr algn="ctr">
              <a:lnSpc>
                <a:spcPct val="80000"/>
              </a:lnSpc>
            </a:pPr>
            <a:r>
              <a:rPr lang="pt-BR" sz="1600"/>
              <a:t>anúncios, patentes, produto e/ou serviço</a:t>
            </a:r>
          </a:p>
        </p:txBody>
      </p:sp>
      <p:sp>
        <p:nvSpPr>
          <p:cNvPr id="90159" name="Rectangle 49"/>
          <p:cNvSpPr>
            <a:spLocks noChangeArrowheads="1"/>
          </p:cNvSpPr>
          <p:nvPr/>
        </p:nvSpPr>
        <p:spPr bwMode="auto">
          <a:xfrm>
            <a:off x="1244600" y="5360997"/>
            <a:ext cx="152400" cy="152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60" name="Rectangle 50"/>
          <p:cNvSpPr>
            <a:spLocks noChangeArrowheads="1"/>
          </p:cNvSpPr>
          <p:nvPr/>
        </p:nvSpPr>
        <p:spPr bwMode="auto">
          <a:xfrm>
            <a:off x="7970838" y="5360997"/>
            <a:ext cx="152400" cy="152400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61" name="Text Box 51"/>
          <p:cNvSpPr txBox="1">
            <a:spLocks noChangeArrowheads="1"/>
          </p:cNvSpPr>
          <p:nvPr/>
        </p:nvSpPr>
        <p:spPr bwMode="auto">
          <a:xfrm>
            <a:off x="-93663" y="5000636"/>
            <a:ext cx="1331913" cy="4222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pt-BR" sz="1200" dirty="0"/>
              <a:t>de Organizações</a:t>
            </a:r>
          </a:p>
          <a:p>
            <a:pPr algn="r">
              <a:lnSpc>
                <a:spcPct val="90000"/>
              </a:lnSpc>
            </a:pPr>
            <a:r>
              <a:rPr lang="pt-BR" sz="1200" dirty="0"/>
              <a:t>colaboradoras</a:t>
            </a:r>
          </a:p>
        </p:txBody>
      </p:sp>
      <p:sp>
        <p:nvSpPr>
          <p:cNvPr id="90162" name="Text Box 52"/>
          <p:cNvSpPr txBox="1">
            <a:spLocks noChangeArrowheads="1"/>
          </p:cNvSpPr>
          <p:nvPr/>
        </p:nvSpPr>
        <p:spPr bwMode="auto">
          <a:xfrm>
            <a:off x="1357290" y="5116523"/>
            <a:ext cx="993775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dirty="0"/>
              <a:t>de Usuários</a:t>
            </a:r>
          </a:p>
        </p:txBody>
      </p:sp>
      <p:sp>
        <p:nvSpPr>
          <p:cNvPr id="90163" name="Rectangle 53"/>
          <p:cNvSpPr>
            <a:spLocks noChangeArrowheads="1"/>
          </p:cNvSpPr>
          <p:nvPr/>
        </p:nvSpPr>
        <p:spPr bwMode="auto">
          <a:xfrm>
            <a:off x="0" y="5360997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sp>
        <p:nvSpPr>
          <p:cNvPr id="90164" name="Text Box 55"/>
          <p:cNvSpPr txBox="1">
            <a:spLocks noChangeArrowheads="1"/>
          </p:cNvSpPr>
          <p:nvPr/>
        </p:nvSpPr>
        <p:spPr bwMode="auto">
          <a:xfrm>
            <a:off x="4303713" y="5122873"/>
            <a:ext cx="774700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/>
              <a:t>Mercado</a:t>
            </a:r>
          </a:p>
        </p:txBody>
      </p:sp>
      <p:sp>
        <p:nvSpPr>
          <p:cNvPr id="90165" name="Text Box 56"/>
          <p:cNvSpPr txBox="1">
            <a:spLocks noChangeArrowheads="1"/>
          </p:cNvSpPr>
          <p:nvPr/>
        </p:nvSpPr>
        <p:spPr bwMode="auto">
          <a:xfrm>
            <a:off x="3540125" y="5437197"/>
            <a:ext cx="2319338" cy="238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pt-BR" sz="1200" b="1">
                <a:solidFill>
                  <a:schemeClr val="tx2"/>
                </a:solidFill>
              </a:rPr>
              <a:t>Internalização pelos usuários</a:t>
            </a:r>
          </a:p>
        </p:txBody>
      </p:sp>
      <p:sp>
        <p:nvSpPr>
          <p:cNvPr id="90166" name="Rectangle 57"/>
          <p:cNvSpPr>
            <a:spLocks noChangeArrowheads="1"/>
          </p:cNvSpPr>
          <p:nvPr/>
        </p:nvSpPr>
        <p:spPr bwMode="auto">
          <a:xfrm>
            <a:off x="8991600" y="5360997"/>
            <a:ext cx="152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t-BR"/>
          </a:p>
        </p:txBody>
      </p:sp>
      <p:cxnSp>
        <p:nvCxnSpPr>
          <p:cNvPr id="90167" name="AutoShape 58"/>
          <p:cNvCxnSpPr>
            <a:cxnSpLocks noChangeShapeType="1"/>
            <a:stCxn id="90152" idx="3"/>
            <a:endCxn id="90160" idx="0"/>
          </p:cNvCxnSpPr>
          <p:nvPr/>
        </p:nvCxnSpPr>
        <p:spPr bwMode="auto">
          <a:xfrm flipH="1">
            <a:off x="8047038" y="3841765"/>
            <a:ext cx="4762" cy="1519232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68" name="AutoShape 59"/>
          <p:cNvCxnSpPr>
            <a:cxnSpLocks noChangeShapeType="1"/>
            <a:stCxn id="90160" idx="3"/>
            <a:endCxn id="90166" idx="1"/>
          </p:cNvCxnSpPr>
          <p:nvPr/>
        </p:nvCxnSpPr>
        <p:spPr bwMode="auto">
          <a:xfrm>
            <a:off x="8123238" y="5437197"/>
            <a:ext cx="868362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69" name="AutoShape 60"/>
          <p:cNvCxnSpPr>
            <a:cxnSpLocks noChangeShapeType="1"/>
            <a:stCxn id="90160" idx="1"/>
            <a:endCxn id="90165" idx="0"/>
          </p:cNvCxnSpPr>
          <p:nvPr/>
        </p:nvCxnSpPr>
        <p:spPr bwMode="auto">
          <a:xfrm flipH="1">
            <a:off x="4700588" y="5437197"/>
            <a:ext cx="327025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70" name="AutoShape 61"/>
          <p:cNvCxnSpPr>
            <a:cxnSpLocks noChangeShapeType="1"/>
            <a:stCxn id="90165" idx="0"/>
            <a:endCxn id="90159" idx="3"/>
          </p:cNvCxnSpPr>
          <p:nvPr/>
        </p:nvCxnSpPr>
        <p:spPr bwMode="auto">
          <a:xfrm flipH="1">
            <a:off x="1397000" y="5437197"/>
            <a:ext cx="3303588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71" name="AutoShape 62"/>
          <p:cNvCxnSpPr>
            <a:cxnSpLocks noChangeShapeType="1"/>
            <a:stCxn id="90163" idx="3"/>
            <a:endCxn id="90159" idx="1"/>
          </p:cNvCxnSpPr>
          <p:nvPr/>
        </p:nvCxnSpPr>
        <p:spPr bwMode="auto">
          <a:xfrm>
            <a:off x="152400" y="5437197"/>
            <a:ext cx="1092200" cy="0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90172" name="AutoShape 63"/>
          <p:cNvCxnSpPr>
            <a:cxnSpLocks noChangeShapeType="1"/>
            <a:stCxn id="90159" idx="0"/>
            <a:endCxn id="90136" idx="1"/>
          </p:cNvCxnSpPr>
          <p:nvPr/>
        </p:nvCxnSpPr>
        <p:spPr bwMode="auto">
          <a:xfrm rot="5400000" flipH="1" flipV="1">
            <a:off x="655641" y="4687900"/>
            <a:ext cx="1338257" cy="793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4685510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Clayton </a:t>
            </a:r>
            <a:r>
              <a:rPr lang="pt-BR" dirty="0" err="1" smtClean="0"/>
              <a:t>Christensen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786" y="1315148"/>
            <a:ext cx="7200000" cy="54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2331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Tecnologias </a:t>
            </a:r>
            <a:r>
              <a:rPr lang="pt-BR" dirty="0" err="1" smtClean="0"/>
              <a:t>disruptivas</a:t>
            </a:r>
            <a:r>
              <a:rPr lang="pt-BR" dirty="0" smtClean="0"/>
              <a:t> (1997)</a:t>
            </a:r>
            <a:endParaRPr lang="pt-BR" dirty="0"/>
          </a:p>
        </p:txBody>
      </p:sp>
      <p:pic>
        <p:nvPicPr>
          <p:cNvPr id="1026" name="Picture 2" descr="http://archive.computerhistory.org/resources/still-image/ibm/IBM_1311/IBM.1311.1962.102640499.l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27" y="3717031"/>
            <a:ext cx="3489823" cy="2638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t3.gstatic.com/images?q=tbn:ANd9GcSoJl9AraRmiRjJtCeozkxgXzcG7kvTVrm37zuG_A3vyXQ3J2UDH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35091"/>
            <a:ext cx="3560614" cy="230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t1.gstatic.com/images?q=tbn:ANd9GcR3ydOnWmdT0zzmKISlkpwvYKME2MyC_73upgY6ULTubhBoyY42B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3" r="9633"/>
          <a:stretch/>
        </p:blipFill>
        <p:spPr bwMode="auto">
          <a:xfrm>
            <a:off x="4078759" y="1665220"/>
            <a:ext cx="1676401" cy="220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t3.gstatic.com/images?q=tbn:ANd9GcRON2sBAyLc01fot0_f0rc7DyyjwQjSI_mIxs3tlr2y87UdrNMSO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760" y="4197984"/>
            <a:ext cx="16764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upload.wikimedia.org/wikipedia/commons/thumb/c/c3/IBM2314DiskDrivesAndIBM2540CardReaderPunch.jpg/220px-IBM2314DiskDrivesAndIBM2540CardReaderPunc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84" y="1325312"/>
            <a:ext cx="2492923" cy="1643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t3.gstatic.com/images?q=tbn:ANd9GcRDawGhuCWILw5PzgWzle_SF06wk4xdkcXMySpmQSr_h9N7bW0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84" y="2980240"/>
            <a:ext cx="26193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t3.gstatic.com/images?q=tbn:ANd9GcRHXc0PeK61Sd81N53NG9JNORxZzqMCADwpUv6HMTGE4up_lSZ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284" y="4755138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114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Tecnologias </a:t>
            </a:r>
            <a:r>
              <a:rPr lang="pt-BR" dirty="0" err="1" smtClean="0"/>
              <a:t>disruptivas</a:t>
            </a:r>
            <a:r>
              <a:rPr lang="pt-BR" dirty="0" smtClean="0"/>
              <a:t> (1997)</a:t>
            </a:r>
            <a:endParaRPr lang="pt-BR" dirty="0"/>
          </a:p>
        </p:txBody>
      </p:sp>
      <p:pic>
        <p:nvPicPr>
          <p:cNvPr id="8196" name="Picture 4" descr="http://ns1758.ca/winch/cost-hard-drives-komorowsk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10" y="1785926"/>
            <a:ext cx="7827564" cy="421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86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>
            <a:noAutofit/>
          </a:bodyPr>
          <a:lstStyle/>
          <a:p>
            <a:r>
              <a:rPr lang="pt-BR" sz="4400" dirty="0" err="1" smtClean="0"/>
              <a:t>Principles</a:t>
            </a:r>
            <a:r>
              <a:rPr lang="pt-BR" sz="4400" dirty="0" smtClean="0"/>
              <a:t> </a:t>
            </a:r>
            <a:r>
              <a:rPr lang="pt-BR" sz="4400" dirty="0" err="1" smtClean="0"/>
              <a:t>of</a:t>
            </a:r>
            <a:r>
              <a:rPr lang="pt-BR" sz="4400" dirty="0" smtClean="0"/>
              <a:t> </a:t>
            </a:r>
            <a:r>
              <a:rPr lang="pt-BR" sz="4400" dirty="0" err="1" smtClean="0"/>
              <a:t>disruptive</a:t>
            </a:r>
            <a:r>
              <a:rPr lang="pt-BR" sz="4400" dirty="0" smtClean="0"/>
              <a:t> </a:t>
            </a:r>
            <a:r>
              <a:rPr lang="pt-BR" sz="4400" dirty="0" err="1" smtClean="0"/>
              <a:t>innovation</a:t>
            </a:r>
            <a:endParaRPr lang="pt-BR" sz="4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anchor="t"/>
          <a:lstStyle/>
          <a:p>
            <a:pPr algn="just">
              <a:buNone/>
            </a:pPr>
            <a:r>
              <a:rPr lang="pt-BR" sz="3200" dirty="0" smtClean="0"/>
              <a:t>P2. </a:t>
            </a:r>
            <a:r>
              <a:rPr lang="pt-BR" sz="2800" dirty="0" err="1" smtClean="0"/>
              <a:t>Trajectories</a:t>
            </a:r>
            <a:r>
              <a:rPr lang="pt-BR" sz="2800" dirty="0" smtClean="0"/>
              <a:t> </a:t>
            </a:r>
            <a:r>
              <a:rPr lang="pt-BR" sz="2800" dirty="0" err="1" smtClean="0"/>
              <a:t>of</a:t>
            </a:r>
            <a:r>
              <a:rPr lang="pt-BR" sz="2800" dirty="0" smtClean="0"/>
              <a:t> </a:t>
            </a:r>
            <a:r>
              <a:rPr lang="pt-BR" sz="2800" dirty="0" err="1" smtClean="0"/>
              <a:t>Market</a:t>
            </a:r>
            <a:r>
              <a:rPr lang="pt-BR" sz="2800" dirty="0" smtClean="0"/>
              <a:t> </a:t>
            </a:r>
            <a:r>
              <a:rPr lang="pt-BR" sz="2800" dirty="0" err="1" smtClean="0"/>
              <a:t>Need</a:t>
            </a:r>
            <a:r>
              <a:rPr lang="pt-BR" sz="2800" dirty="0" smtClean="0"/>
              <a:t> versus </a:t>
            </a:r>
            <a:r>
              <a:rPr lang="pt-BR" sz="2800" dirty="0" err="1" smtClean="0"/>
              <a:t>Technology</a:t>
            </a:r>
            <a:r>
              <a:rPr lang="pt-BR" sz="2800" dirty="0" smtClean="0"/>
              <a:t> </a:t>
            </a:r>
            <a:r>
              <a:rPr lang="pt-BR" sz="2800" dirty="0" err="1" smtClean="0"/>
              <a:t>Improvement</a:t>
            </a:r>
            <a:endParaRPr lang="pt-BR" dirty="0">
              <a:solidFill>
                <a:srgbClr val="C00000"/>
              </a:solidFill>
            </a:endParaRPr>
          </a:p>
        </p:txBody>
      </p:sp>
      <p:cxnSp>
        <p:nvCxnSpPr>
          <p:cNvPr id="7" name="Conector reto 6"/>
          <p:cNvCxnSpPr/>
          <p:nvPr/>
        </p:nvCxnSpPr>
        <p:spPr>
          <a:xfrm rot="5400000">
            <a:off x="-213552" y="4142586"/>
            <a:ext cx="3857652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 rot="10800000">
            <a:off x="1715274" y="6071412"/>
            <a:ext cx="6785816" cy="79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flipV="1">
            <a:off x="2214546" y="2357430"/>
            <a:ext cx="4572032" cy="207170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 flipV="1">
            <a:off x="1714480" y="3143248"/>
            <a:ext cx="6572296" cy="928694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to 15"/>
          <p:cNvCxnSpPr/>
          <p:nvPr/>
        </p:nvCxnSpPr>
        <p:spPr>
          <a:xfrm flipV="1">
            <a:off x="3571868" y="3000372"/>
            <a:ext cx="4572032" cy="207170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19"/>
          <p:cNvCxnSpPr/>
          <p:nvPr/>
        </p:nvCxnSpPr>
        <p:spPr>
          <a:xfrm flipV="1">
            <a:off x="1714480" y="3571876"/>
            <a:ext cx="6572296" cy="928694"/>
          </a:xfrm>
          <a:prstGeom prst="line">
            <a:avLst/>
          </a:prstGeom>
          <a:ln>
            <a:prstDash val="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ixaDeTexto 20"/>
          <p:cNvSpPr txBox="1"/>
          <p:nvPr/>
        </p:nvSpPr>
        <p:spPr>
          <a:xfrm>
            <a:off x="2285984" y="4547724"/>
            <a:ext cx="12858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Inovação tecnológica </a:t>
            </a:r>
            <a:r>
              <a:rPr lang="pt-BR" sz="1400" dirty="0" err="1" smtClean="0"/>
              <a:t>disruptiva</a:t>
            </a:r>
            <a:endParaRPr lang="pt-BR" sz="1400" dirty="0"/>
          </a:p>
        </p:txBody>
      </p:sp>
      <p:cxnSp>
        <p:nvCxnSpPr>
          <p:cNvPr id="22" name="Conector de seta reta 21"/>
          <p:cNvCxnSpPr/>
          <p:nvPr/>
        </p:nvCxnSpPr>
        <p:spPr>
          <a:xfrm>
            <a:off x="2928928" y="4500570"/>
            <a:ext cx="871055" cy="4599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/>
          <p:cNvSpPr txBox="1"/>
          <p:nvPr/>
        </p:nvSpPr>
        <p:spPr>
          <a:xfrm>
            <a:off x="3428992" y="2143116"/>
            <a:ext cx="1571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 smtClean="0"/>
              <a:t>Progresso devido a tecnologias de sustentação</a:t>
            </a:r>
            <a:endParaRPr lang="pt-BR" sz="1400" dirty="0"/>
          </a:p>
        </p:txBody>
      </p:sp>
      <p:cxnSp>
        <p:nvCxnSpPr>
          <p:cNvPr id="24" name="Conector de seta reta 23"/>
          <p:cNvCxnSpPr/>
          <p:nvPr/>
        </p:nvCxnSpPr>
        <p:spPr>
          <a:xfrm>
            <a:off x="4857752" y="2500308"/>
            <a:ext cx="777053" cy="397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ixaDeTexto 24"/>
          <p:cNvSpPr txBox="1"/>
          <p:nvPr/>
        </p:nvSpPr>
        <p:spPr>
          <a:xfrm>
            <a:off x="4684933" y="6072206"/>
            <a:ext cx="9156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b="1" dirty="0" smtClean="0">
                <a:solidFill>
                  <a:srgbClr val="FF0000"/>
                </a:solidFill>
              </a:rPr>
              <a:t>Tempo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26" name="CaixaDeTexto 25"/>
          <p:cNvSpPr txBox="1"/>
          <p:nvPr/>
        </p:nvSpPr>
        <p:spPr>
          <a:xfrm rot="16200000" flipH="1">
            <a:off x="3546" y="3861206"/>
            <a:ext cx="27975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>
                <a:solidFill>
                  <a:srgbClr val="FF0000"/>
                </a:solidFill>
              </a:rPr>
              <a:t>Desempenho do produto</a:t>
            </a:r>
            <a:endParaRPr lang="pt-BR" sz="1600" b="1" dirty="0">
              <a:solidFill>
                <a:srgbClr val="FF0000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 rot="21119951">
            <a:off x="3213085" y="3283535"/>
            <a:ext cx="42883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Desempenho demandado pelo mercado de </a:t>
            </a:r>
            <a:r>
              <a:rPr lang="pt-BR" sz="1200" b="1" dirty="0" err="1" smtClean="0"/>
              <a:t>high-end</a:t>
            </a:r>
            <a:endParaRPr lang="pt-BR" sz="1200" b="1" dirty="0"/>
          </a:p>
        </p:txBody>
      </p:sp>
      <p:sp>
        <p:nvSpPr>
          <p:cNvPr id="30" name="CaixaDeTexto 29"/>
          <p:cNvSpPr txBox="1"/>
          <p:nvPr/>
        </p:nvSpPr>
        <p:spPr>
          <a:xfrm rot="21119951">
            <a:off x="2746683" y="3810595"/>
            <a:ext cx="4221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Desempenho demandado pelo mercado de </a:t>
            </a:r>
            <a:r>
              <a:rPr lang="pt-BR" sz="1200" b="1" dirty="0" err="1" smtClean="0"/>
              <a:t>low-end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417825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4" descr="http://www.galizacig.com/avantar/files/images/20090219_ondas-kondratieff%20copi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752" y="2204864"/>
            <a:ext cx="3951406" cy="3054500"/>
          </a:xfrm>
          <a:prstGeom prst="rect">
            <a:avLst/>
          </a:prstGeom>
          <a:noFill/>
        </p:spPr>
      </p:pic>
      <p:pic>
        <p:nvPicPr>
          <p:cNvPr id="4" name="Picture 2" descr="http://www.mascultura.com.mx/sites/default/files/SteveJodsHom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44355" y="1772816"/>
            <a:ext cx="4048125" cy="4048125"/>
          </a:xfrm>
          <a:prstGeom prst="rect">
            <a:avLst/>
          </a:prstGeom>
          <a:noFill/>
        </p:spPr>
      </p:pic>
      <p:sp>
        <p:nvSpPr>
          <p:cNvPr id="6" name="Seta para a esquerda e para a direita 5"/>
          <p:cNvSpPr/>
          <p:nvPr/>
        </p:nvSpPr>
        <p:spPr>
          <a:xfrm>
            <a:off x="3275856" y="2996952"/>
            <a:ext cx="2191050" cy="1440160"/>
          </a:xfrm>
          <a:prstGeom prst="leftRightArrow">
            <a:avLst/>
          </a:prstGeom>
          <a:noFill/>
          <a:ln w="5715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444208" y="6021288"/>
            <a:ext cx="2491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Destruição Criativa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578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2050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6" name="Conector de seta reta 5"/>
          <p:cNvCxnSpPr>
            <a:stCxn id="4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12" name="CaixaDeTexto 11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13" name="Retângulo 12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77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2050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6" name="Conector de seta reta 5"/>
          <p:cNvCxnSpPr>
            <a:stCxn id="4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12" name="CaixaDeTexto 11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13" name="Retângulo 12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3236496" y="2153653"/>
            <a:ext cx="4078705" cy="4054642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8705" h="4054642">
                <a:moveTo>
                  <a:pt x="12031" y="2382253"/>
                </a:moveTo>
                <a:cubicBezTo>
                  <a:pt x="804326" y="1670394"/>
                  <a:pt x="1329166" y="252663"/>
                  <a:pt x="2394284" y="252663"/>
                </a:cubicBezTo>
                <a:lnTo>
                  <a:pt x="3019926" y="0"/>
                </a:lnTo>
                <a:lnTo>
                  <a:pt x="3982452" y="493295"/>
                </a:lnTo>
                <a:lnTo>
                  <a:pt x="4078705" y="4054642"/>
                </a:lnTo>
                <a:lnTo>
                  <a:pt x="0" y="4054642"/>
                </a:lnTo>
                <a:cubicBezTo>
                  <a:pt x="4010" y="3497179"/>
                  <a:pt x="8021" y="2939716"/>
                  <a:pt x="12031" y="2382253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>
            <a:off x="5987463" y="2432257"/>
            <a:ext cx="35719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6423001" y="2357430"/>
            <a:ext cx="7922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/>
              <a:t>IBM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983105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2050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6" name="Conector de seta reta 5"/>
          <p:cNvCxnSpPr>
            <a:stCxn id="4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12" name="CaixaDeTexto 11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13" name="Retângulo 12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3344784" y="3170276"/>
            <a:ext cx="4078705" cy="3074114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8705" h="6036292">
                <a:moveTo>
                  <a:pt x="12031" y="4363903"/>
                </a:moveTo>
                <a:lnTo>
                  <a:pt x="2394284" y="831518"/>
                </a:lnTo>
                <a:cubicBezTo>
                  <a:pt x="2791326" y="236123"/>
                  <a:pt x="2218582" y="927165"/>
                  <a:pt x="2394283" y="791530"/>
                </a:cubicBezTo>
                <a:cubicBezTo>
                  <a:pt x="2569984" y="655895"/>
                  <a:pt x="3235059" y="0"/>
                  <a:pt x="3448490" y="17709"/>
                </a:cubicBezTo>
                <a:lnTo>
                  <a:pt x="3674867" y="897787"/>
                </a:lnTo>
                <a:lnTo>
                  <a:pt x="3982452" y="2474945"/>
                </a:lnTo>
                <a:lnTo>
                  <a:pt x="4078705" y="6036292"/>
                </a:lnTo>
                <a:lnTo>
                  <a:pt x="0" y="6036292"/>
                </a:lnTo>
                <a:cubicBezTo>
                  <a:pt x="4010" y="5478829"/>
                  <a:pt x="8021" y="4921366"/>
                  <a:pt x="12031" y="4363903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>
            <a:off x="6929454" y="2432257"/>
            <a:ext cx="35719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334772" y="1929556"/>
            <a:ext cx="18036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SHUGART,</a:t>
            </a:r>
          </a:p>
          <a:p>
            <a:r>
              <a:rPr lang="pt-BR" sz="2000" dirty="0" smtClean="0"/>
              <a:t>MICROPOLIS</a:t>
            </a:r>
          </a:p>
          <a:p>
            <a:r>
              <a:rPr lang="pt-BR" sz="2000" dirty="0" smtClean="0"/>
              <a:t>PRIAM</a:t>
            </a:r>
          </a:p>
          <a:p>
            <a:r>
              <a:rPr lang="pt-BR" sz="2000" dirty="0" smtClean="0"/>
              <a:t>QUANTUM</a:t>
            </a:r>
            <a:endParaRPr lang="pt-BR" sz="2000" dirty="0"/>
          </a:p>
        </p:txBody>
      </p:sp>
      <p:sp>
        <p:nvSpPr>
          <p:cNvPr id="21" name="Forma livre 20"/>
          <p:cNvSpPr/>
          <p:nvPr/>
        </p:nvSpPr>
        <p:spPr>
          <a:xfrm>
            <a:off x="2671776" y="1304616"/>
            <a:ext cx="3674867" cy="2340977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2031 w 3982452"/>
              <a:gd name="connsiteY0" fmla="*/ 4363903 h 6036292"/>
              <a:gd name="connsiteX1" fmla="*/ 2394284 w 3982452"/>
              <a:gd name="connsiteY1" fmla="*/ 831518 h 6036292"/>
              <a:gd name="connsiteX2" fmla="*/ 2394283 w 3982452"/>
              <a:gd name="connsiteY2" fmla="*/ 791530 h 6036292"/>
              <a:gd name="connsiteX3" fmla="*/ 3448490 w 3982452"/>
              <a:gd name="connsiteY3" fmla="*/ 17709 h 6036292"/>
              <a:gd name="connsiteX4" fmla="*/ 3674867 w 3982452"/>
              <a:gd name="connsiteY4" fmla="*/ 897787 h 6036292"/>
              <a:gd name="connsiteX5" fmla="*/ 3982452 w 3982452"/>
              <a:gd name="connsiteY5" fmla="*/ 2474945 h 6036292"/>
              <a:gd name="connsiteX6" fmla="*/ 3364293 w 3982452"/>
              <a:gd name="connsiteY6" fmla="*/ 2016306 h 6036292"/>
              <a:gd name="connsiteX7" fmla="*/ 0 w 3982452"/>
              <a:gd name="connsiteY7" fmla="*/ 6036292 h 6036292"/>
              <a:gd name="connsiteX8" fmla="*/ 12031 w 3982452"/>
              <a:gd name="connsiteY8" fmla="*/ 4363903 h 6036292"/>
              <a:gd name="connsiteX0" fmla="*/ 12031 w 3674867"/>
              <a:gd name="connsiteY0" fmla="*/ 4363903 h 6036292"/>
              <a:gd name="connsiteX1" fmla="*/ 2394284 w 3674867"/>
              <a:gd name="connsiteY1" fmla="*/ 831518 h 6036292"/>
              <a:gd name="connsiteX2" fmla="*/ 2394283 w 3674867"/>
              <a:gd name="connsiteY2" fmla="*/ 791530 h 6036292"/>
              <a:gd name="connsiteX3" fmla="*/ 3448490 w 3674867"/>
              <a:gd name="connsiteY3" fmla="*/ 17709 h 6036292"/>
              <a:gd name="connsiteX4" fmla="*/ 3674867 w 3674867"/>
              <a:gd name="connsiteY4" fmla="*/ 897787 h 6036292"/>
              <a:gd name="connsiteX5" fmla="*/ 3410916 w 3674867"/>
              <a:gd name="connsiteY5" fmla="*/ 1268904 h 6036292"/>
              <a:gd name="connsiteX6" fmla="*/ 3364293 w 3674867"/>
              <a:gd name="connsiteY6" fmla="*/ 2016306 h 6036292"/>
              <a:gd name="connsiteX7" fmla="*/ 0 w 3674867"/>
              <a:gd name="connsiteY7" fmla="*/ 6036292 h 6036292"/>
              <a:gd name="connsiteX8" fmla="*/ 12031 w 3674867"/>
              <a:gd name="connsiteY8" fmla="*/ 4363903 h 6036292"/>
              <a:gd name="connsiteX0" fmla="*/ 12031 w 3674867"/>
              <a:gd name="connsiteY0" fmla="*/ 4512057 h 6184446"/>
              <a:gd name="connsiteX1" fmla="*/ 2394284 w 3674867"/>
              <a:gd name="connsiteY1" fmla="*/ 979672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914116 h 6586505"/>
              <a:gd name="connsiteX1" fmla="*/ 1751310 w 3674867"/>
              <a:gd name="connsiteY1" fmla="*/ 1381730 h 6586505"/>
              <a:gd name="connsiteX2" fmla="*/ 2680003 w 3674867"/>
              <a:gd name="connsiteY2" fmla="*/ 135634 h 6586505"/>
              <a:gd name="connsiteX3" fmla="*/ 3448490 w 3674867"/>
              <a:gd name="connsiteY3" fmla="*/ 567922 h 6586505"/>
              <a:gd name="connsiteX4" fmla="*/ 3674867 w 3674867"/>
              <a:gd name="connsiteY4" fmla="*/ 1448000 h 6586505"/>
              <a:gd name="connsiteX5" fmla="*/ 3410916 w 3674867"/>
              <a:gd name="connsiteY5" fmla="*/ 1819117 h 6586505"/>
              <a:gd name="connsiteX6" fmla="*/ 3364293 w 3674867"/>
              <a:gd name="connsiteY6" fmla="*/ 2566519 h 6586505"/>
              <a:gd name="connsiteX7" fmla="*/ 0 w 3674867"/>
              <a:gd name="connsiteY7" fmla="*/ 6586505 h 6586505"/>
              <a:gd name="connsiteX8" fmla="*/ 12031 w 3674867"/>
              <a:gd name="connsiteY8" fmla="*/ 4914116 h 6586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674867" h="6586505">
                <a:moveTo>
                  <a:pt x="12031" y="4914116"/>
                </a:moveTo>
                <a:lnTo>
                  <a:pt x="1751310" y="1381730"/>
                </a:lnTo>
                <a:cubicBezTo>
                  <a:pt x="2148352" y="786335"/>
                  <a:pt x="2397140" y="271269"/>
                  <a:pt x="2680003" y="135634"/>
                </a:cubicBezTo>
                <a:cubicBezTo>
                  <a:pt x="2962866" y="-1"/>
                  <a:pt x="3235059" y="550213"/>
                  <a:pt x="3448490" y="567922"/>
                </a:cubicBezTo>
                <a:lnTo>
                  <a:pt x="3674867" y="1448000"/>
                </a:lnTo>
                <a:lnTo>
                  <a:pt x="3410916" y="1819117"/>
                </a:lnTo>
                <a:lnTo>
                  <a:pt x="3364293" y="2566519"/>
                </a:lnTo>
                <a:lnTo>
                  <a:pt x="0" y="6586505"/>
                </a:lnTo>
                <a:cubicBezTo>
                  <a:pt x="4010" y="6029042"/>
                  <a:pt x="8021" y="5471579"/>
                  <a:pt x="12031" y="4914116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04391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2050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6" name="Conector de seta reta 5"/>
          <p:cNvCxnSpPr>
            <a:stCxn id="4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12" name="CaixaDeTexto 11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13" name="Retângulo 12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3344784" y="3627495"/>
            <a:ext cx="4078705" cy="2616896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797949 w 4078705"/>
              <a:gd name="connsiteY0" fmla="*/ 3943031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797949 w 4078705"/>
              <a:gd name="connsiteY8" fmla="*/ 3943031 h 6036292"/>
              <a:gd name="connsiteX0" fmla="*/ 1797949 w 4078705"/>
              <a:gd name="connsiteY0" fmla="*/ 3943031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693690 w 4078705"/>
              <a:gd name="connsiteY5" fmla="*/ 1587354 h 6036292"/>
              <a:gd name="connsiteX6" fmla="*/ 3982452 w 4078705"/>
              <a:gd name="connsiteY6" fmla="*/ 2474945 h 6036292"/>
              <a:gd name="connsiteX7" fmla="*/ 4078705 w 4078705"/>
              <a:gd name="connsiteY7" fmla="*/ 6036292 h 6036292"/>
              <a:gd name="connsiteX8" fmla="*/ 0 w 4078705"/>
              <a:gd name="connsiteY8" fmla="*/ 6036292 h 6036292"/>
              <a:gd name="connsiteX9" fmla="*/ 1797949 w 4078705"/>
              <a:gd name="connsiteY9" fmla="*/ 3943031 h 6036292"/>
              <a:gd name="connsiteX0" fmla="*/ 1797949 w 4078705"/>
              <a:gd name="connsiteY0" fmla="*/ 3706908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448490 w 4078705"/>
              <a:gd name="connsiteY3" fmla="*/ 1324562 h 5800169"/>
              <a:gd name="connsiteX4" fmla="*/ 3674867 w 4078705"/>
              <a:gd name="connsiteY4" fmla="*/ 661664 h 5800169"/>
              <a:gd name="connsiteX5" fmla="*/ 3693690 w 4078705"/>
              <a:gd name="connsiteY5" fmla="*/ 1351231 h 5800169"/>
              <a:gd name="connsiteX6" fmla="*/ 3982452 w 4078705"/>
              <a:gd name="connsiteY6" fmla="*/ 2238822 h 5800169"/>
              <a:gd name="connsiteX7" fmla="*/ 4078705 w 4078705"/>
              <a:gd name="connsiteY7" fmla="*/ 5800169 h 5800169"/>
              <a:gd name="connsiteX8" fmla="*/ 0 w 4078705"/>
              <a:gd name="connsiteY8" fmla="*/ 5800169 h 5800169"/>
              <a:gd name="connsiteX9" fmla="*/ 1797949 w 4078705"/>
              <a:gd name="connsiteY9" fmla="*/ 3706908 h 5800169"/>
              <a:gd name="connsiteX0" fmla="*/ 1797949 w 4078705"/>
              <a:gd name="connsiteY0" fmla="*/ 3706908 h 5800169"/>
              <a:gd name="connsiteX1" fmla="*/ 2394284 w 4078705"/>
              <a:gd name="connsiteY1" fmla="*/ 595395 h 5800169"/>
              <a:gd name="connsiteX2" fmla="*/ 2751441 w 4078705"/>
              <a:gd name="connsiteY2" fmla="*/ 2098382 h 5800169"/>
              <a:gd name="connsiteX3" fmla="*/ 3448490 w 4078705"/>
              <a:gd name="connsiteY3" fmla="*/ 1324562 h 5800169"/>
              <a:gd name="connsiteX4" fmla="*/ 3674867 w 4078705"/>
              <a:gd name="connsiteY4" fmla="*/ 661664 h 5800169"/>
              <a:gd name="connsiteX5" fmla="*/ 3693690 w 4078705"/>
              <a:gd name="connsiteY5" fmla="*/ 1351231 h 5800169"/>
              <a:gd name="connsiteX6" fmla="*/ 3982452 w 4078705"/>
              <a:gd name="connsiteY6" fmla="*/ 2238822 h 5800169"/>
              <a:gd name="connsiteX7" fmla="*/ 4078705 w 4078705"/>
              <a:gd name="connsiteY7" fmla="*/ 5800169 h 5800169"/>
              <a:gd name="connsiteX8" fmla="*/ 0 w 4078705"/>
              <a:gd name="connsiteY8" fmla="*/ 5800169 h 5800169"/>
              <a:gd name="connsiteX9" fmla="*/ 1797949 w 4078705"/>
              <a:gd name="connsiteY9" fmla="*/ 3706908 h 5800169"/>
              <a:gd name="connsiteX0" fmla="*/ 1797949 w 4078705"/>
              <a:gd name="connsiteY0" fmla="*/ 3045244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3045244 h 5138505"/>
              <a:gd name="connsiteX0" fmla="*/ 1797949 w 4078705"/>
              <a:gd name="connsiteY0" fmla="*/ 2764647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2764647 h 5138505"/>
              <a:gd name="connsiteX0" fmla="*/ 1797949 w 4078705"/>
              <a:gd name="connsiteY0" fmla="*/ 2484050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2484050 h 513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78705" h="5138505">
                <a:moveTo>
                  <a:pt x="1797949" y="2484050"/>
                </a:moveTo>
                <a:lnTo>
                  <a:pt x="2394284" y="1757256"/>
                </a:lnTo>
                <a:cubicBezTo>
                  <a:pt x="2791326" y="1161861"/>
                  <a:pt x="2575740" y="1619111"/>
                  <a:pt x="2751441" y="1436718"/>
                </a:cubicBezTo>
                <a:cubicBezTo>
                  <a:pt x="2927142" y="1254325"/>
                  <a:pt x="3235059" y="645189"/>
                  <a:pt x="3448490" y="662898"/>
                </a:cubicBezTo>
                <a:lnTo>
                  <a:pt x="3674867" y="0"/>
                </a:lnTo>
                <a:lnTo>
                  <a:pt x="3693690" y="689567"/>
                </a:lnTo>
                <a:lnTo>
                  <a:pt x="3982452" y="1577158"/>
                </a:lnTo>
                <a:lnTo>
                  <a:pt x="4078705" y="5138505"/>
                </a:lnTo>
                <a:lnTo>
                  <a:pt x="0" y="5138505"/>
                </a:lnTo>
                <a:cubicBezTo>
                  <a:pt x="4010" y="4581042"/>
                  <a:pt x="1793939" y="3041513"/>
                  <a:pt x="1797949" y="2484050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>
            <a:off x="6929454" y="3465518"/>
            <a:ext cx="35719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334772" y="2962817"/>
            <a:ext cx="181171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SEAGATE,</a:t>
            </a:r>
          </a:p>
          <a:p>
            <a:r>
              <a:rPr lang="pt-BR" sz="2000" dirty="0" smtClean="0"/>
              <a:t>MINISCRIBE,</a:t>
            </a:r>
          </a:p>
          <a:p>
            <a:r>
              <a:rPr lang="pt-BR" sz="2000" dirty="0" smtClean="0"/>
              <a:t>COMPUTER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MICROPOLIS</a:t>
            </a:r>
            <a:endParaRPr lang="pt-BR" sz="2000" dirty="0">
              <a:solidFill>
                <a:srgbClr val="D16349"/>
              </a:solidFill>
            </a:endParaRPr>
          </a:p>
        </p:txBody>
      </p:sp>
      <p:sp>
        <p:nvSpPr>
          <p:cNvPr id="21" name="Forma livre 20"/>
          <p:cNvSpPr/>
          <p:nvPr/>
        </p:nvSpPr>
        <p:spPr>
          <a:xfrm>
            <a:off x="2671777" y="1304616"/>
            <a:ext cx="4268140" cy="3984027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2031 w 3982452"/>
              <a:gd name="connsiteY0" fmla="*/ 4363903 h 6036292"/>
              <a:gd name="connsiteX1" fmla="*/ 2394284 w 3982452"/>
              <a:gd name="connsiteY1" fmla="*/ 831518 h 6036292"/>
              <a:gd name="connsiteX2" fmla="*/ 2394283 w 3982452"/>
              <a:gd name="connsiteY2" fmla="*/ 791530 h 6036292"/>
              <a:gd name="connsiteX3" fmla="*/ 3448490 w 3982452"/>
              <a:gd name="connsiteY3" fmla="*/ 17709 h 6036292"/>
              <a:gd name="connsiteX4" fmla="*/ 3674867 w 3982452"/>
              <a:gd name="connsiteY4" fmla="*/ 897787 h 6036292"/>
              <a:gd name="connsiteX5" fmla="*/ 3982452 w 3982452"/>
              <a:gd name="connsiteY5" fmla="*/ 2474945 h 6036292"/>
              <a:gd name="connsiteX6" fmla="*/ 3364293 w 3982452"/>
              <a:gd name="connsiteY6" fmla="*/ 2016306 h 6036292"/>
              <a:gd name="connsiteX7" fmla="*/ 0 w 3982452"/>
              <a:gd name="connsiteY7" fmla="*/ 6036292 h 6036292"/>
              <a:gd name="connsiteX8" fmla="*/ 12031 w 3982452"/>
              <a:gd name="connsiteY8" fmla="*/ 4363903 h 6036292"/>
              <a:gd name="connsiteX0" fmla="*/ 12031 w 3674867"/>
              <a:gd name="connsiteY0" fmla="*/ 4363903 h 6036292"/>
              <a:gd name="connsiteX1" fmla="*/ 2394284 w 3674867"/>
              <a:gd name="connsiteY1" fmla="*/ 831518 h 6036292"/>
              <a:gd name="connsiteX2" fmla="*/ 2394283 w 3674867"/>
              <a:gd name="connsiteY2" fmla="*/ 791530 h 6036292"/>
              <a:gd name="connsiteX3" fmla="*/ 3448490 w 3674867"/>
              <a:gd name="connsiteY3" fmla="*/ 17709 h 6036292"/>
              <a:gd name="connsiteX4" fmla="*/ 3674867 w 3674867"/>
              <a:gd name="connsiteY4" fmla="*/ 897787 h 6036292"/>
              <a:gd name="connsiteX5" fmla="*/ 3410916 w 3674867"/>
              <a:gd name="connsiteY5" fmla="*/ 1268904 h 6036292"/>
              <a:gd name="connsiteX6" fmla="*/ 3364293 w 3674867"/>
              <a:gd name="connsiteY6" fmla="*/ 2016306 h 6036292"/>
              <a:gd name="connsiteX7" fmla="*/ 0 w 3674867"/>
              <a:gd name="connsiteY7" fmla="*/ 6036292 h 6036292"/>
              <a:gd name="connsiteX8" fmla="*/ 12031 w 3674867"/>
              <a:gd name="connsiteY8" fmla="*/ 4363903 h 6036292"/>
              <a:gd name="connsiteX0" fmla="*/ 12031 w 3674867"/>
              <a:gd name="connsiteY0" fmla="*/ 4512057 h 6184446"/>
              <a:gd name="connsiteX1" fmla="*/ 2394284 w 3674867"/>
              <a:gd name="connsiteY1" fmla="*/ 979672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914116 h 6586505"/>
              <a:gd name="connsiteX1" fmla="*/ 1751310 w 3674867"/>
              <a:gd name="connsiteY1" fmla="*/ 1381730 h 6586505"/>
              <a:gd name="connsiteX2" fmla="*/ 2680003 w 3674867"/>
              <a:gd name="connsiteY2" fmla="*/ 135634 h 6586505"/>
              <a:gd name="connsiteX3" fmla="*/ 3448490 w 3674867"/>
              <a:gd name="connsiteY3" fmla="*/ 567922 h 6586505"/>
              <a:gd name="connsiteX4" fmla="*/ 3674867 w 3674867"/>
              <a:gd name="connsiteY4" fmla="*/ 1448000 h 6586505"/>
              <a:gd name="connsiteX5" fmla="*/ 3410916 w 3674867"/>
              <a:gd name="connsiteY5" fmla="*/ 1819117 h 6586505"/>
              <a:gd name="connsiteX6" fmla="*/ 3364293 w 3674867"/>
              <a:gd name="connsiteY6" fmla="*/ 2566519 h 6586505"/>
              <a:gd name="connsiteX7" fmla="*/ 0 w 3674867"/>
              <a:gd name="connsiteY7" fmla="*/ 6586505 h 6586505"/>
              <a:gd name="connsiteX8" fmla="*/ 12031 w 3674867"/>
              <a:gd name="connsiteY8" fmla="*/ 4914116 h 6586505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078509 w 3674867"/>
              <a:gd name="connsiteY6" fmla="*/ 6184378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3674867 w 4268140"/>
              <a:gd name="connsiteY4" fmla="*/ 1448000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4103463 w 4268140"/>
              <a:gd name="connsiteY4" fmla="*/ 241959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268140" h="11209343">
                <a:moveTo>
                  <a:pt x="12031" y="4914116"/>
                </a:moveTo>
                <a:lnTo>
                  <a:pt x="1751310" y="1381730"/>
                </a:lnTo>
                <a:cubicBezTo>
                  <a:pt x="2148352" y="786335"/>
                  <a:pt x="2397140" y="271269"/>
                  <a:pt x="2680003" y="135634"/>
                </a:cubicBezTo>
                <a:cubicBezTo>
                  <a:pt x="2962866" y="-1"/>
                  <a:pt x="3235059" y="550213"/>
                  <a:pt x="3448490" y="567922"/>
                </a:cubicBezTo>
                <a:lnTo>
                  <a:pt x="4103463" y="241959"/>
                </a:lnTo>
                <a:lnTo>
                  <a:pt x="4268140" y="1819117"/>
                </a:lnTo>
                <a:lnTo>
                  <a:pt x="3078509" y="6184378"/>
                </a:lnTo>
                <a:cubicBezTo>
                  <a:pt x="1957078" y="9065319"/>
                  <a:pt x="1173323" y="10418727"/>
                  <a:pt x="0" y="11209343"/>
                </a:cubicBezTo>
                <a:cubicBezTo>
                  <a:pt x="4010" y="10651880"/>
                  <a:pt x="8021" y="5471579"/>
                  <a:pt x="12031" y="4914116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649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2050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6" name="Conector de seta reta 5"/>
          <p:cNvCxnSpPr>
            <a:stCxn id="4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12" name="CaixaDeTexto 11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13" name="Retângulo 12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Retângulo 13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 14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Retângulo 16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Forma livre 17"/>
          <p:cNvSpPr/>
          <p:nvPr/>
        </p:nvSpPr>
        <p:spPr>
          <a:xfrm>
            <a:off x="3344784" y="3627495"/>
            <a:ext cx="4078705" cy="2616896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797949 w 4078705"/>
              <a:gd name="connsiteY0" fmla="*/ 3943031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797949 w 4078705"/>
              <a:gd name="connsiteY8" fmla="*/ 3943031 h 6036292"/>
              <a:gd name="connsiteX0" fmla="*/ 1797949 w 4078705"/>
              <a:gd name="connsiteY0" fmla="*/ 3943031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693690 w 4078705"/>
              <a:gd name="connsiteY5" fmla="*/ 1587354 h 6036292"/>
              <a:gd name="connsiteX6" fmla="*/ 3982452 w 4078705"/>
              <a:gd name="connsiteY6" fmla="*/ 2474945 h 6036292"/>
              <a:gd name="connsiteX7" fmla="*/ 4078705 w 4078705"/>
              <a:gd name="connsiteY7" fmla="*/ 6036292 h 6036292"/>
              <a:gd name="connsiteX8" fmla="*/ 0 w 4078705"/>
              <a:gd name="connsiteY8" fmla="*/ 6036292 h 6036292"/>
              <a:gd name="connsiteX9" fmla="*/ 1797949 w 4078705"/>
              <a:gd name="connsiteY9" fmla="*/ 3943031 h 6036292"/>
              <a:gd name="connsiteX0" fmla="*/ 1797949 w 4078705"/>
              <a:gd name="connsiteY0" fmla="*/ 3706908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448490 w 4078705"/>
              <a:gd name="connsiteY3" fmla="*/ 1324562 h 5800169"/>
              <a:gd name="connsiteX4" fmla="*/ 3674867 w 4078705"/>
              <a:gd name="connsiteY4" fmla="*/ 661664 h 5800169"/>
              <a:gd name="connsiteX5" fmla="*/ 3693690 w 4078705"/>
              <a:gd name="connsiteY5" fmla="*/ 1351231 h 5800169"/>
              <a:gd name="connsiteX6" fmla="*/ 3982452 w 4078705"/>
              <a:gd name="connsiteY6" fmla="*/ 2238822 h 5800169"/>
              <a:gd name="connsiteX7" fmla="*/ 4078705 w 4078705"/>
              <a:gd name="connsiteY7" fmla="*/ 5800169 h 5800169"/>
              <a:gd name="connsiteX8" fmla="*/ 0 w 4078705"/>
              <a:gd name="connsiteY8" fmla="*/ 5800169 h 5800169"/>
              <a:gd name="connsiteX9" fmla="*/ 1797949 w 4078705"/>
              <a:gd name="connsiteY9" fmla="*/ 3706908 h 5800169"/>
              <a:gd name="connsiteX0" fmla="*/ 1797949 w 4078705"/>
              <a:gd name="connsiteY0" fmla="*/ 3706908 h 5800169"/>
              <a:gd name="connsiteX1" fmla="*/ 2394284 w 4078705"/>
              <a:gd name="connsiteY1" fmla="*/ 595395 h 5800169"/>
              <a:gd name="connsiteX2" fmla="*/ 2751441 w 4078705"/>
              <a:gd name="connsiteY2" fmla="*/ 2098382 h 5800169"/>
              <a:gd name="connsiteX3" fmla="*/ 3448490 w 4078705"/>
              <a:gd name="connsiteY3" fmla="*/ 1324562 h 5800169"/>
              <a:gd name="connsiteX4" fmla="*/ 3674867 w 4078705"/>
              <a:gd name="connsiteY4" fmla="*/ 661664 h 5800169"/>
              <a:gd name="connsiteX5" fmla="*/ 3693690 w 4078705"/>
              <a:gd name="connsiteY5" fmla="*/ 1351231 h 5800169"/>
              <a:gd name="connsiteX6" fmla="*/ 3982452 w 4078705"/>
              <a:gd name="connsiteY6" fmla="*/ 2238822 h 5800169"/>
              <a:gd name="connsiteX7" fmla="*/ 4078705 w 4078705"/>
              <a:gd name="connsiteY7" fmla="*/ 5800169 h 5800169"/>
              <a:gd name="connsiteX8" fmla="*/ 0 w 4078705"/>
              <a:gd name="connsiteY8" fmla="*/ 5800169 h 5800169"/>
              <a:gd name="connsiteX9" fmla="*/ 1797949 w 4078705"/>
              <a:gd name="connsiteY9" fmla="*/ 3706908 h 5800169"/>
              <a:gd name="connsiteX0" fmla="*/ 1797949 w 4078705"/>
              <a:gd name="connsiteY0" fmla="*/ 3045244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3045244 h 5138505"/>
              <a:gd name="connsiteX0" fmla="*/ 1797949 w 4078705"/>
              <a:gd name="connsiteY0" fmla="*/ 2764647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2764647 h 5138505"/>
              <a:gd name="connsiteX0" fmla="*/ 1797949 w 4078705"/>
              <a:gd name="connsiteY0" fmla="*/ 2484050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1797949 w 4078705"/>
              <a:gd name="connsiteY9" fmla="*/ 2484050 h 5138505"/>
              <a:gd name="connsiteX0" fmla="*/ 2012231 w 4078705"/>
              <a:gd name="connsiteY0" fmla="*/ 3746476 h 5138505"/>
              <a:gd name="connsiteX1" fmla="*/ 2394284 w 4078705"/>
              <a:gd name="connsiteY1" fmla="*/ 1757256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2012231 w 4078705"/>
              <a:gd name="connsiteY9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2751441 w 4078705"/>
              <a:gd name="connsiteY2" fmla="*/ 1436718 h 5138505"/>
              <a:gd name="connsiteX3" fmla="*/ 3448490 w 4078705"/>
              <a:gd name="connsiteY3" fmla="*/ 662898 h 5138505"/>
              <a:gd name="connsiteX4" fmla="*/ 3674867 w 4078705"/>
              <a:gd name="connsiteY4" fmla="*/ 0 h 5138505"/>
              <a:gd name="connsiteX5" fmla="*/ 3693690 w 4078705"/>
              <a:gd name="connsiteY5" fmla="*/ 689567 h 5138505"/>
              <a:gd name="connsiteX6" fmla="*/ 3982452 w 4078705"/>
              <a:gd name="connsiteY6" fmla="*/ 1577158 h 5138505"/>
              <a:gd name="connsiteX7" fmla="*/ 4078705 w 4078705"/>
              <a:gd name="connsiteY7" fmla="*/ 5138505 h 5138505"/>
              <a:gd name="connsiteX8" fmla="*/ 0 w 4078705"/>
              <a:gd name="connsiteY8" fmla="*/ 5138505 h 5138505"/>
              <a:gd name="connsiteX9" fmla="*/ 2012231 w 4078705"/>
              <a:gd name="connsiteY9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2751441 w 4078705"/>
              <a:gd name="connsiteY2" fmla="*/ 1436718 h 5138505"/>
              <a:gd name="connsiteX3" fmla="*/ 3528981 w 4078705"/>
              <a:gd name="connsiteY3" fmla="*/ 1662619 h 5138505"/>
              <a:gd name="connsiteX4" fmla="*/ 3448490 w 4078705"/>
              <a:gd name="connsiteY4" fmla="*/ 662898 h 5138505"/>
              <a:gd name="connsiteX5" fmla="*/ 3674867 w 4078705"/>
              <a:gd name="connsiteY5" fmla="*/ 0 h 5138505"/>
              <a:gd name="connsiteX6" fmla="*/ 3693690 w 4078705"/>
              <a:gd name="connsiteY6" fmla="*/ 689567 h 5138505"/>
              <a:gd name="connsiteX7" fmla="*/ 3982452 w 4078705"/>
              <a:gd name="connsiteY7" fmla="*/ 1577158 h 5138505"/>
              <a:gd name="connsiteX8" fmla="*/ 4078705 w 4078705"/>
              <a:gd name="connsiteY8" fmla="*/ 5138505 h 5138505"/>
              <a:gd name="connsiteX9" fmla="*/ 0 w 4078705"/>
              <a:gd name="connsiteY9" fmla="*/ 5138505 h 5138505"/>
              <a:gd name="connsiteX10" fmla="*/ 2012231 w 4078705"/>
              <a:gd name="connsiteY10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2751441 w 4078705"/>
              <a:gd name="connsiteY2" fmla="*/ 1436718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448490 w 4078705"/>
              <a:gd name="connsiteY5" fmla="*/ 662898 h 5138505"/>
              <a:gd name="connsiteX6" fmla="*/ 3674867 w 4078705"/>
              <a:gd name="connsiteY6" fmla="*/ 0 h 5138505"/>
              <a:gd name="connsiteX7" fmla="*/ 3693690 w 4078705"/>
              <a:gd name="connsiteY7" fmla="*/ 689567 h 5138505"/>
              <a:gd name="connsiteX8" fmla="*/ 3982452 w 4078705"/>
              <a:gd name="connsiteY8" fmla="*/ 1577158 h 5138505"/>
              <a:gd name="connsiteX9" fmla="*/ 4078705 w 4078705"/>
              <a:gd name="connsiteY9" fmla="*/ 5138505 h 5138505"/>
              <a:gd name="connsiteX10" fmla="*/ 0 w 4078705"/>
              <a:gd name="connsiteY10" fmla="*/ 5138505 h 5138505"/>
              <a:gd name="connsiteX11" fmla="*/ 2012231 w 4078705"/>
              <a:gd name="connsiteY11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3037161 w 4078705"/>
              <a:gd name="connsiteY2" fmla="*/ 2418594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448490 w 4078705"/>
              <a:gd name="connsiteY5" fmla="*/ 662898 h 5138505"/>
              <a:gd name="connsiteX6" fmla="*/ 3674867 w 4078705"/>
              <a:gd name="connsiteY6" fmla="*/ 0 h 5138505"/>
              <a:gd name="connsiteX7" fmla="*/ 3693690 w 4078705"/>
              <a:gd name="connsiteY7" fmla="*/ 689567 h 5138505"/>
              <a:gd name="connsiteX8" fmla="*/ 3982452 w 4078705"/>
              <a:gd name="connsiteY8" fmla="*/ 1577158 h 5138505"/>
              <a:gd name="connsiteX9" fmla="*/ 4078705 w 4078705"/>
              <a:gd name="connsiteY9" fmla="*/ 5138505 h 5138505"/>
              <a:gd name="connsiteX10" fmla="*/ 0 w 4078705"/>
              <a:gd name="connsiteY10" fmla="*/ 5138505 h 5138505"/>
              <a:gd name="connsiteX11" fmla="*/ 2012231 w 4078705"/>
              <a:gd name="connsiteY11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3037161 w 4078705"/>
              <a:gd name="connsiteY2" fmla="*/ 2418594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448490 w 4078705"/>
              <a:gd name="connsiteY5" fmla="*/ 662898 h 5138505"/>
              <a:gd name="connsiteX6" fmla="*/ 3428995 w 4078705"/>
              <a:gd name="connsiteY6" fmla="*/ 626115 h 5138505"/>
              <a:gd name="connsiteX7" fmla="*/ 3674867 w 4078705"/>
              <a:gd name="connsiteY7" fmla="*/ 0 h 5138505"/>
              <a:gd name="connsiteX8" fmla="*/ 3693690 w 4078705"/>
              <a:gd name="connsiteY8" fmla="*/ 689567 h 5138505"/>
              <a:gd name="connsiteX9" fmla="*/ 3982452 w 4078705"/>
              <a:gd name="connsiteY9" fmla="*/ 1577158 h 5138505"/>
              <a:gd name="connsiteX10" fmla="*/ 4078705 w 4078705"/>
              <a:gd name="connsiteY10" fmla="*/ 5138505 h 5138505"/>
              <a:gd name="connsiteX11" fmla="*/ 0 w 4078705"/>
              <a:gd name="connsiteY11" fmla="*/ 5138505 h 5138505"/>
              <a:gd name="connsiteX12" fmla="*/ 2012231 w 4078705"/>
              <a:gd name="connsiteY12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3037161 w 4078705"/>
              <a:gd name="connsiteY2" fmla="*/ 2418594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448490 w 4078705"/>
              <a:gd name="connsiteY5" fmla="*/ 662898 h 5138505"/>
              <a:gd name="connsiteX6" fmla="*/ 3428995 w 4078705"/>
              <a:gd name="connsiteY6" fmla="*/ 626115 h 5138505"/>
              <a:gd name="connsiteX7" fmla="*/ 3674867 w 4078705"/>
              <a:gd name="connsiteY7" fmla="*/ 0 h 5138505"/>
              <a:gd name="connsiteX8" fmla="*/ 3693690 w 4078705"/>
              <a:gd name="connsiteY8" fmla="*/ 689567 h 5138505"/>
              <a:gd name="connsiteX9" fmla="*/ 3982452 w 4078705"/>
              <a:gd name="connsiteY9" fmla="*/ 1577158 h 5138505"/>
              <a:gd name="connsiteX10" fmla="*/ 4078705 w 4078705"/>
              <a:gd name="connsiteY10" fmla="*/ 5138505 h 5138505"/>
              <a:gd name="connsiteX11" fmla="*/ 0 w 4078705"/>
              <a:gd name="connsiteY11" fmla="*/ 5138505 h 5138505"/>
              <a:gd name="connsiteX12" fmla="*/ 2012231 w 4078705"/>
              <a:gd name="connsiteY12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3037161 w 4078705"/>
              <a:gd name="connsiteY2" fmla="*/ 2418594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448490 w 4078705"/>
              <a:gd name="connsiteY5" fmla="*/ 662898 h 5138505"/>
              <a:gd name="connsiteX6" fmla="*/ 3714715 w 4078705"/>
              <a:gd name="connsiteY6" fmla="*/ 626115 h 5138505"/>
              <a:gd name="connsiteX7" fmla="*/ 3674867 w 4078705"/>
              <a:gd name="connsiteY7" fmla="*/ 0 h 5138505"/>
              <a:gd name="connsiteX8" fmla="*/ 3693690 w 4078705"/>
              <a:gd name="connsiteY8" fmla="*/ 689567 h 5138505"/>
              <a:gd name="connsiteX9" fmla="*/ 3982452 w 4078705"/>
              <a:gd name="connsiteY9" fmla="*/ 1577158 h 5138505"/>
              <a:gd name="connsiteX10" fmla="*/ 4078705 w 4078705"/>
              <a:gd name="connsiteY10" fmla="*/ 5138505 h 5138505"/>
              <a:gd name="connsiteX11" fmla="*/ 0 w 4078705"/>
              <a:gd name="connsiteY11" fmla="*/ 5138505 h 5138505"/>
              <a:gd name="connsiteX12" fmla="*/ 2012231 w 4078705"/>
              <a:gd name="connsiteY12" fmla="*/ 3746476 h 5138505"/>
              <a:gd name="connsiteX0" fmla="*/ 2012231 w 4078705"/>
              <a:gd name="connsiteY0" fmla="*/ 3746476 h 5138505"/>
              <a:gd name="connsiteX1" fmla="*/ 2680004 w 4078705"/>
              <a:gd name="connsiteY1" fmla="*/ 2739132 h 5138505"/>
              <a:gd name="connsiteX2" fmla="*/ 3037161 w 4078705"/>
              <a:gd name="connsiteY2" fmla="*/ 2418594 h 5138505"/>
              <a:gd name="connsiteX3" fmla="*/ 3338730 w 4078705"/>
              <a:gd name="connsiteY3" fmla="*/ 2130695 h 5138505"/>
              <a:gd name="connsiteX4" fmla="*/ 3528981 w 4078705"/>
              <a:gd name="connsiteY4" fmla="*/ 1662619 h 5138505"/>
              <a:gd name="connsiteX5" fmla="*/ 3662772 w 4078705"/>
              <a:gd name="connsiteY5" fmla="*/ 1083675 h 5138505"/>
              <a:gd name="connsiteX6" fmla="*/ 3714715 w 4078705"/>
              <a:gd name="connsiteY6" fmla="*/ 626115 h 5138505"/>
              <a:gd name="connsiteX7" fmla="*/ 3674867 w 4078705"/>
              <a:gd name="connsiteY7" fmla="*/ 0 h 5138505"/>
              <a:gd name="connsiteX8" fmla="*/ 3693690 w 4078705"/>
              <a:gd name="connsiteY8" fmla="*/ 689567 h 5138505"/>
              <a:gd name="connsiteX9" fmla="*/ 3982452 w 4078705"/>
              <a:gd name="connsiteY9" fmla="*/ 1577158 h 5138505"/>
              <a:gd name="connsiteX10" fmla="*/ 4078705 w 4078705"/>
              <a:gd name="connsiteY10" fmla="*/ 5138505 h 5138505"/>
              <a:gd name="connsiteX11" fmla="*/ 0 w 4078705"/>
              <a:gd name="connsiteY11" fmla="*/ 5138505 h 5138505"/>
              <a:gd name="connsiteX12" fmla="*/ 2012231 w 4078705"/>
              <a:gd name="connsiteY12" fmla="*/ 3746476 h 5138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78705" h="5138505">
                <a:moveTo>
                  <a:pt x="2012231" y="3746476"/>
                </a:moveTo>
                <a:lnTo>
                  <a:pt x="2680004" y="2739132"/>
                </a:lnTo>
                <a:cubicBezTo>
                  <a:pt x="3077046" y="2143737"/>
                  <a:pt x="2909080" y="2764633"/>
                  <a:pt x="3037161" y="2418594"/>
                </a:cubicBezTo>
                <a:cubicBezTo>
                  <a:pt x="3051703" y="2200300"/>
                  <a:pt x="3256760" y="2256691"/>
                  <a:pt x="3338730" y="2130695"/>
                </a:cubicBezTo>
                <a:cubicBezTo>
                  <a:pt x="3420700" y="2004699"/>
                  <a:pt x="3474974" y="1837122"/>
                  <a:pt x="3528981" y="1662619"/>
                </a:cubicBezTo>
                <a:cubicBezTo>
                  <a:pt x="3582988" y="1488116"/>
                  <a:pt x="3679436" y="1256426"/>
                  <a:pt x="3662772" y="1083675"/>
                </a:cubicBezTo>
                <a:cubicBezTo>
                  <a:pt x="3656274" y="1071414"/>
                  <a:pt x="3816698" y="648705"/>
                  <a:pt x="3714715" y="626115"/>
                </a:cubicBezTo>
                <a:lnTo>
                  <a:pt x="3674867" y="0"/>
                </a:lnTo>
                <a:lnTo>
                  <a:pt x="3693690" y="689567"/>
                </a:lnTo>
                <a:lnTo>
                  <a:pt x="3982452" y="1577158"/>
                </a:lnTo>
                <a:lnTo>
                  <a:pt x="4078705" y="5138505"/>
                </a:lnTo>
                <a:lnTo>
                  <a:pt x="0" y="5138505"/>
                </a:lnTo>
                <a:cubicBezTo>
                  <a:pt x="4010" y="4581042"/>
                  <a:pt x="2008221" y="4303939"/>
                  <a:pt x="2012231" y="3746476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>
            <a:off x="6929454" y="4037022"/>
            <a:ext cx="35719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/>
          <p:cNvSpPr txBox="1"/>
          <p:nvPr/>
        </p:nvSpPr>
        <p:spPr>
          <a:xfrm>
            <a:off x="7334772" y="3699221"/>
            <a:ext cx="18630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RODIME,</a:t>
            </a:r>
          </a:p>
          <a:p>
            <a:r>
              <a:rPr lang="pt-BR" sz="2000" dirty="0" smtClean="0"/>
              <a:t>CONNER Spin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SEAGATE</a:t>
            </a:r>
            <a:endParaRPr lang="pt-BR" sz="2000" dirty="0" smtClean="0"/>
          </a:p>
        </p:txBody>
      </p:sp>
      <p:sp>
        <p:nvSpPr>
          <p:cNvPr id="21" name="Forma livre 20"/>
          <p:cNvSpPr/>
          <p:nvPr/>
        </p:nvSpPr>
        <p:spPr>
          <a:xfrm>
            <a:off x="2652449" y="1304616"/>
            <a:ext cx="4287468" cy="4698383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2031 w 3982452"/>
              <a:gd name="connsiteY0" fmla="*/ 4363903 h 6036292"/>
              <a:gd name="connsiteX1" fmla="*/ 2394284 w 3982452"/>
              <a:gd name="connsiteY1" fmla="*/ 831518 h 6036292"/>
              <a:gd name="connsiteX2" fmla="*/ 2394283 w 3982452"/>
              <a:gd name="connsiteY2" fmla="*/ 791530 h 6036292"/>
              <a:gd name="connsiteX3" fmla="*/ 3448490 w 3982452"/>
              <a:gd name="connsiteY3" fmla="*/ 17709 h 6036292"/>
              <a:gd name="connsiteX4" fmla="*/ 3674867 w 3982452"/>
              <a:gd name="connsiteY4" fmla="*/ 897787 h 6036292"/>
              <a:gd name="connsiteX5" fmla="*/ 3982452 w 3982452"/>
              <a:gd name="connsiteY5" fmla="*/ 2474945 h 6036292"/>
              <a:gd name="connsiteX6" fmla="*/ 3364293 w 3982452"/>
              <a:gd name="connsiteY6" fmla="*/ 2016306 h 6036292"/>
              <a:gd name="connsiteX7" fmla="*/ 0 w 3982452"/>
              <a:gd name="connsiteY7" fmla="*/ 6036292 h 6036292"/>
              <a:gd name="connsiteX8" fmla="*/ 12031 w 3982452"/>
              <a:gd name="connsiteY8" fmla="*/ 4363903 h 6036292"/>
              <a:gd name="connsiteX0" fmla="*/ 12031 w 3674867"/>
              <a:gd name="connsiteY0" fmla="*/ 4363903 h 6036292"/>
              <a:gd name="connsiteX1" fmla="*/ 2394284 w 3674867"/>
              <a:gd name="connsiteY1" fmla="*/ 831518 h 6036292"/>
              <a:gd name="connsiteX2" fmla="*/ 2394283 w 3674867"/>
              <a:gd name="connsiteY2" fmla="*/ 791530 h 6036292"/>
              <a:gd name="connsiteX3" fmla="*/ 3448490 w 3674867"/>
              <a:gd name="connsiteY3" fmla="*/ 17709 h 6036292"/>
              <a:gd name="connsiteX4" fmla="*/ 3674867 w 3674867"/>
              <a:gd name="connsiteY4" fmla="*/ 897787 h 6036292"/>
              <a:gd name="connsiteX5" fmla="*/ 3410916 w 3674867"/>
              <a:gd name="connsiteY5" fmla="*/ 1268904 h 6036292"/>
              <a:gd name="connsiteX6" fmla="*/ 3364293 w 3674867"/>
              <a:gd name="connsiteY6" fmla="*/ 2016306 h 6036292"/>
              <a:gd name="connsiteX7" fmla="*/ 0 w 3674867"/>
              <a:gd name="connsiteY7" fmla="*/ 6036292 h 6036292"/>
              <a:gd name="connsiteX8" fmla="*/ 12031 w 3674867"/>
              <a:gd name="connsiteY8" fmla="*/ 4363903 h 6036292"/>
              <a:gd name="connsiteX0" fmla="*/ 12031 w 3674867"/>
              <a:gd name="connsiteY0" fmla="*/ 4512057 h 6184446"/>
              <a:gd name="connsiteX1" fmla="*/ 2394284 w 3674867"/>
              <a:gd name="connsiteY1" fmla="*/ 979672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914116 h 6586505"/>
              <a:gd name="connsiteX1" fmla="*/ 1751310 w 3674867"/>
              <a:gd name="connsiteY1" fmla="*/ 1381730 h 6586505"/>
              <a:gd name="connsiteX2" fmla="*/ 2680003 w 3674867"/>
              <a:gd name="connsiteY2" fmla="*/ 135634 h 6586505"/>
              <a:gd name="connsiteX3" fmla="*/ 3448490 w 3674867"/>
              <a:gd name="connsiteY3" fmla="*/ 567922 h 6586505"/>
              <a:gd name="connsiteX4" fmla="*/ 3674867 w 3674867"/>
              <a:gd name="connsiteY4" fmla="*/ 1448000 h 6586505"/>
              <a:gd name="connsiteX5" fmla="*/ 3410916 w 3674867"/>
              <a:gd name="connsiteY5" fmla="*/ 1819117 h 6586505"/>
              <a:gd name="connsiteX6" fmla="*/ 3364293 w 3674867"/>
              <a:gd name="connsiteY6" fmla="*/ 2566519 h 6586505"/>
              <a:gd name="connsiteX7" fmla="*/ 0 w 3674867"/>
              <a:gd name="connsiteY7" fmla="*/ 6586505 h 6586505"/>
              <a:gd name="connsiteX8" fmla="*/ 12031 w 3674867"/>
              <a:gd name="connsiteY8" fmla="*/ 4914116 h 6586505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078509 w 3674867"/>
              <a:gd name="connsiteY6" fmla="*/ 6184378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3674867 w 4268140"/>
              <a:gd name="connsiteY4" fmla="*/ 1448000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4103463 w 4268140"/>
              <a:gd name="connsiteY4" fmla="*/ 241959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070488 w 4260119"/>
              <a:gd name="connsiteY6" fmla="*/ 6184378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2570390 w 4260119"/>
              <a:gd name="connsiteY6" fmla="*/ 9601241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2570390 w 4260119"/>
              <a:gd name="connsiteY6" fmla="*/ 9601241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023170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408181 w 4260119"/>
              <a:gd name="connsiteY6" fmla="*/ 6518732 h 13219234"/>
              <a:gd name="connsiteX7" fmla="*/ 3166014 w 4260119"/>
              <a:gd name="connsiteY7" fmla="*/ 8211317 h 13219234"/>
              <a:gd name="connsiteX8" fmla="*/ 2570390 w 4260119"/>
              <a:gd name="connsiteY8" fmla="*/ 9601241 h 13219234"/>
              <a:gd name="connsiteX9" fmla="*/ 849203 w 4260119"/>
              <a:gd name="connsiteY9" fmla="*/ 13219234 h 13219234"/>
              <a:gd name="connsiteX10" fmla="*/ 4010 w 4260119"/>
              <a:gd name="connsiteY10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265273 w 4260119"/>
              <a:gd name="connsiteY6" fmla="*/ 6518732 h 13219234"/>
              <a:gd name="connsiteX7" fmla="*/ 3166014 w 4260119"/>
              <a:gd name="connsiteY7" fmla="*/ 8211317 h 13219234"/>
              <a:gd name="connsiteX8" fmla="*/ 2570390 w 4260119"/>
              <a:gd name="connsiteY8" fmla="*/ 9601241 h 13219234"/>
              <a:gd name="connsiteX9" fmla="*/ 849203 w 4260119"/>
              <a:gd name="connsiteY9" fmla="*/ 13219234 h 13219234"/>
              <a:gd name="connsiteX10" fmla="*/ 4010 w 4260119"/>
              <a:gd name="connsiteY10" fmla="*/ 4914116 h 13219234"/>
              <a:gd name="connsiteX0" fmla="*/ 257923 w 4514032"/>
              <a:gd name="connsiteY0" fmla="*/ 4914116 h 13219234"/>
              <a:gd name="connsiteX1" fmla="*/ 1997202 w 4514032"/>
              <a:gd name="connsiteY1" fmla="*/ 1381730 h 13219234"/>
              <a:gd name="connsiteX2" fmla="*/ 2925895 w 4514032"/>
              <a:gd name="connsiteY2" fmla="*/ 135634 h 13219234"/>
              <a:gd name="connsiteX3" fmla="*/ 3694382 w 4514032"/>
              <a:gd name="connsiteY3" fmla="*/ 567922 h 13219234"/>
              <a:gd name="connsiteX4" fmla="*/ 4349355 w 4514032"/>
              <a:gd name="connsiteY4" fmla="*/ 241959 h 13219234"/>
              <a:gd name="connsiteX5" fmla="*/ 4514032 w 4514032"/>
              <a:gd name="connsiteY5" fmla="*/ 3628013 h 13219234"/>
              <a:gd name="connsiteX6" fmla="*/ 3519186 w 4514032"/>
              <a:gd name="connsiteY6" fmla="*/ 6518732 h 13219234"/>
              <a:gd name="connsiteX7" fmla="*/ 3419927 w 4514032"/>
              <a:gd name="connsiteY7" fmla="*/ 8211317 h 13219234"/>
              <a:gd name="connsiteX8" fmla="*/ 2824303 w 4514032"/>
              <a:gd name="connsiteY8" fmla="*/ 9601241 h 13219234"/>
              <a:gd name="connsiteX9" fmla="*/ 1103116 w 4514032"/>
              <a:gd name="connsiteY9" fmla="*/ 13219234 h 13219234"/>
              <a:gd name="connsiteX10" fmla="*/ 449662 w 4514032"/>
              <a:gd name="connsiteY10" fmla="*/ 6992655 h 13219234"/>
              <a:gd name="connsiteX11" fmla="*/ 257923 w 4514032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191739 w 4256109"/>
              <a:gd name="connsiteY10" fmla="*/ 6992655 h 13219234"/>
              <a:gd name="connsiteX11" fmla="*/ 0 w 4256109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48831 w 4256109"/>
              <a:gd name="connsiteY10" fmla="*/ 6992655 h 13219234"/>
              <a:gd name="connsiteX11" fmla="*/ 0 w 4256109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48831 w 4256109"/>
              <a:gd name="connsiteY10" fmla="*/ 6992655 h 13219234"/>
              <a:gd name="connsiteX11" fmla="*/ 0 w 4256109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87468" h="13219234">
                <a:moveTo>
                  <a:pt x="31359" y="4914116"/>
                </a:moveTo>
                <a:lnTo>
                  <a:pt x="1770638" y="1381730"/>
                </a:lnTo>
                <a:cubicBezTo>
                  <a:pt x="2167680" y="786335"/>
                  <a:pt x="2416468" y="271269"/>
                  <a:pt x="2699331" y="135634"/>
                </a:cubicBezTo>
                <a:cubicBezTo>
                  <a:pt x="2982194" y="-1"/>
                  <a:pt x="3254387" y="550213"/>
                  <a:pt x="3467818" y="567922"/>
                </a:cubicBezTo>
                <a:lnTo>
                  <a:pt x="4122791" y="241959"/>
                </a:lnTo>
                <a:lnTo>
                  <a:pt x="4287468" y="3628013"/>
                </a:lnTo>
                <a:cubicBezTo>
                  <a:pt x="4172925" y="4674142"/>
                  <a:pt x="3474973" y="5754848"/>
                  <a:pt x="3292622" y="6518732"/>
                </a:cubicBezTo>
                <a:cubicBezTo>
                  <a:pt x="3110271" y="7282616"/>
                  <a:pt x="3332995" y="7697566"/>
                  <a:pt x="3193363" y="8211317"/>
                </a:cubicBezTo>
                <a:cubicBezTo>
                  <a:pt x="2911742" y="9508338"/>
                  <a:pt x="2960067" y="8766588"/>
                  <a:pt x="2597739" y="9601241"/>
                </a:cubicBezTo>
                <a:cubicBezTo>
                  <a:pt x="1476308" y="12482182"/>
                  <a:pt x="2049875" y="12428618"/>
                  <a:pt x="876552" y="13219234"/>
                </a:cubicBezTo>
                <a:cubicBezTo>
                  <a:pt x="480779" y="12784470"/>
                  <a:pt x="220992" y="8376841"/>
                  <a:pt x="80126" y="6992655"/>
                </a:cubicBezTo>
                <a:cubicBezTo>
                  <a:pt x="36314" y="6136893"/>
                  <a:pt x="0" y="5606962"/>
                  <a:pt x="31359" y="4914116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076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z="3600" dirty="0" smtClean="0"/>
              <a:t>Mudanças de ruptura</a:t>
            </a:r>
            <a:endParaRPr lang="pt-BR" dirty="0"/>
          </a:p>
        </p:txBody>
      </p:sp>
      <p:pic>
        <p:nvPicPr>
          <p:cNvPr id="18" name="Picture 2" descr="http://www.oxfordscholarship.com/doc/10.1093/0198290969.001.0001/graphic010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9168" y="1269825"/>
            <a:ext cx="4686300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8"/>
          <p:cNvSpPr txBox="1"/>
          <p:nvPr/>
        </p:nvSpPr>
        <p:spPr>
          <a:xfrm>
            <a:off x="6357950" y="5072074"/>
            <a:ext cx="2824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50" b="1" dirty="0" smtClean="0"/>
              <a:t>E</a:t>
            </a:r>
            <a:endParaRPr lang="pt-BR" sz="1050" b="1" dirty="0"/>
          </a:p>
        </p:txBody>
      </p:sp>
      <p:cxnSp>
        <p:nvCxnSpPr>
          <p:cNvPr id="20" name="Conector de seta reta 19"/>
          <p:cNvCxnSpPr>
            <a:stCxn id="19" idx="0"/>
          </p:cNvCxnSpPr>
          <p:nvPr/>
        </p:nvCxnSpPr>
        <p:spPr>
          <a:xfrm rot="5400000" flipH="1" flipV="1">
            <a:off x="6464281" y="4821216"/>
            <a:ext cx="285752" cy="215965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/>
          <p:cNvCxnSpPr/>
          <p:nvPr/>
        </p:nvCxnSpPr>
        <p:spPr>
          <a:xfrm rot="5400000" flipH="1" flipV="1">
            <a:off x="6537372" y="4892652"/>
            <a:ext cx="142876" cy="215967"/>
          </a:xfrm>
          <a:prstGeom prst="straightConnector1">
            <a:avLst/>
          </a:prstGeom>
          <a:ln>
            <a:solidFill>
              <a:schemeClr val="tx1"/>
            </a:solidFill>
            <a:prstDash val="solid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ixaDeTexto 21"/>
          <p:cNvSpPr txBox="1"/>
          <p:nvPr/>
        </p:nvSpPr>
        <p:spPr>
          <a:xfrm rot="19487095">
            <a:off x="5197639" y="5180334"/>
            <a:ext cx="14398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smtClean="0"/>
              <a:t>2.5” drive </a:t>
            </a:r>
            <a:r>
              <a:rPr lang="pt-BR" sz="900" b="1" dirty="0" err="1" smtClean="0"/>
              <a:t>technology</a:t>
            </a:r>
            <a:endParaRPr lang="pt-BR" sz="900" b="1" dirty="0"/>
          </a:p>
        </p:txBody>
      </p:sp>
      <p:sp>
        <p:nvSpPr>
          <p:cNvPr id="23" name="CaixaDeTexto 22"/>
          <p:cNvSpPr txBox="1"/>
          <p:nvPr/>
        </p:nvSpPr>
        <p:spPr>
          <a:xfrm rot="19487095">
            <a:off x="5183031" y="5447362"/>
            <a:ext cx="194476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900" b="1" dirty="0" err="1" smtClean="0"/>
              <a:t>Demand</a:t>
            </a:r>
            <a:r>
              <a:rPr lang="pt-BR" sz="900" b="1" dirty="0" smtClean="0"/>
              <a:t> in notebooks </a:t>
            </a:r>
            <a:r>
              <a:rPr lang="pt-BR" sz="900" b="1" dirty="0" err="1" smtClean="0"/>
              <a:t>market</a:t>
            </a:r>
            <a:endParaRPr lang="pt-BR" sz="900" b="1" dirty="0"/>
          </a:p>
        </p:txBody>
      </p:sp>
      <p:sp>
        <p:nvSpPr>
          <p:cNvPr id="24" name="Retângulo 23"/>
          <p:cNvSpPr/>
          <p:nvPr/>
        </p:nvSpPr>
        <p:spPr>
          <a:xfrm>
            <a:off x="2655206" y="3369594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/>
          <p:cNvSpPr/>
          <p:nvPr/>
        </p:nvSpPr>
        <p:spPr>
          <a:xfrm>
            <a:off x="3559836" y="466751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Retângulo 25"/>
          <p:cNvSpPr/>
          <p:nvPr/>
        </p:nvSpPr>
        <p:spPr>
          <a:xfrm>
            <a:off x="4083966" y="5298420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Retângulo 26"/>
          <p:cNvSpPr/>
          <p:nvPr/>
        </p:nvSpPr>
        <p:spPr>
          <a:xfrm>
            <a:off x="5334508" y="4822418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/>
          <p:cNvSpPr/>
          <p:nvPr/>
        </p:nvSpPr>
        <p:spPr>
          <a:xfrm>
            <a:off x="6429388" y="5060042"/>
            <a:ext cx="142876" cy="214314"/>
          </a:xfrm>
          <a:prstGeom prst="rect">
            <a:avLst/>
          </a:prstGeom>
          <a:solidFill>
            <a:srgbClr val="FFFF00">
              <a:alpha val="2902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para a direita 29"/>
          <p:cNvSpPr/>
          <p:nvPr/>
        </p:nvSpPr>
        <p:spPr>
          <a:xfrm>
            <a:off x="6929454" y="4766933"/>
            <a:ext cx="357190" cy="3571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CaixaDeTexto 30"/>
          <p:cNvSpPr txBox="1"/>
          <p:nvPr/>
        </p:nvSpPr>
        <p:spPr>
          <a:xfrm>
            <a:off x="7334772" y="4143380"/>
            <a:ext cx="1697901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 smtClean="0"/>
              <a:t>LONGMONT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CONNER, 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QUANTUM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SEAGATE</a:t>
            </a:r>
          </a:p>
          <a:p>
            <a:r>
              <a:rPr lang="pt-BR" sz="2000" dirty="0" smtClean="0">
                <a:solidFill>
                  <a:srgbClr val="D16349"/>
                </a:solidFill>
              </a:rPr>
              <a:t>WESTERN</a:t>
            </a:r>
          </a:p>
        </p:txBody>
      </p:sp>
      <p:sp>
        <p:nvSpPr>
          <p:cNvPr id="32" name="Forma livre 31"/>
          <p:cNvSpPr/>
          <p:nvPr/>
        </p:nvSpPr>
        <p:spPr>
          <a:xfrm>
            <a:off x="2652449" y="1304617"/>
            <a:ext cx="4690285" cy="5007900"/>
          </a:xfrm>
          <a:custGeom>
            <a:avLst/>
            <a:gdLst>
              <a:gd name="connsiteX0" fmla="*/ 12031 w 4078705"/>
              <a:gd name="connsiteY0" fmla="*/ 2382253 h 4054642"/>
              <a:gd name="connsiteX1" fmla="*/ 2394284 w 4078705"/>
              <a:gd name="connsiteY1" fmla="*/ 252663 h 4054642"/>
              <a:gd name="connsiteX2" fmla="*/ 3019926 w 4078705"/>
              <a:gd name="connsiteY2" fmla="*/ 0 h 4054642"/>
              <a:gd name="connsiteX3" fmla="*/ 3982452 w 4078705"/>
              <a:gd name="connsiteY3" fmla="*/ 493295 h 4054642"/>
              <a:gd name="connsiteX4" fmla="*/ 4078705 w 4078705"/>
              <a:gd name="connsiteY4" fmla="*/ 4054642 h 4054642"/>
              <a:gd name="connsiteX5" fmla="*/ 0 w 4078705"/>
              <a:gd name="connsiteY5" fmla="*/ 4054642 h 4054642"/>
              <a:gd name="connsiteX6" fmla="*/ 12031 w 4078705"/>
              <a:gd name="connsiteY6" fmla="*/ 2382253 h 4054642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3532385 h 5204774"/>
              <a:gd name="connsiteX1" fmla="*/ 2394284 w 4078705"/>
              <a:gd name="connsiteY1" fmla="*/ 0 h 5204774"/>
              <a:gd name="connsiteX2" fmla="*/ 3019926 w 4078705"/>
              <a:gd name="connsiteY2" fmla="*/ 1150132 h 5204774"/>
              <a:gd name="connsiteX3" fmla="*/ 3982452 w 4078705"/>
              <a:gd name="connsiteY3" fmla="*/ 1643427 h 5204774"/>
              <a:gd name="connsiteX4" fmla="*/ 4078705 w 4078705"/>
              <a:gd name="connsiteY4" fmla="*/ 5204774 h 5204774"/>
              <a:gd name="connsiteX5" fmla="*/ 0 w 4078705"/>
              <a:gd name="connsiteY5" fmla="*/ 5204774 h 5204774"/>
              <a:gd name="connsiteX6" fmla="*/ 12031 w 4078705"/>
              <a:gd name="connsiteY6" fmla="*/ 3532385 h 5204774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982452 w 4078705"/>
              <a:gd name="connsiteY3" fmla="*/ 2622925 h 6184272"/>
              <a:gd name="connsiteX4" fmla="*/ 4078705 w 4078705"/>
              <a:gd name="connsiteY4" fmla="*/ 6184272 h 6184272"/>
              <a:gd name="connsiteX5" fmla="*/ 0 w 4078705"/>
              <a:gd name="connsiteY5" fmla="*/ 6184272 h 6184272"/>
              <a:gd name="connsiteX6" fmla="*/ 12031 w 4078705"/>
              <a:gd name="connsiteY6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019926 w 4078705"/>
              <a:gd name="connsiteY2" fmla="*/ 2129630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511883 h 6184272"/>
              <a:gd name="connsiteX1" fmla="*/ 2394284 w 4078705"/>
              <a:gd name="connsiteY1" fmla="*/ 979498 h 6184272"/>
              <a:gd name="connsiteX2" fmla="*/ 3662836 w 4078705"/>
              <a:gd name="connsiteY2" fmla="*/ 586561 h 6184272"/>
              <a:gd name="connsiteX3" fmla="*/ 3674867 w 4078705"/>
              <a:gd name="connsiteY3" fmla="*/ 1045767 h 6184272"/>
              <a:gd name="connsiteX4" fmla="*/ 3982452 w 4078705"/>
              <a:gd name="connsiteY4" fmla="*/ 2622925 h 6184272"/>
              <a:gd name="connsiteX5" fmla="*/ 4078705 w 4078705"/>
              <a:gd name="connsiteY5" fmla="*/ 6184272 h 6184272"/>
              <a:gd name="connsiteX6" fmla="*/ 0 w 4078705"/>
              <a:gd name="connsiteY6" fmla="*/ 6184272 h 6184272"/>
              <a:gd name="connsiteX7" fmla="*/ 12031 w 4078705"/>
              <a:gd name="connsiteY7" fmla="*/ 4511883 h 6184272"/>
              <a:gd name="connsiteX0" fmla="*/ 12031 w 4078705"/>
              <a:gd name="connsiteY0" fmla="*/ 4127780 h 5800169"/>
              <a:gd name="connsiteX1" fmla="*/ 2394284 w 4078705"/>
              <a:gd name="connsiteY1" fmla="*/ 595395 h 5800169"/>
              <a:gd name="connsiteX2" fmla="*/ 2394283 w 4078705"/>
              <a:gd name="connsiteY2" fmla="*/ 555407 h 5800169"/>
              <a:gd name="connsiteX3" fmla="*/ 3662836 w 4078705"/>
              <a:gd name="connsiteY3" fmla="*/ 202458 h 5800169"/>
              <a:gd name="connsiteX4" fmla="*/ 3674867 w 4078705"/>
              <a:gd name="connsiteY4" fmla="*/ 661664 h 5800169"/>
              <a:gd name="connsiteX5" fmla="*/ 3982452 w 4078705"/>
              <a:gd name="connsiteY5" fmla="*/ 2238822 h 5800169"/>
              <a:gd name="connsiteX6" fmla="*/ 4078705 w 4078705"/>
              <a:gd name="connsiteY6" fmla="*/ 5800169 h 5800169"/>
              <a:gd name="connsiteX7" fmla="*/ 0 w 4078705"/>
              <a:gd name="connsiteY7" fmla="*/ 5800169 h 5800169"/>
              <a:gd name="connsiteX8" fmla="*/ 12031 w 4078705"/>
              <a:gd name="connsiteY8" fmla="*/ 4127780 h 5800169"/>
              <a:gd name="connsiteX0" fmla="*/ 12031 w 4078705"/>
              <a:gd name="connsiteY0" fmla="*/ 4363903 h 6036292"/>
              <a:gd name="connsiteX1" fmla="*/ 2394284 w 4078705"/>
              <a:gd name="connsiteY1" fmla="*/ 831518 h 6036292"/>
              <a:gd name="connsiteX2" fmla="*/ 2394283 w 4078705"/>
              <a:gd name="connsiteY2" fmla="*/ 791530 h 6036292"/>
              <a:gd name="connsiteX3" fmla="*/ 3448490 w 4078705"/>
              <a:gd name="connsiteY3" fmla="*/ 17709 h 6036292"/>
              <a:gd name="connsiteX4" fmla="*/ 3674867 w 4078705"/>
              <a:gd name="connsiteY4" fmla="*/ 897787 h 6036292"/>
              <a:gd name="connsiteX5" fmla="*/ 3982452 w 4078705"/>
              <a:gd name="connsiteY5" fmla="*/ 2474945 h 6036292"/>
              <a:gd name="connsiteX6" fmla="*/ 4078705 w 4078705"/>
              <a:gd name="connsiteY6" fmla="*/ 6036292 h 6036292"/>
              <a:gd name="connsiteX7" fmla="*/ 0 w 4078705"/>
              <a:gd name="connsiteY7" fmla="*/ 6036292 h 6036292"/>
              <a:gd name="connsiteX8" fmla="*/ 12031 w 4078705"/>
              <a:gd name="connsiteY8" fmla="*/ 4363903 h 6036292"/>
              <a:gd name="connsiteX0" fmla="*/ 12031 w 3982452"/>
              <a:gd name="connsiteY0" fmla="*/ 4363903 h 6036292"/>
              <a:gd name="connsiteX1" fmla="*/ 2394284 w 3982452"/>
              <a:gd name="connsiteY1" fmla="*/ 831518 h 6036292"/>
              <a:gd name="connsiteX2" fmla="*/ 2394283 w 3982452"/>
              <a:gd name="connsiteY2" fmla="*/ 791530 h 6036292"/>
              <a:gd name="connsiteX3" fmla="*/ 3448490 w 3982452"/>
              <a:gd name="connsiteY3" fmla="*/ 17709 h 6036292"/>
              <a:gd name="connsiteX4" fmla="*/ 3674867 w 3982452"/>
              <a:gd name="connsiteY4" fmla="*/ 897787 h 6036292"/>
              <a:gd name="connsiteX5" fmla="*/ 3982452 w 3982452"/>
              <a:gd name="connsiteY5" fmla="*/ 2474945 h 6036292"/>
              <a:gd name="connsiteX6" fmla="*/ 3364293 w 3982452"/>
              <a:gd name="connsiteY6" fmla="*/ 2016306 h 6036292"/>
              <a:gd name="connsiteX7" fmla="*/ 0 w 3982452"/>
              <a:gd name="connsiteY7" fmla="*/ 6036292 h 6036292"/>
              <a:gd name="connsiteX8" fmla="*/ 12031 w 3982452"/>
              <a:gd name="connsiteY8" fmla="*/ 4363903 h 6036292"/>
              <a:gd name="connsiteX0" fmla="*/ 12031 w 3674867"/>
              <a:gd name="connsiteY0" fmla="*/ 4363903 h 6036292"/>
              <a:gd name="connsiteX1" fmla="*/ 2394284 w 3674867"/>
              <a:gd name="connsiteY1" fmla="*/ 831518 h 6036292"/>
              <a:gd name="connsiteX2" fmla="*/ 2394283 w 3674867"/>
              <a:gd name="connsiteY2" fmla="*/ 791530 h 6036292"/>
              <a:gd name="connsiteX3" fmla="*/ 3448490 w 3674867"/>
              <a:gd name="connsiteY3" fmla="*/ 17709 h 6036292"/>
              <a:gd name="connsiteX4" fmla="*/ 3674867 w 3674867"/>
              <a:gd name="connsiteY4" fmla="*/ 897787 h 6036292"/>
              <a:gd name="connsiteX5" fmla="*/ 3410916 w 3674867"/>
              <a:gd name="connsiteY5" fmla="*/ 1268904 h 6036292"/>
              <a:gd name="connsiteX6" fmla="*/ 3364293 w 3674867"/>
              <a:gd name="connsiteY6" fmla="*/ 2016306 h 6036292"/>
              <a:gd name="connsiteX7" fmla="*/ 0 w 3674867"/>
              <a:gd name="connsiteY7" fmla="*/ 6036292 h 6036292"/>
              <a:gd name="connsiteX8" fmla="*/ 12031 w 3674867"/>
              <a:gd name="connsiteY8" fmla="*/ 4363903 h 6036292"/>
              <a:gd name="connsiteX0" fmla="*/ 12031 w 3674867"/>
              <a:gd name="connsiteY0" fmla="*/ 4512057 h 6184446"/>
              <a:gd name="connsiteX1" fmla="*/ 2394284 w 3674867"/>
              <a:gd name="connsiteY1" fmla="*/ 979672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512057 h 6184446"/>
              <a:gd name="connsiteX1" fmla="*/ 1751310 w 3674867"/>
              <a:gd name="connsiteY1" fmla="*/ 979671 h 6184446"/>
              <a:gd name="connsiteX2" fmla="*/ 2394283 w 3674867"/>
              <a:gd name="connsiteY2" fmla="*/ 135634 h 6184446"/>
              <a:gd name="connsiteX3" fmla="*/ 3448490 w 3674867"/>
              <a:gd name="connsiteY3" fmla="*/ 165863 h 6184446"/>
              <a:gd name="connsiteX4" fmla="*/ 3674867 w 3674867"/>
              <a:gd name="connsiteY4" fmla="*/ 1045941 h 6184446"/>
              <a:gd name="connsiteX5" fmla="*/ 3410916 w 3674867"/>
              <a:gd name="connsiteY5" fmla="*/ 1417058 h 6184446"/>
              <a:gd name="connsiteX6" fmla="*/ 3364293 w 3674867"/>
              <a:gd name="connsiteY6" fmla="*/ 2164460 h 6184446"/>
              <a:gd name="connsiteX7" fmla="*/ 0 w 3674867"/>
              <a:gd name="connsiteY7" fmla="*/ 6184446 h 6184446"/>
              <a:gd name="connsiteX8" fmla="*/ 12031 w 3674867"/>
              <a:gd name="connsiteY8" fmla="*/ 4512057 h 6184446"/>
              <a:gd name="connsiteX0" fmla="*/ 12031 w 3674867"/>
              <a:gd name="connsiteY0" fmla="*/ 4914116 h 6586505"/>
              <a:gd name="connsiteX1" fmla="*/ 1751310 w 3674867"/>
              <a:gd name="connsiteY1" fmla="*/ 1381730 h 6586505"/>
              <a:gd name="connsiteX2" fmla="*/ 2680003 w 3674867"/>
              <a:gd name="connsiteY2" fmla="*/ 135634 h 6586505"/>
              <a:gd name="connsiteX3" fmla="*/ 3448490 w 3674867"/>
              <a:gd name="connsiteY3" fmla="*/ 567922 h 6586505"/>
              <a:gd name="connsiteX4" fmla="*/ 3674867 w 3674867"/>
              <a:gd name="connsiteY4" fmla="*/ 1448000 h 6586505"/>
              <a:gd name="connsiteX5" fmla="*/ 3410916 w 3674867"/>
              <a:gd name="connsiteY5" fmla="*/ 1819117 h 6586505"/>
              <a:gd name="connsiteX6" fmla="*/ 3364293 w 3674867"/>
              <a:gd name="connsiteY6" fmla="*/ 2566519 h 6586505"/>
              <a:gd name="connsiteX7" fmla="*/ 0 w 3674867"/>
              <a:gd name="connsiteY7" fmla="*/ 6586505 h 6586505"/>
              <a:gd name="connsiteX8" fmla="*/ 12031 w 3674867"/>
              <a:gd name="connsiteY8" fmla="*/ 4914116 h 6586505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364293 w 3674867"/>
              <a:gd name="connsiteY6" fmla="*/ 2566519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3674867"/>
              <a:gd name="connsiteY0" fmla="*/ 4914116 h 11209343"/>
              <a:gd name="connsiteX1" fmla="*/ 1751310 w 3674867"/>
              <a:gd name="connsiteY1" fmla="*/ 1381730 h 11209343"/>
              <a:gd name="connsiteX2" fmla="*/ 2680003 w 3674867"/>
              <a:gd name="connsiteY2" fmla="*/ 135634 h 11209343"/>
              <a:gd name="connsiteX3" fmla="*/ 3448490 w 3674867"/>
              <a:gd name="connsiteY3" fmla="*/ 567922 h 11209343"/>
              <a:gd name="connsiteX4" fmla="*/ 3674867 w 3674867"/>
              <a:gd name="connsiteY4" fmla="*/ 1448000 h 11209343"/>
              <a:gd name="connsiteX5" fmla="*/ 3410916 w 3674867"/>
              <a:gd name="connsiteY5" fmla="*/ 1819117 h 11209343"/>
              <a:gd name="connsiteX6" fmla="*/ 3078509 w 3674867"/>
              <a:gd name="connsiteY6" fmla="*/ 6184378 h 11209343"/>
              <a:gd name="connsiteX7" fmla="*/ 0 w 3674867"/>
              <a:gd name="connsiteY7" fmla="*/ 11209343 h 11209343"/>
              <a:gd name="connsiteX8" fmla="*/ 12031 w 3674867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3674867 w 4268140"/>
              <a:gd name="connsiteY4" fmla="*/ 1448000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  <a:gd name="connsiteX0" fmla="*/ 12031 w 4268140"/>
              <a:gd name="connsiteY0" fmla="*/ 4914116 h 11209343"/>
              <a:gd name="connsiteX1" fmla="*/ 1751310 w 4268140"/>
              <a:gd name="connsiteY1" fmla="*/ 1381730 h 11209343"/>
              <a:gd name="connsiteX2" fmla="*/ 2680003 w 4268140"/>
              <a:gd name="connsiteY2" fmla="*/ 135634 h 11209343"/>
              <a:gd name="connsiteX3" fmla="*/ 3448490 w 4268140"/>
              <a:gd name="connsiteY3" fmla="*/ 567922 h 11209343"/>
              <a:gd name="connsiteX4" fmla="*/ 4103463 w 4268140"/>
              <a:gd name="connsiteY4" fmla="*/ 241959 h 11209343"/>
              <a:gd name="connsiteX5" fmla="*/ 4268140 w 4268140"/>
              <a:gd name="connsiteY5" fmla="*/ 1819117 h 11209343"/>
              <a:gd name="connsiteX6" fmla="*/ 3078509 w 4268140"/>
              <a:gd name="connsiteY6" fmla="*/ 6184378 h 11209343"/>
              <a:gd name="connsiteX7" fmla="*/ 0 w 4268140"/>
              <a:gd name="connsiteY7" fmla="*/ 11209343 h 11209343"/>
              <a:gd name="connsiteX8" fmla="*/ 12031 w 4268140"/>
              <a:gd name="connsiteY8" fmla="*/ 4914116 h 11209343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070488 w 4260119"/>
              <a:gd name="connsiteY6" fmla="*/ 6184378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2570390 w 4260119"/>
              <a:gd name="connsiteY6" fmla="*/ 9601241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2570390 w 4260119"/>
              <a:gd name="connsiteY6" fmla="*/ 9601241 h 13219234"/>
              <a:gd name="connsiteX7" fmla="*/ 849203 w 4260119"/>
              <a:gd name="connsiteY7" fmla="*/ 13219234 h 13219234"/>
              <a:gd name="connsiteX8" fmla="*/ 4010 w 4260119"/>
              <a:gd name="connsiteY8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023170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1819117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166014 w 4260119"/>
              <a:gd name="connsiteY6" fmla="*/ 8211317 h 13219234"/>
              <a:gd name="connsiteX7" fmla="*/ 2570390 w 4260119"/>
              <a:gd name="connsiteY7" fmla="*/ 9601241 h 13219234"/>
              <a:gd name="connsiteX8" fmla="*/ 849203 w 4260119"/>
              <a:gd name="connsiteY8" fmla="*/ 13219234 h 13219234"/>
              <a:gd name="connsiteX9" fmla="*/ 4010 w 4260119"/>
              <a:gd name="connsiteY9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408181 w 4260119"/>
              <a:gd name="connsiteY6" fmla="*/ 6518732 h 13219234"/>
              <a:gd name="connsiteX7" fmla="*/ 3166014 w 4260119"/>
              <a:gd name="connsiteY7" fmla="*/ 8211317 h 13219234"/>
              <a:gd name="connsiteX8" fmla="*/ 2570390 w 4260119"/>
              <a:gd name="connsiteY8" fmla="*/ 9601241 h 13219234"/>
              <a:gd name="connsiteX9" fmla="*/ 849203 w 4260119"/>
              <a:gd name="connsiteY9" fmla="*/ 13219234 h 13219234"/>
              <a:gd name="connsiteX10" fmla="*/ 4010 w 4260119"/>
              <a:gd name="connsiteY10" fmla="*/ 4914116 h 13219234"/>
              <a:gd name="connsiteX0" fmla="*/ 4010 w 4260119"/>
              <a:gd name="connsiteY0" fmla="*/ 4914116 h 13219234"/>
              <a:gd name="connsiteX1" fmla="*/ 1743289 w 4260119"/>
              <a:gd name="connsiteY1" fmla="*/ 1381730 h 13219234"/>
              <a:gd name="connsiteX2" fmla="*/ 2671982 w 4260119"/>
              <a:gd name="connsiteY2" fmla="*/ 135634 h 13219234"/>
              <a:gd name="connsiteX3" fmla="*/ 3440469 w 4260119"/>
              <a:gd name="connsiteY3" fmla="*/ 567922 h 13219234"/>
              <a:gd name="connsiteX4" fmla="*/ 4095442 w 4260119"/>
              <a:gd name="connsiteY4" fmla="*/ 241959 h 13219234"/>
              <a:gd name="connsiteX5" fmla="*/ 4260119 w 4260119"/>
              <a:gd name="connsiteY5" fmla="*/ 3628013 h 13219234"/>
              <a:gd name="connsiteX6" fmla="*/ 3265273 w 4260119"/>
              <a:gd name="connsiteY6" fmla="*/ 6518732 h 13219234"/>
              <a:gd name="connsiteX7" fmla="*/ 3166014 w 4260119"/>
              <a:gd name="connsiteY7" fmla="*/ 8211317 h 13219234"/>
              <a:gd name="connsiteX8" fmla="*/ 2570390 w 4260119"/>
              <a:gd name="connsiteY8" fmla="*/ 9601241 h 13219234"/>
              <a:gd name="connsiteX9" fmla="*/ 849203 w 4260119"/>
              <a:gd name="connsiteY9" fmla="*/ 13219234 h 13219234"/>
              <a:gd name="connsiteX10" fmla="*/ 4010 w 4260119"/>
              <a:gd name="connsiteY10" fmla="*/ 4914116 h 13219234"/>
              <a:gd name="connsiteX0" fmla="*/ 257923 w 4514032"/>
              <a:gd name="connsiteY0" fmla="*/ 4914116 h 13219234"/>
              <a:gd name="connsiteX1" fmla="*/ 1997202 w 4514032"/>
              <a:gd name="connsiteY1" fmla="*/ 1381730 h 13219234"/>
              <a:gd name="connsiteX2" fmla="*/ 2925895 w 4514032"/>
              <a:gd name="connsiteY2" fmla="*/ 135634 h 13219234"/>
              <a:gd name="connsiteX3" fmla="*/ 3694382 w 4514032"/>
              <a:gd name="connsiteY3" fmla="*/ 567922 h 13219234"/>
              <a:gd name="connsiteX4" fmla="*/ 4349355 w 4514032"/>
              <a:gd name="connsiteY4" fmla="*/ 241959 h 13219234"/>
              <a:gd name="connsiteX5" fmla="*/ 4514032 w 4514032"/>
              <a:gd name="connsiteY5" fmla="*/ 3628013 h 13219234"/>
              <a:gd name="connsiteX6" fmla="*/ 3519186 w 4514032"/>
              <a:gd name="connsiteY6" fmla="*/ 6518732 h 13219234"/>
              <a:gd name="connsiteX7" fmla="*/ 3419927 w 4514032"/>
              <a:gd name="connsiteY7" fmla="*/ 8211317 h 13219234"/>
              <a:gd name="connsiteX8" fmla="*/ 2824303 w 4514032"/>
              <a:gd name="connsiteY8" fmla="*/ 9601241 h 13219234"/>
              <a:gd name="connsiteX9" fmla="*/ 1103116 w 4514032"/>
              <a:gd name="connsiteY9" fmla="*/ 13219234 h 13219234"/>
              <a:gd name="connsiteX10" fmla="*/ 449662 w 4514032"/>
              <a:gd name="connsiteY10" fmla="*/ 6992655 h 13219234"/>
              <a:gd name="connsiteX11" fmla="*/ 257923 w 4514032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191739 w 4256109"/>
              <a:gd name="connsiteY10" fmla="*/ 6992655 h 13219234"/>
              <a:gd name="connsiteX11" fmla="*/ 0 w 4256109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48831 w 4256109"/>
              <a:gd name="connsiteY10" fmla="*/ 6992655 h 13219234"/>
              <a:gd name="connsiteX11" fmla="*/ 0 w 4256109"/>
              <a:gd name="connsiteY11" fmla="*/ 4914116 h 13219234"/>
              <a:gd name="connsiteX0" fmla="*/ 0 w 4256109"/>
              <a:gd name="connsiteY0" fmla="*/ 4914116 h 13219234"/>
              <a:gd name="connsiteX1" fmla="*/ 1739279 w 4256109"/>
              <a:gd name="connsiteY1" fmla="*/ 1381730 h 13219234"/>
              <a:gd name="connsiteX2" fmla="*/ 2667972 w 4256109"/>
              <a:gd name="connsiteY2" fmla="*/ 135634 h 13219234"/>
              <a:gd name="connsiteX3" fmla="*/ 3436459 w 4256109"/>
              <a:gd name="connsiteY3" fmla="*/ 567922 h 13219234"/>
              <a:gd name="connsiteX4" fmla="*/ 4091432 w 4256109"/>
              <a:gd name="connsiteY4" fmla="*/ 241959 h 13219234"/>
              <a:gd name="connsiteX5" fmla="*/ 4256109 w 4256109"/>
              <a:gd name="connsiteY5" fmla="*/ 3628013 h 13219234"/>
              <a:gd name="connsiteX6" fmla="*/ 3261263 w 4256109"/>
              <a:gd name="connsiteY6" fmla="*/ 6518732 h 13219234"/>
              <a:gd name="connsiteX7" fmla="*/ 3162004 w 4256109"/>
              <a:gd name="connsiteY7" fmla="*/ 8211317 h 13219234"/>
              <a:gd name="connsiteX8" fmla="*/ 2566380 w 4256109"/>
              <a:gd name="connsiteY8" fmla="*/ 9601241 h 13219234"/>
              <a:gd name="connsiteX9" fmla="*/ 845193 w 4256109"/>
              <a:gd name="connsiteY9" fmla="*/ 13219234 h 13219234"/>
              <a:gd name="connsiteX10" fmla="*/ 48831 w 4256109"/>
              <a:gd name="connsiteY10" fmla="*/ 6992655 h 13219234"/>
              <a:gd name="connsiteX11" fmla="*/ 0 w 4256109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94077 w 4350186"/>
              <a:gd name="connsiteY0" fmla="*/ 4914116 h 13219234"/>
              <a:gd name="connsiteX1" fmla="*/ 1833356 w 4350186"/>
              <a:gd name="connsiteY1" fmla="*/ 1381730 h 13219234"/>
              <a:gd name="connsiteX2" fmla="*/ 2762049 w 4350186"/>
              <a:gd name="connsiteY2" fmla="*/ 135634 h 13219234"/>
              <a:gd name="connsiteX3" fmla="*/ 3530536 w 4350186"/>
              <a:gd name="connsiteY3" fmla="*/ 567922 h 13219234"/>
              <a:gd name="connsiteX4" fmla="*/ 4185509 w 4350186"/>
              <a:gd name="connsiteY4" fmla="*/ 241959 h 13219234"/>
              <a:gd name="connsiteX5" fmla="*/ 4350186 w 4350186"/>
              <a:gd name="connsiteY5" fmla="*/ 3628013 h 13219234"/>
              <a:gd name="connsiteX6" fmla="*/ 3355340 w 4350186"/>
              <a:gd name="connsiteY6" fmla="*/ 6518732 h 13219234"/>
              <a:gd name="connsiteX7" fmla="*/ 3256081 w 4350186"/>
              <a:gd name="connsiteY7" fmla="*/ 8211317 h 13219234"/>
              <a:gd name="connsiteX8" fmla="*/ 2660457 w 4350186"/>
              <a:gd name="connsiteY8" fmla="*/ 9601241 h 13219234"/>
              <a:gd name="connsiteX9" fmla="*/ 939270 w 4350186"/>
              <a:gd name="connsiteY9" fmla="*/ 13219234 h 13219234"/>
              <a:gd name="connsiteX10" fmla="*/ 0 w 4350186"/>
              <a:gd name="connsiteY10" fmla="*/ 6992655 h 13219234"/>
              <a:gd name="connsiteX11" fmla="*/ 94077 w 4350186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  <a:gd name="connsiteX0" fmla="*/ 31359 w 4287468"/>
              <a:gd name="connsiteY0" fmla="*/ 4914116 h 13219234"/>
              <a:gd name="connsiteX1" fmla="*/ 1770638 w 4287468"/>
              <a:gd name="connsiteY1" fmla="*/ 1381730 h 13219234"/>
              <a:gd name="connsiteX2" fmla="*/ 2699331 w 4287468"/>
              <a:gd name="connsiteY2" fmla="*/ 135634 h 13219234"/>
              <a:gd name="connsiteX3" fmla="*/ 3467818 w 4287468"/>
              <a:gd name="connsiteY3" fmla="*/ 567922 h 13219234"/>
              <a:gd name="connsiteX4" fmla="*/ 4122791 w 4287468"/>
              <a:gd name="connsiteY4" fmla="*/ 241959 h 13219234"/>
              <a:gd name="connsiteX5" fmla="*/ 4287468 w 4287468"/>
              <a:gd name="connsiteY5" fmla="*/ 3628013 h 13219234"/>
              <a:gd name="connsiteX6" fmla="*/ 3292622 w 4287468"/>
              <a:gd name="connsiteY6" fmla="*/ 6518732 h 13219234"/>
              <a:gd name="connsiteX7" fmla="*/ 3193363 w 4287468"/>
              <a:gd name="connsiteY7" fmla="*/ 8211317 h 13219234"/>
              <a:gd name="connsiteX8" fmla="*/ 2597739 w 4287468"/>
              <a:gd name="connsiteY8" fmla="*/ 9601241 h 13219234"/>
              <a:gd name="connsiteX9" fmla="*/ 876552 w 4287468"/>
              <a:gd name="connsiteY9" fmla="*/ 13219234 h 13219234"/>
              <a:gd name="connsiteX10" fmla="*/ 80126 w 4287468"/>
              <a:gd name="connsiteY10" fmla="*/ 6992655 h 13219234"/>
              <a:gd name="connsiteX11" fmla="*/ 31359 w 4287468"/>
              <a:gd name="connsiteY11" fmla="*/ 4914116 h 13219234"/>
              <a:gd name="connsiteX0" fmla="*/ 31359 w 4287468"/>
              <a:gd name="connsiteY0" fmla="*/ 4914116 h 14090082"/>
              <a:gd name="connsiteX1" fmla="*/ 1770638 w 4287468"/>
              <a:gd name="connsiteY1" fmla="*/ 1381730 h 14090082"/>
              <a:gd name="connsiteX2" fmla="*/ 2699331 w 4287468"/>
              <a:gd name="connsiteY2" fmla="*/ 135634 h 14090082"/>
              <a:gd name="connsiteX3" fmla="*/ 3467818 w 4287468"/>
              <a:gd name="connsiteY3" fmla="*/ 567922 h 14090082"/>
              <a:gd name="connsiteX4" fmla="*/ 4122791 w 4287468"/>
              <a:gd name="connsiteY4" fmla="*/ 241959 h 14090082"/>
              <a:gd name="connsiteX5" fmla="*/ 4287468 w 4287468"/>
              <a:gd name="connsiteY5" fmla="*/ 3628013 h 14090082"/>
              <a:gd name="connsiteX6" fmla="*/ 3292622 w 4287468"/>
              <a:gd name="connsiteY6" fmla="*/ 6518732 h 14090082"/>
              <a:gd name="connsiteX7" fmla="*/ 3193363 w 4287468"/>
              <a:gd name="connsiteY7" fmla="*/ 8211317 h 14090082"/>
              <a:gd name="connsiteX8" fmla="*/ 2954897 w 4287468"/>
              <a:gd name="connsiteY8" fmla="*/ 11209140 h 14090082"/>
              <a:gd name="connsiteX9" fmla="*/ 876552 w 4287468"/>
              <a:gd name="connsiteY9" fmla="*/ 13219234 h 14090082"/>
              <a:gd name="connsiteX10" fmla="*/ 80126 w 4287468"/>
              <a:gd name="connsiteY10" fmla="*/ 6992655 h 14090082"/>
              <a:gd name="connsiteX11" fmla="*/ 31359 w 4287468"/>
              <a:gd name="connsiteY11" fmla="*/ 4914116 h 14090082"/>
              <a:gd name="connsiteX0" fmla="*/ 31359 w 4690285"/>
              <a:gd name="connsiteY0" fmla="*/ 4914116 h 14090082"/>
              <a:gd name="connsiteX1" fmla="*/ 1770638 w 4690285"/>
              <a:gd name="connsiteY1" fmla="*/ 1381730 h 14090082"/>
              <a:gd name="connsiteX2" fmla="*/ 2699331 w 4690285"/>
              <a:gd name="connsiteY2" fmla="*/ 135634 h 14090082"/>
              <a:gd name="connsiteX3" fmla="*/ 3467818 w 4690285"/>
              <a:gd name="connsiteY3" fmla="*/ 567922 h 14090082"/>
              <a:gd name="connsiteX4" fmla="*/ 4122791 w 4690285"/>
              <a:gd name="connsiteY4" fmla="*/ 241959 h 14090082"/>
              <a:gd name="connsiteX5" fmla="*/ 4287468 w 4690285"/>
              <a:gd name="connsiteY5" fmla="*/ 3628013 h 14090082"/>
              <a:gd name="connsiteX6" fmla="*/ 3292622 w 4690285"/>
              <a:gd name="connsiteY6" fmla="*/ 6518732 h 14090082"/>
              <a:gd name="connsiteX7" fmla="*/ 4550653 w 4690285"/>
              <a:gd name="connsiteY7" fmla="*/ 7608262 h 14090082"/>
              <a:gd name="connsiteX8" fmla="*/ 2954897 w 4690285"/>
              <a:gd name="connsiteY8" fmla="*/ 11209140 h 14090082"/>
              <a:gd name="connsiteX9" fmla="*/ 876552 w 4690285"/>
              <a:gd name="connsiteY9" fmla="*/ 13219234 h 14090082"/>
              <a:gd name="connsiteX10" fmla="*/ 80126 w 4690285"/>
              <a:gd name="connsiteY10" fmla="*/ 6992655 h 14090082"/>
              <a:gd name="connsiteX11" fmla="*/ 31359 w 4690285"/>
              <a:gd name="connsiteY11" fmla="*/ 4914116 h 14090082"/>
              <a:gd name="connsiteX0" fmla="*/ 31359 w 4690285"/>
              <a:gd name="connsiteY0" fmla="*/ 4914116 h 14090082"/>
              <a:gd name="connsiteX1" fmla="*/ 1770638 w 4690285"/>
              <a:gd name="connsiteY1" fmla="*/ 1381730 h 14090082"/>
              <a:gd name="connsiteX2" fmla="*/ 2699331 w 4690285"/>
              <a:gd name="connsiteY2" fmla="*/ 135634 h 14090082"/>
              <a:gd name="connsiteX3" fmla="*/ 3467818 w 4690285"/>
              <a:gd name="connsiteY3" fmla="*/ 567922 h 14090082"/>
              <a:gd name="connsiteX4" fmla="*/ 4122791 w 4690285"/>
              <a:gd name="connsiteY4" fmla="*/ 241959 h 14090082"/>
              <a:gd name="connsiteX5" fmla="*/ 4287468 w 4690285"/>
              <a:gd name="connsiteY5" fmla="*/ 3628013 h 14090082"/>
              <a:gd name="connsiteX6" fmla="*/ 4435598 w 4690285"/>
              <a:gd name="connsiteY6" fmla="*/ 5513685 h 14090082"/>
              <a:gd name="connsiteX7" fmla="*/ 4550653 w 4690285"/>
              <a:gd name="connsiteY7" fmla="*/ 7608262 h 14090082"/>
              <a:gd name="connsiteX8" fmla="*/ 2954897 w 4690285"/>
              <a:gd name="connsiteY8" fmla="*/ 11209140 h 14090082"/>
              <a:gd name="connsiteX9" fmla="*/ 876552 w 4690285"/>
              <a:gd name="connsiteY9" fmla="*/ 13219234 h 14090082"/>
              <a:gd name="connsiteX10" fmla="*/ 80126 w 4690285"/>
              <a:gd name="connsiteY10" fmla="*/ 6992655 h 14090082"/>
              <a:gd name="connsiteX11" fmla="*/ 31359 w 4690285"/>
              <a:gd name="connsiteY11" fmla="*/ 4914116 h 14090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690285" h="14090082">
                <a:moveTo>
                  <a:pt x="31359" y="4914116"/>
                </a:moveTo>
                <a:lnTo>
                  <a:pt x="1770638" y="1381730"/>
                </a:lnTo>
                <a:cubicBezTo>
                  <a:pt x="2167680" y="786335"/>
                  <a:pt x="2416468" y="271269"/>
                  <a:pt x="2699331" y="135634"/>
                </a:cubicBezTo>
                <a:cubicBezTo>
                  <a:pt x="2982194" y="-1"/>
                  <a:pt x="3254387" y="550213"/>
                  <a:pt x="3467818" y="567922"/>
                </a:cubicBezTo>
                <a:lnTo>
                  <a:pt x="4122791" y="241959"/>
                </a:lnTo>
                <a:lnTo>
                  <a:pt x="4287468" y="3628013"/>
                </a:lnTo>
                <a:cubicBezTo>
                  <a:pt x="4172925" y="4674142"/>
                  <a:pt x="4391734" y="4850310"/>
                  <a:pt x="4435598" y="5513685"/>
                </a:cubicBezTo>
                <a:cubicBezTo>
                  <a:pt x="4479462" y="6177060"/>
                  <a:pt x="4690285" y="7094511"/>
                  <a:pt x="4550653" y="7608262"/>
                </a:cubicBezTo>
                <a:cubicBezTo>
                  <a:pt x="4269032" y="8905283"/>
                  <a:pt x="3317225" y="10374487"/>
                  <a:pt x="2954897" y="11209140"/>
                </a:cubicBezTo>
                <a:cubicBezTo>
                  <a:pt x="1833466" y="14090081"/>
                  <a:pt x="2049875" y="12428618"/>
                  <a:pt x="876552" y="13219234"/>
                </a:cubicBezTo>
                <a:cubicBezTo>
                  <a:pt x="480779" y="12784470"/>
                  <a:pt x="220992" y="8376841"/>
                  <a:pt x="80126" y="6992655"/>
                </a:cubicBezTo>
                <a:cubicBezTo>
                  <a:pt x="36314" y="6136893"/>
                  <a:pt x="0" y="5606962"/>
                  <a:pt x="31359" y="4914116"/>
                </a:cubicBezTo>
                <a:close/>
              </a:path>
            </a:pathLst>
          </a:custGeom>
          <a:solidFill>
            <a:srgbClr val="FFFFFF">
              <a:alpha val="81176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168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Henry </a:t>
            </a:r>
            <a:r>
              <a:rPr lang="pt-BR" dirty="0" err="1" smtClean="0"/>
              <a:t>Etzkowitz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84784"/>
            <a:ext cx="9180000" cy="51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0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782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006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5" y="0"/>
            <a:ext cx="9038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t="6601" r="8264"/>
          <a:stretch/>
        </p:blipFill>
        <p:spPr>
          <a:xfrm>
            <a:off x="683568" y="1217290"/>
            <a:ext cx="7704856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Henry </a:t>
            </a:r>
            <a:r>
              <a:rPr lang="pt-BR" dirty="0" err="1" smtClean="0"/>
              <a:t>Mintzberg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Cursou Business</a:t>
            </a:r>
          </a:p>
          <a:p>
            <a:r>
              <a:rPr lang="pt-BR" dirty="0" smtClean="0"/>
              <a:t>1968 concluiu doutorado no MIT</a:t>
            </a:r>
          </a:p>
          <a:p>
            <a:r>
              <a:rPr lang="pt-BR" dirty="0" smtClean="0"/>
              <a:t>2 vezes ganhou o Best </a:t>
            </a:r>
            <a:r>
              <a:rPr lang="pt-BR" dirty="0" err="1" smtClean="0"/>
              <a:t>McKinsey</a:t>
            </a:r>
            <a:r>
              <a:rPr lang="pt-BR" dirty="0" smtClean="0"/>
              <a:t> </a:t>
            </a:r>
            <a:r>
              <a:rPr lang="pt-BR" dirty="0" err="1" smtClean="0"/>
              <a:t>Paper</a:t>
            </a:r>
            <a:r>
              <a:rPr lang="pt-BR" dirty="0" smtClean="0"/>
              <a:t> da Harvard Business </a:t>
            </a:r>
            <a:r>
              <a:rPr lang="pt-BR" dirty="0" err="1" smtClean="0"/>
              <a:t>Review</a:t>
            </a:r>
            <a:endParaRPr lang="pt-BR" dirty="0" smtClean="0"/>
          </a:p>
          <a:p>
            <a:r>
              <a:rPr lang="pt-BR" dirty="0" smtClean="0"/>
              <a:t>Livro “O processo da estratégia”</a:t>
            </a:r>
          </a:p>
          <a:p>
            <a:r>
              <a:rPr lang="pt-BR" dirty="0" smtClean="0"/>
              <a:t>Livro “</a:t>
            </a:r>
            <a:r>
              <a:rPr lang="pt-BR" dirty="0" err="1" smtClean="0"/>
              <a:t>Safari</a:t>
            </a:r>
            <a:r>
              <a:rPr lang="pt-BR" dirty="0" smtClean="0"/>
              <a:t> da estratégia”</a:t>
            </a:r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4342" name="Picture 6" descr="http://www.thinkers50.com/images/thinkers/henry_mintzber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4046940"/>
            <a:ext cx="2919799" cy="2287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0293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W. </a:t>
            </a:r>
            <a:r>
              <a:rPr lang="pt-BR" dirty="0" err="1" smtClean="0"/>
              <a:t>Chan</a:t>
            </a:r>
            <a:r>
              <a:rPr lang="pt-BR" dirty="0" smtClean="0"/>
              <a:t> Kim e Renée </a:t>
            </a:r>
            <a:r>
              <a:rPr lang="pt-BR" dirty="0" err="1" smtClean="0"/>
              <a:t>Mauborgne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625" y="1483907"/>
            <a:ext cx="9050400" cy="5088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350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Oceano azul</a:t>
            </a:r>
            <a:endParaRPr lang="pt-BR" dirty="0"/>
          </a:p>
        </p:txBody>
      </p:sp>
      <p:pic>
        <p:nvPicPr>
          <p:cNvPr id="28674" name="Picture 2" descr="http://nepo.com.br/wp-content/uploads/2014/05/barcos-no-ocean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8662" y="1643050"/>
            <a:ext cx="7310608" cy="45720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110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Oceano azul</a:t>
            </a:r>
            <a:endParaRPr lang="pt-BR" dirty="0"/>
          </a:p>
        </p:txBody>
      </p:sp>
      <p:pic>
        <p:nvPicPr>
          <p:cNvPr id="29698" name="Picture 2" descr="http://www.alumniespm.com.br/arquivos/Imagens/Cirque-du-Solei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6350" y="1571612"/>
            <a:ext cx="7200000" cy="48048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17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Oceano azul</a:t>
            </a:r>
            <a:endParaRPr lang="pt-BR" dirty="0"/>
          </a:p>
        </p:txBody>
      </p:sp>
      <p:pic>
        <p:nvPicPr>
          <p:cNvPr id="10242" name="Picture 2" descr="http://focostreinamentos.com.br/wp-content/uploads/2015/09/oceano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2576" y="1532357"/>
            <a:ext cx="6434134" cy="48256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7948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>
            <a:noAutofit/>
          </a:bodyPr>
          <a:lstStyle/>
          <a:p>
            <a:r>
              <a:rPr lang="pt-BR" sz="4400" dirty="0" smtClean="0"/>
              <a:t>Lucro e crescimento com oceanos azuis</a:t>
            </a:r>
            <a:endParaRPr lang="pt-BR" sz="4400" dirty="0"/>
          </a:p>
        </p:txBody>
      </p:sp>
      <p:sp>
        <p:nvSpPr>
          <p:cNvPr id="19" name="Retângulo 18"/>
          <p:cNvSpPr/>
          <p:nvPr/>
        </p:nvSpPr>
        <p:spPr>
          <a:xfrm>
            <a:off x="3000364" y="2714620"/>
            <a:ext cx="5500726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3000364" y="3786190"/>
            <a:ext cx="5500726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/>
          <p:cNvSpPr/>
          <p:nvPr/>
        </p:nvSpPr>
        <p:spPr>
          <a:xfrm>
            <a:off x="3000364" y="4857760"/>
            <a:ext cx="5500726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/>
          <p:cNvSpPr/>
          <p:nvPr/>
        </p:nvSpPr>
        <p:spPr>
          <a:xfrm>
            <a:off x="7491434" y="2714620"/>
            <a:ext cx="1009656" cy="5000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Retângulo 22"/>
          <p:cNvSpPr/>
          <p:nvPr/>
        </p:nvSpPr>
        <p:spPr>
          <a:xfrm>
            <a:off x="6572264" y="3786190"/>
            <a:ext cx="1938350" cy="5000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Retângulo 23"/>
          <p:cNvSpPr/>
          <p:nvPr/>
        </p:nvSpPr>
        <p:spPr>
          <a:xfrm>
            <a:off x="5000628" y="4857760"/>
            <a:ext cx="3500462" cy="500066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CaixaDeTexto 24"/>
          <p:cNvSpPr txBox="1"/>
          <p:nvPr/>
        </p:nvSpPr>
        <p:spPr>
          <a:xfrm>
            <a:off x="2928926" y="1785926"/>
            <a:ext cx="32896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Estudo com 108 empresas globais</a:t>
            </a:r>
            <a:endParaRPr lang="pt-BR" sz="1400" b="1" dirty="0"/>
          </a:p>
        </p:txBody>
      </p:sp>
      <p:sp>
        <p:nvSpPr>
          <p:cNvPr id="26" name="CaixaDeTexto 25"/>
          <p:cNvSpPr txBox="1"/>
          <p:nvPr/>
        </p:nvSpPr>
        <p:spPr>
          <a:xfrm>
            <a:off x="795776" y="2835471"/>
            <a:ext cx="1561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smtClean="0"/>
              <a:t>Business </a:t>
            </a:r>
            <a:r>
              <a:rPr lang="pt-BR" sz="1400" b="1" dirty="0" err="1" smtClean="0"/>
              <a:t>lauch</a:t>
            </a:r>
            <a:endParaRPr lang="pt-BR" sz="1400" b="1" dirty="0"/>
          </a:p>
        </p:txBody>
      </p:sp>
      <p:sp>
        <p:nvSpPr>
          <p:cNvPr id="27" name="CaixaDeTexto 26"/>
          <p:cNvSpPr txBox="1"/>
          <p:nvPr/>
        </p:nvSpPr>
        <p:spPr>
          <a:xfrm>
            <a:off x="807839" y="3857628"/>
            <a:ext cx="16674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err="1" smtClean="0"/>
              <a:t>Revenue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impact</a:t>
            </a:r>
            <a:endParaRPr lang="pt-BR" sz="1400" b="1" dirty="0"/>
          </a:p>
        </p:txBody>
      </p:sp>
      <p:sp>
        <p:nvSpPr>
          <p:cNvPr id="28" name="CaixaDeTexto 27"/>
          <p:cNvSpPr txBox="1"/>
          <p:nvPr/>
        </p:nvSpPr>
        <p:spPr>
          <a:xfrm>
            <a:off x="809104" y="4978611"/>
            <a:ext cx="14109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 err="1" smtClean="0"/>
              <a:t>Profit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impact</a:t>
            </a:r>
            <a:endParaRPr lang="pt-BR" sz="1400" b="1" dirty="0"/>
          </a:p>
        </p:txBody>
      </p:sp>
      <p:sp>
        <p:nvSpPr>
          <p:cNvPr id="29" name="CaixaDeTexto 28"/>
          <p:cNvSpPr txBox="1"/>
          <p:nvPr/>
        </p:nvSpPr>
        <p:spPr>
          <a:xfrm>
            <a:off x="7048590" y="2786058"/>
            <a:ext cx="452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86</a:t>
            </a:r>
            <a:endParaRPr lang="pt-BR" dirty="0"/>
          </a:p>
        </p:txBody>
      </p:sp>
      <p:sp>
        <p:nvSpPr>
          <p:cNvPr id="30" name="CaixaDeTexto 29"/>
          <p:cNvSpPr txBox="1"/>
          <p:nvPr/>
        </p:nvSpPr>
        <p:spPr>
          <a:xfrm>
            <a:off x="8048722" y="278605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14</a:t>
            </a:r>
            <a:endParaRPr lang="pt-BR" dirty="0"/>
          </a:p>
        </p:txBody>
      </p:sp>
      <p:sp>
        <p:nvSpPr>
          <p:cNvPr id="31" name="CaixaDeTexto 30"/>
          <p:cNvSpPr txBox="1"/>
          <p:nvPr/>
        </p:nvSpPr>
        <p:spPr>
          <a:xfrm>
            <a:off x="6119896" y="3857628"/>
            <a:ext cx="442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62</a:t>
            </a:r>
            <a:endParaRPr lang="pt-BR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8058340" y="3857628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38</a:t>
            </a:r>
            <a:endParaRPr lang="pt-BR" dirty="0"/>
          </a:p>
        </p:txBody>
      </p:sp>
      <p:sp>
        <p:nvSpPr>
          <p:cNvPr id="33" name="CaixaDeTexto 32"/>
          <p:cNvSpPr txBox="1"/>
          <p:nvPr/>
        </p:nvSpPr>
        <p:spPr>
          <a:xfrm>
            <a:off x="4572000" y="491705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39</a:t>
            </a:r>
            <a:endParaRPr lang="pt-BR" dirty="0"/>
          </a:p>
        </p:txBody>
      </p:sp>
      <p:sp>
        <p:nvSpPr>
          <p:cNvPr id="34" name="CaixaDeTexto 33"/>
          <p:cNvSpPr txBox="1"/>
          <p:nvPr/>
        </p:nvSpPr>
        <p:spPr>
          <a:xfrm>
            <a:off x="8059944" y="4929198"/>
            <a:ext cx="413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61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245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>
            <a:noAutofit/>
          </a:bodyPr>
          <a:lstStyle/>
          <a:p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strategic</a:t>
            </a:r>
            <a:r>
              <a:rPr lang="pt-BR" sz="4400" dirty="0" smtClean="0"/>
              <a:t> </a:t>
            </a:r>
            <a:r>
              <a:rPr lang="pt-BR" sz="4400" dirty="0" err="1" smtClean="0"/>
              <a:t>canvas</a:t>
            </a:r>
            <a:endParaRPr lang="pt-BR" sz="4400" dirty="0"/>
          </a:p>
        </p:txBody>
      </p:sp>
      <p:pic>
        <p:nvPicPr>
          <p:cNvPr id="35842" name="Picture 2" descr="https://www.napratica.org.br/wp-content/uploads/2015/09/estrategia-oceano-azul.png?8e303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143116"/>
            <a:ext cx="7024737" cy="35719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5792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>
            <a:noAutofit/>
          </a:bodyPr>
          <a:lstStyle/>
          <a:p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strategic</a:t>
            </a:r>
            <a:r>
              <a:rPr lang="pt-BR" sz="4400" dirty="0" smtClean="0"/>
              <a:t> </a:t>
            </a:r>
            <a:r>
              <a:rPr lang="pt-BR" sz="4400" dirty="0" err="1" smtClean="0"/>
              <a:t>canvas</a:t>
            </a:r>
            <a:endParaRPr lang="pt-BR" sz="4400" dirty="0"/>
          </a:p>
        </p:txBody>
      </p:sp>
      <p:pic>
        <p:nvPicPr>
          <p:cNvPr id="36866" name="Picture 2" descr="http://images.slideplayer.com.br/1/51918/slides/slide_26.jpg"/>
          <p:cNvPicPr>
            <a:picLocks noChangeAspect="1" noChangeArrowheads="1"/>
          </p:cNvPicPr>
          <p:nvPr/>
        </p:nvPicPr>
        <p:blipFill>
          <a:blip r:embed="rId2"/>
          <a:srcRect t="20624" b="6615"/>
          <a:stretch>
            <a:fillRect/>
          </a:stretch>
        </p:blipFill>
        <p:spPr bwMode="auto">
          <a:xfrm>
            <a:off x="1015338" y="2000240"/>
            <a:ext cx="7200000" cy="39290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862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>
            <a:noAutofit/>
          </a:bodyPr>
          <a:lstStyle/>
          <a:p>
            <a:r>
              <a:rPr lang="pt-BR" sz="4400" dirty="0" err="1" smtClean="0"/>
              <a:t>The</a:t>
            </a:r>
            <a:r>
              <a:rPr lang="pt-BR" sz="4400" dirty="0" smtClean="0"/>
              <a:t> </a:t>
            </a:r>
            <a:r>
              <a:rPr lang="pt-BR" sz="4400" dirty="0" err="1" smtClean="0"/>
              <a:t>strategic</a:t>
            </a:r>
            <a:r>
              <a:rPr lang="pt-BR" sz="4400" dirty="0" smtClean="0"/>
              <a:t> </a:t>
            </a:r>
            <a:r>
              <a:rPr lang="pt-BR" sz="4400" dirty="0" err="1" smtClean="0"/>
              <a:t>canvas</a:t>
            </a:r>
            <a:endParaRPr lang="pt-BR" sz="4400" dirty="0"/>
          </a:p>
        </p:txBody>
      </p:sp>
      <p:pic>
        <p:nvPicPr>
          <p:cNvPr id="37892" name="Picture 4" descr="http://image.slidesharecdn.com/estratgiadooceanoazul-151115042612-lva1-app6891/95/estratgia-do-oceano-azul-20-638.jpg?cb=1447561722"/>
          <p:cNvPicPr>
            <a:picLocks noChangeAspect="1" noChangeArrowheads="1"/>
          </p:cNvPicPr>
          <p:nvPr/>
        </p:nvPicPr>
        <p:blipFill>
          <a:blip r:embed="rId2"/>
          <a:srcRect t="23487" b="7619"/>
          <a:stretch>
            <a:fillRect/>
          </a:stretch>
        </p:blipFill>
        <p:spPr bwMode="auto">
          <a:xfrm>
            <a:off x="571472" y="1714488"/>
            <a:ext cx="8010525" cy="4143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5018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Design </a:t>
            </a:r>
            <a:r>
              <a:rPr lang="pt-BR" dirty="0" err="1" smtClean="0"/>
              <a:t>thinking</a:t>
            </a:r>
            <a:r>
              <a:rPr lang="pt-BR" dirty="0" smtClean="0"/>
              <a:t> - IDEO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487111"/>
            <a:ext cx="8643998" cy="4859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489475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14290"/>
            <a:ext cx="8534400" cy="758952"/>
          </a:xfrm>
        </p:spPr>
        <p:txBody>
          <a:bodyPr/>
          <a:lstStyle/>
          <a:p>
            <a:r>
              <a:rPr lang="pt-BR" dirty="0" smtClean="0"/>
              <a:t>Design </a:t>
            </a:r>
            <a:r>
              <a:rPr lang="pt-BR" dirty="0" err="1" smtClean="0"/>
              <a:t>thinking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973974" y="3071810"/>
            <a:ext cx="7215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/>
              <a:t>Quando um produto ou serviço é inovador ele causa impacto na vida das pessoas e transforma para sempre a forma de essas pessoas viverem e trabalhares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2425133" y="1559470"/>
            <a:ext cx="4309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Novidade X Tecnologia X Inovação</a:t>
            </a:r>
            <a:endParaRPr lang="pt-BR" b="1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2899046" y="6371021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smtClean="0">
                <a:solidFill>
                  <a:srgbClr val="FFFF00"/>
                </a:solidFill>
              </a:rPr>
              <a:t>Inovação é valor percebido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10353" t="33760" r="43057" b="17133"/>
          <a:stretch>
            <a:fillRect/>
          </a:stretch>
        </p:blipFill>
        <p:spPr bwMode="auto">
          <a:xfrm>
            <a:off x="2714612" y="399356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CaixaDeTexto 6"/>
          <p:cNvSpPr txBox="1"/>
          <p:nvPr/>
        </p:nvSpPr>
        <p:spPr>
          <a:xfrm>
            <a:off x="84469" y="6656773"/>
            <a:ext cx="1574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200" b="1" dirty="0" smtClean="0"/>
              <a:t>Conceitos iniciais</a:t>
            </a:r>
            <a:endParaRPr lang="pt-BR" sz="1200" b="1" dirty="0"/>
          </a:p>
        </p:txBody>
      </p:sp>
    </p:spTree>
    <p:extLst>
      <p:ext uri="{BB962C8B-B14F-4D97-AF65-F5344CB8AC3E}">
        <p14:creationId xmlns:p14="http://schemas.microsoft.com/office/powerpoint/2010/main" val="1687716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 estrutura das organizações</a:t>
            </a:r>
            <a:endParaRPr lang="pt-BR" dirty="0"/>
          </a:p>
        </p:txBody>
      </p:sp>
      <p:sp>
        <p:nvSpPr>
          <p:cNvPr id="7" name="Espaço Reservado para Conteúdo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pt-BR" dirty="0" smtClean="0"/>
              <a:t>As seis partes básicas da organização</a:t>
            </a:r>
          </a:p>
        </p:txBody>
      </p:sp>
      <p:sp>
        <p:nvSpPr>
          <p:cNvPr id="5" name="Forma livre 4"/>
          <p:cNvSpPr/>
          <p:nvPr/>
        </p:nvSpPr>
        <p:spPr>
          <a:xfrm>
            <a:off x="2187819" y="2071678"/>
            <a:ext cx="5241701" cy="3979572"/>
          </a:xfrm>
          <a:custGeom>
            <a:avLst/>
            <a:gdLst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609859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241701" h="3979572">
                <a:moveTo>
                  <a:pt x="1712890" y="0"/>
                </a:moveTo>
                <a:lnTo>
                  <a:pt x="4134118" y="0"/>
                </a:lnTo>
                <a:lnTo>
                  <a:pt x="4134118" y="708338"/>
                </a:lnTo>
                <a:lnTo>
                  <a:pt x="3709115" y="759854"/>
                </a:lnTo>
                <a:cubicBezTo>
                  <a:pt x="3567448" y="828541"/>
                  <a:pt x="3363533" y="914400"/>
                  <a:pt x="3284113" y="1120462"/>
                </a:cubicBezTo>
                <a:cubicBezTo>
                  <a:pt x="3204693" y="1326524"/>
                  <a:pt x="3155324" y="1702158"/>
                  <a:pt x="3232597" y="1996226"/>
                </a:cubicBezTo>
                <a:cubicBezTo>
                  <a:pt x="3309870" y="2290294"/>
                  <a:pt x="3573887" y="2713150"/>
                  <a:pt x="3747752" y="2884868"/>
                </a:cubicBezTo>
                <a:cubicBezTo>
                  <a:pt x="3921617" y="3056586"/>
                  <a:pt x="4028941" y="3000777"/>
                  <a:pt x="4275786" y="3026535"/>
                </a:cubicBezTo>
                <a:lnTo>
                  <a:pt x="5228823" y="3039414"/>
                </a:lnTo>
                <a:lnTo>
                  <a:pt x="5241701" y="3979572"/>
                </a:lnTo>
                <a:lnTo>
                  <a:pt x="0" y="3979572"/>
                </a:lnTo>
                <a:lnTo>
                  <a:pt x="0" y="3078051"/>
                </a:lnTo>
                <a:lnTo>
                  <a:pt x="1352282" y="3013657"/>
                </a:lnTo>
                <a:cubicBezTo>
                  <a:pt x="1732209" y="2846232"/>
                  <a:pt x="2118575" y="2386885"/>
                  <a:pt x="2279561" y="2073499"/>
                </a:cubicBezTo>
                <a:cubicBezTo>
                  <a:pt x="2440547" y="1760113"/>
                  <a:pt x="2374005" y="1347989"/>
                  <a:pt x="2318197" y="1133341"/>
                </a:cubicBezTo>
                <a:cubicBezTo>
                  <a:pt x="2262389" y="918693"/>
                  <a:pt x="2064913" y="845712"/>
                  <a:pt x="1944710" y="785611"/>
                </a:cubicBezTo>
                <a:lnTo>
                  <a:pt x="1596980" y="772733"/>
                </a:lnTo>
                <a:lnTo>
                  <a:pt x="1382634" y="772733"/>
                </a:lnTo>
                <a:lnTo>
                  <a:pt x="1395513" y="0"/>
                </a:lnTo>
                <a:lnTo>
                  <a:pt x="171289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008603" y="2273850"/>
            <a:ext cx="1920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Ápice estratégico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3857620" y="5357826"/>
            <a:ext cx="215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Núcleo operacional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4169130" y="4143380"/>
            <a:ext cx="1587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</a:rPr>
              <a:t>Linha</a:t>
            </a:r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intermediária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4363844" y="6060064"/>
            <a:ext cx="1136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Ideologia</a:t>
            </a:r>
            <a:endParaRPr lang="pt-BR" dirty="0"/>
          </a:p>
        </p:txBody>
      </p:sp>
      <p:sp>
        <p:nvSpPr>
          <p:cNvPr id="12" name="Elipse 11"/>
          <p:cNvSpPr/>
          <p:nvPr/>
        </p:nvSpPr>
        <p:spPr>
          <a:xfrm rot="1834522" flipV="1">
            <a:off x="3164227" y="2918366"/>
            <a:ext cx="1128310" cy="20002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pSp>
        <p:nvGrpSpPr>
          <p:cNvPr id="15" name="Grupo 14"/>
          <p:cNvGrpSpPr/>
          <p:nvPr/>
        </p:nvGrpSpPr>
        <p:grpSpPr>
          <a:xfrm rot="21424605">
            <a:off x="5622403" y="2956404"/>
            <a:ext cx="1128310" cy="2000264"/>
            <a:chOff x="5618877" y="3010940"/>
            <a:chExt cx="1128310" cy="2000264"/>
          </a:xfrm>
        </p:grpSpPr>
        <p:sp>
          <p:nvSpPr>
            <p:cNvPr id="11" name="Elipse 10"/>
            <p:cNvSpPr/>
            <p:nvPr/>
          </p:nvSpPr>
          <p:spPr>
            <a:xfrm rot="20405995">
              <a:off x="5618877" y="3010940"/>
              <a:ext cx="112831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3" name="CaixaDeTexto 12"/>
            <p:cNvSpPr txBox="1"/>
            <p:nvPr/>
          </p:nvSpPr>
          <p:spPr>
            <a:xfrm rot="3603956">
              <a:off x="5298870" y="3844777"/>
              <a:ext cx="183255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 smtClean="0">
                  <a:solidFill>
                    <a:schemeClr val="bg1"/>
                  </a:solidFill>
                </a:rPr>
                <a:t>Equipe de apoio</a:t>
              </a:r>
              <a:endParaRPr lang="pt-BR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CaixaDeTexto 13"/>
          <p:cNvSpPr txBox="1"/>
          <p:nvPr/>
        </p:nvSpPr>
        <p:spPr>
          <a:xfrm rot="18049233">
            <a:off x="2825248" y="3697197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 smtClean="0">
                <a:solidFill>
                  <a:schemeClr val="bg1"/>
                </a:solidFill>
              </a:rPr>
              <a:t>Tecnoestrutura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4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8505" y="1214422"/>
            <a:ext cx="8767340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5889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286016"/>
            <a:ext cx="8640000" cy="4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9" name="Conector reto 8"/>
          <p:cNvCxnSpPr/>
          <p:nvPr/>
        </p:nvCxnSpPr>
        <p:spPr>
          <a:xfrm>
            <a:off x="3104051" y="4201755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>
            <a:off x="2357422" y="4856172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>
            <a:off x="3571868" y="5000636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aixaDeTexto 5"/>
          <p:cNvSpPr txBox="1"/>
          <p:nvPr/>
        </p:nvSpPr>
        <p:spPr>
          <a:xfrm>
            <a:off x="1142976" y="357166"/>
            <a:ext cx="65854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000" dirty="0" smtClean="0"/>
              <a:t>Os 3 espaços da INOVAÇÃO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309899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286016"/>
            <a:ext cx="8640000" cy="4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ta em curva para cima 2"/>
          <p:cNvSpPr/>
          <p:nvPr/>
        </p:nvSpPr>
        <p:spPr>
          <a:xfrm rot="18663050">
            <a:off x="6791406" y="4171038"/>
            <a:ext cx="1559659" cy="7227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ta em curva para cima 3"/>
          <p:cNvSpPr/>
          <p:nvPr/>
        </p:nvSpPr>
        <p:spPr>
          <a:xfrm rot="21061041" flipH="1" flipV="1">
            <a:off x="6049564" y="2466841"/>
            <a:ext cx="1725533" cy="760677"/>
          </a:xfrm>
          <a:prstGeom prst="curvedUpArrow">
            <a:avLst>
              <a:gd name="adj1" fmla="val 25000"/>
              <a:gd name="adj2" fmla="val 52442"/>
              <a:gd name="adj3" fmla="val 31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cima 4"/>
          <p:cNvSpPr/>
          <p:nvPr/>
        </p:nvSpPr>
        <p:spPr>
          <a:xfrm rot="15661041" flipH="1" flipV="1">
            <a:off x="4933996" y="3923041"/>
            <a:ext cx="1725533" cy="760677"/>
          </a:xfrm>
          <a:prstGeom prst="curvedUpArrow">
            <a:avLst>
              <a:gd name="adj1" fmla="val 25000"/>
              <a:gd name="adj2" fmla="val 52442"/>
              <a:gd name="adj3" fmla="val 31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500958" y="3286124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6286512" y="478632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6143636" y="335756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cxnSp>
        <p:nvCxnSpPr>
          <p:cNvPr id="13" name="Conector reto 12"/>
          <p:cNvCxnSpPr/>
          <p:nvPr/>
        </p:nvCxnSpPr>
        <p:spPr>
          <a:xfrm>
            <a:off x="3104051" y="4201755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357422" y="4856172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3571868" y="5000636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769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286016"/>
            <a:ext cx="8640000" cy="4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Seta em curva para cima 2"/>
          <p:cNvSpPr/>
          <p:nvPr/>
        </p:nvSpPr>
        <p:spPr>
          <a:xfrm rot="18663050">
            <a:off x="6791406" y="4171038"/>
            <a:ext cx="1559659" cy="72274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4" name="Seta em curva para cima 3"/>
          <p:cNvSpPr/>
          <p:nvPr/>
        </p:nvSpPr>
        <p:spPr>
          <a:xfrm rot="21061041" flipH="1" flipV="1">
            <a:off x="6049564" y="2466841"/>
            <a:ext cx="1725533" cy="760677"/>
          </a:xfrm>
          <a:prstGeom prst="curvedUpArrow">
            <a:avLst>
              <a:gd name="adj1" fmla="val 25000"/>
              <a:gd name="adj2" fmla="val 52442"/>
              <a:gd name="adj3" fmla="val 31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5" name="Seta em curva para cima 4"/>
          <p:cNvSpPr/>
          <p:nvPr/>
        </p:nvSpPr>
        <p:spPr>
          <a:xfrm rot="15661041" flipH="1" flipV="1">
            <a:off x="4933996" y="3923041"/>
            <a:ext cx="1725533" cy="760677"/>
          </a:xfrm>
          <a:prstGeom prst="curvedUpArrow">
            <a:avLst>
              <a:gd name="adj1" fmla="val 25000"/>
              <a:gd name="adj2" fmla="val 52442"/>
              <a:gd name="adj3" fmla="val 317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7500958" y="3286124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sp>
        <p:nvSpPr>
          <p:cNvPr id="7" name="Elipse 6"/>
          <p:cNvSpPr/>
          <p:nvPr/>
        </p:nvSpPr>
        <p:spPr>
          <a:xfrm>
            <a:off x="6286512" y="478632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sp>
        <p:nvSpPr>
          <p:cNvPr id="8" name="Elipse 7"/>
          <p:cNvSpPr/>
          <p:nvPr/>
        </p:nvSpPr>
        <p:spPr>
          <a:xfrm>
            <a:off x="6143636" y="3357562"/>
            <a:ext cx="428628" cy="428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I</a:t>
            </a:r>
            <a:endParaRPr lang="pt-BR" dirty="0"/>
          </a:p>
        </p:txBody>
      </p:sp>
      <p:cxnSp>
        <p:nvCxnSpPr>
          <p:cNvPr id="13" name="Conector reto 12"/>
          <p:cNvCxnSpPr/>
          <p:nvPr/>
        </p:nvCxnSpPr>
        <p:spPr>
          <a:xfrm>
            <a:off x="3104051" y="4201755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2357422" y="4856172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3571868" y="5000636"/>
            <a:ext cx="357190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ixaDeTexto 11"/>
          <p:cNvSpPr txBox="1"/>
          <p:nvPr/>
        </p:nvSpPr>
        <p:spPr>
          <a:xfrm>
            <a:off x="8215338" y="3429000"/>
            <a:ext cx="401072" cy="369332"/>
          </a:xfrm>
          <a:prstGeom prst="rect">
            <a:avLst/>
          </a:prstGeom>
          <a:solidFill>
            <a:srgbClr val="D16349"/>
          </a:solidFill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1"/>
                </a:solidFill>
              </a:rPr>
              <a:t>3I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09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286016"/>
            <a:ext cx="8640000" cy="4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214414" y="2692178"/>
            <a:ext cx="6858048" cy="147732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Uma equipe ágil de design </a:t>
            </a:r>
            <a:r>
              <a:rPr lang="pt-BR" dirty="0" err="1" smtClean="0"/>
              <a:t>thinkers</a:t>
            </a:r>
            <a:r>
              <a:rPr lang="pt-BR" dirty="0" smtClean="0"/>
              <a:t>  terá elaborado e testado protótipos desde o primeiro dia do projeto e se corrigido ao longo do caminho</a:t>
            </a:r>
          </a:p>
          <a:p>
            <a:endParaRPr lang="pt-BR" dirty="0" smtClean="0"/>
          </a:p>
          <a:p>
            <a:pPr algn="ctr"/>
            <a:r>
              <a:rPr lang="pt-BR" dirty="0" smtClean="0"/>
              <a:t>“Falhe </a:t>
            </a:r>
            <a:r>
              <a:rPr lang="pt-BR" dirty="0" smtClean="0">
                <a:solidFill>
                  <a:srgbClr val="FF0000"/>
                </a:solidFill>
              </a:rPr>
              <a:t>mais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FF00"/>
                </a:solidFill>
              </a:rPr>
              <a:t>vezes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92D050"/>
                </a:solidFill>
              </a:rPr>
              <a:t>para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FF00"/>
                </a:solidFill>
              </a:rPr>
              <a:t>ter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sucesso</a:t>
            </a:r>
            <a:r>
              <a:rPr lang="pt-BR" dirty="0" smtClean="0"/>
              <a:t> mais cedo”</a:t>
            </a:r>
          </a:p>
        </p:txBody>
      </p:sp>
    </p:spTree>
    <p:extLst>
      <p:ext uri="{BB962C8B-B14F-4D97-AF65-F5344CB8AC3E}">
        <p14:creationId xmlns:p14="http://schemas.microsoft.com/office/powerpoint/2010/main" val="218163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408" y="1286016"/>
            <a:ext cx="8640000" cy="4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aixaDeTexto 2"/>
          <p:cNvSpPr txBox="1"/>
          <p:nvPr/>
        </p:nvSpPr>
        <p:spPr>
          <a:xfrm>
            <a:off x="1214414" y="2696755"/>
            <a:ext cx="6858048" cy="2862322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just"/>
            <a:r>
              <a:rPr lang="pt-BR" dirty="0" smtClean="0"/>
              <a:t>Um processo impulsionado pelo design </a:t>
            </a:r>
            <a:r>
              <a:rPr lang="pt-BR" dirty="0" err="1" smtClean="0"/>
              <a:t>thinking</a:t>
            </a:r>
            <a:r>
              <a:rPr lang="pt-BR" dirty="0" smtClean="0"/>
              <a:t> parecerá caótico para pessoas que o vivenciam pela primeira vez</a:t>
            </a:r>
          </a:p>
          <a:p>
            <a:endParaRPr lang="pt-BR" dirty="0" smtClean="0"/>
          </a:p>
          <a:p>
            <a:pPr algn="ctr"/>
            <a:r>
              <a:rPr lang="pt-BR" dirty="0" smtClean="0"/>
              <a:t>“Falhe </a:t>
            </a:r>
            <a:r>
              <a:rPr lang="pt-BR" dirty="0" smtClean="0">
                <a:solidFill>
                  <a:srgbClr val="FF0000"/>
                </a:solidFill>
              </a:rPr>
              <a:t>mais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FF00"/>
                </a:solidFill>
              </a:rPr>
              <a:t>vezes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92D050"/>
                </a:solidFill>
              </a:rPr>
              <a:t>para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FF00"/>
                </a:solidFill>
              </a:rPr>
              <a:t>ter</a:t>
            </a:r>
            <a:r>
              <a:rPr lang="pt-BR" dirty="0" smtClean="0"/>
              <a:t> </a:t>
            </a:r>
            <a:r>
              <a:rPr lang="pt-BR" dirty="0" smtClean="0">
                <a:solidFill>
                  <a:srgbClr val="FF0000"/>
                </a:solidFill>
              </a:rPr>
              <a:t>sucesso</a:t>
            </a:r>
            <a:r>
              <a:rPr lang="pt-BR" dirty="0" smtClean="0"/>
              <a:t> mais cedo”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/>
              <a:t>... atinge  resultados que diferem, de forma visível, dos processos lineares baseados em marcos...</a:t>
            </a:r>
          </a:p>
          <a:p>
            <a:pPr algn="ctr"/>
            <a:endParaRPr lang="pt-BR" dirty="0" smtClean="0"/>
          </a:p>
          <a:p>
            <a:pPr algn="ctr"/>
            <a:r>
              <a:rPr lang="pt-BR" dirty="0" smtClean="0">
                <a:solidFill>
                  <a:schemeClr val="bg1"/>
                </a:solidFill>
              </a:rPr>
              <a:t>“A previsibilidade leva ao tédio, e o tédio leva à perda de pessoas talentosas”</a:t>
            </a:r>
          </a:p>
        </p:txBody>
      </p:sp>
    </p:spTree>
    <p:extLst>
      <p:ext uri="{BB962C8B-B14F-4D97-AF65-F5344CB8AC3E}">
        <p14:creationId xmlns:p14="http://schemas.microsoft.com/office/powerpoint/2010/main" val="34623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Peter </a:t>
            </a:r>
            <a:r>
              <a:rPr lang="pt-BR" dirty="0" err="1" smtClean="0"/>
              <a:t>Thiel</a:t>
            </a:r>
            <a:r>
              <a:rPr lang="pt-BR" dirty="0" smtClean="0"/>
              <a:t> (e Blake </a:t>
            </a:r>
            <a:r>
              <a:rPr lang="pt-BR" dirty="0" err="1" smtClean="0"/>
              <a:t>Marters</a:t>
            </a:r>
            <a:r>
              <a:rPr lang="pt-BR" dirty="0" smtClean="0"/>
              <a:t>)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94" y="1512243"/>
            <a:ext cx="9000000" cy="506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64796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Verdade de poucos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500034" y="3240945"/>
            <a:ext cx="80724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 smtClean="0"/>
              <a:t>“Sobre que verdade importante pouquíssimas pessoas concordam com você?”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8717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 smtClean="0"/>
              <a:t>Dna</a:t>
            </a:r>
            <a:r>
              <a:rPr lang="pt-BR" dirty="0" smtClean="0"/>
              <a:t> do Inovador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2" y="1484784"/>
            <a:ext cx="9000000" cy="50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http://innovatorsdna.com/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826" name="AutoShape 2" descr="data:image/jpeg;base64,/9j/4AAQSkZJRgABAQAAAQABAAD/2wCEAAkGBhQSEBUUEBQVFBUUFhcUFhgVFxYYGBgYFhUcFxgZGBYXHCYfGBwlGRoWIC8gIycpLC0tFh8xNTAqNSYrLCkBCQoKDgwOGg8PGi8kHCUsLC0sKiosLCwsKi4pLCwsLCwpLCwsLywsLCksLCwsLCwsLCwpLCwsLCosKSwsLCksLP/AABEIAOQA3QMBIgACEQEDEQH/xAAcAAABBQEBAQAAAAAAAAAAAAAAAQQFBgcDAgj/xABNEAACAQMCAwQECQgGCQQDAAABAgMABBESIQUGMQcTQVEiMmFxFBcjUoGRk6HSFjVCVHSxstEzNFNyksEVJGJzg6PT4fAlQ4LClNTx/8QAGgEBAAMBAQEAAAAAAAAAAAAAAAEDBAIFBv/EAC8RAAIBAgQEAwkBAQEAAAAAAAABAgMRBBIhMUFRYaETcfAFFCIyUoGR0eHBsRX/2gAMAwEAAhEDEQA/AL5ydydZScPtXktYGZoI2ZmjUkkqCSTjc1MfkNYfqdv9kv8AKjkb82Wn7PF/AKlru8SJS0jBVHifb0AHUk+Q3oCJ/Iaw/U7f7Jf5Uzm5c4Ysixm1ty7HGBEpxtnfban7c0xDdlmRfnNE+n6cAkD2kVCcOuYo5DMdcpyTmNS2Sep1EAY9grpIi5MfkNYfqdv9kn8qPyGsP1O3+yT+VSHDOKxzqTGTscMGBVlPkVNPa5JIL8hrD9Tt/sk/lR+Q1h+p2/2S/wAqnM0ZoCD/ACGsP1O3+yT+VH5DWH6nb/ZJ/KpzNBNAQf5C2H6nb/ZJ/Kj8hrD9Tt/sl/lU5mjNAQf5C2H6nb/ZJ/Kj8hrD9Tt/sk/lU5mjNAQf5DWH6nb/AGSfyo/Iaw/U7f7JP5VOZooCD/Iaw/U7f7JP5Vzn5N4cilntbZVG5JjQAfdVgJqgc7cwMqgod3Zlh/2Qhw0uPnFtlPgMnqasp03UlZHE55Vc93Vrw1WCLZW2pjhQ6KrHPTEYVn+tRTtOW7UevwyDz9BFJ/wsqk/RvVI4TweYkzCTuXVn0F9WpnjUs/htgdSdt8UnCOHTXLGTvih1BQ7Fss5BYAafYCSegFbXhYJb7bmVV5cjRrTlLh0i6ktbYjofklBB8QQRkH2Gu/5DWH6nb/ZJ/KqTyvzbJ3oEh1PjZvGVRuUb5zYyVbrkY6GtQhkDKGU5BAIPmDuDWSrSdJ2Zpp1FNXRC/kLYfqdv9kn8qPyGsP1O3+yX+VTtFUlhBfkNYfqdv9kn8qPyGsP1O3+yT+VTtJQEH+Q1h+p2/wBkn8qy/tp4Db27WvweGOLUJdWhFXOCmM48sn662ysi7evWtPdN++OgNB5G/Nlp+zxfwCmPF7vVfaW9WCNWUeGuQnLe8KAB7z50+5G/Nlp+zxfwCormqzZbpZF2EqBW96E4+4/dXUNyGe5eJUwueIE+Oa9jhxpf9FkjpVtji5ZuA2IRNf6UgBJ9ngPv++pOoHl3iDf0Dg5RdSt4aQcYPkd/uqeqqW52iscLWO4hkluCS3eSoRlgYgkhVVUL6pAAOepzmvQ5gIjk+DYlW2iRyXZtUilCdm89Knc9TUnJy9CZGkAZGf19DugfwywUgE48aBy5AAAIwAqCPAJ3QdFbf0gPI5qJu+x1Cy3G68eJjaVVHdqVByfSwyqc46baht7DUPxHmRpoZFVV0tBck4J1xtEdIDj9Enr79qs0nC4ySwUZOD46SV9UlehxUBYcuyNIHuFIZkaO4PealnBBxhBjSASSOmASN64pxdnmZzU10iPOGcXkkcJHGCkbd1IScFdMYOrPjuR6Plvmu3FuPGIkJGX0j0mwxUMRlVOkE7+eMe3wp1DwSFZO8VMPgAkFt9IwMjOGIG2Tk17vOGJJnOoFl0kqcEj/ALZ2Ph4VFpWL4uGZXWhH2fMLOpPdNnRqXqobGNQGsA7ZG+MHNc05sBXUYXACpI5yp0LIfQPXfbcgdB7dqlbbhiIMDJwujLHJ0+X/AJ1rk3AoTpzGvoAKvXovqgjO4HhnNRaXM7z0bv4RivNQY6Uicvq7vSSB6YBZlJO2yjOf9oedIvNqnJMbBBG0pYsuwUlSMZznWNNSU3B4mBDIDqbvD1B14xqBByDgY2pG4LCQFMa4ChQPDSrBgMeWoA0tIZqP0s4R8YEtm0yAj0HODjKsgIIONtiKz3ni3ZTbSKcqqd0PY8THII+qtNHDkCOiqFEmrUB0yw0k491ZLx2w03Sd8SI3ZQ58FZSEl93TV7mFejgt9TzsXZ/KtCycI4itzGH0CPQJWlJVijZJkI7wnZWbdgATgY6U1BjS27pXl1zlpQY4gzsrDDFY9u6jOABvkgHoKbcVnMKzNIyAMjQWsSMrBY2OGfC9BoHU7ktXUSvLFrtWXMkEUTnvRG8DQnqcnJQgZ2q7LbXgU5r6PcgeW+FmWYhXCSRAyoGByzRkHT7DWucBb5ADwDOo9yyMB9wFZ9YSpJxR5lOY4kLOw/SIjEZI8yznbzzWjcJtykKq2zY1N/eYlmH1k1Vi5XtfoWYeNikc39rqWF7JbNFr7uDvdWvBMhGUiC6T123zsCTjajl7thiuF+UicPhW7uBZJ3VdIZ2YKgwq6lGRnOelTXFOzWyuJpJpomaSXOo628Yu62329AnHkTnrXKDsusUKmNJEKlidE0i69RVtL6T6S6kQ49lYTUcPjcsSWCmZghOtlhcqqCTuzIW+Zr2yM+6vcfarZMzqhlZlcRKFiYmSQsVCIBvqyCcNp2Gem9d27M7IiMd24WNO70iSQB0EhlCygH0wJCW38a4r2VWIJbTLrypWTvpO8j0FsBHzlR6TfX7BQEXL2yRG4jjt7eaZH7tSwUqQ8rlQmgjcgK56/okDPWoPt0k1fAzgjKzbMMHrH1HhV6tOzmyiZGiiKGN45Ew77NCrInjuMM+Qeuo5qj9vXrWnum/fHQGhcjfmy0/Z4v4BUjxOwEsZXx6qfIio7kb82Wn7PF/AKnKAr8EjgaWhfWNvZ7wfKiSV19aF9+mMEfd0qwUV3nZGUznmDns8NuY4mt+9kuEVh8oFCjWUVNwfEZz7alOQe0McTaZe5MPchOrhs6iw8hj1a8c69mw4hcxT9+YjEoUARhwcOXBOWHieldeQ+zwcMaZhMZe+05ygXGksfAnrq+6uW7klxpKWioAUz4vf9xbyzY1d1G8mM4zoUtjPh0p5TTi1h38EsJOnvY3jzjONalc48etAZh8fHyYf4JsW04E41A4zuunbIrWEORWUt2DqUVPheyknIgXUSfM69/8AsK1ZBtQC0tFFAJis+5k7Vvgt+9ott3jKFIYyaQdSB8Y0nHX/APlaFWf8ydlAur57sXJjdguB3YbSVUKCDrG+330BNch85Didu0wi7rTIY8FtWcKDnIA8678w8uLMCdIbONS50k4GAyN+i4G2ehGx9nLkXk0cNt2hEpl1SGTUVC9QBjAJ8vvqx11GTi7ohpNWZlMvI0evAuO7HissZVx9AOG942ppf8qAzabdvk8D0pCpYn9LTGmXI9mK1+SIEYYA+8ZpI4FX1VA9wA/dWtYyaM7w8TPLmIcJsjcvGXCMh0FgrOxbCs5GQoXJITfc5O/Tjwftl7+5toTaFPhLAK3ehsAuUyV0+YO1XHnHlkX9o1uXMYcqdQUNjSwboSKqfDOyAxXNvO948vwZgVVo1GQGLY1avMmsk5ubuy+MVFWRpFFFFcnQUhpaQ0Bl1521lJLhBaFhbu6M3e4zpkMYONB6keNV3tR478MteHXGjR3qTtpznGHReuN+lWO97EVeWaQXbKZ3kc/JAkCRyxUHX03x08B0qu9qfAhZ23D7cOXESTjURgnLo3TJx1oDVuRvzZafs8X8AqcqC5H/ADZafs8X8AqDTnqeXiD2ltFE2hmAd2cDCD0idIPjkbV3Cm53twOJTUd+Jec0VTuWufTPdPazxCORNe6tqUlD6Q3Ax55q1HiEehn1roXJZgwKjHXJHTFJ05QdmIzjJXR3oqm2fOs15KycPgVkTZpp2ZU+hVBJz9fsFTvCbm5LOt1HGoUAq8TllbOc+iwyMe3zqZU5R3EZqWxK0Vk3GOf7u4ujDYnSNRVAgUu+nOSS2cDYn2DxrgnOvELKcJdksNiySBclT4qy/T51m8VHsR9k1nHdZrXy31NgorErrtGve8fu5vQ1Np9BPVzt4eWKvFrzc54M1yW+VVWTOB/SatIOOniDRVYs5rezK1FRcratL8l1orEIu0S+LAGfqQPUTz/u1cuau0U2dy0TacBUYYjZ2OoZJPpqoA+uu6cvE+VFWKwNTDNKdteRfaWsyj7SLmUf6qLeRsZ7t1lilI81VmKv9DZose0DiEsZk7m1RQxQd4zoWcdVUFuo9uKtyaXuY8rNMorGx21XX9jB/wAz8VJ8dN1/Ywf8z8VW+7VBlZstGap3KXOkt1ZyTyRoGSTQFXWARhTk4Dt4nwqRg5kdicxAYVj1m8BnG8A/88KqdOSdjl6Fgoqt/lTJ/Yr9c/8A+vTibmEiNWWPJJIYESjBAzsRESfqFRkkRcnKKjuG8V7yNmddJXqB3h2xnbUik+PQUysuYXeRVMQAY4zmbb/FCB9ZFMrJJ+ikzRmuQLRSZozQC1kPb161p7pv3x1ruayLt69a0903746AufAeIiDgkMp/9u0RvpEew+k4qk9nRnQT3EVu88j/ACaMCioGzqbUzEHrp6eVWWLgkt3wS0hhZU1Qwly2d1VQcAAHxx9VWLlPgXwS0SE4LLksVzgsWJzv7MfVWqFSMKTXFvsZ5wcqi5Iye5sDbx3DSMZLhion7vJSJHcF1eUba3OFwM4GRUjzaO4tZAsiF7mWPvY4dkiRItUaAeORpJbbOKtKcmXKG5ijkga3unZ271XMi6uuAuAfZk+FNx2bubZ7aSRGTX3kcoDd6GC6QHXow0+jgEYFafHhdNv1/DP4UrNJev6ObO5HC+DxyBQzYRiCcanlIJ3A8AfqWpjlnmFrm0+EyosSekRuW9FM5YnHsP1VA8W5NvLqCG3mlgVISPTQSFm0rpUlCAMgZ8fGrdw/hSRW6QDdUQR+8YwSffufprLUcMt95Nv8GmkpZknpGyK8/ELaeOROGND8J0FoyihWG4BOrTt1++sx44JkuwOI63ZdOoahkp1wrDbGM/fU5e8kX1lcd5ZhnAJ0PGRqCnwZT7PeDXGHku/vZ9dyrLqxqklwMAeSjf6MCvLld6W1PssKqNC81UTg1u/mT5EDY2iz3WhBhXZ9A8tiUH7qVOMkWTW2+GmWX6ApBH1has/LnJlzDxGNzC4iSU+kSvqjIBO/liuF32fXBvmCxN3Jm2f0cCMvnPXwB8vCucrsa3i6DnlcllSTXmr9yu39h3M6oeoERPvZFY/ean+0WNDxX5X1e6TxIGdJ0hiASFzjJAp7zdyldS8QeSKFmjLR4I04wqKPE+z7qluc+z+e7uu9iaMLoRfSYg5Ub9Aa2YT4ZO+h4/tGvGrGk762d+xAcT4aWEIWxLqLZNMsMjExv6RVVfOkgNg6j8413eeKcJHcTZbEaTos2mNptEhYtg4fpGGwdyOvnyfsiuz1eI7Y9d+g6D1elIOx+66aoP8AE34atjRVrOfr7nlNx5niXgNgsja5YRswCqx0gLGdWdTN6eWVlIOPRxSS8owM/doAvdwiR3151E4BIy5GNyRnTuB4V0HY/decH+Jvw04XstuxBJEDB8q8bO2tt1jydONG+5B+ik4zS+GoM0eZZOy9YxbziHOgTbZYNg90moagAGAbIz7KlOUHBWXGn1h6ujyPXQT99MOVOUJraykgdkDPJrBVnxjC+KlW8D0p/b8uyqTmQbqw9e46lcA7y/8AepdtVczy3I4Sy/CZxbYJ1Nr09wTjUeups9fOnHDHj+AzaCucHXgx46bZw2nGPM10/Jib+0X/AB3X/VpzNy63dqqPvklizz4O2NsSZx7CTXTcTkr8chRAF0YuFwMdwM4fGPW9Ly286meVVCyTKNOVwDp7vwJG4Qkj6ak7XhRVIg5yYyTs0mDnPXUxJ8PWzTWDgkiz95rGnUWxqn6eWDJp+7FQ5JpoGb8Zv5xd3bmVJFWZwiTyXltIgj2xbmLMbrnocZJ69cU9jupTJw8X/wAKjsWs8traQMbnJwLmSPDepgjOASforV8UYqkkxbjF7Kov/gstyLJUhFs+qbIuC6h1gdvTdNHeZG65FPLNr1b6xtrl5p4TIzxXcbyKs0HdMypMqkDWH0HJ6jzrXcUYoDI+P2UlvxL4JDdyiC+VQ5d53e00MGxE+cAydBnpv4DBadtEColikZYqqzKCzMzHDIDln3Jznc1s9ZD29+tae6b98dAaFyN+bLT9ni/gFTlQfI35stP2eL+AVO0AmKMUtFAZH2tccni4hBHFcywxtAzsI2xqKs5AAzgscBR76cdjXGriaa8S4uHnEfdhSzlh6zglc+eBWjX3BIJiGnhilIGAZEViB1wCw6Zr1Y8Hhgz3EUcWrGe7RUzjpnSBnqfroB3RioriPMkELhHYtIdxHGrO+P7qg4+mm8fNJbeO1uWHnoQfxOK7UJWvY5zIncVF8zzMllcshKssErKRsQRGSCD55rj+UEv6lc/8n/qVxueZPRImtLgKwKkFEYEHYggMc7eFPDkM6MDHPF53APwu51l9Oe/OCoGT6GNuqjOfA19NR9BVY4bb8MmcolvAsgGTG9uqOB/dZQSPdVpFctNOzJTT2CiloqCRMVinO3H7gcanhW7mhiVEKhJNKglE/eSenTr0BrbKjrvl22lcvLbwyMerPGjMcDAySMnagKf2LcWmuLGRriV5WE7KC7FiAEXbPl1+utBptY8OihXTDGkak5IRVUZ88KOtOKAWkrhc30cf9I6r/eIH1edcI+OQMcCRc9Bk4z7tWM0IzIrvazxGWDhckkDtG4aMBlODu4B3FZfy1zTctxCxX4bPIssq94jSMfRyMBgfM69txgA+NbzdWkcyaZUSRDg6XAZTjcbHamkHLNqjBktoFZTkMsUYII8QQNjQkkxRRRQBSGlooD56v+Zro3M4+GXChbq5QKJsDSkqhQB4YDP/AIMV054u3l4fwx5HaVilzl2OS2JVAJPuArbZOVrRmLNawEsSSTFGSSTkkkruc1mHbjbJH8CSNVRVWYBVAVRvGdgNhQGjci/my0/Z4v4BU7Va5Qv44uGWXeOqaoEA1HGdMeo49ygn6Kk05jtiyqJ4yz4CAMMtqUMMeeVIP01KTYJKimq8TiMXeh17vSW159HSvU58hTY8y2wBJniwqLITqGyOcKx9hJGD7aZXyBJ14kbAJ8gTUbNzTaodL3ESnSGwXAOkrqB9xUg+6u9rxOK4jZoJFkXcZQ5GcedTlfFEEByDah7Vp23kuXkZ2PUjUVUZ8gB0qK7Jrza5hP6EmsfSSp+8D66nezw/+nQjyMg+qRqofJ3EBb8XkVjhZHliOemdZK/ePvrao51UXrQyN5XB+tTYKzztWustawD9J9Z+ghV+8t9VaFmsh5o4gLjjMaqcrHJFEMexwW+8mqsJG878kyzEStG3Nlz5/t9NvHcJtJBJGVYdcFgrKfMHPSrWpqt9obf6g/teIf8ANWo7jfGrtL11tyHSCKOZotIy6k4fS3UHG9QoOpBff/BKahJvy/0u1GazWbnmSWYiKcRQPNEgkZU+TVoNTZ1bZ1gjfyo4nzTPCZFhvEuQIlfWFj9Bu/VMejkbqT1qfdZ7cfuc+9Q3NKzRVI/KSZvhZd+4eGJzHAVXUQFyJSx9cE+C7DxpnxTnKcpClu+JBAs0rd2Xy7ICseFB06uufDIrhYeTdjp4iC1NDzVb5u5n+DJpj3kILf3FHVj5ADfPh9IqS4Bxhbq3SVP0hhh81hsyn3H/ACrOuMcejF5OXlkSQEooUAqy6chW1AgrqABXG/o7jFUtNOzIrVcsE09xOKCOMXAvJVmY4w4OO7Dod3DMFXB0uCWJYfTTd+L2Mz4QKrBAfkTGz6dau2lYm1ZKggN09I1WeYLGI3EJmcTlO8JtCJFQqhK94ZBgAnCnSM4GF2C7OOeoI5I4hLGkDRxwgXCs7tCkeQV0rM+oAnrkE4zhiBUELD3Wu5d+D8wPavgu0sOpQzFcIneYKaJCcODqwDsfR3GDkaJDKGUMpyCMg+w1j8fEUjheKW4d4TqKlNSmchMEHKfJs2tCwwNwx8qv/IN/3tmpyW0kqCeuPb5HOaEUZ2m6bZYLm4VEZ3OFUFifIAZJqiS9sMAJCwysPA5UZ9uD0q181f1G4/3Mn8JrNOT+EQQWr8Qu11hSViQ4wSDjOD1Odh5YJqipKSaSPoMFQoypynVTbukkuLZYfjbj06vg0+nz2x9fSiDtfgLANFKgPVsqce3A3pmecr8Rd+1mnwY74wc6PPrnGPHTiobnXgsL28d/ZjTHKcOg6Kx2zgdPSBB9uKrc5JXT7G2nhcO5KNSFr6JqV9eT6mwRSBlDA5BAIPmDWSdvXrWnum/fHWn8B/qsP+6T+EVmHb361p7pv3x1qR8/JWk0WvhfAfhfB7NNegrFC4YDP6GGGPapYfTTeHsw0tqFw4KENFhRhdLqyhvnAKiLsR6tT/Iv5stP2eL+AVO4q2NWcVZM4smVGDkX/V+6ll1lY5IomCldCygg6lDEOcnOTjpTJOzAA7ztpOAwVQCUR9cahiTjGw3B6Ve6TFSq01sxZFN4b2fd1KsjTd5pUJhk2wsPdKcZ9cAD0vIkeNWPgfC/g9vHDnV3aBM4xnAxnFRfMvPtrYyCO5LhmTvBoRmGkEgkkdNxXXlrnW3vmkW2LkxBSwdGTZ8levXIGa5lUlLdi1hryI2mOeA9YbiUY9jNqX95rLuYLFm4lNEnrNOQvvZsj99a1f8AAJBcG4s5FjkcBZEcExyY6E43DDzFV9eVbgXvwtoEaTVqws+E1adOcNHkefWttCrGMpTvuu5kq03JKPJ9hweQ7nutP+kJ84xjLafd62cVn3LFmy8Thjcekk4DD2q2/wC6td/0jefqif8A5C/hqqXnAZorl79oUQpqmYGbUo0odR0rHk7ZOM1NGs0pKbWq6EVKSbi48ye55OtbaAdZrmPb/ZQ6mP7qf3t80crERgn0V9U5K4znUPbkAf7Ptqh8O7QbQz/CrqWWR0XCBLeRYolfxGdyW+ca1Rd6xuSSS3NKi22ytfCjjT8FjIYjPogDOcZOoAdDtnzrwLkj1baLDDdRGR0QP6W2+GyPeKtOKMUz9B4ZWpb9pMMIEYrrDAqCcBUOnJ6H02GBnJFC8WZDhIFRm+aOuNh6ow3o+kPIbVZFQDoAPdVV452k2drO0Mxk7xNOdMTMB3gyoyPP/KozrkMj5k1wSbVGSYxH6R2AAz5kgeOayXnSx7u7mUxF3lK9ywJyrBt/RHrEjG3tFaty9zJDeozwa8I5jYOpQhgASMHfxpvzLy93+mSPCzREMh9o6A/f9Z9hHDd3cpxFFzhZbox3jlkFn7945hLINBUrpjiBBeQOSdQYsQFGMMtSnO0ERaBDaukcsEQkEO7srt1UH1yvt39LJ8Kk/gyQlUuEkiKj0mRWPqs7n5TJYhhpUIRgdc+J8f6Wjk7rvXmmDiVWUgnQoJEeQijbZDpIPXONqg5jiMqtLcrU8kcXdRSIZVjiI6ldTuMagwzkDSBtsSDjatc5A4eYbFAwwTv9wH7wfrqk3YjRYrjiIEccZCqyoTJLjAU6VyowCOm2QDnIAFo4V2oWMsscERlDM6wqDE6gMeiknp0+6hGHpyzupLiT3NX9RuP9zJ/Caz7htsb3gncw7y27ltHifSZh9YY49orSeM2Rmt5YwcGSNkBPgWUgVkPDeWeJ2suuCFww2JBQqw8iC3pCs9W6e2h9N7PyypSWZKSaav0JmXtBZrT4KLaT4QY+5Ix6Pq6SQvX6MfTXHmGD4HwaK2l/pZX1lc50jVrP1bD3mpduPcW0/wBRUP8AO2/drqqX3KnE7qbXPE5ZttTFAqj3A7AeQFVSb6t7G6jGnmV3GMU8z+K93+jXOA/1WH/dJ/CKzDt79a0903746slv2oWMAFuWlZoiYDphcgvF6LAY67iqd2w8XjuorGeEkpIs5XIwdmQbg9Nwa2LY+am7ybRp/Iv5stP2eL+AVO1Bci/my0/Z4v4BU28gAJJAA6k9BUnJ6oquXnPdsmvSXl7tGkfu1zhV6nJIz9Ga4Q9pdl33cSyGCX0fRmGn1gGX0gSu4I8aAr3aZyPdXt0slsqFfgzQnU+k5Zyc4wcjGKd9mfJ9zZy3D3KovepAi6X1/wBEmg52HXAP01flcHcHIPQiloAxRS0UAlMOP2TTWs8aY1SRSIuTgZZCBk+G5qQooDCfil4hpIKRhu6SIETjGFAByNG+cCt0TpS1Xee+NSWtp3kJAbWq7gEYOc7Gok8quyylTdWahHdlizS1i/xoXvzo/sxTyfnviKQxzM0QSUsE9BdR09Tp8vbVHvEep6r9i4iLSbjr1/hrlZHz32cXl1fXEkKxmObuMEyBW+SXB2IPjmmfxoX3z4/s1o+NC9+dH9mKj3mB1/4eJXL8/wAL32dcAntIJluVRXkmMgEbAjBRV8AANwdgBVsrlaOWRSepUE/SM11rSeK1ZnOa3VvWUH3gGuUfDYh0jQf/ABFOaTNDmyKz2jcvSXtg8MAUyFo2Go6R6Lgnfw2FUfgXZ3fR3cTyRQKi3S3DMspLYBORjGGO/l4Vr+aKEi0mKWigExRS0lAYpe9mHEDcSOix6Tc3E6/KgZWZhhWUqRjSNx46j5Uw7Q+ESWtlw2GYKHRLgMFOVGZFbAPjsRW91kHb361p7pv3x0BoXI35stP2eL+AVDcc43HMHBf5NDpIVsMNwNYH6e+QBv4DG+Q+5dmKcFhYdVs1YfRFmsm5auWubpEQamwzgZAyVX2kD21KV2cydk2TFvYyxt3neBGOPR0htg6uA2TjqoyN/EeNR3aD2QT5+EJP3ygL3g0YcIoALAA4fC742Jqx3/ArpVZjC2FGSdUXQbn9Opy97QYNOAk3T5sf/UrTUpLTw9TLRrS18XTkV3kbm2O0ngte/wC8t7hR3IkZe8ibHo5AZiAwGTqxgvgDGw1yvj/mOVU4kzwAoO8WRRsCDkHwJ3zv9NfXdrJmNSepVSfpGaymu51oqsSc8wtNJDb5kkRGYsB8nqUgadWd9z12G2M71V5+J31yYgLoRCWEy4jQKFb0SsZYkncOm+fGr44eT308yiWIittTTi1Nm4nEDgyRj3uv86xy45WeRm13LyabhINTgkEOVw/pP/tdBn6M01l5Jwkzd6MwjUVK4JxAspxv4Fgv3+ytKwkOM+xneLnwh3N0imDDKkEeYII+6qj2qf1D/iJ/nVJ4VyXdR3qLau4A0u02NCgaiCNidWcHA8c9MVdu1P8AqH/ET/OsWLpRpxdpX0PV9lVZVMRByjb4kZLBw930EKcSP3SnwL7bfePrqS5pYm47tQdEaiGIeap6OR55cMffVg5buVltwqrgWWm4OcZZykms+7VoA91crO6jhkjSBO8kMlu7hQGZlWIO/ptsvyh3320715Sgsu+59nLFS8V3jrG/fi+WhEcK5Xd20yr3YYoMnOpQzNuFHXaNhgkVy41wIxoksSP3LRIxZsEanJGMjAPToOlTnMXFktyixZkPdRMNTAxrjVhsr/SH0m8l38aqV7xCSU5kYtjYZ6AeSqNlHsFRJRirHdCWIrPxW7R5H0JYf0Sf3F/hFLcXQXbqxBKqCNTYH6IJ3pjc8Q7iz7wjOmNSB5kgAD6Tioe7ZorqzV9LuyzszsMkNo1EIf0VztjyFetCGZHwNWplb9cSXeO5k/TSBfIDvJPpJwqn3BvfXM8thvXuLlj/AL0oPqQAVAcK5juT8FeVo2S6d49ITSV06t9Wd+lMOFccmgs4QHB7+V1QlGcxhWYuSBvIScYFaPBnwt6v+jL48ON/Vv2We44GI8aLueJmOldcusFj0GmTOo+wUcK43Is4t7rSzMC0UqbJKF9YY/RYeIzVcu+KyzfBRMDmO+iVX0MgkUjIbS24PgamOIyLLxG2iix/q+uWQr0UMuApx4k+Hto4PaXX7WIVRbx6fe5bKKpvNnGb6K4C2kTPH3LsT3WpdfdylfSB6h1iGnb1/HwiZ+PcWRT8kZDr9ErbkAhZJV0n0zgMqRtq8O88NjWQ3Gj0Vnjcw8UyTHCzDvZAoaAZ0AoFDsrkL6Bd8+YC4z1d2fGeI92BJG3eDvDtAQrn0SgPpYQYL753Kj3EC81kHb361p7pv3x1bYeIX5LHS2hWbRmDDSIqhgSDupY6lxgdPOqj28HJsz7JuvvjoC/8mwh+FWyno1tGp9xTBr51urqfg3FtwcwSZGejxnpj2FTX0dyN+bLT9ni/gFR3P3ZzBxSMd56EqD5OVRuPYR+kvsoCGPaJbXVm7RSL6UbAqSAwJU7EeNZpxTjiIpYsMfv9g8z/AObUz4n2IcTgc90glHg0TgH6iQRXvg/YbxKdx36rCvi0jAn6FBJNXU6rpppcSirQjVacuBB8n8Fk4nxSNADpLh3PzY0xnJ9wxX1hPaho2Q5CspTY4IBGNj4bVjF/G/L8iW/D+7ZpLczSySpqd2VyoUYYaV8hVy7OebLq7luEujEe6WMoYlwDqZ1bfUcjKkeHQ1TxuXW0sQN32OzKx7idCvhrDK2PI6QQfurgnZBd53lhH/ykP/1rYMUYrYsbW59jG8FSbvbuZha9jTf+7dbdSEQ/vZv8qsfDOzKziOWVpm85WJBP90YB+nNW3FR/H7xobWeVMao4pHXO4yqFhkeIyKrnias92Www1KGyHscYUAKAABgAdAPYKqHap/UP+In+dZ6na/f4JZ4AREsw+QbB1AbE95tuQPprZOKcHjuou7nBZchsAldx03BrJNOUWj0MNUVKtGb2TuYXwriphWZB0nj7onyywOr24GdvbTi/4kiIYbTOg47yQjDSn/6pnov0mtS+LOx/sm+0k/FR8Wdj/ZN9pJ+KsngVLWuj6R+1sI553GXaz78DKOOSKxhKMGxbxKceDKCCD7ajK2v4s7H+yb7ST8VZVzlCtvfzQQRxBI2gUa++Y/LLkkkSDoc+FQ8PNu53D21h4QypS/C/ZsHGrFpuHlI937tGUebJhgPurlw67t74xSg4liDApnDKXXS4ZT1Htpr2dccmuYJfhGjVFKYhoXSNIRSPE569QcHqNqkOMcm29w2tlKSfPjOlvp8D9Ir1ISVsstOqPi6sW5Zo69GeoOVolWBQXxbOzpkjq2c6ttxuabvydbrGy6pFXX3qHvMd02+TGf0c53pkeQGHq3tyB5av+4oXs1hY5mmnl9jPt+7P31beP19ijLJ6eGvyN7viNjEI4jLJcyLMkq4cyN3gIAy/qgeYq0cK4LFbqREuNRLMTuzEnxPjVX5wjThVg89lFGsitGoZ1LnDOFO5Oeh86rXAe0a/kuoo5Gt2ja5WB9MZBwWK7HWcNgZxjoaqqTT0jf7ltOm1rK1+hrZSm54bHn1fo3x9WcU6oqhxT3RoTa2PCRAdBil016pDU2sQGmsh7evWtPdN++Om952p3ommSN4AIp5Y9LQsTpSUopB1+kd1z09YVG9pHFZLmz4dNPp7x1udWgYXKyKuwyfKpBrnIv5stP2eL+AVO1Bci/my0/Z4v4BU7QBSUtFAVrmXkG2vpFkuO81Khi9CQoNJOSCB13NduW+S4LFpGg7wmUKGMjl9kyRjPT1j9dT9FAFFFFAFN7+yWaJ4nzpkVkbGxwwwcHw2NOKKAofxMWHj352C7zN0X1R06Dyq9KuKWloBKWkpaAKqfG+zS0urh55e+Dvo1aJWUegMKcDyq2UUBEcucsw2UbRwa8O2s62LnOAvU+wDapaiigCilooCM5h5fivYGgnDFGKk6W0nKnI399V+w7KbKGdJk74vG4lUtKzDWPEg9auVLQBRRSZoBaSijNAU667K7R3Zma49J3kwJ3ChpGLMQvQbsaovbBweO1isIIc6I1nC6jk7sh3PjuTW11kPb161p7pv3x0BoPI5xwy0/Z4v4BU4Gz0qs8pN/wCnWK/Ot0z7gg6e/p9dS11bSvE6IREWyA49IqD5DwP07ZoiGSOaM1VByU4XSLl9yS2dRzthcen+jufaTk5xXVOUXGrFw/qhEPpEoo2OMtuxGfSPic+AFW5IfV2K80vpLNmuV1ciNGdvVRSxxvsoydvcKrx5SkDErcyL6GkDcqpUnQd23wD9J3PlXpuCfB7S51Ozs0LjJzgARnoCSSfEkmmSPMOcrbHGHtNsmIGt1z4tGwH0nwqW4lzLBBEJZJF0sMrjcuPDSB1rGrS5txZTJImZ2dTE2PVAxq9Ly67e2vLWlxbiOaSIlGX5MyLrQZ6bHYHxAPvxXpPBU76O3nx8jylj6lrtJ+XDzNp4bzBHPD3q6lGkvpcYbA6nT4j2jY+dc+B8zw3au0BYhCA2pSvUZ2z1rLOFyzSlmtlklnKHvZ5DtGCu6qM6Rttk5PkBUj2dcxw26yRylg0roEwpI6adz4bmqZ4RKMmt1bQuhjW5RT0TvqX/AINzZDda+41t3eNQKkHckbZ69DUyDWR9n/MkVpJMJiw7xkC6VzuCRv5dRVt5msrhppDGkjgxIIdDFQsgdtZJDDQSNPpEEbfRWevRyTy8DVhq/iQu9y30Zqm2VxxJpFWQaFLEOwRDpAL40k9QQE3w3XqOg5wXvFDjUmkkqGwiYCkoCwJPrYLnGT06edWTqaMxds0VS5JuIrJJ6xXUqr6EZGgSuC+B+kU7s9N8nbbbldNxGWFldXVzgAIiAaQFOrXqyH1ZGMn3VGTqMxec0mqqtx3iFzDYXDknWjssb4UExlgA+F2zgnwHSqVynbvciVnje5IIGTcNHpyPLO+fOs06uWWVI9PD4F1qMq7lZJ29XaL5zBzf8Gu7W37rX8JbTq1Y0+kBnGDnr5ipa8vypKopJ05z4D6+tYgbRnvrSOSYsDMFUpNrZAXGQHB9E48fpq7coAJPdW+uWRYpXCguzMCWOMknPTH1VXjKklhlOno+P59cDmphPBquDd1a5Z+BcxGTWJsKUBPTGy+tXbg/EJZyzHSqBsD0dz7M58sb1XOIWujS24L6gR06Y/yx9VXSxtBHGqDwH3+JrBgK1WvbPpbfrcwSVpuPIa8S46kUc7DDtbprdAcEejqUHyyBUZ/pJm4hCAWCPaPKUztnWuCR0JwcZqSvuH26rO8wVVlUCZmJAKqukZOdtiajbae0eWK5jmUqFNmgHqlmIYLk75wPvr21KKK3TqS1Ww/4VzEk0MMjfJmckIpOSSM7A43OFJqI4/zAz2lwYtUbQ3EcOoNucSx5II6Ag4xT+0FkZEt4yhe1JdEBY6Dgg79M4Y7E+NNJhZXKXEMMyA61nmKHOGV1JYk7fo4NFKFyZUqrjtwJReOr8ImhYaRDEkrOTths528MAVmfbnOr/AnQhlZZWUjoQe7IIrROH3VldPK0Lxyu6COXSTkoMgAjy3O4rOu3G3WMWSIMKiSqo8gO7AH1VF09jrLOLtI0bkb822n7PF/AKnaguRvzZafs8X8AqdqCQoopKA8PMo6kD3kCvLFHBX0WBBBGxBB2wRWQ9snD2kvUIjDgWjLvE7+kXfAVlRtLA4bw6e2nXYnZGOa7PdNGpjtsZjZAWEZ14BA/T1Z99AaKnK1opBFtCCOnyafyp/Paq6lHVWUjBVgCD9FdqTFdOTe7OVCK2Q2teGxxR93Giom40gADfrnzpmvK9opDC3hBXfOhRjG+c42qVNRXNiE2F0ACSbeUAAZJJjbYDxopSXEOEXujl+T9lnPc2+c59VM586mRXzDLwVtB+QQnu1X0beUMW1Zyp7oAEDA677Ek19Ox9B7qhyb3YUUtkesUYooqDoMVzadQcFgD7SK6Vgnadwt34ldsIg2oQBCYXY5CJkq6owwMEEZ3yeuKA3ZlSRSp0sp2I2IPsNQR5Bs8krGUz10O6g/QD09lQfY9bhLa40xmNTcsyqUKbGNOikDbOR08PDpV+rlxT3RbCtUp/JJryZTOIdl9u8kTws9uYTqHd4JLZBViXzuCBUlyryetkZn715pJ21yO4AJ6nou3UmrDijFWZmo5FscTlKcs0nd9RlxHh0cmDL+j03x1pwtyvQMv1iql2t2zScLdVXUTJDtpLj+lGSVUEkDx2NZXytwoDiFuywMr/DImyIJFQIAQSrEDSucEjA3PkKrUIptpas5Nu5r4K11bNEjBWyrLq9UlGDANjwPSmFxwu4mjg71IY3iuUlZY2JXQgI2OPW36eWKs9FHFMtjVlFWRUbTlucXkzjEMMol1qsjP3jOMK4QgCNh1ODXKx5YuPgUllKIUTuu7jljzqY5zl1xt4Z+mrnijFRkR37zP/nYp/A+Eyi6We5+Dx91CYFWFvWyRktnGAMbDwzVQ7eGBNmQcjE3746pvFeFH4VMXtw4+F3DH5GTVpMjjdu6KvnIYA5Hojzp5zbCU4ZwpSpUhLjZl0kfKjGVPTbwqYqxXUm6juxeFdsF7BBHDGsGmNFRcoxOFGBk6+tO/jwv/AJtv9m/46SiujgX48L/5tv8AZv8Ajo+O+/8Am2/2bfjoooA+O+/+bb/Zt+Oj477/AObb/Zt+OiigD48L/wCbb/Zv+Oj48L/5tv8AZv8AjoooA+PC/wDm2/2bfjo+O+/+bb/Zt+OiihAfHff/ADbf/A346Pjvv/m2/wBm346KKAPjvv8A5tv9m346Pjvv/m2/2bfjoooSHx33/wA23+zb8dHx4X/zbf7N/wAdFFAHx33/AM23+zb8dHx4X/zbf7N/x0lFAL8d9/8ANt/s2/HR8d9/823+zb8dFFAHx33/AM23+zb8dHx33/zbf/A346KKAPjvv/m2/wBm346Pjvv/AJtv9m346KKAPjvv/m2/2bfjo+O+/wDm2/2bfjoooA+PC/8Am2/+B/x1WucOfLi/MRuBGO716dCketpznLH5op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828" name="AutoShape 4" descr="data:image/jpeg;base64,/9j/4AAQSkZJRgABAQAAAQABAAD/2wCEAAkGBhQSEBUUEBQVFBUUFhcUFhgVFxYYGBgYFhUcFxgZGBYXHCYfGBwlGRoWIC8gIycpLC0tFh8xNTAqNSYrLCkBCQoKDgwOGg8PGi8kHCUsLC0sKiosLCwsKi4pLCwsLCwpLCwsLywsLCksLCwsLCwsLCwpLCwsLCosKSwsLCksLP/AABEIAOQA3QMBIgACEQEDEQH/xAAcAAABBQEBAQAAAAAAAAAAAAAAAQQFBgcDAgj/xABNEAACAQMCAwQECQgGCQQDAAABAgMABBESIQUGMQcTQVEiMmFxFBcjUoGRk6HSFjVCVHSxstEzNFNyksEVJGJzg6PT4fAlQ4LClNTx/8QAGgEBAAMBAQEAAAAAAAAAAAAAAAEDBAIFBv/EAC8RAAIBAgQEAwkBAQEAAAAAAAABAgMRBBIhMUFRYaETcfAFFCIyUoGR0eHBsRX/2gAMAwEAAhEDEQA/AL5ydydZScPtXktYGZoI2ZmjUkkqCSTjc1MfkNYfqdv9kv8AKjkb82Wn7PF/AKlru8SJS0jBVHifb0AHUk+Q3oCJ/Iaw/U7f7Jf5Uzm5c4Ysixm1ty7HGBEpxtnfban7c0xDdlmRfnNE+n6cAkD2kVCcOuYo5DMdcpyTmNS2Sep1EAY9grpIi5MfkNYfqdv9kn8qPyGsP1O3+yT+VSHDOKxzqTGTscMGBVlPkVNPa5JIL8hrD9Tt/sk/lR+Q1h+p2/2S/wAqnM0ZoCD/ACGsP1O3+yT+VH5DWH6nb/ZJ/KpzNBNAQf5C2H6nb/ZJ/Kj8hrD9Tt/sl/lU5mjNAQf5C2H6nb/ZJ/Kj8hrD9Tt/sk/lU5mjNAQf5DWH6nb/AGSfyo/Iaw/U7f7JP5VOZooCD/Iaw/U7f7JP5Vzn5N4cilntbZVG5JjQAfdVgJqgc7cwMqgod3Zlh/2Qhw0uPnFtlPgMnqasp03UlZHE55Vc93Vrw1WCLZW2pjhQ6KrHPTEYVn+tRTtOW7UevwyDz9BFJ/wsqk/RvVI4TweYkzCTuXVn0F9WpnjUs/htgdSdt8UnCOHTXLGTvih1BQ7Fss5BYAafYCSegFbXhYJb7bmVV5cjRrTlLh0i6ktbYjofklBB8QQRkH2Gu/5DWH6nb/ZJ/KqTyvzbJ3oEh1PjZvGVRuUb5zYyVbrkY6GtQhkDKGU5BAIPmDuDWSrSdJ2Zpp1FNXRC/kLYfqdv9kn8qPyGsP1O3+yX+VTtFUlhBfkNYfqdv9kn8qPyGsP1O3+yT+VTtJQEH+Q1h+p2/wBkn8qy/tp4Db27WvweGOLUJdWhFXOCmM48sn662ysi7evWtPdN++OgNB5G/Nlp+zxfwCmPF7vVfaW9WCNWUeGuQnLe8KAB7z50+5G/Nlp+zxfwCormqzZbpZF2EqBW96E4+4/dXUNyGe5eJUwueIE+Oa9jhxpf9FkjpVtji5ZuA2IRNf6UgBJ9ngPv++pOoHl3iDf0Dg5RdSt4aQcYPkd/uqeqqW52iscLWO4hkluCS3eSoRlgYgkhVVUL6pAAOepzmvQ5gIjk+DYlW2iRyXZtUilCdm89Knc9TUnJy9CZGkAZGf19DugfwywUgE48aBy5AAAIwAqCPAJ3QdFbf0gPI5qJu+x1Cy3G68eJjaVVHdqVByfSwyqc46baht7DUPxHmRpoZFVV0tBck4J1xtEdIDj9Enr79qs0nC4ySwUZOD46SV9UlehxUBYcuyNIHuFIZkaO4PealnBBxhBjSASSOmASN64pxdnmZzU10iPOGcXkkcJHGCkbd1IScFdMYOrPjuR6Plvmu3FuPGIkJGX0j0mwxUMRlVOkE7+eMe3wp1DwSFZO8VMPgAkFt9IwMjOGIG2Tk17vOGJJnOoFl0kqcEj/ALZ2Ph4VFpWL4uGZXWhH2fMLOpPdNnRqXqobGNQGsA7ZG+MHNc05sBXUYXACpI5yp0LIfQPXfbcgdB7dqlbbhiIMDJwujLHJ0+X/AJ1rk3AoTpzGvoAKvXovqgjO4HhnNRaXM7z0bv4RivNQY6Uicvq7vSSB6YBZlJO2yjOf9oedIvNqnJMbBBG0pYsuwUlSMZznWNNSU3B4mBDIDqbvD1B14xqBByDgY2pG4LCQFMa4ChQPDSrBgMeWoA0tIZqP0s4R8YEtm0yAj0HODjKsgIIONtiKz3ni3ZTbSKcqqd0PY8THII+qtNHDkCOiqFEmrUB0yw0k491ZLx2w03Sd8SI3ZQ58FZSEl93TV7mFejgt9TzsXZ/KtCycI4itzGH0CPQJWlJVijZJkI7wnZWbdgATgY6U1BjS27pXl1zlpQY4gzsrDDFY9u6jOABvkgHoKbcVnMKzNIyAMjQWsSMrBY2OGfC9BoHU7ktXUSvLFrtWXMkEUTnvRG8DQnqcnJQgZ2q7LbXgU5r6PcgeW+FmWYhXCSRAyoGByzRkHT7DWucBb5ADwDOo9yyMB9wFZ9YSpJxR5lOY4kLOw/SIjEZI8yznbzzWjcJtykKq2zY1N/eYlmH1k1Vi5XtfoWYeNikc39rqWF7JbNFr7uDvdWvBMhGUiC6T123zsCTjajl7thiuF+UicPhW7uBZJ3VdIZ2YKgwq6lGRnOelTXFOzWyuJpJpomaSXOo628Yu62329AnHkTnrXKDsusUKmNJEKlidE0i69RVtL6T6S6kQ49lYTUcPjcsSWCmZghOtlhcqqCTuzIW+Zr2yM+6vcfarZMzqhlZlcRKFiYmSQsVCIBvqyCcNp2Gem9d27M7IiMd24WNO70iSQB0EhlCygH0wJCW38a4r2VWIJbTLrypWTvpO8j0FsBHzlR6TfX7BQEXL2yRG4jjt7eaZH7tSwUqQ8rlQmgjcgK56/okDPWoPt0k1fAzgjKzbMMHrH1HhV6tOzmyiZGiiKGN45Ew77NCrInjuMM+Qeuo5qj9vXrWnum/fHQGhcjfmy0/Z4v4BUjxOwEsZXx6qfIio7kb82Wn7PF/AKnKAr8EjgaWhfWNvZ7wfKiSV19aF9+mMEfd0qwUV3nZGUznmDns8NuY4mt+9kuEVh8oFCjWUVNwfEZz7alOQe0McTaZe5MPchOrhs6iw8hj1a8c69mw4hcxT9+YjEoUARhwcOXBOWHieldeQ+zwcMaZhMZe+05ygXGksfAnrq+6uW7klxpKWioAUz4vf9xbyzY1d1G8mM4zoUtjPh0p5TTi1h38EsJOnvY3jzjONalc48etAZh8fHyYf4JsW04E41A4zuunbIrWEORWUt2DqUVPheyknIgXUSfM69/8AsK1ZBtQC0tFFAJis+5k7Vvgt+9ott3jKFIYyaQdSB8Y0nHX/APlaFWf8ydlAur57sXJjdguB3YbSVUKCDrG+330BNch85Didu0wi7rTIY8FtWcKDnIA8678w8uLMCdIbONS50k4GAyN+i4G2ehGx9nLkXk0cNt2hEpl1SGTUVC9QBjAJ8vvqx11GTi7ohpNWZlMvI0evAuO7HissZVx9AOG942ppf8qAzabdvk8D0pCpYn9LTGmXI9mK1+SIEYYA+8ZpI4FX1VA9wA/dWtYyaM7w8TPLmIcJsjcvGXCMh0FgrOxbCs5GQoXJITfc5O/Tjwftl7+5toTaFPhLAK3ehsAuUyV0+YO1XHnHlkX9o1uXMYcqdQUNjSwboSKqfDOyAxXNvO948vwZgVVo1GQGLY1avMmsk5ubuy+MVFWRpFFFFcnQUhpaQ0Bl1521lJLhBaFhbu6M3e4zpkMYONB6keNV3tR478MteHXGjR3qTtpznGHReuN+lWO97EVeWaQXbKZ3kc/JAkCRyxUHX03x08B0qu9qfAhZ23D7cOXESTjURgnLo3TJx1oDVuRvzZafs8X8AqcqC5H/ADZafs8X8AqDTnqeXiD2ltFE2hmAd2cDCD0idIPjkbV3Cm53twOJTUd+Jec0VTuWufTPdPazxCORNe6tqUlD6Q3Ax55q1HiEehn1roXJZgwKjHXJHTFJ05QdmIzjJXR3oqm2fOs15KycPgVkTZpp2ZU+hVBJz9fsFTvCbm5LOt1HGoUAq8TllbOc+iwyMe3zqZU5R3EZqWxK0Vk3GOf7u4ujDYnSNRVAgUu+nOSS2cDYn2DxrgnOvELKcJdksNiySBclT4qy/T51m8VHsR9k1nHdZrXy31NgorErrtGve8fu5vQ1Np9BPVzt4eWKvFrzc54M1yW+VVWTOB/SatIOOniDRVYs5rezK1FRcratL8l1orEIu0S+LAGfqQPUTz/u1cuau0U2dy0TacBUYYjZ2OoZJPpqoA+uu6cvE+VFWKwNTDNKdteRfaWsyj7SLmUf6qLeRsZ7t1lilI81VmKv9DZose0DiEsZk7m1RQxQd4zoWcdVUFuo9uKtyaXuY8rNMorGx21XX9jB/wAz8VJ8dN1/Ywf8z8VW+7VBlZstGap3KXOkt1ZyTyRoGSTQFXWARhTk4Dt4nwqRg5kdicxAYVj1m8BnG8A/88KqdOSdjl6Fgoqt/lTJ/Yr9c/8A+vTibmEiNWWPJJIYESjBAzsRESfqFRkkRcnKKjuG8V7yNmddJXqB3h2xnbUik+PQUysuYXeRVMQAY4zmbb/FCB9ZFMrJJ+ikzRmuQLRSZozQC1kPb161p7pv3x1ruayLt69a0903746AufAeIiDgkMp/9u0RvpEew+k4qk9nRnQT3EVu88j/ACaMCioGzqbUzEHrp6eVWWLgkt3wS0hhZU1Qwly2d1VQcAAHxx9VWLlPgXwS0SE4LLksVzgsWJzv7MfVWqFSMKTXFvsZ5wcqi5Iye5sDbx3DSMZLhion7vJSJHcF1eUba3OFwM4GRUjzaO4tZAsiF7mWPvY4dkiRItUaAeORpJbbOKtKcmXKG5ijkga3unZ271XMi6uuAuAfZk+FNx2bubZ7aSRGTX3kcoDd6GC6QHXow0+jgEYFafHhdNv1/DP4UrNJev6ObO5HC+DxyBQzYRiCcanlIJ3A8AfqWpjlnmFrm0+EyosSekRuW9FM5YnHsP1VA8W5NvLqCG3mlgVISPTQSFm0rpUlCAMgZ8fGrdw/hSRW6QDdUQR+8YwSffufprLUcMt95Nv8GmkpZknpGyK8/ELaeOROGND8J0FoyihWG4BOrTt1++sx44JkuwOI63ZdOoahkp1wrDbGM/fU5e8kX1lcd5ZhnAJ0PGRqCnwZT7PeDXGHku/vZ9dyrLqxqklwMAeSjf6MCvLld6W1PssKqNC81UTg1u/mT5EDY2iz3WhBhXZ9A8tiUH7qVOMkWTW2+GmWX6ApBH1has/LnJlzDxGNzC4iSU+kSvqjIBO/liuF32fXBvmCxN3Jm2f0cCMvnPXwB8vCucrsa3i6DnlcllSTXmr9yu39h3M6oeoERPvZFY/ean+0WNDxX5X1e6TxIGdJ0hiASFzjJAp7zdyldS8QeSKFmjLR4I04wqKPE+z7qluc+z+e7uu9iaMLoRfSYg5Ub9Aa2YT4ZO+h4/tGvGrGk762d+xAcT4aWEIWxLqLZNMsMjExv6RVVfOkgNg6j8413eeKcJHcTZbEaTos2mNptEhYtg4fpGGwdyOvnyfsiuz1eI7Y9d+g6D1elIOx+66aoP8AE34atjRVrOfr7nlNx5niXgNgsja5YRswCqx0gLGdWdTN6eWVlIOPRxSS8owM/doAvdwiR3151E4BIy5GNyRnTuB4V0HY/decH+Jvw04XstuxBJEDB8q8bO2tt1jydONG+5B+ik4zS+GoM0eZZOy9YxbziHOgTbZYNg90moagAGAbIz7KlOUHBWXGn1h6ujyPXQT99MOVOUJraykgdkDPJrBVnxjC+KlW8D0p/b8uyqTmQbqw9e46lcA7y/8AepdtVczy3I4Sy/CZxbYJ1Nr09wTjUeups9fOnHDHj+AzaCucHXgx46bZw2nGPM10/Jib+0X/AB3X/VpzNy63dqqPvklizz4O2NsSZx7CTXTcTkr8chRAF0YuFwMdwM4fGPW9Ly286meVVCyTKNOVwDp7vwJG4Qkj6ak7XhRVIg5yYyTs0mDnPXUxJ8PWzTWDgkiz95rGnUWxqn6eWDJp+7FQ5JpoGb8Zv5xd3bmVJFWZwiTyXltIgj2xbmLMbrnocZJ69cU9jupTJw8X/wAKjsWs8traQMbnJwLmSPDepgjOASforV8UYqkkxbjF7Kov/gstyLJUhFs+qbIuC6h1gdvTdNHeZG65FPLNr1b6xtrl5p4TIzxXcbyKs0HdMypMqkDWH0HJ6jzrXcUYoDI+P2UlvxL4JDdyiC+VQ5d53e00MGxE+cAydBnpv4DBadtEColikZYqqzKCzMzHDIDln3Jznc1s9ZD29+tae6b98dAaFyN+bLT9ni/gFTlQfI35stP2eL+AVO0AmKMUtFAZH2tccni4hBHFcywxtAzsI2xqKs5AAzgscBR76cdjXGriaa8S4uHnEfdhSzlh6zglc+eBWjX3BIJiGnhilIGAZEViB1wCw6Zr1Y8Hhgz3EUcWrGe7RUzjpnSBnqfroB3RioriPMkELhHYtIdxHGrO+P7qg4+mm8fNJbeO1uWHnoQfxOK7UJWvY5zIncVF8zzMllcshKssErKRsQRGSCD55rj+UEv6lc/8n/qVxueZPRImtLgKwKkFEYEHYggMc7eFPDkM6MDHPF53APwu51l9Oe/OCoGT6GNuqjOfA19NR9BVY4bb8MmcolvAsgGTG9uqOB/dZQSPdVpFctNOzJTT2CiloqCRMVinO3H7gcanhW7mhiVEKhJNKglE/eSenTr0BrbKjrvl22lcvLbwyMerPGjMcDAySMnagKf2LcWmuLGRriV5WE7KC7FiAEXbPl1+utBptY8OihXTDGkak5IRVUZ88KOtOKAWkrhc30cf9I6r/eIH1edcI+OQMcCRc9Bk4z7tWM0IzIrvazxGWDhckkDtG4aMBlODu4B3FZfy1zTctxCxX4bPIssq94jSMfRyMBgfM69txgA+NbzdWkcyaZUSRDg6XAZTjcbHamkHLNqjBktoFZTkMsUYII8QQNjQkkxRRRQBSGlooD56v+Zro3M4+GXChbq5QKJsDSkqhQB4YDP/AIMV054u3l4fwx5HaVilzl2OS2JVAJPuArbZOVrRmLNawEsSSTFGSSTkkkruc1mHbjbJH8CSNVRVWYBVAVRvGdgNhQGjci/my0/Z4v4BU7Va5Qv44uGWXeOqaoEA1HGdMeo49ygn6Kk05jtiyqJ4yz4CAMMtqUMMeeVIP01KTYJKimq8TiMXeh17vSW159HSvU58hTY8y2wBJniwqLITqGyOcKx9hJGD7aZXyBJ14kbAJ8gTUbNzTaodL3ESnSGwXAOkrqB9xUg+6u9rxOK4jZoJFkXcZQ5GcedTlfFEEByDah7Vp23kuXkZ2PUjUVUZ8gB0qK7Jrza5hP6EmsfSSp+8D66nezw/+nQjyMg+qRqofJ3EBb8XkVjhZHliOemdZK/ePvrao51UXrQyN5XB+tTYKzztWustawD9J9Z+ghV+8t9VaFmsh5o4gLjjMaqcrHJFEMexwW+8mqsJG878kyzEStG3Nlz5/t9NvHcJtJBJGVYdcFgrKfMHPSrWpqt9obf6g/teIf8ANWo7jfGrtL11tyHSCKOZotIy6k4fS3UHG9QoOpBff/BKahJvy/0u1GazWbnmSWYiKcRQPNEgkZU+TVoNTZ1bZ1gjfyo4nzTPCZFhvEuQIlfWFj9Bu/VMejkbqT1qfdZ7cfuc+9Q3NKzRVI/KSZvhZd+4eGJzHAVXUQFyJSx9cE+C7DxpnxTnKcpClu+JBAs0rd2Xy7ICseFB06uufDIrhYeTdjp4iC1NDzVb5u5n+DJpj3kILf3FHVj5ADfPh9IqS4Bxhbq3SVP0hhh81hsyn3H/ACrOuMcejF5OXlkSQEooUAqy6chW1AgrqABXG/o7jFUtNOzIrVcsE09xOKCOMXAvJVmY4w4OO7Dod3DMFXB0uCWJYfTTd+L2Mz4QKrBAfkTGz6dau2lYm1ZKggN09I1WeYLGI3EJmcTlO8JtCJFQqhK94ZBgAnCnSM4GF2C7OOeoI5I4hLGkDRxwgXCs7tCkeQV0rM+oAnrkE4zhiBUELD3Wu5d+D8wPavgu0sOpQzFcIneYKaJCcODqwDsfR3GDkaJDKGUMpyCMg+w1j8fEUjheKW4d4TqKlNSmchMEHKfJs2tCwwNwx8qv/IN/3tmpyW0kqCeuPb5HOaEUZ2m6bZYLm4VEZ3OFUFifIAZJqiS9sMAJCwysPA5UZ9uD0q181f1G4/3Mn8JrNOT+EQQWr8Qu11hSViQ4wSDjOD1Odh5YJqipKSaSPoMFQoypynVTbukkuLZYfjbj06vg0+nz2x9fSiDtfgLANFKgPVsqce3A3pmecr8Rd+1mnwY74wc6PPrnGPHTiobnXgsL28d/ZjTHKcOg6Kx2zgdPSBB9uKrc5JXT7G2nhcO5KNSFr6JqV9eT6mwRSBlDA5BAIPmDWSdvXrWnum/fHWn8B/qsP+6T+EVmHb361p7pv3x1qR8/JWk0WvhfAfhfB7NNegrFC4YDP6GGGPapYfTTeHsw0tqFw4KENFhRhdLqyhvnAKiLsR6tT/Iv5stP2eL+AVO4q2NWcVZM4smVGDkX/V+6ll1lY5IomCldCygg6lDEOcnOTjpTJOzAA7ztpOAwVQCUR9cahiTjGw3B6Ve6TFSq01sxZFN4b2fd1KsjTd5pUJhk2wsPdKcZ9cAD0vIkeNWPgfC/g9vHDnV3aBM4xnAxnFRfMvPtrYyCO5LhmTvBoRmGkEgkkdNxXXlrnW3vmkW2LkxBSwdGTZ8levXIGa5lUlLdi1hryI2mOeA9YbiUY9jNqX95rLuYLFm4lNEnrNOQvvZsj99a1f8AAJBcG4s5FjkcBZEcExyY6E43DDzFV9eVbgXvwtoEaTVqws+E1adOcNHkefWttCrGMpTvuu5kq03JKPJ9hweQ7nutP+kJ84xjLafd62cVn3LFmy8Thjcekk4DD2q2/wC6td/0jefqif8A5C/hqqXnAZorl79oUQpqmYGbUo0odR0rHk7ZOM1NGs0pKbWq6EVKSbi48ye55OtbaAdZrmPb/ZQ6mP7qf3t80crERgn0V9U5K4znUPbkAf7Ptqh8O7QbQz/CrqWWR0XCBLeRYolfxGdyW+ca1Rd6xuSSS3NKi22ytfCjjT8FjIYjPogDOcZOoAdDtnzrwLkj1baLDDdRGR0QP6W2+GyPeKtOKMUz9B4ZWpb9pMMIEYrrDAqCcBUOnJ6H02GBnJFC8WZDhIFRm+aOuNh6ow3o+kPIbVZFQDoAPdVV452k2drO0Mxk7xNOdMTMB3gyoyPP/KozrkMj5k1wSbVGSYxH6R2AAz5kgeOayXnSx7u7mUxF3lK9ywJyrBt/RHrEjG3tFaty9zJDeozwa8I5jYOpQhgASMHfxpvzLy93+mSPCzREMh9o6A/f9Z9hHDd3cpxFFzhZbox3jlkFn7945hLINBUrpjiBBeQOSdQYsQFGMMtSnO0ERaBDaukcsEQkEO7srt1UH1yvt39LJ8Kk/gyQlUuEkiKj0mRWPqs7n5TJYhhpUIRgdc+J8f6Wjk7rvXmmDiVWUgnQoJEeQijbZDpIPXONqg5jiMqtLcrU8kcXdRSIZVjiI6ldTuMagwzkDSBtsSDjatc5A4eYbFAwwTv9wH7wfrqk3YjRYrjiIEccZCqyoTJLjAU6VyowCOm2QDnIAFo4V2oWMsscERlDM6wqDE6gMeiknp0+6hGHpyzupLiT3NX9RuP9zJ/Caz7htsb3gncw7y27ltHifSZh9YY49orSeM2Rmt5YwcGSNkBPgWUgVkPDeWeJ2suuCFww2JBQqw8iC3pCs9W6e2h9N7PyypSWZKSaav0JmXtBZrT4KLaT4QY+5Ix6Pq6SQvX6MfTXHmGD4HwaK2l/pZX1lc50jVrP1bD3mpduPcW0/wBRUP8AO2/drqqX3KnE7qbXPE5ZttTFAqj3A7AeQFVSb6t7G6jGnmV3GMU8z+K93+jXOA/1WH/dJ/CKzDt79a0903746slv2oWMAFuWlZoiYDphcgvF6LAY67iqd2w8XjuorGeEkpIs5XIwdmQbg9Nwa2LY+am7ybRp/Iv5stP2eL+AVO1Bci/my0/Z4v4BU28gAJJAA6k9BUnJ6oquXnPdsmvSXl7tGkfu1zhV6nJIz9Ga4Q9pdl33cSyGCX0fRmGn1gGX0gSu4I8aAr3aZyPdXt0slsqFfgzQnU+k5Zyc4wcjGKd9mfJ9zZy3D3KovepAi6X1/wBEmg52HXAP01flcHcHIPQiloAxRS0UAlMOP2TTWs8aY1SRSIuTgZZCBk+G5qQooDCfil4hpIKRhu6SIETjGFAByNG+cCt0TpS1Xee+NSWtp3kJAbWq7gEYOc7Gok8quyylTdWahHdlizS1i/xoXvzo/sxTyfnviKQxzM0QSUsE9BdR09Tp8vbVHvEep6r9i4iLSbjr1/hrlZHz32cXl1fXEkKxmObuMEyBW+SXB2IPjmmfxoX3z4/s1o+NC9+dH9mKj3mB1/4eJXL8/wAL32dcAntIJluVRXkmMgEbAjBRV8AANwdgBVsrlaOWRSepUE/SM11rSeK1ZnOa3VvWUH3gGuUfDYh0jQf/ABFOaTNDmyKz2jcvSXtg8MAUyFo2Go6R6Lgnfw2FUfgXZ3fR3cTyRQKi3S3DMspLYBORjGGO/l4Vr+aKEi0mKWigExRS0lAYpe9mHEDcSOix6Tc3E6/KgZWZhhWUqRjSNx46j5Uw7Q+ESWtlw2GYKHRLgMFOVGZFbAPjsRW91kHb361p7pv3x0BoXI35stP2eL+AVDcc43HMHBf5NDpIVsMNwNYH6e+QBv4DG+Q+5dmKcFhYdVs1YfRFmsm5auWubpEQamwzgZAyVX2kD21KV2cydk2TFvYyxt3neBGOPR0htg6uA2TjqoyN/EeNR3aD2QT5+EJP3ygL3g0YcIoALAA4fC742Jqx3/ArpVZjC2FGSdUXQbn9Opy97QYNOAk3T5sf/UrTUpLTw9TLRrS18XTkV3kbm2O0ngte/wC8t7hR3IkZe8ibHo5AZiAwGTqxgvgDGw1yvj/mOVU4kzwAoO8WRRsCDkHwJ3zv9NfXdrJmNSepVSfpGaymu51oqsSc8wtNJDb5kkRGYsB8nqUgadWd9z12G2M71V5+J31yYgLoRCWEy4jQKFb0SsZYkncOm+fGr44eT308yiWIittTTi1Nm4nEDgyRj3uv86xy45WeRm13LyabhINTgkEOVw/pP/tdBn6M01l5Jwkzd6MwjUVK4JxAspxv4Fgv3+ytKwkOM+xneLnwh3N0imDDKkEeYII+6qj2qf1D/iJ/nVJ4VyXdR3qLau4A0u02NCgaiCNidWcHA8c9MVdu1P8AqH/ET/OsWLpRpxdpX0PV9lVZVMRByjb4kZLBw930EKcSP3SnwL7bfePrqS5pYm47tQdEaiGIeap6OR55cMffVg5buVltwqrgWWm4OcZZykms+7VoA91crO6jhkjSBO8kMlu7hQGZlWIO/ptsvyh3320715Sgsu+59nLFS8V3jrG/fi+WhEcK5Xd20yr3YYoMnOpQzNuFHXaNhgkVy41wIxoksSP3LRIxZsEanJGMjAPToOlTnMXFktyixZkPdRMNTAxrjVhsr/SH0m8l38aqV7xCSU5kYtjYZ6AeSqNlHsFRJRirHdCWIrPxW7R5H0JYf0Sf3F/hFLcXQXbqxBKqCNTYH6IJ3pjc8Q7iz7wjOmNSB5kgAD6Tioe7ZorqzV9LuyzszsMkNo1EIf0VztjyFetCGZHwNWplb9cSXeO5k/TSBfIDvJPpJwqn3BvfXM8thvXuLlj/AL0oPqQAVAcK5juT8FeVo2S6d49ITSV06t9Wd+lMOFccmgs4QHB7+V1QlGcxhWYuSBvIScYFaPBnwt6v+jL48ON/Vv2We44GI8aLueJmOldcusFj0GmTOo+wUcK43Is4t7rSzMC0UqbJKF9YY/RYeIzVcu+KyzfBRMDmO+iVX0MgkUjIbS24PgamOIyLLxG2iix/q+uWQr0UMuApx4k+Hto4PaXX7WIVRbx6fe5bKKpvNnGb6K4C2kTPH3LsT3WpdfdylfSB6h1iGnb1/HwiZ+PcWRT8kZDr9ErbkAhZJV0n0zgMqRtq8O88NjWQ3Gj0Vnjcw8UyTHCzDvZAoaAZ0AoFDsrkL6Bd8+YC4z1d2fGeI92BJG3eDvDtAQrn0SgPpYQYL753Kj3EC81kHb361p7pv3x1bYeIX5LHS2hWbRmDDSIqhgSDupY6lxgdPOqj28HJsz7JuvvjoC/8mwh+FWyno1tGp9xTBr51urqfg3FtwcwSZGejxnpj2FTX0dyN+bLT9ni/gFR3P3ZzBxSMd56EqD5OVRuPYR+kvsoCGPaJbXVm7RSL6UbAqSAwJU7EeNZpxTjiIpYsMfv9g8z/AObUz4n2IcTgc90glHg0TgH6iQRXvg/YbxKdx36rCvi0jAn6FBJNXU6rpppcSirQjVacuBB8n8Fk4nxSNADpLh3PzY0xnJ9wxX1hPaho2Q5CspTY4IBGNj4bVjF/G/L8iW/D+7ZpLczSySpqd2VyoUYYaV8hVy7OebLq7luEujEe6WMoYlwDqZ1bfUcjKkeHQ1TxuXW0sQN32OzKx7idCvhrDK2PI6QQfurgnZBd53lhH/ykP/1rYMUYrYsbW59jG8FSbvbuZha9jTf+7dbdSEQ/vZv8qsfDOzKziOWVpm85WJBP90YB+nNW3FR/H7xobWeVMao4pHXO4yqFhkeIyKrnias92Www1KGyHscYUAKAABgAdAPYKqHap/UP+In+dZ6na/f4JZ4AREsw+QbB1AbE95tuQPprZOKcHjuou7nBZchsAldx03BrJNOUWj0MNUVKtGb2TuYXwriphWZB0nj7onyywOr24GdvbTi/4kiIYbTOg47yQjDSn/6pnov0mtS+LOx/sm+0k/FR8Wdj/ZN9pJ+KsngVLWuj6R+1sI553GXaz78DKOOSKxhKMGxbxKceDKCCD7ajK2v4s7H+yb7ST8VZVzlCtvfzQQRxBI2gUa++Y/LLkkkSDoc+FQ8PNu53D21h4QypS/C/ZsHGrFpuHlI937tGUebJhgPurlw67t74xSg4liDApnDKXXS4ZT1Htpr2dccmuYJfhGjVFKYhoXSNIRSPE569QcHqNqkOMcm29w2tlKSfPjOlvp8D9Ir1ISVsstOqPi6sW5Zo69GeoOVolWBQXxbOzpkjq2c6ttxuabvydbrGy6pFXX3qHvMd02+TGf0c53pkeQGHq3tyB5av+4oXs1hY5mmnl9jPt+7P31beP19ijLJ6eGvyN7viNjEI4jLJcyLMkq4cyN3gIAy/qgeYq0cK4LFbqREuNRLMTuzEnxPjVX5wjThVg89lFGsitGoZ1LnDOFO5Oeh86rXAe0a/kuoo5Gt2ja5WB9MZBwWK7HWcNgZxjoaqqTT0jf7ltOm1rK1+hrZSm54bHn1fo3x9WcU6oqhxT3RoTa2PCRAdBil016pDU2sQGmsh7evWtPdN++Om952p3ommSN4AIp5Y9LQsTpSUopB1+kd1z09YVG9pHFZLmz4dNPp7x1udWgYXKyKuwyfKpBrnIv5stP2eL+AVO1Bci/my0/Z4v4BU7QBSUtFAVrmXkG2vpFkuO81Khi9CQoNJOSCB13NduW+S4LFpGg7wmUKGMjl9kyRjPT1j9dT9FAFFFFAFN7+yWaJ4nzpkVkbGxwwwcHw2NOKKAofxMWHj352C7zN0X1R06Dyq9KuKWloBKWkpaAKqfG+zS0urh55e+Dvo1aJWUegMKcDyq2UUBEcucsw2UbRwa8O2s62LnOAvU+wDapaiigCilooCM5h5fivYGgnDFGKk6W0nKnI399V+w7KbKGdJk74vG4lUtKzDWPEg9auVLQBRRSZoBaSijNAU667K7R3Zma49J3kwJ3ChpGLMQvQbsaovbBweO1isIIc6I1nC6jk7sh3PjuTW11kPb161p7pv3x0BoPI5xwy0/Z4v4BU4Gz0qs8pN/wCnWK/Ot0z7gg6e/p9dS11bSvE6IREWyA49IqD5DwP07ZoiGSOaM1VByU4XSLl9yS2dRzthcen+jufaTk5xXVOUXGrFw/qhEPpEoo2OMtuxGfSPic+AFW5IfV2K80vpLNmuV1ciNGdvVRSxxvsoydvcKrx5SkDErcyL6GkDcqpUnQd23wD9J3PlXpuCfB7S51Ozs0LjJzgARnoCSSfEkmmSPMOcrbHGHtNsmIGt1z4tGwH0nwqW4lzLBBEJZJF0sMrjcuPDSB1rGrS5txZTJImZ2dTE2PVAxq9Ly67e2vLWlxbiOaSIlGX5MyLrQZ6bHYHxAPvxXpPBU76O3nx8jylj6lrtJ+XDzNp4bzBHPD3q6lGkvpcYbA6nT4j2jY+dc+B8zw3au0BYhCA2pSvUZ2z1rLOFyzSlmtlklnKHvZ5DtGCu6qM6Rttk5PkBUj2dcxw26yRylg0roEwpI6adz4bmqZ4RKMmt1bQuhjW5RT0TvqX/AINzZDda+41t3eNQKkHckbZ69DUyDWR9n/MkVpJMJiw7xkC6VzuCRv5dRVt5msrhppDGkjgxIIdDFQsgdtZJDDQSNPpEEbfRWevRyTy8DVhq/iQu9y30Zqm2VxxJpFWQaFLEOwRDpAL40k9QQE3w3XqOg5wXvFDjUmkkqGwiYCkoCwJPrYLnGT06edWTqaMxds0VS5JuIrJJ6xXUqr6EZGgSuC+B+kU7s9N8nbbbldNxGWFldXVzgAIiAaQFOrXqyH1ZGMn3VGTqMxec0mqqtx3iFzDYXDknWjssb4UExlgA+F2zgnwHSqVynbvciVnje5IIGTcNHpyPLO+fOs06uWWVI9PD4F1qMq7lZJ29XaL5zBzf8Gu7W37rX8JbTq1Y0+kBnGDnr5ipa8vypKopJ05z4D6+tYgbRnvrSOSYsDMFUpNrZAXGQHB9E48fpq7coAJPdW+uWRYpXCguzMCWOMknPTH1VXjKklhlOno+P59cDmphPBquDd1a5Z+BcxGTWJsKUBPTGy+tXbg/EJZyzHSqBsD0dz7M58sb1XOIWujS24L6gR06Y/yx9VXSxtBHGqDwH3+JrBgK1WvbPpbfrcwSVpuPIa8S46kUc7DDtbprdAcEejqUHyyBUZ/pJm4hCAWCPaPKUztnWuCR0JwcZqSvuH26rO8wVVlUCZmJAKqukZOdtiajbae0eWK5jmUqFNmgHqlmIYLk75wPvr21KKK3TqS1Ww/4VzEk0MMjfJmckIpOSSM7A43OFJqI4/zAz2lwYtUbQ3EcOoNucSx5II6Ag4xT+0FkZEt4yhe1JdEBY6Dgg79M4Y7E+NNJhZXKXEMMyA61nmKHOGV1JYk7fo4NFKFyZUqrjtwJReOr8ImhYaRDEkrOTths528MAVmfbnOr/AnQhlZZWUjoQe7IIrROH3VldPK0Lxyu6COXSTkoMgAjy3O4rOu3G3WMWSIMKiSqo8gO7AH1VF09jrLOLtI0bkb822n7PF/AKnaguRvzZafs8X8AqdqCQoopKA8PMo6kD3kCvLFHBX0WBBBGxBB2wRWQ9snD2kvUIjDgWjLvE7+kXfAVlRtLA4bw6e2nXYnZGOa7PdNGpjtsZjZAWEZ14BA/T1Z99AaKnK1opBFtCCOnyafyp/Paq6lHVWUjBVgCD9FdqTFdOTe7OVCK2Q2teGxxR93Giom40gADfrnzpmvK9opDC3hBXfOhRjG+c42qVNRXNiE2F0ACSbeUAAZJJjbYDxopSXEOEXujl+T9lnPc2+c59VM586mRXzDLwVtB+QQnu1X0beUMW1Zyp7oAEDA677Ek19Ox9B7qhyb3YUUtkesUYooqDoMVzadQcFgD7SK6Vgnadwt34ldsIg2oQBCYXY5CJkq6owwMEEZ3yeuKA3ZlSRSp0sp2I2IPsNQR5Bs8krGUz10O6g/QD09lQfY9bhLa40xmNTcsyqUKbGNOikDbOR08PDpV+rlxT3RbCtUp/JJryZTOIdl9u8kTws9uYTqHd4JLZBViXzuCBUlyryetkZn715pJ21yO4AJ6nou3UmrDijFWZmo5FscTlKcs0nd9RlxHh0cmDL+j03x1pwtyvQMv1iql2t2zScLdVXUTJDtpLj+lGSVUEkDx2NZXytwoDiFuywMr/DImyIJFQIAQSrEDSucEjA3PkKrUIptpas5Nu5r4K11bNEjBWyrLq9UlGDANjwPSmFxwu4mjg71IY3iuUlZY2JXQgI2OPW36eWKs9FHFMtjVlFWRUbTlucXkzjEMMol1qsjP3jOMK4QgCNh1ODXKx5YuPgUllKIUTuu7jljzqY5zl1xt4Z+mrnijFRkR37zP/nYp/A+Eyi6We5+Dx91CYFWFvWyRktnGAMbDwzVQ7eGBNmQcjE3746pvFeFH4VMXtw4+F3DH5GTVpMjjdu6KvnIYA5Hojzp5zbCU4ZwpSpUhLjZl0kfKjGVPTbwqYqxXUm6juxeFdsF7BBHDGsGmNFRcoxOFGBk6+tO/jwv/AJtv9m/46SiujgX48L/5tv8AZv8Ajo+O+/8Am2/2bfjoooA+O+/+bb/Zt+Oj477/AObb/Zt+OiigD48L/wCbb/Zv+Oj48L/5tv8AZv8AjoooA+PC/wDm2/2bfjo+O+/+bb/Zt+OiihAfHff/ADbf/A346Pjvv/m2/wBm346KKAPjvv8A5tv9m346Pjvv/m2/2bfjoooSHx33/wA23+zb8dHx4X/zbf7N/wAdFFAHx33/AM23+zb8dHx4X/zbf7N/x0lFAL8d9/8ANt/s2/HR8d9/823+zb8dFFAHx33/AM23+zb8dHx33/zbf/A346KKAPjvv/m2/wBm346Pjvv/AJtv9m346KKAPjvv/m2/2bfjo+O+/wDm2/2bfjoooA+PC/8Am2/+B/x1WucOfLi/MRuBGO716dCketpznLH5op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7830" name="Picture 6" descr="http://edgblogs.s3.amazonaws.com/ideiaseinovacao/files/2011/08/t_bwlogos-291x3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2439377"/>
            <a:ext cx="2857520" cy="2945897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571736" y="1773784"/>
            <a:ext cx="2342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Pergunta de 1 milhão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3929058" y="2847330"/>
            <a:ext cx="49292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/>
              <a:t>Como eles conseguiram?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4156385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/>
          <a:lstStyle/>
          <a:p>
            <a:r>
              <a:rPr lang="pt-BR" dirty="0" smtClean="0"/>
              <a:t>Organização empreendedora</a:t>
            </a:r>
            <a:endParaRPr lang="pt-BR" dirty="0"/>
          </a:p>
        </p:txBody>
      </p:sp>
      <p:grpSp>
        <p:nvGrpSpPr>
          <p:cNvPr id="14" name="Grupo 13"/>
          <p:cNvGrpSpPr/>
          <p:nvPr/>
        </p:nvGrpSpPr>
        <p:grpSpPr>
          <a:xfrm>
            <a:off x="285720" y="1428736"/>
            <a:ext cx="1598363" cy="1071570"/>
            <a:chOff x="2187819" y="2071678"/>
            <a:chExt cx="5241701" cy="3979572"/>
          </a:xfrm>
        </p:grpSpPr>
        <p:sp>
          <p:nvSpPr>
            <p:cNvPr id="4" name="Forma livre 3"/>
            <p:cNvSpPr/>
            <p:nvPr/>
          </p:nvSpPr>
          <p:spPr>
            <a:xfrm>
              <a:off x="2187819" y="2071678"/>
              <a:ext cx="5241701" cy="3979572"/>
            </a:xfrm>
            <a:custGeom>
              <a:avLst/>
              <a:gdLst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382634 w 5241701"/>
                <a:gd name="connsiteY17" fmla="*/ 772733 h 3979572"/>
                <a:gd name="connsiteX18" fmla="*/ 1609859 w 5241701"/>
                <a:gd name="connsiteY18" fmla="*/ 0 h 3979572"/>
                <a:gd name="connsiteX19" fmla="*/ 1712890 w 5241701"/>
                <a:gd name="connsiteY19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382634 w 5241701"/>
                <a:gd name="connsiteY17" fmla="*/ 772733 h 3979572"/>
                <a:gd name="connsiteX18" fmla="*/ 1395513 w 5241701"/>
                <a:gd name="connsiteY18" fmla="*/ 0 h 3979572"/>
                <a:gd name="connsiteX19" fmla="*/ 1712890 w 5241701"/>
                <a:gd name="connsiteY19" fmla="*/ 0 h 397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41701" h="3979572">
                  <a:moveTo>
                    <a:pt x="1712890" y="0"/>
                  </a:moveTo>
                  <a:lnTo>
                    <a:pt x="4134118" y="0"/>
                  </a:lnTo>
                  <a:lnTo>
                    <a:pt x="4134118" y="708338"/>
                  </a:lnTo>
                  <a:lnTo>
                    <a:pt x="3709115" y="759854"/>
                  </a:lnTo>
                  <a:cubicBezTo>
                    <a:pt x="3567448" y="828541"/>
                    <a:pt x="3363533" y="914400"/>
                    <a:pt x="3284113" y="1120462"/>
                  </a:cubicBezTo>
                  <a:cubicBezTo>
                    <a:pt x="3204693" y="1326524"/>
                    <a:pt x="3155324" y="1702158"/>
                    <a:pt x="3232597" y="1996226"/>
                  </a:cubicBezTo>
                  <a:cubicBezTo>
                    <a:pt x="3309870" y="2290294"/>
                    <a:pt x="3573887" y="2713150"/>
                    <a:pt x="3747752" y="2884868"/>
                  </a:cubicBezTo>
                  <a:cubicBezTo>
                    <a:pt x="3921617" y="3056586"/>
                    <a:pt x="4028941" y="3000777"/>
                    <a:pt x="4275786" y="3026535"/>
                  </a:cubicBezTo>
                  <a:lnTo>
                    <a:pt x="5228823" y="3039414"/>
                  </a:lnTo>
                  <a:lnTo>
                    <a:pt x="5241701" y="3979572"/>
                  </a:lnTo>
                  <a:lnTo>
                    <a:pt x="0" y="3979572"/>
                  </a:lnTo>
                  <a:lnTo>
                    <a:pt x="0" y="3078051"/>
                  </a:lnTo>
                  <a:lnTo>
                    <a:pt x="1352282" y="3013657"/>
                  </a:lnTo>
                  <a:cubicBezTo>
                    <a:pt x="1732209" y="2846232"/>
                    <a:pt x="2118575" y="2386885"/>
                    <a:pt x="2279561" y="2073499"/>
                  </a:cubicBezTo>
                  <a:cubicBezTo>
                    <a:pt x="2440547" y="1760113"/>
                    <a:pt x="2374005" y="1347989"/>
                    <a:pt x="2318197" y="1133341"/>
                  </a:cubicBezTo>
                  <a:cubicBezTo>
                    <a:pt x="2262389" y="918693"/>
                    <a:pt x="2064913" y="845712"/>
                    <a:pt x="1944710" y="785611"/>
                  </a:cubicBezTo>
                  <a:lnTo>
                    <a:pt x="1596980" y="772733"/>
                  </a:lnTo>
                  <a:lnTo>
                    <a:pt x="1382634" y="772733"/>
                  </a:lnTo>
                  <a:lnTo>
                    <a:pt x="1395513" y="0"/>
                  </a:lnTo>
                  <a:lnTo>
                    <a:pt x="171289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Elipse 8"/>
            <p:cNvSpPr/>
            <p:nvPr/>
          </p:nvSpPr>
          <p:spPr>
            <a:xfrm rot="1834522" flipV="1">
              <a:off x="3164227" y="2918366"/>
              <a:ext cx="112831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 rot="20230600">
              <a:off x="5622403" y="2956404"/>
              <a:ext cx="112831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5" name="Forma livre 14"/>
          <p:cNvSpPr/>
          <p:nvPr/>
        </p:nvSpPr>
        <p:spPr>
          <a:xfrm>
            <a:off x="2187820" y="3235642"/>
            <a:ext cx="5384545" cy="1693556"/>
          </a:xfrm>
          <a:custGeom>
            <a:avLst/>
            <a:gdLst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609859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2406526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2032153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2406526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2187144 h 3979572"/>
              <a:gd name="connsiteX8" fmla="*/ 5228823 w 5241701"/>
              <a:gd name="connsiteY8" fmla="*/ 2032153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2406526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213342 h 3979572"/>
              <a:gd name="connsiteX7" fmla="*/ 4275786 w 5241701"/>
              <a:gd name="connsiteY7" fmla="*/ 2187144 h 3979572"/>
              <a:gd name="connsiteX8" fmla="*/ 5228823 w 5241701"/>
              <a:gd name="connsiteY8" fmla="*/ 2032153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2406526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213342 h 3979572"/>
              <a:gd name="connsiteX7" fmla="*/ 4275786 w 5241701"/>
              <a:gd name="connsiteY7" fmla="*/ 2187144 h 3979572"/>
              <a:gd name="connsiteX8" fmla="*/ 5228823 w 5241701"/>
              <a:gd name="connsiteY8" fmla="*/ 2032153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2406526 h 3979572"/>
              <a:gd name="connsiteX12" fmla="*/ 1352282 w 5241701"/>
              <a:gd name="connsiteY12" fmla="*/ 2342132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375960"/>
              <a:gd name="connsiteY0" fmla="*/ 0 h 3979572"/>
              <a:gd name="connsiteX1" fmla="*/ 4134118 w 5375960"/>
              <a:gd name="connsiteY1" fmla="*/ 0 h 3979572"/>
              <a:gd name="connsiteX2" fmla="*/ 4134118 w 5375960"/>
              <a:gd name="connsiteY2" fmla="*/ 708338 h 3979572"/>
              <a:gd name="connsiteX3" fmla="*/ 3709115 w 5375960"/>
              <a:gd name="connsiteY3" fmla="*/ 759854 h 3979572"/>
              <a:gd name="connsiteX4" fmla="*/ 3284113 w 5375960"/>
              <a:gd name="connsiteY4" fmla="*/ 1120462 h 3979572"/>
              <a:gd name="connsiteX5" fmla="*/ 3232597 w 5375960"/>
              <a:gd name="connsiteY5" fmla="*/ 1996226 h 3979572"/>
              <a:gd name="connsiteX6" fmla="*/ 3747752 w 5375960"/>
              <a:gd name="connsiteY6" fmla="*/ 2213342 h 3979572"/>
              <a:gd name="connsiteX7" fmla="*/ 4275786 w 5375960"/>
              <a:gd name="connsiteY7" fmla="*/ 2187144 h 3979572"/>
              <a:gd name="connsiteX8" fmla="*/ 5371667 w 5375960"/>
              <a:gd name="connsiteY8" fmla="*/ 2032153 h 3979572"/>
              <a:gd name="connsiteX9" fmla="*/ 5241701 w 5375960"/>
              <a:gd name="connsiteY9" fmla="*/ 3979572 h 3979572"/>
              <a:gd name="connsiteX10" fmla="*/ 0 w 5375960"/>
              <a:gd name="connsiteY10" fmla="*/ 3979572 h 3979572"/>
              <a:gd name="connsiteX11" fmla="*/ 0 w 5375960"/>
              <a:gd name="connsiteY11" fmla="*/ 2406526 h 3979572"/>
              <a:gd name="connsiteX12" fmla="*/ 1352282 w 5375960"/>
              <a:gd name="connsiteY12" fmla="*/ 2342132 h 3979572"/>
              <a:gd name="connsiteX13" fmla="*/ 2279561 w 5375960"/>
              <a:gd name="connsiteY13" fmla="*/ 2073499 h 3979572"/>
              <a:gd name="connsiteX14" fmla="*/ 2318197 w 5375960"/>
              <a:gd name="connsiteY14" fmla="*/ 1133341 h 3979572"/>
              <a:gd name="connsiteX15" fmla="*/ 1944710 w 5375960"/>
              <a:gd name="connsiteY15" fmla="*/ 785611 h 3979572"/>
              <a:gd name="connsiteX16" fmla="*/ 1596980 w 5375960"/>
              <a:gd name="connsiteY16" fmla="*/ 772733 h 3979572"/>
              <a:gd name="connsiteX17" fmla="*/ 1382634 w 5375960"/>
              <a:gd name="connsiteY17" fmla="*/ 772733 h 3979572"/>
              <a:gd name="connsiteX18" fmla="*/ 1395513 w 5375960"/>
              <a:gd name="connsiteY18" fmla="*/ 0 h 3979572"/>
              <a:gd name="connsiteX19" fmla="*/ 1712890 w 5375960"/>
              <a:gd name="connsiteY19" fmla="*/ 0 h 3979572"/>
              <a:gd name="connsiteX0" fmla="*/ 1712890 w 5375960"/>
              <a:gd name="connsiteY0" fmla="*/ 0 h 3979572"/>
              <a:gd name="connsiteX1" fmla="*/ 4134118 w 5375960"/>
              <a:gd name="connsiteY1" fmla="*/ 0 h 3979572"/>
              <a:gd name="connsiteX2" fmla="*/ 4134118 w 5375960"/>
              <a:gd name="connsiteY2" fmla="*/ 708338 h 3979572"/>
              <a:gd name="connsiteX3" fmla="*/ 3709115 w 5375960"/>
              <a:gd name="connsiteY3" fmla="*/ 759854 h 3979572"/>
              <a:gd name="connsiteX4" fmla="*/ 3284113 w 5375960"/>
              <a:gd name="connsiteY4" fmla="*/ 1120462 h 3979572"/>
              <a:gd name="connsiteX5" fmla="*/ 3232597 w 5375960"/>
              <a:gd name="connsiteY5" fmla="*/ 1996226 h 3979572"/>
              <a:gd name="connsiteX6" fmla="*/ 3747752 w 5375960"/>
              <a:gd name="connsiteY6" fmla="*/ 2213342 h 3979572"/>
              <a:gd name="connsiteX7" fmla="*/ 4275786 w 5375960"/>
              <a:gd name="connsiteY7" fmla="*/ 2187144 h 3979572"/>
              <a:gd name="connsiteX8" fmla="*/ 5371667 w 5375960"/>
              <a:gd name="connsiteY8" fmla="*/ 2032153 h 3979572"/>
              <a:gd name="connsiteX9" fmla="*/ 5241701 w 5375960"/>
              <a:gd name="connsiteY9" fmla="*/ 3979572 h 3979572"/>
              <a:gd name="connsiteX10" fmla="*/ 0 w 5375960"/>
              <a:gd name="connsiteY10" fmla="*/ 3979572 h 3979572"/>
              <a:gd name="connsiteX11" fmla="*/ 0 w 5375960"/>
              <a:gd name="connsiteY11" fmla="*/ 2406526 h 3979572"/>
              <a:gd name="connsiteX12" fmla="*/ 1352282 w 5375960"/>
              <a:gd name="connsiteY12" fmla="*/ 2342132 h 3979572"/>
              <a:gd name="connsiteX13" fmla="*/ 2279561 w 5375960"/>
              <a:gd name="connsiteY13" fmla="*/ 2073499 h 3979572"/>
              <a:gd name="connsiteX14" fmla="*/ 2318197 w 5375960"/>
              <a:gd name="connsiteY14" fmla="*/ 1133341 h 3979572"/>
              <a:gd name="connsiteX15" fmla="*/ 1944710 w 5375960"/>
              <a:gd name="connsiteY15" fmla="*/ 785611 h 3979572"/>
              <a:gd name="connsiteX16" fmla="*/ 1596980 w 5375960"/>
              <a:gd name="connsiteY16" fmla="*/ 772733 h 3979572"/>
              <a:gd name="connsiteX17" fmla="*/ 1382634 w 5375960"/>
              <a:gd name="connsiteY17" fmla="*/ 772733 h 3979572"/>
              <a:gd name="connsiteX18" fmla="*/ 1395513 w 5375960"/>
              <a:gd name="connsiteY18" fmla="*/ 0 h 3979572"/>
              <a:gd name="connsiteX19" fmla="*/ 1712890 w 5375960"/>
              <a:gd name="connsiteY19" fmla="*/ 0 h 3979572"/>
              <a:gd name="connsiteX0" fmla="*/ 1712890 w 5384545"/>
              <a:gd name="connsiteY0" fmla="*/ 0 h 3979572"/>
              <a:gd name="connsiteX1" fmla="*/ 4134118 w 5384545"/>
              <a:gd name="connsiteY1" fmla="*/ 0 h 3979572"/>
              <a:gd name="connsiteX2" fmla="*/ 4134118 w 5384545"/>
              <a:gd name="connsiteY2" fmla="*/ 708338 h 3979572"/>
              <a:gd name="connsiteX3" fmla="*/ 3709115 w 5384545"/>
              <a:gd name="connsiteY3" fmla="*/ 759854 h 3979572"/>
              <a:gd name="connsiteX4" fmla="*/ 3284113 w 5384545"/>
              <a:gd name="connsiteY4" fmla="*/ 1120462 h 3979572"/>
              <a:gd name="connsiteX5" fmla="*/ 3232597 w 5384545"/>
              <a:gd name="connsiteY5" fmla="*/ 1996226 h 3979572"/>
              <a:gd name="connsiteX6" fmla="*/ 3747752 w 5384545"/>
              <a:gd name="connsiteY6" fmla="*/ 2213342 h 3979572"/>
              <a:gd name="connsiteX7" fmla="*/ 4275786 w 5384545"/>
              <a:gd name="connsiteY7" fmla="*/ 2187144 h 3979572"/>
              <a:gd name="connsiteX8" fmla="*/ 5371667 w 5384545"/>
              <a:gd name="connsiteY8" fmla="*/ 2032153 h 3979572"/>
              <a:gd name="connsiteX9" fmla="*/ 5384545 w 5384545"/>
              <a:gd name="connsiteY9" fmla="*/ 3979572 h 3979572"/>
              <a:gd name="connsiteX10" fmla="*/ 0 w 5384545"/>
              <a:gd name="connsiteY10" fmla="*/ 3979572 h 3979572"/>
              <a:gd name="connsiteX11" fmla="*/ 0 w 5384545"/>
              <a:gd name="connsiteY11" fmla="*/ 2406526 h 3979572"/>
              <a:gd name="connsiteX12" fmla="*/ 1352282 w 5384545"/>
              <a:gd name="connsiteY12" fmla="*/ 2342132 h 3979572"/>
              <a:gd name="connsiteX13" fmla="*/ 2279561 w 5384545"/>
              <a:gd name="connsiteY13" fmla="*/ 2073499 h 3979572"/>
              <a:gd name="connsiteX14" fmla="*/ 2318197 w 5384545"/>
              <a:gd name="connsiteY14" fmla="*/ 1133341 h 3979572"/>
              <a:gd name="connsiteX15" fmla="*/ 1944710 w 5384545"/>
              <a:gd name="connsiteY15" fmla="*/ 785611 h 3979572"/>
              <a:gd name="connsiteX16" fmla="*/ 1596980 w 5384545"/>
              <a:gd name="connsiteY16" fmla="*/ 772733 h 3979572"/>
              <a:gd name="connsiteX17" fmla="*/ 1382634 w 5384545"/>
              <a:gd name="connsiteY17" fmla="*/ 772733 h 3979572"/>
              <a:gd name="connsiteX18" fmla="*/ 1395513 w 5384545"/>
              <a:gd name="connsiteY18" fmla="*/ 0 h 3979572"/>
              <a:gd name="connsiteX19" fmla="*/ 1712890 w 5384545"/>
              <a:gd name="connsiteY19" fmla="*/ 0 h 3979572"/>
              <a:gd name="connsiteX0" fmla="*/ 1712890 w 5384545"/>
              <a:gd name="connsiteY0" fmla="*/ 0 h 3979572"/>
              <a:gd name="connsiteX1" fmla="*/ 4134118 w 5384545"/>
              <a:gd name="connsiteY1" fmla="*/ 0 h 3979572"/>
              <a:gd name="connsiteX2" fmla="*/ 4134118 w 5384545"/>
              <a:gd name="connsiteY2" fmla="*/ 708338 h 3979572"/>
              <a:gd name="connsiteX3" fmla="*/ 3709115 w 5384545"/>
              <a:gd name="connsiteY3" fmla="*/ 759854 h 3979572"/>
              <a:gd name="connsiteX4" fmla="*/ 3284113 w 5384545"/>
              <a:gd name="connsiteY4" fmla="*/ 1120462 h 3979572"/>
              <a:gd name="connsiteX5" fmla="*/ 3232597 w 5384545"/>
              <a:gd name="connsiteY5" fmla="*/ 1996226 h 3979572"/>
              <a:gd name="connsiteX6" fmla="*/ 3747752 w 5384545"/>
              <a:gd name="connsiteY6" fmla="*/ 2213342 h 3979572"/>
              <a:gd name="connsiteX7" fmla="*/ 4275786 w 5384545"/>
              <a:gd name="connsiteY7" fmla="*/ 2187144 h 3979572"/>
              <a:gd name="connsiteX8" fmla="*/ 5371667 w 5384545"/>
              <a:gd name="connsiteY8" fmla="*/ 2032153 h 3979572"/>
              <a:gd name="connsiteX9" fmla="*/ 5384545 w 5384545"/>
              <a:gd name="connsiteY9" fmla="*/ 3979572 h 3979572"/>
              <a:gd name="connsiteX10" fmla="*/ 0 w 5384545"/>
              <a:gd name="connsiteY10" fmla="*/ 3979572 h 3979572"/>
              <a:gd name="connsiteX11" fmla="*/ 0 w 5384545"/>
              <a:gd name="connsiteY11" fmla="*/ 2406526 h 3979572"/>
              <a:gd name="connsiteX12" fmla="*/ 1352282 w 5384545"/>
              <a:gd name="connsiteY12" fmla="*/ 2342132 h 3979572"/>
              <a:gd name="connsiteX13" fmla="*/ 2279561 w 5384545"/>
              <a:gd name="connsiteY13" fmla="*/ 2073499 h 3979572"/>
              <a:gd name="connsiteX14" fmla="*/ 2318197 w 5384545"/>
              <a:gd name="connsiteY14" fmla="*/ 1133341 h 3979572"/>
              <a:gd name="connsiteX15" fmla="*/ 1944710 w 5384545"/>
              <a:gd name="connsiteY15" fmla="*/ 785611 h 3979572"/>
              <a:gd name="connsiteX16" fmla="*/ 1596980 w 5384545"/>
              <a:gd name="connsiteY16" fmla="*/ 772733 h 3979572"/>
              <a:gd name="connsiteX17" fmla="*/ 1382634 w 5384545"/>
              <a:gd name="connsiteY17" fmla="*/ 772733 h 3979572"/>
              <a:gd name="connsiteX18" fmla="*/ 1395513 w 5384545"/>
              <a:gd name="connsiteY18" fmla="*/ 0 h 3979572"/>
              <a:gd name="connsiteX19" fmla="*/ 1712890 w 5384545"/>
              <a:gd name="connsiteY19" fmla="*/ 0 h 3979572"/>
              <a:gd name="connsiteX0" fmla="*/ 1712890 w 5384545"/>
              <a:gd name="connsiteY0" fmla="*/ 0 h 3979572"/>
              <a:gd name="connsiteX1" fmla="*/ 4134118 w 5384545"/>
              <a:gd name="connsiteY1" fmla="*/ 0 h 3979572"/>
              <a:gd name="connsiteX2" fmla="*/ 4134118 w 5384545"/>
              <a:gd name="connsiteY2" fmla="*/ 708338 h 3979572"/>
              <a:gd name="connsiteX3" fmla="*/ 3709115 w 5384545"/>
              <a:gd name="connsiteY3" fmla="*/ 759853 h 3979572"/>
              <a:gd name="connsiteX4" fmla="*/ 3284113 w 5384545"/>
              <a:gd name="connsiteY4" fmla="*/ 1120462 h 3979572"/>
              <a:gd name="connsiteX5" fmla="*/ 3232597 w 5384545"/>
              <a:gd name="connsiteY5" fmla="*/ 1996226 h 3979572"/>
              <a:gd name="connsiteX6" fmla="*/ 3747752 w 5384545"/>
              <a:gd name="connsiteY6" fmla="*/ 2213342 h 3979572"/>
              <a:gd name="connsiteX7" fmla="*/ 4275786 w 5384545"/>
              <a:gd name="connsiteY7" fmla="*/ 2187144 h 3979572"/>
              <a:gd name="connsiteX8" fmla="*/ 5371667 w 5384545"/>
              <a:gd name="connsiteY8" fmla="*/ 2032153 h 3979572"/>
              <a:gd name="connsiteX9" fmla="*/ 5384545 w 5384545"/>
              <a:gd name="connsiteY9" fmla="*/ 3979572 h 3979572"/>
              <a:gd name="connsiteX10" fmla="*/ 0 w 5384545"/>
              <a:gd name="connsiteY10" fmla="*/ 3979572 h 3979572"/>
              <a:gd name="connsiteX11" fmla="*/ 0 w 5384545"/>
              <a:gd name="connsiteY11" fmla="*/ 2406526 h 3979572"/>
              <a:gd name="connsiteX12" fmla="*/ 1352282 w 5384545"/>
              <a:gd name="connsiteY12" fmla="*/ 2342132 h 3979572"/>
              <a:gd name="connsiteX13" fmla="*/ 2279561 w 5384545"/>
              <a:gd name="connsiteY13" fmla="*/ 2073499 h 3979572"/>
              <a:gd name="connsiteX14" fmla="*/ 2318197 w 5384545"/>
              <a:gd name="connsiteY14" fmla="*/ 1133341 h 3979572"/>
              <a:gd name="connsiteX15" fmla="*/ 1944710 w 5384545"/>
              <a:gd name="connsiteY15" fmla="*/ 785611 h 3979572"/>
              <a:gd name="connsiteX16" fmla="*/ 1596980 w 5384545"/>
              <a:gd name="connsiteY16" fmla="*/ 772733 h 3979572"/>
              <a:gd name="connsiteX17" fmla="*/ 1382634 w 5384545"/>
              <a:gd name="connsiteY17" fmla="*/ 772733 h 3979572"/>
              <a:gd name="connsiteX18" fmla="*/ 1395513 w 5384545"/>
              <a:gd name="connsiteY18" fmla="*/ 0 h 3979572"/>
              <a:gd name="connsiteX19" fmla="*/ 1712890 w 5384545"/>
              <a:gd name="connsiteY19" fmla="*/ 0 h 39795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384545" h="3979572">
                <a:moveTo>
                  <a:pt x="1712890" y="0"/>
                </a:moveTo>
                <a:lnTo>
                  <a:pt x="4134118" y="0"/>
                </a:lnTo>
                <a:lnTo>
                  <a:pt x="4134118" y="708338"/>
                </a:lnTo>
                <a:lnTo>
                  <a:pt x="3709115" y="759853"/>
                </a:lnTo>
                <a:cubicBezTo>
                  <a:pt x="3567448" y="828540"/>
                  <a:pt x="3363533" y="914400"/>
                  <a:pt x="3284113" y="1120462"/>
                </a:cubicBezTo>
                <a:cubicBezTo>
                  <a:pt x="3204693" y="1326524"/>
                  <a:pt x="3155324" y="1814079"/>
                  <a:pt x="3232597" y="1996226"/>
                </a:cubicBezTo>
                <a:cubicBezTo>
                  <a:pt x="3309870" y="2178373"/>
                  <a:pt x="3573887" y="2181522"/>
                  <a:pt x="3747752" y="2213342"/>
                </a:cubicBezTo>
                <a:cubicBezTo>
                  <a:pt x="3921617" y="2245162"/>
                  <a:pt x="4028941" y="2161386"/>
                  <a:pt x="4275786" y="2187144"/>
                </a:cubicBezTo>
                <a:lnTo>
                  <a:pt x="5371667" y="2032153"/>
                </a:lnTo>
                <a:cubicBezTo>
                  <a:pt x="5375960" y="2681293"/>
                  <a:pt x="5380252" y="3330432"/>
                  <a:pt x="5384545" y="3979572"/>
                </a:cubicBezTo>
                <a:lnTo>
                  <a:pt x="0" y="3979572"/>
                </a:lnTo>
                <a:lnTo>
                  <a:pt x="0" y="2406526"/>
                </a:lnTo>
                <a:lnTo>
                  <a:pt x="1352282" y="2342132"/>
                </a:lnTo>
                <a:cubicBezTo>
                  <a:pt x="1732209" y="2174707"/>
                  <a:pt x="2118575" y="2274964"/>
                  <a:pt x="2279561" y="2073499"/>
                </a:cubicBezTo>
                <a:cubicBezTo>
                  <a:pt x="2440547" y="1872034"/>
                  <a:pt x="2374005" y="1347989"/>
                  <a:pt x="2318197" y="1133341"/>
                </a:cubicBezTo>
                <a:cubicBezTo>
                  <a:pt x="2262389" y="918693"/>
                  <a:pt x="2064913" y="845712"/>
                  <a:pt x="1944710" y="785611"/>
                </a:cubicBezTo>
                <a:lnTo>
                  <a:pt x="1596980" y="772733"/>
                </a:lnTo>
                <a:lnTo>
                  <a:pt x="1382634" y="772733"/>
                </a:lnTo>
                <a:lnTo>
                  <a:pt x="1395513" y="0"/>
                </a:lnTo>
                <a:lnTo>
                  <a:pt x="171289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90270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http://innovatorsdna.com/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826" name="AutoShape 2" descr="data:image/jpeg;base64,/9j/4AAQSkZJRgABAQAAAQABAAD/2wCEAAkGBhQSEBUUEBQVFBUUFhcUFhgVFxYYGBgYFhUcFxgZGBYXHCYfGBwlGRoWIC8gIycpLC0tFh8xNTAqNSYrLCkBCQoKDgwOGg8PGi8kHCUsLC0sKiosLCwsKi4pLCwsLCwpLCwsLywsLCksLCwsLCwsLCwpLCwsLCosKSwsLCksLP/AABEIAOQA3QMBIgACEQEDEQH/xAAcAAABBQEBAQAAAAAAAAAAAAAAAQQFBgcDAgj/xABNEAACAQMCAwQECQgGCQQDAAABAgMABBESIQUGMQcTQVEiMmFxFBcjUoGRk6HSFjVCVHSxstEzNFNyksEVJGJzg6PT4fAlQ4LClNTx/8QAGgEBAAMBAQEAAAAAAAAAAAAAAAEDBAIFBv/EAC8RAAIBAgQEAwkBAQEAAAAAAAABAgMRBBIhMUFRYaETcfAFFCIyUoGR0eHBsRX/2gAMAwEAAhEDEQA/AL5ydydZScPtXktYGZoI2ZmjUkkqCSTjc1MfkNYfqdv9kv8AKjkb82Wn7PF/AKlru8SJS0jBVHifb0AHUk+Q3oCJ/Iaw/U7f7Jf5Uzm5c4Ysixm1ty7HGBEpxtnfban7c0xDdlmRfnNE+n6cAkD2kVCcOuYo5DMdcpyTmNS2Sep1EAY9grpIi5MfkNYfqdv9kn8qPyGsP1O3+yT+VSHDOKxzqTGTscMGBVlPkVNPa5JIL8hrD9Tt/sk/lR+Q1h+p2/2S/wAqnM0ZoCD/ACGsP1O3+yT+VH5DWH6nb/ZJ/KpzNBNAQf5C2H6nb/ZJ/Kj8hrD9Tt/sl/lU5mjNAQf5C2H6nb/ZJ/Kj8hrD9Tt/sk/lU5mjNAQf5DWH6nb/AGSfyo/Iaw/U7f7JP5VOZooCD/Iaw/U7f7JP5Vzn5N4cilntbZVG5JjQAfdVgJqgc7cwMqgod3Zlh/2Qhw0uPnFtlPgMnqasp03UlZHE55Vc93Vrw1WCLZW2pjhQ6KrHPTEYVn+tRTtOW7UevwyDz9BFJ/wsqk/RvVI4TweYkzCTuXVn0F9WpnjUs/htgdSdt8UnCOHTXLGTvih1BQ7Fss5BYAafYCSegFbXhYJb7bmVV5cjRrTlLh0i6ktbYjofklBB8QQRkH2Gu/5DWH6nb/ZJ/KqTyvzbJ3oEh1PjZvGVRuUb5zYyVbrkY6GtQhkDKGU5BAIPmDuDWSrSdJ2Zpp1FNXRC/kLYfqdv9kn8qPyGsP1O3+yX+VTtFUlhBfkNYfqdv9kn8qPyGsP1O3+yT+VTtJQEH+Q1h+p2/wBkn8qy/tp4Db27WvweGOLUJdWhFXOCmM48sn662ysi7evWtPdN++OgNB5G/Nlp+zxfwCmPF7vVfaW9WCNWUeGuQnLe8KAB7z50+5G/Nlp+zxfwCormqzZbpZF2EqBW96E4+4/dXUNyGe5eJUwueIE+Oa9jhxpf9FkjpVtji5ZuA2IRNf6UgBJ9ngPv++pOoHl3iDf0Dg5RdSt4aQcYPkd/uqeqqW52iscLWO4hkluCS3eSoRlgYgkhVVUL6pAAOepzmvQ5gIjk+DYlW2iRyXZtUilCdm89Knc9TUnJy9CZGkAZGf19DugfwywUgE48aBy5AAAIwAqCPAJ3QdFbf0gPI5qJu+x1Cy3G68eJjaVVHdqVByfSwyqc46baht7DUPxHmRpoZFVV0tBck4J1xtEdIDj9Enr79qs0nC4ySwUZOD46SV9UlehxUBYcuyNIHuFIZkaO4PealnBBxhBjSASSOmASN64pxdnmZzU10iPOGcXkkcJHGCkbd1IScFdMYOrPjuR6Plvmu3FuPGIkJGX0j0mwxUMRlVOkE7+eMe3wp1DwSFZO8VMPgAkFt9IwMjOGIG2Tk17vOGJJnOoFl0kqcEj/ALZ2Ph4VFpWL4uGZXWhH2fMLOpPdNnRqXqobGNQGsA7ZG+MHNc05sBXUYXACpI5yp0LIfQPXfbcgdB7dqlbbhiIMDJwujLHJ0+X/AJ1rk3AoTpzGvoAKvXovqgjO4HhnNRaXM7z0bv4RivNQY6Uicvq7vSSB6YBZlJO2yjOf9oedIvNqnJMbBBG0pYsuwUlSMZznWNNSU3B4mBDIDqbvD1B14xqBByDgY2pG4LCQFMa4ChQPDSrBgMeWoA0tIZqP0s4R8YEtm0yAj0HODjKsgIIONtiKz3ni3ZTbSKcqqd0PY8THII+qtNHDkCOiqFEmrUB0yw0k491ZLx2w03Sd8SI3ZQ58FZSEl93TV7mFejgt9TzsXZ/KtCycI4itzGH0CPQJWlJVijZJkI7wnZWbdgATgY6U1BjS27pXl1zlpQY4gzsrDDFY9u6jOABvkgHoKbcVnMKzNIyAMjQWsSMrBY2OGfC9BoHU7ktXUSvLFrtWXMkEUTnvRG8DQnqcnJQgZ2q7LbXgU5r6PcgeW+FmWYhXCSRAyoGByzRkHT7DWucBb5ADwDOo9yyMB9wFZ9YSpJxR5lOY4kLOw/SIjEZI8yznbzzWjcJtykKq2zY1N/eYlmH1k1Vi5XtfoWYeNikc39rqWF7JbNFr7uDvdWvBMhGUiC6T123zsCTjajl7thiuF+UicPhW7uBZJ3VdIZ2YKgwq6lGRnOelTXFOzWyuJpJpomaSXOo628Yu62329AnHkTnrXKDsusUKmNJEKlidE0i69RVtL6T6S6kQ49lYTUcPjcsSWCmZghOtlhcqqCTuzIW+Zr2yM+6vcfarZMzqhlZlcRKFiYmSQsVCIBvqyCcNp2Gem9d27M7IiMd24WNO70iSQB0EhlCygH0wJCW38a4r2VWIJbTLrypWTvpO8j0FsBHzlR6TfX7BQEXL2yRG4jjt7eaZH7tSwUqQ8rlQmgjcgK56/okDPWoPt0k1fAzgjKzbMMHrH1HhV6tOzmyiZGiiKGN45Ew77NCrInjuMM+Qeuo5qj9vXrWnum/fHQGhcjfmy0/Z4v4BUjxOwEsZXx6qfIio7kb82Wn7PF/AKnKAr8EjgaWhfWNvZ7wfKiSV19aF9+mMEfd0qwUV3nZGUznmDns8NuY4mt+9kuEVh8oFCjWUVNwfEZz7alOQe0McTaZe5MPchOrhs6iw8hj1a8c69mw4hcxT9+YjEoUARhwcOXBOWHieldeQ+zwcMaZhMZe+05ygXGksfAnrq+6uW7klxpKWioAUz4vf9xbyzY1d1G8mM4zoUtjPh0p5TTi1h38EsJOnvY3jzjONalc48etAZh8fHyYf4JsW04E41A4zuunbIrWEORWUt2DqUVPheyknIgXUSfM69/8AsK1ZBtQC0tFFAJis+5k7Vvgt+9ott3jKFIYyaQdSB8Y0nHX/APlaFWf8ydlAur57sXJjdguB3YbSVUKCDrG+330BNch85Didu0wi7rTIY8FtWcKDnIA8678w8uLMCdIbONS50k4GAyN+i4G2ehGx9nLkXk0cNt2hEpl1SGTUVC9QBjAJ8vvqx11GTi7ohpNWZlMvI0evAuO7HissZVx9AOG942ppf8qAzabdvk8D0pCpYn9LTGmXI9mK1+SIEYYA+8ZpI4FX1VA9wA/dWtYyaM7w8TPLmIcJsjcvGXCMh0FgrOxbCs5GQoXJITfc5O/Tjwftl7+5toTaFPhLAK3ehsAuUyV0+YO1XHnHlkX9o1uXMYcqdQUNjSwboSKqfDOyAxXNvO948vwZgVVo1GQGLY1avMmsk5ubuy+MVFWRpFFFFcnQUhpaQ0Bl1521lJLhBaFhbu6M3e4zpkMYONB6keNV3tR478MteHXGjR3qTtpznGHReuN+lWO97EVeWaQXbKZ3kc/JAkCRyxUHX03x08B0qu9qfAhZ23D7cOXESTjURgnLo3TJx1oDVuRvzZafs8X8AqcqC5H/ADZafs8X8AqDTnqeXiD2ltFE2hmAd2cDCD0idIPjkbV3Cm53twOJTUd+Jec0VTuWufTPdPazxCORNe6tqUlD6Q3Ax55q1HiEehn1roXJZgwKjHXJHTFJ05QdmIzjJXR3oqm2fOs15KycPgVkTZpp2ZU+hVBJz9fsFTvCbm5LOt1HGoUAq8TllbOc+iwyMe3zqZU5R3EZqWxK0Vk3GOf7u4ujDYnSNRVAgUu+nOSS2cDYn2DxrgnOvELKcJdksNiySBclT4qy/T51m8VHsR9k1nHdZrXy31NgorErrtGve8fu5vQ1Np9BPVzt4eWKvFrzc54M1yW+VVWTOB/SatIOOniDRVYs5rezK1FRcratL8l1orEIu0S+LAGfqQPUTz/u1cuau0U2dy0TacBUYYjZ2OoZJPpqoA+uu6cvE+VFWKwNTDNKdteRfaWsyj7SLmUf6qLeRsZ7t1lilI81VmKv9DZose0DiEsZk7m1RQxQd4zoWcdVUFuo9uKtyaXuY8rNMorGx21XX9jB/wAz8VJ8dN1/Ywf8z8VW+7VBlZstGap3KXOkt1ZyTyRoGSTQFXWARhTk4Dt4nwqRg5kdicxAYVj1m8BnG8A/88KqdOSdjl6Fgoqt/lTJ/Yr9c/8A+vTibmEiNWWPJJIYESjBAzsRESfqFRkkRcnKKjuG8V7yNmddJXqB3h2xnbUik+PQUysuYXeRVMQAY4zmbb/FCB9ZFMrJJ+ikzRmuQLRSZozQC1kPb161p7pv3x1ruayLt69a0903746AufAeIiDgkMp/9u0RvpEew+k4qk9nRnQT3EVu88j/ACaMCioGzqbUzEHrp6eVWWLgkt3wS0hhZU1Qwly2d1VQcAAHxx9VWLlPgXwS0SE4LLksVzgsWJzv7MfVWqFSMKTXFvsZ5wcqi5Iye5sDbx3DSMZLhion7vJSJHcF1eUba3OFwM4GRUjzaO4tZAsiF7mWPvY4dkiRItUaAeORpJbbOKtKcmXKG5ijkga3unZ271XMi6uuAuAfZk+FNx2bubZ7aSRGTX3kcoDd6GC6QHXow0+jgEYFafHhdNv1/DP4UrNJev6ObO5HC+DxyBQzYRiCcanlIJ3A8AfqWpjlnmFrm0+EyosSekRuW9FM5YnHsP1VA8W5NvLqCG3mlgVISPTQSFm0rpUlCAMgZ8fGrdw/hSRW6QDdUQR+8YwSffufprLUcMt95Nv8GmkpZknpGyK8/ELaeOROGND8J0FoyihWG4BOrTt1++sx44JkuwOI63ZdOoahkp1wrDbGM/fU5e8kX1lcd5ZhnAJ0PGRqCnwZT7PeDXGHku/vZ9dyrLqxqklwMAeSjf6MCvLld6W1PssKqNC81UTg1u/mT5EDY2iz3WhBhXZ9A8tiUH7qVOMkWTW2+GmWX6ApBH1has/LnJlzDxGNzC4iSU+kSvqjIBO/liuF32fXBvmCxN3Jm2f0cCMvnPXwB8vCucrsa3i6DnlcllSTXmr9yu39h3M6oeoERPvZFY/ean+0WNDxX5X1e6TxIGdJ0hiASFzjJAp7zdyldS8QeSKFmjLR4I04wqKPE+z7qluc+z+e7uu9iaMLoRfSYg5Ub9Aa2YT4ZO+h4/tGvGrGk762d+xAcT4aWEIWxLqLZNMsMjExv6RVVfOkgNg6j8413eeKcJHcTZbEaTos2mNptEhYtg4fpGGwdyOvnyfsiuz1eI7Y9d+g6D1elIOx+66aoP8AE34atjRVrOfr7nlNx5niXgNgsja5YRswCqx0gLGdWdTN6eWVlIOPRxSS8owM/doAvdwiR3151E4BIy5GNyRnTuB4V0HY/decH+Jvw04XstuxBJEDB8q8bO2tt1jydONG+5B+ik4zS+GoM0eZZOy9YxbziHOgTbZYNg90moagAGAbIz7KlOUHBWXGn1h6ujyPXQT99MOVOUJraykgdkDPJrBVnxjC+KlW8D0p/b8uyqTmQbqw9e46lcA7y/8AepdtVczy3I4Sy/CZxbYJ1Nr09wTjUeups9fOnHDHj+AzaCucHXgx46bZw2nGPM10/Jib+0X/AB3X/VpzNy63dqqPvklizz4O2NsSZx7CTXTcTkr8chRAF0YuFwMdwM4fGPW9Ly286meVVCyTKNOVwDp7vwJG4Qkj6ak7XhRVIg5yYyTs0mDnPXUxJ8PWzTWDgkiz95rGnUWxqn6eWDJp+7FQ5JpoGb8Zv5xd3bmVJFWZwiTyXltIgj2xbmLMbrnocZJ69cU9jupTJw8X/wAKjsWs8traQMbnJwLmSPDepgjOASforV8UYqkkxbjF7Kov/gstyLJUhFs+qbIuC6h1gdvTdNHeZG65FPLNr1b6xtrl5p4TIzxXcbyKs0HdMypMqkDWH0HJ6jzrXcUYoDI+P2UlvxL4JDdyiC+VQ5d53e00MGxE+cAydBnpv4DBadtEColikZYqqzKCzMzHDIDln3Jznc1s9ZD29+tae6b98dAaFyN+bLT9ni/gFTlQfI35stP2eL+AVO0AmKMUtFAZH2tccni4hBHFcywxtAzsI2xqKs5AAzgscBR76cdjXGriaa8S4uHnEfdhSzlh6zglc+eBWjX3BIJiGnhilIGAZEViB1wCw6Zr1Y8Hhgz3EUcWrGe7RUzjpnSBnqfroB3RioriPMkELhHYtIdxHGrO+P7qg4+mm8fNJbeO1uWHnoQfxOK7UJWvY5zIncVF8zzMllcshKssErKRsQRGSCD55rj+UEv6lc/8n/qVxueZPRImtLgKwKkFEYEHYggMc7eFPDkM6MDHPF53APwu51l9Oe/OCoGT6GNuqjOfA19NR9BVY4bb8MmcolvAsgGTG9uqOB/dZQSPdVpFctNOzJTT2CiloqCRMVinO3H7gcanhW7mhiVEKhJNKglE/eSenTr0BrbKjrvl22lcvLbwyMerPGjMcDAySMnagKf2LcWmuLGRriV5WE7KC7FiAEXbPl1+utBptY8OihXTDGkak5IRVUZ88KOtOKAWkrhc30cf9I6r/eIH1edcI+OQMcCRc9Bk4z7tWM0IzIrvazxGWDhckkDtG4aMBlODu4B3FZfy1zTctxCxX4bPIssq94jSMfRyMBgfM69txgA+NbzdWkcyaZUSRDg6XAZTjcbHamkHLNqjBktoFZTkMsUYII8QQNjQkkxRRRQBSGlooD56v+Zro3M4+GXChbq5QKJsDSkqhQB4YDP/AIMV054u3l4fwx5HaVilzl2OS2JVAJPuArbZOVrRmLNawEsSSTFGSSTkkkruc1mHbjbJH8CSNVRVWYBVAVRvGdgNhQGjci/my0/Z4v4BU7Va5Qv44uGWXeOqaoEA1HGdMeo49ygn6Kk05jtiyqJ4yz4CAMMtqUMMeeVIP01KTYJKimq8TiMXeh17vSW159HSvU58hTY8y2wBJniwqLITqGyOcKx9hJGD7aZXyBJ14kbAJ8gTUbNzTaodL3ESnSGwXAOkrqB9xUg+6u9rxOK4jZoJFkXcZQ5GcedTlfFEEByDah7Vp23kuXkZ2PUjUVUZ8gB0qK7Jrza5hP6EmsfSSp+8D66nezw/+nQjyMg+qRqofJ3EBb8XkVjhZHliOemdZK/ePvrao51UXrQyN5XB+tTYKzztWustawD9J9Z+ghV+8t9VaFmsh5o4gLjjMaqcrHJFEMexwW+8mqsJG878kyzEStG3Nlz5/t9NvHcJtJBJGVYdcFgrKfMHPSrWpqt9obf6g/teIf8ANWo7jfGrtL11tyHSCKOZotIy6k4fS3UHG9QoOpBff/BKahJvy/0u1GazWbnmSWYiKcRQPNEgkZU+TVoNTZ1bZ1gjfyo4nzTPCZFhvEuQIlfWFj9Bu/VMejkbqT1qfdZ7cfuc+9Q3NKzRVI/KSZvhZd+4eGJzHAVXUQFyJSx9cE+C7DxpnxTnKcpClu+JBAs0rd2Xy7ICseFB06uufDIrhYeTdjp4iC1NDzVb5u5n+DJpj3kILf3FHVj5ADfPh9IqS4Bxhbq3SVP0hhh81hsyn3H/ACrOuMcejF5OXlkSQEooUAqy6chW1AgrqABXG/o7jFUtNOzIrVcsE09xOKCOMXAvJVmY4w4OO7Dod3DMFXB0uCWJYfTTd+L2Mz4QKrBAfkTGz6dau2lYm1ZKggN09I1WeYLGI3EJmcTlO8JtCJFQqhK94ZBgAnCnSM4GF2C7OOeoI5I4hLGkDRxwgXCs7tCkeQV0rM+oAnrkE4zhiBUELD3Wu5d+D8wPavgu0sOpQzFcIneYKaJCcODqwDsfR3GDkaJDKGUMpyCMg+w1j8fEUjheKW4d4TqKlNSmchMEHKfJs2tCwwNwx8qv/IN/3tmpyW0kqCeuPb5HOaEUZ2m6bZYLm4VEZ3OFUFifIAZJqiS9sMAJCwysPA5UZ9uD0q181f1G4/3Mn8JrNOT+EQQWr8Qu11hSViQ4wSDjOD1Odh5YJqipKSaSPoMFQoypynVTbukkuLZYfjbj06vg0+nz2x9fSiDtfgLANFKgPVsqce3A3pmecr8Rd+1mnwY74wc6PPrnGPHTiobnXgsL28d/ZjTHKcOg6Kx2zgdPSBB9uKrc5JXT7G2nhcO5KNSFr6JqV9eT6mwRSBlDA5BAIPmDWSdvXrWnum/fHWn8B/qsP+6T+EVmHb361p7pv3x1qR8/JWk0WvhfAfhfB7NNegrFC4YDP6GGGPapYfTTeHsw0tqFw4KENFhRhdLqyhvnAKiLsR6tT/Iv5stP2eL+AVO4q2NWcVZM4smVGDkX/V+6ll1lY5IomCldCygg6lDEOcnOTjpTJOzAA7ztpOAwVQCUR9cahiTjGw3B6Ve6TFSq01sxZFN4b2fd1KsjTd5pUJhk2wsPdKcZ9cAD0vIkeNWPgfC/g9vHDnV3aBM4xnAxnFRfMvPtrYyCO5LhmTvBoRmGkEgkkdNxXXlrnW3vmkW2LkxBSwdGTZ8levXIGa5lUlLdi1hryI2mOeA9YbiUY9jNqX95rLuYLFm4lNEnrNOQvvZsj99a1f8AAJBcG4s5FjkcBZEcExyY6E43DDzFV9eVbgXvwtoEaTVqws+E1adOcNHkefWttCrGMpTvuu5kq03JKPJ9hweQ7nutP+kJ84xjLafd62cVn3LFmy8Thjcekk4DD2q2/wC6td/0jefqif8A5C/hqqXnAZorl79oUQpqmYGbUo0odR0rHk7ZOM1NGs0pKbWq6EVKSbi48ye55OtbaAdZrmPb/ZQ6mP7qf3t80crERgn0V9U5K4znUPbkAf7Ptqh8O7QbQz/CrqWWR0XCBLeRYolfxGdyW+ca1Rd6xuSSS3NKi22ytfCjjT8FjIYjPogDOcZOoAdDtnzrwLkj1baLDDdRGR0QP6W2+GyPeKtOKMUz9B4ZWpb9pMMIEYrrDAqCcBUOnJ6H02GBnJFC8WZDhIFRm+aOuNh6ow3o+kPIbVZFQDoAPdVV452k2drO0Mxk7xNOdMTMB3gyoyPP/KozrkMj5k1wSbVGSYxH6R2AAz5kgeOayXnSx7u7mUxF3lK9ywJyrBt/RHrEjG3tFaty9zJDeozwa8I5jYOpQhgASMHfxpvzLy93+mSPCzREMh9o6A/f9Z9hHDd3cpxFFzhZbox3jlkFn7945hLINBUrpjiBBeQOSdQYsQFGMMtSnO0ERaBDaukcsEQkEO7srt1UH1yvt39LJ8Kk/gyQlUuEkiKj0mRWPqs7n5TJYhhpUIRgdc+J8f6Wjk7rvXmmDiVWUgnQoJEeQijbZDpIPXONqg5jiMqtLcrU8kcXdRSIZVjiI6ldTuMagwzkDSBtsSDjatc5A4eYbFAwwTv9wH7wfrqk3YjRYrjiIEccZCqyoTJLjAU6VyowCOm2QDnIAFo4V2oWMsscERlDM6wqDE6gMeiknp0+6hGHpyzupLiT3NX9RuP9zJ/Caz7htsb3gncw7y27ltHifSZh9YY49orSeM2Rmt5YwcGSNkBPgWUgVkPDeWeJ2suuCFww2JBQqw8iC3pCs9W6e2h9N7PyypSWZKSaav0JmXtBZrT4KLaT4QY+5Ix6Pq6SQvX6MfTXHmGD4HwaK2l/pZX1lc50jVrP1bD3mpduPcW0/wBRUP8AO2/drqqX3KnE7qbXPE5ZttTFAqj3A7AeQFVSb6t7G6jGnmV3GMU8z+K93+jXOA/1WH/dJ/CKzDt79a0903746slv2oWMAFuWlZoiYDphcgvF6LAY67iqd2w8XjuorGeEkpIs5XIwdmQbg9Nwa2LY+am7ybRp/Iv5stP2eL+AVO1Bci/my0/Z4v4BU28gAJJAA6k9BUnJ6oquXnPdsmvSXl7tGkfu1zhV6nJIz9Ga4Q9pdl33cSyGCX0fRmGn1gGX0gSu4I8aAr3aZyPdXt0slsqFfgzQnU+k5Zyc4wcjGKd9mfJ9zZy3D3KovepAi6X1/wBEmg52HXAP01flcHcHIPQiloAxRS0UAlMOP2TTWs8aY1SRSIuTgZZCBk+G5qQooDCfil4hpIKRhu6SIETjGFAByNG+cCt0TpS1Xee+NSWtp3kJAbWq7gEYOc7Gok8quyylTdWahHdlizS1i/xoXvzo/sxTyfnviKQxzM0QSUsE9BdR09Tp8vbVHvEep6r9i4iLSbjr1/hrlZHz32cXl1fXEkKxmObuMEyBW+SXB2IPjmmfxoX3z4/s1o+NC9+dH9mKj3mB1/4eJXL8/wAL32dcAntIJluVRXkmMgEbAjBRV8AANwdgBVsrlaOWRSepUE/SM11rSeK1ZnOa3VvWUH3gGuUfDYh0jQf/ABFOaTNDmyKz2jcvSXtg8MAUyFo2Go6R6Lgnfw2FUfgXZ3fR3cTyRQKi3S3DMspLYBORjGGO/l4Vr+aKEi0mKWigExRS0lAYpe9mHEDcSOix6Tc3E6/KgZWZhhWUqRjSNx46j5Uw7Q+ESWtlw2GYKHRLgMFOVGZFbAPjsRW91kHb361p7pv3x0BoXI35stP2eL+AVDcc43HMHBf5NDpIVsMNwNYH6e+QBv4DG+Q+5dmKcFhYdVs1YfRFmsm5auWubpEQamwzgZAyVX2kD21KV2cydk2TFvYyxt3neBGOPR0htg6uA2TjqoyN/EeNR3aD2QT5+EJP3ygL3g0YcIoALAA4fC742Jqx3/ArpVZjC2FGSdUXQbn9Opy97QYNOAk3T5sf/UrTUpLTw9TLRrS18XTkV3kbm2O0ngte/wC8t7hR3IkZe8ibHo5AZiAwGTqxgvgDGw1yvj/mOVU4kzwAoO8WRRsCDkHwJ3zv9NfXdrJmNSepVSfpGaymu51oqsSc8wtNJDb5kkRGYsB8nqUgadWd9z12G2M71V5+J31yYgLoRCWEy4jQKFb0SsZYkncOm+fGr44eT308yiWIittTTi1Nm4nEDgyRj3uv86xy45WeRm13LyabhINTgkEOVw/pP/tdBn6M01l5Jwkzd6MwjUVK4JxAspxv4Fgv3+ytKwkOM+xneLnwh3N0imDDKkEeYII+6qj2qf1D/iJ/nVJ4VyXdR3qLau4A0u02NCgaiCNidWcHA8c9MVdu1P8AqH/ET/OsWLpRpxdpX0PV9lVZVMRByjb4kZLBw930EKcSP3SnwL7bfePrqS5pYm47tQdEaiGIeap6OR55cMffVg5buVltwqrgWWm4OcZZykms+7VoA91crO6jhkjSBO8kMlu7hQGZlWIO/ptsvyh3320715Sgsu+59nLFS8V3jrG/fi+WhEcK5Xd20yr3YYoMnOpQzNuFHXaNhgkVy41wIxoksSP3LRIxZsEanJGMjAPToOlTnMXFktyixZkPdRMNTAxrjVhsr/SH0m8l38aqV7xCSU5kYtjYZ6AeSqNlHsFRJRirHdCWIrPxW7R5H0JYf0Sf3F/hFLcXQXbqxBKqCNTYH6IJ3pjc8Q7iz7wjOmNSB5kgAD6Tioe7ZorqzV9LuyzszsMkNo1EIf0VztjyFetCGZHwNWplb9cSXeO5k/TSBfIDvJPpJwqn3BvfXM8thvXuLlj/AL0oPqQAVAcK5juT8FeVo2S6d49ITSV06t9Wd+lMOFccmgs4QHB7+V1QlGcxhWYuSBvIScYFaPBnwt6v+jL48ON/Vv2We44GI8aLueJmOldcusFj0GmTOo+wUcK43Is4t7rSzMC0UqbJKF9YY/RYeIzVcu+KyzfBRMDmO+iVX0MgkUjIbS24PgamOIyLLxG2iix/q+uWQr0UMuApx4k+Hto4PaXX7WIVRbx6fe5bKKpvNnGb6K4C2kTPH3LsT3WpdfdylfSB6h1iGnb1/HwiZ+PcWRT8kZDr9ErbkAhZJV0n0zgMqRtq8O88NjWQ3Gj0Vnjcw8UyTHCzDvZAoaAZ0AoFDsrkL6Bd8+YC4z1d2fGeI92BJG3eDvDtAQrn0SgPpYQYL753Kj3EC81kHb361p7pv3x1bYeIX5LHS2hWbRmDDSIqhgSDupY6lxgdPOqj28HJsz7JuvvjoC/8mwh+FWyno1tGp9xTBr51urqfg3FtwcwSZGejxnpj2FTX0dyN+bLT9ni/gFR3P3ZzBxSMd56EqD5OVRuPYR+kvsoCGPaJbXVm7RSL6UbAqSAwJU7EeNZpxTjiIpYsMfv9g8z/AObUz4n2IcTgc90glHg0TgH6iQRXvg/YbxKdx36rCvi0jAn6FBJNXU6rpppcSirQjVacuBB8n8Fk4nxSNADpLh3PzY0xnJ9wxX1hPaho2Q5CspTY4IBGNj4bVjF/G/L8iW/D+7ZpLczSySpqd2VyoUYYaV8hVy7OebLq7luEujEe6WMoYlwDqZ1bfUcjKkeHQ1TxuXW0sQN32OzKx7idCvhrDK2PI6QQfurgnZBd53lhH/ykP/1rYMUYrYsbW59jG8FSbvbuZha9jTf+7dbdSEQ/vZv8qsfDOzKziOWVpm85WJBP90YB+nNW3FR/H7xobWeVMao4pHXO4yqFhkeIyKrnias92Www1KGyHscYUAKAABgAdAPYKqHap/UP+In+dZ6na/f4JZ4AREsw+QbB1AbE95tuQPprZOKcHjuou7nBZchsAldx03BrJNOUWj0MNUVKtGb2TuYXwriphWZB0nj7onyywOr24GdvbTi/4kiIYbTOg47yQjDSn/6pnov0mtS+LOx/sm+0k/FR8Wdj/ZN9pJ+KsngVLWuj6R+1sI553GXaz78DKOOSKxhKMGxbxKceDKCCD7ajK2v4s7H+yb7ST8VZVzlCtvfzQQRxBI2gUa++Y/LLkkkSDoc+FQ8PNu53D21h4QypS/C/ZsHGrFpuHlI937tGUebJhgPurlw67t74xSg4liDApnDKXXS4ZT1Htpr2dccmuYJfhGjVFKYhoXSNIRSPE569QcHqNqkOMcm29w2tlKSfPjOlvp8D9Ir1ISVsstOqPi6sW5Zo69GeoOVolWBQXxbOzpkjq2c6ttxuabvydbrGy6pFXX3qHvMd02+TGf0c53pkeQGHq3tyB5av+4oXs1hY5mmnl9jPt+7P31beP19ijLJ6eGvyN7viNjEI4jLJcyLMkq4cyN3gIAy/qgeYq0cK4LFbqREuNRLMTuzEnxPjVX5wjThVg89lFGsitGoZ1LnDOFO5Oeh86rXAe0a/kuoo5Gt2ja5WB9MZBwWK7HWcNgZxjoaqqTT0jf7ltOm1rK1+hrZSm54bHn1fo3x9WcU6oqhxT3RoTa2PCRAdBil016pDU2sQGmsh7evWtPdN++Om952p3ommSN4AIp5Y9LQsTpSUopB1+kd1z09YVG9pHFZLmz4dNPp7x1udWgYXKyKuwyfKpBrnIv5stP2eL+AVO1Bci/my0/Z4v4BU7QBSUtFAVrmXkG2vpFkuO81Khi9CQoNJOSCB13NduW+S4LFpGg7wmUKGMjl9kyRjPT1j9dT9FAFFFFAFN7+yWaJ4nzpkVkbGxwwwcHw2NOKKAofxMWHj352C7zN0X1R06Dyq9KuKWloBKWkpaAKqfG+zS0urh55e+Dvo1aJWUegMKcDyq2UUBEcucsw2UbRwa8O2s62LnOAvU+wDapaiigCilooCM5h5fivYGgnDFGKk6W0nKnI399V+w7KbKGdJk74vG4lUtKzDWPEg9auVLQBRRSZoBaSijNAU667K7R3Zma49J3kwJ3ChpGLMQvQbsaovbBweO1isIIc6I1nC6jk7sh3PjuTW11kPb161p7pv3x0BoPI5xwy0/Z4v4BU4Gz0qs8pN/wCnWK/Ot0z7gg6e/p9dS11bSvE6IREWyA49IqD5DwP07ZoiGSOaM1VByU4XSLl9yS2dRzthcen+jufaTk5xXVOUXGrFw/qhEPpEoo2OMtuxGfSPic+AFW5IfV2K80vpLNmuV1ciNGdvVRSxxvsoydvcKrx5SkDErcyL6GkDcqpUnQd23wD9J3PlXpuCfB7S51Ozs0LjJzgARnoCSSfEkmmSPMOcrbHGHtNsmIGt1z4tGwH0nwqW4lzLBBEJZJF0sMrjcuPDSB1rGrS5txZTJImZ2dTE2PVAxq9Ly67e2vLWlxbiOaSIlGX5MyLrQZ6bHYHxAPvxXpPBU76O3nx8jylj6lrtJ+XDzNp4bzBHPD3q6lGkvpcYbA6nT4j2jY+dc+B8zw3au0BYhCA2pSvUZ2z1rLOFyzSlmtlklnKHvZ5DtGCu6qM6Rttk5PkBUj2dcxw26yRylg0roEwpI6adz4bmqZ4RKMmt1bQuhjW5RT0TvqX/AINzZDda+41t3eNQKkHckbZ69DUyDWR9n/MkVpJMJiw7xkC6VzuCRv5dRVt5msrhppDGkjgxIIdDFQsgdtZJDDQSNPpEEbfRWevRyTy8DVhq/iQu9y30Zqm2VxxJpFWQaFLEOwRDpAL40k9QQE3w3XqOg5wXvFDjUmkkqGwiYCkoCwJPrYLnGT06edWTqaMxds0VS5JuIrJJ6xXUqr6EZGgSuC+B+kU7s9N8nbbbldNxGWFldXVzgAIiAaQFOrXqyH1ZGMn3VGTqMxec0mqqtx3iFzDYXDknWjssb4UExlgA+F2zgnwHSqVynbvciVnje5IIGTcNHpyPLO+fOs06uWWVI9PD4F1qMq7lZJ29XaL5zBzf8Gu7W37rX8JbTq1Y0+kBnGDnr5ipa8vypKopJ05z4D6+tYgbRnvrSOSYsDMFUpNrZAXGQHB9E48fpq7coAJPdW+uWRYpXCguzMCWOMknPTH1VXjKklhlOno+P59cDmphPBquDd1a5Z+BcxGTWJsKUBPTGy+tXbg/EJZyzHSqBsD0dz7M58sb1XOIWujS24L6gR06Y/yx9VXSxtBHGqDwH3+JrBgK1WvbPpbfrcwSVpuPIa8S46kUc7DDtbprdAcEejqUHyyBUZ/pJm4hCAWCPaPKUztnWuCR0JwcZqSvuH26rO8wVVlUCZmJAKqukZOdtiajbae0eWK5jmUqFNmgHqlmIYLk75wPvr21KKK3TqS1Ww/4VzEk0MMjfJmckIpOSSM7A43OFJqI4/zAz2lwYtUbQ3EcOoNucSx5II6Ag4xT+0FkZEt4yhe1JdEBY6Dgg79M4Y7E+NNJhZXKXEMMyA61nmKHOGV1JYk7fo4NFKFyZUqrjtwJReOr8ImhYaRDEkrOTths528MAVmfbnOr/AnQhlZZWUjoQe7IIrROH3VldPK0Lxyu6COXSTkoMgAjy3O4rOu3G3WMWSIMKiSqo8gO7AH1VF09jrLOLtI0bkb822n7PF/AKnaguRvzZafs8X8AqdqCQoopKA8PMo6kD3kCvLFHBX0WBBBGxBB2wRWQ9snD2kvUIjDgWjLvE7+kXfAVlRtLA4bw6e2nXYnZGOa7PdNGpjtsZjZAWEZ14BA/T1Z99AaKnK1opBFtCCOnyafyp/Paq6lHVWUjBVgCD9FdqTFdOTe7OVCK2Q2teGxxR93Giom40gADfrnzpmvK9opDC3hBXfOhRjG+c42qVNRXNiE2F0ACSbeUAAZJJjbYDxopSXEOEXujl+T9lnPc2+c59VM586mRXzDLwVtB+QQnu1X0beUMW1Zyp7oAEDA677Ek19Ox9B7qhyb3YUUtkesUYooqDoMVzadQcFgD7SK6Vgnadwt34ldsIg2oQBCYXY5CJkq6owwMEEZ3yeuKA3ZlSRSp0sp2I2IPsNQR5Bs8krGUz10O6g/QD09lQfY9bhLa40xmNTcsyqUKbGNOikDbOR08PDpV+rlxT3RbCtUp/JJryZTOIdl9u8kTws9uYTqHd4JLZBViXzuCBUlyryetkZn715pJ21yO4AJ6nou3UmrDijFWZmo5FscTlKcs0nd9RlxHh0cmDL+j03x1pwtyvQMv1iql2t2zScLdVXUTJDtpLj+lGSVUEkDx2NZXytwoDiFuywMr/DImyIJFQIAQSrEDSucEjA3PkKrUIptpas5Nu5r4K11bNEjBWyrLq9UlGDANjwPSmFxwu4mjg71IY3iuUlZY2JXQgI2OPW36eWKs9FHFMtjVlFWRUbTlucXkzjEMMol1qsjP3jOMK4QgCNh1ODXKx5YuPgUllKIUTuu7jljzqY5zl1xt4Z+mrnijFRkR37zP/nYp/A+Eyi6We5+Dx91CYFWFvWyRktnGAMbDwzVQ7eGBNmQcjE3746pvFeFH4VMXtw4+F3DH5GTVpMjjdu6KvnIYA5Hojzp5zbCU4ZwpSpUhLjZl0kfKjGVPTbwqYqxXUm6juxeFdsF7BBHDGsGmNFRcoxOFGBk6+tO/jwv/AJtv9m/46SiujgX48L/5tv8AZv8Ajo+O+/8Am2/2bfjoooA+O+/+bb/Zt+Oj477/AObb/Zt+OiigD48L/wCbb/Zv+Oj48L/5tv8AZv8AjoooA+PC/wDm2/2bfjo+O+/+bb/Zt+OiihAfHff/ADbf/A346Pjvv/m2/wBm346KKAPjvv8A5tv9m346Pjvv/m2/2bfjoooSHx33/wA23+zb8dHx4X/zbf7N/wAdFFAHx33/AM23+zb8dHx4X/zbf7N/x0lFAL8d9/8ANt/s2/HR8d9/823+zb8dFFAHx33/AM23+zb8dHx33/zbf/A346KKAPjvv/m2/wBm346Pjvv/AJtv9m346KKAPjvv/m2/2bfjo+O+/wDm2/2bfjoooA+PC/8Am2/+B/x1WucOfLi/MRuBGO716dCketpznLH5op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77828" name="AutoShape 4" descr="data:image/jpeg;base64,/9j/4AAQSkZJRgABAQAAAQABAAD/2wCEAAkGBhQSEBUUEBQVFBUUFhcUFhgVFxYYGBgYFhUcFxgZGBYXHCYfGBwlGRoWIC8gIycpLC0tFh8xNTAqNSYrLCkBCQoKDgwOGg8PGi8kHCUsLC0sKiosLCwsKi4pLCwsLCwpLCwsLywsLCksLCwsLCwsLCwpLCwsLCosKSwsLCksLP/AABEIAOQA3QMBIgACEQEDEQH/xAAcAAABBQEBAQAAAAAAAAAAAAAAAQQFBgcDAgj/xABNEAACAQMCAwQECQgGCQQDAAABAgMABBESIQUGMQcTQVEiMmFxFBcjUoGRk6HSFjVCVHSxstEzNFNyksEVJGJzg6PT4fAlQ4LClNTx/8QAGgEBAAMBAQEAAAAAAAAAAAAAAAEDBAIFBv/EAC8RAAIBAgQEAwkBAQEAAAAAAAABAgMRBBIhMUFRYaETcfAFFCIyUoGR0eHBsRX/2gAMAwEAAhEDEQA/AL5ydydZScPtXktYGZoI2ZmjUkkqCSTjc1MfkNYfqdv9kv8AKjkb82Wn7PF/AKlru8SJS0jBVHifb0AHUk+Q3oCJ/Iaw/U7f7Jf5Uzm5c4Ysixm1ty7HGBEpxtnfban7c0xDdlmRfnNE+n6cAkD2kVCcOuYo5DMdcpyTmNS2Sep1EAY9grpIi5MfkNYfqdv9kn8qPyGsP1O3+yT+VSHDOKxzqTGTscMGBVlPkVNPa5JIL8hrD9Tt/sk/lR+Q1h+p2/2S/wAqnM0ZoCD/ACGsP1O3+yT+VH5DWH6nb/ZJ/KpzNBNAQf5C2H6nb/ZJ/Kj8hrD9Tt/sl/lU5mjNAQf5C2H6nb/ZJ/Kj8hrD9Tt/sk/lU5mjNAQf5DWH6nb/AGSfyo/Iaw/U7f7JP5VOZooCD/Iaw/U7f7JP5Vzn5N4cilntbZVG5JjQAfdVgJqgc7cwMqgod3Zlh/2Qhw0uPnFtlPgMnqasp03UlZHE55Vc93Vrw1WCLZW2pjhQ6KrHPTEYVn+tRTtOW7UevwyDz9BFJ/wsqk/RvVI4TweYkzCTuXVn0F9WpnjUs/htgdSdt8UnCOHTXLGTvih1BQ7Fss5BYAafYCSegFbXhYJb7bmVV5cjRrTlLh0i6ktbYjofklBB8QQRkH2Gu/5DWH6nb/ZJ/KqTyvzbJ3oEh1PjZvGVRuUb5zYyVbrkY6GtQhkDKGU5BAIPmDuDWSrSdJ2Zpp1FNXRC/kLYfqdv9kn8qPyGsP1O3+yX+VTtFUlhBfkNYfqdv9kn8qPyGsP1O3+yT+VTtJQEH+Q1h+p2/wBkn8qy/tp4Db27WvweGOLUJdWhFXOCmM48sn662ysi7evWtPdN++OgNB5G/Nlp+zxfwCmPF7vVfaW9WCNWUeGuQnLe8KAB7z50+5G/Nlp+zxfwCormqzZbpZF2EqBW96E4+4/dXUNyGe5eJUwueIE+Oa9jhxpf9FkjpVtji5ZuA2IRNf6UgBJ9ngPv++pOoHl3iDf0Dg5RdSt4aQcYPkd/uqeqqW52iscLWO4hkluCS3eSoRlgYgkhVVUL6pAAOepzmvQ5gIjk+DYlW2iRyXZtUilCdm89Knc9TUnJy9CZGkAZGf19DugfwywUgE48aBy5AAAIwAqCPAJ3QdFbf0gPI5qJu+x1Cy3G68eJjaVVHdqVByfSwyqc46baht7DUPxHmRpoZFVV0tBck4J1xtEdIDj9Enr79qs0nC4ySwUZOD46SV9UlehxUBYcuyNIHuFIZkaO4PealnBBxhBjSASSOmASN64pxdnmZzU10iPOGcXkkcJHGCkbd1IScFdMYOrPjuR6Plvmu3FuPGIkJGX0j0mwxUMRlVOkE7+eMe3wp1DwSFZO8VMPgAkFt9IwMjOGIG2Tk17vOGJJnOoFl0kqcEj/ALZ2Ph4VFpWL4uGZXWhH2fMLOpPdNnRqXqobGNQGsA7ZG+MHNc05sBXUYXACpI5yp0LIfQPXfbcgdB7dqlbbhiIMDJwujLHJ0+X/AJ1rk3AoTpzGvoAKvXovqgjO4HhnNRaXM7z0bv4RivNQY6Uicvq7vSSB6YBZlJO2yjOf9oedIvNqnJMbBBG0pYsuwUlSMZznWNNSU3B4mBDIDqbvD1B14xqBByDgY2pG4LCQFMa4ChQPDSrBgMeWoA0tIZqP0s4R8YEtm0yAj0HODjKsgIIONtiKz3ni3ZTbSKcqqd0PY8THII+qtNHDkCOiqFEmrUB0yw0k491ZLx2w03Sd8SI3ZQ58FZSEl93TV7mFejgt9TzsXZ/KtCycI4itzGH0CPQJWlJVijZJkI7wnZWbdgATgY6U1BjS27pXl1zlpQY4gzsrDDFY9u6jOABvkgHoKbcVnMKzNIyAMjQWsSMrBY2OGfC9BoHU7ktXUSvLFrtWXMkEUTnvRG8DQnqcnJQgZ2q7LbXgU5r6PcgeW+FmWYhXCSRAyoGByzRkHT7DWucBb5ADwDOo9yyMB9wFZ9YSpJxR5lOY4kLOw/SIjEZI8yznbzzWjcJtykKq2zY1N/eYlmH1k1Vi5XtfoWYeNikc39rqWF7JbNFr7uDvdWvBMhGUiC6T123zsCTjajl7thiuF+UicPhW7uBZJ3VdIZ2YKgwq6lGRnOelTXFOzWyuJpJpomaSXOo628Yu62329AnHkTnrXKDsusUKmNJEKlidE0i69RVtL6T6S6kQ49lYTUcPjcsSWCmZghOtlhcqqCTuzIW+Zr2yM+6vcfarZMzqhlZlcRKFiYmSQsVCIBvqyCcNp2Gem9d27M7IiMd24WNO70iSQB0EhlCygH0wJCW38a4r2VWIJbTLrypWTvpO8j0FsBHzlR6TfX7BQEXL2yRG4jjt7eaZH7tSwUqQ8rlQmgjcgK56/okDPWoPt0k1fAzgjKzbMMHrH1HhV6tOzmyiZGiiKGN45Ew77NCrInjuMM+Qeuo5qj9vXrWnum/fHQGhcjfmy0/Z4v4BUjxOwEsZXx6qfIio7kb82Wn7PF/AKnKAr8EjgaWhfWNvZ7wfKiSV19aF9+mMEfd0qwUV3nZGUznmDns8NuY4mt+9kuEVh8oFCjWUVNwfEZz7alOQe0McTaZe5MPchOrhs6iw8hj1a8c69mw4hcxT9+YjEoUARhwcOXBOWHieldeQ+zwcMaZhMZe+05ygXGksfAnrq+6uW7klxpKWioAUz4vf9xbyzY1d1G8mM4zoUtjPh0p5TTi1h38EsJOnvY3jzjONalc48etAZh8fHyYf4JsW04E41A4zuunbIrWEORWUt2DqUVPheyknIgXUSfM69/8AsK1ZBtQC0tFFAJis+5k7Vvgt+9ott3jKFIYyaQdSB8Y0nHX/APlaFWf8ydlAur57sXJjdguB3YbSVUKCDrG+330BNch85Didu0wi7rTIY8FtWcKDnIA8678w8uLMCdIbONS50k4GAyN+i4G2ehGx9nLkXk0cNt2hEpl1SGTUVC9QBjAJ8vvqx11GTi7ohpNWZlMvI0evAuO7HissZVx9AOG942ppf8qAzabdvk8D0pCpYn9LTGmXI9mK1+SIEYYA+8ZpI4FX1VA9wA/dWtYyaM7w8TPLmIcJsjcvGXCMh0FgrOxbCs5GQoXJITfc5O/Tjwftl7+5toTaFPhLAK3ehsAuUyV0+YO1XHnHlkX9o1uXMYcqdQUNjSwboSKqfDOyAxXNvO948vwZgVVo1GQGLY1avMmsk5ubuy+MVFWRpFFFFcnQUhpaQ0Bl1521lJLhBaFhbu6M3e4zpkMYONB6keNV3tR478MteHXGjR3qTtpznGHReuN+lWO97EVeWaQXbKZ3kc/JAkCRyxUHX03x08B0qu9qfAhZ23D7cOXESTjURgnLo3TJx1oDVuRvzZafs8X8AqcqC5H/ADZafs8X8AqDTnqeXiD2ltFE2hmAd2cDCD0idIPjkbV3Cm53twOJTUd+Jec0VTuWufTPdPazxCORNe6tqUlD6Q3Ax55q1HiEehn1roXJZgwKjHXJHTFJ05QdmIzjJXR3oqm2fOs15KycPgVkTZpp2ZU+hVBJz9fsFTvCbm5LOt1HGoUAq8TllbOc+iwyMe3zqZU5R3EZqWxK0Vk3GOf7u4ujDYnSNRVAgUu+nOSS2cDYn2DxrgnOvELKcJdksNiySBclT4qy/T51m8VHsR9k1nHdZrXy31NgorErrtGve8fu5vQ1Np9BPVzt4eWKvFrzc54M1yW+VVWTOB/SatIOOniDRVYs5rezK1FRcratL8l1orEIu0S+LAGfqQPUTz/u1cuau0U2dy0TacBUYYjZ2OoZJPpqoA+uu6cvE+VFWKwNTDNKdteRfaWsyj7SLmUf6qLeRsZ7t1lilI81VmKv9DZose0DiEsZk7m1RQxQd4zoWcdVUFuo9uKtyaXuY8rNMorGx21XX9jB/wAz8VJ8dN1/Ywf8z8VW+7VBlZstGap3KXOkt1ZyTyRoGSTQFXWARhTk4Dt4nwqRg5kdicxAYVj1m8BnG8A/88KqdOSdjl6Fgoqt/lTJ/Yr9c/8A+vTibmEiNWWPJJIYESjBAzsRESfqFRkkRcnKKjuG8V7yNmddJXqB3h2xnbUik+PQUysuYXeRVMQAY4zmbb/FCB9ZFMrJJ+ikzRmuQLRSZozQC1kPb161p7pv3x1ruayLt69a0903746AufAeIiDgkMp/9u0RvpEew+k4qk9nRnQT3EVu88j/ACaMCioGzqbUzEHrp6eVWWLgkt3wS0hhZU1Qwly2d1VQcAAHxx9VWLlPgXwS0SE4LLksVzgsWJzv7MfVWqFSMKTXFvsZ5wcqi5Iye5sDbx3DSMZLhion7vJSJHcF1eUba3OFwM4GRUjzaO4tZAsiF7mWPvY4dkiRItUaAeORpJbbOKtKcmXKG5ijkga3unZ271XMi6uuAuAfZk+FNx2bubZ7aSRGTX3kcoDd6GC6QHXow0+jgEYFafHhdNv1/DP4UrNJev6ObO5HC+DxyBQzYRiCcanlIJ3A8AfqWpjlnmFrm0+EyosSekRuW9FM5YnHsP1VA8W5NvLqCG3mlgVISPTQSFm0rpUlCAMgZ8fGrdw/hSRW6QDdUQR+8YwSffufprLUcMt95Nv8GmkpZknpGyK8/ELaeOROGND8J0FoyihWG4BOrTt1++sx44JkuwOI63ZdOoahkp1wrDbGM/fU5e8kX1lcd5ZhnAJ0PGRqCnwZT7PeDXGHku/vZ9dyrLqxqklwMAeSjf6MCvLld6W1PssKqNC81UTg1u/mT5EDY2iz3WhBhXZ9A8tiUH7qVOMkWTW2+GmWX6ApBH1has/LnJlzDxGNzC4iSU+kSvqjIBO/liuF32fXBvmCxN3Jm2f0cCMvnPXwB8vCucrsa3i6DnlcllSTXmr9yu39h3M6oeoERPvZFY/ean+0WNDxX5X1e6TxIGdJ0hiASFzjJAp7zdyldS8QeSKFmjLR4I04wqKPE+z7qluc+z+e7uu9iaMLoRfSYg5Ub9Aa2YT4ZO+h4/tGvGrGk762d+xAcT4aWEIWxLqLZNMsMjExv6RVVfOkgNg6j8413eeKcJHcTZbEaTos2mNptEhYtg4fpGGwdyOvnyfsiuz1eI7Y9d+g6D1elIOx+66aoP8AE34atjRVrOfr7nlNx5niXgNgsja5YRswCqx0gLGdWdTN6eWVlIOPRxSS8owM/doAvdwiR3151E4BIy5GNyRnTuB4V0HY/decH+Jvw04XstuxBJEDB8q8bO2tt1jydONG+5B+ik4zS+GoM0eZZOy9YxbziHOgTbZYNg90moagAGAbIz7KlOUHBWXGn1h6ujyPXQT99MOVOUJraykgdkDPJrBVnxjC+KlW8D0p/b8uyqTmQbqw9e46lcA7y/8AepdtVczy3I4Sy/CZxbYJ1Nr09wTjUeups9fOnHDHj+AzaCucHXgx46bZw2nGPM10/Jib+0X/AB3X/VpzNy63dqqPvklizz4O2NsSZx7CTXTcTkr8chRAF0YuFwMdwM4fGPW9Ly286meVVCyTKNOVwDp7vwJG4Qkj6ak7XhRVIg5yYyTs0mDnPXUxJ8PWzTWDgkiz95rGnUWxqn6eWDJp+7FQ5JpoGb8Zv5xd3bmVJFWZwiTyXltIgj2xbmLMbrnocZJ69cU9jupTJw8X/wAKjsWs8traQMbnJwLmSPDepgjOASforV8UYqkkxbjF7Kov/gstyLJUhFs+qbIuC6h1gdvTdNHeZG65FPLNr1b6xtrl5p4TIzxXcbyKs0HdMypMqkDWH0HJ6jzrXcUYoDI+P2UlvxL4JDdyiC+VQ5d53e00MGxE+cAydBnpv4DBadtEColikZYqqzKCzMzHDIDln3Jznc1s9ZD29+tae6b98dAaFyN+bLT9ni/gFTlQfI35stP2eL+AVO0AmKMUtFAZH2tccni4hBHFcywxtAzsI2xqKs5AAzgscBR76cdjXGriaa8S4uHnEfdhSzlh6zglc+eBWjX3BIJiGnhilIGAZEViB1wCw6Zr1Y8Hhgz3EUcWrGe7RUzjpnSBnqfroB3RioriPMkELhHYtIdxHGrO+P7qg4+mm8fNJbeO1uWHnoQfxOK7UJWvY5zIncVF8zzMllcshKssErKRsQRGSCD55rj+UEv6lc/8n/qVxueZPRImtLgKwKkFEYEHYggMc7eFPDkM6MDHPF53APwu51l9Oe/OCoGT6GNuqjOfA19NR9BVY4bb8MmcolvAsgGTG9uqOB/dZQSPdVpFctNOzJTT2CiloqCRMVinO3H7gcanhW7mhiVEKhJNKglE/eSenTr0BrbKjrvl22lcvLbwyMerPGjMcDAySMnagKf2LcWmuLGRriV5WE7KC7FiAEXbPl1+utBptY8OihXTDGkak5IRVUZ88KOtOKAWkrhc30cf9I6r/eIH1edcI+OQMcCRc9Bk4z7tWM0IzIrvazxGWDhckkDtG4aMBlODu4B3FZfy1zTctxCxX4bPIssq94jSMfRyMBgfM69txgA+NbzdWkcyaZUSRDg6XAZTjcbHamkHLNqjBktoFZTkMsUYII8QQNjQkkxRRRQBSGlooD56v+Zro3M4+GXChbq5QKJsDSkqhQB4YDP/AIMV054u3l4fwx5HaVilzl2OS2JVAJPuArbZOVrRmLNawEsSSTFGSSTkkkruc1mHbjbJH8CSNVRVWYBVAVRvGdgNhQGjci/my0/Z4v4BU7Va5Qv44uGWXeOqaoEA1HGdMeo49ygn6Kk05jtiyqJ4yz4CAMMtqUMMeeVIP01KTYJKimq8TiMXeh17vSW159HSvU58hTY8y2wBJniwqLITqGyOcKx9hJGD7aZXyBJ14kbAJ8gTUbNzTaodL3ESnSGwXAOkrqB9xUg+6u9rxOK4jZoJFkXcZQ5GcedTlfFEEByDah7Vp23kuXkZ2PUjUVUZ8gB0qK7Jrza5hP6EmsfSSp+8D66nezw/+nQjyMg+qRqofJ3EBb8XkVjhZHliOemdZK/ePvrao51UXrQyN5XB+tTYKzztWustawD9J9Z+ghV+8t9VaFmsh5o4gLjjMaqcrHJFEMexwW+8mqsJG878kyzEStG3Nlz5/t9NvHcJtJBJGVYdcFgrKfMHPSrWpqt9obf6g/teIf8ANWo7jfGrtL11tyHSCKOZotIy6k4fS3UHG9QoOpBff/BKahJvy/0u1GazWbnmSWYiKcRQPNEgkZU+TVoNTZ1bZ1gjfyo4nzTPCZFhvEuQIlfWFj9Bu/VMejkbqT1qfdZ7cfuc+9Q3NKzRVI/KSZvhZd+4eGJzHAVXUQFyJSx9cE+C7DxpnxTnKcpClu+JBAs0rd2Xy7ICseFB06uufDIrhYeTdjp4iC1NDzVb5u5n+DJpj3kILf3FHVj5ADfPh9IqS4Bxhbq3SVP0hhh81hsyn3H/ACrOuMcejF5OXlkSQEooUAqy6chW1AgrqABXG/o7jFUtNOzIrVcsE09xOKCOMXAvJVmY4w4OO7Dod3DMFXB0uCWJYfTTd+L2Mz4QKrBAfkTGz6dau2lYm1ZKggN09I1WeYLGI3EJmcTlO8JtCJFQqhK94ZBgAnCnSM4GF2C7OOeoI5I4hLGkDRxwgXCs7tCkeQV0rM+oAnrkE4zhiBUELD3Wu5d+D8wPavgu0sOpQzFcIneYKaJCcODqwDsfR3GDkaJDKGUMpyCMg+w1j8fEUjheKW4d4TqKlNSmchMEHKfJs2tCwwNwx8qv/IN/3tmpyW0kqCeuPb5HOaEUZ2m6bZYLm4VEZ3OFUFifIAZJqiS9sMAJCwysPA5UZ9uD0q181f1G4/3Mn8JrNOT+EQQWr8Qu11hSViQ4wSDjOD1Odh5YJqipKSaSPoMFQoypynVTbukkuLZYfjbj06vg0+nz2x9fSiDtfgLANFKgPVsqce3A3pmecr8Rd+1mnwY74wc6PPrnGPHTiobnXgsL28d/ZjTHKcOg6Kx2zgdPSBB9uKrc5JXT7G2nhcO5KNSFr6JqV9eT6mwRSBlDA5BAIPmDWSdvXrWnum/fHWn8B/qsP+6T+EVmHb361p7pv3x1qR8/JWk0WvhfAfhfB7NNegrFC4YDP6GGGPapYfTTeHsw0tqFw4KENFhRhdLqyhvnAKiLsR6tT/Iv5stP2eL+AVO4q2NWcVZM4smVGDkX/V+6ll1lY5IomCldCygg6lDEOcnOTjpTJOzAA7ztpOAwVQCUR9cahiTjGw3B6Ve6TFSq01sxZFN4b2fd1KsjTd5pUJhk2wsPdKcZ9cAD0vIkeNWPgfC/g9vHDnV3aBM4xnAxnFRfMvPtrYyCO5LhmTvBoRmGkEgkkdNxXXlrnW3vmkW2LkxBSwdGTZ8levXIGa5lUlLdi1hryI2mOeA9YbiUY9jNqX95rLuYLFm4lNEnrNOQvvZsj99a1f8AAJBcG4s5FjkcBZEcExyY6E43DDzFV9eVbgXvwtoEaTVqws+E1adOcNHkefWttCrGMpTvuu5kq03JKPJ9hweQ7nutP+kJ84xjLafd62cVn3LFmy8Thjcekk4DD2q2/wC6td/0jefqif8A5C/hqqXnAZorl79oUQpqmYGbUo0odR0rHk7ZOM1NGs0pKbWq6EVKSbi48ye55OtbaAdZrmPb/ZQ6mP7qf3t80crERgn0V9U5K4znUPbkAf7Ptqh8O7QbQz/CrqWWR0XCBLeRYolfxGdyW+ca1Rd6xuSSS3NKi22ytfCjjT8FjIYjPogDOcZOoAdDtnzrwLkj1baLDDdRGR0QP6W2+GyPeKtOKMUz9B4ZWpb9pMMIEYrrDAqCcBUOnJ6H02GBnJFC8WZDhIFRm+aOuNh6ow3o+kPIbVZFQDoAPdVV452k2drO0Mxk7xNOdMTMB3gyoyPP/KozrkMj5k1wSbVGSYxH6R2AAz5kgeOayXnSx7u7mUxF3lK9ywJyrBt/RHrEjG3tFaty9zJDeozwa8I5jYOpQhgASMHfxpvzLy93+mSPCzREMh9o6A/f9Z9hHDd3cpxFFzhZbox3jlkFn7945hLINBUrpjiBBeQOSdQYsQFGMMtSnO0ERaBDaukcsEQkEO7srt1UH1yvt39LJ8Kk/gyQlUuEkiKj0mRWPqs7n5TJYhhpUIRgdc+J8f6Wjk7rvXmmDiVWUgnQoJEeQijbZDpIPXONqg5jiMqtLcrU8kcXdRSIZVjiI6ldTuMagwzkDSBtsSDjatc5A4eYbFAwwTv9wH7wfrqk3YjRYrjiIEccZCqyoTJLjAU6VyowCOm2QDnIAFo4V2oWMsscERlDM6wqDE6gMeiknp0+6hGHpyzupLiT3NX9RuP9zJ/Caz7htsb3gncw7y27ltHifSZh9YY49orSeM2Rmt5YwcGSNkBPgWUgVkPDeWeJ2suuCFww2JBQqw8iC3pCs9W6e2h9N7PyypSWZKSaav0JmXtBZrT4KLaT4QY+5Ix6Pq6SQvX6MfTXHmGD4HwaK2l/pZX1lc50jVrP1bD3mpduPcW0/wBRUP8AO2/drqqX3KnE7qbXPE5ZttTFAqj3A7AeQFVSb6t7G6jGnmV3GMU8z+K93+jXOA/1WH/dJ/CKzDt79a0903746slv2oWMAFuWlZoiYDphcgvF6LAY67iqd2w8XjuorGeEkpIs5XIwdmQbg9Nwa2LY+am7ybRp/Iv5stP2eL+AVO1Bci/my0/Z4v4BU28gAJJAA6k9BUnJ6oquXnPdsmvSXl7tGkfu1zhV6nJIz9Ga4Q9pdl33cSyGCX0fRmGn1gGX0gSu4I8aAr3aZyPdXt0slsqFfgzQnU+k5Zyc4wcjGKd9mfJ9zZy3D3KovepAi6X1/wBEmg52HXAP01flcHcHIPQiloAxRS0UAlMOP2TTWs8aY1SRSIuTgZZCBk+G5qQooDCfil4hpIKRhu6SIETjGFAByNG+cCt0TpS1Xee+NSWtp3kJAbWq7gEYOc7Gok8quyylTdWahHdlizS1i/xoXvzo/sxTyfnviKQxzM0QSUsE9BdR09Tp8vbVHvEep6r9i4iLSbjr1/hrlZHz32cXl1fXEkKxmObuMEyBW+SXB2IPjmmfxoX3z4/s1o+NC9+dH9mKj3mB1/4eJXL8/wAL32dcAntIJluVRXkmMgEbAjBRV8AANwdgBVsrlaOWRSepUE/SM11rSeK1ZnOa3VvWUH3gGuUfDYh0jQf/ABFOaTNDmyKz2jcvSXtg8MAUyFo2Go6R6Lgnfw2FUfgXZ3fR3cTyRQKi3S3DMspLYBORjGGO/l4Vr+aKEi0mKWigExRS0lAYpe9mHEDcSOix6Tc3E6/KgZWZhhWUqRjSNx46j5Uw7Q+ESWtlw2GYKHRLgMFOVGZFbAPjsRW91kHb361p7pv3x0BoXI35stP2eL+AVDcc43HMHBf5NDpIVsMNwNYH6e+QBv4DG+Q+5dmKcFhYdVs1YfRFmsm5auWubpEQamwzgZAyVX2kD21KV2cydk2TFvYyxt3neBGOPR0htg6uA2TjqoyN/EeNR3aD2QT5+EJP3ygL3g0YcIoALAA4fC742Jqx3/ArpVZjC2FGSdUXQbn9Opy97QYNOAk3T5sf/UrTUpLTw9TLRrS18XTkV3kbm2O0ngte/wC8t7hR3IkZe8ibHo5AZiAwGTqxgvgDGw1yvj/mOVU4kzwAoO8WRRsCDkHwJ3zv9NfXdrJmNSepVSfpGaymu51oqsSc8wtNJDb5kkRGYsB8nqUgadWd9z12G2M71V5+J31yYgLoRCWEy4jQKFb0SsZYkncOm+fGr44eT308yiWIittTTi1Nm4nEDgyRj3uv86xy45WeRm13LyabhINTgkEOVw/pP/tdBn6M01l5Jwkzd6MwjUVK4JxAspxv4Fgv3+ytKwkOM+xneLnwh3N0imDDKkEeYII+6qj2qf1D/iJ/nVJ4VyXdR3qLau4A0u02NCgaiCNidWcHA8c9MVdu1P8AqH/ET/OsWLpRpxdpX0PV9lVZVMRByjb4kZLBw930EKcSP3SnwL7bfePrqS5pYm47tQdEaiGIeap6OR55cMffVg5buVltwqrgWWm4OcZZykms+7VoA91crO6jhkjSBO8kMlu7hQGZlWIO/ptsvyh3320715Sgsu+59nLFS8V3jrG/fi+WhEcK5Xd20yr3YYoMnOpQzNuFHXaNhgkVy41wIxoksSP3LRIxZsEanJGMjAPToOlTnMXFktyixZkPdRMNTAxrjVhsr/SH0m8l38aqV7xCSU5kYtjYZ6AeSqNlHsFRJRirHdCWIrPxW7R5H0JYf0Sf3F/hFLcXQXbqxBKqCNTYH6IJ3pjc8Q7iz7wjOmNSB5kgAD6Tioe7ZorqzV9LuyzszsMkNo1EIf0VztjyFetCGZHwNWplb9cSXeO5k/TSBfIDvJPpJwqn3BvfXM8thvXuLlj/AL0oPqQAVAcK5juT8FeVo2S6d49ITSV06t9Wd+lMOFccmgs4QHB7+V1QlGcxhWYuSBvIScYFaPBnwt6v+jL48ON/Vv2We44GI8aLueJmOldcusFj0GmTOo+wUcK43Is4t7rSzMC0UqbJKF9YY/RYeIzVcu+KyzfBRMDmO+iVX0MgkUjIbS24PgamOIyLLxG2iix/q+uWQr0UMuApx4k+Hto4PaXX7WIVRbx6fe5bKKpvNnGb6K4C2kTPH3LsT3WpdfdylfSB6h1iGnb1/HwiZ+PcWRT8kZDr9ErbkAhZJV0n0zgMqRtq8O88NjWQ3Gj0Vnjcw8UyTHCzDvZAoaAZ0AoFDsrkL6Bd8+YC4z1d2fGeI92BJG3eDvDtAQrn0SgPpYQYL753Kj3EC81kHb361p7pv3x1bYeIX5LHS2hWbRmDDSIqhgSDupY6lxgdPOqj28HJsz7JuvvjoC/8mwh+FWyno1tGp9xTBr51urqfg3FtwcwSZGejxnpj2FTX0dyN+bLT9ni/gFR3P3ZzBxSMd56EqD5OVRuPYR+kvsoCGPaJbXVm7RSL6UbAqSAwJU7EeNZpxTjiIpYsMfv9g8z/AObUz4n2IcTgc90glHg0TgH6iQRXvg/YbxKdx36rCvi0jAn6FBJNXU6rpppcSirQjVacuBB8n8Fk4nxSNADpLh3PzY0xnJ9wxX1hPaho2Q5CspTY4IBGNj4bVjF/G/L8iW/D+7ZpLczSySpqd2VyoUYYaV8hVy7OebLq7luEujEe6WMoYlwDqZ1bfUcjKkeHQ1TxuXW0sQN32OzKx7idCvhrDK2PI6QQfurgnZBd53lhH/ykP/1rYMUYrYsbW59jG8FSbvbuZha9jTf+7dbdSEQ/vZv8qsfDOzKziOWVpm85WJBP90YB+nNW3FR/H7xobWeVMao4pHXO4yqFhkeIyKrnias92Www1KGyHscYUAKAABgAdAPYKqHap/UP+In+dZ6na/f4JZ4AREsw+QbB1AbE95tuQPprZOKcHjuou7nBZchsAldx03BrJNOUWj0MNUVKtGb2TuYXwriphWZB0nj7onyywOr24GdvbTi/4kiIYbTOg47yQjDSn/6pnov0mtS+LOx/sm+0k/FR8Wdj/ZN9pJ+KsngVLWuj6R+1sI553GXaz78DKOOSKxhKMGxbxKceDKCCD7ajK2v4s7H+yb7ST8VZVzlCtvfzQQRxBI2gUa++Y/LLkkkSDoc+FQ8PNu53D21h4QypS/C/ZsHGrFpuHlI937tGUebJhgPurlw67t74xSg4liDApnDKXXS4ZT1Htpr2dccmuYJfhGjVFKYhoXSNIRSPE569QcHqNqkOMcm29w2tlKSfPjOlvp8D9Ir1ISVsstOqPi6sW5Zo69GeoOVolWBQXxbOzpkjq2c6ttxuabvydbrGy6pFXX3qHvMd02+TGf0c53pkeQGHq3tyB5av+4oXs1hY5mmnl9jPt+7P31beP19ijLJ6eGvyN7viNjEI4jLJcyLMkq4cyN3gIAy/qgeYq0cK4LFbqREuNRLMTuzEnxPjVX5wjThVg89lFGsitGoZ1LnDOFO5Oeh86rXAe0a/kuoo5Gt2ja5WB9MZBwWK7HWcNgZxjoaqqTT0jf7ltOm1rK1+hrZSm54bHn1fo3x9WcU6oqhxT3RoTa2PCRAdBil016pDU2sQGmsh7evWtPdN++Om952p3ommSN4AIp5Y9LQsTpSUopB1+kd1z09YVG9pHFZLmz4dNPp7x1udWgYXKyKuwyfKpBrnIv5stP2eL+AVO1Bci/my0/Z4v4BU7QBSUtFAVrmXkG2vpFkuO81Khi9CQoNJOSCB13NduW+S4LFpGg7wmUKGMjl9kyRjPT1j9dT9FAFFFFAFN7+yWaJ4nzpkVkbGxwwwcHw2NOKKAofxMWHj352C7zN0X1R06Dyq9KuKWloBKWkpaAKqfG+zS0urh55e+Dvo1aJWUegMKcDyq2UUBEcucsw2UbRwa8O2s62LnOAvU+wDapaiigCilooCM5h5fivYGgnDFGKk6W0nKnI399V+w7KbKGdJk74vG4lUtKzDWPEg9auVLQBRRSZoBaSijNAU667K7R3Zma49J3kwJ3ChpGLMQvQbsaovbBweO1isIIc6I1nC6jk7sh3PjuTW11kPb161p7pv3x0BoPI5xwy0/Z4v4BU4Gz0qs8pN/wCnWK/Ot0z7gg6e/p9dS11bSvE6IREWyA49IqD5DwP07ZoiGSOaM1VByU4XSLl9yS2dRzthcen+jufaTk5xXVOUXGrFw/qhEPpEoo2OMtuxGfSPic+AFW5IfV2K80vpLNmuV1ciNGdvVRSxxvsoydvcKrx5SkDErcyL6GkDcqpUnQd23wD9J3PlXpuCfB7S51Ozs0LjJzgARnoCSSfEkmmSPMOcrbHGHtNsmIGt1z4tGwH0nwqW4lzLBBEJZJF0sMrjcuPDSB1rGrS5txZTJImZ2dTE2PVAxq9Ly67e2vLWlxbiOaSIlGX5MyLrQZ6bHYHxAPvxXpPBU76O3nx8jylj6lrtJ+XDzNp4bzBHPD3q6lGkvpcYbA6nT4j2jY+dc+B8zw3au0BYhCA2pSvUZ2z1rLOFyzSlmtlklnKHvZ5DtGCu6qM6Rttk5PkBUj2dcxw26yRylg0roEwpI6adz4bmqZ4RKMmt1bQuhjW5RT0TvqX/AINzZDda+41t3eNQKkHckbZ69DUyDWR9n/MkVpJMJiw7xkC6VzuCRv5dRVt5msrhppDGkjgxIIdDFQsgdtZJDDQSNPpEEbfRWevRyTy8DVhq/iQu9y30Zqm2VxxJpFWQaFLEOwRDpAL40k9QQE3w3XqOg5wXvFDjUmkkqGwiYCkoCwJPrYLnGT06edWTqaMxds0VS5JuIrJJ6xXUqr6EZGgSuC+B+kU7s9N8nbbbldNxGWFldXVzgAIiAaQFOrXqyH1ZGMn3VGTqMxec0mqqtx3iFzDYXDknWjssb4UExlgA+F2zgnwHSqVynbvciVnje5IIGTcNHpyPLO+fOs06uWWVI9PD4F1qMq7lZJ29XaL5zBzf8Gu7W37rX8JbTq1Y0+kBnGDnr5ipa8vypKopJ05z4D6+tYgbRnvrSOSYsDMFUpNrZAXGQHB9E48fpq7coAJPdW+uWRYpXCguzMCWOMknPTH1VXjKklhlOno+P59cDmphPBquDd1a5Z+BcxGTWJsKUBPTGy+tXbg/EJZyzHSqBsD0dz7M58sb1XOIWujS24L6gR06Y/yx9VXSxtBHGqDwH3+JrBgK1WvbPpbfrcwSVpuPIa8S46kUc7DDtbprdAcEejqUHyyBUZ/pJm4hCAWCPaPKUztnWuCR0JwcZqSvuH26rO8wVVlUCZmJAKqukZOdtiajbae0eWK5jmUqFNmgHqlmIYLk75wPvr21KKK3TqS1Ww/4VzEk0MMjfJmckIpOSSM7A43OFJqI4/zAz2lwYtUbQ3EcOoNucSx5II6Ag4xT+0FkZEt4yhe1JdEBY6Dgg79M4Y7E+NNJhZXKXEMMyA61nmKHOGV1JYk7fo4NFKFyZUqrjtwJReOr8ImhYaRDEkrOTths528MAVmfbnOr/AnQhlZZWUjoQe7IIrROH3VldPK0Lxyu6COXSTkoMgAjy3O4rOu3G3WMWSIMKiSqo8gO7AH1VF09jrLOLtI0bkb822n7PF/AKnaguRvzZafs8X8AqdqCQoopKA8PMo6kD3kCvLFHBX0WBBBGxBB2wRWQ9snD2kvUIjDgWjLvE7+kXfAVlRtLA4bw6e2nXYnZGOa7PdNGpjtsZjZAWEZ14BA/T1Z99AaKnK1opBFtCCOnyafyp/Paq6lHVWUjBVgCD9FdqTFdOTe7OVCK2Q2teGxxR93Giom40gADfrnzpmvK9opDC3hBXfOhRjG+c42qVNRXNiE2F0ACSbeUAAZJJjbYDxopSXEOEXujl+T9lnPc2+c59VM586mRXzDLwVtB+QQnu1X0beUMW1Zyp7oAEDA677Ek19Ox9B7qhyb3YUUtkesUYooqDoMVzadQcFgD7SK6Vgnadwt34ldsIg2oQBCYXY5CJkq6owwMEEZ3yeuKA3ZlSRSp0sp2I2IPsNQR5Bs8krGUz10O6g/QD09lQfY9bhLa40xmNTcsyqUKbGNOikDbOR08PDpV+rlxT3RbCtUp/JJryZTOIdl9u8kTws9uYTqHd4JLZBViXzuCBUlyryetkZn715pJ21yO4AJ6nou3UmrDijFWZmo5FscTlKcs0nd9RlxHh0cmDL+j03x1pwtyvQMv1iql2t2zScLdVXUTJDtpLj+lGSVUEkDx2NZXytwoDiFuywMr/DImyIJFQIAQSrEDSucEjA3PkKrUIptpas5Nu5r4K11bNEjBWyrLq9UlGDANjwPSmFxwu4mjg71IY3iuUlZY2JXQgI2OPW36eWKs9FHFMtjVlFWRUbTlucXkzjEMMol1qsjP3jOMK4QgCNh1ODXKx5YuPgUllKIUTuu7jljzqY5zl1xt4Z+mrnijFRkR37zP/nYp/A+Eyi6We5+Dx91CYFWFvWyRktnGAMbDwzVQ7eGBNmQcjE3746pvFeFH4VMXtw4+F3DH5GTVpMjjdu6KvnIYA5Hojzp5zbCU4ZwpSpUhLjZl0kfKjGVPTbwqYqxXUm6juxeFdsF7BBHDGsGmNFRcoxOFGBk6+tO/jwv/AJtv9m/46SiujgX48L/5tv8AZv8Ajo+O+/8Am2/2bfjoooA+O+/+bb/Zt+Oj477/AObb/Zt+OiigD48L/wCbb/Zv+Oj48L/5tv8AZv8AjoooA+PC/wDm2/2bfjo+O+/+bb/Zt+OiihAfHff/ADbf/A346Pjvv/m2/wBm346KKAPjvv8A5tv9m346Pjvv/m2/2bfjoooSHx33/wA23+zb8dHx4X/zbf7N/wAdFFAHx33/AM23+zb8dHx4X/zbf7N/x0lFAL8d9/8ANt/s2/HR8d9/823+zb8dFFAHx33/AM23+zb8dHx33/zbf/A346KKAPjvv/m2/wBm346Pjvv/AJtv9m346KKAPjvv/m2/2bfjo+O+/wDm2/2bfjoooA+PC/8Am2/+B/x1WucOfLi/MRuBGO716dCketpznLH5opaKA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77832" name="Picture 8" descr="http://bdr-do.com.br/blog/wp-content/uploads/2012/02/dna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86380" y="2424965"/>
            <a:ext cx="2890821" cy="2890821"/>
          </a:xfrm>
          <a:prstGeom prst="rect">
            <a:avLst/>
          </a:prstGeom>
          <a:noFill/>
        </p:spPr>
      </p:pic>
      <p:sp>
        <p:nvSpPr>
          <p:cNvPr id="10" name="CaixaDeTexto 9"/>
          <p:cNvSpPr txBox="1"/>
          <p:nvPr/>
        </p:nvSpPr>
        <p:spPr>
          <a:xfrm>
            <a:off x="2571736" y="1773784"/>
            <a:ext cx="2577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Pergunta de 10 milhões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14282" y="2500306"/>
            <a:ext cx="49292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6000" dirty="0" smtClean="0"/>
              <a:t>Como eu posso fazer a mesma coisa?</a:t>
            </a:r>
            <a:endParaRPr lang="pt-BR" sz="6000" dirty="0"/>
          </a:p>
        </p:txBody>
      </p:sp>
    </p:spTree>
    <p:extLst>
      <p:ext uri="{BB962C8B-B14F-4D97-AF65-F5344CB8AC3E}">
        <p14:creationId xmlns:p14="http://schemas.microsoft.com/office/powerpoint/2010/main" val="102364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anchor="ctr">
            <a:noAutofit/>
          </a:bodyPr>
          <a:lstStyle/>
          <a:p>
            <a:endParaRPr lang="pt-BR" sz="4000" dirty="0"/>
          </a:p>
        </p:txBody>
      </p:sp>
      <p:sp>
        <p:nvSpPr>
          <p:cNvPr id="7" name="Seta para a direita 6"/>
          <p:cNvSpPr/>
          <p:nvPr/>
        </p:nvSpPr>
        <p:spPr>
          <a:xfrm>
            <a:off x="357158" y="1878384"/>
            <a:ext cx="500066" cy="425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57224" y="1571612"/>
            <a:ext cx="8001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0000"/>
                </a:solidFill>
              </a:rPr>
              <a:t>“Descobrimos que os inovadores </a:t>
            </a:r>
            <a:r>
              <a:rPr lang="pt-BR" sz="3200" i="1" dirty="0" smtClean="0">
                <a:solidFill>
                  <a:srgbClr val="FF0000"/>
                </a:solidFill>
              </a:rPr>
              <a:t>pensam diferente</a:t>
            </a:r>
            <a:r>
              <a:rPr lang="pt-BR" sz="3200" dirty="0" smtClean="0">
                <a:solidFill>
                  <a:srgbClr val="000000"/>
                </a:solidFill>
              </a:rPr>
              <a:t>”</a:t>
            </a:r>
            <a:r>
              <a:rPr lang="pt-BR" sz="3200" dirty="0" smtClean="0"/>
              <a:t>.</a:t>
            </a:r>
            <a:endParaRPr lang="pt-BR" sz="3200" dirty="0"/>
          </a:p>
        </p:txBody>
      </p:sp>
    </p:spTree>
    <p:extLst>
      <p:ext uri="{BB962C8B-B14F-4D97-AF65-F5344CB8AC3E}">
        <p14:creationId xmlns:p14="http://schemas.microsoft.com/office/powerpoint/2010/main" val="2947106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anchor="ctr">
            <a:noAutofit/>
          </a:bodyPr>
          <a:lstStyle/>
          <a:p>
            <a:endParaRPr lang="pt-BR" sz="4000" dirty="0"/>
          </a:p>
        </p:txBody>
      </p:sp>
      <p:sp>
        <p:nvSpPr>
          <p:cNvPr id="7" name="Seta para a direita 6"/>
          <p:cNvSpPr/>
          <p:nvPr/>
        </p:nvSpPr>
        <p:spPr>
          <a:xfrm>
            <a:off x="357158" y="1878384"/>
            <a:ext cx="500066" cy="425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57224" y="1571612"/>
            <a:ext cx="8001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0000"/>
                </a:solidFill>
              </a:rPr>
              <a:t>“Descobrimos que os inovadores </a:t>
            </a:r>
            <a:r>
              <a:rPr lang="pt-BR" sz="3200" i="1" dirty="0" smtClean="0">
                <a:solidFill>
                  <a:srgbClr val="FF0000"/>
                </a:solidFill>
              </a:rPr>
              <a:t>pensam diferente</a:t>
            </a:r>
            <a:r>
              <a:rPr lang="pt-BR" sz="3200" dirty="0" smtClean="0">
                <a:solidFill>
                  <a:srgbClr val="000000"/>
                </a:solidFill>
              </a:rPr>
              <a:t>”</a:t>
            </a:r>
            <a:r>
              <a:rPr lang="pt-BR" sz="3200" dirty="0" smtClean="0"/>
              <a:t>.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1472" y="3286124"/>
            <a:ext cx="7643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Suas mentes são excelentes para combinar idéias que não estão relacionadas</a:t>
            </a:r>
          </a:p>
          <a:p>
            <a:pPr algn="ctr"/>
            <a:r>
              <a:rPr lang="pt-BR" sz="2800" dirty="0" smtClean="0"/>
              <a:t>de maneira óbvia, para produzir idéias originais.. (“</a:t>
            </a:r>
            <a:r>
              <a:rPr lang="pt-BR" sz="2800" dirty="0" smtClean="0">
                <a:solidFill>
                  <a:srgbClr val="FF0000"/>
                </a:solidFill>
              </a:rPr>
              <a:t>pensamento associativo</a:t>
            </a:r>
            <a:r>
              <a:rPr lang="pt-BR" sz="2800" dirty="0" smtClean="0"/>
              <a:t>”)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95802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anchor="ctr">
            <a:noAutofit/>
          </a:bodyPr>
          <a:lstStyle/>
          <a:p>
            <a:endParaRPr lang="pt-BR" sz="4000" dirty="0"/>
          </a:p>
        </p:txBody>
      </p:sp>
      <p:sp>
        <p:nvSpPr>
          <p:cNvPr id="7" name="Seta para a direita 6"/>
          <p:cNvSpPr/>
          <p:nvPr/>
        </p:nvSpPr>
        <p:spPr>
          <a:xfrm>
            <a:off x="357158" y="1878384"/>
            <a:ext cx="500066" cy="42523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/>
          <p:cNvSpPr txBox="1"/>
          <p:nvPr/>
        </p:nvSpPr>
        <p:spPr>
          <a:xfrm>
            <a:off x="857224" y="1571612"/>
            <a:ext cx="8001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smtClean="0">
                <a:solidFill>
                  <a:srgbClr val="000000"/>
                </a:solidFill>
              </a:rPr>
              <a:t>“Descobrimos que os inovadores </a:t>
            </a:r>
            <a:r>
              <a:rPr lang="pt-BR" sz="3200" i="1" dirty="0" smtClean="0">
                <a:solidFill>
                  <a:srgbClr val="FF0000"/>
                </a:solidFill>
              </a:rPr>
              <a:t>pensam diferente</a:t>
            </a:r>
            <a:r>
              <a:rPr lang="pt-BR" sz="3200" dirty="0" smtClean="0">
                <a:solidFill>
                  <a:srgbClr val="000000"/>
                </a:solidFill>
              </a:rPr>
              <a:t>”</a:t>
            </a:r>
            <a:r>
              <a:rPr lang="pt-BR" sz="3200" dirty="0" smtClean="0"/>
              <a:t>.</a:t>
            </a:r>
            <a:endParaRPr lang="pt-BR" sz="32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571472" y="3286124"/>
            <a:ext cx="764386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dirty="0" smtClean="0"/>
              <a:t>Suas mentes são excelentes para combinar idéias que não estão relacionadas</a:t>
            </a:r>
          </a:p>
          <a:p>
            <a:pPr algn="ctr"/>
            <a:r>
              <a:rPr lang="pt-BR" sz="2800" dirty="0" smtClean="0"/>
              <a:t>de maneira óbvia, para produzir idéias originais.. (“</a:t>
            </a:r>
            <a:r>
              <a:rPr lang="pt-BR" sz="2800" dirty="0" smtClean="0">
                <a:solidFill>
                  <a:srgbClr val="FF0000"/>
                </a:solidFill>
              </a:rPr>
              <a:t>pensamento associativo</a:t>
            </a:r>
            <a:r>
              <a:rPr lang="pt-BR" sz="2800" dirty="0" smtClean="0"/>
              <a:t>”)</a:t>
            </a:r>
            <a:endParaRPr lang="pt-BR" sz="28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86116" y="2559602"/>
            <a:ext cx="1992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002060"/>
                </a:solidFill>
                <a:latin typeface="Aharoni" pitchFamily="2" charset="-79"/>
                <a:cs typeface="Aharoni" pitchFamily="2" charset="-79"/>
              </a:rPr>
              <a:t>Questionamento</a:t>
            </a:r>
            <a:endParaRPr lang="pt-BR" dirty="0">
              <a:solidFill>
                <a:srgbClr val="00206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5101013" y="5539103"/>
            <a:ext cx="18998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 smtClean="0">
                <a:solidFill>
                  <a:srgbClr val="92D050"/>
                </a:solidFill>
                <a:latin typeface="Aharoni" pitchFamily="2" charset="-79"/>
                <a:cs typeface="Aharoni" pitchFamily="2" charset="-79"/>
              </a:rPr>
              <a:t>Observação</a:t>
            </a:r>
            <a:endParaRPr lang="pt-BR" sz="2400" dirty="0">
              <a:solidFill>
                <a:srgbClr val="92D05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6478756" y="2273850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chemeClr val="bg2">
                    <a:lumMod val="50000"/>
                  </a:schemeClr>
                </a:solidFill>
                <a:latin typeface="Algerian" pitchFamily="82" charset="0"/>
              </a:rPr>
              <a:t>Networking</a:t>
            </a:r>
            <a:endParaRPr lang="pt-BR" dirty="0">
              <a:solidFill>
                <a:schemeClr val="bg2">
                  <a:lumMod val="50000"/>
                </a:schemeClr>
              </a:solidFill>
              <a:latin typeface="Algerian" pitchFamily="82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785786" y="5715016"/>
            <a:ext cx="2254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solidFill>
                  <a:schemeClr val="accent2">
                    <a:lumMod val="75000"/>
                  </a:schemeClr>
                </a:solidFill>
                <a:latin typeface="Agency FB" pitchFamily="34" charset="0"/>
              </a:rPr>
              <a:t>Experimentação</a:t>
            </a:r>
            <a:endParaRPr lang="pt-BR" sz="3200" dirty="0">
              <a:solidFill>
                <a:schemeClr val="accent2">
                  <a:lumMod val="75000"/>
                </a:schemeClr>
              </a:solidFill>
              <a:latin typeface="Agency FB" pitchFamily="34" charset="0"/>
            </a:endParaRPr>
          </a:p>
        </p:txBody>
      </p:sp>
      <p:sp>
        <p:nvSpPr>
          <p:cNvPr id="13" name="Seta para baixo 12"/>
          <p:cNvSpPr/>
          <p:nvPr/>
        </p:nvSpPr>
        <p:spPr>
          <a:xfrm>
            <a:off x="3929058" y="2857496"/>
            <a:ext cx="714380" cy="500066"/>
          </a:xfrm>
          <a:prstGeom prst="downArrow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 rot="1701159">
            <a:off x="6786578" y="2638728"/>
            <a:ext cx="500066" cy="714380"/>
          </a:xfrm>
          <a:prstGeom prst="downArrow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a direita 14"/>
          <p:cNvSpPr/>
          <p:nvPr/>
        </p:nvSpPr>
        <p:spPr>
          <a:xfrm rot="17977828">
            <a:off x="1923681" y="5185124"/>
            <a:ext cx="714380" cy="500066"/>
          </a:xfrm>
          <a:prstGeom prst="rightArrow">
            <a:avLst/>
          </a:prstGeom>
          <a:solidFill>
            <a:srgbClr val="CC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baixo 15"/>
          <p:cNvSpPr/>
          <p:nvPr/>
        </p:nvSpPr>
        <p:spPr>
          <a:xfrm flipV="1">
            <a:off x="5643570" y="5072074"/>
            <a:ext cx="714380" cy="500066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2795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anchor="ctr">
            <a:noAutofit/>
          </a:bodyPr>
          <a:lstStyle/>
          <a:p>
            <a:r>
              <a:rPr lang="pt-BR" sz="4000" dirty="0" smtClean="0"/>
              <a:t>Modelo de DNA  do inovador para gerar idéias novas</a:t>
            </a:r>
            <a:endParaRPr lang="pt-BR" sz="4000" dirty="0"/>
          </a:p>
        </p:txBody>
      </p:sp>
      <p:sp>
        <p:nvSpPr>
          <p:cNvPr id="13" name="Retângulo 12"/>
          <p:cNvSpPr/>
          <p:nvPr/>
        </p:nvSpPr>
        <p:spPr>
          <a:xfrm>
            <a:off x="357158" y="3429000"/>
            <a:ext cx="114300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Desafiar o status </a:t>
            </a:r>
            <a:r>
              <a:rPr lang="pt-BR" sz="1600" dirty="0" err="1" smtClean="0"/>
              <a:t>quo</a:t>
            </a:r>
            <a:endParaRPr lang="pt-BR" sz="1600" dirty="0"/>
          </a:p>
        </p:txBody>
      </p:sp>
      <p:sp>
        <p:nvSpPr>
          <p:cNvPr id="14" name="Retângulo 13"/>
          <p:cNvSpPr/>
          <p:nvPr/>
        </p:nvSpPr>
        <p:spPr>
          <a:xfrm>
            <a:off x="357158" y="4286256"/>
            <a:ext cx="114300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smtClean="0"/>
              <a:t>Arriscar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2786050" y="2428868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Questionar</a:t>
            </a:r>
            <a:endParaRPr lang="pt-BR" sz="1600" dirty="0"/>
          </a:p>
        </p:txBody>
      </p:sp>
      <p:sp>
        <p:nvSpPr>
          <p:cNvPr id="16" name="Retângulo 15"/>
          <p:cNvSpPr/>
          <p:nvPr/>
        </p:nvSpPr>
        <p:spPr>
          <a:xfrm>
            <a:off x="2786050" y="3357562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smtClean="0"/>
              <a:t>Observar</a:t>
            </a:r>
            <a:endParaRPr lang="pt-BR" sz="1600" dirty="0"/>
          </a:p>
        </p:txBody>
      </p:sp>
      <p:sp>
        <p:nvSpPr>
          <p:cNvPr id="17" name="Retângulo 16"/>
          <p:cNvSpPr/>
          <p:nvPr/>
        </p:nvSpPr>
        <p:spPr>
          <a:xfrm>
            <a:off x="2786050" y="4357694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Networking</a:t>
            </a:r>
            <a:endParaRPr lang="pt-BR" sz="1600" dirty="0"/>
          </a:p>
        </p:txBody>
      </p:sp>
      <p:sp>
        <p:nvSpPr>
          <p:cNvPr id="18" name="Retângulo 17"/>
          <p:cNvSpPr/>
          <p:nvPr/>
        </p:nvSpPr>
        <p:spPr>
          <a:xfrm>
            <a:off x="2786050" y="5286388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Experimentar</a:t>
            </a:r>
            <a:endParaRPr lang="pt-BR" sz="1600" dirty="0"/>
          </a:p>
        </p:txBody>
      </p:sp>
      <p:sp>
        <p:nvSpPr>
          <p:cNvPr id="19" name="Retângulo 18"/>
          <p:cNvSpPr/>
          <p:nvPr/>
        </p:nvSpPr>
        <p:spPr>
          <a:xfrm>
            <a:off x="5286380" y="3857628"/>
            <a:ext cx="135732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Pensamento associativo</a:t>
            </a:r>
            <a:endParaRPr lang="pt-BR" sz="1600" dirty="0"/>
          </a:p>
        </p:txBody>
      </p:sp>
      <p:sp>
        <p:nvSpPr>
          <p:cNvPr id="20" name="Retângulo 19"/>
          <p:cNvSpPr/>
          <p:nvPr/>
        </p:nvSpPr>
        <p:spPr>
          <a:xfrm>
            <a:off x="7500958" y="3754660"/>
            <a:ext cx="1143008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Idéia de novos negócios</a:t>
            </a:r>
            <a:endParaRPr lang="pt-BR" sz="1600" dirty="0"/>
          </a:p>
        </p:txBody>
      </p:sp>
      <p:cxnSp>
        <p:nvCxnSpPr>
          <p:cNvPr id="22" name="Conector de seta reta 21"/>
          <p:cNvCxnSpPr>
            <a:stCxn id="13" idx="3"/>
            <a:endCxn id="15" idx="1"/>
          </p:cNvCxnSpPr>
          <p:nvPr/>
        </p:nvCxnSpPr>
        <p:spPr>
          <a:xfrm flipV="1">
            <a:off x="1500166" y="2678901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3"/>
            <a:endCxn id="16" idx="1"/>
          </p:cNvCxnSpPr>
          <p:nvPr/>
        </p:nvCxnSpPr>
        <p:spPr>
          <a:xfrm flipV="1">
            <a:off x="1500166" y="3607595"/>
            <a:ext cx="128588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3" idx="3"/>
            <a:endCxn id="17" idx="1"/>
          </p:cNvCxnSpPr>
          <p:nvPr/>
        </p:nvCxnSpPr>
        <p:spPr>
          <a:xfrm>
            <a:off x="1500166" y="3679033"/>
            <a:ext cx="128588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14" idx="3"/>
            <a:endCxn id="18" idx="1"/>
          </p:cNvCxnSpPr>
          <p:nvPr/>
        </p:nvCxnSpPr>
        <p:spPr>
          <a:xfrm>
            <a:off x="1500166" y="4536289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>
            <a:stCxn id="15" idx="3"/>
          </p:cNvCxnSpPr>
          <p:nvPr/>
        </p:nvCxnSpPr>
        <p:spPr>
          <a:xfrm>
            <a:off x="4286248" y="2678901"/>
            <a:ext cx="1000132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18" idx="3"/>
          </p:cNvCxnSpPr>
          <p:nvPr/>
        </p:nvCxnSpPr>
        <p:spPr>
          <a:xfrm flipV="1">
            <a:off x="4286248" y="4357694"/>
            <a:ext cx="1000132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stCxn id="16" idx="3"/>
          </p:cNvCxnSpPr>
          <p:nvPr/>
        </p:nvCxnSpPr>
        <p:spPr>
          <a:xfrm>
            <a:off x="4286248" y="3607595"/>
            <a:ext cx="1000132" cy="392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>
            <a:stCxn id="17" idx="3"/>
          </p:cNvCxnSpPr>
          <p:nvPr/>
        </p:nvCxnSpPr>
        <p:spPr>
          <a:xfrm flipV="1">
            <a:off x="4286248" y="4214818"/>
            <a:ext cx="1000132" cy="392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>
            <a:stCxn id="19" idx="3"/>
            <a:endCxn id="20" idx="1"/>
          </p:cNvCxnSpPr>
          <p:nvPr/>
        </p:nvCxnSpPr>
        <p:spPr>
          <a:xfrm>
            <a:off x="6643702" y="4107661"/>
            <a:ext cx="857256" cy="4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357158" y="1714488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Coragem de</a:t>
            </a:r>
          </a:p>
          <a:p>
            <a:r>
              <a:rPr lang="pt-BR" dirty="0" smtClean="0"/>
              <a:t>inovar</a:t>
            </a:r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2571736" y="1714488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Competências</a:t>
            </a:r>
          </a:p>
          <a:p>
            <a:pPr algn="ctr"/>
            <a:r>
              <a:rPr lang="pt-BR" dirty="0" smtClean="0"/>
              <a:t>comportamentais</a:t>
            </a:r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5572132" y="1714488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Competência cognitiva</a:t>
            </a:r>
          </a:p>
          <a:p>
            <a:pPr algn="ctr"/>
            <a:r>
              <a:rPr lang="pt-BR" dirty="0" smtClean="0"/>
              <a:t>para sintetizar novos inputs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16742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 anchor="ctr">
            <a:noAutofit/>
          </a:bodyPr>
          <a:lstStyle/>
          <a:p>
            <a:r>
              <a:rPr lang="pt-BR" sz="4000" dirty="0" smtClean="0"/>
              <a:t>Modelo de DNA  do inovador para gerar idéias novas</a:t>
            </a:r>
            <a:endParaRPr lang="pt-BR" sz="4000" dirty="0"/>
          </a:p>
        </p:txBody>
      </p:sp>
      <p:sp>
        <p:nvSpPr>
          <p:cNvPr id="13" name="Retângulo 12"/>
          <p:cNvSpPr/>
          <p:nvPr/>
        </p:nvSpPr>
        <p:spPr>
          <a:xfrm>
            <a:off x="357158" y="3429000"/>
            <a:ext cx="114300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Desafiar o status </a:t>
            </a:r>
            <a:r>
              <a:rPr lang="pt-BR" sz="1600" dirty="0" err="1" smtClean="0"/>
              <a:t>quo</a:t>
            </a:r>
            <a:endParaRPr lang="pt-BR" sz="1600" dirty="0"/>
          </a:p>
        </p:txBody>
      </p:sp>
      <p:sp>
        <p:nvSpPr>
          <p:cNvPr id="14" name="Retângulo 13"/>
          <p:cNvSpPr/>
          <p:nvPr/>
        </p:nvSpPr>
        <p:spPr>
          <a:xfrm>
            <a:off x="357158" y="4286256"/>
            <a:ext cx="1143008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smtClean="0"/>
              <a:t>Arriscar</a:t>
            </a:r>
            <a:endParaRPr lang="pt-BR" sz="1600" dirty="0"/>
          </a:p>
        </p:txBody>
      </p:sp>
      <p:sp>
        <p:nvSpPr>
          <p:cNvPr id="15" name="Retângulo 14"/>
          <p:cNvSpPr/>
          <p:nvPr/>
        </p:nvSpPr>
        <p:spPr>
          <a:xfrm>
            <a:off x="2786050" y="2428868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Questionar</a:t>
            </a:r>
            <a:endParaRPr lang="pt-BR" sz="1600" dirty="0"/>
          </a:p>
        </p:txBody>
      </p:sp>
      <p:sp>
        <p:nvSpPr>
          <p:cNvPr id="16" name="Retângulo 15"/>
          <p:cNvSpPr/>
          <p:nvPr/>
        </p:nvSpPr>
        <p:spPr>
          <a:xfrm>
            <a:off x="2786050" y="3357562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smtClean="0"/>
              <a:t>Observar</a:t>
            </a:r>
            <a:endParaRPr lang="pt-BR" sz="1600" dirty="0"/>
          </a:p>
        </p:txBody>
      </p:sp>
      <p:sp>
        <p:nvSpPr>
          <p:cNvPr id="17" name="Retângulo 16"/>
          <p:cNvSpPr/>
          <p:nvPr/>
        </p:nvSpPr>
        <p:spPr>
          <a:xfrm>
            <a:off x="2786050" y="4357694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Networking</a:t>
            </a:r>
            <a:endParaRPr lang="pt-BR" sz="1600" dirty="0"/>
          </a:p>
        </p:txBody>
      </p:sp>
      <p:sp>
        <p:nvSpPr>
          <p:cNvPr id="18" name="Retângulo 17"/>
          <p:cNvSpPr/>
          <p:nvPr/>
        </p:nvSpPr>
        <p:spPr>
          <a:xfrm>
            <a:off x="2786050" y="5286388"/>
            <a:ext cx="1500198" cy="50006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Experimentar</a:t>
            </a:r>
            <a:endParaRPr lang="pt-BR" sz="1600" dirty="0"/>
          </a:p>
        </p:txBody>
      </p:sp>
      <p:sp>
        <p:nvSpPr>
          <p:cNvPr id="19" name="Retângulo 18"/>
          <p:cNvSpPr/>
          <p:nvPr/>
        </p:nvSpPr>
        <p:spPr>
          <a:xfrm>
            <a:off x="5286380" y="3857628"/>
            <a:ext cx="1357322" cy="5000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Pensamento associativo</a:t>
            </a:r>
            <a:endParaRPr lang="pt-BR" sz="1600" dirty="0"/>
          </a:p>
        </p:txBody>
      </p:sp>
      <p:sp>
        <p:nvSpPr>
          <p:cNvPr id="20" name="Retângulo 19"/>
          <p:cNvSpPr/>
          <p:nvPr/>
        </p:nvSpPr>
        <p:spPr>
          <a:xfrm>
            <a:off x="7500958" y="3754660"/>
            <a:ext cx="1143008" cy="71438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dirty="0" smtClean="0"/>
              <a:t>Idéia de novos negócios</a:t>
            </a:r>
            <a:endParaRPr lang="pt-BR" sz="1600" dirty="0"/>
          </a:p>
        </p:txBody>
      </p:sp>
      <p:cxnSp>
        <p:nvCxnSpPr>
          <p:cNvPr id="22" name="Conector de seta reta 21"/>
          <p:cNvCxnSpPr>
            <a:stCxn id="13" idx="3"/>
            <a:endCxn id="15" idx="1"/>
          </p:cNvCxnSpPr>
          <p:nvPr/>
        </p:nvCxnSpPr>
        <p:spPr>
          <a:xfrm flipV="1">
            <a:off x="1500166" y="2678901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>
            <a:stCxn id="13" idx="3"/>
            <a:endCxn id="16" idx="1"/>
          </p:cNvCxnSpPr>
          <p:nvPr/>
        </p:nvCxnSpPr>
        <p:spPr>
          <a:xfrm flipV="1">
            <a:off x="1500166" y="3607595"/>
            <a:ext cx="128588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>
            <a:stCxn id="13" idx="3"/>
            <a:endCxn id="17" idx="1"/>
          </p:cNvCxnSpPr>
          <p:nvPr/>
        </p:nvCxnSpPr>
        <p:spPr>
          <a:xfrm>
            <a:off x="1500166" y="3679033"/>
            <a:ext cx="1285884" cy="9286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de seta reta 28"/>
          <p:cNvCxnSpPr>
            <a:stCxn id="14" idx="3"/>
            <a:endCxn id="18" idx="1"/>
          </p:cNvCxnSpPr>
          <p:nvPr/>
        </p:nvCxnSpPr>
        <p:spPr>
          <a:xfrm>
            <a:off x="1500166" y="4536289"/>
            <a:ext cx="1285884" cy="10001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/>
          <p:cNvCxnSpPr>
            <a:stCxn id="15" idx="3"/>
          </p:cNvCxnSpPr>
          <p:nvPr/>
        </p:nvCxnSpPr>
        <p:spPr>
          <a:xfrm>
            <a:off x="4286248" y="2678901"/>
            <a:ext cx="1000132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ector de seta reta 34"/>
          <p:cNvCxnSpPr>
            <a:stCxn id="18" idx="3"/>
          </p:cNvCxnSpPr>
          <p:nvPr/>
        </p:nvCxnSpPr>
        <p:spPr>
          <a:xfrm flipV="1">
            <a:off x="4286248" y="4357694"/>
            <a:ext cx="1000132" cy="117872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de seta reta 37"/>
          <p:cNvCxnSpPr>
            <a:stCxn id="16" idx="3"/>
          </p:cNvCxnSpPr>
          <p:nvPr/>
        </p:nvCxnSpPr>
        <p:spPr>
          <a:xfrm>
            <a:off x="4286248" y="3607595"/>
            <a:ext cx="1000132" cy="392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 de seta reta 40"/>
          <p:cNvCxnSpPr>
            <a:stCxn id="17" idx="3"/>
          </p:cNvCxnSpPr>
          <p:nvPr/>
        </p:nvCxnSpPr>
        <p:spPr>
          <a:xfrm flipV="1">
            <a:off x="4286248" y="4214818"/>
            <a:ext cx="1000132" cy="3929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 de seta reta 44"/>
          <p:cNvCxnSpPr>
            <a:stCxn id="19" idx="3"/>
            <a:endCxn id="20" idx="1"/>
          </p:cNvCxnSpPr>
          <p:nvPr/>
        </p:nvCxnSpPr>
        <p:spPr>
          <a:xfrm>
            <a:off x="6643702" y="4107661"/>
            <a:ext cx="857256" cy="41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aixaDeTexto 47"/>
          <p:cNvSpPr txBox="1"/>
          <p:nvPr/>
        </p:nvSpPr>
        <p:spPr>
          <a:xfrm>
            <a:off x="357158" y="1714488"/>
            <a:ext cx="1402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Coragem de</a:t>
            </a:r>
          </a:p>
          <a:p>
            <a:r>
              <a:rPr lang="pt-BR" dirty="0" smtClean="0"/>
              <a:t>inovar</a:t>
            </a:r>
            <a:endParaRPr lang="pt-BR" dirty="0"/>
          </a:p>
        </p:txBody>
      </p:sp>
      <p:sp>
        <p:nvSpPr>
          <p:cNvPr id="49" name="CaixaDeTexto 48"/>
          <p:cNvSpPr txBox="1"/>
          <p:nvPr/>
        </p:nvSpPr>
        <p:spPr>
          <a:xfrm>
            <a:off x="2571736" y="1714488"/>
            <a:ext cx="19816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Competências</a:t>
            </a:r>
          </a:p>
          <a:p>
            <a:pPr algn="ctr"/>
            <a:r>
              <a:rPr lang="pt-BR" dirty="0" smtClean="0"/>
              <a:t>comportamentais</a:t>
            </a:r>
            <a:endParaRPr lang="pt-BR" dirty="0"/>
          </a:p>
        </p:txBody>
      </p:sp>
      <p:sp>
        <p:nvSpPr>
          <p:cNvPr id="50" name="CaixaDeTexto 49"/>
          <p:cNvSpPr txBox="1"/>
          <p:nvPr/>
        </p:nvSpPr>
        <p:spPr>
          <a:xfrm>
            <a:off x="5572132" y="1714488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 smtClean="0"/>
              <a:t>Competência cognitiva</a:t>
            </a:r>
          </a:p>
          <a:p>
            <a:pPr algn="ctr"/>
            <a:r>
              <a:rPr lang="pt-BR" dirty="0" smtClean="0"/>
              <a:t>para sintetizar novos inputs</a:t>
            </a:r>
            <a:endParaRPr lang="pt-BR" dirty="0"/>
          </a:p>
        </p:txBody>
      </p:sp>
      <p:sp>
        <p:nvSpPr>
          <p:cNvPr id="24" name="Elipse 23"/>
          <p:cNvSpPr/>
          <p:nvPr/>
        </p:nvSpPr>
        <p:spPr>
          <a:xfrm>
            <a:off x="5000628" y="1285860"/>
            <a:ext cx="1928826" cy="5072098"/>
          </a:xfrm>
          <a:prstGeom prst="ellipse">
            <a:avLst/>
          </a:prstGeom>
          <a:solidFill>
            <a:schemeClr val="bg1">
              <a:lumMod val="50000"/>
              <a:alpha val="32941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898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1057260"/>
          </a:xfrm>
        </p:spPr>
        <p:txBody>
          <a:bodyPr>
            <a:noAutofit/>
          </a:bodyPr>
          <a:lstStyle/>
          <a:p>
            <a:endParaRPr lang="pt-BR" sz="36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/>
        <p:txBody>
          <a:bodyPr vert="horz" anchor="ctr">
            <a:normAutofit/>
          </a:bodyPr>
          <a:lstStyle/>
          <a:p>
            <a:pPr algn="ctr">
              <a:lnSpc>
                <a:spcPct val="80000"/>
              </a:lnSpc>
              <a:buNone/>
            </a:pPr>
            <a:r>
              <a:rPr lang="pt-BR" sz="2300" dirty="0" smtClean="0"/>
              <a:t>“... Uma sensação muito importante deixada por nossa pesquisa é de que a capacidade de uma pessoa gerar idéias inovadoras não é apenas uma função da mente, mas também uma função de comportamentos. Uma boa notícia para nós, pois significa que </a:t>
            </a:r>
            <a:r>
              <a:rPr lang="pt-BR" sz="2300" dirty="0" smtClean="0">
                <a:solidFill>
                  <a:srgbClr val="FF0000"/>
                </a:solidFill>
              </a:rPr>
              <a:t>se mudarmos nossos comportamentos, podemos melhorar nosso impacto criativo </a:t>
            </a:r>
            <a:r>
              <a:rPr lang="pt-BR" sz="2300" dirty="0" smtClean="0"/>
              <a:t>....” (p. 10)</a:t>
            </a:r>
            <a:endParaRPr lang="pt-BR" sz="2300" dirty="0"/>
          </a:p>
        </p:txBody>
      </p:sp>
    </p:spTree>
    <p:extLst>
      <p:ext uri="{BB962C8B-B14F-4D97-AF65-F5344CB8AC3E}">
        <p14:creationId xmlns:p14="http://schemas.microsoft.com/office/powerpoint/2010/main" val="264515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http://innovatorsdna.com/</a:t>
            </a:r>
            <a:endParaRPr lang="pt-BR" dirty="0"/>
          </a:p>
        </p:txBody>
      </p:sp>
      <p:pic>
        <p:nvPicPr>
          <p:cNvPr id="76801" name="Picture 1"/>
          <p:cNvPicPr>
            <a:picLocks noChangeAspect="1" noChangeArrowheads="1"/>
          </p:cNvPicPr>
          <p:nvPr/>
        </p:nvPicPr>
        <p:blipFill>
          <a:blip r:embed="rId2"/>
          <a:srcRect t="3077" b="4615"/>
          <a:stretch>
            <a:fillRect/>
          </a:stretch>
        </p:blipFill>
        <p:spPr bwMode="auto">
          <a:xfrm>
            <a:off x="460346" y="1714488"/>
            <a:ext cx="8255058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010382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Competências de descoberta #1 associar</a:t>
            </a:r>
            <a:endParaRPr lang="pt-BR" dirty="0"/>
          </a:p>
        </p:txBody>
      </p:sp>
      <p:sp>
        <p:nvSpPr>
          <p:cNvPr id="1026" name="AutoShape 2" descr="data:image/jpeg;base64,/9j/4AAQSkZJRgABAQAAAQABAAD/2wCEAAkGBhQSERUUExQWFRUVFx0aGBgYGBsaGBcYHRgYHRobHBwcHCYeFxokHBgYHy8gJCcpLCwsGCAxNTAqNSYrLCkBCQoKDgwOGg8PGiwkHCQsLCkqLCwsLCwsLCwsLCwsLCwsLCwsKSwsLCwsKSwsLCwsKSwsLCwsLCwsLCwsLCwsLP/AABEIAMIBAwMBIgACEQEDEQH/xAAbAAACAgMBAAAAAAAAAAAAAAAEBQMGAAECB//EAEgQAAEDAgQDBQUEBwUIAQUAAAECAxEAIQQSMUEFUWETInGBkQYyobHRQlLB8BQjU2JykuEHFYKi8SQzY3OTssLSwxYXNENU/8QAGQEAAwEBAQAAAAAAAAAAAAAAAQIDAAQF/8QAKBEAAgIBBAIDAAAHAAAAAAAAAAECESEDEjFBUWETIjIEI0JSkaGx/9oADAMBAAIRAxEAPwCqN4feUjy+tMcFw8qXkzQYmwA0MUuxLsFSDtY/H6VpOJVzPT4Qn4CvQ3UctWehex7QMDtHFIULALUgf5SDRTvE0sYt5ttsABoquColYGYqJJm4gdco5VSOAcXUy+gqUQkXI6R9b1eeC8WRi4eW0kOBQQo82lZ8o68jVU08kZKmM/aU9rw1xYkS3mjwE/hSJXE1YlYTCUdi4kggSSc6Rck6aHTejeMcbCg9h4gBJSI/hIqjcO9pWwtcJWVLSnSPeHZza0CU6zvWrbyGCbWC8P8ACkKSQUArcXZwmSkKVYAG0AWjpVGeLRVBTcSCLgZhrJNtbW/rTvEP4peQobdyyDKAJIn7JJ168/CTWsXxEF5ZIISVKjNqEkqiY1VeT1pLdlYrGQh7sW3SUpCk2IBWMulwYOaxnltSZ/ElOqyb/et489Km4XjBouZKoJIAuZE/BI86H4thll5SUgnLqBsAQLf0pd2aDgOZyPJEriJtKlK8k3NRLZZ5kxqSezT/AJgT5AUFg2FKUEoF825iCJ/P+lEY1vsnGyYczJzpCrZpG/nf4VnFvsO5cUSHDsj758xA8JTPwqNOCaIMqcSfEK+SR86gZ9pHExCUCAkaH7Jkb03wvFUlPaPpATO0DNqSBmmSJFv3wk91Xdyj7FAWcODOUz/GiPkSfhTR9xtZShhpZVpATJKgDuQDESdBpNCYV3DvqX2auzI90OHVIGpPM8hO0zJUDsDxdeHK5bSVKTlBUDKZ1MWvE2MRTpezN0Y22kKKVJKVDVNwsa6hURqPSt4d4JN8yYlOYqKfdWo/ZVcwoC8C2tGcWxiHltiyloQZOvdCu7Mi8SfXelqHQUKn3sqVDpmQg+WtFqnyBO0WHgntUEuZnU9okCGw6spAIOvukKMWuaH4hi0qdWpAdKCe6kFSsvmDcTTrHcCwzWGbWO0X3my4jNbvCSSRdMCYikXtTgGmHA2JBCJJuq501FrX86EW7tGtPAKXGyrvqUkb+8T6WvtrUODxLfaALfW2kJkGFK79oEJ03ufjVhV7KIVhA7nUFBsqABQmY3nLIGm9pikvHMF+i9gtDjii4jNdV8sJi4SDEnedKaUnyBZxYdhOEl5f6vFrUClR7q1AhQKds8g94m/KhsPiHsPxJloYhxY7RKVpUtShByyCCoi4JoLAccWVyoIUEiwWrvXOxWCJ9LVnDn+04m0R7sgxIISQmSBltEibVrTQHGi/YtSlOKBACJTkMyVT708gDb82quPJb4u4TYLJiNwUkDykfCrWhUuJ5Zh86qftW5GNZcO4HwWTpvY1TVVU/Af4fLcfKYS5j0kkXMGDAJAPpQzzzarGf5TUGKxAU4uE2zEJUXE94D3SQE92R0tUbDoKSSBbwN4kiQLwd6pdkdtFgatg8KP2mIcc8kiBRuLbC42A0odQyowKfusKX5qWfwqZC1OSE6wTsNPzpSwwrBPkpS+PKKjCRAJFzrBrHOIKULZB4kj8TRq+FtiwzD0qBWGSNJ+P1oZ8jqgAuL5tfzn/ANayilI8fU/WsrBFHHscEPLABkmdB9oBX4/Gk7vGlDRMSZvz0n4Ud7VuqQ4haSRnaT8CU/8AiKQPYgrOZZUo+PnuOvxrh1Hlo6YpUFDiKjc/KjcDxlxk9o3IItm/oZpO2uxifP1o5Ldik8vmPrWi2CSR2/x51cys35UZwl2UqM94FNr9b8th60iaTYnl86Y8FVdXh+NGMm3kpBJSR6rwVL7jLZRiQ3P2QwkwSsjUqve9URlyXBmgkqMkgHntpuavfsnix+jspItK8wt3u8uNbmL1QV2xBETDqhH+KK6J9Cx/UkNP0/DpwhZWyC6sKhyLD9YqFT7wPdiwvIvqKATxFRCnAe/3EDnmBUVQNSZCT/iqMuLzqyai14Mcxe25FDYBhReymYVDkaXKRJ5aje1r8qg/tIDvlnKuJltYSg+6RmIvmOvoNI0MeFPPatnt8Oh9sDKlSjA1SFwVo8EOXH7jqfu2pS1nOrNrJnnM3q4f2f4pSnwyG1PJWPcBAFgbqJslNyCdgT7wJSo3YjVFcQc/8Q16jn9fXnTT2ybLa2mDIDTKDBt3lguKMf448q9Ca/shaCsynsiiSQhsSlG+UKWrMoAWkwbVV/b/ANhl4fI8hRcaUAjMZ7hSICTM5RA7u1o5TrtCpqyk4ckEEEggyCNQedXND6cVhwT3XWyAYCiVWN5HugwIBkAgwQDAqBWluNFmNjYdCdz4UdgOMqQFHKBIgEEiPS6j0kUY0MxtgiiQpBuSE35qNjMXuKkOGyqyKJEryeKUEJFxcQBQTKuyUJSB30q1kgC5Bg8786L48f1qv43DqDqs8jawGsVm/sZFsDkh8KBUkFkQdAMiptytVddBDbJSBKykknWStY36JF6bYx4gYiP2rYMWsEL153iq3j1nKzrZifiv60YP6gq2OuN8SXlIzHKGUQIG+UmgfZ8KedDZUTnhpEqgAqnLcgkJEaAb84rXHnLLFrNoExf3QaW8C4f27hHaBBTCgCopnqkj7QsfWl0ngLQ29ocCrDFTUSpCglQBBEkBUzH3ctiNzXHsgrtMalURdZjWO6qguI4xKFhBIME5nASrMrdU6qk2mjvYcD9JkGYSszGswJjzp4u5IzVRZ6GHIWnoZ9KpPtM8VpbX9wx5GPoPWrW4vU8kq/7TSLGNBQKTcG1dc42qIaUtklIUjiSlGSlEHktX4nWu1OkoV5x4UCrGrZUW8mZI0MHQidRUuFx5dWhBTlKiNj94aTrUlLyVlDtcF44ij9elP7PDtp/yyaq3FeNpQqCVAGQIGaYsd4q0Y53/AGrEHkoJHglIFV/9IQFHKCZvoD4kSZj4U6/KIdiZPFW1EAFUkgDuaz4GmmN4WWwkqEZpjrESfiK7/TAFA5fCyZ+dCce4x2jyC5ZDbcJESBPznn4bULoZEPYDlW6V/wD1AxzP8h+tapPkiPtYP7Wty0yeRWn/ALVD5mqw+iDFW3jaZwxP3HUnyIUD8SKreOauCNCJ+Jrk1FeS8GD4c1NicecwMRYeGlQoEH0+dRGSSPH4VK3Q9BisQkogCDM/WmPBcn6zNmzZO5AEFWYTmm4GXNpvFIk60w4Y5Dg9PWnjLJo4aPT/AGXc/wBlRp3VL2PInl16VTuLAjFujk+qP5yatvsViiGilSmAkLzgrKgq4iAAQFDu6darXtWyE4p1aVhSVKCyU+6Cu8WJ0Nta6pPCMq+WQFi3u+Aq5QomQe9eLHkbfGsx7wQphzYomSM2ili4m/rXDOJ7QhQCVKzQZ0iEkTmPMqEn7tCcWxwU202QQWswJ5yqQBXNJytMV1VE3EcSy8CopUHIspKu7r9oFMnfQz5V6b/Yjw5GXEOCMwyJ1kgHMT4SQP5RXja5SYIjlyjmDv41cv7MfbFWCxMFJW06Mq0pEm0kKA5pufCa0pN3XINvk94d4MFEkxe+gJ8iR85qPjPBku4V1kgZVNqHgYJB8QqFTzFEYLj+HeQFtvNqSRPvgHzBgjzFU3+0X+0VpnDuM4dYcecBQVJMpbBsrvCxVFgBpMnSDJSm3RvjgsnhpwpCtL8h+bCtusHf+greF4ktsnRSSZKVfgdQfCnTCm3spRa4zDUi+1r+h8CbHqikxHZvi/v3naJt9kCeoqTjWIBKCDILYOkXMlR070nf8gZ79YtxQiG0KWYEDu38pMbnU3OpI4jgnAlkFC05WUCSSQTlKoBOhj7I5Urdthj0WDjDkDEaf75PPZC6rmOwSloaUCIDaUxefdkmPA0+48f/AMi8frz8Er6W3NKEvJDaCpJIKUpEHQ9mm/lJrRf0MlkJ4+sQ6I0CB/lG3OknDGyuQOp5AAJ1JgxTn2kiH9iFJ87AHwpdwp4oZzATCjeLfZsTttSaauKQ10wdzg6ibrbJ6LFX/wBlcOEYRkwnN3wSAJ94fa1Iv8KpK8UgpyltMEz7x1O9XfgScuEw4/4c+sGurSS3EdWVoPfX3VeHzIH40vdZBCiTFjf6VO8QRBNiUg+GcE/AGosS0lttRUsqABVISTaQIHOMw/MV0NkEJDiGpyhfeH2c/e9LUbwpgKxOHAJILqTqdNaAZeZclSBJgknJlVA1uUzTfgI/2tB+4lavRJpHwOEF0LLyvvrX84/ClP8AcwJUozmLfZzIgDmBNj9aY4D/AHSesn1JP40p4xxNxDgQ2BdMkkE7ny2pnSQiu8E+B4K0h1sqJCW0wJI3mVWuTc2HTlXfF8Qhbqi2MqNEg6wBAJ6nXzpKriGIOoR6V02t7ulSU5VGJkD4TJpLXQ69k8VlarKwRfjE5mHh+5I/wqCvkDVRcfmB90R8Zq8tMkykgwtKk+JKSPxFefuGw51xauKOiBIDJrntMpVreR5EX+BrlpV66dbmfKo9FDSLkDrT9rCoDqMiSoRBSJJJIIEQQZJ+dV1Coijm8aQpJBjS9PBpcgdjxrG9g4UuAz3pAkwSLDUG19+VRYfEhw5FJJzc1G5F56co61BisSHXisGEzqslW07iTfnTTgpSlYNlKPuCFRmm/wBnvEGLdapYtBvs9xJpll5CsKhxS5AWVTllMXmbam1/nSfOhpSlOIVDjZ7IxuUkHw974DejcTgUtF5KnVSIKkCRnIJlMG9oFra8hQnF8QlxhB//AGAidjGWCI8hQklRssEaUlxOVwSAe6q8pB1sPev5+Nk0Y9iW2kZGEFMiFrUczi9JBMAJTP2QNhMnRdhcCpxMpNxonRSrxa0EztTAcA7QAtOJUY7ySoJWlW6cqjJPhTblyK/Bvg/EkJXkduhdp3QrZQ/EbisxiMsjYmQbxykSPdMa0GrhcKKTmtqLSLemtMBj0wlpzMUAEJUSCpM7bSm2njTJitCJ1F4GppuwOwQW9VqMnobiEnfukgzzjWajTg3ArI2kad9VpCDrJJyhMWn6mo1pSglCXEr5lPenz50trdXY3QzwSv8AZcQQLqAaB53zLjyBolzHNFphDSVdpB7XMJEmNLQRIJETbWCLq2kHLqQkE5UkgXIgqvHT0rjDrIcSBY5gPjFStxb9lFG0W72tYKG3invZn1FUgWTlvF9e8r0FVplGZpBJI70J0jUCTP7vKfLWn3tniwppfPtnB/lSD8xVewzkraRGih5yRWg608gSyP8A24wIaS6QQoKWkm0ESU/WPKkPD3P1QEqTOc5kgqgZ0iCBsSNaee32MQtC8pJ/WZendyTPmLedIeHLQlDRcIS2c2YGZMlQBsOdpGhraN7VZmideNaUZ7URBEdmoA9dau2HUEsMJEyllGaeZSDbyiqhwnABcFYJQFncAlGa8z7qjBp/gVLGcKJKQQG5OaGwO6AekkeRrs0rshqrAeteaANZ+tHYXEpQR2iCQLkjUeBFxVbXjj2iUJIze8f4Br5nbw9ZMRjFEWVA3t4/nyq7ZDadPcSQtUAKzfdzFV4kam9EcIc7764jKwr1Vb8aWYbhzS21ZSpL4nRRhxG4HIiNN6L4Ss/o+JUZk5EX6qpE2+R2l0McMIQkaWHyFcYssZrEqtclOh3FtRQ+NzFMJjfXSYsD0mKTHD4sDRmnbFURq6lrp6H6UIVJGh+B+lFJwa0YRTzsCCBCd1FWiZ1gXO1DuMHr6GlsZIgzp5/A/SsrOyP5BrKWxiP9LUXEqUZgg/LbyqhcUZyOuI+6tQ9FEVeC+Yi0eAn1iaqftMiMUs8yFfzJCvxNcmrlF4cihKqKdrjsQo90EnwNdO7DyqCwUIAmp8O1Kh41Nw3BKcUUpTJ57Cn+L4YGGAU3UFgk7myvhTxg2rA5VgFaaBEFIsdrfKpmMR2SgpCQCNNTHhJtUmGRA7zTpkzKWyReh8atKdUuJn7yY+ZqnAmRhhMQXc61hSioSspMCJjZJAEc9k0idTDqwBaVCJ019dNOlToUUtoWgnvKVPTlpoaG/R1rkpQo72BNt6nJ3gpFDfgkdmoKMTIvpE6zpMnxo/irTCFDsgtKj72c50kbJkEKkEE5wQdLUhYxobbKTOfNoRAixM/aqZOKKwCTJ67bx4XplJbaBtzZJDckhtxK73SsFMm0z3VDUUbg+GJVGVDjhtYrJ7xt9lOp01oFlzvHT3eUbjlVu9hOLoaW4laspdyJQYUe9Khtp71ZJCyVCLGILpKVFJSCMqM4SkACAAJGmkm9q09IT2efJAFpkElKTflsLcql4wScW+f+M5/3qobiLo7RQUkFW5SSm8CbRAvO1aq4HjkAfcIF73F7aX9dKa9h2f6MJSe0INokArTY76ReOca0oxbg2EXFiZ2PQU6RgWQnBuNmVqdaSsBSSEmASCBdKpBN/vdDS1hhk+DPaVyWVdX3fk39aV8MXmxTI5uI+Yo/2jXLI6vO/wDx0B7PJnG4f/mJPyNL/QKuQr2oV3Seby/n/SgsFxhnD9iot51BPfToDJkGZ5QI01qb2jX+rG8uk/A0LhMOvMkNqTLzYaIUmYzJy2O3vC4poWZliwS0hjtIgLBXGwJKoA6CQKI4Q8Bhkfwj4iT86VMpIw7YAEiI/ei++sjlXTWLCGlNzFlZJOqYsPEaeVdEJbJW+KFlByjjyRcDeU4+46fdgpHqm3kIp5jZgEbJuaVcAaytRzJJ5Gcgn/KaZvkSAVBNtToPGqaTbhbIzwwRKiDIMEfCnTD5Vhio6uPp0/dF6QqhJyhaV2kZTNhGv5+VPcMn9QwOalq+EU8eRGRY/FLQCUySBoNSSYjwqN3iroze/wBwAk2Ik/ZmPH0NHqRBmAYrS8UAPcT8frTtATBOIturaQpZVE2zaCLkeRpViHnBeGQP4SKacb4o68BvlGVCQO6kdB9aSKZcUlQXYyIkR1+lTYyCBhnj+zHkfrWUOhlwCMx9TWUtjG2XJSk8wD8KA47hVl1C0ECWwOZ7pUD8BRXCwVISACTOUAC5MwBHpapcek5U7EFSeo0t86lVoe6YsZwwE7zYnc8z5FIoV/gqi4ZgAknrB6bU0QqNNeew/rUiFAaj89aTag7mNOAIyAIbsFgpVAFwRzInz61JxVA/R1KQQotugKHJYVBB9aB4bxsMuTbnfaCPpTLivGmXGcRH+8Uhsyn3c+cnzISYn6VfG2iWbLLgm0jCtqIg5BNjYwJHrVB9tl5koUNlR6g/Su8J7X9zI4pSgkm4SIPM61FjXkYlPdkZDmvAOhiBcHwqcmnGkNGLTsWozJwiQRGZZ15QCCKm4UwMhWsgpBsm4O8mRyMa8/GFy3STFhHXu2G3Ux6mmHD0q7NRsUgwUQZIMTCp7vnUV+i74JsSyySVZUqP/NKdv9LUtwcAG15+m9N3OGpKTlCSdrqMXGtvH0qHF8J7JBUFoVbNCZPrYZZvY8j5tKPaNB+QdKzmMzOXfX3hV9/sveyl9UxHZ6kAEy5AJJA1gx0rzNnGmZjaNeoP4U24Rx5TKiUx3hBQqFJcE+6pJsoa6+VTXIZ5DOIEdu7Gnari8yM5338aFxmISXDABSIAJFyAAJMRJMTPWuUOIV38yEgnQaC9gD4UI9xiXClJUROUG2ggDygAUwY4IcZrtqN+njO9WztUKRw5CYntWySAYmEBQJiMwI0kkSdjdO9gl2EJKjJEKbUnqTBITpvG/WjfZTAJGKbChKg8zAJsDmKr7SQmB4mmppNeRJNcgvtGqWW/+a5+H0qH2Twa/wBNZOVQSCFTBiMhg+BINWt72cKwwhxlap7Y5UKTmkFcGSYACgkdRSj2QxJVjEJAkGUBJ7tgCEjUwZPM/jU5RqBouxJ7Qr/Vt+JPLnRbBUoNgJBCUI72hCoEgK2j8KPxXACvKhxt0q7BxaQhMnMFEDNGiZBBiq5hmluLdy3SgZteQAgTroY8KdfU12PeNmGWwDEARexhI6bi/OhsPjEKQBiIHJZbKkq/iCO8lX7wsfie0plhLa80iZiLybFJnYRtRLWGSlMJDkkSJA052Bv1vVJqSy1yvA0HGqv/AGSYZxIIbTBCUgyAQLnQA3gCNbyTRbjSlEkRbmoD4Gg8FhSlRKtSfQWNTuFJJCl5NIPPpV4YikzllyS4UFPazFmv3VXJtsY/0qbB8RWlCU5EqCZglSrAmYAgwPOhcLAbeIVmBKQDzuCaKZ4hDSUdm2Yk5ik5jMakG8UyBRIviyv2afJZ/wDWh1cUP7Mfz/0ra8Z/w0eh+tQKxQ+4n40W/ZqNL4h/wz/MKhXjf3FeqfrXS8QPuD1NQLfH3R60rfsY3+mj7qvVP1rKj7VP3fiaylswPwd8pCwJB8QbED6eVEYmezPRQPwIpXwXEkOKixi0Hl4b3pyVlYVmM23voZqEHaKSWQbC4cqIA9PxPpVjwnA0ls5rkgkTbb3lckgkCNZihOEtoAzKIgc95B1tprY8qZ/3ygySpIkzc9IzGd4Fht8qxRKTfQlw3su244Q4pYAFssAz1kH0oPigZQFNsAlO6iZJMRY2Ea6a+VHY/HlR7Ns3PvK5Df8Ar6DWlGPWmyEnup1PM7n8/wBTpV0FX2K3mglPKt4DDdqqR7qRKoifITJqRDIWuFEBKTCsxAEnY8v9BzrbpQtwhKzCCEyLFQExvoNLeNQZVDLGhtTZCezBgfZSCI2kXpcxiSgls5YJ3E3tG4gc966UynLYjMTJnLmm1h0oXGPLK82YKJ2ITaReLzHL1ovlMKeKJ1JzR30JgE90kXnQiL2HxrGsJmAzPxaI1sLDeCL+k86jaaBIBkSCCQqe9OvhF9KFLxSYhRHMm+h1gRP0p/5fsFyCv7nH7ZHp0J58xHnR4RDQZlpQz58x3ymySOom/K3Kljajvm2+V9tzetrdI2UbxtuP4bXv8OtFLTXFityLAlxJceUUMkOoyhOc92xTmmLkwCbDbrS3DYBxDaUBTJSFhYP2pAsLCT7xEdLVCZGuaeQIJ1PTwrpl1QulUEW2sSLA7iYV5edP9PILYcy6hKVoSSlSzfuyBB8dIKgbURw/HpZPad5x5LzamzlIbcLQCiM2gsVg73FKXGEZSomTp3TGup0tvU2F4m4403hAU5ErzJJT3pvYqk27x284qTeRkXJP9pS2yFrw6UqQCkImJzKKlKzd4xOxpFwrG9jjE4jKB3ivIZABKtCYg6zInWlvEsCoiVnMoGOsaC3kfSgeHvdm4J928gixHLpMa0r5pjKOMF7Z9vezxGdWGmWsoyO5hl7VSionJa5NqqIxrKkNJQ2UuqcUVrBEKSVXFjMHMO6bCDzo3EPp7JRSgZSkpBBESbKIudz/AKTXZxDToSlDQbUm6lZ1KmBokHQFVzrGgosEUiI29Bp4CrA4ISB0FIloIXETcD5CrDjG49a9KbxFejlXLAlNyrzNQKw5UTAJPQEx6U0wiQpUEbE/M0lWCXJBWgJ3BgKkX0M2iueWB0dhOVgjSXDbwBobFvpgoUFQRqnX52qdxUttz9olXqRRGK4egKMPNq6jPB9Ug0gwpC0KJADgmB9oAAbTNvHWtutgSolWoJudthyFMgzAIDiIO0n6UO7hJEZ0fzUGEXfpKPvK1nf000rXZad5Rgk66/DQcqKVgo+0gz+9Ua8Oeaf5hSsIGjGtgQVknz+lZU36B/D6prVAwr4auHR1t7sapn8KsOH94Dnb1qrsLhSVcig+/PT886srZhQ8ajpspI7bxEkbACAL2tc+JN6LcVCc0gaayAelgb0CxZwkiQCdDRuMe7RICE5RA7pIUcwMzMCPwroXBLsWPY2CsJPvHXTb13NK8Q4ZCUkSdJMC258PnRfHFwsKWCnuixIJOukE1XHXSVFR16bDkKhOVFIxsbrWlA7EnNOUmFApLh1ObNYAHWYsCY2NbwqSmAtvbdGm2q9frfS9X7RX3lepo1rDOqSFkwlRIBJN41+dJGTfQzQ7XjBlCo7pFhMQegSCTodaDztzATJACrj7ovmmLRfqY8am4ZwJx1ouRKUEgmZ5XyxtPnXOB4ecygpMx05G9wNDOoB2NM2/AVFcWQNIzQCmCIMgAHLe5lWutuvSimGXAm40Um0yCCFSTzV7sRR2E9mg6QUnKkAXyFWZWaSB3Z920wBI2qr4rEKC1JMWURBHIn1oXSTA1mi0M4pKgdRl5iPkJNHMYEuJzN3SOUCfXX+tUcY5XT0P4GjsJ7SvtghKgATOk3gDc8gPSmWouxXB9Fix3C1qNmlJ5lJAP0oJfDAJAYWZINlCJGhsOqvjQqfbTEQZInYwPPbwroe22I/dPl/Sm3wBtkHYrAKQwklJHei3UE7mTaucK8pzKkzCZIsExHWKX8Q9rXXkhLgBAMiDEG/7s7mo8FxsJnuTIgyqRB/w0HON4NtZY8O2AQVFRXcCQCAJTodRaQfoaL/uJWJSqMkpGpEECdPepPwbEFyVRAR3dZ1M/CmDoznJMZrG5BIm4EAydKW90q6KqNR9ihw9nmR3im3hOUHTxmj8DiJhKXAUlPujmQbc+tKMZw9yxBsdZ6TA60GsKaAVpfzBrbqBsLe2kF8bDtPKM1O+JoFoUnnFUbCcazlKYg7mfOmHbkqF5r0NTWjKtvg5VptclqwDdnlbJaPxgD50hLq0BcOGCZAtAEQRcHWxqxM93D4iCJOQCb6Ln8KTYx1wtkkpKSI91MzMaxSSQEBvn3BySPxod1ZPulPWf6VLiVd89BHwFRpaTulJ/wAImovkqDKU7zb/AM1clxz9z40StI2AHgIoZxtR0UB46/KlMRrcXyT61Ep1f3R61KG1A3UCI28unjXD7OYRQCQ9u59z/NWVGcCeZrKFMODpbAg2HpTJD0JzakAHzqEMp/aJ9akYT3SmQbESLipweRpcEKMWbi19T1qXFLACV50dxRIzAlKpGmmvwqJTAjp+b+NS/oiVpKFTBjQ8tKryJwVfiGLU4sr0J2Fo22qNDKlm16sDnBmhMEk2ESTrzsII8YrF4YJACfACorTfZRzrgVYbhsqha8g+9Gb4SKtr/FWW8OhLTiVFCYAFiTa5GoEyaRrZi1CKRKwBvvVF9FgX9chTWLWT3u/ckgmxJ1J56U1PtOG8pwyFMrCSHFAg5gYsJBtIm/hQg4R+rJTnUQJUUiQkTE2kpuUi/Oh3eGkOFvvdpmyZVJg5pAuDpv6VsoI8/wDuO+lJTmJjRUCfQiInptVOxr4ccWsyM6lKsOZJ59atjXsMuZWEq6BcfH861E97EuWhuL3/AFoMjp3RHxoSjKSyKpRXBUSB19KwAc/nVvxPsWqTkQ4BsCUKPqFD5UIr2QfAnIo9AdKT42PvRXLc/n9K2IJiafj2Zf8A2TnpRWH9mVZxJcRBBkpi87T5X2orTYN6FR9nV3CiEkTIudPCRTThHsu2ow4tciO6lIAP+ImrgjDsrWO0zTopWUHNbUqE+sVw9gi2bGZBIOyvCwJvOvWrrRRP5GRZMO2gNoGS1pgyqSrWSb0q4mpIUQlRj0giYnkaj/TM6svO2pkkTztXDzzghJWrJpClkDkBad4ja21I4KsF9PVakmxXhMYS8oGSm8XMWO023FL18ScCl5FG5PWwM7iNL2pnw5UJPdkFZGwAsDFzfejg5hAMsBJ+0CLE9NQfKufKZ3xjHUgluoR4XHrWvvGYE+6kfECadcPZUtxCQJlQA63FROdijvICD/CQT9fhRHBlrU82pK0pIUToRljQyYBn8KtpuXBzamjCKbcv8FzxWCcS0U5FSpXLodfSqriuHlCwSlQJVufP8KtnFOFvPYcF9xKkJzKQBZS1ZdJ92Npm3KqewtrNDalEpJKgqbHTceVq6pOzz4YWGRrXKlHrU+GxCUjvJJJJgyBb08aCKrEzH4Vn6Umdfz6VGylBj2JQQQEkHxH0oNaDE7VyXgbAyamRi4bUgiQbjmFDfwiQRQbsyA3FxHiPnf4VIrHM/e/PrULrwFiQKi7dPNPqKFhaCg+0dFfD+tZQBKtlgDwFZWsFGw90Pp/WiMC5c62O4jWhxFd4dfePUfI/1rj09VuSR1T00kFq/P55CpMKrSoHFwT+etbw6/nXYuTlZNJBUBFxzg+Mb0FMkqPgPrRbzpzAFUJM8tbbkch8KBdci3K1DsLR0HN65w7UvhMjvpUkTzUhQH2VbmNPMajltYJvWlgCTE2tprtRAuRuHAFKupOeCBBjvJQrTKgEd6YgTaOZn4dj0NvJedBXkWSYTJiL2MifE77WpS9iiUpQrLlQknMUmSY08JA8etdYDiTKV5iSUkoKhlIGUET1Ntd7VrCejjHoInsX/wDpoM+hrf6c3aW3hP8AwDbxg/Kgk+2OCJOV9MdUOC0+HWiU+0WFIn9IajqVD5pql+yVPwbPE2N+0Hiw5+Fa/vPDftCPFp0fhU44sx+3Z/6gHXccq6Tj2To8z/1kfWtYK9EJ4lhNnkCwmSsXjqmlnG8ayrKltxK+4qYOa97aCNjen5KDEOINtnEH/wAqqnt3iQ12IEEqCjtzA1BNG/Jksld7dY+0qrRwjFwwgrVlTmUSSTYkiI9DVfwnEVrbUpN4B3IvlNgLyomohw5bYWjEoWFJhWValIIlKYMaG0+h8K0XTwM1fIxxmEw6FKxAxKSpLqcrAT7yMozL5bqPLumdRScY5LrhRnSlLi0DOs91AChJPIeFTcabQoN9grtJkGBoQm4k3Op22pLjGAEAwB3Rprtc9ajJ8lIoevcEQ2RleQ6CYOS+6oBuQdBvvvXSGCtI7qfx+VKeCOqLLiUkBWYEE+X0pngHVmcyYgx8AZHSCPUUsYp8lvllBYY59n/ZtLrgC7gXI0t86uPDsMjDuEIQlAnZI3Nrm9V/2YcPbAaZgUz4i3xirQ+1ML5geRvPyiuyEIpYRyaurOb+zCPaBgLQFFGdSU5gJIk9Mu8dK8+44ylC+612RySbklRJ1vfavRcc0l0AKBiAdSIPketee+0zIS64BoAkb73/ABoTVRF03kVtcOUtEwCkkj3kjSNpncVMjhxTohPqg/M1ExlIAKVEjkr8Mprh5o3ISoDr/pUSxI7h1n7I8so+VQHBr5fEfWoyaxRF9elC0GiF7hxVcpNDu8J/cNTqoTEKVPdUB0OtK6Gt1RKjCECAk+hrdRthcXWP5T9ayhjwLRpDgFYh0Zh+daGLorkK35H8a86OHZ3PKGT2o6itNKvWPaDxiuWz+fz5V6SOBhjroEWJJgCIies7a0txCbna9NVNSkH6D4mwpdiUyrWbDl+FtqZrJk8AqRJmpEi4JMZb6b7D886JwjvZ96BaulsqCCo6qMnxNahbIsagrBBOut/D6UNhMG0lP6y5UTE5gMo5EAyZBopCZkDTc/nWKmwBUiwcWkfuqj5VmrY8ZUjk8GykKQlwyNOzWsR49mI9POpUcPcMfq1+bMfMCp3cODEkqJO6jWDhyRpHoPxrUug7l4/6aTwZW6D5tj/2FDP+zRKiZKZ5BI+blMzwsjRTesQCif8ATrWf3Wr7yf50fWttTBv9CtngISQVLSQNipsfJ0GuDwdH/wDQ0OkoP/aTTY8MXznzH1rtPCTFwfIf0rKCNvFuCwoTmyvt6bKKef7pB1+ApknGB1pxThW6pzu9ot8oggAAGU5VaE94jXzMw4YgJIyKzKMBRB7gsJ0HU+XlQw4Qth8ZXFKbzCSmYKZvIHyqiW0W0+QJnCuYfKodo3BkLkFPUhQSQT4Gk3E3SVQTMWHqfU1ecdhUNKaWFpGZcLKIQUyIBOUiQJ16Xmg8YpsjvNhR/hbWR5pCD8am48qy2KT8lV4Y6pvOBEkW3E3+tNMDjys3N7Azr/pUJaStYAGUlVyYBNjeM2sJFp1vUQwsKBBykH4bgg0kcIWSzReeFPpb7xJkG3Wrgh9BQRnRqSO8LiZG/WK8uOLH3/U10nEj7w9autZEnpHqX6QgCMyf5gb+tede0j+Z5yN1n0FhQSsTGkVw8qQnrWlqKSoEYbWMcJh3GlSCmSPvoOt9lVPjOIPqSUnJBBFss313pEkwYzKMc/8AStrcmk3UhtuTpWEVyHqPrUasMrl8RW0tzOtuQmoVpgkHY1O0OdKYVlIy678qEcwRKsxSZ/HSfGtqeHMetQjMdFCsYMbRasrCayiASCuhXIG9bSCowNPz8a847Rmgy2D0Fd4cXHT8/hFR4ZMJy+I/GpsKmTH9fzyr0IO0jjkqY4w7IUgtxJIIB2m4/Cl/Em4CDlAkRIKVAxEkFPnVs4QmAUnQwSNphPPrNVvjaR2Qkq7RC1ghWaIzKuJEXAGldEo4sipdCp9aSQEiwufwrvEYm3hUDCbSdTWjcipjBLacqOprSaieduByraKBg1K+94D4n+g+NShd/Clzbm/O9TdtWMHdrW+2oH9IroP1jBxeqPEPEihw9WOOSaJjbDpSoEHSrPhVHFJhw5Qi5cCRKREXgiRpaq1abfn83p1hyEtzN9I59aeIrFeLzFZSFKUjabSOokgGonMQ4gRmVA0ubdKZ4kyQoxPSo21JhU3kUjXaOjT1EltkrRUOLYla4zqKvEzz+tLc1WDiCW1Sm6TzAkDy19KW/wBzqPuqSrw19DeuWdtl1p/25Akgk2k1qaY4RhxpYUleRY0MdI3HI0OvAKnUHz+tIDayPDk5h41cmm8ywkqCRESZgW6An4VWcDw5YWkkQJFPHEBRM6TVtPghPDGOL9niIUoouJBlWkxOmk2moE8Ky5oKe7711WvG4qLF8VRlSgKWQgQkEDTaTm8egqdriYUEmD3v95p3rZflJ8TT36A1RLh8OoCAU5jcGx7okK1Fh9KGcw5WpWSIuYBFhW14gd4pzAkpAvohNwPMgTXDmNS3mKZ94H/CLx6/IUAATnCbZtiYnNafWpRwtTeogA37ySfQGa1ieJoUClJUlMDLa4UDIPqSPOiMXiEuErm4mBkAt1VmknyrILAyaytJTasqlkxMrU+NMMKnu+VZWV5h3omw21E4P3x41lZXdo8I5dXkt3C1HOL7p/8AKo/br/cf4k/MVlZXoS/JyL9FMOlRo1rKyuVlSNWpqdOhrKygMbTW1VusogOK6FZWUDEgNarKymAFYfXyphidSNprKyijHLJ+dRcQMTHKt1lDoZcleXXMVlZUWdUQrBuGQJMcppmrDJt3U+grKyps74fk5WykFMJAvsAOdcN1lZVNM87+I/ZtSByFaisrKoc5lQvCxrKygYFKBOgohPuq8qysrLkJwKysr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5" name="Gráfico 4"/>
          <p:cNvGraphicFramePr/>
          <p:nvPr/>
        </p:nvGraphicFramePr>
        <p:xfrm>
          <a:off x="1933575" y="1857375"/>
          <a:ext cx="5276850" cy="3143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14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Competências de descoberta #2 questionar</a:t>
            </a:r>
            <a:endParaRPr lang="pt-BR" dirty="0"/>
          </a:p>
        </p:txBody>
      </p:sp>
      <p:sp>
        <p:nvSpPr>
          <p:cNvPr id="1026" name="AutoShape 2" descr="data:image/jpeg;base64,/9j/4AAQSkZJRgABAQAAAQABAAD/2wCEAAkGBhQSERUUExQWFRUVFx0aGBgYGBsaGBcYHRgYHRobHBwcHCYeFxokHBgYHy8gJCcpLCwsGCAxNTAqNSYrLCkBCQoKDgwOGg8PGiwkHCQsLCkqLCwsLCwsLCwsLCwsLCwsLCwsKSwsLCwsKSwsLCwsKSwsLCwsLCwsLCwsLCwsLP/AABEIAMIBAwMBIgACEQEDEQH/xAAbAAACAgMBAAAAAAAAAAAAAAAEBQMGAAECB//EAEgQAAEDAgQDBQUEBwUIAQUAAAECAxEAIQQSMUEFUWETInGBkQYyobHRQlLB8BQjU2JykuEHFYKi8SQzY3OTssLSwxYXNENU/8QAGQEAAwEBAQAAAAAAAAAAAAAAAQIDAAQF/8QAKBEAAgIBBAIDAAAHAAAAAAAAAAECESEDEjFBUWETIjIEI0JSkaGx/9oADAMBAAIRAxEAPwCqN4feUjy+tMcFw8qXkzQYmwA0MUuxLsFSDtY/H6VpOJVzPT4Qn4CvQ3UctWehex7QMDtHFIULALUgf5SDRTvE0sYt5ttsABoquColYGYqJJm4gdco5VSOAcXUy+gqUQkXI6R9b1eeC8WRi4eW0kOBQQo82lZ8o68jVU08kZKmM/aU9rw1xYkS3mjwE/hSJXE1YlYTCUdi4kggSSc6Rck6aHTejeMcbCg9h4gBJSI/hIqjcO9pWwtcJWVLSnSPeHZza0CU6zvWrbyGCbWC8P8ACkKSQUArcXZwmSkKVYAG0AWjpVGeLRVBTcSCLgZhrJNtbW/rTvEP4peQobdyyDKAJIn7JJ168/CTWsXxEF5ZIISVKjNqEkqiY1VeT1pLdlYrGQh7sW3SUpCk2IBWMulwYOaxnltSZ/ElOqyb/et489Km4XjBouZKoJIAuZE/BI86H4thll5SUgnLqBsAQLf0pd2aDgOZyPJEriJtKlK8k3NRLZZ5kxqSezT/AJgT5AUFg2FKUEoF825iCJ/P+lEY1vsnGyYczJzpCrZpG/nf4VnFvsO5cUSHDsj758xA8JTPwqNOCaIMqcSfEK+SR86gZ9pHExCUCAkaH7Jkb03wvFUlPaPpATO0DNqSBmmSJFv3wk91Xdyj7FAWcODOUz/GiPkSfhTR9xtZShhpZVpATJKgDuQDESdBpNCYV3DvqX2auzI90OHVIGpPM8hO0zJUDsDxdeHK5bSVKTlBUDKZ1MWvE2MRTpezN0Y22kKKVJKVDVNwsa6hURqPSt4d4JN8yYlOYqKfdWo/ZVcwoC8C2tGcWxiHltiyloQZOvdCu7Mi8SfXelqHQUKn3sqVDpmQg+WtFqnyBO0WHgntUEuZnU9okCGw6spAIOvukKMWuaH4hi0qdWpAdKCe6kFSsvmDcTTrHcCwzWGbWO0X3my4jNbvCSSRdMCYikXtTgGmHA2JBCJJuq501FrX86EW7tGtPAKXGyrvqUkb+8T6WvtrUODxLfaALfW2kJkGFK79oEJ03ufjVhV7KIVhA7nUFBsqABQmY3nLIGm9pikvHMF+i9gtDjii4jNdV8sJi4SDEnedKaUnyBZxYdhOEl5f6vFrUClR7q1AhQKds8g94m/KhsPiHsPxJloYhxY7RKVpUtShByyCCoi4JoLAccWVyoIUEiwWrvXOxWCJ9LVnDn+04m0R7sgxIISQmSBltEibVrTQHGi/YtSlOKBACJTkMyVT708gDb82quPJb4u4TYLJiNwUkDykfCrWhUuJ5Zh86qftW5GNZcO4HwWTpvY1TVVU/Af4fLcfKYS5j0kkXMGDAJAPpQzzzarGf5TUGKxAU4uE2zEJUXE94D3SQE92R0tUbDoKSSBbwN4kiQLwd6pdkdtFgatg8KP2mIcc8kiBRuLbC42A0odQyowKfusKX5qWfwqZC1OSE6wTsNPzpSwwrBPkpS+PKKjCRAJFzrBrHOIKULZB4kj8TRq+FtiwzD0qBWGSNJ+P1oZ8jqgAuL5tfzn/ANayilI8fU/WsrBFHHscEPLABkmdB9oBX4/Gk7vGlDRMSZvz0n4Ud7VuqQ4haSRnaT8CU/8AiKQPYgrOZZUo+PnuOvxrh1Hlo6YpUFDiKjc/KjcDxlxk9o3IItm/oZpO2uxifP1o5Ldik8vmPrWi2CSR2/x51cys35UZwl2UqM94FNr9b8th60iaTYnl86Y8FVdXh+NGMm3kpBJSR6rwVL7jLZRiQ3P2QwkwSsjUqve9URlyXBmgkqMkgHntpuavfsnix+jspItK8wt3u8uNbmL1QV2xBETDqhH+KK6J9Cx/UkNP0/DpwhZWyC6sKhyLD9YqFT7wPdiwvIvqKATxFRCnAe/3EDnmBUVQNSZCT/iqMuLzqyai14Mcxe25FDYBhReymYVDkaXKRJ5aje1r8qg/tIDvlnKuJltYSg+6RmIvmOvoNI0MeFPPatnt8Oh9sDKlSjA1SFwVo8EOXH7jqfu2pS1nOrNrJnnM3q4f2f4pSnwyG1PJWPcBAFgbqJslNyCdgT7wJSo3YjVFcQc/8Q16jn9fXnTT2ybLa2mDIDTKDBt3lguKMf448q9Ca/shaCsynsiiSQhsSlG+UKWrMoAWkwbVV/b/ANhl4fI8hRcaUAjMZ7hSICTM5RA7u1o5TrtCpqyk4ckEEEggyCNQedXND6cVhwT3XWyAYCiVWN5HugwIBkAgwQDAqBWluNFmNjYdCdz4UdgOMqQFHKBIgEEiPS6j0kUY0MxtgiiQpBuSE35qNjMXuKkOGyqyKJEryeKUEJFxcQBQTKuyUJSB30q1kgC5Bg8786L48f1qv43DqDqs8jawGsVm/sZFsDkh8KBUkFkQdAMiptytVddBDbJSBKykknWStY36JF6bYx4gYiP2rYMWsEL153iq3j1nKzrZifiv60YP6gq2OuN8SXlIzHKGUQIG+UmgfZ8KedDZUTnhpEqgAqnLcgkJEaAb84rXHnLLFrNoExf3QaW8C4f27hHaBBTCgCopnqkj7QsfWl0ngLQ29ocCrDFTUSpCglQBBEkBUzH3ctiNzXHsgrtMalURdZjWO6qguI4xKFhBIME5nASrMrdU6qk2mjvYcD9JkGYSszGswJjzp4u5IzVRZ6GHIWnoZ9KpPtM8VpbX9wx5GPoPWrW4vU8kq/7TSLGNBQKTcG1dc42qIaUtklIUjiSlGSlEHktX4nWu1OkoV5x4UCrGrZUW8mZI0MHQidRUuFx5dWhBTlKiNj94aTrUlLyVlDtcF44ij9elP7PDtp/yyaq3FeNpQqCVAGQIGaYsd4q0Y53/AGrEHkoJHglIFV/9IQFHKCZvoD4kSZj4U6/KIdiZPFW1EAFUkgDuaz4GmmN4WWwkqEZpjrESfiK7/TAFA5fCyZ+dCce4x2jyC5ZDbcJESBPznn4bULoZEPYDlW6V/wD1AxzP8h+tapPkiPtYP7Wty0yeRWn/ALVD5mqw+iDFW3jaZwxP3HUnyIUD8SKreOauCNCJ+Jrk1FeS8GD4c1NicecwMRYeGlQoEH0+dRGSSPH4VK3Q9BisQkogCDM/WmPBcn6zNmzZO5AEFWYTmm4GXNpvFIk60w4Y5Dg9PWnjLJo4aPT/AGXc/wBlRp3VL2PInl16VTuLAjFujk+qP5yatvsViiGilSmAkLzgrKgq4iAAQFDu6darXtWyE4p1aVhSVKCyU+6Cu8WJ0Nta6pPCMq+WQFi3u+Aq5QomQe9eLHkbfGsx7wQphzYomSM2ili4m/rXDOJ7QhQCVKzQZ0iEkTmPMqEn7tCcWxwU202QQWswJ5yqQBXNJytMV1VE3EcSy8CopUHIspKu7r9oFMnfQz5V6b/Yjw5GXEOCMwyJ1kgHMT4SQP5RXja5SYIjlyjmDv41cv7MfbFWCxMFJW06Mq0pEm0kKA5pufCa0pN3XINvk94d4MFEkxe+gJ8iR85qPjPBku4V1kgZVNqHgYJB8QqFTzFEYLj+HeQFtvNqSRPvgHzBgjzFU3+0X+0VpnDuM4dYcecBQVJMpbBsrvCxVFgBpMnSDJSm3RvjgsnhpwpCtL8h+bCtusHf+greF4ktsnRSSZKVfgdQfCnTCm3spRa4zDUi+1r+h8CbHqikxHZvi/v3naJt9kCeoqTjWIBKCDILYOkXMlR070nf8gZ79YtxQiG0KWYEDu38pMbnU3OpI4jgnAlkFC05WUCSSQTlKoBOhj7I5Urdthj0WDjDkDEaf75PPZC6rmOwSloaUCIDaUxefdkmPA0+48f/AMi8frz8Er6W3NKEvJDaCpJIKUpEHQ9mm/lJrRf0MlkJ4+sQ6I0CB/lG3OknDGyuQOp5AAJ1JgxTn2kiH9iFJ87AHwpdwp4oZzATCjeLfZsTttSaauKQ10wdzg6ibrbJ6LFX/wBlcOEYRkwnN3wSAJ94fa1Iv8KpK8UgpyltMEz7x1O9XfgScuEw4/4c+sGurSS3EdWVoPfX3VeHzIH40vdZBCiTFjf6VO8QRBNiUg+GcE/AGosS0lttRUsqABVISTaQIHOMw/MV0NkEJDiGpyhfeH2c/e9LUbwpgKxOHAJILqTqdNaAZeZclSBJgknJlVA1uUzTfgI/2tB+4lavRJpHwOEF0LLyvvrX84/ClP8AcwJUozmLfZzIgDmBNj9aY4D/AHSesn1JP40p4xxNxDgQ2BdMkkE7ny2pnSQiu8E+B4K0h1sqJCW0wJI3mVWuTc2HTlXfF8Qhbqi2MqNEg6wBAJ6nXzpKriGIOoR6V02t7ulSU5VGJkD4TJpLXQ69k8VlarKwRfjE5mHh+5I/wqCvkDVRcfmB90R8Zq8tMkykgwtKk+JKSPxFefuGw51xauKOiBIDJrntMpVreR5EX+BrlpV66dbmfKo9FDSLkDrT9rCoDqMiSoRBSJJJIIEQQZJ+dV1Coijm8aQpJBjS9PBpcgdjxrG9g4UuAz3pAkwSLDUG19+VRYfEhw5FJJzc1G5F56co61BisSHXisGEzqslW07iTfnTTgpSlYNlKPuCFRmm/wBnvEGLdapYtBvs9xJpll5CsKhxS5AWVTllMXmbam1/nSfOhpSlOIVDjZ7IxuUkHw974DejcTgUtF5KnVSIKkCRnIJlMG9oFra8hQnF8QlxhB//AGAidjGWCI8hQklRssEaUlxOVwSAe6q8pB1sPev5+Nk0Y9iW2kZGEFMiFrUczi9JBMAJTP2QNhMnRdhcCpxMpNxonRSrxa0EztTAcA7QAtOJUY7ySoJWlW6cqjJPhTblyK/Bvg/EkJXkduhdp3QrZQ/EbisxiMsjYmQbxykSPdMa0GrhcKKTmtqLSLemtMBj0wlpzMUAEJUSCpM7bSm2njTJitCJ1F4GppuwOwQW9VqMnobiEnfukgzzjWajTg3ArI2kad9VpCDrJJyhMWn6mo1pSglCXEr5lPenz50trdXY3QzwSv8AZcQQLqAaB53zLjyBolzHNFphDSVdpB7XMJEmNLQRIJETbWCLq2kHLqQkE5UkgXIgqvHT0rjDrIcSBY5gPjFStxb9lFG0W72tYKG3invZn1FUgWTlvF9e8r0FVplGZpBJI70J0jUCTP7vKfLWn3tniwppfPtnB/lSD8xVewzkraRGih5yRWg608gSyP8A24wIaS6QQoKWkm0ESU/WPKkPD3P1QEqTOc5kgqgZ0iCBsSNaee32MQtC8pJ/WZendyTPmLedIeHLQlDRcIS2c2YGZMlQBsOdpGhraN7VZmideNaUZ7URBEdmoA9dau2HUEsMJEyllGaeZSDbyiqhwnABcFYJQFncAlGa8z7qjBp/gVLGcKJKQQG5OaGwO6AekkeRrs0rshqrAeteaANZ+tHYXEpQR2iCQLkjUeBFxVbXjj2iUJIze8f4Br5nbw9ZMRjFEWVA3t4/nyq7ZDadPcSQtUAKzfdzFV4kam9EcIc7764jKwr1Vb8aWYbhzS21ZSpL4nRRhxG4HIiNN6L4Ss/o+JUZk5EX6qpE2+R2l0McMIQkaWHyFcYssZrEqtclOh3FtRQ+NzFMJjfXSYsD0mKTHD4sDRmnbFURq6lrp6H6UIVJGh+B+lFJwa0YRTzsCCBCd1FWiZ1gXO1DuMHr6GlsZIgzp5/A/SsrOyP5BrKWxiP9LUXEqUZgg/LbyqhcUZyOuI+6tQ9FEVeC+Yi0eAn1iaqftMiMUs8yFfzJCvxNcmrlF4cihKqKdrjsQo90EnwNdO7DyqCwUIAmp8O1Kh41Nw3BKcUUpTJ57Cn+L4YGGAU3UFgk7myvhTxg2rA5VgFaaBEFIsdrfKpmMR2SgpCQCNNTHhJtUmGRA7zTpkzKWyReh8atKdUuJn7yY+ZqnAmRhhMQXc61hSioSspMCJjZJAEc9k0idTDqwBaVCJ019dNOlToUUtoWgnvKVPTlpoaG/R1rkpQo72BNt6nJ3gpFDfgkdmoKMTIvpE6zpMnxo/irTCFDsgtKj72c50kbJkEKkEE5wQdLUhYxobbKTOfNoRAixM/aqZOKKwCTJ67bx4XplJbaBtzZJDckhtxK73SsFMm0z3VDUUbg+GJVGVDjhtYrJ7xt9lOp01oFlzvHT3eUbjlVu9hOLoaW4laspdyJQYUe9Khtp71ZJCyVCLGILpKVFJSCMqM4SkACAAJGmkm9q09IT2efJAFpkElKTflsLcql4wScW+f+M5/3qobiLo7RQUkFW5SSm8CbRAvO1aq4HjkAfcIF73F7aX9dKa9h2f6MJSe0INokArTY76ReOca0oxbg2EXFiZ2PQU6RgWQnBuNmVqdaSsBSSEmASCBdKpBN/vdDS1hhk+DPaVyWVdX3fk39aV8MXmxTI5uI+Yo/2jXLI6vO/wDx0B7PJnG4f/mJPyNL/QKuQr2oV3Seby/n/SgsFxhnD9iot51BPfToDJkGZ5QI01qb2jX+rG8uk/A0LhMOvMkNqTLzYaIUmYzJy2O3vC4poWZliwS0hjtIgLBXGwJKoA6CQKI4Q8Bhkfwj4iT86VMpIw7YAEiI/ei++sjlXTWLCGlNzFlZJOqYsPEaeVdEJbJW+KFlByjjyRcDeU4+46fdgpHqm3kIp5jZgEbJuaVcAaytRzJJ5Gcgn/KaZvkSAVBNtToPGqaTbhbIzwwRKiDIMEfCnTD5Vhio6uPp0/dF6QqhJyhaV2kZTNhGv5+VPcMn9QwOalq+EU8eRGRY/FLQCUySBoNSSYjwqN3iroze/wBwAk2Ik/ZmPH0NHqRBmAYrS8UAPcT8frTtATBOIturaQpZVE2zaCLkeRpViHnBeGQP4SKacb4o68BvlGVCQO6kdB9aSKZcUlQXYyIkR1+lTYyCBhnj+zHkfrWUOhlwCMx9TWUtjG2XJSk8wD8KA47hVl1C0ECWwOZ7pUD8BRXCwVISACTOUAC5MwBHpapcek5U7EFSeo0t86lVoe6YsZwwE7zYnc8z5FIoV/gqi4ZgAknrB6bU0QqNNeew/rUiFAaj89aTag7mNOAIyAIbsFgpVAFwRzInz61JxVA/R1KQQotugKHJYVBB9aB4bxsMuTbnfaCPpTLivGmXGcRH+8Uhsyn3c+cnzISYn6VfG2iWbLLgm0jCtqIg5BNjYwJHrVB9tl5koUNlR6g/Su8J7X9zI4pSgkm4SIPM61FjXkYlPdkZDmvAOhiBcHwqcmnGkNGLTsWozJwiQRGZZ15QCCKm4UwMhWsgpBsm4O8mRyMa8/GFy3STFhHXu2G3Ux6mmHD0q7NRsUgwUQZIMTCp7vnUV+i74JsSyySVZUqP/NKdv9LUtwcAG15+m9N3OGpKTlCSdrqMXGtvH0qHF8J7JBUFoVbNCZPrYZZvY8j5tKPaNB+QdKzmMzOXfX3hV9/sveyl9UxHZ6kAEy5AJJA1gx0rzNnGmZjaNeoP4U24Rx5TKiUx3hBQqFJcE+6pJsoa6+VTXIZ5DOIEdu7Gnari8yM5338aFxmISXDABSIAJFyAAJMRJMTPWuUOIV38yEgnQaC9gD4UI9xiXClJUROUG2ggDygAUwY4IcZrtqN+njO9WztUKRw5CYntWySAYmEBQJiMwI0kkSdjdO9gl2EJKjJEKbUnqTBITpvG/WjfZTAJGKbChKg8zAJsDmKr7SQmB4mmppNeRJNcgvtGqWW/+a5+H0qH2Twa/wBNZOVQSCFTBiMhg+BINWt72cKwwhxlap7Y5UKTmkFcGSYACgkdRSj2QxJVjEJAkGUBJ7tgCEjUwZPM/jU5RqBouxJ7Qr/Vt+JPLnRbBUoNgJBCUI72hCoEgK2j8KPxXACvKhxt0q7BxaQhMnMFEDNGiZBBiq5hmluLdy3SgZteQAgTroY8KdfU12PeNmGWwDEARexhI6bi/OhsPjEKQBiIHJZbKkq/iCO8lX7wsfie0plhLa80iZiLybFJnYRtRLWGSlMJDkkSJA052Bv1vVJqSy1yvA0HGqv/AGSYZxIIbTBCUgyAQLnQA3gCNbyTRbjSlEkRbmoD4Gg8FhSlRKtSfQWNTuFJJCl5NIPPpV4YikzllyS4UFPazFmv3VXJtsY/0qbB8RWlCU5EqCZglSrAmYAgwPOhcLAbeIVmBKQDzuCaKZ4hDSUdm2Yk5ik5jMakG8UyBRIviyv2afJZ/wDWh1cUP7Mfz/0ra8Z/w0eh+tQKxQ+4n40W/ZqNL4h/wz/MKhXjf3FeqfrXS8QPuD1NQLfH3R60rfsY3+mj7qvVP1rKj7VP3fiaylswPwd8pCwJB8QbED6eVEYmezPRQPwIpXwXEkOKixi0Hl4b3pyVlYVmM23voZqEHaKSWQbC4cqIA9PxPpVjwnA0ls5rkgkTbb3lckgkCNZihOEtoAzKIgc95B1tprY8qZ/3ygySpIkzc9IzGd4Fht8qxRKTfQlw3su244Q4pYAFssAz1kH0oPigZQFNsAlO6iZJMRY2Ea6a+VHY/HlR7Ns3PvK5Df8Ar6DWlGPWmyEnup1PM7n8/wBTpV0FX2K3mglPKt4DDdqqR7qRKoifITJqRDIWuFEBKTCsxAEnY8v9BzrbpQtwhKzCCEyLFQExvoNLeNQZVDLGhtTZCezBgfZSCI2kXpcxiSgls5YJ3E3tG4gc966UynLYjMTJnLmm1h0oXGPLK82YKJ2ITaReLzHL1ovlMKeKJ1JzR30JgE90kXnQiL2HxrGsJmAzPxaI1sLDeCL+k86jaaBIBkSCCQqe9OvhF9KFLxSYhRHMm+h1gRP0p/5fsFyCv7nH7ZHp0J58xHnR4RDQZlpQz58x3ymySOom/K3Kljajvm2+V9tzetrdI2UbxtuP4bXv8OtFLTXFityLAlxJceUUMkOoyhOc92xTmmLkwCbDbrS3DYBxDaUBTJSFhYP2pAsLCT7xEdLVCZGuaeQIJ1PTwrpl1QulUEW2sSLA7iYV5edP9PILYcy6hKVoSSlSzfuyBB8dIKgbURw/HpZPad5x5LzamzlIbcLQCiM2gsVg73FKXGEZSomTp3TGup0tvU2F4m4403hAU5ErzJJT3pvYqk27x284qTeRkXJP9pS2yFrw6UqQCkImJzKKlKzd4xOxpFwrG9jjE4jKB3ivIZABKtCYg6zInWlvEsCoiVnMoGOsaC3kfSgeHvdm4J928gixHLpMa0r5pjKOMF7Z9vezxGdWGmWsoyO5hl7VSionJa5NqqIxrKkNJQ2UuqcUVrBEKSVXFjMHMO6bCDzo3EPp7JRSgZSkpBBESbKIudz/AKTXZxDToSlDQbUm6lZ1KmBokHQFVzrGgosEUiI29Bp4CrA4ISB0FIloIXETcD5CrDjG49a9KbxFejlXLAlNyrzNQKw5UTAJPQEx6U0wiQpUEbE/M0lWCXJBWgJ3BgKkX0M2iueWB0dhOVgjSXDbwBobFvpgoUFQRqnX52qdxUttz9olXqRRGK4egKMPNq6jPB9Ug0gwpC0KJADgmB9oAAbTNvHWtutgSolWoJudthyFMgzAIDiIO0n6UO7hJEZ0fzUGEXfpKPvK1nf000rXZad5Rgk66/DQcqKVgo+0gz+9Ua8Oeaf5hSsIGjGtgQVknz+lZU36B/D6prVAwr4auHR1t7sapn8KsOH94Dnb1qrsLhSVcig+/PT886srZhQ8ajpspI7bxEkbACAL2tc+JN6LcVCc0gaayAelgb0CxZwkiQCdDRuMe7RICE5RA7pIUcwMzMCPwroXBLsWPY2CsJPvHXTb13NK8Q4ZCUkSdJMC258PnRfHFwsKWCnuixIJOukE1XHXSVFR16bDkKhOVFIxsbrWlA7EnNOUmFApLh1ObNYAHWYsCY2NbwqSmAtvbdGm2q9frfS9X7RX3lepo1rDOqSFkwlRIBJN41+dJGTfQzQ7XjBlCo7pFhMQegSCTodaDztzATJACrj7ovmmLRfqY8am4ZwJx1ouRKUEgmZ5XyxtPnXOB4ecygpMx05G9wNDOoB2NM2/AVFcWQNIzQCmCIMgAHLe5lWutuvSimGXAm40Um0yCCFSTzV7sRR2E9mg6QUnKkAXyFWZWaSB3Z920wBI2qr4rEKC1JMWURBHIn1oXSTA1mi0M4pKgdRl5iPkJNHMYEuJzN3SOUCfXX+tUcY5XT0P4GjsJ7SvtghKgATOk3gDc8gPSmWouxXB9Fix3C1qNmlJ5lJAP0oJfDAJAYWZINlCJGhsOqvjQqfbTEQZInYwPPbwroe22I/dPl/Sm3wBtkHYrAKQwklJHei3UE7mTaucK8pzKkzCZIsExHWKX8Q9rXXkhLgBAMiDEG/7s7mo8FxsJnuTIgyqRB/w0HON4NtZY8O2AQVFRXcCQCAJTodRaQfoaL/uJWJSqMkpGpEECdPepPwbEFyVRAR3dZ1M/CmDoznJMZrG5BIm4EAydKW90q6KqNR9ihw9nmR3im3hOUHTxmj8DiJhKXAUlPujmQbc+tKMZw9yxBsdZ6TA60GsKaAVpfzBrbqBsLe2kF8bDtPKM1O+JoFoUnnFUbCcazlKYg7mfOmHbkqF5r0NTWjKtvg5VptclqwDdnlbJaPxgD50hLq0BcOGCZAtAEQRcHWxqxM93D4iCJOQCb6Ln8KTYx1wtkkpKSI91MzMaxSSQEBvn3BySPxod1ZPulPWf6VLiVd89BHwFRpaTulJ/wAImovkqDKU7zb/AM1clxz9z40StI2AHgIoZxtR0UB46/KlMRrcXyT61Ep1f3R61KG1A3UCI28unjXD7OYRQCQ9u59z/NWVGcCeZrKFMODpbAg2HpTJD0JzakAHzqEMp/aJ9akYT3SmQbESLipweRpcEKMWbi19T1qXFLACV50dxRIzAlKpGmmvwqJTAjp+b+NS/oiVpKFTBjQ8tKryJwVfiGLU4sr0J2Fo22qNDKlm16sDnBmhMEk2ESTrzsII8YrF4YJACfACorTfZRzrgVYbhsqha8g+9Gb4SKtr/FWW8OhLTiVFCYAFiTa5GoEyaRrZi1CKRKwBvvVF9FgX9chTWLWT3u/ckgmxJ1J56U1PtOG8pwyFMrCSHFAg5gYsJBtIm/hQg4R+rJTnUQJUUiQkTE2kpuUi/Oh3eGkOFvvdpmyZVJg5pAuDpv6VsoI8/wDuO+lJTmJjRUCfQiInptVOxr4ccWsyM6lKsOZJ59atjXsMuZWEq6BcfH861E97EuWhuL3/AFoMjp3RHxoSjKSyKpRXBUSB19KwAc/nVvxPsWqTkQ4BsCUKPqFD5UIr2QfAnIo9AdKT42PvRXLc/n9K2IJiafj2Zf8A2TnpRWH9mVZxJcRBBkpi87T5X2orTYN6FR9nV3CiEkTIudPCRTThHsu2ow4tciO6lIAP+ImrgjDsrWO0zTopWUHNbUqE+sVw9gi2bGZBIOyvCwJvOvWrrRRP5GRZMO2gNoGS1pgyqSrWSb0q4mpIUQlRj0giYnkaj/TM6svO2pkkTztXDzzghJWrJpClkDkBad4ja21I4KsF9PVakmxXhMYS8oGSm8XMWO023FL18ScCl5FG5PWwM7iNL2pnw5UJPdkFZGwAsDFzfejg5hAMsBJ+0CLE9NQfKufKZ3xjHUgluoR4XHrWvvGYE+6kfECadcPZUtxCQJlQA63FROdijvICD/CQT9fhRHBlrU82pK0pIUToRljQyYBn8KtpuXBzamjCKbcv8FzxWCcS0U5FSpXLodfSqriuHlCwSlQJVufP8KtnFOFvPYcF9xKkJzKQBZS1ZdJ92Npm3KqewtrNDalEpJKgqbHTceVq6pOzz4YWGRrXKlHrU+GxCUjvJJJJgyBb08aCKrEzH4Vn6Umdfz6VGylBj2JQQQEkHxH0oNaDE7VyXgbAyamRi4bUgiQbjmFDfwiQRQbsyA3FxHiPnf4VIrHM/e/PrULrwFiQKi7dPNPqKFhaCg+0dFfD+tZQBKtlgDwFZWsFGw90Pp/WiMC5c62O4jWhxFd4dfePUfI/1rj09VuSR1T00kFq/P55CpMKrSoHFwT+etbw6/nXYuTlZNJBUBFxzg+Mb0FMkqPgPrRbzpzAFUJM8tbbkch8KBdci3K1DsLR0HN65w7UvhMjvpUkTzUhQH2VbmNPMajltYJvWlgCTE2tprtRAuRuHAFKupOeCBBjvJQrTKgEd6YgTaOZn4dj0NvJedBXkWSYTJiL2MifE77WpS9iiUpQrLlQknMUmSY08JA8etdYDiTKV5iSUkoKhlIGUET1Ntd7VrCejjHoInsX/wDpoM+hrf6c3aW3hP8AwDbxg/Kgk+2OCJOV9MdUOC0+HWiU+0WFIn9IajqVD5pql+yVPwbPE2N+0Hiw5+Fa/vPDftCPFp0fhU44sx+3Z/6gHXccq6Tj2To8z/1kfWtYK9EJ4lhNnkCwmSsXjqmlnG8ayrKltxK+4qYOa97aCNjen5KDEOINtnEH/wAqqnt3iQ12IEEqCjtzA1BNG/Jksld7dY+0qrRwjFwwgrVlTmUSSTYkiI9DVfwnEVrbUpN4B3IvlNgLyomohw5bYWjEoWFJhWValIIlKYMaG0+h8K0XTwM1fIxxmEw6FKxAxKSpLqcrAT7yMozL5bqPLumdRScY5LrhRnSlLi0DOs91AChJPIeFTcabQoN9grtJkGBoQm4k3Op22pLjGAEAwB3Rprtc9ajJ8lIoevcEQ2RleQ6CYOS+6oBuQdBvvvXSGCtI7qfx+VKeCOqLLiUkBWYEE+X0pngHVmcyYgx8AZHSCPUUsYp8lvllBYY59n/ZtLrgC7gXI0t86uPDsMjDuEIQlAnZI3Nrm9V/2YcPbAaZgUz4i3xirQ+1ML5geRvPyiuyEIpYRyaurOb+zCPaBgLQFFGdSU5gJIk9Mu8dK8+44ylC+612RySbklRJ1vfavRcc0l0AKBiAdSIPketee+0zIS64BoAkb73/ABoTVRF03kVtcOUtEwCkkj3kjSNpncVMjhxTohPqg/M1ExlIAKVEjkr8Mprh5o3ISoDr/pUSxI7h1n7I8so+VQHBr5fEfWoyaxRF9elC0GiF7hxVcpNDu8J/cNTqoTEKVPdUB0OtK6Gt1RKjCECAk+hrdRthcXWP5T9ayhjwLRpDgFYh0Zh+daGLorkK35H8a86OHZ3PKGT2o6itNKvWPaDxiuWz+fz5V6SOBhjroEWJJgCIies7a0txCbna9NVNSkH6D4mwpdiUyrWbDl+FtqZrJk8AqRJmpEi4JMZb6b7D886JwjvZ96BaulsqCCo6qMnxNahbIsagrBBOut/D6UNhMG0lP6y5UTE5gMo5EAyZBopCZkDTc/nWKmwBUiwcWkfuqj5VmrY8ZUjk8GykKQlwyNOzWsR49mI9POpUcPcMfq1+bMfMCp3cODEkqJO6jWDhyRpHoPxrUug7l4/6aTwZW6D5tj/2FDP+zRKiZKZ5BI+blMzwsjRTesQCif8ATrWf3Wr7yf50fWttTBv9CtngISQVLSQNipsfJ0GuDwdH/wDQ0OkoP/aTTY8MXznzH1rtPCTFwfIf0rKCNvFuCwoTmyvt6bKKef7pB1+ApknGB1pxThW6pzu9ot8oggAAGU5VaE94jXzMw4YgJIyKzKMBRB7gsJ0HU+XlQw4Qth8ZXFKbzCSmYKZvIHyqiW0W0+QJnCuYfKodo3BkLkFPUhQSQT4Gk3E3SVQTMWHqfU1ecdhUNKaWFpGZcLKIQUyIBOUiQJ16Xmg8YpsjvNhR/hbWR5pCD8am48qy2KT8lV4Y6pvOBEkW3E3+tNMDjys3N7Azr/pUJaStYAGUlVyYBNjeM2sJFp1vUQwsKBBykH4bgg0kcIWSzReeFPpb7xJkG3Wrgh9BQRnRqSO8LiZG/WK8uOLH3/U10nEj7w9autZEnpHqX6QgCMyf5gb+tede0j+Z5yN1n0FhQSsTGkVw8qQnrWlqKSoEYbWMcJh3GlSCmSPvoOt9lVPjOIPqSUnJBBFss313pEkwYzKMc/8AStrcmk3UhtuTpWEVyHqPrUasMrl8RW0tzOtuQmoVpgkHY1O0OdKYVlIy678qEcwRKsxSZ/HSfGtqeHMetQjMdFCsYMbRasrCayiASCuhXIG9bSCowNPz8a847Rmgy2D0Fd4cXHT8/hFR4ZMJy+I/GpsKmTH9fzyr0IO0jjkqY4w7IUgtxJIIB2m4/Cl/Em4CDlAkRIKVAxEkFPnVs4QmAUnQwSNphPPrNVvjaR2Qkq7RC1ghWaIzKuJEXAGldEo4sipdCp9aSQEiwufwrvEYm3hUDCbSdTWjcipjBLacqOprSaieduByraKBg1K+94D4n+g+NShd/Clzbm/O9TdtWMHdrW+2oH9IroP1jBxeqPEPEihw9WOOSaJjbDpSoEHSrPhVHFJhw5Qi5cCRKREXgiRpaq1abfn83p1hyEtzN9I59aeIrFeLzFZSFKUjabSOokgGonMQ4gRmVA0ubdKZ4kyQoxPSo21JhU3kUjXaOjT1EltkrRUOLYla4zqKvEzz+tLc1WDiCW1Sm6TzAkDy19KW/wBzqPuqSrw19DeuWdtl1p/25Akgk2k1qaY4RhxpYUleRY0MdI3HI0OvAKnUHz+tIDayPDk5h41cmm8ywkqCRESZgW6An4VWcDw5YWkkQJFPHEBRM6TVtPghPDGOL9niIUoouJBlWkxOmk2moE8Ky5oKe7711WvG4qLF8VRlSgKWQgQkEDTaTm8egqdriYUEmD3v95p3rZflJ8TT36A1RLh8OoCAU5jcGx7okK1Fh9KGcw5WpWSIuYBFhW14gd4pzAkpAvohNwPMgTXDmNS3mKZ94H/CLx6/IUAATnCbZtiYnNafWpRwtTeogA37ySfQGa1ieJoUClJUlMDLa4UDIPqSPOiMXiEuErm4mBkAt1VmknyrILAyaytJTasqlkxMrU+NMMKnu+VZWV5h3omw21E4P3x41lZXdo8I5dXkt3C1HOL7p/8AKo/br/cf4k/MVlZXoS/JyL9FMOlRo1rKyuVlSNWpqdOhrKygMbTW1VusogOK6FZWUDEgNarKymAFYfXyphidSNprKyijHLJ+dRcQMTHKt1lDoZcleXXMVlZUWdUQrBuGQJMcppmrDJt3U+grKyps74fk5WykFMJAvsAOdcN1lZVNM87+I/ZtSByFaisrKoc5lQvCxrKygYFKBOgohPuq8qysrLkJwKysr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5" name="Gráfico 4"/>
          <p:cNvGraphicFramePr/>
          <p:nvPr/>
        </p:nvGraphicFramePr>
        <p:xfrm>
          <a:off x="1643042" y="2057400"/>
          <a:ext cx="592935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357158" y="5143512"/>
            <a:ext cx="8420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 smtClean="0"/>
              <a:t>Faz perguntas do tipo “e se...” para buscar percepções que levem à exploração</a:t>
            </a:r>
          </a:p>
          <a:p>
            <a:pPr marL="342900" indent="-342900"/>
            <a:r>
              <a:rPr lang="pt-BR" dirty="0" smtClean="0"/>
              <a:t>de novas possibilidades e fronteiras”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357158" y="5774312"/>
            <a:ext cx="6252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pt-BR" dirty="0" smtClean="0"/>
              <a:t>2.  Faz com freqüência perguntas que desafiam o status </a:t>
            </a:r>
            <a:r>
              <a:rPr lang="pt-BR" dirty="0" err="1" smtClean="0"/>
              <a:t>quo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72009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2844" y="228600"/>
            <a:ext cx="8693308" cy="1057260"/>
          </a:xfrm>
        </p:spPr>
        <p:txBody>
          <a:bodyPr anchor="ctr"/>
          <a:lstStyle/>
          <a:p>
            <a:r>
              <a:rPr lang="pt-BR" dirty="0" smtClean="0"/>
              <a:t>Organização inovadora</a:t>
            </a:r>
            <a:endParaRPr lang="pt-BR" dirty="0"/>
          </a:p>
        </p:txBody>
      </p:sp>
      <p:grpSp>
        <p:nvGrpSpPr>
          <p:cNvPr id="3" name="Grupo 13"/>
          <p:cNvGrpSpPr/>
          <p:nvPr/>
        </p:nvGrpSpPr>
        <p:grpSpPr>
          <a:xfrm>
            <a:off x="285720" y="1428736"/>
            <a:ext cx="1598363" cy="1071570"/>
            <a:chOff x="2187819" y="2071678"/>
            <a:chExt cx="5241701" cy="3979572"/>
          </a:xfrm>
        </p:grpSpPr>
        <p:sp>
          <p:nvSpPr>
            <p:cNvPr id="4" name="Forma livre 3"/>
            <p:cNvSpPr/>
            <p:nvPr/>
          </p:nvSpPr>
          <p:spPr>
            <a:xfrm>
              <a:off x="2187819" y="2071678"/>
              <a:ext cx="5241701" cy="3979572"/>
            </a:xfrm>
            <a:custGeom>
              <a:avLst/>
              <a:gdLst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609859 w 5241701"/>
                <a:gd name="connsiteY17" fmla="*/ 0 h 3979572"/>
                <a:gd name="connsiteX18" fmla="*/ 1712890 w 5241701"/>
                <a:gd name="connsiteY18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382634 w 5241701"/>
                <a:gd name="connsiteY17" fmla="*/ 772733 h 3979572"/>
                <a:gd name="connsiteX18" fmla="*/ 1609859 w 5241701"/>
                <a:gd name="connsiteY18" fmla="*/ 0 h 3979572"/>
                <a:gd name="connsiteX19" fmla="*/ 1712890 w 5241701"/>
                <a:gd name="connsiteY19" fmla="*/ 0 h 3979572"/>
                <a:gd name="connsiteX0" fmla="*/ 1712890 w 5241701"/>
                <a:gd name="connsiteY0" fmla="*/ 0 h 3979572"/>
                <a:gd name="connsiteX1" fmla="*/ 4134118 w 5241701"/>
                <a:gd name="connsiteY1" fmla="*/ 0 h 3979572"/>
                <a:gd name="connsiteX2" fmla="*/ 4134118 w 5241701"/>
                <a:gd name="connsiteY2" fmla="*/ 708338 h 3979572"/>
                <a:gd name="connsiteX3" fmla="*/ 3709115 w 5241701"/>
                <a:gd name="connsiteY3" fmla="*/ 759854 h 3979572"/>
                <a:gd name="connsiteX4" fmla="*/ 3284113 w 5241701"/>
                <a:gd name="connsiteY4" fmla="*/ 1120462 h 3979572"/>
                <a:gd name="connsiteX5" fmla="*/ 3232597 w 5241701"/>
                <a:gd name="connsiteY5" fmla="*/ 1996226 h 3979572"/>
                <a:gd name="connsiteX6" fmla="*/ 3747752 w 5241701"/>
                <a:gd name="connsiteY6" fmla="*/ 2884868 h 3979572"/>
                <a:gd name="connsiteX7" fmla="*/ 4275786 w 5241701"/>
                <a:gd name="connsiteY7" fmla="*/ 3026535 h 3979572"/>
                <a:gd name="connsiteX8" fmla="*/ 5228823 w 5241701"/>
                <a:gd name="connsiteY8" fmla="*/ 3039414 h 3979572"/>
                <a:gd name="connsiteX9" fmla="*/ 5241701 w 5241701"/>
                <a:gd name="connsiteY9" fmla="*/ 3979572 h 3979572"/>
                <a:gd name="connsiteX10" fmla="*/ 0 w 5241701"/>
                <a:gd name="connsiteY10" fmla="*/ 3979572 h 3979572"/>
                <a:gd name="connsiteX11" fmla="*/ 0 w 5241701"/>
                <a:gd name="connsiteY11" fmla="*/ 3078051 h 3979572"/>
                <a:gd name="connsiteX12" fmla="*/ 1352282 w 5241701"/>
                <a:gd name="connsiteY12" fmla="*/ 3013657 h 3979572"/>
                <a:gd name="connsiteX13" fmla="*/ 2279561 w 5241701"/>
                <a:gd name="connsiteY13" fmla="*/ 2073499 h 3979572"/>
                <a:gd name="connsiteX14" fmla="*/ 2318197 w 5241701"/>
                <a:gd name="connsiteY14" fmla="*/ 1133341 h 3979572"/>
                <a:gd name="connsiteX15" fmla="*/ 1944710 w 5241701"/>
                <a:gd name="connsiteY15" fmla="*/ 785611 h 3979572"/>
                <a:gd name="connsiteX16" fmla="*/ 1596980 w 5241701"/>
                <a:gd name="connsiteY16" fmla="*/ 772733 h 3979572"/>
                <a:gd name="connsiteX17" fmla="*/ 1382634 w 5241701"/>
                <a:gd name="connsiteY17" fmla="*/ 772733 h 3979572"/>
                <a:gd name="connsiteX18" fmla="*/ 1395513 w 5241701"/>
                <a:gd name="connsiteY18" fmla="*/ 0 h 3979572"/>
                <a:gd name="connsiteX19" fmla="*/ 1712890 w 5241701"/>
                <a:gd name="connsiteY19" fmla="*/ 0 h 3979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5241701" h="3979572">
                  <a:moveTo>
                    <a:pt x="1712890" y="0"/>
                  </a:moveTo>
                  <a:lnTo>
                    <a:pt x="4134118" y="0"/>
                  </a:lnTo>
                  <a:lnTo>
                    <a:pt x="4134118" y="708338"/>
                  </a:lnTo>
                  <a:lnTo>
                    <a:pt x="3709115" y="759854"/>
                  </a:lnTo>
                  <a:cubicBezTo>
                    <a:pt x="3567448" y="828541"/>
                    <a:pt x="3363533" y="914400"/>
                    <a:pt x="3284113" y="1120462"/>
                  </a:cubicBezTo>
                  <a:cubicBezTo>
                    <a:pt x="3204693" y="1326524"/>
                    <a:pt x="3155324" y="1702158"/>
                    <a:pt x="3232597" y="1996226"/>
                  </a:cubicBezTo>
                  <a:cubicBezTo>
                    <a:pt x="3309870" y="2290294"/>
                    <a:pt x="3573887" y="2713150"/>
                    <a:pt x="3747752" y="2884868"/>
                  </a:cubicBezTo>
                  <a:cubicBezTo>
                    <a:pt x="3921617" y="3056586"/>
                    <a:pt x="4028941" y="3000777"/>
                    <a:pt x="4275786" y="3026535"/>
                  </a:cubicBezTo>
                  <a:lnTo>
                    <a:pt x="5228823" y="3039414"/>
                  </a:lnTo>
                  <a:lnTo>
                    <a:pt x="5241701" y="3979572"/>
                  </a:lnTo>
                  <a:lnTo>
                    <a:pt x="0" y="3979572"/>
                  </a:lnTo>
                  <a:lnTo>
                    <a:pt x="0" y="3078051"/>
                  </a:lnTo>
                  <a:lnTo>
                    <a:pt x="1352282" y="3013657"/>
                  </a:lnTo>
                  <a:cubicBezTo>
                    <a:pt x="1732209" y="2846232"/>
                    <a:pt x="2118575" y="2386885"/>
                    <a:pt x="2279561" y="2073499"/>
                  </a:cubicBezTo>
                  <a:cubicBezTo>
                    <a:pt x="2440547" y="1760113"/>
                    <a:pt x="2374005" y="1347989"/>
                    <a:pt x="2318197" y="1133341"/>
                  </a:cubicBezTo>
                  <a:cubicBezTo>
                    <a:pt x="2262389" y="918693"/>
                    <a:pt x="2064913" y="845712"/>
                    <a:pt x="1944710" y="785611"/>
                  </a:cubicBezTo>
                  <a:lnTo>
                    <a:pt x="1596980" y="772733"/>
                  </a:lnTo>
                  <a:lnTo>
                    <a:pt x="1382634" y="772733"/>
                  </a:lnTo>
                  <a:lnTo>
                    <a:pt x="1395513" y="0"/>
                  </a:lnTo>
                  <a:lnTo>
                    <a:pt x="171289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9" name="Elipse 8"/>
            <p:cNvSpPr/>
            <p:nvPr/>
          </p:nvSpPr>
          <p:spPr>
            <a:xfrm rot="1834522" flipV="1">
              <a:off x="3164227" y="2918366"/>
              <a:ext cx="112831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Elipse 10"/>
            <p:cNvSpPr/>
            <p:nvPr/>
          </p:nvSpPr>
          <p:spPr>
            <a:xfrm rot="20230600">
              <a:off x="5622403" y="2956404"/>
              <a:ext cx="1128310" cy="20002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10" name="Forma livre 9"/>
          <p:cNvSpPr/>
          <p:nvPr/>
        </p:nvSpPr>
        <p:spPr>
          <a:xfrm>
            <a:off x="2214512" y="2356834"/>
            <a:ext cx="5150171" cy="2215174"/>
          </a:xfrm>
          <a:custGeom>
            <a:avLst/>
            <a:gdLst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609859 w 5241701"/>
              <a:gd name="connsiteY17" fmla="*/ 0 h 3979572"/>
              <a:gd name="connsiteX18" fmla="*/ 1712890 w 5241701"/>
              <a:gd name="connsiteY18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609859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2279561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12890 w 5241701"/>
              <a:gd name="connsiteY0" fmla="*/ 0 h 3979572"/>
              <a:gd name="connsiteX1" fmla="*/ 4134118 w 5241701"/>
              <a:gd name="connsiteY1" fmla="*/ 0 h 3979572"/>
              <a:gd name="connsiteX2" fmla="*/ 4134118 w 5241701"/>
              <a:gd name="connsiteY2" fmla="*/ 708338 h 3979572"/>
              <a:gd name="connsiteX3" fmla="*/ 3709115 w 5241701"/>
              <a:gd name="connsiteY3" fmla="*/ 759854 h 3979572"/>
              <a:gd name="connsiteX4" fmla="*/ 3284113 w 5241701"/>
              <a:gd name="connsiteY4" fmla="*/ 1120462 h 3979572"/>
              <a:gd name="connsiteX5" fmla="*/ 3232597 w 5241701"/>
              <a:gd name="connsiteY5" fmla="*/ 1996226 h 3979572"/>
              <a:gd name="connsiteX6" fmla="*/ 3747752 w 5241701"/>
              <a:gd name="connsiteY6" fmla="*/ 2884868 h 3979572"/>
              <a:gd name="connsiteX7" fmla="*/ 4275786 w 5241701"/>
              <a:gd name="connsiteY7" fmla="*/ 3026535 h 3979572"/>
              <a:gd name="connsiteX8" fmla="*/ 5228823 w 5241701"/>
              <a:gd name="connsiteY8" fmla="*/ 3039414 h 3979572"/>
              <a:gd name="connsiteX9" fmla="*/ 5241701 w 5241701"/>
              <a:gd name="connsiteY9" fmla="*/ 3979572 h 3979572"/>
              <a:gd name="connsiteX10" fmla="*/ 0 w 5241701"/>
              <a:gd name="connsiteY10" fmla="*/ 3979572 h 3979572"/>
              <a:gd name="connsiteX11" fmla="*/ 0 w 5241701"/>
              <a:gd name="connsiteY11" fmla="*/ 3078051 h 3979572"/>
              <a:gd name="connsiteX12" fmla="*/ 1352282 w 5241701"/>
              <a:gd name="connsiteY12" fmla="*/ 3013657 h 3979572"/>
              <a:gd name="connsiteX13" fmla="*/ 1069902 w 5241701"/>
              <a:gd name="connsiteY13" fmla="*/ 2073499 h 3979572"/>
              <a:gd name="connsiteX14" fmla="*/ 2318197 w 5241701"/>
              <a:gd name="connsiteY14" fmla="*/ 1133341 h 3979572"/>
              <a:gd name="connsiteX15" fmla="*/ 1944710 w 5241701"/>
              <a:gd name="connsiteY15" fmla="*/ 785611 h 3979572"/>
              <a:gd name="connsiteX16" fmla="*/ 1596980 w 5241701"/>
              <a:gd name="connsiteY16" fmla="*/ 772733 h 3979572"/>
              <a:gd name="connsiteX17" fmla="*/ 1382634 w 5241701"/>
              <a:gd name="connsiteY17" fmla="*/ 772733 h 3979572"/>
              <a:gd name="connsiteX18" fmla="*/ 1395513 w 5241701"/>
              <a:gd name="connsiteY18" fmla="*/ 0 h 3979572"/>
              <a:gd name="connsiteX19" fmla="*/ 1712890 w 5241701"/>
              <a:gd name="connsiteY19" fmla="*/ 0 h 3979572"/>
              <a:gd name="connsiteX0" fmla="*/ 1731551 w 5260362"/>
              <a:gd name="connsiteY0" fmla="*/ 0 h 3979572"/>
              <a:gd name="connsiteX1" fmla="*/ 4152779 w 5260362"/>
              <a:gd name="connsiteY1" fmla="*/ 0 h 3979572"/>
              <a:gd name="connsiteX2" fmla="*/ 4152779 w 5260362"/>
              <a:gd name="connsiteY2" fmla="*/ 708338 h 3979572"/>
              <a:gd name="connsiteX3" fmla="*/ 3727776 w 5260362"/>
              <a:gd name="connsiteY3" fmla="*/ 759854 h 3979572"/>
              <a:gd name="connsiteX4" fmla="*/ 3302774 w 5260362"/>
              <a:gd name="connsiteY4" fmla="*/ 1120462 h 3979572"/>
              <a:gd name="connsiteX5" fmla="*/ 3251258 w 5260362"/>
              <a:gd name="connsiteY5" fmla="*/ 1996226 h 3979572"/>
              <a:gd name="connsiteX6" fmla="*/ 3766413 w 5260362"/>
              <a:gd name="connsiteY6" fmla="*/ 2884868 h 3979572"/>
              <a:gd name="connsiteX7" fmla="*/ 4294447 w 5260362"/>
              <a:gd name="connsiteY7" fmla="*/ 3026535 h 3979572"/>
              <a:gd name="connsiteX8" fmla="*/ 5247484 w 5260362"/>
              <a:gd name="connsiteY8" fmla="*/ 3039414 h 3979572"/>
              <a:gd name="connsiteX9" fmla="*/ 5260362 w 5260362"/>
              <a:gd name="connsiteY9" fmla="*/ 3979572 h 3979572"/>
              <a:gd name="connsiteX10" fmla="*/ 18661 w 5260362"/>
              <a:gd name="connsiteY10" fmla="*/ 3979572 h 3979572"/>
              <a:gd name="connsiteX11" fmla="*/ 18661 w 5260362"/>
              <a:gd name="connsiteY11" fmla="*/ 3078051 h 3979572"/>
              <a:gd name="connsiteX12" fmla="*/ 0 w 5260362"/>
              <a:gd name="connsiteY12" fmla="*/ 2550885 h 3979572"/>
              <a:gd name="connsiteX13" fmla="*/ 1088563 w 5260362"/>
              <a:gd name="connsiteY13" fmla="*/ 2073499 h 3979572"/>
              <a:gd name="connsiteX14" fmla="*/ 2336858 w 5260362"/>
              <a:gd name="connsiteY14" fmla="*/ 1133341 h 3979572"/>
              <a:gd name="connsiteX15" fmla="*/ 1963371 w 5260362"/>
              <a:gd name="connsiteY15" fmla="*/ 785611 h 3979572"/>
              <a:gd name="connsiteX16" fmla="*/ 1615641 w 5260362"/>
              <a:gd name="connsiteY16" fmla="*/ 772733 h 3979572"/>
              <a:gd name="connsiteX17" fmla="*/ 1401295 w 5260362"/>
              <a:gd name="connsiteY17" fmla="*/ 772733 h 3979572"/>
              <a:gd name="connsiteX18" fmla="*/ 1414174 w 5260362"/>
              <a:gd name="connsiteY18" fmla="*/ 0 h 3979572"/>
              <a:gd name="connsiteX19" fmla="*/ 1731551 w 5260362"/>
              <a:gd name="connsiteY19" fmla="*/ 0 h 3979572"/>
              <a:gd name="connsiteX0" fmla="*/ 1731551 w 5262109"/>
              <a:gd name="connsiteY0" fmla="*/ 0 h 3979572"/>
              <a:gd name="connsiteX1" fmla="*/ 4152779 w 5262109"/>
              <a:gd name="connsiteY1" fmla="*/ 0 h 3979572"/>
              <a:gd name="connsiteX2" fmla="*/ 4152779 w 5262109"/>
              <a:gd name="connsiteY2" fmla="*/ 708338 h 3979572"/>
              <a:gd name="connsiteX3" fmla="*/ 3727776 w 5262109"/>
              <a:gd name="connsiteY3" fmla="*/ 759854 h 3979572"/>
              <a:gd name="connsiteX4" fmla="*/ 3302774 w 5262109"/>
              <a:gd name="connsiteY4" fmla="*/ 1120462 h 3979572"/>
              <a:gd name="connsiteX5" fmla="*/ 3251258 w 5262109"/>
              <a:gd name="connsiteY5" fmla="*/ 1996226 h 3979572"/>
              <a:gd name="connsiteX6" fmla="*/ 3766413 w 5262109"/>
              <a:gd name="connsiteY6" fmla="*/ 2884868 h 3979572"/>
              <a:gd name="connsiteX7" fmla="*/ 5262109 w 5262109"/>
              <a:gd name="connsiteY7" fmla="*/ 2471215 h 3979572"/>
              <a:gd name="connsiteX8" fmla="*/ 5247484 w 5262109"/>
              <a:gd name="connsiteY8" fmla="*/ 3039414 h 3979572"/>
              <a:gd name="connsiteX9" fmla="*/ 5260362 w 5262109"/>
              <a:gd name="connsiteY9" fmla="*/ 3979572 h 3979572"/>
              <a:gd name="connsiteX10" fmla="*/ 18661 w 5262109"/>
              <a:gd name="connsiteY10" fmla="*/ 3979572 h 3979572"/>
              <a:gd name="connsiteX11" fmla="*/ 18661 w 5262109"/>
              <a:gd name="connsiteY11" fmla="*/ 3078051 h 3979572"/>
              <a:gd name="connsiteX12" fmla="*/ 0 w 5262109"/>
              <a:gd name="connsiteY12" fmla="*/ 2550885 h 3979572"/>
              <a:gd name="connsiteX13" fmla="*/ 1088563 w 5262109"/>
              <a:gd name="connsiteY13" fmla="*/ 2073499 h 3979572"/>
              <a:gd name="connsiteX14" fmla="*/ 2336858 w 5262109"/>
              <a:gd name="connsiteY14" fmla="*/ 1133341 h 3979572"/>
              <a:gd name="connsiteX15" fmla="*/ 1963371 w 5262109"/>
              <a:gd name="connsiteY15" fmla="*/ 785611 h 3979572"/>
              <a:gd name="connsiteX16" fmla="*/ 1615641 w 5262109"/>
              <a:gd name="connsiteY16" fmla="*/ 772733 h 3979572"/>
              <a:gd name="connsiteX17" fmla="*/ 1401295 w 5262109"/>
              <a:gd name="connsiteY17" fmla="*/ 772733 h 3979572"/>
              <a:gd name="connsiteX18" fmla="*/ 1414174 w 5262109"/>
              <a:gd name="connsiteY18" fmla="*/ 0 h 3979572"/>
              <a:gd name="connsiteX19" fmla="*/ 1731551 w 5262109"/>
              <a:gd name="connsiteY19" fmla="*/ 0 h 3979572"/>
              <a:gd name="connsiteX0" fmla="*/ 1731551 w 5262109"/>
              <a:gd name="connsiteY0" fmla="*/ 0 h 3979572"/>
              <a:gd name="connsiteX1" fmla="*/ 4152779 w 5262109"/>
              <a:gd name="connsiteY1" fmla="*/ 0 h 3979572"/>
              <a:gd name="connsiteX2" fmla="*/ 4152779 w 5262109"/>
              <a:gd name="connsiteY2" fmla="*/ 708338 h 3979572"/>
              <a:gd name="connsiteX3" fmla="*/ 3727776 w 5262109"/>
              <a:gd name="connsiteY3" fmla="*/ 759854 h 3979572"/>
              <a:gd name="connsiteX4" fmla="*/ 3302774 w 5262109"/>
              <a:gd name="connsiteY4" fmla="*/ 1120462 h 3979572"/>
              <a:gd name="connsiteX5" fmla="*/ 3251258 w 5262109"/>
              <a:gd name="connsiteY5" fmla="*/ 1996226 h 3979572"/>
              <a:gd name="connsiteX6" fmla="*/ 4169585 w 5262109"/>
              <a:gd name="connsiteY6" fmla="*/ 1866806 h 3979572"/>
              <a:gd name="connsiteX7" fmla="*/ 5262109 w 5262109"/>
              <a:gd name="connsiteY7" fmla="*/ 2471215 h 3979572"/>
              <a:gd name="connsiteX8" fmla="*/ 5247484 w 5262109"/>
              <a:gd name="connsiteY8" fmla="*/ 3039414 h 3979572"/>
              <a:gd name="connsiteX9" fmla="*/ 5260362 w 5262109"/>
              <a:gd name="connsiteY9" fmla="*/ 3979572 h 3979572"/>
              <a:gd name="connsiteX10" fmla="*/ 18661 w 5262109"/>
              <a:gd name="connsiteY10" fmla="*/ 3979572 h 3979572"/>
              <a:gd name="connsiteX11" fmla="*/ 18661 w 5262109"/>
              <a:gd name="connsiteY11" fmla="*/ 3078051 h 3979572"/>
              <a:gd name="connsiteX12" fmla="*/ 0 w 5262109"/>
              <a:gd name="connsiteY12" fmla="*/ 2550885 h 3979572"/>
              <a:gd name="connsiteX13" fmla="*/ 1088563 w 5262109"/>
              <a:gd name="connsiteY13" fmla="*/ 2073499 h 3979572"/>
              <a:gd name="connsiteX14" fmla="*/ 2336858 w 5262109"/>
              <a:gd name="connsiteY14" fmla="*/ 1133341 h 3979572"/>
              <a:gd name="connsiteX15" fmla="*/ 1963371 w 5262109"/>
              <a:gd name="connsiteY15" fmla="*/ 785611 h 3979572"/>
              <a:gd name="connsiteX16" fmla="*/ 1615641 w 5262109"/>
              <a:gd name="connsiteY16" fmla="*/ 772733 h 3979572"/>
              <a:gd name="connsiteX17" fmla="*/ 1401295 w 5262109"/>
              <a:gd name="connsiteY17" fmla="*/ 772733 h 3979572"/>
              <a:gd name="connsiteX18" fmla="*/ 1414174 w 5262109"/>
              <a:gd name="connsiteY18" fmla="*/ 0 h 3979572"/>
              <a:gd name="connsiteX19" fmla="*/ 1731551 w 5262109"/>
              <a:gd name="connsiteY19" fmla="*/ 0 h 3979572"/>
              <a:gd name="connsiteX0" fmla="*/ 1731551 w 5262109"/>
              <a:gd name="connsiteY0" fmla="*/ 0 h 3979572"/>
              <a:gd name="connsiteX1" fmla="*/ 4152779 w 5262109"/>
              <a:gd name="connsiteY1" fmla="*/ 0 h 3979572"/>
              <a:gd name="connsiteX2" fmla="*/ 4152779 w 5262109"/>
              <a:gd name="connsiteY2" fmla="*/ 708338 h 3979572"/>
              <a:gd name="connsiteX3" fmla="*/ 3727776 w 5262109"/>
              <a:gd name="connsiteY3" fmla="*/ 759854 h 3979572"/>
              <a:gd name="connsiteX4" fmla="*/ 3302774 w 5262109"/>
              <a:gd name="connsiteY4" fmla="*/ 1120462 h 3979572"/>
              <a:gd name="connsiteX5" fmla="*/ 3654430 w 5262109"/>
              <a:gd name="connsiteY5" fmla="*/ 1533454 h 3979572"/>
              <a:gd name="connsiteX6" fmla="*/ 4169585 w 5262109"/>
              <a:gd name="connsiteY6" fmla="*/ 1866806 h 3979572"/>
              <a:gd name="connsiteX7" fmla="*/ 5262109 w 5262109"/>
              <a:gd name="connsiteY7" fmla="*/ 2471215 h 3979572"/>
              <a:gd name="connsiteX8" fmla="*/ 5247484 w 5262109"/>
              <a:gd name="connsiteY8" fmla="*/ 3039414 h 3979572"/>
              <a:gd name="connsiteX9" fmla="*/ 5260362 w 5262109"/>
              <a:gd name="connsiteY9" fmla="*/ 3979572 h 3979572"/>
              <a:gd name="connsiteX10" fmla="*/ 18661 w 5262109"/>
              <a:gd name="connsiteY10" fmla="*/ 3979572 h 3979572"/>
              <a:gd name="connsiteX11" fmla="*/ 18661 w 5262109"/>
              <a:gd name="connsiteY11" fmla="*/ 3078051 h 3979572"/>
              <a:gd name="connsiteX12" fmla="*/ 0 w 5262109"/>
              <a:gd name="connsiteY12" fmla="*/ 2550885 h 3979572"/>
              <a:gd name="connsiteX13" fmla="*/ 1088563 w 5262109"/>
              <a:gd name="connsiteY13" fmla="*/ 2073499 h 3979572"/>
              <a:gd name="connsiteX14" fmla="*/ 2336858 w 5262109"/>
              <a:gd name="connsiteY14" fmla="*/ 1133341 h 3979572"/>
              <a:gd name="connsiteX15" fmla="*/ 1963371 w 5262109"/>
              <a:gd name="connsiteY15" fmla="*/ 785611 h 3979572"/>
              <a:gd name="connsiteX16" fmla="*/ 1615641 w 5262109"/>
              <a:gd name="connsiteY16" fmla="*/ 772733 h 3979572"/>
              <a:gd name="connsiteX17" fmla="*/ 1401295 w 5262109"/>
              <a:gd name="connsiteY17" fmla="*/ 772733 h 3979572"/>
              <a:gd name="connsiteX18" fmla="*/ 1414174 w 5262109"/>
              <a:gd name="connsiteY18" fmla="*/ 0 h 3979572"/>
              <a:gd name="connsiteX19" fmla="*/ 1731551 w 5262109"/>
              <a:gd name="connsiteY19" fmla="*/ 0 h 3979572"/>
              <a:gd name="connsiteX0" fmla="*/ 1731551 w 5262109"/>
              <a:gd name="connsiteY0" fmla="*/ 0 h 3979572"/>
              <a:gd name="connsiteX1" fmla="*/ 4152779 w 5262109"/>
              <a:gd name="connsiteY1" fmla="*/ 0 h 3979572"/>
              <a:gd name="connsiteX2" fmla="*/ 4152779 w 5262109"/>
              <a:gd name="connsiteY2" fmla="*/ 708338 h 3979572"/>
              <a:gd name="connsiteX3" fmla="*/ 3727776 w 5262109"/>
              <a:gd name="connsiteY3" fmla="*/ 759854 h 3979572"/>
              <a:gd name="connsiteX4" fmla="*/ 3302774 w 5262109"/>
              <a:gd name="connsiteY4" fmla="*/ 1120462 h 3979572"/>
              <a:gd name="connsiteX5" fmla="*/ 3654430 w 5262109"/>
              <a:gd name="connsiteY5" fmla="*/ 1533454 h 3979572"/>
              <a:gd name="connsiteX6" fmla="*/ 4169585 w 5262109"/>
              <a:gd name="connsiteY6" fmla="*/ 1866806 h 3979572"/>
              <a:gd name="connsiteX7" fmla="*/ 5262109 w 5262109"/>
              <a:gd name="connsiteY7" fmla="*/ 2471215 h 3979572"/>
              <a:gd name="connsiteX8" fmla="*/ 5247484 w 5262109"/>
              <a:gd name="connsiteY8" fmla="*/ 3039414 h 3979572"/>
              <a:gd name="connsiteX9" fmla="*/ 5260362 w 5262109"/>
              <a:gd name="connsiteY9" fmla="*/ 3979572 h 3979572"/>
              <a:gd name="connsiteX10" fmla="*/ 18661 w 5262109"/>
              <a:gd name="connsiteY10" fmla="*/ 3979572 h 3979572"/>
              <a:gd name="connsiteX11" fmla="*/ 18661 w 5262109"/>
              <a:gd name="connsiteY11" fmla="*/ 3078051 h 3979572"/>
              <a:gd name="connsiteX12" fmla="*/ 0 w 5262109"/>
              <a:gd name="connsiteY12" fmla="*/ 2550885 h 3979572"/>
              <a:gd name="connsiteX13" fmla="*/ 1088563 w 5262109"/>
              <a:gd name="connsiteY13" fmla="*/ 2073499 h 3979572"/>
              <a:gd name="connsiteX14" fmla="*/ 2336858 w 5262109"/>
              <a:gd name="connsiteY14" fmla="*/ 1133341 h 3979572"/>
              <a:gd name="connsiteX15" fmla="*/ 1963371 w 5262109"/>
              <a:gd name="connsiteY15" fmla="*/ 785611 h 3979572"/>
              <a:gd name="connsiteX16" fmla="*/ 1615641 w 5262109"/>
              <a:gd name="connsiteY16" fmla="*/ 772733 h 3979572"/>
              <a:gd name="connsiteX17" fmla="*/ 1401295 w 5262109"/>
              <a:gd name="connsiteY17" fmla="*/ 772733 h 3979572"/>
              <a:gd name="connsiteX18" fmla="*/ 1414174 w 5262109"/>
              <a:gd name="connsiteY18" fmla="*/ 0 h 3979572"/>
              <a:gd name="connsiteX19" fmla="*/ 1731551 w 5262109"/>
              <a:gd name="connsiteY19" fmla="*/ 0 h 3979572"/>
              <a:gd name="connsiteX0" fmla="*/ 1731551 w 5503998"/>
              <a:gd name="connsiteY0" fmla="*/ 0 h 3979572"/>
              <a:gd name="connsiteX1" fmla="*/ 4152779 w 5503998"/>
              <a:gd name="connsiteY1" fmla="*/ 0 h 3979572"/>
              <a:gd name="connsiteX2" fmla="*/ 4152779 w 5503998"/>
              <a:gd name="connsiteY2" fmla="*/ 708338 h 3979572"/>
              <a:gd name="connsiteX3" fmla="*/ 3727776 w 5503998"/>
              <a:gd name="connsiteY3" fmla="*/ 759854 h 3979572"/>
              <a:gd name="connsiteX4" fmla="*/ 3302774 w 5503998"/>
              <a:gd name="connsiteY4" fmla="*/ 1120462 h 3979572"/>
              <a:gd name="connsiteX5" fmla="*/ 3654430 w 5503998"/>
              <a:gd name="connsiteY5" fmla="*/ 1533454 h 3979572"/>
              <a:gd name="connsiteX6" fmla="*/ 4169585 w 5503998"/>
              <a:gd name="connsiteY6" fmla="*/ 1866806 h 3979572"/>
              <a:gd name="connsiteX7" fmla="*/ 5503998 w 5503998"/>
              <a:gd name="connsiteY7" fmla="*/ 2471216 h 3979572"/>
              <a:gd name="connsiteX8" fmla="*/ 5247484 w 5503998"/>
              <a:gd name="connsiteY8" fmla="*/ 3039414 h 3979572"/>
              <a:gd name="connsiteX9" fmla="*/ 5260362 w 5503998"/>
              <a:gd name="connsiteY9" fmla="*/ 3979572 h 3979572"/>
              <a:gd name="connsiteX10" fmla="*/ 18661 w 5503998"/>
              <a:gd name="connsiteY10" fmla="*/ 3979572 h 3979572"/>
              <a:gd name="connsiteX11" fmla="*/ 18661 w 5503998"/>
              <a:gd name="connsiteY11" fmla="*/ 3078051 h 3979572"/>
              <a:gd name="connsiteX12" fmla="*/ 0 w 5503998"/>
              <a:gd name="connsiteY12" fmla="*/ 2550885 h 3979572"/>
              <a:gd name="connsiteX13" fmla="*/ 1088563 w 5503998"/>
              <a:gd name="connsiteY13" fmla="*/ 2073499 h 3979572"/>
              <a:gd name="connsiteX14" fmla="*/ 2336858 w 5503998"/>
              <a:gd name="connsiteY14" fmla="*/ 1133341 h 3979572"/>
              <a:gd name="connsiteX15" fmla="*/ 1963371 w 5503998"/>
              <a:gd name="connsiteY15" fmla="*/ 785611 h 3979572"/>
              <a:gd name="connsiteX16" fmla="*/ 1615641 w 5503998"/>
              <a:gd name="connsiteY16" fmla="*/ 772733 h 3979572"/>
              <a:gd name="connsiteX17" fmla="*/ 1401295 w 5503998"/>
              <a:gd name="connsiteY17" fmla="*/ 772733 h 3979572"/>
              <a:gd name="connsiteX18" fmla="*/ 1414174 w 5503998"/>
              <a:gd name="connsiteY18" fmla="*/ 0 h 3979572"/>
              <a:gd name="connsiteX19" fmla="*/ 1731551 w 5503998"/>
              <a:gd name="connsiteY19" fmla="*/ 0 h 3979572"/>
              <a:gd name="connsiteX0" fmla="*/ 1731551 w 5503998"/>
              <a:gd name="connsiteY0" fmla="*/ 0 h 3979572"/>
              <a:gd name="connsiteX1" fmla="*/ 4152779 w 5503998"/>
              <a:gd name="connsiteY1" fmla="*/ 0 h 3979572"/>
              <a:gd name="connsiteX2" fmla="*/ 4152779 w 5503998"/>
              <a:gd name="connsiteY2" fmla="*/ 708338 h 3979572"/>
              <a:gd name="connsiteX3" fmla="*/ 3727776 w 5503998"/>
              <a:gd name="connsiteY3" fmla="*/ 759854 h 3979572"/>
              <a:gd name="connsiteX4" fmla="*/ 3302774 w 5503998"/>
              <a:gd name="connsiteY4" fmla="*/ 1120462 h 3979572"/>
              <a:gd name="connsiteX5" fmla="*/ 3654430 w 5503998"/>
              <a:gd name="connsiteY5" fmla="*/ 1533454 h 3979572"/>
              <a:gd name="connsiteX6" fmla="*/ 4169585 w 5503998"/>
              <a:gd name="connsiteY6" fmla="*/ 1866806 h 3979572"/>
              <a:gd name="connsiteX7" fmla="*/ 5503998 w 5503998"/>
              <a:gd name="connsiteY7" fmla="*/ 2471216 h 3979572"/>
              <a:gd name="connsiteX8" fmla="*/ 5498860 w 5503998"/>
              <a:gd name="connsiteY8" fmla="*/ 2468552 h 3979572"/>
              <a:gd name="connsiteX9" fmla="*/ 5247484 w 5503998"/>
              <a:gd name="connsiteY9" fmla="*/ 3039414 h 3979572"/>
              <a:gd name="connsiteX10" fmla="*/ 5260362 w 5503998"/>
              <a:gd name="connsiteY10" fmla="*/ 3979572 h 3979572"/>
              <a:gd name="connsiteX11" fmla="*/ 18661 w 5503998"/>
              <a:gd name="connsiteY11" fmla="*/ 3979572 h 3979572"/>
              <a:gd name="connsiteX12" fmla="*/ 18661 w 5503998"/>
              <a:gd name="connsiteY12" fmla="*/ 3078051 h 3979572"/>
              <a:gd name="connsiteX13" fmla="*/ 0 w 5503998"/>
              <a:gd name="connsiteY13" fmla="*/ 2550885 h 3979572"/>
              <a:gd name="connsiteX14" fmla="*/ 1088563 w 5503998"/>
              <a:gd name="connsiteY14" fmla="*/ 2073499 h 3979572"/>
              <a:gd name="connsiteX15" fmla="*/ 2336858 w 5503998"/>
              <a:gd name="connsiteY15" fmla="*/ 1133341 h 3979572"/>
              <a:gd name="connsiteX16" fmla="*/ 1963371 w 5503998"/>
              <a:gd name="connsiteY16" fmla="*/ 785611 h 3979572"/>
              <a:gd name="connsiteX17" fmla="*/ 1615641 w 5503998"/>
              <a:gd name="connsiteY17" fmla="*/ 772733 h 3979572"/>
              <a:gd name="connsiteX18" fmla="*/ 1401295 w 5503998"/>
              <a:gd name="connsiteY18" fmla="*/ 772733 h 3979572"/>
              <a:gd name="connsiteX19" fmla="*/ 1414174 w 5503998"/>
              <a:gd name="connsiteY19" fmla="*/ 0 h 3979572"/>
              <a:gd name="connsiteX20" fmla="*/ 1731551 w 5503998"/>
              <a:gd name="connsiteY20" fmla="*/ 0 h 3979572"/>
              <a:gd name="connsiteX0" fmla="*/ 1731551 w 5503998"/>
              <a:gd name="connsiteY0" fmla="*/ 0 h 3979572"/>
              <a:gd name="connsiteX1" fmla="*/ 4152779 w 5503998"/>
              <a:gd name="connsiteY1" fmla="*/ 0 h 3979572"/>
              <a:gd name="connsiteX2" fmla="*/ 4152779 w 5503998"/>
              <a:gd name="connsiteY2" fmla="*/ 708338 h 3979572"/>
              <a:gd name="connsiteX3" fmla="*/ 3727776 w 5503998"/>
              <a:gd name="connsiteY3" fmla="*/ 759854 h 3979572"/>
              <a:gd name="connsiteX4" fmla="*/ 3302774 w 5503998"/>
              <a:gd name="connsiteY4" fmla="*/ 1120462 h 3979572"/>
              <a:gd name="connsiteX5" fmla="*/ 3654430 w 5503998"/>
              <a:gd name="connsiteY5" fmla="*/ 1533454 h 3979572"/>
              <a:gd name="connsiteX6" fmla="*/ 4169585 w 5503998"/>
              <a:gd name="connsiteY6" fmla="*/ 1866806 h 3979572"/>
              <a:gd name="connsiteX7" fmla="*/ 5503998 w 5503998"/>
              <a:gd name="connsiteY7" fmla="*/ 2471216 h 3979572"/>
              <a:gd name="connsiteX8" fmla="*/ 5498860 w 5503998"/>
              <a:gd name="connsiteY8" fmla="*/ 2468552 h 3979572"/>
              <a:gd name="connsiteX9" fmla="*/ 5489373 w 5503998"/>
              <a:gd name="connsiteY9" fmla="*/ 3039415 h 3979572"/>
              <a:gd name="connsiteX10" fmla="*/ 5260362 w 5503998"/>
              <a:gd name="connsiteY10" fmla="*/ 3979572 h 3979572"/>
              <a:gd name="connsiteX11" fmla="*/ 18661 w 5503998"/>
              <a:gd name="connsiteY11" fmla="*/ 3979572 h 3979572"/>
              <a:gd name="connsiteX12" fmla="*/ 18661 w 5503998"/>
              <a:gd name="connsiteY12" fmla="*/ 3078051 h 3979572"/>
              <a:gd name="connsiteX13" fmla="*/ 0 w 5503998"/>
              <a:gd name="connsiteY13" fmla="*/ 2550885 h 3979572"/>
              <a:gd name="connsiteX14" fmla="*/ 1088563 w 5503998"/>
              <a:gd name="connsiteY14" fmla="*/ 2073499 h 3979572"/>
              <a:gd name="connsiteX15" fmla="*/ 2336858 w 5503998"/>
              <a:gd name="connsiteY15" fmla="*/ 1133341 h 3979572"/>
              <a:gd name="connsiteX16" fmla="*/ 1963371 w 5503998"/>
              <a:gd name="connsiteY16" fmla="*/ 785611 h 3979572"/>
              <a:gd name="connsiteX17" fmla="*/ 1615641 w 5503998"/>
              <a:gd name="connsiteY17" fmla="*/ 772733 h 3979572"/>
              <a:gd name="connsiteX18" fmla="*/ 1401295 w 5503998"/>
              <a:gd name="connsiteY18" fmla="*/ 772733 h 3979572"/>
              <a:gd name="connsiteX19" fmla="*/ 1414174 w 5503998"/>
              <a:gd name="connsiteY19" fmla="*/ 0 h 3979572"/>
              <a:gd name="connsiteX20" fmla="*/ 1731551 w 5503998"/>
              <a:gd name="connsiteY20" fmla="*/ 0 h 3979572"/>
              <a:gd name="connsiteX0" fmla="*/ 1731551 w 5503998"/>
              <a:gd name="connsiteY0" fmla="*/ 0 h 3979572"/>
              <a:gd name="connsiteX1" fmla="*/ 4152779 w 5503998"/>
              <a:gd name="connsiteY1" fmla="*/ 0 h 3979572"/>
              <a:gd name="connsiteX2" fmla="*/ 4152779 w 5503998"/>
              <a:gd name="connsiteY2" fmla="*/ 708338 h 3979572"/>
              <a:gd name="connsiteX3" fmla="*/ 3727776 w 5503998"/>
              <a:gd name="connsiteY3" fmla="*/ 759854 h 3979572"/>
              <a:gd name="connsiteX4" fmla="*/ 3302774 w 5503998"/>
              <a:gd name="connsiteY4" fmla="*/ 1120462 h 3979572"/>
              <a:gd name="connsiteX5" fmla="*/ 3654430 w 5503998"/>
              <a:gd name="connsiteY5" fmla="*/ 1533454 h 3979572"/>
              <a:gd name="connsiteX6" fmla="*/ 4169585 w 5503998"/>
              <a:gd name="connsiteY6" fmla="*/ 1866806 h 3979572"/>
              <a:gd name="connsiteX7" fmla="*/ 5503998 w 5503998"/>
              <a:gd name="connsiteY7" fmla="*/ 2471216 h 3979572"/>
              <a:gd name="connsiteX8" fmla="*/ 5498860 w 5503998"/>
              <a:gd name="connsiteY8" fmla="*/ 2468552 h 3979572"/>
              <a:gd name="connsiteX9" fmla="*/ 5489373 w 5503998"/>
              <a:gd name="connsiteY9" fmla="*/ 3039415 h 3979572"/>
              <a:gd name="connsiteX10" fmla="*/ 5502251 w 5503998"/>
              <a:gd name="connsiteY10" fmla="*/ 3979572 h 3979572"/>
              <a:gd name="connsiteX11" fmla="*/ 18661 w 5503998"/>
              <a:gd name="connsiteY11" fmla="*/ 3979572 h 3979572"/>
              <a:gd name="connsiteX12" fmla="*/ 18661 w 5503998"/>
              <a:gd name="connsiteY12" fmla="*/ 3078051 h 3979572"/>
              <a:gd name="connsiteX13" fmla="*/ 0 w 5503998"/>
              <a:gd name="connsiteY13" fmla="*/ 2550885 h 3979572"/>
              <a:gd name="connsiteX14" fmla="*/ 1088563 w 5503998"/>
              <a:gd name="connsiteY14" fmla="*/ 2073499 h 3979572"/>
              <a:gd name="connsiteX15" fmla="*/ 2336858 w 5503998"/>
              <a:gd name="connsiteY15" fmla="*/ 1133341 h 3979572"/>
              <a:gd name="connsiteX16" fmla="*/ 1963371 w 5503998"/>
              <a:gd name="connsiteY16" fmla="*/ 785611 h 3979572"/>
              <a:gd name="connsiteX17" fmla="*/ 1615641 w 5503998"/>
              <a:gd name="connsiteY17" fmla="*/ 772733 h 3979572"/>
              <a:gd name="connsiteX18" fmla="*/ 1401295 w 5503998"/>
              <a:gd name="connsiteY18" fmla="*/ 772733 h 3979572"/>
              <a:gd name="connsiteX19" fmla="*/ 1414174 w 5503998"/>
              <a:gd name="connsiteY19" fmla="*/ 0 h 3979572"/>
              <a:gd name="connsiteX20" fmla="*/ 1731551 w 5503998"/>
              <a:gd name="connsiteY20" fmla="*/ 0 h 3979572"/>
              <a:gd name="connsiteX0" fmla="*/ 1731551 w 5503998"/>
              <a:gd name="connsiteY0" fmla="*/ 0 h 3979572"/>
              <a:gd name="connsiteX1" fmla="*/ 4152779 w 5503998"/>
              <a:gd name="connsiteY1" fmla="*/ 0 h 3979572"/>
              <a:gd name="connsiteX2" fmla="*/ 4475310 w 5503998"/>
              <a:gd name="connsiteY2" fmla="*/ 708339 h 3979572"/>
              <a:gd name="connsiteX3" fmla="*/ 3727776 w 5503998"/>
              <a:gd name="connsiteY3" fmla="*/ 759854 h 3979572"/>
              <a:gd name="connsiteX4" fmla="*/ 3302774 w 5503998"/>
              <a:gd name="connsiteY4" fmla="*/ 1120462 h 3979572"/>
              <a:gd name="connsiteX5" fmla="*/ 3654430 w 5503998"/>
              <a:gd name="connsiteY5" fmla="*/ 1533454 h 3979572"/>
              <a:gd name="connsiteX6" fmla="*/ 4169585 w 5503998"/>
              <a:gd name="connsiteY6" fmla="*/ 1866806 h 3979572"/>
              <a:gd name="connsiteX7" fmla="*/ 5503998 w 5503998"/>
              <a:gd name="connsiteY7" fmla="*/ 2471216 h 3979572"/>
              <a:gd name="connsiteX8" fmla="*/ 5498860 w 5503998"/>
              <a:gd name="connsiteY8" fmla="*/ 2468552 h 3979572"/>
              <a:gd name="connsiteX9" fmla="*/ 5489373 w 5503998"/>
              <a:gd name="connsiteY9" fmla="*/ 3039415 h 3979572"/>
              <a:gd name="connsiteX10" fmla="*/ 5502251 w 5503998"/>
              <a:gd name="connsiteY10" fmla="*/ 3979572 h 3979572"/>
              <a:gd name="connsiteX11" fmla="*/ 18661 w 5503998"/>
              <a:gd name="connsiteY11" fmla="*/ 3979572 h 3979572"/>
              <a:gd name="connsiteX12" fmla="*/ 18661 w 5503998"/>
              <a:gd name="connsiteY12" fmla="*/ 3078051 h 3979572"/>
              <a:gd name="connsiteX13" fmla="*/ 0 w 5503998"/>
              <a:gd name="connsiteY13" fmla="*/ 2550885 h 3979572"/>
              <a:gd name="connsiteX14" fmla="*/ 1088563 w 5503998"/>
              <a:gd name="connsiteY14" fmla="*/ 2073499 h 3979572"/>
              <a:gd name="connsiteX15" fmla="*/ 2336858 w 5503998"/>
              <a:gd name="connsiteY15" fmla="*/ 1133341 h 3979572"/>
              <a:gd name="connsiteX16" fmla="*/ 1963371 w 5503998"/>
              <a:gd name="connsiteY16" fmla="*/ 785611 h 3979572"/>
              <a:gd name="connsiteX17" fmla="*/ 1615641 w 5503998"/>
              <a:gd name="connsiteY17" fmla="*/ 772733 h 3979572"/>
              <a:gd name="connsiteX18" fmla="*/ 1401295 w 5503998"/>
              <a:gd name="connsiteY18" fmla="*/ 772733 h 3979572"/>
              <a:gd name="connsiteX19" fmla="*/ 1414174 w 5503998"/>
              <a:gd name="connsiteY19" fmla="*/ 0 h 3979572"/>
              <a:gd name="connsiteX20" fmla="*/ 1731551 w 5503998"/>
              <a:gd name="connsiteY20" fmla="*/ 0 h 3979572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078823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414174 w 5503998"/>
              <a:gd name="connsiteY20" fmla="*/ 772 h 3980344"/>
              <a:gd name="connsiteX21" fmla="*/ 1731551 w 5503998"/>
              <a:gd name="connsiteY21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078823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41417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078823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45407 w 5517854"/>
              <a:gd name="connsiteY0" fmla="*/ 772 h 3980344"/>
              <a:gd name="connsiteX1" fmla="*/ 4166635 w 5517854"/>
              <a:gd name="connsiteY1" fmla="*/ 772 h 3980344"/>
              <a:gd name="connsiteX2" fmla="*/ 4512280 w 5517854"/>
              <a:gd name="connsiteY2" fmla="*/ 0 h 3980344"/>
              <a:gd name="connsiteX3" fmla="*/ 4489166 w 5517854"/>
              <a:gd name="connsiteY3" fmla="*/ 709111 h 3980344"/>
              <a:gd name="connsiteX4" fmla="*/ 3741632 w 5517854"/>
              <a:gd name="connsiteY4" fmla="*/ 760626 h 3980344"/>
              <a:gd name="connsiteX5" fmla="*/ 3316630 w 5517854"/>
              <a:gd name="connsiteY5" fmla="*/ 1121234 h 3980344"/>
              <a:gd name="connsiteX6" fmla="*/ 3668286 w 5517854"/>
              <a:gd name="connsiteY6" fmla="*/ 1534226 h 3980344"/>
              <a:gd name="connsiteX7" fmla="*/ 4183441 w 5517854"/>
              <a:gd name="connsiteY7" fmla="*/ 1867578 h 3980344"/>
              <a:gd name="connsiteX8" fmla="*/ 5517854 w 5517854"/>
              <a:gd name="connsiteY8" fmla="*/ 2471988 h 3980344"/>
              <a:gd name="connsiteX9" fmla="*/ 5512716 w 5517854"/>
              <a:gd name="connsiteY9" fmla="*/ 2469324 h 3980344"/>
              <a:gd name="connsiteX10" fmla="*/ 5503229 w 5517854"/>
              <a:gd name="connsiteY10" fmla="*/ 3040187 h 3980344"/>
              <a:gd name="connsiteX11" fmla="*/ 5516107 w 5517854"/>
              <a:gd name="connsiteY11" fmla="*/ 3980344 h 3980344"/>
              <a:gd name="connsiteX12" fmla="*/ 32517 w 5517854"/>
              <a:gd name="connsiteY12" fmla="*/ 3980344 h 3980344"/>
              <a:gd name="connsiteX13" fmla="*/ 32517 w 5517854"/>
              <a:gd name="connsiteY13" fmla="*/ 3335507 h 3980344"/>
              <a:gd name="connsiteX14" fmla="*/ 13856 w 5517854"/>
              <a:gd name="connsiteY14" fmla="*/ 2551657 h 3980344"/>
              <a:gd name="connsiteX15" fmla="*/ 1102419 w 5517854"/>
              <a:gd name="connsiteY15" fmla="*/ 2074271 h 3980344"/>
              <a:gd name="connsiteX16" fmla="*/ 2350714 w 5517854"/>
              <a:gd name="connsiteY16" fmla="*/ 1134113 h 3980344"/>
              <a:gd name="connsiteX17" fmla="*/ 1977227 w 5517854"/>
              <a:gd name="connsiteY17" fmla="*/ 786383 h 3980344"/>
              <a:gd name="connsiteX18" fmla="*/ 1629497 w 5517854"/>
              <a:gd name="connsiteY18" fmla="*/ 773505 h 3980344"/>
              <a:gd name="connsiteX19" fmla="*/ 1415151 w 5517854"/>
              <a:gd name="connsiteY19" fmla="*/ 773505 h 3980344"/>
              <a:gd name="connsiteX20" fmla="*/ 1156474 w 5517854"/>
              <a:gd name="connsiteY20" fmla="*/ 767493 h 3980344"/>
              <a:gd name="connsiteX21" fmla="*/ 1186070 w 5517854"/>
              <a:gd name="connsiteY21" fmla="*/ 772 h 3980344"/>
              <a:gd name="connsiteX22" fmla="*/ 1745407 w 5517854"/>
              <a:gd name="connsiteY22" fmla="*/ 772 h 3980344"/>
              <a:gd name="connsiteX0" fmla="*/ 1785285 w 5557732"/>
              <a:gd name="connsiteY0" fmla="*/ 772 h 3980344"/>
              <a:gd name="connsiteX1" fmla="*/ 4206513 w 5557732"/>
              <a:gd name="connsiteY1" fmla="*/ 772 h 3980344"/>
              <a:gd name="connsiteX2" fmla="*/ 4552158 w 5557732"/>
              <a:gd name="connsiteY2" fmla="*/ 0 h 3980344"/>
              <a:gd name="connsiteX3" fmla="*/ 4529044 w 5557732"/>
              <a:gd name="connsiteY3" fmla="*/ 709111 h 3980344"/>
              <a:gd name="connsiteX4" fmla="*/ 3781510 w 5557732"/>
              <a:gd name="connsiteY4" fmla="*/ 760626 h 3980344"/>
              <a:gd name="connsiteX5" fmla="*/ 3356508 w 5557732"/>
              <a:gd name="connsiteY5" fmla="*/ 1121234 h 3980344"/>
              <a:gd name="connsiteX6" fmla="*/ 3708164 w 5557732"/>
              <a:gd name="connsiteY6" fmla="*/ 1534226 h 3980344"/>
              <a:gd name="connsiteX7" fmla="*/ 4223319 w 5557732"/>
              <a:gd name="connsiteY7" fmla="*/ 1867578 h 3980344"/>
              <a:gd name="connsiteX8" fmla="*/ 5557732 w 5557732"/>
              <a:gd name="connsiteY8" fmla="*/ 2471988 h 3980344"/>
              <a:gd name="connsiteX9" fmla="*/ 5552594 w 5557732"/>
              <a:gd name="connsiteY9" fmla="*/ 2469324 h 3980344"/>
              <a:gd name="connsiteX10" fmla="*/ 5543107 w 5557732"/>
              <a:gd name="connsiteY10" fmla="*/ 3040187 h 3980344"/>
              <a:gd name="connsiteX11" fmla="*/ 5555985 w 5557732"/>
              <a:gd name="connsiteY11" fmla="*/ 3980344 h 3980344"/>
              <a:gd name="connsiteX12" fmla="*/ 72395 w 5557732"/>
              <a:gd name="connsiteY12" fmla="*/ 3980344 h 3980344"/>
              <a:gd name="connsiteX13" fmla="*/ 72395 w 5557732"/>
              <a:gd name="connsiteY13" fmla="*/ 3335507 h 3980344"/>
              <a:gd name="connsiteX14" fmla="*/ 53734 w 5557732"/>
              <a:gd name="connsiteY14" fmla="*/ 2551657 h 3980344"/>
              <a:gd name="connsiteX15" fmla="*/ 1142297 w 5557732"/>
              <a:gd name="connsiteY15" fmla="*/ 2074271 h 3980344"/>
              <a:gd name="connsiteX16" fmla="*/ 2390592 w 5557732"/>
              <a:gd name="connsiteY16" fmla="*/ 1134113 h 3980344"/>
              <a:gd name="connsiteX17" fmla="*/ 2017105 w 5557732"/>
              <a:gd name="connsiteY17" fmla="*/ 786383 h 3980344"/>
              <a:gd name="connsiteX18" fmla="*/ 1669375 w 5557732"/>
              <a:gd name="connsiteY18" fmla="*/ 773505 h 3980344"/>
              <a:gd name="connsiteX19" fmla="*/ 1455029 w 5557732"/>
              <a:gd name="connsiteY19" fmla="*/ 773505 h 3980344"/>
              <a:gd name="connsiteX20" fmla="*/ 1196352 w 5557732"/>
              <a:gd name="connsiteY20" fmla="*/ 767493 h 3980344"/>
              <a:gd name="connsiteX21" fmla="*/ 1225948 w 5557732"/>
              <a:gd name="connsiteY21" fmla="*/ 772 h 3980344"/>
              <a:gd name="connsiteX22" fmla="*/ 1785285 w 5557732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731551 w 5503998"/>
              <a:gd name="connsiteY0" fmla="*/ 772 h 3980344"/>
              <a:gd name="connsiteX1" fmla="*/ 4152779 w 5503998"/>
              <a:gd name="connsiteY1" fmla="*/ 772 h 3980344"/>
              <a:gd name="connsiteX2" fmla="*/ 4498424 w 5503998"/>
              <a:gd name="connsiteY2" fmla="*/ 0 h 3980344"/>
              <a:gd name="connsiteX3" fmla="*/ 4475310 w 5503998"/>
              <a:gd name="connsiteY3" fmla="*/ 709111 h 3980344"/>
              <a:gd name="connsiteX4" fmla="*/ 3727776 w 5503998"/>
              <a:gd name="connsiteY4" fmla="*/ 760626 h 3980344"/>
              <a:gd name="connsiteX5" fmla="*/ 3302774 w 5503998"/>
              <a:gd name="connsiteY5" fmla="*/ 1121234 h 3980344"/>
              <a:gd name="connsiteX6" fmla="*/ 3654430 w 5503998"/>
              <a:gd name="connsiteY6" fmla="*/ 1534226 h 3980344"/>
              <a:gd name="connsiteX7" fmla="*/ 4169585 w 5503998"/>
              <a:gd name="connsiteY7" fmla="*/ 1867578 h 3980344"/>
              <a:gd name="connsiteX8" fmla="*/ 5503998 w 5503998"/>
              <a:gd name="connsiteY8" fmla="*/ 2471988 h 3980344"/>
              <a:gd name="connsiteX9" fmla="*/ 5498860 w 5503998"/>
              <a:gd name="connsiteY9" fmla="*/ 2469324 h 3980344"/>
              <a:gd name="connsiteX10" fmla="*/ 5489373 w 5503998"/>
              <a:gd name="connsiteY10" fmla="*/ 3040187 h 3980344"/>
              <a:gd name="connsiteX11" fmla="*/ 5502251 w 5503998"/>
              <a:gd name="connsiteY11" fmla="*/ 3980344 h 3980344"/>
              <a:gd name="connsiteX12" fmla="*/ 18661 w 5503998"/>
              <a:gd name="connsiteY12" fmla="*/ 3980344 h 3980344"/>
              <a:gd name="connsiteX13" fmla="*/ 18661 w 5503998"/>
              <a:gd name="connsiteY13" fmla="*/ 3335507 h 3980344"/>
              <a:gd name="connsiteX14" fmla="*/ 0 w 5503998"/>
              <a:gd name="connsiteY14" fmla="*/ 2551657 h 3980344"/>
              <a:gd name="connsiteX15" fmla="*/ 1088563 w 5503998"/>
              <a:gd name="connsiteY15" fmla="*/ 2074271 h 3980344"/>
              <a:gd name="connsiteX16" fmla="*/ 2336858 w 5503998"/>
              <a:gd name="connsiteY16" fmla="*/ 1134113 h 3980344"/>
              <a:gd name="connsiteX17" fmla="*/ 1963371 w 5503998"/>
              <a:gd name="connsiteY17" fmla="*/ 786383 h 3980344"/>
              <a:gd name="connsiteX18" fmla="*/ 1615641 w 5503998"/>
              <a:gd name="connsiteY18" fmla="*/ 773505 h 3980344"/>
              <a:gd name="connsiteX19" fmla="*/ 1401295 w 5503998"/>
              <a:gd name="connsiteY19" fmla="*/ 773505 h 3980344"/>
              <a:gd name="connsiteX20" fmla="*/ 1142618 w 5503998"/>
              <a:gd name="connsiteY20" fmla="*/ 767493 h 3980344"/>
              <a:gd name="connsiteX21" fmla="*/ 1172214 w 5503998"/>
              <a:gd name="connsiteY21" fmla="*/ 772 h 3980344"/>
              <a:gd name="connsiteX22" fmla="*/ 1731551 w 5503998"/>
              <a:gd name="connsiteY22" fmla="*/ 772 h 3980344"/>
              <a:gd name="connsiteX0" fmla="*/ 1874209 w 5646656"/>
              <a:gd name="connsiteY0" fmla="*/ 772 h 3980344"/>
              <a:gd name="connsiteX1" fmla="*/ 4295437 w 5646656"/>
              <a:gd name="connsiteY1" fmla="*/ 772 h 3980344"/>
              <a:gd name="connsiteX2" fmla="*/ 4641082 w 5646656"/>
              <a:gd name="connsiteY2" fmla="*/ 0 h 3980344"/>
              <a:gd name="connsiteX3" fmla="*/ 4617968 w 5646656"/>
              <a:gd name="connsiteY3" fmla="*/ 709111 h 3980344"/>
              <a:gd name="connsiteX4" fmla="*/ 3870434 w 5646656"/>
              <a:gd name="connsiteY4" fmla="*/ 760626 h 3980344"/>
              <a:gd name="connsiteX5" fmla="*/ 3445432 w 5646656"/>
              <a:gd name="connsiteY5" fmla="*/ 1121234 h 3980344"/>
              <a:gd name="connsiteX6" fmla="*/ 3797088 w 5646656"/>
              <a:gd name="connsiteY6" fmla="*/ 1534226 h 3980344"/>
              <a:gd name="connsiteX7" fmla="*/ 4312243 w 5646656"/>
              <a:gd name="connsiteY7" fmla="*/ 1867578 h 3980344"/>
              <a:gd name="connsiteX8" fmla="*/ 5646656 w 5646656"/>
              <a:gd name="connsiteY8" fmla="*/ 2471988 h 3980344"/>
              <a:gd name="connsiteX9" fmla="*/ 5641518 w 5646656"/>
              <a:gd name="connsiteY9" fmla="*/ 2469324 h 3980344"/>
              <a:gd name="connsiteX10" fmla="*/ 5632031 w 5646656"/>
              <a:gd name="connsiteY10" fmla="*/ 3040187 h 3980344"/>
              <a:gd name="connsiteX11" fmla="*/ 5644909 w 5646656"/>
              <a:gd name="connsiteY11" fmla="*/ 3980344 h 3980344"/>
              <a:gd name="connsiteX12" fmla="*/ 161319 w 5646656"/>
              <a:gd name="connsiteY12" fmla="*/ 3980344 h 3980344"/>
              <a:gd name="connsiteX13" fmla="*/ 0 w 5646656"/>
              <a:gd name="connsiteY13" fmla="*/ 3335507 h 3980344"/>
              <a:gd name="connsiteX14" fmla="*/ 142658 w 5646656"/>
              <a:gd name="connsiteY14" fmla="*/ 2551657 h 3980344"/>
              <a:gd name="connsiteX15" fmla="*/ 1231221 w 5646656"/>
              <a:gd name="connsiteY15" fmla="*/ 2074271 h 3980344"/>
              <a:gd name="connsiteX16" fmla="*/ 2479516 w 5646656"/>
              <a:gd name="connsiteY16" fmla="*/ 1134113 h 3980344"/>
              <a:gd name="connsiteX17" fmla="*/ 2106029 w 5646656"/>
              <a:gd name="connsiteY17" fmla="*/ 786383 h 3980344"/>
              <a:gd name="connsiteX18" fmla="*/ 1758299 w 5646656"/>
              <a:gd name="connsiteY18" fmla="*/ 773505 h 3980344"/>
              <a:gd name="connsiteX19" fmla="*/ 1543953 w 5646656"/>
              <a:gd name="connsiteY19" fmla="*/ 773505 h 3980344"/>
              <a:gd name="connsiteX20" fmla="*/ 1285276 w 5646656"/>
              <a:gd name="connsiteY20" fmla="*/ 767493 h 3980344"/>
              <a:gd name="connsiteX21" fmla="*/ 1314872 w 5646656"/>
              <a:gd name="connsiteY21" fmla="*/ 772 h 3980344"/>
              <a:gd name="connsiteX22" fmla="*/ 1874209 w 5646656"/>
              <a:gd name="connsiteY22" fmla="*/ 772 h 3980344"/>
              <a:gd name="connsiteX0" fmla="*/ 1874209 w 5646656"/>
              <a:gd name="connsiteY0" fmla="*/ 772 h 3980344"/>
              <a:gd name="connsiteX1" fmla="*/ 4295437 w 5646656"/>
              <a:gd name="connsiteY1" fmla="*/ 772 h 3980344"/>
              <a:gd name="connsiteX2" fmla="*/ 4641082 w 5646656"/>
              <a:gd name="connsiteY2" fmla="*/ 0 h 3980344"/>
              <a:gd name="connsiteX3" fmla="*/ 4617968 w 5646656"/>
              <a:gd name="connsiteY3" fmla="*/ 709111 h 3980344"/>
              <a:gd name="connsiteX4" fmla="*/ 3870434 w 5646656"/>
              <a:gd name="connsiteY4" fmla="*/ 760626 h 3980344"/>
              <a:gd name="connsiteX5" fmla="*/ 3445432 w 5646656"/>
              <a:gd name="connsiteY5" fmla="*/ 1121234 h 3980344"/>
              <a:gd name="connsiteX6" fmla="*/ 3797088 w 5646656"/>
              <a:gd name="connsiteY6" fmla="*/ 1534226 h 3980344"/>
              <a:gd name="connsiteX7" fmla="*/ 4312243 w 5646656"/>
              <a:gd name="connsiteY7" fmla="*/ 1867578 h 3980344"/>
              <a:gd name="connsiteX8" fmla="*/ 5646656 w 5646656"/>
              <a:gd name="connsiteY8" fmla="*/ 2471988 h 3980344"/>
              <a:gd name="connsiteX9" fmla="*/ 5641518 w 5646656"/>
              <a:gd name="connsiteY9" fmla="*/ 2469324 h 3980344"/>
              <a:gd name="connsiteX10" fmla="*/ 5632031 w 5646656"/>
              <a:gd name="connsiteY10" fmla="*/ 3296871 h 3980344"/>
              <a:gd name="connsiteX11" fmla="*/ 5644909 w 5646656"/>
              <a:gd name="connsiteY11" fmla="*/ 3980344 h 3980344"/>
              <a:gd name="connsiteX12" fmla="*/ 161319 w 5646656"/>
              <a:gd name="connsiteY12" fmla="*/ 3980344 h 3980344"/>
              <a:gd name="connsiteX13" fmla="*/ 0 w 5646656"/>
              <a:gd name="connsiteY13" fmla="*/ 3335507 h 3980344"/>
              <a:gd name="connsiteX14" fmla="*/ 142658 w 5646656"/>
              <a:gd name="connsiteY14" fmla="*/ 2551657 h 3980344"/>
              <a:gd name="connsiteX15" fmla="*/ 1231221 w 5646656"/>
              <a:gd name="connsiteY15" fmla="*/ 2074271 h 3980344"/>
              <a:gd name="connsiteX16" fmla="*/ 2479516 w 5646656"/>
              <a:gd name="connsiteY16" fmla="*/ 1134113 h 3980344"/>
              <a:gd name="connsiteX17" fmla="*/ 2106029 w 5646656"/>
              <a:gd name="connsiteY17" fmla="*/ 786383 h 3980344"/>
              <a:gd name="connsiteX18" fmla="*/ 1758299 w 5646656"/>
              <a:gd name="connsiteY18" fmla="*/ 773505 h 3980344"/>
              <a:gd name="connsiteX19" fmla="*/ 1543953 w 5646656"/>
              <a:gd name="connsiteY19" fmla="*/ 773505 h 3980344"/>
              <a:gd name="connsiteX20" fmla="*/ 1285276 w 5646656"/>
              <a:gd name="connsiteY20" fmla="*/ 767493 h 3980344"/>
              <a:gd name="connsiteX21" fmla="*/ 1314872 w 5646656"/>
              <a:gd name="connsiteY21" fmla="*/ 772 h 3980344"/>
              <a:gd name="connsiteX22" fmla="*/ 1874209 w 5646656"/>
              <a:gd name="connsiteY22" fmla="*/ 772 h 3980344"/>
              <a:gd name="connsiteX0" fmla="*/ 1874209 w 5652432"/>
              <a:gd name="connsiteY0" fmla="*/ 772 h 3980344"/>
              <a:gd name="connsiteX1" fmla="*/ 4295437 w 5652432"/>
              <a:gd name="connsiteY1" fmla="*/ 772 h 3980344"/>
              <a:gd name="connsiteX2" fmla="*/ 4641082 w 5652432"/>
              <a:gd name="connsiteY2" fmla="*/ 0 h 3980344"/>
              <a:gd name="connsiteX3" fmla="*/ 4617968 w 5652432"/>
              <a:gd name="connsiteY3" fmla="*/ 709111 h 3980344"/>
              <a:gd name="connsiteX4" fmla="*/ 3870434 w 5652432"/>
              <a:gd name="connsiteY4" fmla="*/ 760626 h 3980344"/>
              <a:gd name="connsiteX5" fmla="*/ 3445432 w 5652432"/>
              <a:gd name="connsiteY5" fmla="*/ 1121234 h 3980344"/>
              <a:gd name="connsiteX6" fmla="*/ 3797088 w 5652432"/>
              <a:gd name="connsiteY6" fmla="*/ 1534226 h 3980344"/>
              <a:gd name="connsiteX7" fmla="*/ 4312243 w 5652432"/>
              <a:gd name="connsiteY7" fmla="*/ 1867578 h 3980344"/>
              <a:gd name="connsiteX8" fmla="*/ 5646656 w 5652432"/>
              <a:gd name="connsiteY8" fmla="*/ 2471988 h 3980344"/>
              <a:gd name="connsiteX9" fmla="*/ 5641518 w 5652432"/>
              <a:gd name="connsiteY9" fmla="*/ 2469324 h 3980344"/>
              <a:gd name="connsiteX10" fmla="*/ 5632031 w 5652432"/>
              <a:gd name="connsiteY10" fmla="*/ 3296871 h 3980344"/>
              <a:gd name="connsiteX11" fmla="*/ 5644909 w 5652432"/>
              <a:gd name="connsiteY11" fmla="*/ 3980344 h 3980344"/>
              <a:gd name="connsiteX12" fmla="*/ 161319 w 5652432"/>
              <a:gd name="connsiteY12" fmla="*/ 3980344 h 3980344"/>
              <a:gd name="connsiteX13" fmla="*/ 0 w 5652432"/>
              <a:gd name="connsiteY13" fmla="*/ 3335507 h 3980344"/>
              <a:gd name="connsiteX14" fmla="*/ 142658 w 5652432"/>
              <a:gd name="connsiteY14" fmla="*/ 2551657 h 3980344"/>
              <a:gd name="connsiteX15" fmla="*/ 1231221 w 5652432"/>
              <a:gd name="connsiteY15" fmla="*/ 2074271 h 3980344"/>
              <a:gd name="connsiteX16" fmla="*/ 2479516 w 5652432"/>
              <a:gd name="connsiteY16" fmla="*/ 1134113 h 3980344"/>
              <a:gd name="connsiteX17" fmla="*/ 2106029 w 5652432"/>
              <a:gd name="connsiteY17" fmla="*/ 786383 h 3980344"/>
              <a:gd name="connsiteX18" fmla="*/ 1758299 w 5652432"/>
              <a:gd name="connsiteY18" fmla="*/ 773505 h 3980344"/>
              <a:gd name="connsiteX19" fmla="*/ 1543953 w 5652432"/>
              <a:gd name="connsiteY19" fmla="*/ 773505 h 3980344"/>
              <a:gd name="connsiteX20" fmla="*/ 1285276 w 5652432"/>
              <a:gd name="connsiteY20" fmla="*/ 767493 h 3980344"/>
              <a:gd name="connsiteX21" fmla="*/ 1314872 w 5652432"/>
              <a:gd name="connsiteY21" fmla="*/ 772 h 3980344"/>
              <a:gd name="connsiteX22" fmla="*/ 1874209 w 5652432"/>
              <a:gd name="connsiteY22" fmla="*/ 772 h 3980344"/>
              <a:gd name="connsiteX0" fmla="*/ 1874209 w 5652432"/>
              <a:gd name="connsiteY0" fmla="*/ 772 h 3980344"/>
              <a:gd name="connsiteX1" fmla="*/ 4295437 w 5652432"/>
              <a:gd name="connsiteY1" fmla="*/ 772 h 3980344"/>
              <a:gd name="connsiteX2" fmla="*/ 4641082 w 5652432"/>
              <a:gd name="connsiteY2" fmla="*/ 0 h 3980344"/>
              <a:gd name="connsiteX3" fmla="*/ 4617968 w 5652432"/>
              <a:gd name="connsiteY3" fmla="*/ 709111 h 3980344"/>
              <a:gd name="connsiteX4" fmla="*/ 3870434 w 5652432"/>
              <a:gd name="connsiteY4" fmla="*/ 760626 h 3980344"/>
              <a:gd name="connsiteX5" fmla="*/ 3445432 w 5652432"/>
              <a:gd name="connsiteY5" fmla="*/ 1121234 h 3980344"/>
              <a:gd name="connsiteX6" fmla="*/ 3797088 w 5652432"/>
              <a:gd name="connsiteY6" fmla="*/ 1534226 h 3980344"/>
              <a:gd name="connsiteX7" fmla="*/ 4312243 w 5652432"/>
              <a:gd name="connsiteY7" fmla="*/ 1867578 h 3980344"/>
              <a:gd name="connsiteX8" fmla="*/ 5646656 w 5652432"/>
              <a:gd name="connsiteY8" fmla="*/ 2471988 h 3980344"/>
              <a:gd name="connsiteX9" fmla="*/ 5641518 w 5652432"/>
              <a:gd name="connsiteY9" fmla="*/ 2469324 h 3980344"/>
              <a:gd name="connsiteX10" fmla="*/ 5632031 w 5652432"/>
              <a:gd name="connsiteY10" fmla="*/ 3296871 h 3980344"/>
              <a:gd name="connsiteX11" fmla="*/ 5644909 w 5652432"/>
              <a:gd name="connsiteY11" fmla="*/ 3980344 h 3980344"/>
              <a:gd name="connsiteX12" fmla="*/ 161319 w 5652432"/>
              <a:gd name="connsiteY12" fmla="*/ 3980344 h 3980344"/>
              <a:gd name="connsiteX13" fmla="*/ 0 w 5652432"/>
              <a:gd name="connsiteY13" fmla="*/ 3335507 h 3980344"/>
              <a:gd name="connsiteX14" fmla="*/ 142658 w 5652432"/>
              <a:gd name="connsiteY14" fmla="*/ 2551657 h 3980344"/>
              <a:gd name="connsiteX15" fmla="*/ 1231221 w 5652432"/>
              <a:gd name="connsiteY15" fmla="*/ 2074271 h 3980344"/>
              <a:gd name="connsiteX16" fmla="*/ 2479516 w 5652432"/>
              <a:gd name="connsiteY16" fmla="*/ 1134113 h 3980344"/>
              <a:gd name="connsiteX17" fmla="*/ 2106029 w 5652432"/>
              <a:gd name="connsiteY17" fmla="*/ 786383 h 3980344"/>
              <a:gd name="connsiteX18" fmla="*/ 1758299 w 5652432"/>
              <a:gd name="connsiteY18" fmla="*/ 773505 h 3980344"/>
              <a:gd name="connsiteX19" fmla="*/ 1543953 w 5652432"/>
              <a:gd name="connsiteY19" fmla="*/ 773505 h 3980344"/>
              <a:gd name="connsiteX20" fmla="*/ 1285276 w 5652432"/>
              <a:gd name="connsiteY20" fmla="*/ 767493 h 3980344"/>
              <a:gd name="connsiteX21" fmla="*/ 1314872 w 5652432"/>
              <a:gd name="connsiteY21" fmla="*/ 772 h 3980344"/>
              <a:gd name="connsiteX22" fmla="*/ 1874209 w 5652432"/>
              <a:gd name="connsiteY22" fmla="*/ 772 h 3980344"/>
              <a:gd name="connsiteX0" fmla="*/ 1874209 w 5813679"/>
              <a:gd name="connsiteY0" fmla="*/ 772 h 3980344"/>
              <a:gd name="connsiteX1" fmla="*/ 4295437 w 5813679"/>
              <a:gd name="connsiteY1" fmla="*/ 772 h 3980344"/>
              <a:gd name="connsiteX2" fmla="*/ 4641082 w 5813679"/>
              <a:gd name="connsiteY2" fmla="*/ 0 h 3980344"/>
              <a:gd name="connsiteX3" fmla="*/ 4617968 w 5813679"/>
              <a:gd name="connsiteY3" fmla="*/ 709111 h 3980344"/>
              <a:gd name="connsiteX4" fmla="*/ 3870434 w 5813679"/>
              <a:gd name="connsiteY4" fmla="*/ 760626 h 3980344"/>
              <a:gd name="connsiteX5" fmla="*/ 3445432 w 5813679"/>
              <a:gd name="connsiteY5" fmla="*/ 1121234 h 3980344"/>
              <a:gd name="connsiteX6" fmla="*/ 3797088 w 5813679"/>
              <a:gd name="connsiteY6" fmla="*/ 1534226 h 3980344"/>
              <a:gd name="connsiteX7" fmla="*/ 4312243 w 5813679"/>
              <a:gd name="connsiteY7" fmla="*/ 1867578 h 3980344"/>
              <a:gd name="connsiteX8" fmla="*/ 5646656 w 5813679"/>
              <a:gd name="connsiteY8" fmla="*/ 2471988 h 3980344"/>
              <a:gd name="connsiteX9" fmla="*/ 5641518 w 5813679"/>
              <a:gd name="connsiteY9" fmla="*/ 2469324 h 3980344"/>
              <a:gd name="connsiteX10" fmla="*/ 5793278 w 5813679"/>
              <a:gd name="connsiteY10" fmla="*/ 3296871 h 3980344"/>
              <a:gd name="connsiteX11" fmla="*/ 5644909 w 5813679"/>
              <a:gd name="connsiteY11" fmla="*/ 3980344 h 3980344"/>
              <a:gd name="connsiteX12" fmla="*/ 161319 w 5813679"/>
              <a:gd name="connsiteY12" fmla="*/ 3980344 h 3980344"/>
              <a:gd name="connsiteX13" fmla="*/ 0 w 5813679"/>
              <a:gd name="connsiteY13" fmla="*/ 3335507 h 3980344"/>
              <a:gd name="connsiteX14" fmla="*/ 142658 w 5813679"/>
              <a:gd name="connsiteY14" fmla="*/ 2551657 h 3980344"/>
              <a:gd name="connsiteX15" fmla="*/ 1231221 w 5813679"/>
              <a:gd name="connsiteY15" fmla="*/ 2074271 h 3980344"/>
              <a:gd name="connsiteX16" fmla="*/ 2479516 w 5813679"/>
              <a:gd name="connsiteY16" fmla="*/ 1134113 h 3980344"/>
              <a:gd name="connsiteX17" fmla="*/ 2106029 w 5813679"/>
              <a:gd name="connsiteY17" fmla="*/ 786383 h 3980344"/>
              <a:gd name="connsiteX18" fmla="*/ 1758299 w 5813679"/>
              <a:gd name="connsiteY18" fmla="*/ 773505 h 3980344"/>
              <a:gd name="connsiteX19" fmla="*/ 1543953 w 5813679"/>
              <a:gd name="connsiteY19" fmla="*/ 773505 h 3980344"/>
              <a:gd name="connsiteX20" fmla="*/ 1285276 w 5813679"/>
              <a:gd name="connsiteY20" fmla="*/ 767493 h 3980344"/>
              <a:gd name="connsiteX21" fmla="*/ 1314872 w 5813679"/>
              <a:gd name="connsiteY21" fmla="*/ 772 h 3980344"/>
              <a:gd name="connsiteX22" fmla="*/ 1874209 w 5813679"/>
              <a:gd name="connsiteY22" fmla="*/ 772 h 3980344"/>
              <a:gd name="connsiteX0" fmla="*/ 1874209 w 5813680"/>
              <a:gd name="connsiteY0" fmla="*/ 772 h 3980344"/>
              <a:gd name="connsiteX1" fmla="*/ 4295437 w 5813680"/>
              <a:gd name="connsiteY1" fmla="*/ 772 h 3980344"/>
              <a:gd name="connsiteX2" fmla="*/ 4641082 w 5813680"/>
              <a:gd name="connsiteY2" fmla="*/ 0 h 3980344"/>
              <a:gd name="connsiteX3" fmla="*/ 4617968 w 5813680"/>
              <a:gd name="connsiteY3" fmla="*/ 709111 h 3980344"/>
              <a:gd name="connsiteX4" fmla="*/ 3870434 w 5813680"/>
              <a:gd name="connsiteY4" fmla="*/ 760626 h 3980344"/>
              <a:gd name="connsiteX5" fmla="*/ 3445432 w 5813680"/>
              <a:gd name="connsiteY5" fmla="*/ 1121234 h 3980344"/>
              <a:gd name="connsiteX6" fmla="*/ 3797088 w 5813680"/>
              <a:gd name="connsiteY6" fmla="*/ 1534226 h 3980344"/>
              <a:gd name="connsiteX7" fmla="*/ 4312243 w 5813680"/>
              <a:gd name="connsiteY7" fmla="*/ 1867578 h 3980344"/>
              <a:gd name="connsiteX8" fmla="*/ 5646656 w 5813680"/>
              <a:gd name="connsiteY8" fmla="*/ 2471988 h 3980344"/>
              <a:gd name="connsiteX9" fmla="*/ 5641518 w 5813680"/>
              <a:gd name="connsiteY9" fmla="*/ 2469324 h 3980344"/>
              <a:gd name="connsiteX10" fmla="*/ 5793279 w 5813680"/>
              <a:gd name="connsiteY10" fmla="*/ 3296871 h 3980344"/>
              <a:gd name="connsiteX11" fmla="*/ 5644909 w 5813680"/>
              <a:gd name="connsiteY11" fmla="*/ 3980344 h 3980344"/>
              <a:gd name="connsiteX12" fmla="*/ 161319 w 5813680"/>
              <a:gd name="connsiteY12" fmla="*/ 3980344 h 3980344"/>
              <a:gd name="connsiteX13" fmla="*/ 0 w 5813680"/>
              <a:gd name="connsiteY13" fmla="*/ 3335507 h 3980344"/>
              <a:gd name="connsiteX14" fmla="*/ 142658 w 5813680"/>
              <a:gd name="connsiteY14" fmla="*/ 2551657 h 3980344"/>
              <a:gd name="connsiteX15" fmla="*/ 1231221 w 5813680"/>
              <a:gd name="connsiteY15" fmla="*/ 2074271 h 3980344"/>
              <a:gd name="connsiteX16" fmla="*/ 2479516 w 5813680"/>
              <a:gd name="connsiteY16" fmla="*/ 1134113 h 3980344"/>
              <a:gd name="connsiteX17" fmla="*/ 2106029 w 5813680"/>
              <a:gd name="connsiteY17" fmla="*/ 786383 h 3980344"/>
              <a:gd name="connsiteX18" fmla="*/ 1758299 w 5813680"/>
              <a:gd name="connsiteY18" fmla="*/ 773505 h 3980344"/>
              <a:gd name="connsiteX19" fmla="*/ 1543953 w 5813680"/>
              <a:gd name="connsiteY19" fmla="*/ 773505 h 3980344"/>
              <a:gd name="connsiteX20" fmla="*/ 1285276 w 5813680"/>
              <a:gd name="connsiteY20" fmla="*/ 767493 h 3980344"/>
              <a:gd name="connsiteX21" fmla="*/ 1314872 w 5813680"/>
              <a:gd name="connsiteY21" fmla="*/ 772 h 3980344"/>
              <a:gd name="connsiteX22" fmla="*/ 1874209 w 5813680"/>
              <a:gd name="connsiteY22" fmla="*/ 772 h 3980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813680" h="3980344">
                <a:moveTo>
                  <a:pt x="1874209" y="772"/>
                </a:moveTo>
                <a:lnTo>
                  <a:pt x="4295437" y="772"/>
                </a:lnTo>
                <a:lnTo>
                  <a:pt x="4641082" y="0"/>
                </a:lnTo>
                <a:lnTo>
                  <a:pt x="4617968" y="709111"/>
                </a:lnTo>
                <a:lnTo>
                  <a:pt x="3870434" y="760626"/>
                </a:lnTo>
                <a:cubicBezTo>
                  <a:pt x="3728767" y="829313"/>
                  <a:pt x="3457656" y="992301"/>
                  <a:pt x="3445432" y="1121234"/>
                </a:cubicBezTo>
                <a:cubicBezTo>
                  <a:pt x="3433208" y="1250167"/>
                  <a:pt x="3652620" y="1409835"/>
                  <a:pt x="3797088" y="1534226"/>
                </a:cubicBezTo>
                <a:cubicBezTo>
                  <a:pt x="3941556" y="1658617"/>
                  <a:pt x="4003982" y="1711284"/>
                  <a:pt x="4312243" y="1867578"/>
                </a:cubicBezTo>
                <a:cubicBezTo>
                  <a:pt x="4620504" y="2023872"/>
                  <a:pt x="5425110" y="2371697"/>
                  <a:pt x="5646656" y="2471988"/>
                </a:cubicBezTo>
                <a:lnTo>
                  <a:pt x="5641518" y="2469324"/>
                </a:lnTo>
                <a:cubicBezTo>
                  <a:pt x="5638356" y="2745173"/>
                  <a:pt x="5801797" y="2490448"/>
                  <a:pt x="5793279" y="3296871"/>
                </a:cubicBezTo>
                <a:cubicBezTo>
                  <a:pt x="5813680" y="3909773"/>
                  <a:pt x="5640616" y="3752520"/>
                  <a:pt x="5644909" y="3980344"/>
                </a:cubicBezTo>
                <a:lnTo>
                  <a:pt x="161319" y="3980344"/>
                </a:lnTo>
                <a:cubicBezTo>
                  <a:pt x="161319" y="3765398"/>
                  <a:pt x="11654" y="3952617"/>
                  <a:pt x="0" y="3335507"/>
                </a:cubicBezTo>
                <a:cubicBezTo>
                  <a:pt x="3489" y="2609391"/>
                  <a:pt x="148878" y="2812940"/>
                  <a:pt x="142658" y="2551657"/>
                </a:cubicBezTo>
                <a:cubicBezTo>
                  <a:pt x="522585" y="2384232"/>
                  <a:pt x="841745" y="2310528"/>
                  <a:pt x="1231221" y="2074271"/>
                </a:cubicBezTo>
                <a:cubicBezTo>
                  <a:pt x="1620697" y="1838014"/>
                  <a:pt x="2333715" y="1348761"/>
                  <a:pt x="2479516" y="1134113"/>
                </a:cubicBezTo>
                <a:cubicBezTo>
                  <a:pt x="2625317" y="919465"/>
                  <a:pt x="2226232" y="846484"/>
                  <a:pt x="2106029" y="786383"/>
                </a:cubicBezTo>
                <a:lnTo>
                  <a:pt x="1758299" y="773505"/>
                </a:lnTo>
                <a:lnTo>
                  <a:pt x="1543953" y="773505"/>
                </a:lnTo>
                <a:lnTo>
                  <a:pt x="1285276" y="767493"/>
                </a:lnTo>
                <a:lnTo>
                  <a:pt x="1314872" y="772"/>
                </a:lnTo>
                <a:lnTo>
                  <a:pt x="1874209" y="772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2" name="Forma livre 11"/>
          <p:cNvSpPr/>
          <p:nvPr/>
        </p:nvSpPr>
        <p:spPr>
          <a:xfrm>
            <a:off x="865032" y="4572000"/>
            <a:ext cx="8019243" cy="940158"/>
          </a:xfrm>
          <a:custGeom>
            <a:avLst/>
            <a:gdLst>
              <a:gd name="connsiteX0" fmla="*/ 2627290 w 6014433"/>
              <a:gd name="connsiteY0" fmla="*/ 0 h 940158"/>
              <a:gd name="connsiteX1" fmla="*/ 2472743 w 6014433"/>
              <a:gd name="connsiteY1" fmla="*/ 141668 h 940158"/>
              <a:gd name="connsiteX2" fmla="*/ 0 w 6014433"/>
              <a:gd name="connsiteY2" fmla="*/ 283335 h 940158"/>
              <a:gd name="connsiteX3" fmla="*/ 0 w 6014433"/>
              <a:gd name="connsiteY3" fmla="*/ 940158 h 940158"/>
              <a:gd name="connsiteX4" fmla="*/ 6014433 w 6014433"/>
              <a:gd name="connsiteY4" fmla="*/ 940158 h 940158"/>
              <a:gd name="connsiteX5" fmla="*/ 6014433 w 6014433"/>
              <a:gd name="connsiteY5" fmla="*/ 309093 h 940158"/>
              <a:gd name="connsiteX6" fmla="*/ 3374264 w 6014433"/>
              <a:gd name="connsiteY6" fmla="*/ 154546 h 940158"/>
              <a:gd name="connsiteX7" fmla="*/ 3322749 w 6014433"/>
              <a:gd name="connsiteY7" fmla="*/ 0 h 940158"/>
              <a:gd name="connsiteX8" fmla="*/ 2627290 w 6014433"/>
              <a:gd name="connsiteY8" fmla="*/ 0 h 940158"/>
              <a:gd name="connsiteX0" fmla="*/ 3629695 w 7016838"/>
              <a:gd name="connsiteY0" fmla="*/ 0 h 940158"/>
              <a:gd name="connsiteX1" fmla="*/ 3475148 w 7016838"/>
              <a:gd name="connsiteY1" fmla="*/ 141668 h 940158"/>
              <a:gd name="connsiteX2" fmla="*/ 1002405 w 7016838"/>
              <a:gd name="connsiteY2" fmla="*/ 283335 h 940158"/>
              <a:gd name="connsiteX3" fmla="*/ 1002405 w 7016838"/>
              <a:gd name="connsiteY3" fmla="*/ 940158 h 940158"/>
              <a:gd name="connsiteX4" fmla="*/ 7016838 w 7016838"/>
              <a:gd name="connsiteY4" fmla="*/ 940158 h 940158"/>
              <a:gd name="connsiteX5" fmla="*/ 7016838 w 7016838"/>
              <a:gd name="connsiteY5" fmla="*/ 309093 h 940158"/>
              <a:gd name="connsiteX6" fmla="*/ 4376669 w 7016838"/>
              <a:gd name="connsiteY6" fmla="*/ 154546 h 940158"/>
              <a:gd name="connsiteX7" fmla="*/ 4325154 w 7016838"/>
              <a:gd name="connsiteY7" fmla="*/ 0 h 940158"/>
              <a:gd name="connsiteX8" fmla="*/ 3629695 w 7016838"/>
              <a:gd name="connsiteY8" fmla="*/ 0 h 940158"/>
              <a:gd name="connsiteX0" fmla="*/ 3629695 w 8019243"/>
              <a:gd name="connsiteY0" fmla="*/ 0 h 940158"/>
              <a:gd name="connsiteX1" fmla="*/ 3475148 w 8019243"/>
              <a:gd name="connsiteY1" fmla="*/ 141668 h 940158"/>
              <a:gd name="connsiteX2" fmla="*/ 1002405 w 8019243"/>
              <a:gd name="connsiteY2" fmla="*/ 283335 h 940158"/>
              <a:gd name="connsiteX3" fmla="*/ 1002405 w 8019243"/>
              <a:gd name="connsiteY3" fmla="*/ 940158 h 940158"/>
              <a:gd name="connsiteX4" fmla="*/ 7016838 w 8019243"/>
              <a:gd name="connsiteY4" fmla="*/ 940158 h 940158"/>
              <a:gd name="connsiteX5" fmla="*/ 7016838 w 8019243"/>
              <a:gd name="connsiteY5" fmla="*/ 309093 h 940158"/>
              <a:gd name="connsiteX6" fmla="*/ 4376669 w 8019243"/>
              <a:gd name="connsiteY6" fmla="*/ 154546 h 940158"/>
              <a:gd name="connsiteX7" fmla="*/ 4325154 w 8019243"/>
              <a:gd name="connsiteY7" fmla="*/ 0 h 940158"/>
              <a:gd name="connsiteX8" fmla="*/ 3629695 w 8019243"/>
              <a:gd name="connsiteY8" fmla="*/ 0 h 94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19243" h="940158">
                <a:moveTo>
                  <a:pt x="3629695" y="0"/>
                </a:moveTo>
                <a:lnTo>
                  <a:pt x="3475148" y="141668"/>
                </a:lnTo>
                <a:lnTo>
                  <a:pt x="1002405" y="283335"/>
                </a:lnTo>
                <a:cubicBezTo>
                  <a:pt x="590281" y="416417"/>
                  <a:pt x="0" y="830688"/>
                  <a:pt x="1002405" y="940158"/>
                </a:cubicBezTo>
                <a:lnTo>
                  <a:pt x="7016838" y="940158"/>
                </a:lnTo>
                <a:cubicBezTo>
                  <a:pt x="8019243" y="834981"/>
                  <a:pt x="7456866" y="440028"/>
                  <a:pt x="7016838" y="309093"/>
                </a:cubicBezTo>
                <a:lnTo>
                  <a:pt x="4376669" y="154546"/>
                </a:lnTo>
                <a:lnTo>
                  <a:pt x="4325154" y="0"/>
                </a:lnTo>
                <a:lnTo>
                  <a:pt x="3629695" y="0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124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Competências de descoberta #3 observar</a:t>
            </a:r>
            <a:endParaRPr lang="pt-BR" dirty="0"/>
          </a:p>
        </p:txBody>
      </p:sp>
      <p:sp>
        <p:nvSpPr>
          <p:cNvPr id="1026" name="AutoShape 2" descr="data:image/jpeg;base64,/9j/4AAQSkZJRgABAQAAAQABAAD/2wCEAAkGBhQSERUUExQWFRUVFx0aGBgYGBsaGBcYHRgYHRobHBwcHCYeFxokHBgYHy8gJCcpLCwsGCAxNTAqNSYrLCkBCQoKDgwOGg8PGiwkHCQsLCkqLCwsLCwsLCwsLCwsLCwsLCwsKSwsLCwsKSwsLCwsKSwsLCwsLCwsLCwsLCwsLP/AABEIAMIBAwMBIgACEQEDEQH/xAAbAAACAgMBAAAAAAAAAAAAAAAEBQMGAAECB//EAEgQAAEDAgQDBQUEBwUIAQUAAAECAxEAIQQSMUEFUWETInGBkQYyobHRQlLB8BQjU2JykuEHFYKi8SQzY3OTssLSwxYXNENU/8QAGQEAAwEBAQAAAAAAAAAAAAAAAQIDAAQF/8QAKBEAAgIBBAIDAAAHAAAAAAAAAAECESEDEjFBUWETIjIEI0JSkaGx/9oADAMBAAIRAxEAPwCqN4feUjy+tMcFw8qXkzQYmwA0MUuxLsFSDtY/H6VpOJVzPT4Qn4CvQ3UctWehex7QMDtHFIULALUgf5SDRTvE0sYt5ttsABoquColYGYqJJm4gdco5VSOAcXUy+gqUQkXI6R9b1eeC8WRi4eW0kOBQQo82lZ8o68jVU08kZKmM/aU9rw1xYkS3mjwE/hSJXE1YlYTCUdi4kggSSc6Rck6aHTejeMcbCg9h4gBJSI/hIqjcO9pWwtcJWVLSnSPeHZza0CU6zvWrbyGCbWC8P8ACkKSQUArcXZwmSkKVYAG0AWjpVGeLRVBTcSCLgZhrJNtbW/rTvEP4peQobdyyDKAJIn7JJ168/CTWsXxEF5ZIISVKjNqEkqiY1VeT1pLdlYrGQh7sW3SUpCk2IBWMulwYOaxnltSZ/ElOqyb/et489Km4XjBouZKoJIAuZE/BI86H4thll5SUgnLqBsAQLf0pd2aDgOZyPJEriJtKlK8k3NRLZZ5kxqSezT/AJgT5AUFg2FKUEoF825iCJ/P+lEY1vsnGyYczJzpCrZpG/nf4VnFvsO5cUSHDsj758xA8JTPwqNOCaIMqcSfEK+SR86gZ9pHExCUCAkaH7Jkb03wvFUlPaPpATO0DNqSBmmSJFv3wk91Xdyj7FAWcODOUz/GiPkSfhTR9xtZShhpZVpATJKgDuQDESdBpNCYV3DvqX2auzI90OHVIGpPM8hO0zJUDsDxdeHK5bSVKTlBUDKZ1MWvE2MRTpezN0Y22kKKVJKVDVNwsa6hURqPSt4d4JN8yYlOYqKfdWo/ZVcwoC8C2tGcWxiHltiyloQZOvdCu7Mi8SfXelqHQUKn3sqVDpmQg+WtFqnyBO0WHgntUEuZnU9okCGw6spAIOvukKMWuaH4hi0qdWpAdKCe6kFSsvmDcTTrHcCwzWGbWO0X3my4jNbvCSSRdMCYikXtTgGmHA2JBCJJuq501FrX86EW7tGtPAKXGyrvqUkb+8T6WvtrUODxLfaALfW2kJkGFK79oEJ03ufjVhV7KIVhA7nUFBsqABQmY3nLIGm9pikvHMF+i9gtDjii4jNdV8sJi4SDEnedKaUnyBZxYdhOEl5f6vFrUClR7q1AhQKds8g94m/KhsPiHsPxJloYhxY7RKVpUtShByyCCoi4JoLAccWVyoIUEiwWrvXOxWCJ9LVnDn+04m0R7sgxIISQmSBltEibVrTQHGi/YtSlOKBACJTkMyVT708gDb82quPJb4u4TYLJiNwUkDykfCrWhUuJ5Zh86qftW5GNZcO4HwWTpvY1TVVU/Af4fLcfKYS5j0kkXMGDAJAPpQzzzarGf5TUGKxAU4uE2zEJUXE94D3SQE92R0tUbDoKSSBbwN4kiQLwd6pdkdtFgatg8KP2mIcc8kiBRuLbC42A0odQyowKfusKX5qWfwqZC1OSE6wTsNPzpSwwrBPkpS+PKKjCRAJFzrBrHOIKULZB4kj8TRq+FtiwzD0qBWGSNJ+P1oZ8jqgAuL5tfzn/ANayilI8fU/WsrBFHHscEPLABkmdB9oBX4/Gk7vGlDRMSZvz0n4Ud7VuqQ4haSRnaT8CU/8AiKQPYgrOZZUo+PnuOvxrh1Hlo6YpUFDiKjc/KjcDxlxk9o3IItm/oZpO2uxifP1o5Ldik8vmPrWi2CSR2/x51cys35UZwl2UqM94FNr9b8th60iaTYnl86Y8FVdXh+NGMm3kpBJSR6rwVL7jLZRiQ3P2QwkwSsjUqve9URlyXBmgkqMkgHntpuavfsnix+jspItK8wt3u8uNbmL1QV2xBETDqhH+KK6J9Cx/UkNP0/DpwhZWyC6sKhyLD9YqFT7wPdiwvIvqKATxFRCnAe/3EDnmBUVQNSZCT/iqMuLzqyai14Mcxe25FDYBhReymYVDkaXKRJ5aje1r8qg/tIDvlnKuJltYSg+6RmIvmOvoNI0MeFPPatnt8Oh9sDKlSjA1SFwVo8EOXH7jqfu2pS1nOrNrJnnM3q4f2f4pSnwyG1PJWPcBAFgbqJslNyCdgT7wJSo3YjVFcQc/8Q16jn9fXnTT2ybLa2mDIDTKDBt3lguKMf448q9Ca/shaCsynsiiSQhsSlG+UKWrMoAWkwbVV/b/ANhl4fI8hRcaUAjMZ7hSICTM5RA7u1o5TrtCpqyk4ckEEEggyCNQedXND6cVhwT3XWyAYCiVWN5HugwIBkAgwQDAqBWluNFmNjYdCdz4UdgOMqQFHKBIgEEiPS6j0kUY0MxtgiiQpBuSE35qNjMXuKkOGyqyKJEryeKUEJFxcQBQTKuyUJSB30q1kgC5Bg8786L48f1qv43DqDqs8jawGsVm/sZFsDkh8KBUkFkQdAMiptytVddBDbJSBKykknWStY36JF6bYx4gYiP2rYMWsEL153iq3j1nKzrZifiv60YP6gq2OuN8SXlIzHKGUQIG+UmgfZ8KedDZUTnhpEqgAqnLcgkJEaAb84rXHnLLFrNoExf3QaW8C4f27hHaBBTCgCopnqkj7QsfWl0ngLQ29ocCrDFTUSpCglQBBEkBUzH3ctiNzXHsgrtMalURdZjWO6qguI4xKFhBIME5nASrMrdU6qk2mjvYcD9JkGYSszGswJjzp4u5IzVRZ6GHIWnoZ9KpPtM8VpbX9wx5GPoPWrW4vU8kq/7TSLGNBQKTcG1dc42qIaUtklIUjiSlGSlEHktX4nWu1OkoV5x4UCrGrZUW8mZI0MHQidRUuFx5dWhBTlKiNj94aTrUlLyVlDtcF44ij9elP7PDtp/yyaq3FeNpQqCVAGQIGaYsd4q0Y53/AGrEHkoJHglIFV/9IQFHKCZvoD4kSZj4U6/KIdiZPFW1EAFUkgDuaz4GmmN4WWwkqEZpjrESfiK7/TAFA5fCyZ+dCce4x2jyC5ZDbcJESBPznn4bULoZEPYDlW6V/wD1AxzP8h+tapPkiPtYP7Wty0yeRWn/ALVD5mqw+iDFW3jaZwxP3HUnyIUD8SKreOauCNCJ+Jrk1FeS8GD4c1NicecwMRYeGlQoEH0+dRGSSPH4VK3Q9BisQkogCDM/WmPBcn6zNmzZO5AEFWYTmm4GXNpvFIk60w4Y5Dg9PWnjLJo4aPT/AGXc/wBlRp3VL2PInl16VTuLAjFujk+qP5yatvsViiGilSmAkLzgrKgq4iAAQFDu6darXtWyE4p1aVhSVKCyU+6Cu8WJ0Nta6pPCMq+WQFi3u+Aq5QomQe9eLHkbfGsx7wQphzYomSM2ili4m/rXDOJ7QhQCVKzQZ0iEkTmPMqEn7tCcWxwU202QQWswJ5yqQBXNJytMV1VE3EcSy8CopUHIspKu7r9oFMnfQz5V6b/Yjw5GXEOCMwyJ1kgHMT4SQP5RXja5SYIjlyjmDv41cv7MfbFWCxMFJW06Mq0pEm0kKA5pufCa0pN3XINvk94d4MFEkxe+gJ8iR85qPjPBku4V1kgZVNqHgYJB8QqFTzFEYLj+HeQFtvNqSRPvgHzBgjzFU3+0X+0VpnDuM4dYcecBQVJMpbBsrvCxVFgBpMnSDJSm3RvjgsnhpwpCtL8h+bCtusHf+greF4ktsnRSSZKVfgdQfCnTCm3spRa4zDUi+1r+h8CbHqikxHZvi/v3naJt9kCeoqTjWIBKCDILYOkXMlR070nf8gZ79YtxQiG0KWYEDu38pMbnU3OpI4jgnAlkFC05WUCSSQTlKoBOhj7I5Urdthj0WDjDkDEaf75PPZC6rmOwSloaUCIDaUxefdkmPA0+48f/AMi8frz8Er6W3NKEvJDaCpJIKUpEHQ9mm/lJrRf0MlkJ4+sQ6I0CB/lG3OknDGyuQOp5AAJ1JgxTn2kiH9iFJ87AHwpdwp4oZzATCjeLfZsTttSaauKQ10wdzg6ibrbJ6LFX/wBlcOEYRkwnN3wSAJ94fa1Iv8KpK8UgpyltMEz7x1O9XfgScuEw4/4c+sGurSS3EdWVoPfX3VeHzIH40vdZBCiTFjf6VO8QRBNiUg+GcE/AGosS0lttRUsqABVISTaQIHOMw/MV0NkEJDiGpyhfeH2c/e9LUbwpgKxOHAJILqTqdNaAZeZclSBJgknJlVA1uUzTfgI/2tB+4lavRJpHwOEF0LLyvvrX84/ClP8AcwJUozmLfZzIgDmBNj9aY4D/AHSesn1JP40p4xxNxDgQ2BdMkkE7ny2pnSQiu8E+B4K0h1sqJCW0wJI3mVWuTc2HTlXfF8Qhbqi2MqNEg6wBAJ6nXzpKriGIOoR6V02t7ulSU5VGJkD4TJpLXQ69k8VlarKwRfjE5mHh+5I/wqCvkDVRcfmB90R8Zq8tMkykgwtKk+JKSPxFefuGw51xauKOiBIDJrntMpVreR5EX+BrlpV66dbmfKo9FDSLkDrT9rCoDqMiSoRBSJJJIIEQQZJ+dV1Coijm8aQpJBjS9PBpcgdjxrG9g4UuAz3pAkwSLDUG19+VRYfEhw5FJJzc1G5F56co61BisSHXisGEzqslW07iTfnTTgpSlYNlKPuCFRmm/wBnvEGLdapYtBvs9xJpll5CsKhxS5AWVTllMXmbam1/nSfOhpSlOIVDjZ7IxuUkHw974DejcTgUtF5KnVSIKkCRnIJlMG9oFra8hQnF8QlxhB//AGAidjGWCI8hQklRssEaUlxOVwSAe6q8pB1sPev5+Nk0Y9iW2kZGEFMiFrUczi9JBMAJTP2QNhMnRdhcCpxMpNxonRSrxa0EztTAcA7QAtOJUY7ySoJWlW6cqjJPhTblyK/Bvg/EkJXkduhdp3QrZQ/EbisxiMsjYmQbxykSPdMa0GrhcKKTmtqLSLemtMBj0wlpzMUAEJUSCpM7bSm2njTJitCJ1F4GppuwOwQW9VqMnobiEnfukgzzjWajTg3ArI2kad9VpCDrJJyhMWn6mo1pSglCXEr5lPenz50trdXY3QzwSv8AZcQQLqAaB53zLjyBolzHNFphDSVdpB7XMJEmNLQRIJETbWCLq2kHLqQkE5UkgXIgqvHT0rjDrIcSBY5gPjFStxb9lFG0W72tYKG3invZn1FUgWTlvF9e8r0FVplGZpBJI70J0jUCTP7vKfLWn3tniwppfPtnB/lSD8xVewzkraRGih5yRWg608gSyP8A24wIaS6QQoKWkm0ESU/WPKkPD3P1QEqTOc5kgqgZ0iCBsSNaee32MQtC8pJ/WZendyTPmLedIeHLQlDRcIS2c2YGZMlQBsOdpGhraN7VZmideNaUZ7URBEdmoA9dau2HUEsMJEyllGaeZSDbyiqhwnABcFYJQFncAlGa8z7qjBp/gVLGcKJKQQG5OaGwO6AekkeRrs0rshqrAeteaANZ+tHYXEpQR2iCQLkjUeBFxVbXjj2iUJIze8f4Br5nbw9ZMRjFEWVA3t4/nyq7ZDadPcSQtUAKzfdzFV4kam9EcIc7764jKwr1Vb8aWYbhzS21ZSpL4nRRhxG4HIiNN6L4Ss/o+JUZk5EX6qpE2+R2l0McMIQkaWHyFcYssZrEqtclOh3FtRQ+NzFMJjfXSYsD0mKTHD4sDRmnbFURq6lrp6H6UIVJGh+B+lFJwa0YRTzsCCBCd1FWiZ1gXO1DuMHr6GlsZIgzp5/A/SsrOyP5BrKWxiP9LUXEqUZgg/LbyqhcUZyOuI+6tQ9FEVeC+Yi0eAn1iaqftMiMUs8yFfzJCvxNcmrlF4cihKqKdrjsQo90EnwNdO7DyqCwUIAmp8O1Kh41Nw3BKcUUpTJ57Cn+L4YGGAU3UFgk7myvhTxg2rA5VgFaaBEFIsdrfKpmMR2SgpCQCNNTHhJtUmGRA7zTpkzKWyReh8atKdUuJn7yY+ZqnAmRhhMQXc61hSioSspMCJjZJAEc9k0idTDqwBaVCJ019dNOlToUUtoWgnvKVPTlpoaG/R1rkpQo72BNt6nJ3gpFDfgkdmoKMTIvpE6zpMnxo/irTCFDsgtKj72c50kbJkEKkEE5wQdLUhYxobbKTOfNoRAixM/aqZOKKwCTJ67bx4XplJbaBtzZJDckhtxK73SsFMm0z3VDUUbg+GJVGVDjhtYrJ7xt9lOp01oFlzvHT3eUbjlVu9hOLoaW4laspdyJQYUe9Khtp71ZJCyVCLGILpKVFJSCMqM4SkACAAJGmkm9q09IT2efJAFpkElKTflsLcql4wScW+f+M5/3qobiLo7RQUkFW5SSm8CbRAvO1aq4HjkAfcIF73F7aX9dKa9h2f6MJSe0INokArTY76ReOca0oxbg2EXFiZ2PQU6RgWQnBuNmVqdaSsBSSEmASCBdKpBN/vdDS1hhk+DPaVyWVdX3fk39aV8MXmxTI5uI+Yo/2jXLI6vO/wDx0B7PJnG4f/mJPyNL/QKuQr2oV3Seby/n/SgsFxhnD9iot51BPfToDJkGZ5QI01qb2jX+rG8uk/A0LhMOvMkNqTLzYaIUmYzJy2O3vC4poWZliwS0hjtIgLBXGwJKoA6CQKI4Q8Bhkfwj4iT86VMpIw7YAEiI/ei++sjlXTWLCGlNzFlZJOqYsPEaeVdEJbJW+KFlByjjyRcDeU4+46fdgpHqm3kIp5jZgEbJuaVcAaytRzJJ5Gcgn/KaZvkSAVBNtToPGqaTbhbIzwwRKiDIMEfCnTD5Vhio6uPp0/dF6QqhJyhaV2kZTNhGv5+VPcMn9QwOalq+EU8eRGRY/FLQCUySBoNSSYjwqN3iroze/wBwAk2Ik/ZmPH0NHqRBmAYrS8UAPcT8frTtATBOIturaQpZVE2zaCLkeRpViHnBeGQP4SKacb4o68BvlGVCQO6kdB9aSKZcUlQXYyIkR1+lTYyCBhnj+zHkfrWUOhlwCMx9TWUtjG2XJSk8wD8KA47hVl1C0ECWwOZ7pUD8BRXCwVISACTOUAC5MwBHpapcek5U7EFSeo0t86lVoe6YsZwwE7zYnc8z5FIoV/gqi4ZgAknrB6bU0QqNNeew/rUiFAaj89aTag7mNOAIyAIbsFgpVAFwRzInz61JxVA/R1KQQotugKHJYVBB9aB4bxsMuTbnfaCPpTLivGmXGcRH+8Uhsyn3c+cnzISYn6VfG2iWbLLgm0jCtqIg5BNjYwJHrVB9tl5koUNlR6g/Su8J7X9zI4pSgkm4SIPM61FjXkYlPdkZDmvAOhiBcHwqcmnGkNGLTsWozJwiQRGZZ15QCCKm4UwMhWsgpBsm4O8mRyMa8/GFy3STFhHXu2G3Ux6mmHD0q7NRsUgwUQZIMTCp7vnUV+i74JsSyySVZUqP/NKdv9LUtwcAG15+m9N3OGpKTlCSdrqMXGtvH0qHF8J7JBUFoVbNCZPrYZZvY8j5tKPaNB+QdKzmMzOXfX3hV9/sveyl9UxHZ6kAEy5AJJA1gx0rzNnGmZjaNeoP4U24Rx5TKiUx3hBQqFJcE+6pJsoa6+VTXIZ5DOIEdu7Gnari8yM5338aFxmISXDABSIAJFyAAJMRJMTPWuUOIV38yEgnQaC9gD4UI9xiXClJUROUG2ggDygAUwY4IcZrtqN+njO9WztUKRw5CYntWySAYmEBQJiMwI0kkSdjdO9gl2EJKjJEKbUnqTBITpvG/WjfZTAJGKbChKg8zAJsDmKr7SQmB4mmppNeRJNcgvtGqWW/+a5+H0qH2Twa/wBNZOVQSCFTBiMhg+BINWt72cKwwhxlap7Y5UKTmkFcGSYACgkdRSj2QxJVjEJAkGUBJ7tgCEjUwZPM/jU5RqBouxJ7Qr/Vt+JPLnRbBUoNgJBCUI72hCoEgK2j8KPxXACvKhxt0q7BxaQhMnMFEDNGiZBBiq5hmluLdy3SgZteQAgTroY8KdfU12PeNmGWwDEARexhI6bi/OhsPjEKQBiIHJZbKkq/iCO8lX7wsfie0plhLa80iZiLybFJnYRtRLWGSlMJDkkSJA052Bv1vVJqSy1yvA0HGqv/AGSYZxIIbTBCUgyAQLnQA3gCNbyTRbjSlEkRbmoD4Gg8FhSlRKtSfQWNTuFJJCl5NIPPpV4YikzllyS4UFPazFmv3VXJtsY/0qbB8RWlCU5EqCZglSrAmYAgwPOhcLAbeIVmBKQDzuCaKZ4hDSUdm2Yk5ik5jMakG8UyBRIviyv2afJZ/wDWh1cUP7Mfz/0ra8Z/w0eh+tQKxQ+4n40W/ZqNL4h/wz/MKhXjf3FeqfrXS8QPuD1NQLfH3R60rfsY3+mj7qvVP1rKj7VP3fiaylswPwd8pCwJB8QbED6eVEYmezPRQPwIpXwXEkOKixi0Hl4b3pyVlYVmM23voZqEHaKSWQbC4cqIA9PxPpVjwnA0ls5rkgkTbb3lckgkCNZihOEtoAzKIgc95B1tprY8qZ/3ygySpIkzc9IzGd4Fht8qxRKTfQlw3su244Q4pYAFssAz1kH0oPigZQFNsAlO6iZJMRY2Ea6a+VHY/HlR7Ns3PvK5Df8Ar6DWlGPWmyEnup1PM7n8/wBTpV0FX2K3mglPKt4DDdqqR7qRKoifITJqRDIWuFEBKTCsxAEnY8v9BzrbpQtwhKzCCEyLFQExvoNLeNQZVDLGhtTZCezBgfZSCI2kXpcxiSgls5YJ3E3tG4gc966UynLYjMTJnLmm1h0oXGPLK82YKJ2ITaReLzHL1ovlMKeKJ1JzR30JgE90kXnQiL2HxrGsJmAzPxaI1sLDeCL+k86jaaBIBkSCCQqe9OvhF9KFLxSYhRHMm+h1gRP0p/5fsFyCv7nH7ZHp0J58xHnR4RDQZlpQz58x3ymySOom/K3Kljajvm2+V9tzetrdI2UbxtuP4bXv8OtFLTXFityLAlxJceUUMkOoyhOc92xTmmLkwCbDbrS3DYBxDaUBTJSFhYP2pAsLCT7xEdLVCZGuaeQIJ1PTwrpl1QulUEW2sSLA7iYV5edP9PILYcy6hKVoSSlSzfuyBB8dIKgbURw/HpZPad5x5LzamzlIbcLQCiM2gsVg73FKXGEZSomTp3TGup0tvU2F4m4403hAU5ErzJJT3pvYqk27x284qTeRkXJP9pS2yFrw6UqQCkImJzKKlKzd4xOxpFwrG9jjE4jKB3ivIZABKtCYg6zInWlvEsCoiVnMoGOsaC3kfSgeHvdm4J928gixHLpMa0r5pjKOMF7Z9vezxGdWGmWsoyO5hl7VSionJa5NqqIxrKkNJQ2UuqcUVrBEKSVXFjMHMO6bCDzo3EPp7JRSgZSkpBBESbKIudz/AKTXZxDToSlDQbUm6lZ1KmBokHQFVzrGgosEUiI29Bp4CrA4ISB0FIloIXETcD5CrDjG49a9KbxFejlXLAlNyrzNQKw5UTAJPQEx6U0wiQpUEbE/M0lWCXJBWgJ3BgKkX0M2iueWB0dhOVgjSXDbwBobFvpgoUFQRqnX52qdxUttz9olXqRRGK4egKMPNq6jPB9Ug0gwpC0KJADgmB9oAAbTNvHWtutgSolWoJudthyFMgzAIDiIO0n6UO7hJEZ0fzUGEXfpKPvK1nf000rXZad5Rgk66/DQcqKVgo+0gz+9Ua8Oeaf5hSsIGjGtgQVknz+lZU36B/D6prVAwr4auHR1t7sapn8KsOH94Dnb1qrsLhSVcig+/PT886srZhQ8ajpspI7bxEkbACAL2tc+JN6LcVCc0gaayAelgb0CxZwkiQCdDRuMe7RICE5RA7pIUcwMzMCPwroXBLsWPY2CsJPvHXTb13NK8Q4ZCUkSdJMC258PnRfHFwsKWCnuixIJOukE1XHXSVFR16bDkKhOVFIxsbrWlA7EnNOUmFApLh1ObNYAHWYsCY2NbwqSmAtvbdGm2q9frfS9X7RX3lepo1rDOqSFkwlRIBJN41+dJGTfQzQ7XjBlCo7pFhMQegSCTodaDztzATJACrj7ovmmLRfqY8am4ZwJx1ouRKUEgmZ5XyxtPnXOB4ecygpMx05G9wNDOoB2NM2/AVFcWQNIzQCmCIMgAHLe5lWutuvSimGXAm40Um0yCCFSTzV7sRR2E9mg6QUnKkAXyFWZWaSB3Z920wBI2qr4rEKC1JMWURBHIn1oXSTA1mi0M4pKgdRl5iPkJNHMYEuJzN3SOUCfXX+tUcY5XT0P4GjsJ7SvtghKgATOk3gDc8gPSmWouxXB9Fix3C1qNmlJ5lJAP0oJfDAJAYWZINlCJGhsOqvjQqfbTEQZInYwPPbwroe22I/dPl/Sm3wBtkHYrAKQwklJHei3UE7mTaucK8pzKkzCZIsExHWKX8Q9rXXkhLgBAMiDEG/7s7mo8FxsJnuTIgyqRB/w0HON4NtZY8O2AQVFRXcCQCAJTodRaQfoaL/uJWJSqMkpGpEECdPepPwbEFyVRAR3dZ1M/CmDoznJMZrG5BIm4EAydKW90q6KqNR9ihw9nmR3im3hOUHTxmj8DiJhKXAUlPujmQbc+tKMZw9yxBsdZ6TA60GsKaAVpfzBrbqBsLe2kF8bDtPKM1O+JoFoUnnFUbCcazlKYg7mfOmHbkqF5r0NTWjKtvg5VptclqwDdnlbJaPxgD50hLq0BcOGCZAtAEQRcHWxqxM93D4iCJOQCb6Ln8KTYx1wtkkpKSI91MzMaxSSQEBvn3BySPxod1ZPulPWf6VLiVd89BHwFRpaTulJ/wAImovkqDKU7zb/AM1clxz9z40StI2AHgIoZxtR0UB46/KlMRrcXyT61Ep1f3R61KG1A3UCI28unjXD7OYRQCQ9u59z/NWVGcCeZrKFMODpbAg2HpTJD0JzakAHzqEMp/aJ9akYT3SmQbESLipweRpcEKMWbi19T1qXFLACV50dxRIzAlKpGmmvwqJTAjp+b+NS/oiVpKFTBjQ8tKryJwVfiGLU4sr0J2Fo22qNDKlm16sDnBmhMEk2ESTrzsII8YrF4YJACfACorTfZRzrgVYbhsqha8g+9Gb4SKtr/FWW8OhLTiVFCYAFiTa5GoEyaRrZi1CKRKwBvvVF9FgX9chTWLWT3u/ckgmxJ1J56U1PtOG8pwyFMrCSHFAg5gYsJBtIm/hQg4R+rJTnUQJUUiQkTE2kpuUi/Oh3eGkOFvvdpmyZVJg5pAuDpv6VsoI8/wDuO+lJTmJjRUCfQiInptVOxr4ccWsyM6lKsOZJ59atjXsMuZWEq6BcfH861E97EuWhuL3/AFoMjp3RHxoSjKSyKpRXBUSB19KwAc/nVvxPsWqTkQ4BsCUKPqFD5UIr2QfAnIo9AdKT42PvRXLc/n9K2IJiafj2Zf8A2TnpRWH9mVZxJcRBBkpi87T5X2orTYN6FR9nV3CiEkTIudPCRTThHsu2ow4tciO6lIAP+ImrgjDsrWO0zTopWUHNbUqE+sVw9gi2bGZBIOyvCwJvOvWrrRRP5GRZMO2gNoGS1pgyqSrWSb0q4mpIUQlRj0giYnkaj/TM6svO2pkkTztXDzzghJWrJpClkDkBad4ja21I4KsF9PVakmxXhMYS8oGSm8XMWO023FL18ScCl5FG5PWwM7iNL2pnw5UJPdkFZGwAsDFzfejg5hAMsBJ+0CLE9NQfKufKZ3xjHUgluoR4XHrWvvGYE+6kfECadcPZUtxCQJlQA63FROdijvICD/CQT9fhRHBlrU82pK0pIUToRljQyYBn8KtpuXBzamjCKbcv8FzxWCcS0U5FSpXLodfSqriuHlCwSlQJVufP8KtnFOFvPYcF9xKkJzKQBZS1ZdJ92Npm3KqewtrNDalEpJKgqbHTceVq6pOzz4YWGRrXKlHrU+GxCUjvJJJJgyBb08aCKrEzH4Vn6Umdfz6VGylBj2JQQQEkHxH0oNaDE7VyXgbAyamRi4bUgiQbjmFDfwiQRQbsyA3FxHiPnf4VIrHM/e/PrULrwFiQKi7dPNPqKFhaCg+0dFfD+tZQBKtlgDwFZWsFGw90Pp/WiMC5c62O4jWhxFd4dfePUfI/1rj09VuSR1T00kFq/P55CpMKrSoHFwT+etbw6/nXYuTlZNJBUBFxzg+Mb0FMkqPgPrRbzpzAFUJM8tbbkch8KBdci3K1DsLR0HN65w7UvhMjvpUkTzUhQH2VbmNPMajltYJvWlgCTE2tprtRAuRuHAFKupOeCBBjvJQrTKgEd6YgTaOZn4dj0NvJedBXkWSYTJiL2MifE77WpS9iiUpQrLlQknMUmSY08JA8etdYDiTKV5iSUkoKhlIGUET1Ntd7VrCejjHoInsX/wDpoM+hrf6c3aW3hP8AwDbxg/Kgk+2OCJOV9MdUOC0+HWiU+0WFIn9IajqVD5pql+yVPwbPE2N+0Hiw5+Fa/vPDftCPFp0fhU44sx+3Z/6gHXccq6Tj2To8z/1kfWtYK9EJ4lhNnkCwmSsXjqmlnG8ayrKltxK+4qYOa97aCNjen5KDEOINtnEH/wAqqnt3iQ12IEEqCjtzA1BNG/Jksld7dY+0qrRwjFwwgrVlTmUSSTYkiI9DVfwnEVrbUpN4B3IvlNgLyomohw5bYWjEoWFJhWValIIlKYMaG0+h8K0XTwM1fIxxmEw6FKxAxKSpLqcrAT7yMozL5bqPLumdRScY5LrhRnSlLi0DOs91AChJPIeFTcabQoN9grtJkGBoQm4k3Op22pLjGAEAwB3Rprtc9ajJ8lIoevcEQ2RleQ6CYOS+6oBuQdBvvvXSGCtI7qfx+VKeCOqLLiUkBWYEE+X0pngHVmcyYgx8AZHSCPUUsYp8lvllBYY59n/ZtLrgC7gXI0t86uPDsMjDuEIQlAnZI3Nrm9V/2YcPbAaZgUz4i3xirQ+1ML5geRvPyiuyEIpYRyaurOb+zCPaBgLQFFGdSU5gJIk9Mu8dK8+44ylC+612RySbklRJ1vfavRcc0l0AKBiAdSIPketee+0zIS64BoAkb73/ABoTVRF03kVtcOUtEwCkkj3kjSNpncVMjhxTohPqg/M1ExlIAKVEjkr8Mprh5o3ISoDr/pUSxI7h1n7I8so+VQHBr5fEfWoyaxRF9elC0GiF7hxVcpNDu8J/cNTqoTEKVPdUB0OtK6Gt1RKjCECAk+hrdRthcXWP5T9ayhjwLRpDgFYh0Zh+daGLorkK35H8a86OHZ3PKGT2o6itNKvWPaDxiuWz+fz5V6SOBhjroEWJJgCIies7a0txCbna9NVNSkH6D4mwpdiUyrWbDl+FtqZrJk8AqRJmpEi4JMZb6b7D886JwjvZ96BaulsqCCo6qMnxNahbIsagrBBOut/D6UNhMG0lP6y5UTE5gMo5EAyZBopCZkDTc/nWKmwBUiwcWkfuqj5VmrY8ZUjk8GykKQlwyNOzWsR49mI9POpUcPcMfq1+bMfMCp3cODEkqJO6jWDhyRpHoPxrUug7l4/6aTwZW6D5tj/2FDP+zRKiZKZ5BI+blMzwsjRTesQCif8ATrWf3Wr7yf50fWttTBv9CtngISQVLSQNipsfJ0GuDwdH/wDQ0OkoP/aTTY8MXznzH1rtPCTFwfIf0rKCNvFuCwoTmyvt6bKKef7pB1+ApknGB1pxThW6pzu9ot8oggAAGU5VaE94jXzMw4YgJIyKzKMBRB7gsJ0HU+XlQw4Qth8ZXFKbzCSmYKZvIHyqiW0W0+QJnCuYfKodo3BkLkFPUhQSQT4Gk3E3SVQTMWHqfU1ecdhUNKaWFpGZcLKIQUyIBOUiQJ16Xmg8YpsjvNhR/hbWR5pCD8am48qy2KT8lV4Y6pvOBEkW3E3+tNMDjys3N7Azr/pUJaStYAGUlVyYBNjeM2sJFp1vUQwsKBBykH4bgg0kcIWSzReeFPpb7xJkG3Wrgh9BQRnRqSO8LiZG/WK8uOLH3/U10nEj7w9autZEnpHqX6QgCMyf5gb+tede0j+Z5yN1n0FhQSsTGkVw8qQnrWlqKSoEYbWMcJh3GlSCmSPvoOt9lVPjOIPqSUnJBBFss313pEkwYzKMc/8AStrcmk3UhtuTpWEVyHqPrUasMrl8RW0tzOtuQmoVpgkHY1O0OdKYVlIy678qEcwRKsxSZ/HSfGtqeHMetQjMdFCsYMbRasrCayiASCuhXIG9bSCowNPz8a847Rmgy2D0Fd4cXHT8/hFR4ZMJy+I/GpsKmTH9fzyr0IO0jjkqY4w7IUgtxJIIB2m4/Cl/Em4CDlAkRIKVAxEkFPnVs4QmAUnQwSNphPPrNVvjaR2Qkq7RC1ghWaIzKuJEXAGldEo4sipdCp9aSQEiwufwrvEYm3hUDCbSdTWjcipjBLacqOprSaieduByraKBg1K+94D4n+g+NShd/Clzbm/O9TdtWMHdrW+2oH9IroP1jBxeqPEPEihw9WOOSaJjbDpSoEHSrPhVHFJhw5Qi5cCRKREXgiRpaq1abfn83p1hyEtzN9I59aeIrFeLzFZSFKUjabSOokgGonMQ4gRmVA0ubdKZ4kyQoxPSo21JhU3kUjXaOjT1EltkrRUOLYla4zqKvEzz+tLc1WDiCW1Sm6TzAkDy19KW/wBzqPuqSrw19DeuWdtl1p/25Akgk2k1qaY4RhxpYUleRY0MdI3HI0OvAKnUHz+tIDayPDk5h41cmm8ywkqCRESZgW6An4VWcDw5YWkkQJFPHEBRM6TVtPghPDGOL9niIUoouJBlWkxOmk2moE8Ky5oKe7711WvG4qLF8VRlSgKWQgQkEDTaTm8egqdriYUEmD3v95p3rZflJ8TT36A1RLh8OoCAU5jcGx7okK1Fh9KGcw5WpWSIuYBFhW14gd4pzAkpAvohNwPMgTXDmNS3mKZ94H/CLx6/IUAATnCbZtiYnNafWpRwtTeogA37ySfQGa1ieJoUClJUlMDLa4UDIPqSPOiMXiEuErm4mBkAt1VmknyrILAyaytJTasqlkxMrU+NMMKnu+VZWV5h3omw21E4P3x41lZXdo8I5dXkt3C1HOL7p/8AKo/br/cf4k/MVlZXoS/JyL9FMOlRo1rKyuVlSNWpqdOhrKygMbTW1VusogOK6FZWUDEgNarKymAFYfXyphidSNprKyijHLJ+dRcQMTHKt1lDoZcleXXMVlZUWdUQrBuGQJMcppmrDJt3U+grKyps74fk5WykFMJAvsAOdcN1lZVNM87+I/ZtSByFaisrKoc5lQvCxrKygYFKBOgohPuq8qysrLkJwKysr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/>
          <p:nvPr/>
        </p:nvGraphicFramePr>
        <p:xfrm>
          <a:off x="1571604" y="2285992"/>
          <a:ext cx="5786462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4527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Competências de descoberta #4 networking</a:t>
            </a:r>
            <a:endParaRPr lang="pt-BR" dirty="0"/>
          </a:p>
        </p:txBody>
      </p:sp>
      <p:sp>
        <p:nvSpPr>
          <p:cNvPr id="1026" name="AutoShape 2" descr="data:image/jpeg;base64,/9j/4AAQSkZJRgABAQAAAQABAAD/2wCEAAkGBhQSERUUExQWFRUVFx0aGBgYGBsaGBcYHRgYHRobHBwcHCYeFxokHBgYHy8gJCcpLCwsGCAxNTAqNSYrLCkBCQoKDgwOGg8PGiwkHCQsLCkqLCwsLCwsLCwsLCwsLCwsLCwsKSwsLCwsKSwsLCwsKSwsLCwsLCwsLCwsLCwsLP/AABEIAMIBAwMBIgACEQEDEQH/xAAbAAACAgMBAAAAAAAAAAAAAAAEBQMGAAECB//EAEgQAAEDAgQDBQUEBwUIAQUAAAECAxEAIQQSMUEFUWETInGBkQYyobHRQlLB8BQjU2JykuEHFYKi8SQzY3OTssLSwxYXNENU/8QAGQEAAwEBAQAAAAAAAAAAAAAAAQIDAAQF/8QAKBEAAgIBBAIDAAAHAAAAAAAAAAECESEDEjFBUWETIjIEI0JSkaGx/9oADAMBAAIRAxEAPwCqN4feUjy+tMcFw8qXkzQYmwA0MUuxLsFSDtY/H6VpOJVzPT4Qn4CvQ3UctWehex7QMDtHFIULALUgf5SDRTvE0sYt5ttsABoquColYGYqJJm4gdco5VSOAcXUy+gqUQkXI6R9b1eeC8WRi4eW0kOBQQo82lZ8o68jVU08kZKmM/aU9rw1xYkS3mjwE/hSJXE1YlYTCUdi4kggSSc6Rck6aHTejeMcbCg9h4gBJSI/hIqjcO9pWwtcJWVLSnSPeHZza0CU6zvWrbyGCbWC8P8ACkKSQUArcXZwmSkKVYAG0AWjpVGeLRVBTcSCLgZhrJNtbW/rTvEP4peQobdyyDKAJIn7JJ168/CTWsXxEF5ZIISVKjNqEkqiY1VeT1pLdlYrGQh7sW3SUpCk2IBWMulwYOaxnltSZ/ElOqyb/et489Km4XjBouZKoJIAuZE/BI86H4thll5SUgnLqBsAQLf0pd2aDgOZyPJEriJtKlK8k3NRLZZ5kxqSezT/AJgT5AUFg2FKUEoF825iCJ/P+lEY1vsnGyYczJzpCrZpG/nf4VnFvsO5cUSHDsj758xA8JTPwqNOCaIMqcSfEK+SR86gZ9pHExCUCAkaH7Jkb03wvFUlPaPpATO0DNqSBmmSJFv3wk91Xdyj7FAWcODOUz/GiPkSfhTR9xtZShhpZVpATJKgDuQDESdBpNCYV3DvqX2auzI90OHVIGpPM8hO0zJUDsDxdeHK5bSVKTlBUDKZ1MWvE2MRTpezN0Y22kKKVJKVDVNwsa6hURqPSt4d4JN8yYlOYqKfdWo/ZVcwoC8C2tGcWxiHltiyloQZOvdCu7Mi8SfXelqHQUKn3sqVDpmQg+WtFqnyBO0WHgntUEuZnU9okCGw6spAIOvukKMWuaH4hi0qdWpAdKCe6kFSsvmDcTTrHcCwzWGbWO0X3my4jNbvCSSRdMCYikXtTgGmHA2JBCJJuq501FrX86EW7tGtPAKXGyrvqUkb+8T6WvtrUODxLfaALfW2kJkGFK79oEJ03ufjVhV7KIVhA7nUFBsqABQmY3nLIGm9pikvHMF+i9gtDjii4jNdV8sJi4SDEnedKaUnyBZxYdhOEl5f6vFrUClR7q1AhQKds8g94m/KhsPiHsPxJloYhxY7RKVpUtShByyCCoi4JoLAccWVyoIUEiwWrvXOxWCJ9LVnDn+04m0R7sgxIISQmSBltEibVrTQHGi/YtSlOKBACJTkMyVT708gDb82quPJb4u4TYLJiNwUkDykfCrWhUuJ5Zh86qftW5GNZcO4HwWTpvY1TVVU/Af4fLcfKYS5j0kkXMGDAJAPpQzzzarGf5TUGKxAU4uE2zEJUXE94D3SQE92R0tUbDoKSSBbwN4kiQLwd6pdkdtFgatg8KP2mIcc8kiBRuLbC42A0odQyowKfusKX5qWfwqZC1OSE6wTsNPzpSwwrBPkpS+PKKjCRAJFzrBrHOIKULZB4kj8TRq+FtiwzD0qBWGSNJ+P1oZ8jqgAuL5tfzn/ANayilI8fU/WsrBFHHscEPLABkmdB9oBX4/Gk7vGlDRMSZvz0n4Ud7VuqQ4haSRnaT8CU/8AiKQPYgrOZZUo+PnuOvxrh1Hlo6YpUFDiKjc/KjcDxlxk9o3IItm/oZpO2uxifP1o5Ldik8vmPrWi2CSR2/x51cys35UZwl2UqM94FNr9b8th60iaTYnl86Y8FVdXh+NGMm3kpBJSR6rwVL7jLZRiQ3P2QwkwSsjUqve9URlyXBmgkqMkgHntpuavfsnix+jspItK8wt3u8uNbmL1QV2xBETDqhH+KK6J9Cx/UkNP0/DpwhZWyC6sKhyLD9YqFT7wPdiwvIvqKATxFRCnAe/3EDnmBUVQNSZCT/iqMuLzqyai14Mcxe25FDYBhReymYVDkaXKRJ5aje1r8qg/tIDvlnKuJltYSg+6RmIvmOvoNI0MeFPPatnt8Oh9sDKlSjA1SFwVo8EOXH7jqfu2pS1nOrNrJnnM3q4f2f4pSnwyG1PJWPcBAFgbqJslNyCdgT7wJSo3YjVFcQc/8Q16jn9fXnTT2ybLa2mDIDTKDBt3lguKMf448q9Ca/shaCsynsiiSQhsSlG+UKWrMoAWkwbVV/b/ANhl4fI8hRcaUAjMZ7hSICTM5RA7u1o5TrtCpqyk4ckEEEggyCNQedXND6cVhwT3XWyAYCiVWN5HugwIBkAgwQDAqBWluNFmNjYdCdz4UdgOMqQFHKBIgEEiPS6j0kUY0MxtgiiQpBuSE35qNjMXuKkOGyqyKJEryeKUEJFxcQBQTKuyUJSB30q1kgC5Bg8786L48f1qv43DqDqs8jawGsVm/sZFsDkh8KBUkFkQdAMiptytVddBDbJSBKykknWStY36JF6bYx4gYiP2rYMWsEL153iq3j1nKzrZifiv60YP6gq2OuN8SXlIzHKGUQIG+UmgfZ8KedDZUTnhpEqgAqnLcgkJEaAb84rXHnLLFrNoExf3QaW8C4f27hHaBBTCgCopnqkj7QsfWl0ngLQ29ocCrDFTUSpCglQBBEkBUzH3ctiNzXHsgrtMalURdZjWO6qguI4xKFhBIME5nASrMrdU6qk2mjvYcD9JkGYSszGswJjzp4u5IzVRZ6GHIWnoZ9KpPtM8VpbX9wx5GPoPWrW4vU8kq/7TSLGNBQKTcG1dc42qIaUtklIUjiSlGSlEHktX4nWu1OkoV5x4UCrGrZUW8mZI0MHQidRUuFx5dWhBTlKiNj94aTrUlLyVlDtcF44ij9elP7PDtp/yyaq3FeNpQqCVAGQIGaYsd4q0Y53/AGrEHkoJHglIFV/9IQFHKCZvoD4kSZj4U6/KIdiZPFW1EAFUkgDuaz4GmmN4WWwkqEZpjrESfiK7/TAFA5fCyZ+dCce4x2jyC5ZDbcJESBPznn4bULoZEPYDlW6V/wD1AxzP8h+tapPkiPtYP7Wty0yeRWn/ALVD5mqw+iDFW3jaZwxP3HUnyIUD8SKreOauCNCJ+Jrk1FeS8GD4c1NicecwMRYeGlQoEH0+dRGSSPH4VK3Q9BisQkogCDM/WmPBcn6zNmzZO5AEFWYTmm4GXNpvFIk60w4Y5Dg9PWnjLJo4aPT/AGXc/wBlRp3VL2PInl16VTuLAjFujk+qP5yatvsViiGilSmAkLzgrKgq4iAAQFDu6darXtWyE4p1aVhSVKCyU+6Cu8WJ0Nta6pPCMq+WQFi3u+Aq5QomQe9eLHkbfGsx7wQphzYomSM2ili4m/rXDOJ7QhQCVKzQZ0iEkTmPMqEn7tCcWxwU202QQWswJ5yqQBXNJytMV1VE3EcSy8CopUHIspKu7r9oFMnfQz5V6b/Yjw5GXEOCMwyJ1kgHMT4SQP5RXja5SYIjlyjmDv41cv7MfbFWCxMFJW06Mq0pEm0kKA5pufCa0pN3XINvk94d4MFEkxe+gJ8iR85qPjPBku4V1kgZVNqHgYJB8QqFTzFEYLj+HeQFtvNqSRPvgHzBgjzFU3+0X+0VpnDuM4dYcecBQVJMpbBsrvCxVFgBpMnSDJSm3RvjgsnhpwpCtL8h+bCtusHf+greF4ktsnRSSZKVfgdQfCnTCm3spRa4zDUi+1r+h8CbHqikxHZvi/v3naJt9kCeoqTjWIBKCDILYOkXMlR070nf8gZ79YtxQiG0KWYEDu38pMbnU3OpI4jgnAlkFC05WUCSSQTlKoBOhj7I5Urdthj0WDjDkDEaf75PPZC6rmOwSloaUCIDaUxefdkmPA0+48f/AMi8frz8Er6W3NKEvJDaCpJIKUpEHQ9mm/lJrRf0MlkJ4+sQ6I0CB/lG3OknDGyuQOp5AAJ1JgxTn2kiH9iFJ87AHwpdwp4oZzATCjeLfZsTttSaauKQ10wdzg6ibrbJ6LFX/wBlcOEYRkwnN3wSAJ94fa1Iv8KpK8UgpyltMEz7x1O9XfgScuEw4/4c+sGurSS3EdWVoPfX3VeHzIH40vdZBCiTFjf6VO8QRBNiUg+GcE/AGosS0lttRUsqABVISTaQIHOMw/MV0NkEJDiGpyhfeH2c/e9LUbwpgKxOHAJILqTqdNaAZeZclSBJgknJlVA1uUzTfgI/2tB+4lavRJpHwOEF0LLyvvrX84/ClP8AcwJUozmLfZzIgDmBNj9aY4D/AHSesn1JP40p4xxNxDgQ2BdMkkE7ny2pnSQiu8E+B4K0h1sqJCW0wJI3mVWuTc2HTlXfF8Qhbqi2MqNEg6wBAJ6nXzpKriGIOoR6V02t7ulSU5VGJkD4TJpLXQ69k8VlarKwRfjE5mHh+5I/wqCvkDVRcfmB90R8Zq8tMkykgwtKk+JKSPxFefuGw51xauKOiBIDJrntMpVreR5EX+BrlpV66dbmfKo9FDSLkDrT9rCoDqMiSoRBSJJJIIEQQZJ+dV1Coijm8aQpJBjS9PBpcgdjxrG9g4UuAz3pAkwSLDUG19+VRYfEhw5FJJzc1G5F56co61BisSHXisGEzqslW07iTfnTTgpSlYNlKPuCFRmm/wBnvEGLdapYtBvs9xJpll5CsKhxS5AWVTllMXmbam1/nSfOhpSlOIVDjZ7IxuUkHw974DejcTgUtF5KnVSIKkCRnIJlMG9oFra8hQnF8QlxhB//AGAidjGWCI8hQklRssEaUlxOVwSAe6q8pB1sPev5+Nk0Y9iW2kZGEFMiFrUczi9JBMAJTP2QNhMnRdhcCpxMpNxonRSrxa0EztTAcA7QAtOJUY7ySoJWlW6cqjJPhTblyK/Bvg/EkJXkduhdp3QrZQ/EbisxiMsjYmQbxykSPdMa0GrhcKKTmtqLSLemtMBj0wlpzMUAEJUSCpM7bSm2njTJitCJ1F4GppuwOwQW9VqMnobiEnfukgzzjWajTg3ArI2kad9VpCDrJJyhMWn6mo1pSglCXEr5lPenz50trdXY3QzwSv8AZcQQLqAaB53zLjyBolzHNFphDSVdpB7XMJEmNLQRIJETbWCLq2kHLqQkE5UkgXIgqvHT0rjDrIcSBY5gPjFStxb9lFG0W72tYKG3invZn1FUgWTlvF9e8r0FVplGZpBJI70J0jUCTP7vKfLWn3tniwppfPtnB/lSD8xVewzkraRGih5yRWg608gSyP8A24wIaS6QQoKWkm0ESU/WPKkPD3P1QEqTOc5kgqgZ0iCBsSNaee32MQtC8pJ/WZendyTPmLedIeHLQlDRcIS2c2YGZMlQBsOdpGhraN7VZmideNaUZ7URBEdmoA9dau2HUEsMJEyllGaeZSDbyiqhwnABcFYJQFncAlGa8z7qjBp/gVLGcKJKQQG5OaGwO6AekkeRrs0rshqrAeteaANZ+tHYXEpQR2iCQLkjUeBFxVbXjj2iUJIze8f4Br5nbw9ZMRjFEWVA3t4/nyq7ZDadPcSQtUAKzfdzFV4kam9EcIc7764jKwr1Vb8aWYbhzS21ZSpL4nRRhxG4HIiNN6L4Ss/o+JUZk5EX6qpE2+R2l0McMIQkaWHyFcYssZrEqtclOh3FtRQ+NzFMJjfXSYsD0mKTHD4sDRmnbFURq6lrp6H6UIVJGh+B+lFJwa0YRTzsCCBCd1FWiZ1gXO1DuMHr6GlsZIgzp5/A/SsrOyP5BrKWxiP9LUXEqUZgg/LbyqhcUZyOuI+6tQ9FEVeC+Yi0eAn1iaqftMiMUs8yFfzJCvxNcmrlF4cihKqKdrjsQo90EnwNdO7DyqCwUIAmp8O1Kh41Nw3BKcUUpTJ57Cn+L4YGGAU3UFgk7myvhTxg2rA5VgFaaBEFIsdrfKpmMR2SgpCQCNNTHhJtUmGRA7zTpkzKWyReh8atKdUuJn7yY+ZqnAmRhhMQXc61hSioSspMCJjZJAEc9k0idTDqwBaVCJ019dNOlToUUtoWgnvKVPTlpoaG/R1rkpQo72BNt6nJ3gpFDfgkdmoKMTIvpE6zpMnxo/irTCFDsgtKj72c50kbJkEKkEE5wQdLUhYxobbKTOfNoRAixM/aqZOKKwCTJ67bx4XplJbaBtzZJDckhtxK73SsFMm0z3VDUUbg+GJVGVDjhtYrJ7xt9lOp01oFlzvHT3eUbjlVu9hOLoaW4laspdyJQYUe9Khtp71ZJCyVCLGILpKVFJSCMqM4SkACAAJGmkm9q09IT2efJAFpkElKTflsLcql4wScW+f+M5/3qobiLo7RQUkFW5SSm8CbRAvO1aq4HjkAfcIF73F7aX9dKa9h2f6MJSe0INokArTY76ReOca0oxbg2EXFiZ2PQU6RgWQnBuNmVqdaSsBSSEmASCBdKpBN/vdDS1hhk+DPaVyWVdX3fk39aV8MXmxTI5uI+Yo/2jXLI6vO/wDx0B7PJnG4f/mJPyNL/QKuQr2oV3Seby/n/SgsFxhnD9iot51BPfToDJkGZ5QI01qb2jX+rG8uk/A0LhMOvMkNqTLzYaIUmYzJy2O3vC4poWZliwS0hjtIgLBXGwJKoA6CQKI4Q8Bhkfwj4iT86VMpIw7YAEiI/ei++sjlXTWLCGlNzFlZJOqYsPEaeVdEJbJW+KFlByjjyRcDeU4+46fdgpHqm3kIp5jZgEbJuaVcAaytRzJJ5Gcgn/KaZvkSAVBNtToPGqaTbhbIzwwRKiDIMEfCnTD5Vhio6uPp0/dF6QqhJyhaV2kZTNhGv5+VPcMn9QwOalq+EU8eRGRY/FLQCUySBoNSSYjwqN3iroze/wBwAk2Ik/ZmPH0NHqRBmAYrS8UAPcT8frTtATBOIturaQpZVE2zaCLkeRpViHnBeGQP4SKacb4o68BvlGVCQO6kdB9aSKZcUlQXYyIkR1+lTYyCBhnj+zHkfrWUOhlwCMx9TWUtjG2XJSk8wD8KA47hVl1C0ECWwOZ7pUD8BRXCwVISACTOUAC5MwBHpapcek5U7EFSeo0t86lVoe6YsZwwE7zYnc8z5FIoV/gqi4ZgAknrB6bU0QqNNeew/rUiFAaj89aTag7mNOAIyAIbsFgpVAFwRzInz61JxVA/R1KQQotugKHJYVBB9aB4bxsMuTbnfaCPpTLivGmXGcRH+8Uhsyn3c+cnzISYn6VfG2iWbLLgm0jCtqIg5BNjYwJHrVB9tl5koUNlR6g/Su8J7X9zI4pSgkm4SIPM61FjXkYlPdkZDmvAOhiBcHwqcmnGkNGLTsWozJwiQRGZZ15QCCKm4UwMhWsgpBsm4O8mRyMa8/GFy3STFhHXu2G3Ux6mmHD0q7NRsUgwUQZIMTCp7vnUV+i74JsSyySVZUqP/NKdv9LUtwcAG15+m9N3OGpKTlCSdrqMXGtvH0qHF8J7JBUFoVbNCZPrYZZvY8j5tKPaNB+QdKzmMzOXfX3hV9/sveyl9UxHZ6kAEy5AJJA1gx0rzNnGmZjaNeoP4U24Rx5TKiUx3hBQqFJcE+6pJsoa6+VTXIZ5DOIEdu7Gnari8yM5338aFxmISXDABSIAJFyAAJMRJMTPWuUOIV38yEgnQaC9gD4UI9xiXClJUROUG2ggDygAUwY4IcZrtqN+njO9WztUKRw5CYntWySAYmEBQJiMwI0kkSdjdO9gl2EJKjJEKbUnqTBITpvG/WjfZTAJGKbChKg8zAJsDmKr7SQmB4mmppNeRJNcgvtGqWW/+a5+H0qH2Twa/wBNZOVQSCFTBiMhg+BINWt72cKwwhxlap7Y5UKTmkFcGSYACgkdRSj2QxJVjEJAkGUBJ7tgCEjUwZPM/jU5RqBouxJ7Qr/Vt+JPLnRbBUoNgJBCUI72hCoEgK2j8KPxXACvKhxt0q7BxaQhMnMFEDNGiZBBiq5hmluLdy3SgZteQAgTroY8KdfU12PeNmGWwDEARexhI6bi/OhsPjEKQBiIHJZbKkq/iCO8lX7wsfie0plhLa80iZiLybFJnYRtRLWGSlMJDkkSJA052Bv1vVJqSy1yvA0HGqv/AGSYZxIIbTBCUgyAQLnQA3gCNbyTRbjSlEkRbmoD4Gg8FhSlRKtSfQWNTuFJJCl5NIPPpV4YikzllyS4UFPazFmv3VXJtsY/0qbB8RWlCU5EqCZglSrAmYAgwPOhcLAbeIVmBKQDzuCaKZ4hDSUdm2Yk5ik5jMakG8UyBRIviyv2afJZ/wDWh1cUP7Mfz/0ra8Z/w0eh+tQKxQ+4n40W/ZqNL4h/wz/MKhXjf3FeqfrXS8QPuD1NQLfH3R60rfsY3+mj7qvVP1rKj7VP3fiaylswPwd8pCwJB8QbED6eVEYmezPRQPwIpXwXEkOKixi0Hl4b3pyVlYVmM23voZqEHaKSWQbC4cqIA9PxPpVjwnA0ls5rkgkTbb3lckgkCNZihOEtoAzKIgc95B1tprY8qZ/3ygySpIkzc9IzGd4Fht8qxRKTfQlw3su244Q4pYAFssAz1kH0oPigZQFNsAlO6iZJMRY2Ea6a+VHY/HlR7Ns3PvK5Df8Ar6DWlGPWmyEnup1PM7n8/wBTpV0FX2K3mglPKt4DDdqqR7qRKoifITJqRDIWuFEBKTCsxAEnY8v9BzrbpQtwhKzCCEyLFQExvoNLeNQZVDLGhtTZCezBgfZSCI2kXpcxiSgls5YJ3E3tG4gc966UynLYjMTJnLmm1h0oXGPLK82YKJ2ITaReLzHL1ovlMKeKJ1JzR30JgE90kXnQiL2HxrGsJmAzPxaI1sLDeCL+k86jaaBIBkSCCQqe9OvhF9KFLxSYhRHMm+h1gRP0p/5fsFyCv7nH7ZHp0J58xHnR4RDQZlpQz58x3ymySOom/K3Kljajvm2+V9tzetrdI2UbxtuP4bXv8OtFLTXFityLAlxJceUUMkOoyhOc92xTmmLkwCbDbrS3DYBxDaUBTJSFhYP2pAsLCT7xEdLVCZGuaeQIJ1PTwrpl1QulUEW2sSLA7iYV5edP9PILYcy6hKVoSSlSzfuyBB8dIKgbURw/HpZPad5x5LzamzlIbcLQCiM2gsVg73FKXGEZSomTp3TGup0tvU2F4m4403hAU5ErzJJT3pvYqk27x284qTeRkXJP9pS2yFrw6UqQCkImJzKKlKzd4xOxpFwrG9jjE4jKB3ivIZABKtCYg6zInWlvEsCoiVnMoGOsaC3kfSgeHvdm4J928gixHLpMa0r5pjKOMF7Z9vezxGdWGmWsoyO5hl7VSionJa5NqqIxrKkNJQ2UuqcUVrBEKSVXFjMHMO6bCDzo3EPp7JRSgZSkpBBESbKIudz/AKTXZxDToSlDQbUm6lZ1KmBokHQFVzrGgosEUiI29Bp4CrA4ISB0FIloIXETcD5CrDjG49a9KbxFejlXLAlNyrzNQKw5UTAJPQEx6U0wiQpUEbE/M0lWCXJBWgJ3BgKkX0M2iueWB0dhOVgjSXDbwBobFvpgoUFQRqnX52qdxUttz9olXqRRGK4egKMPNq6jPB9Ug0gwpC0KJADgmB9oAAbTNvHWtutgSolWoJudthyFMgzAIDiIO0n6UO7hJEZ0fzUGEXfpKPvK1nf000rXZad5Rgk66/DQcqKVgo+0gz+9Ua8Oeaf5hSsIGjGtgQVknz+lZU36B/D6prVAwr4auHR1t7sapn8KsOH94Dnb1qrsLhSVcig+/PT886srZhQ8ajpspI7bxEkbACAL2tc+JN6LcVCc0gaayAelgb0CxZwkiQCdDRuMe7RICE5RA7pIUcwMzMCPwroXBLsWPY2CsJPvHXTb13NK8Q4ZCUkSdJMC258PnRfHFwsKWCnuixIJOukE1XHXSVFR16bDkKhOVFIxsbrWlA7EnNOUmFApLh1ObNYAHWYsCY2NbwqSmAtvbdGm2q9frfS9X7RX3lepo1rDOqSFkwlRIBJN41+dJGTfQzQ7XjBlCo7pFhMQegSCTodaDztzATJACrj7ovmmLRfqY8am4ZwJx1ouRKUEgmZ5XyxtPnXOB4ecygpMx05G9wNDOoB2NM2/AVFcWQNIzQCmCIMgAHLe5lWutuvSimGXAm40Um0yCCFSTzV7sRR2E9mg6QUnKkAXyFWZWaSB3Z920wBI2qr4rEKC1JMWURBHIn1oXSTA1mi0M4pKgdRl5iPkJNHMYEuJzN3SOUCfXX+tUcY5XT0P4GjsJ7SvtghKgATOk3gDc8gPSmWouxXB9Fix3C1qNmlJ5lJAP0oJfDAJAYWZINlCJGhsOqvjQqfbTEQZInYwPPbwroe22I/dPl/Sm3wBtkHYrAKQwklJHei3UE7mTaucK8pzKkzCZIsExHWKX8Q9rXXkhLgBAMiDEG/7s7mo8FxsJnuTIgyqRB/w0HON4NtZY8O2AQVFRXcCQCAJTodRaQfoaL/uJWJSqMkpGpEECdPepPwbEFyVRAR3dZ1M/CmDoznJMZrG5BIm4EAydKW90q6KqNR9ihw9nmR3im3hOUHTxmj8DiJhKXAUlPujmQbc+tKMZw9yxBsdZ6TA60GsKaAVpfzBrbqBsLe2kF8bDtPKM1O+JoFoUnnFUbCcazlKYg7mfOmHbkqF5r0NTWjKtvg5VptclqwDdnlbJaPxgD50hLq0BcOGCZAtAEQRcHWxqxM93D4iCJOQCb6Ln8KTYx1wtkkpKSI91MzMaxSSQEBvn3BySPxod1ZPulPWf6VLiVd89BHwFRpaTulJ/wAImovkqDKU7zb/AM1clxz9z40StI2AHgIoZxtR0UB46/KlMRrcXyT61Ep1f3R61KG1A3UCI28unjXD7OYRQCQ9u59z/NWVGcCeZrKFMODpbAg2HpTJD0JzakAHzqEMp/aJ9akYT3SmQbESLipweRpcEKMWbi19T1qXFLACV50dxRIzAlKpGmmvwqJTAjp+b+NS/oiVpKFTBjQ8tKryJwVfiGLU4sr0J2Fo22qNDKlm16sDnBmhMEk2ESTrzsII8YrF4YJACfACorTfZRzrgVYbhsqha8g+9Gb4SKtr/FWW8OhLTiVFCYAFiTa5GoEyaRrZi1CKRKwBvvVF9FgX9chTWLWT3u/ckgmxJ1J56U1PtOG8pwyFMrCSHFAg5gYsJBtIm/hQg4R+rJTnUQJUUiQkTE2kpuUi/Oh3eGkOFvvdpmyZVJg5pAuDpv6VsoI8/wDuO+lJTmJjRUCfQiInptVOxr4ccWsyM6lKsOZJ59atjXsMuZWEq6BcfH861E97EuWhuL3/AFoMjp3RHxoSjKSyKpRXBUSB19KwAc/nVvxPsWqTkQ4BsCUKPqFD5UIr2QfAnIo9AdKT42PvRXLc/n9K2IJiafj2Zf8A2TnpRWH9mVZxJcRBBkpi87T5X2orTYN6FR9nV3CiEkTIudPCRTThHsu2ow4tciO6lIAP+ImrgjDsrWO0zTopWUHNbUqE+sVw9gi2bGZBIOyvCwJvOvWrrRRP5GRZMO2gNoGS1pgyqSrWSb0q4mpIUQlRj0giYnkaj/TM6svO2pkkTztXDzzghJWrJpClkDkBad4ja21I4KsF9PVakmxXhMYS8oGSm8XMWO023FL18ScCl5FG5PWwM7iNL2pnw5UJPdkFZGwAsDFzfejg5hAMsBJ+0CLE9NQfKufKZ3xjHUgluoR4XHrWvvGYE+6kfECadcPZUtxCQJlQA63FROdijvICD/CQT9fhRHBlrU82pK0pIUToRljQyYBn8KtpuXBzamjCKbcv8FzxWCcS0U5FSpXLodfSqriuHlCwSlQJVufP8KtnFOFvPYcF9xKkJzKQBZS1ZdJ92Npm3KqewtrNDalEpJKgqbHTceVq6pOzz4YWGRrXKlHrU+GxCUjvJJJJgyBb08aCKrEzH4Vn6Umdfz6VGylBj2JQQQEkHxH0oNaDE7VyXgbAyamRi4bUgiQbjmFDfwiQRQbsyA3FxHiPnf4VIrHM/e/PrULrwFiQKi7dPNPqKFhaCg+0dFfD+tZQBKtlgDwFZWsFGw90Pp/WiMC5c62O4jWhxFd4dfePUfI/1rj09VuSR1T00kFq/P55CpMKrSoHFwT+etbw6/nXYuTlZNJBUBFxzg+Mb0FMkqPgPrRbzpzAFUJM8tbbkch8KBdci3K1DsLR0HN65w7UvhMjvpUkTzUhQH2VbmNPMajltYJvWlgCTE2tprtRAuRuHAFKupOeCBBjvJQrTKgEd6YgTaOZn4dj0NvJedBXkWSYTJiL2MifE77WpS9iiUpQrLlQknMUmSY08JA8etdYDiTKV5iSUkoKhlIGUET1Ntd7VrCejjHoInsX/wDpoM+hrf6c3aW3hP8AwDbxg/Kgk+2OCJOV9MdUOC0+HWiU+0WFIn9IajqVD5pql+yVPwbPE2N+0Hiw5+Fa/vPDftCPFp0fhU44sx+3Z/6gHXccq6Tj2To8z/1kfWtYK9EJ4lhNnkCwmSsXjqmlnG8ayrKltxK+4qYOa97aCNjen5KDEOINtnEH/wAqqnt3iQ12IEEqCjtzA1BNG/Jksld7dY+0qrRwjFwwgrVlTmUSSTYkiI9DVfwnEVrbUpN4B3IvlNgLyomohw5bYWjEoWFJhWValIIlKYMaG0+h8K0XTwM1fIxxmEw6FKxAxKSpLqcrAT7yMozL5bqPLumdRScY5LrhRnSlLi0DOs91AChJPIeFTcabQoN9grtJkGBoQm4k3Op22pLjGAEAwB3Rprtc9ajJ8lIoevcEQ2RleQ6CYOS+6oBuQdBvvvXSGCtI7qfx+VKeCOqLLiUkBWYEE+X0pngHVmcyYgx8AZHSCPUUsYp8lvllBYY59n/ZtLrgC7gXI0t86uPDsMjDuEIQlAnZI3Nrm9V/2YcPbAaZgUz4i3xirQ+1ML5geRvPyiuyEIpYRyaurOb+zCPaBgLQFFGdSU5gJIk9Mu8dK8+44ylC+612RySbklRJ1vfavRcc0l0AKBiAdSIPketee+0zIS64BoAkb73/ABoTVRF03kVtcOUtEwCkkj3kjSNpncVMjhxTohPqg/M1ExlIAKVEjkr8Mprh5o3ISoDr/pUSxI7h1n7I8so+VQHBr5fEfWoyaxRF9elC0GiF7hxVcpNDu8J/cNTqoTEKVPdUB0OtK6Gt1RKjCECAk+hrdRthcXWP5T9ayhjwLRpDgFYh0Zh+daGLorkK35H8a86OHZ3PKGT2o6itNKvWPaDxiuWz+fz5V6SOBhjroEWJJgCIies7a0txCbna9NVNSkH6D4mwpdiUyrWbDl+FtqZrJk8AqRJmpEi4JMZb6b7D886JwjvZ96BaulsqCCo6qMnxNahbIsagrBBOut/D6UNhMG0lP6y5UTE5gMo5EAyZBopCZkDTc/nWKmwBUiwcWkfuqj5VmrY8ZUjk8GykKQlwyNOzWsR49mI9POpUcPcMfq1+bMfMCp3cODEkqJO6jWDhyRpHoPxrUug7l4/6aTwZW6D5tj/2FDP+zRKiZKZ5BI+blMzwsjRTesQCif8ATrWf3Wr7yf50fWttTBv9CtngISQVLSQNipsfJ0GuDwdH/wDQ0OkoP/aTTY8MXznzH1rtPCTFwfIf0rKCNvFuCwoTmyvt6bKKef7pB1+ApknGB1pxThW6pzu9ot8oggAAGU5VaE94jXzMw4YgJIyKzKMBRB7gsJ0HU+XlQw4Qth8ZXFKbzCSmYKZvIHyqiW0W0+QJnCuYfKodo3BkLkFPUhQSQT4Gk3E3SVQTMWHqfU1ecdhUNKaWFpGZcLKIQUyIBOUiQJ16Xmg8YpsjvNhR/hbWR5pCD8am48qy2KT8lV4Y6pvOBEkW3E3+tNMDjys3N7Azr/pUJaStYAGUlVyYBNjeM2sJFp1vUQwsKBBykH4bgg0kcIWSzReeFPpb7xJkG3Wrgh9BQRnRqSO8LiZG/WK8uOLH3/U10nEj7w9autZEnpHqX6QgCMyf5gb+tede0j+Z5yN1n0FhQSsTGkVw8qQnrWlqKSoEYbWMcJh3GlSCmSPvoOt9lVPjOIPqSUnJBBFss313pEkwYzKMc/8AStrcmk3UhtuTpWEVyHqPrUasMrl8RW0tzOtuQmoVpgkHY1O0OdKYVlIy678qEcwRKsxSZ/HSfGtqeHMetQjMdFCsYMbRasrCayiASCuhXIG9bSCowNPz8a847Rmgy2D0Fd4cXHT8/hFR4ZMJy+I/GpsKmTH9fzyr0IO0jjkqY4w7IUgtxJIIB2m4/Cl/Em4CDlAkRIKVAxEkFPnVs4QmAUnQwSNphPPrNVvjaR2Qkq7RC1ghWaIzKuJEXAGldEo4sipdCp9aSQEiwufwrvEYm3hUDCbSdTWjcipjBLacqOprSaieduByraKBg1K+94D4n+g+NShd/Clzbm/O9TdtWMHdrW+2oH9IroP1jBxeqPEPEihw9WOOSaJjbDpSoEHSrPhVHFJhw5Qi5cCRKREXgiRpaq1abfn83p1hyEtzN9I59aeIrFeLzFZSFKUjabSOokgGonMQ4gRmVA0ubdKZ4kyQoxPSo21JhU3kUjXaOjT1EltkrRUOLYla4zqKvEzz+tLc1WDiCW1Sm6TzAkDy19KW/wBzqPuqSrw19DeuWdtl1p/25Akgk2k1qaY4RhxpYUleRY0MdI3HI0OvAKnUHz+tIDayPDk5h41cmm8ywkqCRESZgW6An4VWcDw5YWkkQJFPHEBRM6TVtPghPDGOL9niIUoouJBlWkxOmk2moE8Ky5oKe7711WvG4qLF8VRlSgKWQgQkEDTaTm8egqdriYUEmD3v95p3rZflJ8TT36A1RLh8OoCAU5jcGx7okK1Fh9KGcw5WpWSIuYBFhW14gd4pzAkpAvohNwPMgTXDmNS3mKZ94H/CLx6/IUAATnCbZtiYnNafWpRwtTeogA37ySfQGa1ieJoUClJUlMDLa4UDIPqSPOiMXiEuErm4mBkAt1VmknyrILAyaytJTasqlkxMrU+NMMKnu+VZWV5h3omw21E4P3x41lZXdo8I5dXkt3C1HOL7p/8AKo/br/cf4k/MVlZXoS/JyL9FMOlRo1rKyuVlSNWpqdOhrKygMbTW1VusogOK6FZWUDEgNarKymAFYfXyphidSNprKyijHLJ+dRcQMTHKt1lDoZcleXXMVlZUWdUQrBuGQJMcppmrDJt3U+grKyps74fk5WykFMJAvsAOdcN1lZVNM87+I/ZtSByFaisrKoc5lQvCxrKygYFKBOgohPuq8qysrLkJwKysr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22" name="Gráfico 21"/>
          <p:cNvGraphicFramePr/>
          <p:nvPr/>
        </p:nvGraphicFramePr>
        <p:xfrm>
          <a:off x="1857356" y="2071678"/>
          <a:ext cx="5429272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7898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 smtClean="0"/>
              <a:t>Competências de descoberta #5 experimentar</a:t>
            </a:r>
            <a:endParaRPr lang="pt-BR" dirty="0"/>
          </a:p>
        </p:txBody>
      </p:sp>
      <p:sp>
        <p:nvSpPr>
          <p:cNvPr id="1026" name="AutoShape 2" descr="data:image/jpeg;base64,/9j/4AAQSkZJRgABAQAAAQABAAD/2wCEAAkGBhQSERUUExQWFRUVFx0aGBgYGBsaGBcYHRgYHRobHBwcHCYeFxokHBgYHy8gJCcpLCwsGCAxNTAqNSYrLCkBCQoKDgwOGg8PGiwkHCQsLCkqLCwsLCwsLCwsLCwsLCwsLCwsKSwsLCwsKSwsLCwsKSwsLCwsLCwsLCwsLCwsLP/AABEIAMIBAwMBIgACEQEDEQH/xAAbAAACAgMBAAAAAAAAAAAAAAAEBQMGAAECB//EAEgQAAEDAgQDBQUEBwUIAQUAAAECAxEAIQQSMUEFUWETInGBkQYyobHRQlLB8BQjU2JykuEHFYKi8SQzY3OTssLSwxYXNENU/8QAGQEAAwEBAQAAAAAAAAAAAAAAAQIDAAQF/8QAKBEAAgIBBAIDAAAHAAAAAAAAAAECESEDEjFBUWETIjIEI0JSkaGx/9oADAMBAAIRAxEAPwCqN4feUjy+tMcFw8qXkzQYmwA0MUuxLsFSDtY/H6VpOJVzPT4Qn4CvQ3UctWehex7QMDtHFIULALUgf5SDRTvE0sYt5ttsABoquColYGYqJJm4gdco5VSOAcXUy+gqUQkXI6R9b1eeC8WRi4eW0kOBQQo82lZ8o68jVU08kZKmM/aU9rw1xYkS3mjwE/hSJXE1YlYTCUdi4kggSSc6Rck6aHTejeMcbCg9h4gBJSI/hIqjcO9pWwtcJWVLSnSPeHZza0CU6zvWrbyGCbWC8P8ACkKSQUArcXZwmSkKVYAG0AWjpVGeLRVBTcSCLgZhrJNtbW/rTvEP4peQobdyyDKAJIn7JJ168/CTWsXxEF5ZIISVKjNqEkqiY1VeT1pLdlYrGQh7sW3SUpCk2IBWMulwYOaxnltSZ/ElOqyb/et489Km4XjBouZKoJIAuZE/BI86H4thll5SUgnLqBsAQLf0pd2aDgOZyPJEriJtKlK8k3NRLZZ5kxqSezT/AJgT5AUFg2FKUEoF825iCJ/P+lEY1vsnGyYczJzpCrZpG/nf4VnFvsO5cUSHDsj758xA8JTPwqNOCaIMqcSfEK+SR86gZ9pHExCUCAkaH7Jkb03wvFUlPaPpATO0DNqSBmmSJFv3wk91Xdyj7FAWcODOUz/GiPkSfhTR9xtZShhpZVpATJKgDuQDESdBpNCYV3DvqX2auzI90OHVIGpPM8hO0zJUDsDxdeHK5bSVKTlBUDKZ1MWvE2MRTpezN0Y22kKKVJKVDVNwsa6hURqPSt4d4JN8yYlOYqKfdWo/ZVcwoC8C2tGcWxiHltiyloQZOvdCu7Mi8SfXelqHQUKn3sqVDpmQg+WtFqnyBO0WHgntUEuZnU9okCGw6spAIOvukKMWuaH4hi0qdWpAdKCe6kFSsvmDcTTrHcCwzWGbWO0X3my4jNbvCSSRdMCYikXtTgGmHA2JBCJJuq501FrX86EW7tGtPAKXGyrvqUkb+8T6WvtrUODxLfaALfW2kJkGFK79oEJ03ufjVhV7KIVhA7nUFBsqABQmY3nLIGm9pikvHMF+i9gtDjii4jNdV8sJi4SDEnedKaUnyBZxYdhOEl5f6vFrUClR7q1AhQKds8g94m/KhsPiHsPxJloYhxY7RKVpUtShByyCCoi4JoLAccWVyoIUEiwWrvXOxWCJ9LVnDn+04m0R7sgxIISQmSBltEibVrTQHGi/YtSlOKBACJTkMyVT708gDb82quPJb4u4TYLJiNwUkDykfCrWhUuJ5Zh86qftW5GNZcO4HwWTpvY1TVVU/Af4fLcfKYS5j0kkXMGDAJAPpQzzzarGf5TUGKxAU4uE2zEJUXE94D3SQE92R0tUbDoKSSBbwN4kiQLwd6pdkdtFgatg8KP2mIcc8kiBRuLbC42A0odQyowKfusKX5qWfwqZC1OSE6wTsNPzpSwwrBPkpS+PKKjCRAJFzrBrHOIKULZB4kj8TRq+FtiwzD0qBWGSNJ+P1oZ8jqgAuL5tfzn/ANayilI8fU/WsrBFHHscEPLABkmdB9oBX4/Gk7vGlDRMSZvz0n4Ud7VuqQ4haSRnaT8CU/8AiKQPYgrOZZUo+PnuOvxrh1Hlo6YpUFDiKjc/KjcDxlxk9o3IItm/oZpO2uxifP1o5Ldik8vmPrWi2CSR2/x51cys35UZwl2UqM94FNr9b8th60iaTYnl86Y8FVdXh+NGMm3kpBJSR6rwVL7jLZRiQ3P2QwkwSsjUqve9URlyXBmgkqMkgHntpuavfsnix+jspItK8wt3u8uNbmL1QV2xBETDqhH+KK6J9Cx/UkNP0/DpwhZWyC6sKhyLD9YqFT7wPdiwvIvqKATxFRCnAe/3EDnmBUVQNSZCT/iqMuLzqyai14Mcxe25FDYBhReymYVDkaXKRJ5aje1r8qg/tIDvlnKuJltYSg+6RmIvmOvoNI0MeFPPatnt8Oh9sDKlSjA1SFwVo8EOXH7jqfu2pS1nOrNrJnnM3q4f2f4pSnwyG1PJWPcBAFgbqJslNyCdgT7wJSo3YjVFcQc/8Q16jn9fXnTT2ybLa2mDIDTKDBt3lguKMf448q9Ca/shaCsynsiiSQhsSlG+UKWrMoAWkwbVV/b/ANhl4fI8hRcaUAjMZ7hSICTM5RA7u1o5TrtCpqyk4ckEEEggyCNQedXND6cVhwT3XWyAYCiVWN5HugwIBkAgwQDAqBWluNFmNjYdCdz4UdgOMqQFHKBIgEEiPS6j0kUY0MxtgiiQpBuSE35qNjMXuKkOGyqyKJEryeKUEJFxcQBQTKuyUJSB30q1kgC5Bg8786L48f1qv43DqDqs8jawGsVm/sZFsDkh8KBUkFkQdAMiptytVddBDbJSBKykknWStY36JF6bYx4gYiP2rYMWsEL153iq3j1nKzrZifiv60YP6gq2OuN8SXlIzHKGUQIG+UmgfZ8KedDZUTnhpEqgAqnLcgkJEaAb84rXHnLLFrNoExf3QaW8C4f27hHaBBTCgCopnqkj7QsfWl0ngLQ29ocCrDFTUSpCglQBBEkBUzH3ctiNzXHsgrtMalURdZjWO6qguI4xKFhBIME5nASrMrdU6qk2mjvYcD9JkGYSszGswJjzp4u5IzVRZ6GHIWnoZ9KpPtM8VpbX9wx5GPoPWrW4vU8kq/7TSLGNBQKTcG1dc42qIaUtklIUjiSlGSlEHktX4nWu1OkoV5x4UCrGrZUW8mZI0MHQidRUuFx5dWhBTlKiNj94aTrUlLyVlDtcF44ij9elP7PDtp/yyaq3FeNpQqCVAGQIGaYsd4q0Y53/AGrEHkoJHglIFV/9IQFHKCZvoD4kSZj4U6/KIdiZPFW1EAFUkgDuaz4GmmN4WWwkqEZpjrESfiK7/TAFA5fCyZ+dCce4x2jyC5ZDbcJESBPznn4bULoZEPYDlW6V/wD1AxzP8h+tapPkiPtYP7Wty0yeRWn/ALVD5mqw+iDFW3jaZwxP3HUnyIUD8SKreOauCNCJ+Jrk1FeS8GD4c1NicecwMRYeGlQoEH0+dRGSSPH4VK3Q9BisQkogCDM/WmPBcn6zNmzZO5AEFWYTmm4GXNpvFIk60w4Y5Dg9PWnjLJo4aPT/AGXc/wBlRp3VL2PInl16VTuLAjFujk+qP5yatvsViiGilSmAkLzgrKgq4iAAQFDu6darXtWyE4p1aVhSVKCyU+6Cu8WJ0Nta6pPCMq+WQFi3u+Aq5QomQe9eLHkbfGsx7wQphzYomSM2ili4m/rXDOJ7QhQCVKzQZ0iEkTmPMqEn7tCcWxwU202QQWswJ5yqQBXNJytMV1VE3EcSy8CopUHIspKu7r9oFMnfQz5V6b/Yjw5GXEOCMwyJ1kgHMT4SQP5RXja5SYIjlyjmDv41cv7MfbFWCxMFJW06Mq0pEm0kKA5pufCa0pN3XINvk94d4MFEkxe+gJ8iR85qPjPBku4V1kgZVNqHgYJB8QqFTzFEYLj+HeQFtvNqSRPvgHzBgjzFU3+0X+0VpnDuM4dYcecBQVJMpbBsrvCxVFgBpMnSDJSm3RvjgsnhpwpCtL8h+bCtusHf+greF4ktsnRSSZKVfgdQfCnTCm3spRa4zDUi+1r+h8CbHqikxHZvi/v3naJt9kCeoqTjWIBKCDILYOkXMlR070nf8gZ79YtxQiG0KWYEDu38pMbnU3OpI4jgnAlkFC05WUCSSQTlKoBOhj7I5Urdthj0WDjDkDEaf75PPZC6rmOwSloaUCIDaUxefdkmPA0+48f/AMi8frz8Er6W3NKEvJDaCpJIKUpEHQ9mm/lJrRf0MlkJ4+sQ6I0CB/lG3OknDGyuQOp5AAJ1JgxTn2kiH9iFJ87AHwpdwp4oZzATCjeLfZsTttSaauKQ10wdzg6ibrbJ6LFX/wBlcOEYRkwnN3wSAJ94fa1Iv8KpK8UgpyltMEz7x1O9XfgScuEw4/4c+sGurSS3EdWVoPfX3VeHzIH40vdZBCiTFjf6VO8QRBNiUg+GcE/AGosS0lttRUsqABVISTaQIHOMw/MV0NkEJDiGpyhfeH2c/e9LUbwpgKxOHAJILqTqdNaAZeZclSBJgknJlVA1uUzTfgI/2tB+4lavRJpHwOEF0LLyvvrX84/ClP8AcwJUozmLfZzIgDmBNj9aY4D/AHSesn1JP40p4xxNxDgQ2BdMkkE7ny2pnSQiu8E+B4K0h1sqJCW0wJI3mVWuTc2HTlXfF8Qhbqi2MqNEg6wBAJ6nXzpKriGIOoR6V02t7ulSU5VGJkD4TJpLXQ69k8VlarKwRfjE5mHh+5I/wqCvkDVRcfmB90R8Zq8tMkykgwtKk+JKSPxFefuGw51xauKOiBIDJrntMpVreR5EX+BrlpV66dbmfKo9FDSLkDrT9rCoDqMiSoRBSJJJIIEQQZJ+dV1Coijm8aQpJBjS9PBpcgdjxrG9g4UuAz3pAkwSLDUG19+VRYfEhw5FJJzc1G5F56co61BisSHXisGEzqslW07iTfnTTgpSlYNlKPuCFRmm/wBnvEGLdapYtBvs9xJpll5CsKhxS5AWVTllMXmbam1/nSfOhpSlOIVDjZ7IxuUkHw974DejcTgUtF5KnVSIKkCRnIJlMG9oFra8hQnF8QlxhB//AGAidjGWCI8hQklRssEaUlxOVwSAe6q8pB1sPev5+Nk0Y9iW2kZGEFMiFrUczi9JBMAJTP2QNhMnRdhcCpxMpNxonRSrxa0EztTAcA7QAtOJUY7ySoJWlW6cqjJPhTblyK/Bvg/EkJXkduhdp3QrZQ/EbisxiMsjYmQbxykSPdMa0GrhcKKTmtqLSLemtMBj0wlpzMUAEJUSCpM7bSm2njTJitCJ1F4GppuwOwQW9VqMnobiEnfukgzzjWajTg3ArI2kad9VpCDrJJyhMWn6mo1pSglCXEr5lPenz50trdXY3QzwSv8AZcQQLqAaB53zLjyBolzHNFphDSVdpB7XMJEmNLQRIJETbWCLq2kHLqQkE5UkgXIgqvHT0rjDrIcSBY5gPjFStxb9lFG0W72tYKG3invZn1FUgWTlvF9e8r0FVplGZpBJI70J0jUCTP7vKfLWn3tniwppfPtnB/lSD8xVewzkraRGih5yRWg608gSyP8A24wIaS6QQoKWkm0ESU/WPKkPD3P1QEqTOc5kgqgZ0iCBsSNaee32MQtC8pJ/WZendyTPmLedIeHLQlDRcIS2c2YGZMlQBsOdpGhraN7VZmideNaUZ7URBEdmoA9dau2HUEsMJEyllGaeZSDbyiqhwnABcFYJQFncAlGa8z7qjBp/gVLGcKJKQQG5OaGwO6AekkeRrs0rshqrAeteaANZ+tHYXEpQR2iCQLkjUeBFxVbXjj2iUJIze8f4Br5nbw9ZMRjFEWVA3t4/nyq7ZDadPcSQtUAKzfdzFV4kam9EcIc7764jKwr1Vb8aWYbhzS21ZSpL4nRRhxG4HIiNN6L4Ss/o+JUZk5EX6qpE2+R2l0McMIQkaWHyFcYssZrEqtclOh3FtRQ+NzFMJjfXSYsD0mKTHD4sDRmnbFURq6lrp6H6UIVJGh+B+lFJwa0YRTzsCCBCd1FWiZ1gXO1DuMHr6GlsZIgzp5/A/SsrOyP5BrKWxiP9LUXEqUZgg/LbyqhcUZyOuI+6tQ9FEVeC+Yi0eAn1iaqftMiMUs8yFfzJCvxNcmrlF4cihKqKdrjsQo90EnwNdO7DyqCwUIAmp8O1Kh41Nw3BKcUUpTJ57Cn+L4YGGAU3UFgk7myvhTxg2rA5VgFaaBEFIsdrfKpmMR2SgpCQCNNTHhJtUmGRA7zTpkzKWyReh8atKdUuJn7yY+ZqnAmRhhMQXc61hSioSspMCJjZJAEc9k0idTDqwBaVCJ019dNOlToUUtoWgnvKVPTlpoaG/R1rkpQo72BNt6nJ3gpFDfgkdmoKMTIvpE6zpMnxo/irTCFDsgtKj72c50kbJkEKkEE5wQdLUhYxobbKTOfNoRAixM/aqZOKKwCTJ67bx4XplJbaBtzZJDckhtxK73SsFMm0z3VDUUbg+GJVGVDjhtYrJ7xt9lOp01oFlzvHT3eUbjlVu9hOLoaW4laspdyJQYUe9Khtp71ZJCyVCLGILpKVFJSCMqM4SkACAAJGmkm9q09IT2efJAFpkElKTflsLcql4wScW+f+M5/3qobiLo7RQUkFW5SSm8CbRAvO1aq4HjkAfcIF73F7aX9dKa9h2f6MJSe0INokArTY76ReOca0oxbg2EXFiZ2PQU6RgWQnBuNmVqdaSsBSSEmASCBdKpBN/vdDS1hhk+DPaVyWVdX3fk39aV8MXmxTI5uI+Yo/2jXLI6vO/wDx0B7PJnG4f/mJPyNL/QKuQr2oV3Seby/n/SgsFxhnD9iot51BPfToDJkGZ5QI01qb2jX+rG8uk/A0LhMOvMkNqTLzYaIUmYzJy2O3vC4poWZliwS0hjtIgLBXGwJKoA6CQKI4Q8Bhkfwj4iT86VMpIw7YAEiI/ei++sjlXTWLCGlNzFlZJOqYsPEaeVdEJbJW+KFlByjjyRcDeU4+46fdgpHqm3kIp5jZgEbJuaVcAaytRzJJ5Gcgn/KaZvkSAVBNtToPGqaTbhbIzwwRKiDIMEfCnTD5Vhio6uPp0/dF6QqhJyhaV2kZTNhGv5+VPcMn9QwOalq+EU8eRGRY/FLQCUySBoNSSYjwqN3iroze/wBwAk2Ik/ZmPH0NHqRBmAYrS8UAPcT8frTtATBOIturaQpZVE2zaCLkeRpViHnBeGQP4SKacb4o68BvlGVCQO6kdB9aSKZcUlQXYyIkR1+lTYyCBhnj+zHkfrWUOhlwCMx9TWUtjG2XJSk8wD8KA47hVl1C0ECWwOZ7pUD8BRXCwVISACTOUAC5MwBHpapcek5U7EFSeo0t86lVoe6YsZwwE7zYnc8z5FIoV/gqi4ZgAknrB6bU0QqNNeew/rUiFAaj89aTag7mNOAIyAIbsFgpVAFwRzInz61JxVA/R1KQQotugKHJYVBB9aB4bxsMuTbnfaCPpTLivGmXGcRH+8Uhsyn3c+cnzISYn6VfG2iWbLLgm0jCtqIg5BNjYwJHrVB9tl5koUNlR6g/Su8J7X9zI4pSgkm4SIPM61FjXkYlPdkZDmvAOhiBcHwqcmnGkNGLTsWozJwiQRGZZ15QCCKm4UwMhWsgpBsm4O8mRyMa8/GFy3STFhHXu2G3Ux6mmHD0q7NRsUgwUQZIMTCp7vnUV+i74JsSyySVZUqP/NKdv9LUtwcAG15+m9N3OGpKTlCSdrqMXGtvH0qHF8J7JBUFoVbNCZPrYZZvY8j5tKPaNB+QdKzmMzOXfX3hV9/sveyl9UxHZ6kAEy5AJJA1gx0rzNnGmZjaNeoP4U24Rx5TKiUx3hBQqFJcE+6pJsoa6+VTXIZ5DOIEdu7Gnari8yM5338aFxmISXDABSIAJFyAAJMRJMTPWuUOIV38yEgnQaC9gD4UI9xiXClJUROUG2ggDygAUwY4IcZrtqN+njO9WztUKRw5CYntWySAYmEBQJiMwI0kkSdjdO9gl2EJKjJEKbUnqTBITpvG/WjfZTAJGKbChKg8zAJsDmKr7SQmB4mmppNeRJNcgvtGqWW/+a5+H0qH2Twa/wBNZOVQSCFTBiMhg+BINWt72cKwwhxlap7Y5UKTmkFcGSYACgkdRSj2QxJVjEJAkGUBJ7tgCEjUwZPM/jU5RqBouxJ7Qr/Vt+JPLnRbBUoNgJBCUI72hCoEgK2j8KPxXACvKhxt0q7BxaQhMnMFEDNGiZBBiq5hmluLdy3SgZteQAgTroY8KdfU12PeNmGWwDEARexhI6bi/OhsPjEKQBiIHJZbKkq/iCO8lX7wsfie0plhLa80iZiLybFJnYRtRLWGSlMJDkkSJA052Bv1vVJqSy1yvA0HGqv/AGSYZxIIbTBCUgyAQLnQA3gCNbyTRbjSlEkRbmoD4Gg8FhSlRKtSfQWNTuFJJCl5NIPPpV4YikzllyS4UFPazFmv3VXJtsY/0qbB8RWlCU5EqCZglSrAmYAgwPOhcLAbeIVmBKQDzuCaKZ4hDSUdm2Yk5ik5jMakG8UyBRIviyv2afJZ/wDWh1cUP7Mfz/0ra8Z/w0eh+tQKxQ+4n40W/ZqNL4h/wz/MKhXjf3FeqfrXS8QPuD1NQLfH3R60rfsY3+mj7qvVP1rKj7VP3fiaylswPwd8pCwJB8QbED6eVEYmezPRQPwIpXwXEkOKixi0Hl4b3pyVlYVmM23voZqEHaKSWQbC4cqIA9PxPpVjwnA0ls5rkgkTbb3lckgkCNZihOEtoAzKIgc95B1tprY8qZ/3ygySpIkzc9IzGd4Fht8qxRKTfQlw3su244Q4pYAFssAz1kH0oPigZQFNsAlO6iZJMRY2Ea6a+VHY/HlR7Ns3PvK5Df8Ar6DWlGPWmyEnup1PM7n8/wBTpV0FX2K3mglPKt4DDdqqR7qRKoifITJqRDIWuFEBKTCsxAEnY8v9BzrbpQtwhKzCCEyLFQExvoNLeNQZVDLGhtTZCezBgfZSCI2kXpcxiSgls5YJ3E3tG4gc966UynLYjMTJnLmm1h0oXGPLK82YKJ2ITaReLzHL1ovlMKeKJ1JzR30JgE90kXnQiL2HxrGsJmAzPxaI1sLDeCL+k86jaaBIBkSCCQqe9OvhF9KFLxSYhRHMm+h1gRP0p/5fsFyCv7nH7ZHp0J58xHnR4RDQZlpQz58x3ymySOom/K3Kljajvm2+V9tzetrdI2UbxtuP4bXv8OtFLTXFityLAlxJceUUMkOoyhOc92xTmmLkwCbDbrS3DYBxDaUBTJSFhYP2pAsLCT7xEdLVCZGuaeQIJ1PTwrpl1QulUEW2sSLA7iYV5edP9PILYcy6hKVoSSlSzfuyBB8dIKgbURw/HpZPad5x5LzamzlIbcLQCiM2gsVg73FKXGEZSomTp3TGup0tvU2F4m4403hAU5ErzJJT3pvYqk27x284qTeRkXJP9pS2yFrw6UqQCkImJzKKlKzd4xOxpFwrG9jjE4jKB3ivIZABKtCYg6zInWlvEsCoiVnMoGOsaC3kfSgeHvdm4J928gixHLpMa0r5pjKOMF7Z9vezxGdWGmWsoyO5hl7VSionJa5NqqIxrKkNJQ2UuqcUVrBEKSVXFjMHMO6bCDzo3EPp7JRSgZSkpBBESbKIudz/AKTXZxDToSlDQbUm6lZ1KmBokHQFVzrGgosEUiI29Bp4CrA4ISB0FIloIXETcD5CrDjG49a9KbxFejlXLAlNyrzNQKw5UTAJPQEx6U0wiQpUEbE/M0lWCXJBWgJ3BgKkX0M2iueWB0dhOVgjSXDbwBobFvpgoUFQRqnX52qdxUttz9olXqRRGK4egKMPNq6jPB9Ug0gwpC0KJADgmB9oAAbTNvHWtutgSolWoJudthyFMgzAIDiIO0n6UO7hJEZ0fzUGEXfpKPvK1nf000rXZad5Rgk66/DQcqKVgo+0gz+9Ua8Oeaf5hSsIGjGtgQVknz+lZU36B/D6prVAwr4auHR1t7sapn8KsOH94Dnb1qrsLhSVcig+/PT886srZhQ8ajpspI7bxEkbACAL2tc+JN6LcVCc0gaayAelgb0CxZwkiQCdDRuMe7RICE5RA7pIUcwMzMCPwroXBLsWPY2CsJPvHXTb13NK8Q4ZCUkSdJMC258PnRfHFwsKWCnuixIJOukE1XHXSVFR16bDkKhOVFIxsbrWlA7EnNOUmFApLh1ObNYAHWYsCY2NbwqSmAtvbdGm2q9frfS9X7RX3lepo1rDOqSFkwlRIBJN41+dJGTfQzQ7XjBlCo7pFhMQegSCTodaDztzATJACrj7ovmmLRfqY8am4ZwJx1ouRKUEgmZ5XyxtPnXOB4ecygpMx05G9wNDOoB2NM2/AVFcWQNIzQCmCIMgAHLe5lWutuvSimGXAm40Um0yCCFSTzV7sRR2E9mg6QUnKkAXyFWZWaSB3Z920wBI2qr4rEKC1JMWURBHIn1oXSTA1mi0M4pKgdRl5iPkJNHMYEuJzN3SOUCfXX+tUcY5XT0P4GjsJ7SvtghKgATOk3gDc8gPSmWouxXB9Fix3C1qNmlJ5lJAP0oJfDAJAYWZINlCJGhsOqvjQqfbTEQZInYwPPbwroe22I/dPl/Sm3wBtkHYrAKQwklJHei3UE7mTaucK8pzKkzCZIsExHWKX8Q9rXXkhLgBAMiDEG/7s7mo8FxsJnuTIgyqRB/w0HON4NtZY8O2AQVFRXcCQCAJTodRaQfoaL/uJWJSqMkpGpEECdPepPwbEFyVRAR3dZ1M/CmDoznJMZrG5BIm4EAydKW90q6KqNR9ihw9nmR3im3hOUHTxmj8DiJhKXAUlPujmQbc+tKMZw9yxBsdZ6TA60GsKaAVpfzBrbqBsLe2kF8bDtPKM1O+JoFoUnnFUbCcazlKYg7mfOmHbkqF5r0NTWjKtvg5VptclqwDdnlbJaPxgD50hLq0BcOGCZAtAEQRcHWxqxM93D4iCJOQCb6Ln8KTYx1wtkkpKSI91MzMaxSSQEBvn3BySPxod1ZPulPWf6VLiVd89BHwFRpaTulJ/wAImovkqDKU7zb/AM1clxz9z40StI2AHgIoZxtR0UB46/KlMRrcXyT61Ep1f3R61KG1A3UCI28unjXD7OYRQCQ9u59z/NWVGcCeZrKFMODpbAg2HpTJD0JzakAHzqEMp/aJ9akYT3SmQbESLipweRpcEKMWbi19T1qXFLACV50dxRIzAlKpGmmvwqJTAjp+b+NS/oiVpKFTBjQ8tKryJwVfiGLU4sr0J2Fo22qNDKlm16sDnBmhMEk2ESTrzsII8YrF4YJACfACorTfZRzrgVYbhsqha8g+9Gb4SKtr/FWW8OhLTiVFCYAFiTa5GoEyaRrZi1CKRKwBvvVF9FgX9chTWLWT3u/ckgmxJ1J56U1PtOG8pwyFMrCSHFAg5gYsJBtIm/hQg4R+rJTnUQJUUiQkTE2kpuUi/Oh3eGkOFvvdpmyZVJg5pAuDpv6VsoI8/wDuO+lJTmJjRUCfQiInptVOxr4ccWsyM6lKsOZJ59atjXsMuZWEq6BcfH861E97EuWhuL3/AFoMjp3RHxoSjKSyKpRXBUSB19KwAc/nVvxPsWqTkQ4BsCUKPqFD5UIr2QfAnIo9AdKT42PvRXLc/n9K2IJiafj2Zf8A2TnpRWH9mVZxJcRBBkpi87T5X2orTYN6FR9nV3CiEkTIudPCRTThHsu2ow4tciO6lIAP+ImrgjDsrWO0zTopWUHNbUqE+sVw9gi2bGZBIOyvCwJvOvWrrRRP5GRZMO2gNoGS1pgyqSrWSb0q4mpIUQlRj0giYnkaj/TM6svO2pkkTztXDzzghJWrJpClkDkBad4ja21I4KsF9PVakmxXhMYS8oGSm8XMWO023FL18ScCl5FG5PWwM7iNL2pnw5UJPdkFZGwAsDFzfejg5hAMsBJ+0CLE9NQfKufKZ3xjHUgluoR4XHrWvvGYE+6kfECadcPZUtxCQJlQA63FROdijvICD/CQT9fhRHBlrU82pK0pIUToRljQyYBn8KtpuXBzamjCKbcv8FzxWCcS0U5FSpXLodfSqriuHlCwSlQJVufP8KtnFOFvPYcF9xKkJzKQBZS1ZdJ92Npm3KqewtrNDalEpJKgqbHTceVq6pOzz4YWGRrXKlHrU+GxCUjvJJJJgyBb08aCKrEzH4Vn6Umdfz6VGylBj2JQQQEkHxH0oNaDE7VyXgbAyamRi4bUgiQbjmFDfwiQRQbsyA3FxHiPnf4VIrHM/e/PrULrwFiQKi7dPNPqKFhaCg+0dFfD+tZQBKtlgDwFZWsFGw90Pp/WiMC5c62O4jWhxFd4dfePUfI/1rj09VuSR1T00kFq/P55CpMKrSoHFwT+etbw6/nXYuTlZNJBUBFxzg+Mb0FMkqPgPrRbzpzAFUJM8tbbkch8KBdci3K1DsLR0HN65w7UvhMjvpUkTzUhQH2VbmNPMajltYJvWlgCTE2tprtRAuRuHAFKupOeCBBjvJQrTKgEd6YgTaOZn4dj0NvJedBXkWSYTJiL2MifE77WpS9iiUpQrLlQknMUmSY08JA8etdYDiTKV5iSUkoKhlIGUET1Ntd7VrCejjHoInsX/wDpoM+hrf6c3aW3hP8AwDbxg/Kgk+2OCJOV9MdUOC0+HWiU+0WFIn9IajqVD5pql+yVPwbPE2N+0Hiw5+Fa/vPDftCPFp0fhU44sx+3Z/6gHXccq6Tj2To8z/1kfWtYK9EJ4lhNnkCwmSsXjqmlnG8ayrKltxK+4qYOa97aCNjen5KDEOINtnEH/wAqqnt3iQ12IEEqCjtzA1BNG/Jksld7dY+0qrRwjFwwgrVlTmUSSTYkiI9DVfwnEVrbUpN4B3IvlNgLyomohw5bYWjEoWFJhWValIIlKYMaG0+h8K0XTwM1fIxxmEw6FKxAxKSpLqcrAT7yMozL5bqPLumdRScY5LrhRnSlLi0DOs91AChJPIeFTcabQoN9grtJkGBoQm4k3Op22pLjGAEAwB3Rprtc9ajJ8lIoevcEQ2RleQ6CYOS+6oBuQdBvvvXSGCtI7qfx+VKeCOqLLiUkBWYEE+X0pngHVmcyYgx8AZHSCPUUsYp8lvllBYY59n/ZtLrgC7gXI0t86uPDsMjDuEIQlAnZI3Nrm9V/2YcPbAaZgUz4i3xirQ+1ML5geRvPyiuyEIpYRyaurOb+zCPaBgLQFFGdSU5gJIk9Mu8dK8+44ylC+612RySbklRJ1vfavRcc0l0AKBiAdSIPketee+0zIS64BoAkb73/ABoTVRF03kVtcOUtEwCkkj3kjSNpncVMjhxTohPqg/M1ExlIAKVEjkr8Mprh5o3ISoDr/pUSxI7h1n7I8so+VQHBr5fEfWoyaxRF9elC0GiF7hxVcpNDu8J/cNTqoTEKVPdUB0OtK6Gt1RKjCECAk+hrdRthcXWP5T9ayhjwLRpDgFYh0Zh+daGLorkK35H8a86OHZ3PKGT2o6itNKvWPaDxiuWz+fz5V6SOBhjroEWJJgCIies7a0txCbna9NVNSkH6D4mwpdiUyrWbDl+FtqZrJk8AqRJmpEi4JMZb6b7D886JwjvZ96BaulsqCCo6qMnxNahbIsagrBBOut/D6UNhMG0lP6y5UTE5gMo5EAyZBopCZkDTc/nWKmwBUiwcWkfuqj5VmrY8ZUjk8GykKQlwyNOzWsR49mI9POpUcPcMfq1+bMfMCp3cODEkqJO6jWDhyRpHoPxrUug7l4/6aTwZW6D5tj/2FDP+zRKiZKZ5BI+blMzwsjRTesQCif8ATrWf3Wr7yf50fWttTBv9CtngISQVLSQNipsfJ0GuDwdH/wDQ0OkoP/aTTY8MXznzH1rtPCTFwfIf0rKCNvFuCwoTmyvt6bKKef7pB1+ApknGB1pxThW6pzu9ot8oggAAGU5VaE94jXzMw4YgJIyKzKMBRB7gsJ0HU+XlQw4Qth8ZXFKbzCSmYKZvIHyqiW0W0+QJnCuYfKodo3BkLkFPUhQSQT4Gk3E3SVQTMWHqfU1ecdhUNKaWFpGZcLKIQUyIBOUiQJ16Xmg8YpsjvNhR/hbWR5pCD8am48qy2KT8lV4Y6pvOBEkW3E3+tNMDjys3N7Azr/pUJaStYAGUlVyYBNjeM2sJFp1vUQwsKBBykH4bgg0kcIWSzReeFPpb7xJkG3Wrgh9BQRnRqSO8LiZG/WK8uOLH3/U10nEj7w9autZEnpHqX6QgCMyf5gb+tede0j+Z5yN1n0FhQSsTGkVw8qQnrWlqKSoEYbWMcJh3GlSCmSPvoOt9lVPjOIPqSUnJBBFss313pEkwYzKMc/8AStrcmk3UhtuTpWEVyHqPrUasMrl8RW0tzOtuQmoVpgkHY1O0OdKYVlIy678qEcwRKsxSZ/HSfGtqeHMetQjMdFCsYMbRasrCayiASCuhXIG9bSCowNPz8a847Rmgy2D0Fd4cXHT8/hFR4ZMJy+I/GpsKmTH9fzyr0IO0jjkqY4w7IUgtxJIIB2m4/Cl/Em4CDlAkRIKVAxEkFPnVs4QmAUnQwSNphPPrNVvjaR2Qkq7RC1ghWaIzKuJEXAGldEo4sipdCp9aSQEiwufwrvEYm3hUDCbSdTWjcipjBLacqOprSaieduByraKBg1K+94D4n+g+NShd/Clzbm/O9TdtWMHdrW+2oH9IroP1jBxeqPEPEihw9WOOSaJjbDpSoEHSrPhVHFJhw5Qi5cCRKREXgiRpaq1abfn83p1hyEtzN9I59aeIrFeLzFZSFKUjabSOokgGonMQ4gRmVA0ubdKZ4kyQoxPSo21JhU3kUjXaOjT1EltkrRUOLYla4zqKvEzz+tLc1WDiCW1Sm6TzAkDy19KW/wBzqPuqSrw19DeuWdtl1p/25Akgk2k1qaY4RhxpYUleRY0MdI3HI0OvAKnUHz+tIDayPDk5h41cmm8ywkqCRESZgW6An4VWcDw5YWkkQJFPHEBRM6TVtPghPDGOL9niIUoouJBlWkxOmk2moE8Ky5oKe7711WvG4qLF8VRlSgKWQgQkEDTaTm8egqdriYUEmD3v95p3rZflJ8TT36A1RLh8OoCAU5jcGx7okK1Fh9KGcw5WpWSIuYBFhW14gd4pzAkpAvohNwPMgTXDmNS3mKZ94H/CLx6/IUAATnCbZtiYnNafWpRwtTeogA37ySfQGa1ieJoUClJUlMDLa4UDIPqSPOiMXiEuErm4mBkAt1VmknyrILAyaytJTasqlkxMrU+NMMKnu+VZWV5h3omw21E4P3x41lZXdo8I5dXkt3C1HOL7p/8AKo/br/cf4k/MVlZXoS/JyL9FMOlRo1rKyuVlSNWpqdOhrKygMbTW1VusogOK6FZWUDEgNarKymAFYfXyphidSNprKyijHLJ+dRcQMTHKt1lDoZcleXXMVlZUWdUQrBuGQJMcppmrDJt3U+grKyps74fk5WykFMJAvsAOdcN1lZVNM87+I/ZtSByFaisrKoc5lQvCxrKygYFKBOgohPuq8qysrLkJwKysrK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graphicFrame>
        <p:nvGraphicFramePr>
          <p:cNvPr id="7" name="Gráfico 6"/>
          <p:cNvGraphicFramePr/>
          <p:nvPr/>
        </p:nvGraphicFramePr>
        <p:xfrm>
          <a:off x="2071670" y="2000240"/>
          <a:ext cx="4981593" cy="280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357158" y="5143512"/>
            <a:ext cx="7691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pt-BR" dirty="0" smtClean="0"/>
              <a:t>Têm um histórico de desmontar coisas para observar como funcionam</a:t>
            </a:r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357158" y="5774312"/>
            <a:ext cx="8143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/>
            <a:r>
              <a:rPr lang="pt-BR" dirty="0" smtClean="0"/>
              <a:t>2.  Experimentam com freqüência para criar novas maneiras de fazer as coisas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423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4090" y="3212976"/>
            <a:ext cx="28600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Dinossauros X Unicórnios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02864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" y="1124744"/>
            <a:ext cx="9000000" cy="5060029"/>
          </a:xfrm>
          <a:prstGeom prst="rect">
            <a:avLst/>
          </a:prstGeom>
        </p:spPr>
      </p:pic>
      <p:sp>
        <p:nvSpPr>
          <p:cNvPr id="10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Modelo dinossauro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9735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04" y="1124744"/>
            <a:ext cx="9000000" cy="5060029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51520" y="6372036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Consultório médico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2555776" y="6372036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Salão de beleza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4657937" y="6372036"/>
            <a:ext cx="994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Pizzaria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053495" y="6372036"/>
            <a:ext cx="2694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Escritório de engenharia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7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Modelo dinossauro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810337" y="6093296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Construtora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6660232" y="6093296"/>
            <a:ext cx="24881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Fábrica de automóveis</a:t>
            </a:r>
            <a:endParaRPr lang="pt-BR" dirty="0">
              <a:solidFill>
                <a:srgbClr val="FF0000"/>
              </a:solidFill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2254373" y="6093296"/>
            <a:ext cx="1957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solidFill>
                  <a:srgbClr val="FF0000"/>
                </a:solidFill>
              </a:rPr>
              <a:t>Posto de gasolina</a:t>
            </a:r>
            <a:endParaRPr lang="pt-B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0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4948"/>
            <a:ext cx="9144000" cy="5646420"/>
          </a:xfrm>
          <a:prstGeom prst="rect">
            <a:avLst/>
          </a:prstGeom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Modelo unicórnio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5720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Modelo unicórnio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52" y="1268760"/>
            <a:ext cx="9000000" cy="50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Modelo unicórnio</a:t>
            </a:r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472" y="1183382"/>
            <a:ext cx="9216000" cy="5181471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1763688" y="3619266"/>
            <a:ext cx="5688632" cy="3600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03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4090" y="3212976"/>
            <a:ext cx="3355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Escola X Pensamento inovador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26293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Picture 2" descr="http://www.mascultura.com.mx/sites/default/files/SteveJodsHo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772816"/>
            <a:ext cx="4048125" cy="4048125"/>
          </a:xfrm>
          <a:prstGeom prst="rect">
            <a:avLst/>
          </a:prstGeom>
          <a:noFill/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71" y="2246734"/>
            <a:ext cx="4396333" cy="2838450"/>
          </a:xfrm>
          <a:prstGeom prst="rect">
            <a:avLst/>
          </a:prstGeom>
        </p:spPr>
      </p:pic>
      <p:sp>
        <p:nvSpPr>
          <p:cNvPr id="6" name="Retângulo de cantos arredondados 5"/>
          <p:cNvSpPr/>
          <p:nvPr/>
        </p:nvSpPr>
        <p:spPr>
          <a:xfrm>
            <a:off x="3995936" y="2420888"/>
            <a:ext cx="216024" cy="309634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3779911" y="3307631"/>
            <a:ext cx="5917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 smtClean="0">
                <a:solidFill>
                  <a:srgbClr val="FF0000"/>
                </a:solidFill>
              </a:rPr>
              <a:t>X</a:t>
            </a:r>
            <a:endParaRPr lang="pt-BR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406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480" y="1262914"/>
            <a:ext cx="9360000" cy="5262430"/>
          </a:xfrm>
          <a:prstGeom prst="rect">
            <a:avLst/>
          </a:prstGeom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Escola tradicional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48423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2914"/>
            <a:ext cx="9360000" cy="5262430"/>
          </a:xfrm>
          <a:prstGeom prst="rect">
            <a:avLst/>
          </a:prstGeom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Escola tradicional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401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2914"/>
            <a:ext cx="9360000" cy="5262430"/>
          </a:xfrm>
          <a:prstGeom prst="rect">
            <a:avLst/>
          </a:prstGeom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Escola tradicional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72" y="2996952"/>
            <a:ext cx="3923928" cy="280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87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262914"/>
            <a:ext cx="9360000" cy="5262430"/>
          </a:xfrm>
          <a:prstGeom prst="rect">
            <a:avLst/>
          </a:prstGeom>
        </p:spPr>
      </p:pic>
      <p:sp>
        <p:nvSpPr>
          <p:cNvPr id="3" name="Título 6"/>
          <p:cNvSpPr txBox="1">
            <a:spLocks/>
          </p:cNvSpPr>
          <p:nvPr/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/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smtClean="0"/>
              <a:t>Escola tradicional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772" y="2996952"/>
            <a:ext cx="3923928" cy="280390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3238154"/>
            <a:ext cx="2595509" cy="232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37" y="260648"/>
            <a:ext cx="4820503" cy="604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1386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648075" cy="12477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87" y="1628800"/>
            <a:ext cx="7362825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40191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03848" y="3212976"/>
            <a:ext cx="2637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Está sendo feito na UnB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2062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r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5246" y="1124744"/>
            <a:ext cx="5217274" cy="5143500"/>
          </a:xfrm>
          <a:prstGeom prst="rect">
            <a:avLst/>
          </a:prstGeom>
        </p:spPr>
      </p:pic>
      <p:pic>
        <p:nvPicPr>
          <p:cNvPr id="7" name="Picture 6" descr="log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1734" y="1217743"/>
            <a:ext cx="2374288" cy="526712"/>
          </a:xfrm>
          <a:prstGeom prst="rect">
            <a:avLst/>
          </a:prstGeom>
        </p:spPr>
      </p:pic>
      <p:pic>
        <p:nvPicPr>
          <p:cNvPr id="8" name="Picture 7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48" y="1140317"/>
            <a:ext cx="2606984" cy="2276475"/>
          </a:xfrm>
          <a:prstGeom prst="rect">
            <a:avLst/>
          </a:prstGeom>
        </p:spPr>
      </p:pic>
      <p:pic>
        <p:nvPicPr>
          <p:cNvPr id="9" name="Picture 8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104" y="3145610"/>
            <a:ext cx="2013161" cy="1503580"/>
          </a:xfrm>
          <a:prstGeom prst="rect">
            <a:avLst/>
          </a:prstGeom>
        </p:spPr>
      </p:pic>
      <p:pic>
        <p:nvPicPr>
          <p:cNvPr id="10" name="Picture 9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12" y="2132916"/>
            <a:ext cx="1753088" cy="130933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5576" y="1700808"/>
            <a:ext cx="180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smtClean="0">
                <a:solidFill>
                  <a:srgbClr val="FFFFFF"/>
                </a:solidFill>
              </a:rPr>
              <a:t>3000 </a:t>
            </a:r>
            <a:r>
              <a:rPr lang="en-US" sz="3000" dirty="0" err="1">
                <a:solidFill>
                  <a:srgbClr val="FFFFFF"/>
                </a:solidFill>
              </a:rPr>
              <a:t>Inscritos</a:t>
            </a:r>
            <a:endParaRPr lang="en-US" sz="3000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31640" y="3429001"/>
            <a:ext cx="16995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36 </a:t>
            </a:r>
            <a:r>
              <a:rPr lang="en-US" sz="2400" dirty="0" err="1">
                <a:solidFill>
                  <a:srgbClr val="FFFFFF"/>
                </a:solidFill>
              </a:rPr>
              <a:t>Minicursos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43809" y="2348881"/>
            <a:ext cx="150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55 </a:t>
            </a:r>
            <a:r>
              <a:rPr lang="en-US" sz="2400" dirty="0" err="1">
                <a:solidFill>
                  <a:srgbClr val="FFFFFF"/>
                </a:solidFill>
              </a:rPr>
              <a:t>Palestras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2" name="Picture 8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031" y="3905373"/>
            <a:ext cx="2013161" cy="1503580"/>
          </a:xfrm>
          <a:prstGeom prst="rect">
            <a:avLst/>
          </a:prstGeom>
        </p:spPr>
      </p:pic>
      <p:sp>
        <p:nvSpPr>
          <p:cNvPr id="15" name="Retângulo 14"/>
          <p:cNvSpPr/>
          <p:nvPr/>
        </p:nvSpPr>
        <p:spPr>
          <a:xfrm>
            <a:off x="2843808" y="4005065"/>
            <a:ext cx="17530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20 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Mesas</a:t>
            </a:r>
          </a:p>
          <a:p>
            <a:pPr algn="ctr"/>
            <a:r>
              <a:rPr lang="en-US" sz="2400" dirty="0" err="1">
                <a:solidFill>
                  <a:srgbClr val="FFFFFF"/>
                </a:solidFill>
              </a:rPr>
              <a:t>redondas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17" name="Picture 9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3645024"/>
            <a:ext cx="1753088" cy="1309338"/>
          </a:xfrm>
          <a:prstGeom prst="rect">
            <a:avLst/>
          </a:prstGeom>
        </p:spPr>
      </p:pic>
      <p:sp>
        <p:nvSpPr>
          <p:cNvPr id="18" name="TextBox 13"/>
          <p:cNvSpPr txBox="1"/>
          <p:nvPr/>
        </p:nvSpPr>
        <p:spPr>
          <a:xfrm>
            <a:off x="5347141" y="3945635"/>
            <a:ext cx="1847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40 </a:t>
            </a:r>
            <a:endParaRPr lang="en-US" sz="2400" dirty="0">
              <a:solidFill>
                <a:srgbClr val="FFFFFF"/>
              </a:solidFill>
            </a:endParaRPr>
          </a:p>
          <a:p>
            <a:pPr algn="ctr"/>
            <a:r>
              <a:rPr lang="en-US" sz="2400" dirty="0">
                <a:solidFill>
                  <a:srgbClr val="FFFFFF"/>
                </a:solidFill>
              </a:rPr>
              <a:t>Start-ups</a:t>
            </a:r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20" name="Picture 8" descr="circu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3" y="2924944"/>
            <a:ext cx="2013161" cy="1503580"/>
          </a:xfrm>
          <a:prstGeom prst="rect">
            <a:avLst/>
          </a:prstGeom>
        </p:spPr>
      </p:pic>
      <p:sp>
        <p:nvSpPr>
          <p:cNvPr id="21" name="TextBox 13"/>
          <p:cNvSpPr txBox="1"/>
          <p:nvPr/>
        </p:nvSpPr>
        <p:spPr>
          <a:xfrm>
            <a:off x="4078653" y="3200362"/>
            <a:ext cx="15056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20 </a:t>
            </a:r>
            <a:r>
              <a:rPr lang="en-US" sz="2400" dirty="0" err="1">
                <a:solidFill>
                  <a:srgbClr val="FFFFFF"/>
                </a:solidFill>
              </a:rPr>
              <a:t>Projetos</a:t>
            </a:r>
            <a:endParaRPr lang="en-US"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906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744"/>
            <a:ext cx="9144000" cy="513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8033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lh6.googleusercontent.com/uAuhkgllNRHH-mjexTtoo2gXRQ42SpbTnEUaduY_q6H6TdHlVCvLZC6ErGzLKpX6RyjIsBX5Co9UEAG17J52ZiB70EbSEC014LWfUFgy7Je11fET12XWg3cCybqI1ApVllNDQ5VrxC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386804"/>
            <a:ext cx="7620000" cy="45624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7651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Steven </a:t>
            </a:r>
            <a:r>
              <a:rPr lang="pt-BR" dirty="0" err="1" smtClean="0"/>
              <a:t>Wheelwright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t="6719" b="4246"/>
          <a:stretch>
            <a:fillRect/>
          </a:stretch>
        </p:blipFill>
        <p:spPr bwMode="auto">
          <a:xfrm>
            <a:off x="285719" y="1857364"/>
            <a:ext cx="8558491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71180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000" y="1124744"/>
            <a:ext cx="9180000" cy="516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2206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t="30242" b="6975"/>
          <a:stretch/>
        </p:blipFill>
        <p:spPr>
          <a:xfrm>
            <a:off x="512" y="1052736"/>
            <a:ext cx="9180000" cy="324036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22002" t="19568" r="18992" b="34183"/>
          <a:stretch/>
        </p:blipFill>
        <p:spPr>
          <a:xfrm>
            <a:off x="2466276" y="4437112"/>
            <a:ext cx="4248472" cy="1872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9769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4067944" y="3212976"/>
            <a:ext cx="1167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 o Brasil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6697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835696" y="836712"/>
            <a:ext cx="3384376" cy="352839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4499992" y="836712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3131840" y="2420888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51685" y="220486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População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24128" y="220486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Tamanho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75201" y="465313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Economia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5127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835696" y="836712"/>
            <a:ext cx="3384376" cy="352839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4499992" y="836712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3131840" y="2420888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51685" y="220486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População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24128" y="220486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Tamanho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75201" y="465313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Economia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86565" y="2413337"/>
            <a:ext cx="59984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Brasil</a:t>
            </a:r>
          </a:p>
          <a:p>
            <a:r>
              <a:rPr lang="pt-BR" sz="1100" dirty="0" smtClean="0"/>
              <a:t>EEUU</a:t>
            </a:r>
          </a:p>
          <a:p>
            <a:r>
              <a:rPr lang="pt-BR" sz="1100" dirty="0" smtClean="0"/>
              <a:t>China</a:t>
            </a:r>
          </a:p>
          <a:p>
            <a:r>
              <a:rPr lang="pt-BR" sz="1100" dirty="0" smtClean="0"/>
              <a:t>Índia</a:t>
            </a:r>
          </a:p>
          <a:p>
            <a:r>
              <a:rPr lang="pt-BR" sz="1100" dirty="0" smtClean="0"/>
              <a:t>Rússia</a:t>
            </a:r>
          </a:p>
        </p:txBody>
      </p:sp>
    </p:spTree>
    <p:extLst>
      <p:ext uri="{BB962C8B-B14F-4D97-AF65-F5344CB8AC3E}">
        <p14:creationId xmlns:p14="http://schemas.microsoft.com/office/powerpoint/2010/main" val="53023710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ipse 1"/>
          <p:cNvSpPr/>
          <p:nvPr/>
        </p:nvSpPr>
        <p:spPr>
          <a:xfrm>
            <a:off x="1835696" y="836712"/>
            <a:ext cx="3384376" cy="3528392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/>
          <p:cNvSpPr/>
          <p:nvPr/>
        </p:nvSpPr>
        <p:spPr>
          <a:xfrm>
            <a:off x="4499992" y="836712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Elipse 3"/>
          <p:cNvSpPr/>
          <p:nvPr/>
        </p:nvSpPr>
        <p:spPr>
          <a:xfrm>
            <a:off x="3131840" y="2420888"/>
            <a:ext cx="3384376" cy="352839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2751685" y="2204864"/>
            <a:ext cx="1244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População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5724128" y="2204864"/>
            <a:ext cx="116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Tamanho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4275201" y="4653136"/>
            <a:ext cx="12137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Economia</a:t>
            </a:r>
            <a:endParaRPr lang="pt-BR" dirty="0"/>
          </a:p>
        </p:txBody>
      </p:sp>
      <p:sp>
        <p:nvSpPr>
          <p:cNvPr id="8" name="CaixaDeTexto 7"/>
          <p:cNvSpPr txBox="1"/>
          <p:nvPr/>
        </p:nvSpPr>
        <p:spPr>
          <a:xfrm>
            <a:off x="4586565" y="2413337"/>
            <a:ext cx="599844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" dirty="0" smtClean="0"/>
              <a:t>Brasil</a:t>
            </a:r>
          </a:p>
          <a:p>
            <a:r>
              <a:rPr lang="pt-BR" sz="1100" dirty="0" smtClean="0"/>
              <a:t>EEUU</a:t>
            </a:r>
          </a:p>
          <a:p>
            <a:r>
              <a:rPr lang="pt-BR" sz="1100" dirty="0" smtClean="0"/>
              <a:t>China</a:t>
            </a:r>
          </a:p>
          <a:p>
            <a:r>
              <a:rPr lang="pt-BR" sz="1100" dirty="0" smtClean="0"/>
              <a:t>Índia</a:t>
            </a:r>
          </a:p>
          <a:p>
            <a:r>
              <a:rPr lang="pt-BR" sz="1100" dirty="0" smtClean="0"/>
              <a:t>Rússia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2051720" y="6021288"/>
            <a:ext cx="606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7ª Economia do mundo ; 69º país no ranking de inovação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64197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Sanderson Barbalho</a:t>
            </a:r>
            <a:endParaRPr lang="pt-BR" dirty="0"/>
          </a:p>
        </p:txBody>
      </p:sp>
      <p:sp>
        <p:nvSpPr>
          <p:cNvPr id="14338" name="AutoShape 2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14340" name="AutoShape 4" descr="data:image/jpeg;base64,/9j/4AAQSkZJRgABAQAAAQABAAD/2wCEAAkGBwgHBgkIBwgKCgkLDRYPDQwMDRsUFRAWIB0iIiAdHx8kKDQsJCYxJx8fLT0tMTU3Ojo6Iys/RD84QzQ5OjcBCgoKDQwNGg8PGjclHyU3Nzc3Nzc3Nzc3Nzc3Nzc3Nzc3Nzc3Nzc3Nzc3Nzc3Nzc3Nzc3Nzc3Nzc3Nzc3Nzc3N//AABEIAJwAyAMBIgACEQEDEQH/xAAcAAABBQEBAQAAAAAAAAAAAAAEAQIDBQYABwj/xAA8EAACAQMCAwUGAwUIAwAAAAABAgMABBEFIRIxQQYTUWFxFCIygZGhQrHBByNS0fAVMzRDYpLh8URTcv/EABQBAQAAAAAAAAAAAAAAAAAAAAD/xAAUEQEAAAAAAAAAAAAAAAAAAAAA/9oADAMBAAIRAxEAPwDyiXxodjUshqE0DRTTmngHYeJq0sdGku+7NuRIzZPDg4+4oK1ImbkrE4zhRk0VAwRcGNf/AKOCKsk0fUriVbSztS5Y5IBwF8ydttq22i9grW3Cy6niaY4JiTIiB/M/agw8c+XGEBI5BBjhPltvRDRyNHx+yThs4yYiQfPAAz9q9l0/SIIlxaWsUSjpHGB+VXcOiTsnEc56DO9B8/TBmRS8TcDYHwnH35VV3VuEJK7g7gAZxX0pLpDxqTLHgfi3Bqg1zs1Y3A4Z7WFxjIYrv8iNxQfP2DSlsVtu0nYmazWSfTu8miG5hJ99R5HqPv61h3BB326b+NApY05WqLNPWgnRqIR8c9qEWpQ/CaAvvFI+I1wlAPOhWlOOY+Vcsh8M0BvejHw5rhP/AKQKEEh9PWkMp60Bvf8Ap8q7vzQXHvT+PblQFidiOYx6V3fmhOMHkDTgT1oCu+J/ERXUKXx411AM61GE3oxu76AVH7ueQoCtF00Xt6ivtGPjbw8K9LtNMhihWCCIcbqPe5BPTz/nWO7L8BkVWAC8QY4wCSDsK9D048U5IBZ84Lk+Q2FAZZWMVjDwKFDNzK/io2OAu+5OPGpIFLKOLGx2NWltb8TKSNhzIoJbJWjyFUqcVZrI4XJX3j1qOGPh3xgVKRxdBsMUEMhaQEE7MN/OgLtMoARnarItGux6dKhugoXA54zigyt9CcNtnI2zXnfbDsolyrXlpGEvOZUcpfl0PnXqd2A3PniqDUYcrgb0HgbZDYIII55FKDitN2w0sRStdwrjjP7zoOLxrLcR60BEbeNIz71CHpQdqCYSMBsftTe8Ync/bFMJPSm8XjjNAQr7f80xmIO1NRgep+lcxGeR+YoJFJPgKfxYHOoQw8BSsRjmB8qBwds86lV9tzQ3FTgx6UExOeX50tRBvECkoJS1dEC8qqCNzUTb0Rp0fHdIoyCdhtnJoNT2fiJ1GKG2IYEbHHMmvR7CyNqF7zd3XiLHpWZ7L6Xc6TMt3e2kkCk4XvANsjHy51tYJ4p4xh0ZmAyVYbHwPnQGWwAAIGRV1aENggiqmNR3IBzt5VLbPOYTxARoN8Z5/OguxImNiOfSpXKMOEHruazcy3bzERnITcAfEfTn+VBQ9oWhkeO6ilU8W2dsn0I/LNBoJzgsDkdBvmonlMiNk7gbmhbXVI72zL7L72MeBouGMKBkY4hzoK+dWcbL/wBVS6ioTi4jjfn4VpXkt4uMySqPAE1jtf1qyhVwJU4jyBPOgx/auMGxkUDPOvNnjYNwhTuMjavR9R1OK+sHlTZkUgg/aq3SraA2MU03DxMM/Kgxi28//qb6VGcg4Iwa3N1PZR5GE+tZHUjG9wzR8jyoBidt6jB32bFPPKmdaCQHHLFNPETvnHlT1OBsSKbxHqAfWgQEg8z86lLDFRrz+EU44xQN4iTtUgLY5UwKfCngbciPlQIGwd8V1KBk9a6gmxmtz+yPSYr3tFJcTLxpaQlwOnGdl/U1hwM9a9N/Y6xSPVuEDvG7pQfAHiH60HpzwA2AnuEDRy8Xunw/6qhn0LTI1X2e0WIt1iYrk58q1t6hW3FrGAe6j42k4vgxjb51nb2ZEeAJ8Qxn50A8XZ6HiLx3epRBtiUvWPD8mzRxYWNjLwXAukjbvBPdHikI3JTbA/hA28edWGn4a3I4eLpv+lBXVmWldDnE0WFUDG65OPXB5UFFqHbCTS7QT3GnTmOVe8DlRg8xk+8Dvg4GOlT2mtRXU0XtVsU4gHjEg2IPIg/80ZJo9vqVnHDcRxyiPDJ3yqQpOOX0oSTTrq6v1DsZuDABGAo9BQWc8cYu7aWJGAunMTKhA4iBkE58Bnz+lEavqLWOD3DtGBvwDJ+Q5mq6Vna8srZZQ3d8cjHG4B90fPY+gHnQeu3xtbq3IZiqzK6gnqvvfpQE9zLqSFt442AYnqB5+Gx5VVzdm9NglZ+8LTHpKvGvyB/Qio5bzUY9DaWwEpl4OMRBeIPxNnOQc8iT9qpV1TVptIl1K8SOGOOUqqEFTIo/EAcn5bH1NBne0SpbSXCWyJ3aqRLwnZf4Tg7gc+v0rNNcPwLGJGAVcYzWniMN/wBqBDKWaGSBhKBt7gQlj6/yqpbSbf2x2t++9nz+77/HHjzxtmgp2jd+XEacdOuJFBEZArTxWkEYGcY8KPikgWMDAoMT/ZFwR8LCuXR5/OtsZYD4UgeAnkKDHLo01KdGmFbLij6AUxzGfCgya6NJ12p/9jv41pfczsR9a4hTtkUGaGit4H71INGI6mr1l8KThbHxCgpl0XJ6/Wuq4CSZ2akoCe2PZ1YQbqzjSONfiUUR+yS7EWq3duT/AHkaSAePAwJ+xNL2lmkOmSlmJJ5b1key+rNpGu2l8p2ikw48VOx+xoPoW4vADNHcSd2JJ0OSfjXwFZ+53vLhk5cWx8N6uR7JewxswWa2dVkiIPXO33qpiUMG68T7+dBorFv3CKuMgZzjnR8lkl3FxOcMN1Yc1I5EVS28hhKgnyzVxa36quGOcGgARCjMl3bmTH+ZFuG88cx9/WuvJTFGUtoTGB/mSEAAeQzkn6fOptSvw+FQAN02qpu4wpie54nU5wAduLpmghto2WV2UtJg7szfFWc7XozRiRGCrGwJz0860mlalbTXTRcJzGxDxuCD6+Y9Kqu16xdy9upHHKuAOfOgK7PXiiwCvGeFcKwHNT/X5VV9o7a1lgLIrYYZYtjAHjVrpenrNptldDijkMS8TA7kgYOfEZzQesRmJONnD8JzngAOfy+1BhHmOlrdz3VvwXF2hSDI94Ifjc+C4wo6kk9Aaz9xqTFyVJFWvby4hXUIO5J3jLOztxMxOAMnrWVMyNzxQFtqM55NUsF9JxAFjVcHTxqeNo+Ib0Fwtztuc0ouhn/mgVdMcxT0ZOkmKA8XOfxfLNd7Q1QIwP4/vTvd/i+9BMLk+DU72lh0qEcH8f3riF/izQSe1N4CnC6P9Chvd/irjgj4hQFC6Od/sK6hFA6sK6g3+l2tteXyQ3ahomO4PWtp2g7H6BFoU08dpErLGSDwjNYTRpwuqJxnCg1vNavfa9He0t/faQcIA86DE9gdeLWJ08RFpLYOYn/Djfn6b1otMbjdDjORmnaZ2W/sLQpGI4HeMktjfOM/pQmlScLJ4cqDRRwK8SHbHHUq24UEqeW/zpIJMwZ8DmisLIp6nmfKgCljVSSCCw2I65qB1ZhwyAlfHp86A1CO9kuGuEnkQIMIiHGeef0+lP0d7y54I1u4jIQxKSLgjFAy+0WJ9Qgu++lWWPOO7bYgjG+azV9by2+oyyvLJKCQMyHOB4D1rX6oupwRgy2iyOFypjPIelY7WNQfiKXEXdu2xT8Qz60Gz0i8W6sRsBwDBHgOlUXaZgOBE3MkgUCptDWS2jAfYMmQOe1VmqXSNczTuf3VjE0hPi52A/M/Sg8o7UTibVXUHIiHAPlVP0oyVjPI8sh99yWY+Z3phjFAKDTlY+NS93knFd3W+1AneNj4j9aartnY5qbujjlTRD/WaByyydcikaeUdTT0hGOn1pDBvzzQItzIOtSe0S4+KkWD1+dSGHb/AKoIfaZM7tt61ILhsbE13s/lTvZxQNE7nm2KSpVg8DXUG2uJJnuLdbUEyucYFez9l9Fh0jSBdageKTh7x2ffhrKfs/0H2zVPbpYx3EI93iHM1su28xi0qKJDjvZlUgdQN8fagxvartxLeXq6XYqIldgDlQX4SfPltQlsGjRZBzXY5NUWm2DydpdWmlAwjrwE+JUH8q1YhALDAGQPTHjQXGmSCWEZ5kdaKRXwQBzrPabci0mKSMdjt860MF0JIuAKAem9BKsIKcLrs2+P5VQ31lCtxwyZTJyHwcfUcjWgKsw4+LHCDUUyGSNo3UEY5EbZoM3eXNyeJF1CeSMKV4lYAj+dYzVLPBMqtNJKSDxysWP3rc3WnoGJbhKg8h0qqurWHi73GQm48BQSQXRj0UTSMA0SFWbnnFYTtZq3s2ji0BIuLxu8lHVR5/LA+tXWs3iWth3bn3M95Jv+Eb4+ZwPnXmF9dyX93Lczk8UjZAzyHhQRd4etHWVlJdxO6EBV55oO1ga4mWNAST4Vr5Y49L0GRSAJJBgHrQZaKGZz+7XiHlUZcKxVgQQcVb6Aroz3L/3SjketUt3L3lzJIBjLk86CYOpG2fpSqrE+7yodZiBzp6XDZ2xQFJE5pTA+eVIl2VG6/Sne2Z/Digctu9P9nfxFct0TyGaf7UR0/r6UDVt3z0+lP7hvL50z2zyH0p63WfCgX2c9ftXV3tJx0rqD6cSWx7N6WkLsgl4ciIEBnPp+tYTWL25vXN3dSFnB2A5KPAUKJGa6DyucsdyzZLGiZFDRMhHOgEilEWoLPt3c6iOQ+Bz7p+5HzFXkaNIPdILLtgjp4VnAACYZN0PiOlX+gXCtm2nOZFHutnd1HX1HWghubfjc+7hlOPP0ptvO8X92SeHnV3dW8YcFi3Dj4h08KZLpyXGH4jkDaSP9aAyyuEnhLZPCeflRMvCsRZQpHTyrK3PtGlygoeNH6qM59QKifX5lz38QI/iB/nQWeoMIwz8QI228T4VR3Lolm8rsAOE8WeY8qF1TtFDFbB5T3ajmThfIVhu0Xaa51mQaZpkTrFndicFv5UAHarVWukEak5c5Y+Cjkv2z9KzXpzNaKKyuIbmCC8YBX2Y+HhV5/ZdgV4JLWM/6sbmgpey1v3eZ5A6s+FQ8O1N7SzO12lr3nGqjpWqggS3iSOPARRsp3ArEaxaXlndvcTxngLEh13X60Bd1exw6d7PEMEjBxzrPvzzSvIXYkknNJmgcBleX2poXfl9qdkYpARnl96CRARyFPy/XFdHw450rFfEfageG86cTt41GCBywaccnkKDgwzzP0qTJxzNR/KnigVuW9dXPjgOa6g9heMHLc8UVFLxqGPPr61Cvwb8jzpmeCQj8LfY0HXcYPvLzqCORtssUdDlHHMGieLfBORTGRW50F/pOqrfR+zTkJdKvwnZZR4jz8qNhcwMY8nyXrisfJEXXKkrIN1cHBB9autD1T28ezXZVb6MZB5d6PEefjQW16UmQLLEpA3zjBHoapdUkiFpwOUYnZeLY/SrmQlkII4vUVn79uCULJA3kxxtQZTU7OMFrk5IjBCjGwPTAP51R2GnokC3JBEsgLsT132rYdoGDWDiPd2GAOVU9uI4y0a/Bw7I3Q0Ffq8PfwLIp3I2I6EUlncvLZwyTD8O7DfDdc/ei7mMNZtwjYfEuar9NbgjePoHJx670FksuwIO9STRLcwujgFXXDA8jQc8LKgkswMj4oifdf08D9qm066juYuJSeeCCMFT4EUGF1ewNjcYVSIWzwnngjmP19KAGScYPyrf6vZLcDgYDhl2yfwv+E/p9Kzmndn9YN2rxafI4zjJHunmKCmKMPwt/tNMw4PwP/tNejQ9ndY/FZcPlkUSvZrVm5QD6Cg83it53GUgdvQUXBpV9MR+4kHqK9CTsxrC8okHyFSpoGvIcpCvrmgxlr2XvJMcSkVaw9ipnAyzZ9K0yad2gj/8AHU0THHr8Y/w60Geh7A55u/1opf2eA/5zj51fJPra/FbUTHd6mPjtyKDMSfs7Xh/xD/WurWG6veH3oGpaAWFtq6QBhg9aYuzACntyoIS5IyfiXY/zp6PmhpyUlUrzJwfMU/OGGPCgnPOgr4OrLPCSsiHKkdKPX4QajmPumgtNL1uO/j/ehUuEHvY24x4ipNQijuUJ7w8ONwRzNZW5tYuFmAILHfFRR3lxaLFbCVpU73gBl3IGfH50E96jBwuc4IxVfMgyfEcz4nNWM8jHizQEgw7+ooK0XDW8zDh4kdNwfShjE9u+RghvKp7sdPHA+1CwTPGBjcHYg8qBFvy85toMRSdTL4eQ60XYQrau6ozMzHLOxyX86pdbYte6fDnCZL7c87davASCjDnQHXEQntmTIBI2NdY9o7vSooljAeEkhkPMHrj50luSUOaAu0VknUjZSHHkcUGmj7frje1cVOnbyDmYnFebNI2ab3jeNB6knbmyb4lYVMnbSw/ib615N37+NKsjtzNB6+va/TW5y49cVMvanTW37/6YrxjvnzjipDK460Hti9otObZZhmpV1qzbYTJXhy3Eh/FUqTy9JGHoaD26TVrULvIh9a6vD7u+uki92d/9xrqD/9k="/>
          <p:cNvSpPr>
            <a:spLocks noChangeAspect="1" noChangeArrowheads="1"/>
          </p:cNvSpPr>
          <p:nvPr/>
        </p:nvSpPr>
        <p:spPr bwMode="auto">
          <a:xfrm>
            <a:off x="155575" y="-708025"/>
            <a:ext cx="1905000" cy="14859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8433" name="Picture 1"/>
          <p:cNvPicPr>
            <a:picLocks noChangeAspect="1" noChangeArrowheads="1"/>
          </p:cNvPicPr>
          <p:nvPr/>
        </p:nvPicPr>
        <p:blipFill>
          <a:blip r:embed="rId2"/>
          <a:srcRect l="13177" t="9765" r="37957" b="13086"/>
          <a:stretch>
            <a:fillRect/>
          </a:stretch>
        </p:blipFill>
        <p:spPr bwMode="auto">
          <a:xfrm>
            <a:off x="2702925" y="1440799"/>
            <a:ext cx="3782597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58082" y="3524188"/>
            <a:ext cx="5400000" cy="303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6464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sz="4800" dirty="0" smtClean="0"/>
              <a:t>OBRIGADO</a:t>
            </a:r>
            <a:endParaRPr lang="pt-BR" sz="4800" dirty="0"/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  </a:t>
            </a:r>
            <a:endParaRPr lang="pt-B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ívico">
  <a:themeElements>
    <a:clrScheme name="Cívico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ívico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ívico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7089</TotalTime>
  <Words>1249</Words>
  <Application>Microsoft Office PowerPoint</Application>
  <PresentationFormat>Apresentação na tela (4:3)</PresentationFormat>
  <Paragraphs>456</Paragraphs>
  <Slides>97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97</vt:i4>
      </vt:variant>
    </vt:vector>
  </HeadingPairs>
  <TitlesOfParts>
    <vt:vector size="106" baseType="lpstr">
      <vt:lpstr>Agency FB</vt:lpstr>
      <vt:lpstr>Aharoni</vt:lpstr>
      <vt:lpstr>Algerian</vt:lpstr>
      <vt:lpstr>Calibri</vt:lpstr>
      <vt:lpstr>Georgia</vt:lpstr>
      <vt:lpstr>Verdana</vt:lpstr>
      <vt:lpstr>Wingdings</vt:lpstr>
      <vt:lpstr>Wingdings 2</vt:lpstr>
      <vt:lpstr>Cívico</vt:lpstr>
      <vt:lpstr>Empreendedorismo e Inovação</vt:lpstr>
      <vt:lpstr>Joseph A. Schumpeter</vt:lpstr>
      <vt:lpstr>Apresentação do PowerPoint</vt:lpstr>
      <vt:lpstr>Henry Mintzberg</vt:lpstr>
      <vt:lpstr>A estrutura das organizações</vt:lpstr>
      <vt:lpstr>Organização empreendedora</vt:lpstr>
      <vt:lpstr>Organização inovadora</vt:lpstr>
      <vt:lpstr>Apresentação do PowerPoint</vt:lpstr>
      <vt:lpstr>Steven Wheelwright</vt:lpstr>
      <vt:lpstr>Funil de Inovação</vt:lpstr>
      <vt:lpstr>Tipos de Projeto do Plano Agregado </vt:lpstr>
      <vt:lpstr>Tipos de Organização para projetos inovadores</vt:lpstr>
      <vt:lpstr>Peter Drucker</vt:lpstr>
      <vt:lpstr>Apresentação do PowerPoint</vt:lpstr>
      <vt:lpstr>Apresentação do PowerPoint</vt:lpstr>
      <vt:lpstr>Apresentação do PowerPoint</vt:lpstr>
      <vt:lpstr>Don Clausing</vt:lpstr>
      <vt:lpstr>Desenvolvimento de produtos</vt:lpstr>
      <vt:lpstr>Desenvolvimento tecnológico e desenvolvimento de produtos</vt:lpstr>
      <vt:lpstr>Robustez tecnológica</vt:lpstr>
      <vt:lpstr>Ikujiro Nonaka</vt:lpstr>
      <vt:lpstr>Hirotaka Takeuchi</vt:lpstr>
      <vt:lpstr>Conhecimento</vt:lpstr>
      <vt:lpstr>NONAKA E TAKEUSCHI</vt:lpstr>
      <vt:lpstr>NONAKA E TAKEUSCHI</vt:lpstr>
      <vt:lpstr>Clayton Christensen</vt:lpstr>
      <vt:lpstr>Tecnologias disruptivas (1997)</vt:lpstr>
      <vt:lpstr>Tecnologias disruptivas (1997)</vt:lpstr>
      <vt:lpstr>Principles of disruptive innovation</vt:lpstr>
      <vt:lpstr>Mudanças de ruptura</vt:lpstr>
      <vt:lpstr>Mudanças de ruptura</vt:lpstr>
      <vt:lpstr>Mudanças de ruptura</vt:lpstr>
      <vt:lpstr>Mudanças de ruptura</vt:lpstr>
      <vt:lpstr>Mudanças de ruptura</vt:lpstr>
      <vt:lpstr>Mudanças de ruptura</vt:lpstr>
      <vt:lpstr>Henry Etzkowitz</vt:lpstr>
      <vt:lpstr>Apresentação do PowerPoint</vt:lpstr>
      <vt:lpstr>Apresentação do PowerPoint</vt:lpstr>
      <vt:lpstr>Apresentação do PowerPoint</vt:lpstr>
      <vt:lpstr>W. Chan Kim e Renée Mauborgne</vt:lpstr>
      <vt:lpstr>Oceano azul</vt:lpstr>
      <vt:lpstr>Oceano azul</vt:lpstr>
      <vt:lpstr>Oceano azul</vt:lpstr>
      <vt:lpstr>Lucro e crescimento com oceanos azuis</vt:lpstr>
      <vt:lpstr>The strategic canvas</vt:lpstr>
      <vt:lpstr>The strategic canvas</vt:lpstr>
      <vt:lpstr>The strategic canvas</vt:lpstr>
      <vt:lpstr>Design thinking - IDEO</vt:lpstr>
      <vt:lpstr>Design thinking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Peter Thiel (e Blake Marters)</vt:lpstr>
      <vt:lpstr>Verdade de poucos</vt:lpstr>
      <vt:lpstr>Dna do Inovador</vt:lpstr>
      <vt:lpstr>http://innovatorsdna.com/</vt:lpstr>
      <vt:lpstr>http://innovatorsdna.com/</vt:lpstr>
      <vt:lpstr>Apresentação do PowerPoint</vt:lpstr>
      <vt:lpstr>Apresentação do PowerPoint</vt:lpstr>
      <vt:lpstr>Apresentação do PowerPoint</vt:lpstr>
      <vt:lpstr>Modelo de DNA  do inovador para gerar idéias novas</vt:lpstr>
      <vt:lpstr>Modelo de DNA  do inovador para gerar idéias novas</vt:lpstr>
      <vt:lpstr>Apresentação do PowerPoint</vt:lpstr>
      <vt:lpstr>http://innovatorsdna.com/</vt:lpstr>
      <vt:lpstr>Competências de descoberta #1 associar</vt:lpstr>
      <vt:lpstr>Competências de descoberta #2 questionar</vt:lpstr>
      <vt:lpstr>Competências de descoberta #3 observar</vt:lpstr>
      <vt:lpstr>Competências de descoberta #4 networking</vt:lpstr>
      <vt:lpstr>Competências de descoberta #5 experimentar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Sanderson Barbalho</vt:lpstr>
      <vt:lpstr>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INOVAÇÃO EM PRODUTOS E SERVIÇOS</dc:title>
  <dc:creator>Rennê</dc:creator>
  <cp:lastModifiedBy>Referee</cp:lastModifiedBy>
  <cp:revision>366</cp:revision>
  <dcterms:created xsi:type="dcterms:W3CDTF">2012-04-21T10:16:55Z</dcterms:created>
  <dcterms:modified xsi:type="dcterms:W3CDTF">2018-06-07T20:12:46Z</dcterms:modified>
</cp:coreProperties>
</file>