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400"/>
    <a:srgbClr val="FFFCF3"/>
    <a:srgbClr val="663300"/>
    <a:srgbClr val="66003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28016-92FA-40FA-A4CD-2DCECA3231BB}" type="datetimeFigureOut">
              <a:rPr lang="pt-BR" smtClean="0"/>
              <a:t>22/02/2018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4A425-F63A-4AE9-8714-38C1BED3BD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991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EDA9A-19AA-4857-8F15-8619A09B1778}" type="datetimeFigureOut">
              <a:rPr lang="pt-BR" smtClean="0"/>
              <a:t>22/02/2018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9AFCC-CF6B-4E0A-BB9A-24707B5C1D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58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C06C1-460A-4E21-9FBF-DC12D85195D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090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C06C1-460A-4E21-9FBF-DC12D85195D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21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4E7E-9A33-46D3-B0FD-FD8F4288EE5C}" type="datetimeFigureOut">
              <a:rPr lang="pt-BR" smtClean="0"/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09AE-908B-44DA-B9C4-F84470EC5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81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4E7E-9A33-46D3-B0FD-FD8F4288EE5C}" type="datetimeFigureOut">
              <a:rPr lang="pt-BR" smtClean="0"/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09AE-908B-44DA-B9C4-F84470EC5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327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4E7E-9A33-46D3-B0FD-FD8F4288EE5C}" type="datetimeFigureOut">
              <a:rPr lang="pt-BR" smtClean="0"/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09AE-908B-44DA-B9C4-F84470EC5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72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4E7E-9A33-46D3-B0FD-FD8F4288EE5C}" type="datetimeFigureOut">
              <a:rPr lang="pt-BR" smtClean="0"/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09AE-908B-44DA-B9C4-F84470EC5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95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4E7E-9A33-46D3-B0FD-FD8F4288EE5C}" type="datetimeFigureOut">
              <a:rPr lang="pt-BR" smtClean="0"/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09AE-908B-44DA-B9C4-F84470EC5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4E7E-9A33-46D3-B0FD-FD8F4288EE5C}" type="datetimeFigureOut">
              <a:rPr lang="pt-BR" smtClean="0"/>
              <a:t>22/02/2018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09AE-908B-44DA-B9C4-F84470EC5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308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4E7E-9A33-46D3-B0FD-FD8F4288EE5C}" type="datetimeFigureOut">
              <a:rPr lang="pt-BR" smtClean="0"/>
              <a:t>22/02/2018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09AE-908B-44DA-B9C4-F84470EC5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624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4E7E-9A33-46D3-B0FD-FD8F4288EE5C}" type="datetimeFigureOut">
              <a:rPr lang="pt-BR" smtClean="0"/>
              <a:t>22/02/2018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09AE-908B-44DA-B9C4-F84470EC5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6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4E7E-9A33-46D3-B0FD-FD8F4288EE5C}" type="datetimeFigureOut">
              <a:rPr lang="pt-BR" smtClean="0"/>
              <a:t>22/02/2018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09AE-908B-44DA-B9C4-F84470EC5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852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4E7E-9A33-46D3-B0FD-FD8F4288EE5C}" type="datetimeFigureOut">
              <a:rPr lang="pt-BR" smtClean="0"/>
              <a:t>22/02/2018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09AE-908B-44DA-B9C4-F84470EC5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02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4E7E-9A33-46D3-B0FD-FD8F4288EE5C}" type="datetimeFigureOut">
              <a:rPr lang="pt-BR" smtClean="0"/>
              <a:t>22/02/2018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09AE-908B-44DA-B9C4-F84470EC5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30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54E7E-9A33-46D3-B0FD-FD8F4288EE5C}" type="datetimeFigureOut">
              <a:rPr lang="pt-BR" smtClean="0"/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409AE-908B-44DA-B9C4-F84470EC5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20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arlos.madson@iphan.gov.b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10845" y="4875414"/>
            <a:ext cx="9081155" cy="1982586"/>
          </a:xfrm>
          <a:solidFill>
            <a:srgbClr val="FFFCF3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b="1" dirty="0" smtClean="0">
                <a:solidFill>
                  <a:srgbClr val="482400"/>
                </a:solidFill>
              </a:rPr>
              <a:t>Audiência Pública sobre Segurança Pública e Moradias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000" b="1" dirty="0" smtClean="0">
                <a:solidFill>
                  <a:srgbClr val="482400"/>
                </a:solidFill>
              </a:rPr>
              <a:t>Senado Federal – Comissão Senado do Futuro</a:t>
            </a:r>
            <a:r>
              <a:rPr lang="bg-BG" sz="2000" b="1" dirty="0" smtClean="0">
                <a:solidFill>
                  <a:srgbClr val="482400"/>
                </a:solidFill>
              </a:rPr>
              <a:t> </a:t>
            </a:r>
            <a:endParaRPr lang="pt-BR" sz="2000" b="1" dirty="0" smtClean="0">
              <a:solidFill>
                <a:srgbClr val="4824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3600" b="1" dirty="0" smtClean="0">
                <a:solidFill>
                  <a:srgbClr val="482400"/>
                </a:solidFill>
              </a:rPr>
              <a:t>Conjunto Urbanístico de Brasília</a:t>
            </a:r>
            <a:endParaRPr lang="pt-BR" sz="3600" b="1" dirty="0">
              <a:solidFill>
                <a:srgbClr val="4824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500" b="1" dirty="0" smtClean="0">
                <a:solidFill>
                  <a:srgbClr val="482400"/>
                </a:solidFill>
              </a:rPr>
              <a:t>Origem do Caso das Grades na Região Administrativa do Cruzeiro </a:t>
            </a:r>
            <a:endParaRPr lang="pt-BR" sz="2500" b="1" dirty="0" smtClean="0">
              <a:solidFill>
                <a:srgbClr val="482400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pt-BR" sz="1600" b="1" dirty="0" smtClean="0">
                <a:solidFill>
                  <a:srgbClr val="482400"/>
                </a:solidFill>
              </a:rPr>
              <a:t>Brasília, 22 de fevereiro de 2018 </a:t>
            </a:r>
            <a:endParaRPr lang="pt-BR" sz="1600" b="1" dirty="0" smtClean="0">
              <a:solidFill>
                <a:srgbClr val="482400"/>
              </a:solidFill>
            </a:endParaRPr>
          </a:p>
        </p:txBody>
      </p:sp>
      <p:pic>
        <p:nvPicPr>
          <p:cNvPr id="4100" name="Picture 4" descr="Resultado de imagem para vista aérea de brasi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" y="0"/>
            <a:ext cx="12186177" cy="487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41" y="5524107"/>
            <a:ext cx="3170836" cy="62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2213" y="176588"/>
            <a:ext cx="10515600" cy="777875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482400"/>
                </a:solidFill>
                <a:latin typeface="+mn-lt"/>
              </a:rPr>
              <a:t>Cronologia I</a:t>
            </a:r>
            <a:endParaRPr lang="pt-BR" sz="4000" b="1" dirty="0">
              <a:solidFill>
                <a:srgbClr val="482400"/>
              </a:solidFill>
              <a:latin typeface="+mn-lt"/>
            </a:endParaRPr>
          </a:p>
        </p:txBody>
      </p:sp>
      <p:sp useBgFill="1"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43000"/>
            <a:ext cx="10954732" cy="522952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>
                <a:solidFill>
                  <a:srgbClr val="482400"/>
                </a:solidFill>
              </a:rPr>
              <a:t>1º de outubro de 1993 – </a:t>
            </a:r>
            <a:r>
              <a:rPr lang="pt-BR" b="1" dirty="0" smtClean="0">
                <a:solidFill>
                  <a:srgbClr val="482400"/>
                </a:solidFill>
              </a:rPr>
              <a:t>Ofício do administrador do Cruzeiro </a:t>
            </a:r>
            <a:r>
              <a:rPr lang="pt-BR" dirty="0" smtClean="0">
                <a:solidFill>
                  <a:srgbClr val="482400"/>
                </a:solidFill>
              </a:rPr>
              <a:t>solicitando, ao IPHAN, orientação quanto à Lei nº 544, de 23 de setembro de 1993. A legislação fora decretada sem diálogo, orientação ou anuência prévia do IPHAN.</a:t>
            </a:r>
          </a:p>
          <a:p>
            <a:pPr algn="just"/>
            <a:r>
              <a:rPr lang="pt-BR" dirty="0" smtClean="0">
                <a:solidFill>
                  <a:srgbClr val="482400"/>
                </a:solidFill>
              </a:rPr>
              <a:t>10 de novembro de 1993 – o </a:t>
            </a:r>
            <a:r>
              <a:rPr lang="pt-BR" b="1" dirty="0" smtClean="0">
                <a:solidFill>
                  <a:srgbClr val="482400"/>
                </a:solidFill>
              </a:rPr>
              <a:t>Grupo de Trabalho Conjunto-GTC</a:t>
            </a:r>
            <a:r>
              <a:rPr lang="pt-BR" dirty="0" smtClean="0">
                <a:solidFill>
                  <a:srgbClr val="482400"/>
                </a:solidFill>
              </a:rPr>
              <a:t>, formado pelo Departamento do Patrimônio Histórico e Artístico do Distrito Federal-</a:t>
            </a:r>
            <a:r>
              <a:rPr lang="pt-BR" dirty="0" err="1" smtClean="0">
                <a:solidFill>
                  <a:srgbClr val="482400"/>
                </a:solidFill>
              </a:rPr>
              <a:t>DePHA</a:t>
            </a:r>
            <a:r>
              <a:rPr lang="pt-BR" dirty="0" smtClean="0">
                <a:solidFill>
                  <a:srgbClr val="482400"/>
                </a:solidFill>
              </a:rPr>
              <a:t> e pelo IPHAN, elaboram o </a:t>
            </a:r>
            <a:r>
              <a:rPr lang="pt-BR" b="1" dirty="0" smtClean="0">
                <a:solidFill>
                  <a:srgbClr val="482400"/>
                </a:solidFill>
              </a:rPr>
              <a:t>Parecer nº 048/93</a:t>
            </a:r>
            <a:r>
              <a:rPr lang="pt-BR" dirty="0" smtClean="0">
                <a:solidFill>
                  <a:srgbClr val="482400"/>
                </a:solidFill>
              </a:rPr>
              <a:t>, apontando para a incompatibilidade da nova legislação e as normas (tanto distritais quanto federais) de preservação do Conjunto Urbanístico de Brasília.</a:t>
            </a:r>
          </a:p>
          <a:p>
            <a:pPr algn="just"/>
            <a:r>
              <a:rPr lang="pt-BR" dirty="0" smtClean="0">
                <a:solidFill>
                  <a:srgbClr val="482400"/>
                </a:solidFill>
              </a:rPr>
              <a:t>OBSERVAÇÃO: </a:t>
            </a:r>
            <a:r>
              <a:rPr lang="pt-BR" b="1" dirty="0" smtClean="0">
                <a:solidFill>
                  <a:srgbClr val="482400"/>
                </a:solidFill>
              </a:rPr>
              <a:t>fica evidente que a </a:t>
            </a:r>
            <a:r>
              <a:rPr lang="pt-BR" b="1" dirty="0" smtClean="0">
                <a:solidFill>
                  <a:srgbClr val="482400"/>
                </a:solidFill>
              </a:rPr>
              <a:t>interpretação técnico-jurídica, </a:t>
            </a:r>
            <a:r>
              <a:rPr lang="pt-BR" b="1" dirty="0" smtClean="0">
                <a:solidFill>
                  <a:srgbClr val="482400"/>
                </a:solidFill>
              </a:rPr>
              <a:t>desde o início, </a:t>
            </a:r>
            <a:r>
              <a:rPr lang="pt-BR" b="1" dirty="0" smtClean="0">
                <a:solidFill>
                  <a:srgbClr val="482400"/>
                </a:solidFill>
              </a:rPr>
              <a:t>é </a:t>
            </a:r>
            <a:r>
              <a:rPr lang="pt-BR" b="1" dirty="0" smtClean="0">
                <a:solidFill>
                  <a:srgbClr val="482400"/>
                </a:solidFill>
              </a:rPr>
              <a:t>simultânea e compartilhada entre os órgãos competentes pela preservação do Conjunto Urbanístico de Brasília, que é tombado tanto pelo IPHAN quanto pelo GDF.</a:t>
            </a:r>
          </a:p>
          <a:p>
            <a:endParaRPr lang="pt-BR" dirty="0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1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1639" y="148308"/>
            <a:ext cx="10515600" cy="777875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482400"/>
                </a:solidFill>
                <a:latin typeface="+mn-lt"/>
              </a:rPr>
              <a:t>Cronologia II</a:t>
            </a:r>
            <a:endParaRPr lang="pt-BR" sz="4000" b="1" dirty="0">
              <a:solidFill>
                <a:srgbClr val="4824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85739" y="926183"/>
            <a:ext cx="10180949" cy="5715000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rgbClr val="482400"/>
                </a:solidFill>
              </a:rPr>
              <a:t>1993-1994</a:t>
            </a:r>
            <a:r>
              <a:rPr lang="pt-BR" dirty="0" smtClean="0">
                <a:solidFill>
                  <a:srgbClr val="482400"/>
                </a:solidFill>
              </a:rPr>
              <a:t> – Consta do processo que a comunidade remeteu cartas, tanto para o administrador quanto para o superintendente </a:t>
            </a:r>
            <a:r>
              <a:rPr lang="pt-BR" dirty="0" smtClean="0">
                <a:solidFill>
                  <a:srgbClr val="482400"/>
                </a:solidFill>
              </a:rPr>
              <a:t>do Iphan à </a:t>
            </a:r>
            <a:r>
              <a:rPr lang="pt-BR" dirty="0" smtClean="0">
                <a:solidFill>
                  <a:srgbClr val="482400"/>
                </a:solidFill>
              </a:rPr>
              <a:t>época, com ambos posicionamentos: </a:t>
            </a:r>
            <a:r>
              <a:rPr lang="pt-BR" b="1" dirty="0" smtClean="0">
                <a:solidFill>
                  <a:srgbClr val="482400"/>
                </a:solidFill>
              </a:rPr>
              <a:t>contra e a favor da legislação</a:t>
            </a:r>
            <a:r>
              <a:rPr lang="pt-BR" dirty="0" smtClean="0">
                <a:solidFill>
                  <a:srgbClr val="482400"/>
                </a:solidFill>
              </a:rPr>
              <a:t>.</a:t>
            </a:r>
          </a:p>
          <a:p>
            <a:pPr algn="just"/>
            <a:r>
              <a:rPr lang="pt-BR" dirty="0" smtClean="0">
                <a:solidFill>
                  <a:srgbClr val="482400"/>
                </a:solidFill>
              </a:rPr>
              <a:t>Após ser notificado pela Superintendência do IPHAN no DF para que proceda à fiscalização das grades irregulares, o administrador de então responde, por meio do </a:t>
            </a:r>
            <a:r>
              <a:rPr lang="pt-BR" dirty="0" smtClean="0">
                <a:solidFill>
                  <a:srgbClr val="482400"/>
                </a:solidFill>
              </a:rPr>
              <a:t>OF. nº 16/GAB-RA </a:t>
            </a:r>
            <a:r>
              <a:rPr lang="pt-BR" dirty="0" smtClean="0">
                <a:solidFill>
                  <a:srgbClr val="482400"/>
                </a:solidFill>
              </a:rPr>
              <a:t>XI, de 18 de abril de 1994 solicitando maior prazo.</a:t>
            </a:r>
          </a:p>
          <a:p>
            <a:pPr lvl="1" algn="just"/>
            <a:r>
              <a:rPr lang="pt-BR" sz="2600" dirty="0" smtClean="0">
                <a:solidFill>
                  <a:srgbClr val="482400"/>
                </a:solidFill>
              </a:rPr>
              <a:t>Nesse documento encaminhava u</a:t>
            </a:r>
            <a:r>
              <a:rPr lang="pt-BR" sz="2600" dirty="0" smtClean="0">
                <a:solidFill>
                  <a:srgbClr val="482400"/>
                </a:solidFill>
              </a:rPr>
              <a:t>m </a:t>
            </a:r>
            <a:r>
              <a:rPr lang="pt-BR" sz="2600" dirty="0" smtClean="0">
                <a:solidFill>
                  <a:srgbClr val="482400"/>
                </a:solidFill>
              </a:rPr>
              <a:t>estudo realizado por </a:t>
            </a:r>
            <a:r>
              <a:rPr lang="pt-BR" sz="2600" dirty="0" smtClean="0">
                <a:solidFill>
                  <a:srgbClr val="482400"/>
                </a:solidFill>
              </a:rPr>
              <a:t>profissional </a:t>
            </a:r>
            <a:r>
              <a:rPr lang="pt-BR" sz="2600" dirty="0" smtClean="0">
                <a:solidFill>
                  <a:srgbClr val="482400"/>
                </a:solidFill>
              </a:rPr>
              <a:t>em arquitetura da RA-XI, </a:t>
            </a:r>
            <a:r>
              <a:rPr lang="pt-BR" sz="2600" dirty="0" smtClean="0">
                <a:solidFill>
                  <a:srgbClr val="482400"/>
                </a:solidFill>
              </a:rPr>
              <a:t>solicitava </a:t>
            </a:r>
            <a:r>
              <a:rPr lang="pt-BR" sz="2600" dirty="0" smtClean="0">
                <a:solidFill>
                  <a:srgbClr val="482400"/>
                </a:solidFill>
              </a:rPr>
              <a:t>a revisão do Decreto nº 10.829/87 (que estabelece a proteção ao Plano Piloto de Brasília), no que se refere à aplicação da Lei nº 3.751/60, cujo art. 38, que o decreto regulamenta, apontava para a proteção ao Plano Piloto a que obedece a urbanização de Brasília.</a:t>
            </a:r>
          </a:p>
          <a:p>
            <a:endParaRPr lang="pt-BR" dirty="0" smtClean="0">
              <a:solidFill>
                <a:srgbClr val="482400"/>
              </a:solidFill>
            </a:endParaRP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33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072" y="84842"/>
            <a:ext cx="11748940" cy="725864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482400"/>
                </a:solidFill>
                <a:latin typeface="+mn-lt"/>
              </a:rPr>
              <a:t>Cronologia III </a:t>
            </a:r>
            <a:r>
              <a:rPr lang="pt-BR" sz="3600" b="1" dirty="0" smtClean="0">
                <a:solidFill>
                  <a:srgbClr val="482400"/>
                </a:solidFill>
                <a:latin typeface="+mn-lt"/>
              </a:rPr>
              <a:t>– Parecer </a:t>
            </a:r>
            <a:r>
              <a:rPr lang="pt-BR" sz="3600" b="1" dirty="0" smtClean="0">
                <a:solidFill>
                  <a:srgbClr val="482400"/>
                </a:solidFill>
                <a:latin typeface="+mn-lt"/>
              </a:rPr>
              <a:t>PGR-DF </a:t>
            </a:r>
            <a:endParaRPr lang="pt-BR" sz="3600" b="1" dirty="0">
              <a:solidFill>
                <a:srgbClr val="4824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1595" y="970960"/>
            <a:ext cx="11104775" cy="5486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3000" dirty="0" smtClean="0">
                <a:solidFill>
                  <a:srgbClr val="482400"/>
                </a:solidFill>
              </a:rPr>
              <a:t>Por meio do PARECER nº 586/94-5ª SPR, de 07 de julho de 1994, a Procuradoria Geral do Distrito Federal, analisa a Lei nº 544, e aponta o que segue:</a:t>
            </a:r>
          </a:p>
          <a:p>
            <a:pPr lvl="1" algn="just"/>
            <a:r>
              <a:rPr lang="pt-BR" sz="2800" dirty="0" smtClean="0">
                <a:solidFill>
                  <a:srgbClr val="482400"/>
                </a:solidFill>
              </a:rPr>
              <a:t>“A lei </a:t>
            </a:r>
            <a:r>
              <a:rPr lang="pt-BR" sz="2800" i="1" dirty="0" smtClean="0">
                <a:solidFill>
                  <a:srgbClr val="482400"/>
                </a:solidFill>
              </a:rPr>
              <a:t>sub examine </a:t>
            </a:r>
            <a:r>
              <a:rPr lang="pt-BR" sz="2800" dirty="0" smtClean="0">
                <a:solidFill>
                  <a:srgbClr val="482400"/>
                </a:solidFill>
              </a:rPr>
              <a:t>procura, a nosso juízo, </a:t>
            </a:r>
            <a:r>
              <a:rPr lang="pt-BR" sz="2800" b="1" dirty="0" smtClean="0">
                <a:solidFill>
                  <a:srgbClr val="482400"/>
                </a:solidFill>
              </a:rPr>
              <a:t>legitimar prática ilegal </a:t>
            </a:r>
            <a:r>
              <a:rPr lang="pt-BR" sz="2800" dirty="0" smtClean="0">
                <a:solidFill>
                  <a:srgbClr val="482400"/>
                </a:solidFill>
              </a:rPr>
              <a:t>ocorrente no território do Distrito Federal.” </a:t>
            </a:r>
          </a:p>
          <a:p>
            <a:pPr lvl="1" algn="just"/>
            <a:r>
              <a:rPr lang="pt-BR" sz="2800" dirty="0" smtClean="0">
                <a:solidFill>
                  <a:srgbClr val="482400"/>
                </a:solidFill>
              </a:rPr>
              <a:t>“Apesar dos apelos em favor da segurança dos moradores do blocos residenciais contemplados pela lei, o cercamento com grades, </a:t>
            </a:r>
            <a:r>
              <a:rPr lang="pt-BR" sz="2800" b="1" dirty="0" smtClean="0">
                <a:solidFill>
                  <a:srgbClr val="482400"/>
                </a:solidFill>
              </a:rPr>
              <a:t>na forma como se quer, não pode ser permitido</a:t>
            </a:r>
            <a:r>
              <a:rPr lang="pt-BR" sz="2800" dirty="0" smtClean="0">
                <a:solidFill>
                  <a:srgbClr val="482400"/>
                </a:solidFill>
              </a:rPr>
              <a:t>.”</a:t>
            </a:r>
          </a:p>
          <a:p>
            <a:pPr lvl="1" algn="just"/>
            <a:r>
              <a:rPr lang="pt-BR" sz="2800" dirty="0" smtClean="0">
                <a:solidFill>
                  <a:srgbClr val="482400"/>
                </a:solidFill>
              </a:rPr>
              <a:t>“Poderia o gradeamento, por exemplo, ser colocado nas janelas ou nas portarias dos blocos, o que seria tolerável (e, talvez, mais eficaz, porque, como se encontra, basta que o meliante escale a grade e transponha-se para dentro do cercamento); mas nos moldes autorizados, constitui, </a:t>
            </a:r>
            <a:r>
              <a:rPr lang="pt-BR" sz="2800" b="1" dirty="0" smtClean="0">
                <a:solidFill>
                  <a:srgbClr val="482400"/>
                </a:solidFill>
              </a:rPr>
              <a:t>parece-nos, apropriação de área pública, impede a </a:t>
            </a:r>
            <a:r>
              <a:rPr lang="pt-BR" sz="2800" b="1" dirty="0" err="1" smtClean="0">
                <a:solidFill>
                  <a:srgbClr val="482400"/>
                </a:solidFill>
              </a:rPr>
              <a:t>circulabilidade</a:t>
            </a:r>
            <a:r>
              <a:rPr lang="pt-BR" sz="2800" b="1" dirty="0" smtClean="0">
                <a:solidFill>
                  <a:srgbClr val="482400"/>
                </a:solidFill>
              </a:rPr>
              <a:t> (sic) </a:t>
            </a:r>
            <a:r>
              <a:rPr lang="pt-BR" sz="2800" b="1" dirty="0" smtClean="0">
                <a:solidFill>
                  <a:srgbClr val="482400"/>
                </a:solidFill>
              </a:rPr>
              <a:t>dos transeuntes pelas áreas comuns e de pilotis dos blocos, além de afetar a concepção urbanística</a:t>
            </a:r>
            <a:r>
              <a:rPr lang="pt-BR" sz="2800" dirty="0" smtClean="0">
                <a:solidFill>
                  <a:srgbClr val="482400"/>
                </a:solidFill>
              </a:rPr>
              <a:t> – este último aspecto, no caso específico do Cruzeiro, traduzindo-se em desatendimento, outrossim, ás </a:t>
            </a:r>
            <a:r>
              <a:rPr lang="pt-BR" sz="2800" b="1" dirty="0" smtClean="0">
                <a:solidFill>
                  <a:srgbClr val="482400"/>
                </a:solidFill>
              </a:rPr>
              <a:t>linhas do tombamento traçadas para a cidade</a:t>
            </a:r>
            <a:r>
              <a:rPr lang="pt-BR" sz="2800" dirty="0" smtClean="0">
                <a:solidFill>
                  <a:srgbClr val="482400"/>
                </a:solidFill>
              </a:rPr>
              <a:t>.”</a:t>
            </a:r>
          </a:p>
          <a:p>
            <a:pPr lvl="1" algn="just"/>
            <a:r>
              <a:rPr lang="pt-BR" sz="2800" dirty="0" smtClean="0">
                <a:solidFill>
                  <a:srgbClr val="482400"/>
                </a:solidFill>
              </a:rPr>
              <a:t>Recomenda oitiva aos órgão de preservação, locais e federal.</a:t>
            </a:r>
          </a:p>
        </p:txBody>
      </p:sp>
    </p:spTree>
    <p:extLst>
      <p:ext uri="{BB962C8B-B14F-4D97-AF65-F5344CB8AC3E}">
        <p14:creationId xmlns:p14="http://schemas.microsoft.com/office/powerpoint/2010/main" val="32477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347" y="233149"/>
            <a:ext cx="10515600" cy="777875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482400"/>
                </a:solidFill>
                <a:latin typeface="+mn-lt"/>
              </a:rPr>
              <a:t>Cronologia IV – </a:t>
            </a:r>
            <a:r>
              <a:rPr lang="pt-BR" sz="3600" b="1" dirty="0" err="1" smtClean="0">
                <a:solidFill>
                  <a:srgbClr val="482400"/>
                </a:solidFill>
                <a:latin typeface="+mn-lt"/>
              </a:rPr>
              <a:t>Projur</a:t>
            </a:r>
            <a:r>
              <a:rPr lang="pt-BR" sz="3600" b="1" dirty="0" smtClean="0">
                <a:solidFill>
                  <a:srgbClr val="482400"/>
                </a:solidFill>
                <a:latin typeface="+mn-lt"/>
              </a:rPr>
              <a:t> IPHAN</a:t>
            </a:r>
            <a:endParaRPr lang="pt-BR" sz="3600" b="1" dirty="0">
              <a:solidFill>
                <a:srgbClr val="482400"/>
              </a:solidFill>
              <a:latin typeface="+mn-lt"/>
            </a:endParaRPr>
          </a:p>
        </p:txBody>
      </p:sp>
      <p:sp useBgFill="1"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4206" y="1112364"/>
            <a:ext cx="11585542" cy="521302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rgbClr val="482400"/>
                </a:solidFill>
              </a:rPr>
              <a:t>PARECER/PROJUR/IBPC/RJ nº 014, de 22 de julho de 1994, </a:t>
            </a:r>
            <a:r>
              <a:rPr lang="pt-BR" b="1" dirty="0" smtClean="0">
                <a:solidFill>
                  <a:srgbClr val="482400"/>
                </a:solidFill>
              </a:rPr>
              <a:t>reafirma o entendimento de que a região do Cruzeiro encontrava-se, por força da Portaria nº 314/92, que regulamenta o tombamento federal, inserida na poligonal de tombamento </a:t>
            </a:r>
            <a:r>
              <a:rPr lang="pt-BR" dirty="0" smtClean="0">
                <a:solidFill>
                  <a:srgbClr val="482400"/>
                </a:solidFill>
              </a:rPr>
              <a:t>e, neste sentido, restaria proibida a inserção das grades, sobretudo em área pública.</a:t>
            </a:r>
          </a:p>
          <a:p>
            <a:pPr algn="just"/>
            <a:r>
              <a:rPr lang="pt-BR" dirty="0" smtClean="0">
                <a:solidFill>
                  <a:srgbClr val="482400"/>
                </a:solidFill>
              </a:rPr>
              <a:t>AÇÃO </a:t>
            </a:r>
            <a:r>
              <a:rPr lang="pt-BR" dirty="0" smtClean="0">
                <a:solidFill>
                  <a:srgbClr val="482400"/>
                </a:solidFill>
              </a:rPr>
              <a:t>CIVIL </a:t>
            </a:r>
            <a:r>
              <a:rPr lang="pt-BR" dirty="0" smtClean="0">
                <a:solidFill>
                  <a:srgbClr val="482400"/>
                </a:solidFill>
              </a:rPr>
              <a:t>PÚBLICA. Processo nº 012522/94, de 14 de outubro de 1994, movida pelo IPHAN.</a:t>
            </a:r>
          </a:p>
          <a:p>
            <a:pPr lvl="1" algn="just"/>
            <a:r>
              <a:rPr lang="pt-BR" b="1" dirty="0" smtClean="0">
                <a:solidFill>
                  <a:srgbClr val="482400"/>
                </a:solidFill>
              </a:rPr>
              <a:t>Obriga a retirada das grades pela Administração do Cruzeiro (portanto, pelo GDF, que tem personalidade jurídica) </a:t>
            </a:r>
            <a:endParaRPr lang="pt-BR" b="1" dirty="0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4505" y="195442"/>
            <a:ext cx="10515600" cy="777875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482400"/>
                </a:solidFill>
                <a:latin typeface="+mn-lt"/>
              </a:rPr>
              <a:t>Cronologia V</a:t>
            </a:r>
            <a:endParaRPr lang="pt-BR" sz="4000" b="1" dirty="0">
              <a:solidFill>
                <a:srgbClr val="4824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027522"/>
            <a:ext cx="10785049" cy="5354228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rgbClr val="482400"/>
                </a:solidFill>
              </a:rPr>
              <a:t>Entre fevereiro e maio de 1995 ocorrem tentativas de acordos para a regularização da situação das grades por iniciativa do governo local.</a:t>
            </a:r>
          </a:p>
          <a:p>
            <a:pPr algn="just"/>
            <a:r>
              <a:rPr lang="pt-BR" dirty="0" smtClean="0">
                <a:solidFill>
                  <a:srgbClr val="482400"/>
                </a:solidFill>
              </a:rPr>
              <a:t>Foi elaborada uma proposta de regularização das grades no Cruzeiro, pela RA-XI, que abordava questões de segurança e apresentava um levantamento das grades existentes. </a:t>
            </a:r>
          </a:p>
          <a:p>
            <a:pPr algn="just"/>
            <a:r>
              <a:rPr lang="pt-BR" dirty="0" smtClean="0">
                <a:solidFill>
                  <a:srgbClr val="482400"/>
                </a:solidFill>
              </a:rPr>
              <a:t>Por meio do </a:t>
            </a:r>
            <a:r>
              <a:rPr lang="pt-BR" dirty="0" err="1" smtClean="0">
                <a:solidFill>
                  <a:srgbClr val="482400"/>
                </a:solidFill>
              </a:rPr>
              <a:t>Memo</a:t>
            </a:r>
            <a:r>
              <a:rPr lang="pt-BR" dirty="0" smtClean="0">
                <a:solidFill>
                  <a:srgbClr val="482400"/>
                </a:solidFill>
              </a:rPr>
              <a:t> nº 127/95-14ª CR/IPHAN, de 10 de maio de 1995, informa-se que “</a:t>
            </a:r>
            <a:r>
              <a:rPr lang="pt-BR" b="1" dirty="0" smtClean="0">
                <a:solidFill>
                  <a:srgbClr val="482400"/>
                </a:solidFill>
              </a:rPr>
              <a:t>a proposta para a regulamentação das grades, cercas ou muros nas Áreas Públicas do Cruzeiro, apresentada pela RA-XI, não foi aprovada pelos membros do GTC</a:t>
            </a:r>
            <a:r>
              <a:rPr lang="pt-BR" dirty="0" smtClean="0">
                <a:solidFill>
                  <a:srgbClr val="482400"/>
                </a:solidFill>
              </a:rPr>
              <a:t>”. </a:t>
            </a:r>
          </a:p>
          <a:p>
            <a:pPr algn="just"/>
            <a:r>
              <a:rPr lang="pt-BR" dirty="0" smtClean="0">
                <a:solidFill>
                  <a:srgbClr val="482400"/>
                </a:solidFill>
              </a:rPr>
              <a:t>Após isso, o assunto passou a ser tratado no âmbito jurídico.</a:t>
            </a:r>
            <a:endParaRPr lang="pt-BR" dirty="0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5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8579" y="82321"/>
            <a:ext cx="10515600" cy="756666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482400"/>
                </a:solidFill>
                <a:latin typeface="+mn-lt"/>
                <a:ea typeface="+mn-ea"/>
                <a:cs typeface="+mn-cs"/>
              </a:rPr>
              <a:t>Em síntese</a:t>
            </a:r>
            <a:endParaRPr lang="pt-BR" sz="4000" b="1" dirty="0">
              <a:solidFill>
                <a:srgbClr val="4824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415" y="709366"/>
            <a:ext cx="12116585" cy="5766847"/>
          </a:xfrm>
        </p:spPr>
        <p:txBody>
          <a:bodyPr>
            <a:noAutofit/>
          </a:bodyPr>
          <a:lstStyle/>
          <a:p>
            <a:pPr algn="just"/>
            <a:r>
              <a:rPr lang="pt-BR" dirty="0" smtClean="0">
                <a:solidFill>
                  <a:srgbClr val="482400"/>
                </a:solidFill>
              </a:rPr>
              <a:t>O </a:t>
            </a:r>
            <a:r>
              <a:rPr lang="pt-BR" dirty="0" smtClean="0">
                <a:solidFill>
                  <a:srgbClr val="482400"/>
                </a:solidFill>
              </a:rPr>
              <a:t>processo </a:t>
            </a:r>
            <a:r>
              <a:rPr lang="pt-BR" dirty="0" smtClean="0">
                <a:solidFill>
                  <a:srgbClr val="482400"/>
                </a:solidFill>
              </a:rPr>
              <a:t>se deu por conta de </a:t>
            </a:r>
            <a:r>
              <a:rPr lang="pt-BR" b="1" dirty="0" smtClean="0">
                <a:solidFill>
                  <a:srgbClr val="482400"/>
                </a:solidFill>
              </a:rPr>
              <a:t>lei de intervenção em área tombada para </a:t>
            </a:r>
            <a:r>
              <a:rPr lang="pt-BR" b="1" dirty="0" smtClean="0">
                <a:solidFill>
                  <a:srgbClr val="482400"/>
                </a:solidFill>
              </a:rPr>
              <a:t>a qual o IPHAN não foi previamente consultado</a:t>
            </a:r>
            <a:r>
              <a:rPr lang="pt-BR" dirty="0" smtClean="0">
                <a:solidFill>
                  <a:srgbClr val="482400"/>
                </a:solidFill>
              </a:rPr>
              <a:t>, de modo que todas as negociações subsequentes foram atropeladas em razão de uma decisão unilateral;</a:t>
            </a:r>
          </a:p>
          <a:p>
            <a:pPr algn="just"/>
            <a:r>
              <a:rPr lang="pt-BR" dirty="0" smtClean="0">
                <a:solidFill>
                  <a:srgbClr val="482400"/>
                </a:solidFill>
              </a:rPr>
              <a:t>O entendimento </a:t>
            </a:r>
            <a:r>
              <a:rPr lang="pt-BR" dirty="0" smtClean="0">
                <a:solidFill>
                  <a:srgbClr val="482400"/>
                </a:solidFill>
              </a:rPr>
              <a:t>técnico dos </a:t>
            </a:r>
            <a:r>
              <a:rPr lang="pt-BR" dirty="0" smtClean="0">
                <a:solidFill>
                  <a:srgbClr val="482400"/>
                </a:solidFill>
              </a:rPr>
              <a:t>órgão de preservação local e federal, </a:t>
            </a:r>
            <a:r>
              <a:rPr lang="pt-BR" dirty="0">
                <a:solidFill>
                  <a:srgbClr val="482400"/>
                </a:solidFill>
              </a:rPr>
              <a:t>desde a origem, </a:t>
            </a:r>
            <a:r>
              <a:rPr lang="pt-BR" b="1" dirty="0" smtClean="0">
                <a:solidFill>
                  <a:srgbClr val="482400"/>
                </a:solidFill>
              </a:rPr>
              <a:t>une </a:t>
            </a:r>
            <a:r>
              <a:rPr lang="pt-BR" b="1" dirty="0" smtClean="0">
                <a:solidFill>
                  <a:srgbClr val="482400"/>
                </a:solidFill>
              </a:rPr>
              <a:t>os entes federados em termos de interpretação do objeto tombado e da aplicação da lei de preservação</a:t>
            </a:r>
            <a:r>
              <a:rPr lang="pt-BR" dirty="0" smtClean="0">
                <a:solidFill>
                  <a:srgbClr val="482400"/>
                </a:solidFill>
              </a:rPr>
              <a:t>;</a:t>
            </a:r>
          </a:p>
          <a:p>
            <a:pPr algn="just"/>
            <a:r>
              <a:rPr lang="pt-BR" dirty="0" smtClean="0">
                <a:solidFill>
                  <a:srgbClr val="482400"/>
                </a:solidFill>
              </a:rPr>
              <a:t>Como apontado, houve, em meados da década de 1990, </a:t>
            </a:r>
            <a:r>
              <a:rPr lang="pt-BR" b="1" dirty="0" smtClean="0">
                <a:solidFill>
                  <a:srgbClr val="482400"/>
                </a:solidFill>
              </a:rPr>
              <a:t>entendimentos jurídicos semelhantes entre a PGR-DF e a PROJUR-IPHAN</a:t>
            </a:r>
            <a:r>
              <a:rPr lang="pt-BR" dirty="0" smtClean="0">
                <a:solidFill>
                  <a:srgbClr val="482400"/>
                </a:solidFill>
              </a:rPr>
              <a:t>;</a:t>
            </a:r>
          </a:p>
          <a:p>
            <a:pPr algn="just"/>
            <a:r>
              <a:rPr lang="pt-BR" dirty="0" smtClean="0">
                <a:solidFill>
                  <a:srgbClr val="482400"/>
                </a:solidFill>
              </a:rPr>
              <a:t>Desde o início ficou </a:t>
            </a:r>
            <a:r>
              <a:rPr lang="pt-BR" dirty="0" smtClean="0">
                <a:solidFill>
                  <a:srgbClr val="482400"/>
                </a:solidFill>
              </a:rPr>
              <a:t>evidente </a:t>
            </a:r>
            <a:r>
              <a:rPr lang="pt-BR" dirty="0" smtClean="0">
                <a:solidFill>
                  <a:srgbClr val="482400"/>
                </a:solidFill>
              </a:rPr>
              <a:t>que se trata de uma questão que extrapola a preservação de bens culturais, e </a:t>
            </a:r>
            <a:r>
              <a:rPr lang="pt-BR" b="1" dirty="0" smtClean="0">
                <a:solidFill>
                  <a:srgbClr val="482400"/>
                </a:solidFill>
              </a:rPr>
              <a:t>diz respeito, também, a questões urbanísticas, com o fato de que há ocupações irregulares de área pública</a:t>
            </a:r>
            <a:r>
              <a:rPr lang="pt-BR" dirty="0" smtClean="0">
                <a:solidFill>
                  <a:srgbClr val="482400"/>
                </a:solidFill>
              </a:rPr>
              <a:t>;</a:t>
            </a:r>
          </a:p>
          <a:p>
            <a:pPr algn="just"/>
            <a:r>
              <a:rPr lang="pt-BR" dirty="0" smtClean="0">
                <a:solidFill>
                  <a:srgbClr val="482400"/>
                </a:solidFill>
              </a:rPr>
              <a:t>POR FIM: </a:t>
            </a:r>
            <a:r>
              <a:rPr lang="pt-BR" dirty="0" smtClean="0">
                <a:solidFill>
                  <a:srgbClr val="482400"/>
                </a:solidFill>
              </a:rPr>
              <a:t>os tribunais superiores decidiram em dar provimento </a:t>
            </a:r>
            <a:r>
              <a:rPr lang="pt-BR" b="1" dirty="0" smtClean="0">
                <a:solidFill>
                  <a:srgbClr val="482400"/>
                </a:solidFill>
              </a:rPr>
              <a:t>a </a:t>
            </a:r>
            <a:r>
              <a:rPr lang="pt-BR" b="1" dirty="0" smtClean="0">
                <a:solidFill>
                  <a:srgbClr val="482400"/>
                </a:solidFill>
              </a:rPr>
              <a:t>Ação Civil Pública </a:t>
            </a:r>
            <a:r>
              <a:rPr lang="pt-BR" b="1" dirty="0" smtClean="0">
                <a:solidFill>
                  <a:srgbClr val="482400"/>
                </a:solidFill>
              </a:rPr>
              <a:t>que requer a retirada das grades no entorno dos pilotis dos edifícios residenciais do Cruzeiro</a:t>
            </a:r>
            <a:r>
              <a:rPr lang="pt-BR" dirty="0" smtClean="0">
                <a:solidFill>
                  <a:srgbClr val="482400"/>
                </a:solidFill>
              </a:rPr>
              <a:t>.</a:t>
            </a:r>
            <a:endParaRPr lang="pt-BR" dirty="0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8606117" y="4421032"/>
            <a:ext cx="24455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500" dirty="0" smtClean="0">
                <a:hlinkClick r:id="rId3"/>
              </a:rPr>
              <a:t>Iphan-df@iphan.gov.br</a:t>
            </a:r>
            <a:endParaRPr lang="bg-BG" sz="1500" dirty="0" smtClean="0"/>
          </a:p>
          <a:p>
            <a:pPr algn="ctr"/>
            <a:endParaRPr lang="pt-BR" sz="1500" dirty="0"/>
          </a:p>
        </p:txBody>
      </p:sp>
      <p:sp>
        <p:nvSpPr>
          <p:cNvPr id="15" name="CaixaDeTexto 9"/>
          <p:cNvSpPr txBox="1"/>
          <p:nvPr/>
        </p:nvSpPr>
        <p:spPr>
          <a:xfrm>
            <a:off x="7901735" y="1903748"/>
            <a:ext cx="4164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00" b="1" dirty="0">
                <a:solidFill>
                  <a:srgbClr val="4D0101"/>
                </a:solidFill>
              </a:rPr>
              <a:t>M</a:t>
            </a:r>
            <a:r>
              <a:rPr lang="pt-BR" sz="4200" b="1" dirty="0" smtClean="0">
                <a:solidFill>
                  <a:srgbClr val="4D0101"/>
                </a:solidFill>
              </a:rPr>
              <a:t>uito Obrigado!</a:t>
            </a:r>
            <a:endParaRPr lang="pt-BR" sz="4200" b="1" dirty="0">
              <a:solidFill>
                <a:srgbClr val="4D010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06871" y="3407082"/>
            <a:ext cx="428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rgbClr val="4D0101"/>
                </a:solidFill>
              </a:rPr>
              <a:t>Carlos Madson Reis</a:t>
            </a:r>
          </a:p>
          <a:p>
            <a:pPr algn="ctr"/>
            <a:r>
              <a:rPr lang="bg-BG" sz="1600" b="1" dirty="0" smtClean="0">
                <a:solidFill>
                  <a:srgbClr val="4D0101"/>
                </a:solidFill>
              </a:rPr>
              <a:t>Arquiteto e Urbanista</a:t>
            </a:r>
            <a:endParaRPr lang="pt-BR" sz="1600" b="1" dirty="0" smtClean="0">
              <a:solidFill>
                <a:srgbClr val="4D0101"/>
              </a:solidFill>
            </a:endParaRPr>
          </a:p>
          <a:p>
            <a:pPr algn="ctr"/>
            <a:r>
              <a:rPr lang="bg-BG" sz="1600" b="1" dirty="0" smtClean="0">
                <a:solidFill>
                  <a:srgbClr val="4D0101"/>
                </a:solidFill>
              </a:rPr>
              <a:t>Superintendente </a:t>
            </a:r>
            <a:r>
              <a:rPr lang="bg-BG" sz="1600" b="1" dirty="0" smtClean="0">
                <a:solidFill>
                  <a:srgbClr val="4D0101"/>
                </a:solidFill>
              </a:rPr>
              <a:t>do Iphan no Distrito Federal</a:t>
            </a:r>
            <a:endParaRPr lang="en-US" sz="1600" b="1" dirty="0">
              <a:solidFill>
                <a:srgbClr val="4D010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2402" y="5704732"/>
            <a:ext cx="43495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4D0101"/>
                </a:solidFill>
              </a:rPr>
              <a:t>Superintendência do Iphan no Distrito Federal</a:t>
            </a:r>
          </a:p>
          <a:p>
            <a:pPr algn="ctr"/>
            <a:r>
              <a:rPr lang="bg-BG" sz="1400" b="1" dirty="0" smtClean="0">
                <a:solidFill>
                  <a:srgbClr val="4D0101"/>
                </a:solidFill>
              </a:rPr>
              <a:t>S</a:t>
            </a:r>
            <a:r>
              <a:rPr lang="pt-BR" sz="1400" b="1" dirty="0" smtClean="0">
                <a:solidFill>
                  <a:srgbClr val="4D0101"/>
                </a:solidFill>
              </a:rPr>
              <a:t>EPS 713/913 B</a:t>
            </a:r>
            <a:r>
              <a:rPr lang="bg-BG" sz="1400" b="1" dirty="0" smtClean="0">
                <a:solidFill>
                  <a:srgbClr val="4D0101"/>
                </a:solidFill>
              </a:rPr>
              <a:t>loco </a:t>
            </a:r>
            <a:r>
              <a:rPr lang="pt-BR" sz="1400" b="1" dirty="0" smtClean="0">
                <a:solidFill>
                  <a:srgbClr val="4D0101"/>
                </a:solidFill>
              </a:rPr>
              <a:t>D</a:t>
            </a:r>
            <a:r>
              <a:rPr lang="bg-BG" sz="1400" b="1" dirty="0" smtClean="0">
                <a:solidFill>
                  <a:srgbClr val="4D0101"/>
                </a:solidFill>
              </a:rPr>
              <a:t> </a:t>
            </a:r>
            <a:endParaRPr lang="pt-BR" sz="1400" b="1" dirty="0" smtClean="0">
              <a:solidFill>
                <a:srgbClr val="4D0101"/>
              </a:solidFill>
            </a:endParaRPr>
          </a:p>
          <a:p>
            <a:pPr algn="ctr"/>
            <a:r>
              <a:rPr lang="pt-BR" sz="1400" b="1" dirty="0" smtClean="0">
                <a:solidFill>
                  <a:srgbClr val="4D0101"/>
                </a:solidFill>
              </a:rPr>
              <a:t>Edifício Iphan - 1º andar</a:t>
            </a:r>
            <a:endParaRPr lang="bg-BG" sz="1400" b="1" dirty="0" smtClean="0">
              <a:solidFill>
                <a:srgbClr val="4D0101"/>
              </a:solidFill>
            </a:endParaRPr>
          </a:p>
          <a:p>
            <a:pPr algn="ctr"/>
            <a:r>
              <a:rPr lang="bg-BG" sz="1400" b="1" dirty="0" smtClean="0">
                <a:solidFill>
                  <a:srgbClr val="4D0101"/>
                </a:solidFill>
              </a:rPr>
              <a:t>70.3</a:t>
            </a:r>
            <a:r>
              <a:rPr lang="pt-BR" sz="1400" b="1" dirty="0" smtClean="0">
                <a:solidFill>
                  <a:srgbClr val="4D0101"/>
                </a:solidFill>
              </a:rPr>
              <a:t>90</a:t>
            </a:r>
            <a:r>
              <a:rPr lang="bg-BG" sz="1400" b="1" dirty="0" smtClean="0">
                <a:solidFill>
                  <a:srgbClr val="4D0101"/>
                </a:solidFill>
              </a:rPr>
              <a:t> 1</a:t>
            </a:r>
            <a:r>
              <a:rPr lang="pt-BR" sz="1400" b="1" dirty="0" smtClean="0">
                <a:solidFill>
                  <a:srgbClr val="4D0101"/>
                </a:solidFill>
              </a:rPr>
              <a:t>35</a:t>
            </a:r>
            <a:r>
              <a:rPr lang="bg-BG" sz="1400" b="1" dirty="0" smtClean="0">
                <a:solidFill>
                  <a:srgbClr val="4D0101"/>
                </a:solidFill>
              </a:rPr>
              <a:t> </a:t>
            </a:r>
            <a:r>
              <a:rPr lang="mr-IN" sz="1400" b="1" dirty="0" smtClean="0">
                <a:solidFill>
                  <a:srgbClr val="4D0101"/>
                </a:solidFill>
              </a:rPr>
              <a:t>–</a:t>
            </a:r>
            <a:r>
              <a:rPr lang="bg-BG" sz="1400" b="1" dirty="0" smtClean="0">
                <a:solidFill>
                  <a:srgbClr val="4D0101"/>
                </a:solidFill>
              </a:rPr>
              <a:t> Brasília </a:t>
            </a:r>
            <a:r>
              <a:rPr lang="mr-IN" sz="1400" b="1" dirty="0" smtClean="0">
                <a:solidFill>
                  <a:srgbClr val="4D0101"/>
                </a:solidFill>
              </a:rPr>
              <a:t>–</a:t>
            </a:r>
            <a:r>
              <a:rPr lang="bg-BG" sz="1400" b="1" dirty="0" smtClean="0">
                <a:solidFill>
                  <a:srgbClr val="4D0101"/>
                </a:solidFill>
              </a:rPr>
              <a:t> DF </a:t>
            </a:r>
            <a:r>
              <a:rPr lang="mr-IN" sz="1400" b="1" dirty="0" smtClean="0">
                <a:solidFill>
                  <a:srgbClr val="4D0101"/>
                </a:solidFill>
              </a:rPr>
              <a:t>–</a:t>
            </a:r>
            <a:r>
              <a:rPr lang="bg-BG" sz="1400" b="1" dirty="0" smtClean="0">
                <a:solidFill>
                  <a:srgbClr val="4D0101"/>
                </a:solidFill>
              </a:rPr>
              <a:t> Brasil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01" y="545992"/>
            <a:ext cx="7843072" cy="5882305"/>
          </a:xfrm>
          <a:prstGeom prst="rect">
            <a:avLst/>
          </a:prstGeom>
        </p:spPr>
      </p:pic>
      <p:sp>
        <p:nvSpPr>
          <p:cNvPr id="8" name="Rectangle 2"/>
          <p:cNvSpPr/>
          <p:nvPr/>
        </p:nvSpPr>
        <p:spPr>
          <a:xfrm>
            <a:off x="8641052" y="5203600"/>
            <a:ext cx="23666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400" dirty="0" smtClean="0">
                <a:solidFill>
                  <a:srgbClr val="4D0101"/>
                </a:solidFill>
              </a:rPr>
              <a:t>55 </a:t>
            </a:r>
            <a:r>
              <a:rPr lang="pt-BR" sz="1400" dirty="0" smtClean="0">
                <a:solidFill>
                  <a:srgbClr val="4D0101"/>
                </a:solidFill>
              </a:rPr>
              <a:t>61 2024-6140 /80</a:t>
            </a:r>
            <a:endParaRPr lang="pt-BR" sz="1400" dirty="0">
              <a:solidFill>
                <a:srgbClr val="4D0101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1991" y="245097"/>
            <a:ext cx="3704955" cy="73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8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972</Words>
  <Application>Microsoft Office PowerPoint</Application>
  <PresentationFormat>Widescreen</PresentationFormat>
  <Paragraphs>48</Paragraphs>
  <Slides>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Mangal</vt:lpstr>
      <vt:lpstr>Tema do Office</vt:lpstr>
      <vt:lpstr>Apresentação do PowerPoint</vt:lpstr>
      <vt:lpstr>Cronologia I</vt:lpstr>
      <vt:lpstr>Cronologia II</vt:lpstr>
      <vt:lpstr>Cronologia III – Parecer PGR-DF </vt:lpstr>
      <vt:lpstr>Cronologia IV – Projur IPHAN</vt:lpstr>
      <vt:lpstr>Cronologia V</vt:lpstr>
      <vt:lpstr>Em síntese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Grades cruzeiro título</dc:title>
  <dc:creator>Thiago Pereira Perpetuo</dc:creator>
  <cp:lastModifiedBy>Carlos Madson Reis</cp:lastModifiedBy>
  <cp:revision>23</cp:revision>
  <cp:lastPrinted>2018-02-22T19:10:15Z</cp:lastPrinted>
  <dcterms:created xsi:type="dcterms:W3CDTF">2018-02-22T15:53:36Z</dcterms:created>
  <dcterms:modified xsi:type="dcterms:W3CDTF">2018-02-22T19:10:56Z</dcterms:modified>
</cp:coreProperties>
</file>