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  <p:sldMasterId id="2147483888" r:id="rId2"/>
    <p:sldMasterId id="2147483906" r:id="rId3"/>
  </p:sldMasterIdLst>
  <p:sldIdLst>
    <p:sldId id="621" r:id="rId4"/>
    <p:sldId id="622" r:id="rId5"/>
    <p:sldId id="710" r:id="rId6"/>
    <p:sldId id="721" r:id="rId7"/>
    <p:sldId id="722" r:id="rId8"/>
    <p:sldId id="723" r:id="rId9"/>
    <p:sldId id="724" r:id="rId10"/>
    <p:sldId id="707" r:id="rId11"/>
    <p:sldId id="263" r:id="rId12"/>
    <p:sldId id="262" r:id="rId13"/>
    <p:sldId id="713" r:id="rId14"/>
    <p:sldId id="259" r:id="rId15"/>
    <p:sldId id="260" r:id="rId16"/>
    <p:sldId id="264" r:id="rId17"/>
    <p:sldId id="261" r:id="rId18"/>
    <p:sldId id="715" r:id="rId19"/>
    <p:sldId id="265" r:id="rId20"/>
    <p:sldId id="716" r:id="rId21"/>
    <p:sldId id="718" r:id="rId22"/>
    <p:sldId id="719" r:id="rId23"/>
    <p:sldId id="692" r:id="rId24"/>
    <p:sldId id="706" r:id="rId25"/>
    <p:sldId id="717" r:id="rId26"/>
    <p:sldId id="664" r:id="rId2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7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62" y="8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PROSPDC02\AREAS\Gestao%20de%20Projetos\Projetos%20em%20Andamento\SBCBM\Plano%20de%20A&#231;&#227;o\Plano%20de%20A&#231;&#227;o\Materiais%20de%20referencia\vigite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Percentagem da</a:t>
            </a:r>
            <a:r>
              <a:rPr lang="pt-BR" baseline="0" dirty="0"/>
              <a:t> população de capitais com obesidade e com diabetes</a:t>
            </a:r>
            <a:endParaRPr lang="pt-BR" dirty="0"/>
          </a:p>
        </c:rich>
      </c:tx>
      <c:layout>
        <c:manualLayout>
          <c:xMode val="edge"/>
          <c:yMode val="edge"/>
          <c:x val="0.10109748307462556"/>
          <c:y val="3.79300172940834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2.3425324435777436E-2"/>
          <c:y val="0.36174681898005007"/>
          <c:w val="0.96035714326253052"/>
          <c:h val="0.498306828594242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Planilha2!$A$5</c:f>
              <c:strCache>
                <c:ptCount val="1"/>
                <c:pt idx="0">
                  <c:v>% com obesidade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Planilha2!$B$4:$N$4</c:f>
              <c:numCache>
                <c:formatCode>General</c:formatCod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numCache>
            </c:numRef>
          </c:cat>
          <c:val>
            <c:numRef>
              <c:f>Planilha2!$B$5:$N$5</c:f>
              <c:numCache>
                <c:formatCode>General</c:formatCode>
                <c:ptCount val="13"/>
                <c:pt idx="0">
                  <c:v>11.8</c:v>
                </c:pt>
                <c:pt idx="1">
                  <c:v>13.3</c:v>
                </c:pt>
                <c:pt idx="2">
                  <c:v>13.7</c:v>
                </c:pt>
                <c:pt idx="3">
                  <c:v>14.3</c:v>
                </c:pt>
                <c:pt idx="4">
                  <c:v>15.1</c:v>
                </c:pt>
                <c:pt idx="5">
                  <c:v>16</c:v>
                </c:pt>
                <c:pt idx="6">
                  <c:v>17.399999999999999</c:v>
                </c:pt>
                <c:pt idx="7">
                  <c:v>17.5</c:v>
                </c:pt>
                <c:pt idx="8">
                  <c:v>17.899999999999999</c:v>
                </c:pt>
                <c:pt idx="9">
                  <c:v>18.899999999999999</c:v>
                </c:pt>
                <c:pt idx="10">
                  <c:v>18.899999999999999</c:v>
                </c:pt>
                <c:pt idx="11">
                  <c:v>18.899999999999999</c:v>
                </c:pt>
                <c:pt idx="12">
                  <c:v>19.8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60-4C05-AE92-A71EDC2E881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90848703"/>
        <c:axId val="1173930047"/>
      </c:barChart>
      <c:catAx>
        <c:axId val="10908487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73930047"/>
        <c:crosses val="autoZero"/>
        <c:auto val="1"/>
        <c:lblAlgn val="ctr"/>
        <c:lblOffset val="100"/>
        <c:noMultiLvlLbl val="0"/>
      </c:catAx>
      <c:valAx>
        <c:axId val="117393004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908487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93E412-740F-47EA-8127-4C4C08CAD33C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E17E9BB-A60A-466B-808F-DAF53DAB72EF}">
      <dgm:prSet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O impacto clínico e econômico do diabetes pode ser reduzido por meio de uma conduta clínica que mantenha o bom controle glicêmico do paciente, geralmente definido pelo teste de </a:t>
          </a:r>
          <a:r>
            <a:rPr lang="es-ES" b="1" dirty="0">
              <a:solidFill>
                <a:schemeClr val="tx1"/>
              </a:solidFill>
            </a:rPr>
            <a:t>hemoglobina </a:t>
          </a:r>
          <a:r>
            <a:rPr lang="es-ES" b="1" dirty="0" err="1">
              <a:solidFill>
                <a:schemeClr val="tx1"/>
              </a:solidFill>
            </a:rPr>
            <a:t>glicada</a:t>
          </a:r>
          <a:r>
            <a:rPr lang="es-ES" b="1" dirty="0">
              <a:solidFill>
                <a:schemeClr val="tx1"/>
              </a:solidFill>
            </a:rPr>
            <a:t> total (HbA1c) &lt;7%.</a:t>
          </a:r>
          <a:endParaRPr lang="en-US" b="1" dirty="0">
            <a:solidFill>
              <a:schemeClr val="tx1"/>
            </a:solidFill>
          </a:endParaRPr>
        </a:p>
      </dgm:t>
    </dgm:pt>
    <dgm:pt modelId="{56ECB373-C697-4568-97BC-B1F9A600DBCB}" type="parTrans" cxnId="{BC53C877-ED4F-4FAC-B7A6-167DAA5D3B2C}">
      <dgm:prSet/>
      <dgm:spPr/>
      <dgm:t>
        <a:bodyPr/>
        <a:lstStyle/>
        <a:p>
          <a:endParaRPr lang="en-US"/>
        </a:p>
      </dgm:t>
    </dgm:pt>
    <dgm:pt modelId="{DC14319D-A161-4BF8-BE2F-E54365BEFB43}" type="sibTrans" cxnId="{BC53C877-ED4F-4FAC-B7A6-167DAA5D3B2C}">
      <dgm:prSet/>
      <dgm:spPr/>
      <dgm:t>
        <a:bodyPr/>
        <a:lstStyle/>
        <a:p>
          <a:endParaRPr lang="en-US"/>
        </a:p>
      </dgm:t>
    </dgm:pt>
    <dgm:pt modelId="{C3735D25-F4A4-4805-834D-C54F9F4458D4}">
      <dgm:prSet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O estudo UKPDS16 mostra que, para cada ponto percentual reduzido na HbA1c, observou-se:</a:t>
          </a:r>
          <a:endParaRPr lang="en-US" dirty="0">
            <a:solidFill>
              <a:schemeClr val="tx1"/>
            </a:solidFill>
          </a:endParaRPr>
        </a:p>
      </dgm:t>
    </dgm:pt>
    <dgm:pt modelId="{1574E804-F564-44FE-99CE-5001A9280BB9}" type="parTrans" cxnId="{A5D7090F-D57F-444F-9E3D-57643752A9D0}">
      <dgm:prSet/>
      <dgm:spPr/>
      <dgm:t>
        <a:bodyPr/>
        <a:lstStyle/>
        <a:p>
          <a:endParaRPr lang="en-US"/>
        </a:p>
      </dgm:t>
    </dgm:pt>
    <dgm:pt modelId="{647FCCCC-AB9D-4113-8753-B969F06FCE2E}" type="sibTrans" cxnId="{A5D7090F-D57F-444F-9E3D-57643752A9D0}">
      <dgm:prSet/>
      <dgm:spPr/>
      <dgm:t>
        <a:bodyPr/>
        <a:lstStyle/>
        <a:p>
          <a:endParaRPr lang="en-US"/>
        </a:p>
      </dgm:t>
    </dgm:pt>
    <dgm:pt modelId="{28CB7E89-8C13-48E5-B089-D66C9BB62D6A}">
      <dgm:prSet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Redução de 35% no risco de complicações microvasculares</a:t>
          </a:r>
          <a:endParaRPr lang="en-US" b="1" dirty="0">
            <a:solidFill>
              <a:schemeClr val="tx1"/>
            </a:solidFill>
          </a:endParaRPr>
        </a:p>
      </dgm:t>
    </dgm:pt>
    <dgm:pt modelId="{B57D7790-69AC-4528-9E48-15E1F1D57EAB}" type="parTrans" cxnId="{07F0AD29-27AC-4312-A86B-7C92448C3C5A}">
      <dgm:prSet/>
      <dgm:spPr/>
      <dgm:t>
        <a:bodyPr/>
        <a:lstStyle/>
        <a:p>
          <a:endParaRPr lang="en-US"/>
        </a:p>
      </dgm:t>
    </dgm:pt>
    <dgm:pt modelId="{218237A4-B09E-4BC6-817D-47EA96FE5A85}" type="sibTrans" cxnId="{07F0AD29-27AC-4312-A86B-7C92448C3C5A}">
      <dgm:prSet/>
      <dgm:spPr/>
      <dgm:t>
        <a:bodyPr/>
        <a:lstStyle/>
        <a:p>
          <a:endParaRPr lang="en-US"/>
        </a:p>
      </dgm:t>
    </dgm:pt>
    <dgm:pt modelId="{C5A31F52-2D35-489E-A2AF-988FA8507F8B}">
      <dgm:prSet/>
      <dgm:spPr/>
      <dgm:t>
        <a:bodyPr/>
        <a:lstStyle/>
        <a:p>
          <a:r>
            <a:rPr lang="pt-BR" b="1" dirty="0"/>
            <a:t>Redução de 25% no risco de mortes relacionadas ao diabetes</a:t>
          </a:r>
          <a:endParaRPr lang="en-US" b="1" dirty="0"/>
        </a:p>
      </dgm:t>
    </dgm:pt>
    <dgm:pt modelId="{1FD8F79B-8563-4CCC-9D92-9C6EDE3ACFAB}" type="parTrans" cxnId="{3C4D9168-3E66-496F-A0C4-10C1E193B769}">
      <dgm:prSet/>
      <dgm:spPr/>
      <dgm:t>
        <a:bodyPr/>
        <a:lstStyle/>
        <a:p>
          <a:endParaRPr lang="en-US"/>
        </a:p>
      </dgm:t>
    </dgm:pt>
    <dgm:pt modelId="{11E0E762-5635-40C1-8A72-13D0A5A4FBD9}" type="sibTrans" cxnId="{3C4D9168-3E66-496F-A0C4-10C1E193B769}">
      <dgm:prSet/>
      <dgm:spPr/>
      <dgm:t>
        <a:bodyPr/>
        <a:lstStyle/>
        <a:p>
          <a:endParaRPr lang="en-US"/>
        </a:p>
      </dgm:t>
    </dgm:pt>
    <dgm:pt modelId="{42FE9720-0743-40CB-B093-4CCD0CA49405}">
      <dgm:prSet/>
      <dgm:spPr/>
      <dgm:t>
        <a:bodyPr/>
        <a:lstStyle/>
        <a:p>
          <a:r>
            <a:rPr lang="pt-BR" b="1" dirty="0"/>
            <a:t>Redução de 18% no infarto do miocárdio fatal e não fatal combinados</a:t>
          </a:r>
          <a:endParaRPr lang="en-US" b="1" dirty="0"/>
        </a:p>
      </dgm:t>
    </dgm:pt>
    <dgm:pt modelId="{3FDAA7F7-D619-4B26-92DA-456A37361984}" type="parTrans" cxnId="{DBAC1FD3-E263-4410-B90C-9022CFD1CD08}">
      <dgm:prSet/>
      <dgm:spPr/>
      <dgm:t>
        <a:bodyPr/>
        <a:lstStyle/>
        <a:p>
          <a:endParaRPr lang="en-US"/>
        </a:p>
      </dgm:t>
    </dgm:pt>
    <dgm:pt modelId="{7D6B1A4D-07C1-417B-882A-AD02E556FD54}" type="sibTrans" cxnId="{DBAC1FD3-E263-4410-B90C-9022CFD1CD08}">
      <dgm:prSet/>
      <dgm:spPr/>
      <dgm:t>
        <a:bodyPr/>
        <a:lstStyle/>
        <a:p>
          <a:endParaRPr lang="en-US"/>
        </a:p>
      </dgm:t>
    </dgm:pt>
    <dgm:pt modelId="{F93E283A-E421-4BFE-A2E1-A504EC054D46}">
      <dgm:prSet/>
      <dgm:spPr/>
      <dgm:t>
        <a:bodyPr/>
        <a:lstStyle/>
        <a:p>
          <a:r>
            <a:rPr lang="pt-BR" b="1" dirty="0"/>
            <a:t>Redução de 7% na mortalidade por todas as causas</a:t>
          </a:r>
          <a:endParaRPr lang="en-US" b="1" dirty="0"/>
        </a:p>
      </dgm:t>
    </dgm:pt>
    <dgm:pt modelId="{7BB58FE1-8A0D-48D7-8D22-BC3129DF5697}" type="parTrans" cxnId="{1742C5DB-2179-4B0E-96F8-22600290FD56}">
      <dgm:prSet/>
      <dgm:spPr/>
      <dgm:t>
        <a:bodyPr/>
        <a:lstStyle/>
        <a:p>
          <a:endParaRPr lang="en-US"/>
        </a:p>
      </dgm:t>
    </dgm:pt>
    <dgm:pt modelId="{5A1567D8-B69B-4E82-B72A-635194CF52E6}" type="sibTrans" cxnId="{1742C5DB-2179-4B0E-96F8-22600290FD56}">
      <dgm:prSet/>
      <dgm:spPr/>
      <dgm:t>
        <a:bodyPr/>
        <a:lstStyle/>
        <a:p>
          <a:endParaRPr lang="en-US"/>
        </a:p>
      </dgm:t>
    </dgm:pt>
    <dgm:pt modelId="{594757C5-42FE-4C38-AE2F-EC7C672E5AB6}" type="pres">
      <dgm:prSet presAssocID="{3193E412-740F-47EA-8127-4C4C08CAD33C}" presName="Name0" presStyleCnt="0">
        <dgm:presLayoutVars>
          <dgm:dir/>
          <dgm:animLvl val="lvl"/>
          <dgm:resizeHandles val="exact"/>
        </dgm:presLayoutVars>
      </dgm:prSet>
      <dgm:spPr/>
    </dgm:pt>
    <dgm:pt modelId="{EA8938B5-8891-4A4A-858B-49B82DB194D5}" type="pres">
      <dgm:prSet presAssocID="{C3735D25-F4A4-4805-834D-C54F9F4458D4}" presName="boxAndChildren" presStyleCnt="0"/>
      <dgm:spPr/>
    </dgm:pt>
    <dgm:pt modelId="{558263E0-5970-4579-943D-18E4B12358FB}" type="pres">
      <dgm:prSet presAssocID="{C3735D25-F4A4-4805-834D-C54F9F4458D4}" presName="parentTextBox" presStyleLbl="node1" presStyleIdx="0" presStyleCnt="2"/>
      <dgm:spPr/>
    </dgm:pt>
    <dgm:pt modelId="{C7950E79-0758-4416-B96B-32778EDC36B0}" type="pres">
      <dgm:prSet presAssocID="{C3735D25-F4A4-4805-834D-C54F9F4458D4}" presName="entireBox" presStyleLbl="node1" presStyleIdx="0" presStyleCnt="2" custScaleY="92737"/>
      <dgm:spPr/>
    </dgm:pt>
    <dgm:pt modelId="{A3848AAF-0D46-4CA3-A4E6-52C82CDF9720}" type="pres">
      <dgm:prSet presAssocID="{C3735D25-F4A4-4805-834D-C54F9F4458D4}" presName="descendantBox" presStyleCnt="0"/>
      <dgm:spPr/>
    </dgm:pt>
    <dgm:pt modelId="{ABCFEB5C-761A-40DE-8500-7CC954273573}" type="pres">
      <dgm:prSet presAssocID="{28CB7E89-8C13-48E5-B089-D66C9BB62D6A}" presName="childTextBox" presStyleLbl="fgAccFollowNode1" presStyleIdx="0" presStyleCnt="4">
        <dgm:presLayoutVars>
          <dgm:bulletEnabled val="1"/>
        </dgm:presLayoutVars>
      </dgm:prSet>
      <dgm:spPr/>
    </dgm:pt>
    <dgm:pt modelId="{0A04C846-20CE-4937-918C-DFF9C8092062}" type="pres">
      <dgm:prSet presAssocID="{C5A31F52-2D35-489E-A2AF-988FA8507F8B}" presName="childTextBox" presStyleLbl="fgAccFollowNode1" presStyleIdx="1" presStyleCnt="4">
        <dgm:presLayoutVars>
          <dgm:bulletEnabled val="1"/>
        </dgm:presLayoutVars>
      </dgm:prSet>
      <dgm:spPr/>
    </dgm:pt>
    <dgm:pt modelId="{2360AAB0-1FA6-4E58-A5AE-93CB4FC119B5}" type="pres">
      <dgm:prSet presAssocID="{42FE9720-0743-40CB-B093-4CCD0CA49405}" presName="childTextBox" presStyleLbl="fgAccFollowNode1" presStyleIdx="2" presStyleCnt="4">
        <dgm:presLayoutVars>
          <dgm:bulletEnabled val="1"/>
        </dgm:presLayoutVars>
      </dgm:prSet>
      <dgm:spPr/>
    </dgm:pt>
    <dgm:pt modelId="{DF0B7BB0-D252-4D75-B578-9881406BAB41}" type="pres">
      <dgm:prSet presAssocID="{F93E283A-E421-4BFE-A2E1-A504EC054D46}" presName="childTextBox" presStyleLbl="fgAccFollowNode1" presStyleIdx="3" presStyleCnt="4">
        <dgm:presLayoutVars>
          <dgm:bulletEnabled val="1"/>
        </dgm:presLayoutVars>
      </dgm:prSet>
      <dgm:spPr/>
    </dgm:pt>
    <dgm:pt modelId="{DB3064B6-284E-4363-8609-33FDBC34E0BE}" type="pres">
      <dgm:prSet presAssocID="{DC14319D-A161-4BF8-BE2F-E54365BEFB43}" presName="sp" presStyleCnt="0"/>
      <dgm:spPr/>
    </dgm:pt>
    <dgm:pt modelId="{3BA1F240-5FC6-444B-BF07-E555CD88F70B}" type="pres">
      <dgm:prSet presAssocID="{5E17E9BB-A60A-466B-808F-DAF53DAB72EF}" presName="arrowAndChildren" presStyleCnt="0"/>
      <dgm:spPr/>
    </dgm:pt>
    <dgm:pt modelId="{9B2B32A9-BD8C-4CAA-8FB1-3E856BB08DFB}" type="pres">
      <dgm:prSet presAssocID="{5E17E9BB-A60A-466B-808F-DAF53DAB72EF}" presName="parentTextArrow" presStyleLbl="node1" presStyleIdx="1" presStyleCnt="2"/>
      <dgm:spPr/>
    </dgm:pt>
  </dgm:ptLst>
  <dgm:cxnLst>
    <dgm:cxn modelId="{A5D7090F-D57F-444F-9E3D-57643752A9D0}" srcId="{3193E412-740F-47EA-8127-4C4C08CAD33C}" destId="{C3735D25-F4A4-4805-834D-C54F9F4458D4}" srcOrd="1" destOrd="0" parTransId="{1574E804-F564-44FE-99CE-5001A9280BB9}" sibTransId="{647FCCCC-AB9D-4113-8753-B969F06FCE2E}"/>
    <dgm:cxn modelId="{509C6A11-F86C-4D2C-A211-03ED016B57EB}" type="presOf" srcId="{C3735D25-F4A4-4805-834D-C54F9F4458D4}" destId="{C7950E79-0758-4416-B96B-32778EDC36B0}" srcOrd="1" destOrd="0" presId="urn:microsoft.com/office/officeart/2005/8/layout/process4"/>
    <dgm:cxn modelId="{07F0AD29-27AC-4312-A86B-7C92448C3C5A}" srcId="{C3735D25-F4A4-4805-834D-C54F9F4458D4}" destId="{28CB7E89-8C13-48E5-B089-D66C9BB62D6A}" srcOrd="0" destOrd="0" parTransId="{B57D7790-69AC-4528-9E48-15E1F1D57EAB}" sibTransId="{218237A4-B09E-4BC6-817D-47EA96FE5A85}"/>
    <dgm:cxn modelId="{114EC92F-AB37-4B41-8468-DCB6D92F63EA}" type="presOf" srcId="{C3735D25-F4A4-4805-834D-C54F9F4458D4}" destId="{558263E0-5970-4579-943D-18E4B12358FB}" srcOrd="0" destOrd="0" presId="urn:microsoft.com/office/officeart/2005/8/layout/process4"/>
    <dgm:cxn modelId="{6D56BA5E-C573-432A-94E8-44E9CC37ECCE}" type="presOf" srcId="{5E17E9BB-A60A-466B-808F-DAF53DAB72EF}" destId="{9B2B32A9-BD8C-4CAA-8FB1-3E856BB08DFB}" srcOrd="0" destOrd="0" presId="urn:microsoft.com/office/officeart/2005/8/layout/process4"/>
    <dgm:cxn modelId="{3C4D9168-3E66-496F-A0C4-10C1E193B769}" srcId="{C3735D25-F4A4-4805-834D-C54F9F4458D4}" destId="{C5A31F52-2D35-489E-A2AF-988FA8507F8B}" srcOrd="1" destOrd="0" parTransId="{1FD8F79B-8563-4CCC-9D92-9C6EDE3ACFAB}" sibTransId="{11E0E762-5635-40C1-8A72-13D0A5A4FBD9}"/>
    <dgm:cxn modelId="{BC53C877-ED4F-4FAC-B7A6-167DAA5D3B2C}" srcId="{3193E412-740F-47EA-8127-4C4C08CAD33C}" destId="{5E17E9BB-A60A-466B-808F-DAF53DAB72EF}" srcOrd="0" destOrd="0" parTransId="{56ECB373-C697-4568-97BC-B1F9A600DBCB}" sibTransId="{DC14319D-A161-4BF8-BE2F-E54365BEFB43}"/>
    <dgm:cxn modelId="{6CB54CAE-3F68-4627-8284-4B7FCDE0B60F}" type="presOf" srcId="{3193E412-740F-47EA-8127-4C4C08CAD33C}" destId="{594757C5-42FE-4C38-AE2F-EC7C672E5AB6}" srcOrd="0" destOrd="0" presId="urn:microsoft.com/office/officeart/2005/8/layout/process4"/>
    <dgm:cxn modelId="{DBAC1FD3-E263-4410-B90C-9022CFD1CD08}" srcId="{C3735D25-F4A4-4805-834D-C54F9F4458D4}" destId="{42FE9720-0743-40CB-B093-4CCD0CA49405}" srcOrd="2" destOrd="0" parTransId="{3FDAA7F7-D619-4B26-92DA-456A37361984}" sibTransId="{7D6B1A4D-07C1-417B-882A-AD02E556FD54}"/>
    <dgm:cxn modelId="{7012D7D3-2136-4CE9-A7F6-CB913E646B90}" type="presOf" srcId="{C5A31F52-2D35-489E-A2AF-988FA8507F8B}" destId="{0A04C846-20CE-4937-918C-DFF9C8092062}" srcOrd="0" destOrd="0" presId="urn:microsoft.com/office/officeart/2005/8/layout/process4"/>
    <dgm:cxn modelId="{AF9351D7-6E68-413C-9B0F-B73007027014}" type="presOf" srcId="{28CB7E89-8C13-48E5-B089-D66C9BB62D6A}" destId="{ABCFEB5C-761A-40DE-8500-7CC954273573}" srcOrd="0" destOrd="0" presId="urn:microsoft.com/office/officeart/2005/8/layout/process4"/>
    <dgm:cxn modelId="{1742C5DB-2179-4B0E-96F8-22600290FD56}" srcId="{C3735D25-F4A4-4805-834D-C54F9F4458D4}" destId="{F93E283A-E421-4BFE-A2E1-A504EC054D46}" srcOrd="3" destOrd="0" parTransId="{7BB58FE1-8A0D-48D7-8D22-BC3129DF5697}" sibTransId="{5A1567D8-B69B-4E82-B72A-635194CF52E6}"/>
    <dgm:cxn modelId="{ED0D7CDC-1395-4F9D-9DBA-18042CD81304}" type="presOf" srcId="{42FE9720-0743-40CB-B093-4CCD0CA49405}" destId="{2360AAB0-1FA6-4E58-A5AE-93CB4FC119B5}" srcOrd="0" destOrd="0" presId="urn:microsoft.com/office/officeart/2005/8/layout/process4"/>
    <dgm:cxn modelId="{2D3EDCE2-CD8B-4645-96C4-5248F5FAE03C}" type="presOf" srcId="{F93E283A-E421-4BFE-A2E1-A504EC054D46}" destId="{DF0B7BB0-D252-4D75-B578-9881406BAB41}" srcOrd="0" destOrd="0" presId="urn:microsoft.com/office/officeart/2005/8/layout/process4"/>
    <dgm:cxn modelId="{110A2F18-9708-49A5-9C58-3BB0B6A2D2CA}" type="presParOf" srcId="{594757C5-42FE-4C38-AE2F-EC7C672E5AB6}" destId="{EA8938B5-8891-4A4A-858B-49B82DB194D5}" srcOrd="0" destOrd="0" presId="urn:microsoft.com/office/officeart/2005/8/layout/process4"/>
    <dgm:cxn modelId="{55CB95B6-6072-4310-B1D0-7C8D60A01051}" type="presParOf" srcId="{EA8938B5-8891-4A4A-858B-49B82DB194D5}" destId="{558263E0-5970-4579-943D-18E4B12358FB}" srcOrd="0" destOrd="0" presId="urn:microsoft.com/office/officeart/2005/8/layout/process4"/>
    <dgm:cxn modelId="{E72B012E-327A-4A6E-BB33-DDAB7FC67E3F}" type="presParOf" srcId="{EA8938B5-8891-4A4A-858B-49B82DB194D5}" destId="{C7950E79-0758-4416-B96B-32778EDC36B0}" srcOrd="1" destOrd="0" presId="urn:microsoft.com/office/officeart/2005/8/layout/process4"/>
    <dgm:cxn modelId="{25280E31-2ECB-43CC-8F1E-834933BB74C8}" type="presParOf" srcId="{EA8938B5-8891-4A4A-858B-49B82DB194D5}" destId="{A3848AAF-0D46-4CA3-A4E6-52C82CDF9720}" srcOrd="2" destOrd="0" presId="urn:microsoft.com/office/officeart/2005/8/layout/process4"/>
    <dgm:cxn modelId="{42C79A76-E477-4306-895D-BED2CB1E4390}" type="presParOf" srcId="{A3848AAF-0D46-4CA3-A4E6-52C82CDF9720}" destId="{ABCFEB5C-761A-40DE-8500-7CC954273573}" srcOrd="0" destOrd="0" presId="urn:microsoft.com/office/officeart/2005/8/layout/process4"/>
    <dgm:cxn modelId="{EA175854-F041-4EED-9BF4-AF1809476173}" type="presParOf" srcId="{A3848AAF-0D46-4CA3-A4E6-52C82CDF9720}" destId="{0A04C846-20CE-4937-918C-DFF9C8092062}" srcOrd="1" destOrd="0" presId="urn:microsoft.com/office/officeart/2005/8/layout/process4"/>
    <dgm:cxn modelId="{911A1C48-686A-4020-A9DE-6DB14FDAFBCB}" type="presParOf" srcId="{A3848AAF-0D46-4CA3-A4E6-52C82CDF9720}" destId="{2360AAB0-1FA6-4E58-A5AE-93CB4FC119B5}" srcOrd="2" destOrd="0" presId="urn:microsoft.com/office/officeart/2005/8/layout/process4"/>
    <dgm:cxn modelId="{4A47BD78-4518-4E8B-A3D8-BB0D668FF934}" type="presParOf" srcId="{A3848AAF-0D46-4CA3-A4E6-52C82CDF9720}" destId="{DF0B7BB0-D252-4D75-B578-9881406BAB41}" srcOrd="3" destOrd="0" presId="urn:microsoft.com/office/officeart/2005/8/layout/process4"/>
    <dgm:cxn modelId="{8B75B3BE-94F6-4DFA-8BB0-E20679BC18C4}" type="presParOf" srcId="{594757C5-42FE-4C38-AE2F-EC7C672E5AB6}" destId="{DB3064B6-284E-4363-8609-33FDBC34E0BE}" srcOrd="1" destOrd="0" presId="urn:microsoft.com/office/officeart/2005/8/layout/process4"/>
    <dgm:cxn modelId="{EA4FBCD5-588A-4862-97BB-775FECDE433F}" type="presParOf" srcId="{594757C5-42FE-4C38-AE2F-EC7C672E5AB6}" destId="{3BA1F240-5FC6-444B-BF07-E555CD88F70B}" srcOrd="2" destOrd="0" presId="urn:microsoft.com/office/officeart/2005/8/layout/process4"/>
    <dgm:cxn modelId="{D3F4D437-4C4D-4701-B9B2-683060F75DEC}" type="presParOf" srcId="{3BA1F240-5FC6-444B-BF07-E555CD88F70B}" destId="{9B2B32A9-BD8C-4CAA-8FB1-3E856BB08DF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950E79-0758-4416-B96B-32778EDC36B0}">
      <dsp:nvSpPr>
        <dsp:cNvPr id="0" name=""/>
        <dsp:cNvSpPr/>
      </dsp:nvSpPr>
      <dsp:spPr>
        <a:xfrm>
          <a:off x="0" y="3417987"/>
          <a:ext cx="7607808" cy="208071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>
              <a:solidFill>
                <a:schemeClr val="tx1"/>
              </a:solidFill>
            </a:rPr>
            <a:t>O estudo UKPDS16 mostra que, para cada ponto percentual reduzido na HbA1c, observou-se:</a:t>
          </a:r>
          <a:endParaRPr lang="en-US" sz="2600" kern="1200" dirty="0">
            <a:solidFill>
              <a:schemeClr val="tx1"/>
            </a:solidFill>
          </a:endParaRPr>
        </a:p>
      </dsp:txBody>
      <dsp:txXfrm>
        <a:off x="0" y="3417987"/>
        <a:ext cx="7607808" cy="1123583"/>
      </dsp:txXfrm>
    </dsp:sp>
    <dsp:sp modelId="{ABCFEB5C-761A-40DE-8500-7CC954273573}">
      <dsp:nvSpPr>
        <dsp:cNvPr id="0" name=""/>
        <dsp:cNvSpPr/>
      </dsp:nvSpPr>
      <dsp:spPr>
        <a:xfrm>
          <a:off x="0" y="4503216"/>
          <a:ext cx="1901952" cy="103208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 dirty="0">
              <a:solidFill>
                <a:schemeClr val="tx1"/>
              </a:solidFill>
            </a:rPr>
            <a:t>Redução de 35% no risco de complicações microvasculares</a:t>
          </a:r>
          <a:endParaRPr lang="en-US" sz="1500" b="1" kern="1200" dirty="0">
            <a:solidFill>
              <a:schemeClr val="tx1"/>
            </a:solidFill>
          </a:endParaRPr>
        </a:p>
      </dsp:txBody>
      <dsp:txXfrm>
        <a:off x="0" y="4503216"/>
        <a:ext cx="1901952" cy="1032087"/>
      </dsp:txXfrm>
    </dsp:sp>
    <dsp:sp modelId="{0A04C846-20CE-4937-918C-DFF9C8092062}">
      <dsp:nvSpPr>
        <dsp:cNvPr id="0" name=""/>
        <dsp:cNvSpPr/>
      </dsp:nvSpPr>
      <dsp:spPr>
        <a:xfrm>
          <a:off x="1901951" y="4503216"/>
          <a:ext cx="1901952" cy="1032087"/>
        </a:xfrm>
        <a:prstGeom prst="rect">
          <a:avLst/>
        </a:prstGeom>
        <a:solidFill>
          <a:schemeClr val="accent2">
            <a:tint val="40000"/>
            <a:alpha val="90000"/>
            <a:hueOff val="-283075"/>
            <a:satOff val="-25115"/>
            <a:lumOff val="-25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83075"/>
              <a:satOff val="-25115"/>
              <a:lumOff val="-2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 dirty="0"/>
            <a:t>Redução de 25% no risco de mortes relacionadas ao diabetes</a:t>
          </a:r>
          <a:endParaRPr lang="en-US" sz="1500" b="1" kern="1200" dirty="0"/>
        </a:p>
      </dsp:txBody>
      <dsp:txXfrm>
        <a:off x="1901951" y="4503216"/>
        <a:ext cx="1901952" cy="1032087"/>
      </dsp:txXfrm>
    </dsp:sp>
    <dsp:sp modelId="{2360AAB0-1FA6-4E58-A5AE-93CB4FC119B5}">
      <dsp:nvSpPr>
        <dsp:cNvPr id="0" name=""/>
        <dsp:cNvSpPr/>
      </dsp:nvSpPr>
      <dsp:spPr>
        <a:xfrm>
          <a:off x="3803904" y="4503216"/>
          <a:ext cx="1901952" cy="1032087"/>
        </a:xfrm>
        <a:prstGeom prst="rect">
          <a:avLst/>
        </a:prstGeom>
        <a:solidFill>
          <a:schemeClr val="accent2">
            <a:tint val="40000"/>
            <a:alpha val="90000"/>
            <a:hueOff val="-566151"/>
            <a:satOff val="-50231"/>
            <a:lumOff val="-5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 dirty="0"/>
            <a:t>Redução de 18% no infarto do miocárdio fatal e não fatal combinados</a:t>
          </a:r>
          <a:endParaRPr lang="en-US" sz="1500" b="1" kern="1200" dirty="0"/>
        </a:p>
      </dsp:txBody>
      <dsp:txXfrm>
        <a:off x="3803904" y="4503216"/>
        <a:ext cx="1901952" cy="1032087"/>
      </dsp:txXfrm>
    </dsp:sp>
    <dsp:sp modelId="{DF0B7BB0-D252-4D75-B578-9881406BAB41}">
      <dsp:nvSpPr>
        <dsp:cNvPr id="0" name=""/>
        <dsp:cNvSpPr/>
      </dsp:nvSpPr>
      <dsp:spPr>
        <a:xfrm>
          <a:off x="5705856" y="4503216"/>
          <a:ext cx="1901952" cy="1032087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 dirty="0"/>
            <a:t>Redução de 7% na mortalidade por todas as causas</a:t>
          </a:r>
          <a:endParaRPr lang="en-US" sz="1500" b="1" kern="1200" dirty="0"/>
        </a:p>
      </dsp:txBody>
      <dsp:txXfrm>
        <a:off x="5705856" y="4503216"/>
        <a:ext cx="1901952" cy="1032087"/>
      </dsp:txXfrm>
    </dsp:sp>
    <dsp:sp modelId="{9B2B32A9-BD8C-4CAA-8FB1-3E856BB08DFB}">
      <dsp:nvSpPr>
        <dsp:cNvPr id="0" name=""/>
        <dsp:cNvSpPr/>
      </dsp:nvSpPr>
      <dsp:spPr>
        <a:xfrm rot="10800000">
          <a:off x="0" y="880"/>
          <a:ext cx="7607808" cy="3450761"/>
        </a:xfrm>
        <a:prstGeom prst="upArrowCallou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 dirty="0">
              <a:solidFill>
                <a:schemeClr val="tx1"/>
              </a:solidFill>
            </a:rPr>
            <a:t>O impacto clínico e econômico do diabetes pode ser reduzido por meio de uma conduta clínica que mantenha o bom controle glicêmico do paciente, geralmente definido pelo teste de </a:t>
          </a:r>
          <a:r>
            <a:rPr lang="es-ES" sz="2600" b="1" kern="1200" dirty="0">
              <a:solidFill>
                <a:schemeClr val="tx1"/>
              </a:solidFill>
            </a:rPr>
            <a:t>hemoglobina </a:t>
          </a:r>
          <a:r>
            <a:rPr lang="es-ES" sz="2600" b="1" kern="1200" dirty="0" err="1">
              <a:solidFill>
                <a:schemeClr val="tx1"/>
              </a:solidFill>
            </a:rPr>
            <a:t>glicada</a:t>
          </a:r>
          <a:r>
            <a:rPr lang="es-ES" sz="2600" b="1" kern="1200" dirty="0">
              <a:solidFill>
                <a:schemeClr val="tx1"/>
              </a:solidFill>
            </a:rPr>
            <a:t> total (HbA1c) &lt;7%.</a:t>
          </a:r>
          <a:endParaRPr lang="en-US" sz="2600" b="1" kern="1200" dirty="0">
            <a:solidFill>
              <a:schemeClr val="tx1"/>
            </a:solidFill>
          </a:endParaRPr>
        </a:p>
      </dsp:txBody>
      <dsp:txXfrm rot="10800000">
        <a:off x="0" y="880"/>
        <a:ext cx="7607808" cy="22422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90F6D-9415-4F4D-868D-8B1B6232E5B3}" type="datetimeFigureOut">
              <a:rPr lang="pt-BR" smtClean="0"/>
              <a:t>27/11/2019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7CC60-C84E-45F6-B999-CBEA6EA321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8341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90F6D-9415-4F4D-868D-8B1B6232E5B3}" type="datetimeFigureOut">
              <a:rPr lang="pt-BR" smtClean="0"/>
              <a:t>27/11/2019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7CC60-C84E-45F6-B999-CBEA6EA321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4172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90F6D-9415-4F4D-868D-8B1B6232E5B3}" type="datetimeFigureOut">
              <a:rPr lang="pt-BR" smtClean="0"/>
              <a:t>27/11/2019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7CC60-C84E-45F6-B999-CBEA6EA321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2319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90F6D-9415-4F4D-868D-8B1B6232E5B3}" type="datetimeFigureOut">
              <a:rPr lang="pt-BR" smtClean="0"/>
              <a:t>27/11/2019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7CC60-C84E-45F6-B999-CBEA6EA321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540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90F6D-9415-4F4D-868D-8B1B6232E5B3}" type="datetimeFigureOut">
              <a:rPr lang="pt-BR" smtClean="0"/>
              <a:t>27/11/2019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7CC60-C84E-45F6-B999-CBEA6EA321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2082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90F6D-9415-4F4D-868D-8B1B6232E5B3}" type="datetimeFigureOut">
              <a:rPr lang="pt-BR" smtClean="0"/>
              <a:t>27/11/2019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7CC60-C84E-45F6-B999-CBEA6EA321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39980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90F6D-9415-4F4D-868D-8B1B6232E5B3}" type="datetimeFigureOut">
              <a:rPr lang="pt-BR" smtClean="0"/>
              <a:t>27/11/2019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7CC60-C84E-45F6-B999-CBEA6EA321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98006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90F6D-9415-4F4D-868D-8B1B6232E5B3}" type="datetimeFigureOut">
              <a:rPr lang="pt-BR" smtClean="0"/>
              <a:t>27/11/2019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7CC60-C84E-45F6-B999-CBEA6EA321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4535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90F6D-9415-4F4D-868D-8B1B6232E5B3}" type="datetimeFigureOut">
              <a:rPr lang="pt-BR" smtClean="0"/>
              <a:t>27/11/2019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7CC60-C84E-45F6-B999-CBEA6EA321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76962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015854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867252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4622606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265736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629220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29211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90F6D-9415-4F4D-868D-8B1B6232E5B3}" type="datetimeFigureOut">
              <a:rPr lang="pt-BR" smtClean="0"/>
              <a:t>27/11/2019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7CC60-C84E-45F6-B999-CBEA6EA321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37976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90F6D-9415-4F4D-868D-8B1B6232E5B3}" type="datetimeFigureOut">
              <a:rPr lang="pt-BR" smtClean="0"/>
              <a:t>27/11/2019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7CC60-C84E-45F6-B999-CBEA6EA321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30578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90F6D-9415-4F4D-868D-8B1B6232E5B3}" type="datetimeFigureOut">
              <a:rPr lang="pt-BR" smtClean="0"/>
              <a:t>27/11/2019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7CC60-C84E-45F6-B999-CBEA6EA321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5002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90F6D-9415-4F4D-868D-8B1B6232E5B3}" type="datetimeFigureOut">
              <a:rPr lang="pt-BR" smtClean="0"/>
              <a:t>27/11/2019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7CC60-C84E-45F6-B999-CBEA6EA321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67572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90F6D-9415-4F4D-868D-8B1B6232E5B3}" type="datetimeFigureOut">
              <a:rPr lang="pt-BR" smtClean="0"/>
              <a:t>27/11/2019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7CC60-C84E-45F6-B999-CBEA6EA321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33661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90F6D-9415-4F4D-868D-8B1B6232E5B3}" type="datetimeFigureOut">
              <a:rPr lang="pt-BR" smtClean="0"/>
              <a:t>27/11/2019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7CC60-C84E-45F6-B999-CBEA6EA321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03514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90F6D-9415-4F4D-868D-8B1B6232E5B3}" type="datetimeFigureOut">
              <a:rPr lang="pt-BR" smtClean="0"/>
              <a:t>27/11/2019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7CC60-C84E-45F6-B999-CBEA6EA321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86415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90F6D-9415-4F4D-868D-8B1B6232E5B3}" type="datetimeFigureOut">
              <a:rPr lang="pt-BR" smtClean="0"/>
              <a:t>27/11/2019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7CC60-C84E-45F6-B999-CBEA6EA321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39427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90F6D-9415-4F4D-868D-8B1B6232E5B3}" type="datetimeFigureOut">
              <a:rPr lang="pt-BR" smtClean="0"/>
              <a:t>27/11/2019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7CC60-C84E-45F6-B999-CBEA6EA321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37508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90F6D-9415-4F4D-868D-8B1B6232E5B3}" type="datetimeFigureOut">
              <a:rPr lang="pt-BR" smtClean="0"/>
              <a:t>27/11/2019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7CC60-C84E-45F6-B999-CBEA6EA321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84759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90F6D-9415-4F4D-868D-8B1B6232E5B3}" type="datetimeFigureOut">
              <a:rPr lang="pt-BR" smtClean="0"/>
              <a:t>27/11/2019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7CC60-C84E-45F6-B999-CBEA6EA321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50920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90F6D-9415-4F4D-868D-8B1B6232E5B3}" type="datetimeFigureOut">
              <a:rPr lang="pt-BR" smtClean="0"/>
              <a:t>27/11/2019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7CC60-C84E-45F6-B999-CBEA6EA321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11686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90F6D-9415-4F4D-868D-8B1B6232E5B3}" type="datetimeFigureOut">
              <a:rPr lang="pt-BR" smtClean="0"/>
              <a:t>27/11/2019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7CC60-C84E-45F6-B999-CBEA6EA321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6162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586B75A-687E-405C-8A0B-8D00578BA2C3}" type="datetimeFigureOut">
              <a:rPr lang="en-US" smtClean="0"/>
              <a:pPr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1795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  <p:sldLayoutId id="2147483903" r:id="rId15"/>
    <p:sldLayoutId id="2147483904" r:id="rId16"/>
    <p:sldLayoutId id="2147483905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475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7780E0-97C3-4A09-B071-11D07150A2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9920" y="2763519"/>
            <a:ext cx="5681958" cy="1909553"/>
          </a:xfrm>
        </p:spPr>
        <p:txBody>
          <a:bodyPr anchor="b">
            <a:normAutofit/>
          </a:bodyPr>
          <a:lstStyle/>
          <a:p>
            <a:pPr algn="l"/>
            <a:r>
              <a:rPr lang="pt-BR" sz="3600" b="1" dirty="0"/>
              <a:t>AUDIÊNCIA PÚBLICA</a:t>
            </a:r>
            <a:br>
              <a:rPr lang="pt-BR" sz="3600" b="1" dirty="0"/>
            </a:br>
            <a:r>
              <a:rPr lang="pt-BR" sz="3600" b="1" dirty="0"/>
              <a:t>COMISSÃO DE ASSUNTOS SOCIAIS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B9146B1-4421-428D-9376-7872EC5887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pt-BR" sz="2000" i="1"/>
              <a:t>DR. FABIO VIEGAS</a:t>
            </a:r>
          </a:p>
        </p:txBody>
      </p:sp>
      <p:pic>
        <p:nvPicPr>
          <p:cNvPr id="7" name="566C5AF9-3CCA-4ECC-8EB0-0A5F11C9B003" descr="22E3BF14-93E0-4956-B4A6-C7E2A0B3CE86">
            <a:extLst>
              <a:ext uri="{FF2B5EF4-FFF2-40B4-BE49-F238E27FC236}">
                <a16:creationId xmlns:a16="http://schemas.microsoft.com/office/drawing/2014/main" id="{5949EA7D-CB6C-4309-943A-6346A360AA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4" r="4805"/>
          <a:stretch/>
        </p:blipFill>
        <p:spPr bwMode="auto"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88636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86E615CD-5E06-4F6B-9663-A78CCF2EA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6" y="568960"/>
            <a:ext cx="10905067" cy="564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563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D377CBC0-B328-4329-8F14-4D8AD074A88E}"/>
              </a:ext>
            </a:extLst>
          </p:cNvPr>
          <p:cNvSpPr/>
          <p:nvPr/>
        </p:nvSpPr>
        <p:spPr>
          <a:xfrm>
            <a:off x="325120" y="4783454"/>
            <a:ext cx="11612880" cy="9347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R$ 463 milhões/ano 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é o custo estimado total de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internações devido ao Diabetes e condições relacionadas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a (</a:t>
            </a: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doenças cardiovasculares, renais, neurológicas, infecciosas)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78F5CFE-CCC5-4ABD-8402-CB68A3A01F50}"/>
              </a:ext>
            </a:extLst>
          </p:cNvPr>
          <p:cNvSpPr/>
          <p:nvPr/>
        </p:nvSpPr>
        <p:spPr>
          <a:xfrm>
            <a:off x="325120" y="2976252"/>
            <a:ext cx="11612880" cy="7495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971B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R$ 96.9 milhões/ano 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é o custo estimado total de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internações devido ao Diabetes.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²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4A65B62E-26AF-4BD4-9364-C9B9A6132A47}"/>
              </a:ext>
            </a:extLst>
          </p:cNvPr>
          <p:cNvSpPr/>
          <p:nvPr/>
        </p:nvSpPr>
        <p:spPr>
          <a:xfrm>
            <a:off x="325120" y="1265370"/>
            <a:ext cx="11612880" cy="914222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Aldhabi" panose="020B0604020202020204" pitchFamily="2" charset="-78"/>
              </a:rPr>
              <a:t>No Brasil, 69.3% do total de mortes são atribuídos a doenças crônicas não transmissíveis, como doenças cardiovasculares (30,4%), neoplasias (16.5%), doenças respiratórias (6,0%) e o diabetes (5,3%).¹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67F885D-1F20-4BE3-8040-9CA19E61E980}"/>
              </a:ext>
            </a:extLst>
          </p:cNvPr>
          <p:cNvSpPr txBox="1"/>
          <p:nvPr/>
        </p:nvSpPr>
        <p:spPr>
          <a:xfrm>
            <a:off x="289561" y="5795906"/>
            <a:ext cx="104126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¹ Malta, D.C. et al (2014). Mortalidade por doenças crônicas não transmissíveis no Brasil e suas regiões, 2000 a 2011. </a:t>
            </a:r>
            <a:r>
              <a:rPr kumimoji="0" lang="pt-BR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Epidemiol</a:t>
            </a: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Serv. Saúde, 23(4):599-608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² Rosa, M.Q.M. et al (2018).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Disease and Economic Burden of Hospitalizations Attributable to Diabetes Mellitus and Its Complications: A Nationwide Study in Brazil. International Journal of Environment Research and Public Health 15, 294.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³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Painel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de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Preços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: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Ministério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do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Planejamento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0589899-C5EA-42DF-9389-BF01AC23C168}"/>
              </a:ext>
            </a:extLst>
          </p:cNvPr>
          <p:cNvSpPr/>
          <p:nvPr/>
        </p:nvSpPr>
        <p:spPr>
          <a:xfrm>
            <a:off x="325120" y="2279070"/>
            <a:ext cx="11612880" cy="5977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R$ 338 milhões 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foi a despesa anual em 2018 do Ministério da Saúde com insulinas³.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0C5BAB83-A7CF-4933-ACFF-6AF98AF9CA7C}"/>
              </a:ext>
            </a:extLst>
          </p:cNvPr>
          <p:cNvSpPr/>
          <p:nvPr/>
        </p:nvSpPr>
        <p:spPr>
          <a:xfrm>
            <a:off x="325120" y="3988704"/>
            <a:ext cx="11612880" cy="62119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Em 2018 foram realizadas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30.497 internações com amputações </a:t>
            </a:r>
            <a:r>
              <a:rPr kumimoji="0" lang="pt-BR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em pacientes diabéticos no Brasil</a:t>
            </a:r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69106E1F-D01D-42EB-937B-71C94EC1C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120" y="67732"/>
            <a:ext cx="9458960" cy="93472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pt-BR" dirty="0"/>
              <a:t>CUSTO BRASIL DO DIABETES</a:t>
            </a:r>
          </a:p>
        </p:txBody>
      </p:sp>
    </p:spTree>
    <p:extLst>
      <p:ext uri="{BB962C8B-B14F-4D97-AF65-F5344CB8AC3E}">
        <p14:creationId xmlns:p14="http://schemas.microsoft.com/office/powerpoint/2010/main" val="2114752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AC2DE3A2-C56A-4721-8848-735C7734AE97}"/>
              </a:ext>
            </a:extLst>
          </p:cNvPr>
          <p:cNvSpPr txBox="1"/>
          <p:nvPr/>
        </p:nvSpPr>
        <p:spPr>
          <a:xfrm>
            <a:off x="893304" y="566874"/>
            <a:ext cx="10402824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DIABETES BRASIL CENARIO ATUAL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FC64406-525D-485B-88B4-2028D332F8C7}"/>
              </a:ext>
            </a:extLst>
          </p:cNvPr>
          <p:cNvSpPr txBox="1"/>
          <p:nvPr/>
        </p:nvSpPr>
        <p:spPr>
          <a:xfrm>
            <a:off x="893304" y="1896170"/>
            <a:ext cx="10402824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DISPONIBILIZAÇÃO DE TRATAMENTO MEDICAMENTOSO E PROMOÇÃO DE HÁBITOS SAUDÁVEIS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42B82683-51A6-4256-8382-9E0E107DAB75}"/>
              </a:ext>
            </a:extLst>
          </p:cNvPr>
          <p:cNvSpPr txBox="1">
            <a:spLocks/>
          </p:cNvSpPr>
          <p:nvPr/>
        </p:nvSpPr>
        <p:spPr>
          <a:xfrm>
            <a:off x="7063613" y="3319067"/>
            <a:ext cx="4232515" cy="219562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Raleway" charset="0"/>
                <a:ea typeface="Raleway" charset="0"/>
                <a:cs typeface="Raleway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Raleway" charset="0"/>
                <a:ea typeface="Raleway" charset="0"/>
                <a:cs typeface="Raleway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Raleway" charset="0"/>
                <a:ea typeface="Raleway" charset="0"/>
                <a:cs typeface="Raleway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Raleway" charset="0"/>
                <a:ea typeface="Raleway" charset="0"/>
                <a:cs typeface="Raleway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Raleway" charset="0"/>
                <a:ea typeface="Raleway" charset="0"/>
                <a:cs typeface="Raleway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</a:rPr>
              <a:t>O diabetes é encarado como doença a ser tratada pela via medicamentosa, especialmente através do fornecimento, pelo Estado, de insulinas. Há também o estímulo à atividade física.</a:t>
            </a:r>
          </a:p>
        </p:txBody>
      </p:sp>
      <p:sp>
        <p:nvSpPr>
          <p:cNvPr id="13" name="Texto Explicativo: Seta para a Direita 12">
            <a:extLst>
              <a:ext uri="{FF2B5EF4-FFF2-40B4-BE49-F238E27FC236}">
                <a16:creationId xmlns:a16="http://schemas.microsoft.com/office/drawing/2014/main" id="{26760344-2144-4CF8-9953-E815E3A10686}"/>
              </a:ext>
            </a:extLst>
          </p:cNvPr>
          <p:cNvSpPr/>
          <p:nvPr/>
        </p:nvSpPr>
        <p:spPr>
          <a:xfrm>
            <a:off x="893304" y="3319067"/>
            <a:ext cx="5635884" cy="2173195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3015"/>
            </a:avLst>
          </a:prstGeom>
          <a:solidFill>
            <a:srgbClr val="FF0000"/>
          </a:solidFill>
          <a:ln>
            <a:solidFill>
              <a:srgbClr val="971B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Portaria Conjunta nº 8/2018 – PCDT Diabetes Mellitus Tipo 1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SUS: Disponibilização de insulinas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Política Nacional de Prevenção do Diabetes e de Assistência Integral à Saúde da Pessoa Diabética (Lei Nº 13.895/2019)</a:t>
            </a:r>
          </a:p>
        </p:txBody>
      </p:sp>
    </p:spTree>
    <p:extLst>
      <p:ext uri="{BB962C8B-B14F-4D97-AF65-F5344CB8AC3E}">
        <p14:creationId xmlns:p14="http://schemas.microsoft.com/office/powerpoint/2010/main" val="3069973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AC2DE3A2-C56A-4721-8848-735C7734AE97}"/>
              </a:ext>
            </a:extLst>
          </p:cNvPr>
          <p:cNvSpPr txBox="1"/>
          <p:nvPr/>
        </p:nvSpPr>
        <p:spPr>
          <a:xfrm>
            <a:off x="675898" y="131862"/>
            <a:ext cx="11048742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OBESIDADE E DIABETES MELLITUS TIPO II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FC64406-525D-485B-88B4-2028D332F8C7}"/>
              </a:ext>
            </a:extLst>
          </p:cNvPr>
          <p:cNvSpPr txBox="1"/>
          <p:nvPr/>
        </p:nvSpPr>
        <p:spPr>
          <a:xfrm>
            <a:off x="675898" y="1380485"/>
            <a:ext cx="1104874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DISPONIBILIZAÇÃO DE TRATAMENTO MEDICAMENTOSO E PROMOÇÃO DE HÁBITOS SAUDÁVEIS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4" name="Espaço Reservado para Conteúdo 2">
            <a:extLst>
              <a:ext uri="{FF2B5EF4-FFF2-40B4-BE49-F238E27FC236}">
                <a16:creationId xmlns:a16="http://schemas.microsoft.com/office/drawing/2014/main" id="{30B53CED-7CC5-48F7-9B70-5CF9C6915FEB}"/>
              </a:ext>
            </a:extLst>
          </p:cNvPr>
          <p:cNvSpPr txBox="1">
            <a:spLocks/>
          </p:cNvSpPr>
          <p:nvPr/>
        </p:nvSpPr>
        <p:spPr>
          <a:xfrm>
            <a:off x="675898" y="2690664"/>
            <a:ext cx="11048742" cy="9492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Raleway" charset="0"/>
                <a:ea typeface="Raleway" charset="0"/>
                <a:cs typeface="Raleway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Raleway" charset="0"/>
                <a:ea typeface="Raleway" charset="0"/>
                <a:cs typeface="Raleway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Raleway" charset="0"/>
                <a:ea typeface="Raleway" charset="0"/>
                <a:cs typeface="Raleway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Raleway" charset="0"/>
                <a:ea typeface="Raleway" charset="0"/>
                <a:cs typeface="Raleway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Raleway" charset="0"/>
                <a:ea typeface="Raleway" charset="0"/>
                <a:cs typeface="Raleway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pt-BR" sz="1800" b="1" dirty="0">
                <a:solidFill>
                  <a:prstClr val="black"/>
                </a:solidFill>
                <a:latin typeface="Calibri Light" panose="020F0302020204030204"/>
              </a:rPr>
              <a:t>OBESIDADE E DIABETES MELLITUS TIPO II DEVEM SER ABORDADAS PELO CONCEITO DE MULTIPLOS TRATAMENTOS . A ALIMENTACAO SAUDAVEL, A PRATICA DE ESPORTES, AS MUDANCAS DE HABITOS SÃO TAMBEM ESTRATEGIAS MAS NÃO DEVEM SER AS UNICAS .</a:t>
            </a:r>
          </a:p>
        </p:txBody>
      </p:sp>
      <p:sp>
        <p:nvSpPr>
          <p:cNvPr id="2" name="Seta: para Baixo 1">
            <a:extLst>
              <a:ext uri="{FF2B5EF4-FFF2-40B4-BE49-F238E27FC236}">
                <a16:creationId xmlns:a16="http://schemas.microsoft.com/office/drawing/2014/main" id="{1112D857-2D7E-4D2C-BC64-1C89C30D04D4}"/>
              </a:ext>
            </a:extLst>
          </p:cNvPr>
          <p:cNvSpPr/>
          <p:nvPr/>
        </p:nvSpPr>
        <p:spPr>
          <a:xfrm>
            <a:off x="5780495" y="761495"/>
            <a:ext cx="396240" cy="4912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C2A6F53-02BB-4355-9599-A4C69CE64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7415" y="2080967"/>
            <a:ext cx="432854" cy="512108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0BADAC66-94B5-4919-BE6C-4C1CF242A98A}"/>
              </a:ext>
            </a:extLst>
          </p:cNvPr>
          <p:cNvSpPr/>
          <p:nvPr/>
        </p:nvSpPr>
        <p:spPr>
          <a:xfrm>
            <a:off x="675898" y="4289531"/>
            <a:ext cx="11048742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dirty="0"/>
              <a:t>A INTERVENCAO CIRURGICA DEVE SER TAMBEM CONSIDERADA COMO UMA OPCAO DE TRATAMENTO </a:t>
            </a:r>
          </a:p>
          <a:p>
            <a:r>
              <a:rPr lang="pt-BR" dirty="0"/>
              <a:t>E TAMBEM FAZER PARTE DO PLANO DE ENFRENTAMENTO  DE DOENCAS CRONOICAS .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8B71B2CD-B2DA-4A97-8BEC-54D46C04E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3881" y="3708658"/>
            <a:ext cx="432854" cy="512108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ECA70118-3A34-4FF8-8BF9-7B79799C5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22" y="5913072"/>
            <a:ext cx="1798476" cy="749873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F8A3D45D-AF49-4FE4-B4C6-7D42FBC993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5915" y="5541371"/>
            <a:ext cx="769200" cy="664522"/>
          </a:xfrm>
          <a:prstGeom prst="rect">
            <a:avLst/>
          </a:prstGeom>
        </p:spPr>
      </p:pic>
      <p:sp>
        <p:nvSpPr>
          <p:cNvPr id="17" name="Espaço Reservado para Conteúdo 2">
            <a:extLst>
              <a:ext uri="{FF2B5EF4-FFF2-40B4-BE49-F238E27FC236}">
                <a16:creationId xmlns:a16="http://schemas.microsoft.com/office/drawing/2014/main" id="{A54D2C9E-7DDA-42EF-8323-847FECC4157C}"/>
              </a:ext>
            </a:extLst>
          </p:cNvPr>
          <p:cNvSpPr txBox="1">
            <a:spLocks/>
          </p:cNvSpPr>
          <p:nvPr/>
        </p:nvSpPr>
        <p:spPr>
          <a:xfrm>
            <a:off x="675898" y="5216168"/>
            <a:ext cx="1630017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Raleway" charset="0"/>
                <a:ea typeface="Raleway" charset="0"/>
                <a:cs typeface="Raleway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Raleway" charset="0"/>
                <a:ea typeface="Raleway" charset="0"/>
                <a:cs typeface="Raleway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Raleway" charset="0"/>
                <a:ea typeface="Raleway" charset="0"/>
                <a:cs typeface="Raleway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Raleway" charset="0"/>
                <a:ea typeface="Raleway" charset="0"/>
                <a:cs typeface="Raleway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Raleway" charset="0"/>
                <a:ea typeface="Raleway" charset="0"/>
                <a:cs typeface="Raleway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 Light" panose="020F0302020204030204"/>
              </a:rPr>
              <a:t>OBESIDADE</a:t>
            </a:r>
          </a:p>
        </p:txBody>
      </p:sp>
      <p:sp>
        <p:nvSpPr>
          <p:cNvPr id="18" name="Espaço Reservado para Conteúdo 2">
            <a:extLst>
              <a:ext uri="{FF2B5EF4-FFF2-40B4-BE49-F238E27FC236}">
                <a16:creationId xmlns:a16="http://schemas.microsoft.com/office/drawing/2014/main" id="{72C2F911-671A-4492-B185-D36EFD694AE2}"/>
              </a:ext>
            </a:extLst>
          </p:cNvPr>
          <p:cNvSpPr txBox="1">
            <a:spLocks/>
          </p:cNvSpPr>
          <p:nvPr/>
        </p:nvSpPr>
        <p:spPr>
          <a:xfrm>
            <a:off x="9967164" y="5463069"/>
            <a:ext cx="1757476" cy="772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Raleway" charset="0"/>
                <a:ea typeface="Raleway" charset="0"/>
                <a:cs typeface="Raleway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Raleway" charset="0"/>
                <a:ea typeface="Raleway" charset="0"/>
                <a:cs typeface="Raleway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Raleway" charset="0"/>
                <a:ea typeface="Raleway" charset="0"/>
                <a:cs typeface="Raleway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Raleway" charset="0"/>
                <a:ea typeface="Raleway" charset="0"/>
                <a:cs typeface="Raleway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Raleway" charset="0"/>
                <a:ea typeface="Raleway" charset="0"/>
                <a:cs typeface="Raleway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 Light" panose="020F0302020204030204"/>
              </a:rPr>
              <a:t>PACIENTE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D4ECA0D1-CFC1-4C9B-BA35-C98725EA6C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4220" y="5580878"/>
            <a:ext cx="2371550" cy="5364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AF45DB2B-2457-4D0A-8950-B3749833FA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7104" y="5521486"/>
            <a:ext cx="782320" cy="664522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1390C500-95D2-40C3-96D0-5112EF9425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2180" y="5457080"/>
            <a:ext cx="2060627" cy="1012024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EDCE9B24-5C59-4C44-B9E1-8F10AD9338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44141" y="5521486"/>
            <a:ext cx="780356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232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5">
            <a:extLst>
              <a:ext uri="{FF2B5EF4-FFF2-40B4-BE49-F238E27FC236}">
                <a16:creationId xmlns:a16="http://schemas.microsoft.com/office/drawing/2014/main" id="{9E1EC1DA-8761-4770-BE7F-F1F4208CD7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3452143"/>
              </p:ext>
            </p:extLst>
          </p:nvPr>
        </p:nvGraphicFramePr>
        <p:xfrm>
          <a:off x="2357121" y="487679"/>
          <a:ext cx="9062720" cy="5620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5162">
                  <a:extLst>
                    <a:ext uri="{9D8B030D-6E8A-4147-A177-3AD203B41FA5}">
                      <a16:colId xmlns:a16="http://schemas.microsoft.com/office/drawing/2014/main" val="1715780053"/>
                    </a:ext>
                  </a:extLst>
                </a:gridCol>
                <a:gridCol w="2385260">
                  <a:extLst>
                    <a:ext uri="{9D8B030D-6E8A-4147-A177-3AD203B41FA5}">
                      <a16:colId xmlns:a16="http://schemas.microsoft.com/office/drawing/2014/main" val="115664625"/>
                    </a:ext>
                  </a:extLst>
                </a:gridCol>
                <a:gridCol w="2434315">
                  <a:extLst>
                    <a:ext uri="{9D8B030D-6E8A-4147-A177-3AD203B41FA5}">
                      <a16:colId xmlns:a16="http://schemas.microsoft.com/office/drawing/2014/main" val="2337100355"/>
                    </a:ext>
                  </a:extLst>
                </a:gridCol>
                <a:gridCol w="2757983">
                  <a:extLst>
                    <a:ext uri="{9D8B030D-6E8A-4147-A177-3AD203B41FA5}">
                      <a16:colId xmlns:a16="http://schemas.microsoft.com/office/drawing/2014/main" val="1931627132"/>
                    </a:ext>
                  </a:extLst>
                </a:gridCol>
              </a:tblGrid>
              <a:tr h="3937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latin typeface="+mj-lt"/>
                        </a:rPr>
                        <a:t>IMC (Kg/m²)</a:t>
                      </a:r>
                      <a:endParaRPr lang="pt-BR" sz="1500" dirty="0">
                        <a:latin typeface="+mj-lt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+mj-lt"/>
                        </a:rPr>
                        <a:t>INDICAÇÃO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sz="1200" dirty="0">
                        <a:latin typeface="Raleway" panose="020B00030301010600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1202454"/>
                  </a:ext>
                </a:extLst>
              </a:tr>
              <a:tr h="289428">
                <a:tc>
                  <a:txBody>
                    <a:bodyPr/>
                    <a:lstStyle/>
                    <a:p>
                      <a:endParaRPr lang="pt-BR" sz="15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>
                          <a:latin typeface="+mj-lt"/>
                        </a:rPr>
                        <a:t>Brasil (SUS e ANS)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>
                          <a:latin typeface="+mj-lt"/>
                        </a:rPr>
                        <a:t>Estados Unidos (ADA)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>
                          <a:latin typeface="+mj-lt"/>
                        </a:rPr>
                        <a:t>Europa (EASD e EASO)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940384"/>
                  </a:ext>
                </a:extLst>
              </a:tr>
              <a:tr h="3730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dirty="0">
                          <a:latin typeface="+mj-lt"/>
                        </a:rPr>
                        <a:t>25.0 -26.9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500" dirty="0">
                          <a:latin typeface="+mj-lt"/>
                        </a:rPr>
                        <a:t>Sem indicação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500" dirty="0">
                          <a:latin typeface="+mj-lt"/>
                        </a:rPr>
                        <a:t>Não recomendada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500" dirty="0">
                          <a:latin typeface="+mj-lt"/>
                        </a:rPr>
                        <a:t>Sem indicação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2744524"/>
                  </a:ext>
                </a:extLst>
              </a:tr>
              <a:tr h="3730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dirty="0">
                          <a:latin typeface="+mj-lt"/>
                        </a:rPr>
                        <a:t>27.0 – 29.9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500" dirty="0">
                          <a:latin typeface="+mj-lt"/>
                        </a:rPr>
                        <a:t>Sem indicação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500" dirty="0">
                          <a:latin typeface="+mj-lt"/>
                        </a:rPr>
                        <a:t>Não recomendada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500" dirty="0">
                          <a:latin typeface="+mj-lt"/>
                        </a:rPr>
                        <a:t>Sem indicação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9729823"/>
                  </a:ext>
                </a:extLst>
              </a:tr>
              <a:tr h="11163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dirty="0">
                          <a:latin typeface="+mj-lt"/>
                        </a:rPr>
                        <a:t>30.0 – 34.9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500" dirty="0">
                          <a:latin typeface="+mj-lt"/>
                        </a:rPr>
                        <a:t>Reconhecido pelo CFM (Res. 2.172/2017) mas não incorporado ao SUS ou ANS.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500" dirty="0">
                          <a:latin typeface="+mj-lt"/>
                        </a:rPr>
                        <a:t>Pode ser considera para pacientes que não consigam sustentação na perda de peso e melhora em comorbidades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500" dirty="0">
                          <a:latin typeface="+mj-lt"/>
                        </a:rPr>
                        <a:t>EASO: Indicada para pacientes portadores de DM2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4940720"/>
                  </a:ext>
                </a:extLst>
              </a:tr>
              <a:tr h="1529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dirty="0">
                          <a:latin typeface="+mj-lt"/>
                        </a:rPr>
                        <a:t>35.0 – 39.9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500" dirty="0">
                          <a:latin typeface="+mj-lt"/>
                        </a:rPr>
                        <a:t>Incorporado ao SUS para pacientes com comorbidades</a:t>
                      </a:r>
                    </a:p>
                    <a:p>
                      <a:r>
                        <a:rPr lang="pt-BR" sz="1500" dirty="0">
                          <a:latin typeface="+mj-lt"/>
                        </a:rPr>
                        <a:t>Incorporada ao ROL de Procedimentos da ANS para pacientes com comorbidades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500" dirty="0">
                          <a:latin typeface="+mj-lt"/>
                        </a:rPr>
                        <a:t>Recomendada para pacientes que não consigam sustentação na perda de peso e melhora em comorbidades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500" dirty="0">
                          <a:latin typeface="+mj-lt"/>
                        </a:rPr>
                        <a:t>EASD e EASO recomendam para pacientes que não consigam sustentação na perda de peso e melhora em comorbidades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670120"/>
                  </a:ext>
                </a:extLst>
              </a:tr>
              <a:tr h="11163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dirty="0">
                          <a:latin typeface="+mj-lt"/>
                        </a:rPr>
                        <a:t>≥ 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500" dirty="0">
                          <a:latin typeface="+mj-lt"/>
                        </a:rPr>
                        <a:t>Incorporada ao ROL de Procedimentos da ANS para pacientes com ou sem comorbidades</a:t>
                      </a:r>
                    </a:p>
                    <a:p>
                      <a:r>
                        <a:rPr lang="pt-BR" sz="1500" dirty="0">
                          <a:latin typeface="+mj-lt"/>
                        </a:rPr>
                        <a:t>Incorporado ao SUS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500" dirty="0">
                          <a:latin typeface="+mj-lt"/>
                        </a:rPr>
                        <a:t>Recomendada como opção de tratamento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500" dirty="0">
                          <a:latin typeface="+mj-lt"/>
                        </a:rPr>
                        <a:t>EASD e EASO recomendam como opção de tratamento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4726140"/>
                  </a:ext>
                </a:extLst>
              </a:tr>
            </a:tbl>
          </a:graphicData>
        </a:graphic>
      </p:graphicFrame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98E3E29D-8298-4C23-A992-56AC51475DAF}"/>
              </a:ext>
            </a:extLst>
          </p:cNvPr>
          <p:cNvSpPr/>
          <p:nvPr/>
        </p:nvSpPr>
        <p:spPr>
          <a:xfrm>
            <a:off x="274320" y="1879600"/>
            <a:ext cx="1838960" cy="13106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9255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D784F78-FFEB-4797-9814-65911EC1F8C2}"/>
              </a:ext>
            </a:extLst>
          </p:cNvPr>
          <p:cNvSpPr txBox="1">
            <a:spLocks/>
          </p:cNvSpPr>
          <p:nvPr/>
        </p:nvSpPr>
        <p:spPr>
          <a:xfrm>
            <a:off x="1682495" y="1707507"/>
            <a:ext cx="8695945" cy="1396537"/>
          </a:xfrm>
          <a:prstGeom prst="rect">
            <a:avLst/>
          </a:prstGeom>
          <a:solidFill>
            <a:srgbClr val="FF000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8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 PACIENTE COM DIABETES E COM OBESIDADE FICA NA INTERSECÇÃO DE POLÍTICAS PÚBLICAS, SEM SER DIRETAMENTE ATENDIDO POR NENHUMA DELAS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14F6C964-58E5-4B8D-9780-E41621CC4E12}"/>
              </a:ext>
            </a:extLst>
          </p:cNvPr>
          <p:cNvCxnSpPr/>
          <p:nvPr/>
        </p:nvCxnSpPr>
        <p:spPr>
          <a:xfrm>
            <a:off x="874644" y="3723861"/>
            <a:ext cx="55692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8E778405-76D7-4FDC-AE43-3F3BE2C3B597}"/>
              </a:ext>
            </a:extLst>
          </p:cNvPr>
          <p:cNvCxnSpPr/>
          <p:nvPr/>
        </p:nvCxnSpPr>
        <p:spPr>
          <a:xfrm>
            <a:off x="5855736" y="4456043"/>
            <a:ext cx="55692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C84FE91F-9DA8-4D9F-9133-7D18CC10A8F4}"/>
              </a:ext>
            </a:extLst>
          </p:cNvPr>
          <p:cNvSpPr txBox="1">
            <a:spLocks/>
          </p:cNvSpPr>
          <p:nvPr/>
        </p:nvSpPr>
        <p:spPr>
          <a:xfrm>
            <a:off x="9888522" y="3836225"/>
            <a:ext cx="1630017" cy="337927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Raleway" charset="0"/>
                <a:ea typeface="Raleway" charset="0"/>
                <a:cs typeface="Raleway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Raleway" charset="0"/>
                <a:ea typeface="Raleway" charset="0"/>
                <a:cs typeface="Raleway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Raleway" charset="0"/>
                <a:ea typeface="Raleway" charset="0"/>
                <a:cs typeface="Raleway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Raleway" charset="0"/>
                <a:ea typeface="Raleway" charset="0"/>
                <a:cs typeface="Raleway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Raleway" charset="0"/>
                <a:ea typeface="Raleway" charset="0"/>
                <a:cs typeface="Raleway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  <a:t>OBESIDADE</a:t>
            </a: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A43FBB41-963D-4E2A-BFE0-EB8160659BDE}"/>
              </a:ext>
            </a:extLst>
          </p:cNvPr>
          <p:cNvSpPr txBox="1">
            <a:spLocks/>
          </p:cNvSpPr>
          <p:nvPr/>
        </p:nvSpPr>
        <p:spPr>
          <a:xfrm>
            <a:off x="6737937" y="3753953"/>
            <a:ext cx="1835025" cy="715060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Raleway" charset="0"/>
                <a:ea typeface="Raleway" charset="0"/>
                <a:cs typeface="Raleway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Raleway" charset="0"/>
                <a:ea typeface="Raleway" charset="0"/>
                <a:cs typeface="Raleway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Raleway" charset="0"/>
                <a:ea typeface="Raleway" charset="0"/>
                <a:cs typeface="Raleway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Raleway" charset="0"/>
                <a:ea typeface="Raleway" charset="0"/>
                <a:cs typeface="Raleway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Raleway" charset="0"/>
                <a:ea typeface="Raleway" charset="0"/>
                <a:cs typeface="Raleway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  <a:t>CIRURGIA METABÓLICA</a:t>
            </a:r>
          </a:p>
        </p:txBody>
      </p:sp>
      <p:sp>
        <p:nvSpPr>
          <p:cNvPr id="12" name="Texto Explicativo: Seta para Cima 11">
            <a:extLst>
              <a:ext uri="{FF2B5EF4-FFF2-40B4-BE49-F238E27FC236}">
                <a16:creationId xmlns:a16="http://schemas.microsoft.com/office/drawing/2014/main" id="{C76E990C-630E-46DA-8D35-3191BFCB4A02}"/>
              </a:ext>
            </a:extLst>
          </p:cNvPr>
          <p:cNvSpPr/>
          <p:nvPr/>
        </p:nvSpPr>
        <p:spPr>
          <a:xfrm>
            <a:off x="5417296" y="4599503"/>
            <a:ext cx="4476306" cy="1853295"/>
          </a:xfrm>
          <a:prstGeom prst="up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Paciente com IMC entre 30.0 e 34.9 kg/m² e comorbidades diabetes descontrolado</a:t>
            </a:r>
          </a:p>
        </p:txBody>
      </p:sp>
    </p:spTree>
    <p:extLst>
      <p:ext uri="{BB962C8B-B14F-4D97-AF65-F5344CB8AC3E}">
        <p14:creationId xmlns:p14="http://schemas.microsoft.com/office/powerpoint/2010/main" val="2405682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A17D3E-2540-421D-8792-A3241458E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9B72A9-DBE8-49A0-8C45-0F7445BC0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BE7FCB5-014B-49F2-9DE2-0425F6620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78" y="117823"/>
            <a:ext cx="11819644" cy="662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528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4AD29B6-BF3B-4407-9E75-52DF8E3B2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5F8BA08-3E38-4B70-B93A-74F08E092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260019"/>
            <a:ext cx="11167447" cy="5933012"/>
          </a:xfrm>
          <a:prstGeom prst="rect">
            <a:avLst/>
          </a:prstGeom>
          <a:ln w="12700">
            <a:solidFill>
              <a:srgbClr val="EFEFEF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A893569-F5E9-4D6E-883A-28FAE4D1D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9" y="507160"/>
            <a:ext cx="2993571" cy="5438730"/>
          </a:xfrm>
        </p:spPr>
        <p:txBody>
          <a:bodyPr>
            <a:normAutofit/>
          </a:bodyPr>
          <a:lstStyle/>
          <a:p>
            <a:r>
              <a:rPr lang="pt-BR" sz="3200"/>
              <a:t>MANEJO DA DM2 EM PACIENTES OBESOS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7F1B33-79AB-4A71-8CEC-4546D709B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2874481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E3EABFDE-F3C8-41C7-A9DA-90EAD7616F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8541854"/>
              </p:ext>
            </p:extLst>
          </p:nvPr>
        </p:nvGraphicFramePr>
        <p:xfrm>
          <a:off x="3749040" y="416560"/>
          <a:ext cx="7607808" cy="553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7813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C56D46-3BB5-40E7-BB76-64CCE18BD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9C68E5C-02AA-4FB0-9952-3D835F17E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BECC7F4-5C8B-4677-AFF4-F40BD45A7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57" y="133064"/>
            <a:ext cx="11834886" cy="659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1122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D9C32E-C1C6-4B74-AB22-D1C4D503D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086C5D1-6AC9-4321-B09D-AE92B3FC9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904CE7D-0600-443F-ADEB-F55676EB2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88" y="129254"/>
            <a:ext cx="11812024" cy="659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996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534A51EE-2A46-4AA6-8A5F-681BFB701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Quem somos</a:t>
            </a:r>
          </a:p>
        </p:txBody>
      </p:sp>
      <p:pic>
        <p:nvPicPr>
          <p:cNvPr id="9" name="566C5AF9-3CCA-4ECC-8EB0-0A5F11C9B003" descr="22E3BF14-93E0-4956-B4A6-C7E2A0B3CE86">
            <a:extLst>
              <a:ext uri="{FF2B5EF4-FFF2-40B4-BE49-F238E27FC236}">
                <a16:creationId xmlns:a16="http://schemas.microsoft.com/office/drawing/2014/main" id="{3A2377E1-FDAF-4079-80EF-8F31F3F091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" r="6" b="6"/>
          <a:stretch/>
        </p:blipFill>
        <p:spPr bwMode="auto">
          <a:xfrm>
            <a:off x="956080" y="1924505"/>
            <a:ext cx="3354664" cy="339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A09AAF48-433E-4702-8E19-53AE7DCDB441}"/>
              </a:ext>
            </a:extLst>
          </p:cNvPr>
          <p:cNvSpPr txBox="1">
            <a:spLocks/>
          </p:cNvSpPr>
          <p:nvPr/>
        </p:nvSpPr>
        <p:spPr>
          <a:xfrm>
            <a:off x="5044440" y="789305"/>
            <a:ext cx="65532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Fundada </a:t>
            </a:r>
            <a:r>
              <a:rPr lang="en-US" b="1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em</a:t>
            </a:r>
            <a:r>
              <a:rPr lang="en-US" b="1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 1996.</a:t>
            </a:r>
          </a:p>
          <a:p>
            <a:r>
              <a:rPr lang="en-US" b="1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2.100 </a:t>
            </a:r>
            <a:r>
              <a:rPr lang="en-US" b="1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associados</a:t>
            </a:r>
            <a:r>
              <a:rPr lang="en-US" b="1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.</a:t>
            </a:r>
          </a:p>
          <a:p>
            <a:r>
              <a:rPr lang="en-US" b="1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Cirurgiões</a:t>
            </a:r>
            <a:r>
              <a:rPr lang="en-US" b="1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.</a:t>
            </a:r>
          </a:p>
          <a:p>
            <a:r>
              <a:rPr lang="en-US" b="1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Educadores</a:t>
            </a:r>
            <a:r>
              <a:rPr lang="en-US" b="1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 </a:t>
            </a:r>
            <a:r>
              <a:rPr lang="en-US" b="1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físicos</a:t>
            </a:r>
            <a:r>
              <a:rPr lang="en-US" b="1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.</a:t>
            </a:r>
          </a:p>
          <a:p>
            <a:r>
              <a:rPr lang="en-US" b="1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Nutricionistas</a:t>
            </a:r>
            <a:r>
              <a:rPr lang="en-US" b="1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.</a:t>
            </a:r>
          </a:p>
          <a:p>
            <a:r>
              <a:rPr lang="en-US" b="1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Nutrólogos</a:t>
            </a:r>
            <a:r>
              <a:rPr lang="en-US" b="1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.</a:t>
            </a:r>
          </a:p>
          <a:p>
            <a:r>
              <a:rPr lang="en-US" b="1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Fisioterapeutas</a:t>
            </a:r>
            <a:endParaRPr lang="en-US" b="1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1"/>
                  </a:gs>
                </a:gsLst>
                <a:lin ang="4800000" scaled="0"/>
              </a:gradFill>
            </a:endParaRPr>
          </a:p>
          <a:p>
            <a:r>
              <a:rPr lang="en-US" b="1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Psicólogos</a:t>
            </a:r>
            <a:r>
              <a:rPr lang="en-US" b="1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.</a:t>
            </a:r>
          </a:p>
          <a:p>
            <a:r>
              <a:rPr lang="en-US" b="1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Psiquiatras</a:t>
            </a:r>
            <a:r>
              <a:rPr lang="en-US" b="1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.</a:t>
            </a:r>
          </a:p>
          <a:p>
            <a:r>
              <a:rPr lang="en-US" b="1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Clínicos</a:t>
            </a:r>
            <a:r>
              <a:rPr lang="en-US" b="1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, </a:t>
            </a:r>
            <a:r>
              <a:rPr lang="en-US" b="1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Endocrinologistas</a:t>
            </a:r>
            <a:r>
              <a:rPr lang="en-US" b="1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 entre outros.</a:t>
            </a:r>
          </a:p>
        </p:txBody>
      </p:sp>
    </p:spTree>
    <p:extLst>
      <p:ext uri="{BB962C8B-B14F-4D97-AF65-F5344CB8AC3E}">
        <p14:creationId xmlns:p14="http://schemas.microsoft.com/office/powerpoint/2010/main" val="27536704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99A95E-5093-4A16-9F7F-A6577C481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D091E8-AEB4-4FC0-8454-0FCA3EE5DA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12337D2-B223-4809-AEDC-2F61DF3DB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33" y="148305"/>
            <a:ext cx="11705334" cy="656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6948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Uma imagem contendo sinal, pessoa&#10;&#10;Descrição gerada automaticamente">
            <a:extLst>
              <a:ext uri="{FF2B5EF4-FFF2-40B4-BE49-F238E27FC236}">
                <a16:creationId xmlns:a16="http://schemas.microsoft.com/office/drawing/2014/main" id="{9E65BB92-6A4B-4A2C-989A-4DCDDD13FB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9252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98635A2-CCEE-4BA8-BBFC-2FF2288EDD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8" t="10000" r="2663" b="7681"/>
          <a:stretch/>
        </p:blipFill>
        <p:spPr>
          <a:xfrm>
            <a:off x="549026" y="635317"/>
            <a:ext cx="11165962" cy="5587365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DF924228-4AB3-429E-9865-044D5E3FA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8575" y="480059"/>
            <a:ext cx="10515600" cy="1325563"/>
          </a:xfrm>
        </p:spPr>
        <p:txBody>
          <a:bodyPr/>
          <a:lstStyle/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Informação ao público</a:t>
            </a:r>
          </a:p>
        </p:txBody>
      </p:sp>
    </p:spTree>
    <p:extLst>
      <p:ext uri="{BB962C8B-B14F-4D97-AF65-F5344CB8AC3E}">
        <p14:creationId xmlns:p14="http://schemas.microsoft.com/office/powerpoint/2010/main" val="39294949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53EBCD-BABD-4B56-BEF2-C65485428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E3589C5-116A-4F34-BAB6-0B15CDA3E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0F4C716-49FA-41CC-9BE7-287FE7B79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67" y="125443"/>
            <a:ext cx="11827265" cy="66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6648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AFDC980-1D0F-4139-81FD-5DB9FC7D136C}"/>
              </a:ext>
            </a:extLst>
          </p:cNvPr>
          <p:cNvSpPr txBox="1"/>
          <p:nvPr/>
        </p:nvSpPr>
        <p:spPr>
          <a:xfrm>
            <a:off x="2209800" y="4464028"/>
            <a:ext cx="9144000" cy="164149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96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rPr>
              <a:t>Muito obrigado !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7699396-4CB3-46B4-88F9-AED00C2F8D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513" r="-2" b="30948"/>
          <a:stretch/>
        </p:blipFill>
        <p:spPr>
          <a:xfrm>
            <a:off x="20" y="10"/>
            <a:ext cx="12191980" cy="344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577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534A51EE-2A46-4AA6-8A5F-681BFB701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Nossa</a:t>
            </a:r>
            <a:r>
              <a:rPr lang="en-US" dirty="0"/>
              <a:t> </a:t>
            </a:r>
            <a:r>
              <a:rPr lang="en-US" dirty="0" err="1"/>
              <a:t>Missão</a:t>
            </a:r>
            <a:r>
              <a:rPr lang="en-US" dirty="0"/>
              <a:t> </a:t>
            </a:r>
          </a:p>
        </p:txBody>
      </p:sp>
      <p:pic>
        <p:nvPicPr>
          <p:cNvPr id="9" name="566C5AF9-3CCA-4ECC-8EB0-0A5F11C9B003" descr="22E3BF14-93E0-4956-B4A6-C7E2A0B3CE86">
            <a:extLst>
              <a:ext uri="{FF2B5EF4-FFF2-40B4-BE49-F238E27FC236}">
                <a16:creationId xmlns:a16="http://schemas.microsoft.com/office/drawing/2014/main" id="{3A2377E1-FDAF-4079-80EF-8F31F3F091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" r="652" b="6"/>
          <a:stretch/>
        </p:blipFill>
        <p:spPr bwMode="auto">
          <a:xfrm>
            <a:off x="986548" y="1924505"/>
            <a:ext cx="3354676" cy="339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A09AAF48-433E-4702-8E19-53AE7DCDB441}"/>
              </a:ext>
            </a:extLst>
          </p:cNvPr>
          <p:cNvSpPr txBox="1">
            <a:spLocks/>
          </p:cNvSpPr>
          <p:nvPr/>
        </p:nvSpPr>
        <p:spPr>
          <a:xfrm>
            <a:off x="4800600" y="1825625"/>
            <a:ext cx="65532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b="1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Ser </a:t>
            </a:r>
            <a:r>
              <a:rPr lang="en-US" sz="2400" b="1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referência</a:t>
            </a:r>
            <a:r>
              <a:rPr lang="en-US" sz="2400" b="1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 </a:t>
            </a:r>
            <a:r>
              <a:rPr lang="en-US" sz="2400" b="1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científica</a:t>
            </a:r>
            <a:r>
              <a:rPr lang="en-US" sz="2400" b="1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 </a:t>
            </a:r>
            <a:r>
              <a:rPr lang="en-US" sz="2400" b="1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Brasileira</a:t>
            </a:r>
            <a:r>
              <a:rPr lang="en-US" sz="2400" b="1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 e Mundial  no </a:t>
            </a:r>
            <a:r>
              <a:rPr lang="en-US" sz="2400" b="1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tratamento</a:t>
            </a:r>
            <a:r>
              <a:rPr lang="en-US" sz="2400" b="1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 </a:t>
            </a:r>
            <a:r>
              <a:rPr lang="en-US" sz="2400" b="1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cirúrgico</a:t>
            </a:r>
            <a:r>
              <a:rPr lang="en-US" sz="2400" b="1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 da obesidade </a:t>
            </a:r>
            <a:r>
              <a:rPr lang="en-US" sz="2400" b="1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mórbida</a:t>
            </a:r>
            <a:r>
              <a:rPr lang="en-US" sz="2400" b="1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 e da </a:t>
            </a:r>
            <a:r>
              <a:rPr lang="en-US" sz="2400" b="1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Cirurgia</a:t>
            </a:r>
            <a:r>
              <a:rPr lang="en-US" sz="2400" b="1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 </a:t>
            </a:r>
            <a:r>
              <a:rPr lang="en-US" sz="2400" b="1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Metabolica</a:t>
            </a:r>
            <a:r>
              <a:rPr lang="en-US" sz="2400" b="1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 .</a:t>
            </a:r>
          </a:p>
          <a:p>
            <a:pPr algn="just"/>
            <a:r>
              <a:rPr lang="en-US" sz="2400" b="1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Desenvolver</a:t>
            </a:r>
            <a:r>
              <a:rPr lang="en-US" sz="2400" b="1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 a </a:t>
            </a:r>
            <a:r>
              <a:rPr lang="en-US" sz="2400" b="1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cirurgia</a:t>
            </a:r>
            <a:r>
              <a:rPr lang="en-US" sz="2400" b="1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 </a:t>
            </a:r>
            <a:r>
              <a:rPr lang="en-US" sz="2400" b="1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bariátrica</a:t>
            </a:r>
            <a:r>
              <a:rPr lang="en-US" sz="2400" b="1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 e </a:t>
            </a:r>
            <a:r>
              <a:rPr lang="en-US" sz="2400" b="1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metabólica</a:t>
            </a:r>
            <a:r>
              <a:rPr lang="en-US" sz="2400" b="1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.</a:t>
            </a:r>
          </a:p>
          <a:p>
            <a:pPr algn="just"/>
            <a:r>
              <a:rPr lang="en-US" sz="2400" b="1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Fomentar</a:t>
            </a:r>
            <a:r>
              <a:rPr lang="en-US" sz="2400" b="1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 a </a:t>
            </a:r>
            <a:r>
              <a:rPr lang="en-US" sz="2400" b="1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pesquisa</a:t>
            </a:r>
            <a:r>
              <a:rPr lang="en-US" sz="2400" b="1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 e o </a:t>
            </a:r>
            <a:r>
              <a:rPr lang="en-US" sz="2400" b="1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desenvolvimento</a:t>
            </a:r>
            <a:r>
              <a:rPr lang="en-US" sz="2400" b="1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 da </a:t>
            </a:r>
            <a:r>
              <a:rPr lang="en-US" sz="2400" b="1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excelência</a:t>
            </a:r>
            <a:r>
              <a:rPr lang="en-US" sz="2400" b="1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 no </a:t>
            </a:r>
            <a:r>
              <a:rPr lang="en-US" sz="2400" b="1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tratamento</a:t>
            </a:r>
            <a:r>
              <a:rPr lang="en-US" sz="2400" b="1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 </a:t>
            </a:r>
            <a:r>
              <a:rPr lang="en-US" sz="2400" b="1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cirúrgico</a:t>
            </a:r>
            <a:r>
              <a:rPr lang="en-US" sz="2400" b="1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 </a:t>
            </a:r>
            <a:r>
              <a:rPr lang="en-US" sz="2400" b="1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desta</a:t>
            </a:r>
            <a:r>
              <a:rPr lang="en-US" sz="2400" b="1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 </a:t>
            </a:r>
            <a:r>
              <a:rPr lang="en-US" sz="2400" b="1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patologia</a:t>
            </a:r>
            <a:r>
              <a:rPr lang="en-US" sz="2400" b="1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 </a:t>
            </a:r>
            <a:r>
              <a:rPr lang="en-US" sz="2400" b="1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através</a:t>
            </a:r>
            <a:r>
              <a:rPr lang="en-US" sz="2400" b="1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 da </a:t>
            </a:r>
            <a:r>
              <a:rPr lang="en-US" sz="2400" b="1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disseminação</a:t>
            </a:r>
            <a:r>
              <a:rPr lang="en-US" sz="2400" b="1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 de </a:t>
            </a:r>
            <a:r>
              <a:rPr lang="en-US" sz="2400" b="1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conhecimentos</a:t>
            </a:r>
            <a:r>
              <a:rPr lang="en-US" sz="2400" b="1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 </a:t>
            </a:r>
            <a:r>
              <a:rPr lang="en-US" sz="2400" b="1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cientificamente</a:t>
            </a:r>
            <a:r>
              <a:rPr lang="en-US" sz="2400" b="1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 </a:t>
            </a:r>
            <a:r>
              <a:rPr lang="en-US" sz="2400" b="1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comprovados</a:t>
            </a:r>
            <a:r>
              <a:rPr lang="en-US" sz="2400" b="1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6232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9200B1-9850-45A2-B378-288FC3238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499533"/>
            <a:ext cx="6972607" cy="1658198"/>
          </a:xfrm>
        </p:spPr>
        <p:txBody>
          <a:bodyPr>
            <a:normAutofit/>
          </a:bodyPr>
          <a:lstStyle/>
          <a:p>
            <a:r>
              <a:rPr lang="pt-BR" dirty="0"/>
              <a:t>Definição de obesidade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C7E957B-BDC4-4AC9-A42A-3C30E76C1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808480"/>
            <a:ext cx="6953176" cy="376618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pt-BR" b="1" dirty="0"/>
          </a:p>
          <a:p>
            <a:pPr algn="just"/>
            <a:r>
              <a:rPr lang="pt-BR" sz="3200" b="1" dirty="0"/>
              <a:t>A OMS define a obesidade como condição crônica caracterizada pelo acúmulo excessivo de gordura que traz repercussões à saúde. Portanto, é categorizada, na 10a revisão da Classificação Internacional de Doenças (CID-10), no item de doenças endócrinas, nutricionais e metabólicas como </a:t>
            </a:r>
            <a:r>
              <a:rPr lang="pt-BR" sz="3200" b="1" i="1" u="sng" dirty="0"/>
              <a:t>condição crônica multifatorial complexa.</a:t>
            </a:r>
            <a:endParaRPr lang="pt-BR" sz="3200" b="1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60E5391-1D82-42AF-A638-40892EA59C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00058" y="1485109"/>
            <a:ext cx="3448478" cy="344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979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6EA1A26-163F-4F15-91F4-F2C51AC9C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rgbClr val="306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347FAE8-CFE9-4E49-8557-AFD2A1B5C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3212" y="499533"/>
            <a:ext cx="3401568" cy="1920240"/>
          </a:xfrm>
        </p:spPr>
        <p:txBody>
          <a:bodyPr anchor="b">
            <a:normAutofit/>
          </a:bodyPr>
          <a:lstStyle/>
          <a:p>
            <a:r>
              <a:rPr lang="pt-BR" sz="3100" b="1">
                <a:solidFill>
                  <a:srgbClr val="FFFFFF"/>
                </a:solidFill>
              </a:rPr>
              <a:t>Obesidade é segunda principal causa de morte no mundo </a:t>
            </a:r>
            <a:br>
              <a:rPr lang="pt-BR" sz="3100">
                <a:solidFill>
                  <a:srgbClr val="FFFFFF"/>
                </a:solidFill>
              </a:rPr>
            </a:br>
            <a:endParaRPr lang="pt-BR" sz="3100">
              <a:solidFill>
                <a:srgbClr val="FFFFFF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C3550C5-08D2-4706-8570-D05C578FE3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27" r="17612"/>
          <a:stretch/>
        </p:blipFill>
        <p:spPr>
          <a:xfrm>
            <a:off x="20" y="10"/>
            <a:ext cx="7555971" cy="6857990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424652-8D7A-4C42-9EE7-9EC7D5B3E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3212" y="2419773"/>
            <a:ext cx="3401568" cy="335809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pt-BR" sz="2000" b="1" dirty="0">
                <a:solidFill>
                  <a:srgbClr val="FFFFFF"/>
                </a:solidFill>
              </a:rPr>
              <a:t>Segunda principal causa de morte no mundo é um problema multifatorial, que precisa ser combatido em diversas frentes, defendem especialistas. A OMS declarou guerra à gordura saturada, enquanto cientistas também apostam na redução do tamanho das porções </a:t>
            </a:r>
          </a:p>
          <a:p>
            <a:pPr marL="0" indent="0" algn="just">
              <a:buNone/>
            </a:pPr>
            <a:r>
              <a:rPr lang="pt-BR" sz="1200" b="1" dirty="0">
                <a:solidFill>
                  <a:srgbClr val="FFFFFF"/>
                </a:solidFill>
              </a:rPr>
              <a:t>( Correio Braziliense.15-05-2018).</a:t>
            </a:r>
          </a:p>
        </p:txBody>
      </p:sp>
    </p:spTree>
    <p:extLst>
      <p:ext uri="{BB962C8B-B14F-4D97-AF65-F5344CB8AC3E}">
        <p14:creationId xmlns:p14="http://schemas.microsoft.com/office/powerpoint/2010/main" val="17586589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95018C01-8319-4807-937B-37012A2163DD}"/>
              </a:ext>
            </a:extLst>
          </p:cNvPr>
          <p:cNvSpPr/>
          <p:nvPr/>
        </p:nvSpPr>
        <p:spPr>
          <a:xfrm>
            <a:off x="5963920" y="1267201"/>
            <a:ext cx="6096000" cy="29107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82F7C8B-84D3-4EBD-BCAC-018D2D67C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184" y="0"/>
            <a:ext cx="10772775" cy="1158240"/>
          </a:xfrm>
        </p:spPr>
        <p:txBody>
          <a:bodyPr/>
          <a:lstStyle/>
          <a:p>
            <a:r>
              <a:rPr lang="pt-BR" dirty="0"/>
              <a:t>Comorbidades associadas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B34890B-8C19-47B6-9EE3-01D103DE2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307" y="1267202"/>
            <a:ext cx="5287264" cy="133096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pt-BR" sz="1800" b="1" dirty="0"/>
              <a:t>De acordo com o CFM são mais de 50 Comorbidades associadas.</a:t>
            </a:r>
          </a:p>
          <a:p>
            <a:pPr>
              <a:buFont typeface="Wingdings" panose="05000000000000000000" pitchFamily="2" charset="2"/>
              <a:buChar char="v"/>
            </a:pPr>
            <a:endParaRPr lang="pt-BR" sz="3200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BAA3E7F-ADB4-4314-BB2C-315BFC45F7B2}"/>
              </a:ext>
            </a:extLst>
          </p:cNvPr>
          <p:cNvSpPr/>
          <p:nvPr/>
        </p:nvSpPr>
        <p:spPr>
          <a:xfrm>
            <a:off x="5963920" y="1267201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/>
              <a:t>INDICACAO CIRURGIA BARIATRICA</a:t>
            </a:r>
          </a:p>
          <a:p>
            <a:endParaRPr lang="pt-BR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/>
              <a:t>Índice de Massa Corpórea (IMC) entre 35 Kg/m2 e 39,9 Kg/m2, com comorbidades (doenças agravadas pela obesidade e que melhoram quando a mesma é tratada de forma eficaz) que ameacem a vida (diabetes, ou apneia do sono, ou hipertensão arterial, ou dislipidemia, ou doença coronariana, ou osteoartrites, entre outras);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/>
              <a:t>IMC igual ou maior do que 40 Kg/m2, com ou sem comorbidades. </a:t>
            </a:r>
          </a:p>
        </p:txBody>
      </p:sp>
      <p:sp>
        <p:nvSpPr>
          <p:cNvPr id="6" name="Seta: para Baixo 5">
            <a:extLst>
              <a:ext uri="{FF2B5EF4-FFF2-40B4-BE49-F238E27FC236}">
                <a16:creationId xmlns:a16="http://schemas.microsoft.com/office/drawing/2014/main" id="{B82D0139-A9C9-426E-9697-ED09CF16C61D}"/>
              </a:ext>
            </a:extLst>
          </p:cNvPr>
          <p:cNvSpPr/>
          <p:nvPr/>
        </p:nvSpPr>
        <p:spPr>
          <a:xfrm>
            <a:off x="2490659" y="1929001"/>
            <a:ext cx="680720" cy="7781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4600C063-29DD-4050-B0EF-4CD12E47391E}"/>
              </a:ext>
            </a:extLst>
          </p:cNvPr>
          <p:cNvSpPr/>
          <p:nvPr/>
        </p:nvSpPr>
        <p:spPr>
          <a:xfrm>
            <a:off x="5963920" y="4460240"/>
            <a:ext cx="6096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O Conselho Federal de Medicina (CFM) reconheceu, através da Resolução nº 2.172/2017, a cirurgia metabólica como opção terapêutica para pacientes portadores de diabetes mellitus tipo 2 (DM2) que tenham índice de massa corpórea (IMC) entre 30 kg/m2 e 34,9 kg/m2, desde que a enfermidade não tenha sido controlada com tratamento clínico.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512C83EF-ECEE-46B1-B7E4-6DF5BF1F0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64" y="2875280"/>
            <a:ext cx="5562096" cy="387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65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468DAAA1-D5B3-424D-BA96-A422C51EEBB2}"/>
              </a:ext>
            </a:extLst>
          </p:cNvPr>
          <p:cNvSpPr/>
          <p:nvPr/>
        </p:nvSpPr>
        <p:spPr>
          <a:xfrm>
            <a:off x="9487535" y="1004966"/>
            <a:ext cx="2570480" cy="55627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4D7486A-9DBD-4281-AC79-2E8D9E785C6C}"/>
              </a:ext>
            </a:extLst>
          </p:cNvPr>
          <p:cNvSpPr/>
          <p:nvPr/>
        </p:nvSpPr>
        <p:spPr>
          <a:xfrm>
            <a:off x="6518302" y="1049654"/>
            <a:ext cx="2641600" cy="55247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830461C8-C307-41F6-AE4E-949DD68BA833}"/>
              </a:ext>
            </a:extLst>
          </p:cNvPr>
          <p:cNvSpPr/>
          <p:nvPr/>
        </p:nvSpPr>
        <p:spPr>
          <a:xfrm>
            <a:off x="3366921" y="1042987"/>
            <a:ext cx="2867825" cy="55000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1AF3C7E-F5C8-43F4-A006-DA9B4BC1A98F}"/>
              </a:ext>
            </a:extLst>
          </p:cNvPr>
          <p:cNvSpPr/>
          <p:nvPr/>
        </p:nvSpPr>
        <p:spPr>
          <a:xfrm>
            <a:off x="219457" y="1042987"/>
            <a:ext cx="2796282" cy="55000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95C2022-1C1A-4C5A-AF0B-0974DF0EC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" y="0"/>
            <a:ext cx="10753725" cy="1168400"/>
          </a:xfrm>
        </p:spPr>
        <p:txBody>
          <a:bodyPr/>
          <a:lstStyle/>
          <a:p>
            <a:pPr algn="ctr"/>
            <a:r>
              <a:rPr lang="pt-BR" dirty="0"/>
              <a:t>RECONHECIMENTO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32880AD-738E-4339-90DE-069C73B34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926" y="1222125"/>
            <a:ext cx="2625343" cy="51038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1800" b="1" dirty="0"/>
          </a:p>
          <a:p>
            <a:pPr marL="0" indent="0" algn="just">
              <a:buNone/>
            </a:pPr>
            <a:r>
              <a:rPr lang="pt-BR" sz="1800" b="1" dirty="0"/>
              <a:t>Em 2011, a </a:t>
            </a:r>
            <a:r>
              <a:rPr lang="pt-BR" sz="1800" b="1" dirty="0" err="1"/>
              <a:t>International</a:t>
            </a:r>
            <a:r>
              <a:rPr lang="pt-BR" sz="1800" b="1" dirty="0"/>
              <a:t> Federation </a:t>
            </a:r>
            <a:r>
              <a:rPr lang="pt-BR" sz="1800" b="1" dirty="0" err="1"/>
              <a:t>of</a:t>
            </a:r>
            <a:r>
              <a:rPr lang="pt-BR" sz="1800" b="1" dirty="0"/>
              <a:t> Diabetes (IFD) introduziu a cirurgia metabólica nos algoritmos de tratamento de diabetes mellitus tipo 2 como alternativa para pacientes com IMC entre 30 kg/m2 e 35 kg/m2 desde que a doença não tenha sido controlada apesar de tratamento medicamentoso otimizado e associada a fatores de risco para doença cardiovascular.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07B11B-530A-458E-B841-84F28D19E366}"/>
              </a:ext>
            </a:extLst>
          </p:cNvPr>
          <p:cNvSpPr/>
          <p:nvPr/>
        </p:nvSpPr>
        <p:spPr>
          <a:xfrm>
            <a:off x="3596640" y="1042987"/>
            <a:ext cx="25704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b="1" dirty="0"/>
          </a:p>
          <a:p>
            <a:pPr algn="just"/>
            <a:endParaRPr lang="pt-BR" b="1" dirty="0"/>
          </a:p>
          <a:p>
            <a:pPr algn="just"/>
            <a:r>
              <a:rPr lang="pt-BR" b="1" dirty="0"/>
              <a:t>Nos anos de 2013 e 2014, a American Society for </a:t>
            </a:r>
            <a:r>
              <a:rPr lang="pt-BR" b="1" dirty="0" err="1"/>
              <a:t>Metabolic</a:t>
            </a:r>
            <a:r>
              <a:rPr lang="pt-BR" b="1" dirty="0"/>
              <a:t> </a:t>
            </a:r>
            <a:r>
              <a:rPr lang="pt-BR" b="1" dirty="0" err="1"/>
              <a:t>and</a:t>
            </a:r>
            <a:r>
              <a:rPr lang="pt-BR" b="1" dirty="0"/>
              <a:t> </a:t>
            </a:r>
            <a:r>
              <a:rPr lang="pt-BR" b="1" dirty="0" err="1"/>
              <a:t>Bariatric</a:t>
            </a:r>
            <a:r>
              <a:rPr lang="pt-BR" b="1" dirty="0"/>
              <a:t> </a:t>
            </a:r>
            <a:r>
              <a:rPr lang="pt-BR" b="1" dirty="0" err="1"/>
              <a:t>Surgery</a:t>
            </a:r>
            <a:r>
              <a:rPr lang="pt-BR" b="1" dirty="0"/>
              <a:t> (ASMBS) e a </a:t>
            </a:r>
            <a:r>
              <a:rPr lang="pt-BR" b="1" dirty="0" err="1"/>
              <a:t>International</a:t>
            </a:r>
            <a:r>
              <a:rPr lang="pt-BR" b="1" dirty="0"/>
              <a:t> Federation for </a:t>
            </a:r>
            <a:r>
              <a:rPr lang="pt-BR" b="1" dirty="0" err="1"/>
              <a:t>the</a:t>
            </a:r>
            <a:r>
              <a:rPr lang="pt-BR" b="1" dirty="0"/>
              <a:t> </a:t>
            </a:r>
            <a:r>
              <a:rPr lang="pt-BR" b="1" dirty="0" err="1"/>
              <a:t>Surgery</a:t>
            </a:r>
            <a:r>
              <a:rPr lang="pt-BR" b="1" dirty="0"/>
              <a:t> </a:t>
            </a:r>
            <a:r>
              <a:rPr lang="pt-BR" b="1" dirty="0" err="1"/>
              <a:t>of</a:t>
            </a:r>
            <a:r>
              <a:rPr lang="pt-BR" b="1" dirty="0"/>
              <a:t> </a:t>
            </a:r>
            <a:r>
              <a:rPr lang="pt-BR" b="1" dirty="0" err="1"/>
              <a:t>Obesity</a:t>
            </a:r>
            <a:r>
              <a:rPr lang="pt-BR" b="1" dirty="0"/>
              <a:t> </a:t>
            </a:r>
            <a:r>
              <a:rPr lang="pt-BR" b="1" dirty="0" err="1"/>
              <a:t>and</a:t>
            </a:r>
            <a:r>
              <a:rPr lang="pt-BR" b="1" dirty="0"/>
              <a:t> </a:t>
            </a:r>
            <a:r>
              <a:rPr lang="pt-BR" b="1" dirty="0" err="1"/>
              <a:t>Metabolic</a:t>
            </a:r>
            <a:r>
              <a:rPr lang="pt-BR" b="1" dirty="0"/>
              <a:t> </a:t>
            </a:r>
            <a:r>
              <a:rPr lang="pt-BR" b="1" dirty="0" err="1"/>
              <a:t>Disorders</a:t>
            </a:r>
            <a:r>
              <a:rPr lang="pt-BR" b="1" dirty="0"/>
              <a:t> (IFSO), respectivamente, recomendaram a cirurgia para pacientes com DM2 e IMC entre 30 kg/m2 e 34,9 kg/m2, sem controle da doença após tratamento clínico e mudança no estilo de vida.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7A70D76-0112-42E4-8128-C6534E999EEA}"/>
              </a:ext>
            </a:extLst>
          </p:cNvPr>
          <p:cNvSpPr/>
          <p:nvPr/>
        </p:nvSpPr>
        <p:spPr>
          <a:xfrm>
            <a:off x="9509443" y="1028343"/>
            <a:ext cx="23469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b="1" dirty="0"/>
          </a:p>
          <a:p>
            <a:pPr algn="just"/>
            <a:endParaRPr lang="pt-BR" b="1" dirty="0"/>
          </a:p>
          <a:p>
            <a:pPr algn="just"/>
            <a:r>
              <a:rPr lang="pt-BR" b="1" dirty="0"/>
              <a:t>Por fim, em 2016, 49 associações médicas de diferentes países revisaram as recomendações para o tratamento da diabetes e reconheceram a cirurgia metabólica como opção para o tratamento de diabetes mellitus tipo 2 em pacientes com IMC entre 30 kg/m2 e 34,9 kg/m2 e inadequado controle glicêmico após tratamento clínico.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1519AC3C-051B-4972-9D0F-432288F095C1}"/>
              </a:ext>
            </a:extLst>
          </p:cNvPr>
          <p:cNvSpPr/>
          <p:nvPr/>
        </p:nvSpPr>
        <p:spPr>
          <a:xfrm>
            <a:off x="6497319" y="1049654"/>
            <a:ext cx="24033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 </a:t>
            </a:r>
            <a:r>
              <a:rPr lang="pt-BR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National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BR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Institute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for Health </a:t>
            </a:r>
            <a:r>
              <a:rPr lang="pt-BR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BR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Care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BR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Excellence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(NICE) passou a recomendar, em 2014, o tratamento cirúrgico para pacientes com mesmo perfil desde que o diagnóstico da doença seja inferior a 10 anos.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B36A3CE-7DB4-4C22-878E-2CFCF66135AF}"/>
              </a:ext>
            </a:extLst>
          </p:cNvPr>
          <p:cNvSpPr/>
          <p:nvPr/>
        </p:nvSpPr>
        <p:spPr>
          <a:xfrm>
            <a:off x="6451600" y="91440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1933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7780E0-97C3-4A09-B071-11D07150A2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04" y="770467"/>
            <a:ext cx="4205568" cy="3352800"/>
          </a:xfrm>
        </p:spPr>
        <p:txBody>
          <a:bodyPr>
            <a:normAutofit/>
          </a:bodyPr>
          <a:lstStyle/>
          <a:p>
            <a:r>
              <a:rPr lang="pt-BR" sz="6100" b="1"/>
              <a:t>CIRGURGIA METABÓLICA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A118C4-32A6-466D-8453-BA738103A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2536" y="0"/>
            <a:ext cx="673946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218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2CB761-0C8B-408C-9050-1A228A4D0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58" y="177588"/>
            <a:ext cx="11049001" cy="1161565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CIRURGIA BARIATRICA BRASIL CENARIO ATUAL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0F26A248-CCDF-4EB9-A4F8-1EDE36E68FB7}"/>
              </a:ext>
            </a:extLst>
          </p:cNvPr>
          <p:cNvSpPr/>
          <p:nvPr/>
        </p:nvSpPr>
        <p:spPr>
          <a:xfrm>
            <a:off x="645159" y="1469875"/>
            <a:ext cx="2799081" cy="465014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971B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São realizadas aproximadamente 50.000 cirurgias bariátricas por ano na saúde suplementar e 10.000 no SUS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A2593C0-8FC5-426E-BAFE-B9A59EA95D7E}"/>
              </a:ext>
            </a:extLst>
          </p:cNvPr>
          <p:cNvSpPr txBox="1"/>
          <p:nvPr/>
        </p:nvSpPr>
        <p:spPr>
          <a:xfrm>
            <a:off x="731520" y="618025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¹ </a:t>
            </a:r>
            <a:r>
              <a:rPr kumimoji="0" lang="en-GB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Custo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estimado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de </a:t>
            </a:r>
            <a:r>
              <a:rPr kumimoji="0" lang="en-GB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acordo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com a World Obesity Federation </a:t>
            </a:r>
            <a:r>
              <a:rPr kumimoji="0" lang="en-GB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multiplicado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pela </a:t>
            </a:r>
            <a:r>
              <a:rPr kumimoji="0" lang="en-GB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população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estimada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com </a:t>
            </a:r>
            <a:r>
              <a:rPr kumimoji="0" lang="en-GB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obesidade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em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2017</a:t>
            </a:r>
            <a:endParaRPr kumimoji="0" lang="pt-B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² </a:t>
            </a: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Ministério da Saúde. (2018) </a:t>
            </a:r>
            <a:r>
              <a:rPr kumimoji="0" lang="pt-BR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Vigitel</a:t>
            </a: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Brasil 2017: Vigilância de fatores de risco e proteção para doenças crônicas por inquérito telefônico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endParaRPr kumimoji="0" lang="pt-B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6161C4C5-44F5-48E8-9A09-5DC6741AF021}"/>
              </a:ext>
            </a:extLst>
          </p:cNvPr>
          <p:cNvSpPr/>
          <p:nvPr/>
        </p:nvSpPr>
        <p:spPr>
          <a:xfrm>
            <a:off x="3601722" y="1469875"/>
            <a:ext cx="3586478" cy="11615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971B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Em 2018 cerca de 40.4 milhões de brasileiros têm obesidade, quantia 81% maior que  em 2006², são 18,1 milhões de obesos a mais no país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6511F6E2-45DA-4A27-A0F0-310EFD8547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1217552"/>
              </p:ext>
            </p:extLst>
          </p:nvPr>
        </p:nvGraphicFramePr>
        <p:xfrm>
          <a:off x="3637279" y="2722800"/>
          <a:ext cx="3586479" cy="3397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Imagem 2">
            <a:extLst>
              <a:ext uri="{FF2B5EF4-FFF2-40B4-BE49-F238E27FC236}">
                <a16:creationId xmlns:a16="http://schemas.microsoft.com/office/drawing/2014/main" id="{5180CD9D-34E7-4AAC-A916-AA88D8BA6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4720" y="2196048"/>
            <a:ext cx="4409440" cy="2812697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3E3E88CF-9E1F-4523-BA83-263312D97897}"/>
              </a:ext>
            </a:extLst>
          </p:cNvPr>
          <p:cNvSpPr/>
          <p:nvPr/>
        </p:nvSpPr>
        <p:spPr>
          <a:xfrm>
            <a:off x="7284720" y="1469876"/>
            <a:ext cx="4409440" cy="92333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pt-BR" b="1" i="1" dirty="0">
                <a:solidFill>
                  <a:schemeClr val="bg1"/>
                </a:solidFill>
              </a:rPr>
              <a:t>Fila para cirurgia bariátrica no HC da Unicamp tem 1,5 mil e espera pode levar 5 anos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CF09EF9-1980-4214-923B-953F714F5263}"/>
              </a:ext>
            </a:extLst>
          </p:cNvPr>
          <p:cNvSpPr/>
          <p:nvPr/>
        </p:nvSpPr>
        <p:spPr>
          <a:xfrm>
            <a:off x="7284720" y="4981248"/>
            <a:ext cx="4409440" cy="11387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pt-BR" sz="1400" b="1" dirty="0"/>
              <a:t>Hospital de Clínicas (HC) em Campinas é o único na região a atender a demanda de pacientes com obesidade. Hospital da Unicamp em Sumaré busca recursos para oferecer a cirurgia. </a:t>
            </a:r>
            <a:r>
              <a:rPr lang="pt-BR" sz="1200" b="1" dirty="0"/>
              <a:t>Por Patrícia Teixeira, G1 Campinas e Região</a:t>
            </a:r>
          </a:p>
        </p:txBody>
      </p:sp>
    </p:spTree>
    <p:extLst>
      <p:ext uri="{BB962C8B-B14F-4D97-AF65-F5344CB8AC3E}">
        <p14:creationId xmlns:p14="http://schemas.microsoft.com/office/powerpoint/2010/main" val="596098024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o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Profundidade">
  <a:themeElements>
    <a:clrScheme name="Profundidade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Profundidade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ofundidad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3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1444</Words>
  <Application>Microsoft Office PowerPoint</Application>
  <PresentationFormat>Widescreen</PresentationFormat>
  <Paragraphs>113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Corbel</vt:lpstr>
      <vt:lpstr>Wingdings</vt:lpstr>
      <vt:lpstr>Metropolitano</vt:lpstr>
      <vt:lpstr>Profundidade</vt:lpstr>
      <vt:lpstr>Office Theme</vt:lpstr>
      <vt:lpstr>AUDIÊNCIA PÚBLICA COMISSÃO DE ASSUNTOS SOCIAIS </vt:lpstr>
      <vt:lpstr>Quem somos</vt:lpstr>
      <vt:lpstr>Nossa Missão </vt:lpstr>
      <vt:lpstr>Definição de obesidade</vt:lpstr>
      <vt:lpstr>Obesidade é segunda principal causa de morte no mundo  </vt:lpstr>
      <vt:lpstr>Comorbidades associadas </vt:lpstr>
      <vt:lpstr>RECONHECIMENTO </vt:lpstr>
      <vt:lpstr>CIRGURGIA METABÓLICA</vt:lpstr>
      <vt:lpstr>CIRURGIA BARIATRICA BRASIL CENARIO ATUAL </vt:lpstr>
      <vt:lpstr>Apresentação do PowerPoint</vt:lpstr>
      <vt:lpstr>CUSTO BRASIL DO DIABETES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MANEJO DA DM2 EM PACIENTES OBESOS</vt:lpstr>
      <vt:lpstr>Apresentação do PowerPoint</vt:lpstr>
      <vt:lpstr>Apresentação do PowerPoint</vt:lpstr>
      <vt:lpstr>Apresentação do PowerPoint</vt:lpstr>
      <vt:lpstr>Apresentação do PowerPoint</vt:lpstr>
      <vt:lpstr>Informação ao público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AUDIÊNCIA PÚBLICA COMISSÃO DE ASSUNTOS SOCIAIS </dc:title>
  <dc:creator>Fabio Viegas</dc:creator>
  <cp:lastModifiedBy>Thomaz Daddio</cp:lastModifiedBy>
  <cp:revision>24</cp:revision>
  <dcterms:created xsi:type="dcterms:W3CDTF">2019-11-24T14:38:46Z</dcterms:created>
  <dcterms:modified xsi:type="dcterms:W3CDTF">2019-11-27T12:53:35Z</dcterms:modified>
</cp:coreProperties>
</file>