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90"/>
  </p:notesMasterIdLst>
  <p:sldIdLst>
    <p:sldId id="571" r:id="rId2"/>
    <p:sldId id="707" r:id="rId3"/>
    <p:sldId id="709" r:id="rId4"/>
    <p:sldId id="712" r:id="rId5"/>
    <p:sldId id="809" r:id="rId6"/>
    <p:sldId id="805" r:id="rId7"/>
    <p:sldId id="812" r:id="rId8"/>
    <p:sldId id="791" r:id="rId9"/>
    <p:sldId id="781" r:id="rId10"/>
    <p:sldId id="729" r:id="rId11"/>
    <p:sldId id="737" r:id="rId12"/>
    <p:sldId id="810" r:id="rId13"/>
    <p:sldId id="811" r:id="rId14"/>
    <p:sldId id="793" r:id="rId15"/>
    <p:sldId id="794" r:id="rId16"/>
    <p:sldId id="840" r:id="rId17"/>
    <p:sldId id="753" r:id="rId18"/>
    <p:sldId id="745" r:id="rId19"/>
    <p:sldId id="835" r:id="rId20"/>
    <p:sldId id="837" r:id="rId21"/>
    <p:sldId id="822" r:id="rId22"/>
    <p:sldId id="831" r:id="rId23"/>
    <p:sldId id="813" r:id="rId24"/>
    <p:sldId id="821" r:id="rId25"/>
    <p:sldId id="784" r:id="rId26"/>
    <p:sldId id="798" r:id="rId27"/>
    <p:sldId id="710" r:id="rId28"/>
    <p:sldId id="727" r:id="rId29"/>
    <p:sldId id="742" r:id="rId30"/>
    <p:sldId id="743" r:id="rId31"/>
    <p:sldId id="795" r:id="rId32"/>
    <p:sldId id="776" r:id="rId33"/>
    <p:sldId id="796" r:id="rId34"/>
    <p:sldId id="841" r:id="rId35"/>
    <p:sldId id="777" r:id="rId36"/>
    <p:sldId id="787" r:id="rId37"/>
    <p:sldId id="815" r:id="rId38"/>
    <p:sldId id="744" r:id="rId39"/>
    <p:sldId id="828" r:id="rId40"/>
    <p:sldId id="503" r:id="rId41"/>
    <p:sldId id="730" r:id="rId42"/>
    <p:sldId id="819" r:id="rId43"/>
    <p:sldId id="748" r:id="rId44"/>
    <p:sldId id="832" r:id="rId45"/>
    <p:sldId id="827" r:id="rId46"/>
    <p:sldId id="817" r:id="rId47"/>
    <p:sldId id="750" r:id="rId48"/>
    <p:sldId id="825" r:id="rId49"/>
    <p:sldId id="829" r:id="rId50"/>
    <p:sldId id="826" r:id="rId51"/>
    <p:sldId id="728" r:id="rId52"/>
    <p:sldId id="724" r:id="rId53"/>
    <p:sldId id="711" r:id="rId54"/>
    <p:sldId id="756" r:id="rId55"/>
    <p:sldId id="808" r:id="rId56"/>
    <p:sldId id="788" r:id="rId57"/>
    <p:sldId id="778" r:id="rId58"/>
    <p:sldId id="789" r:id="rId59"/>
    <p:sldId id="790" r:id="rId60"/>
    <p:sldId id="799" r:id="rId61"/>
    <p:sldId id="842" r:id="rId62"/>
    <p:sldId id="783" r:id="rId63"/>
    <p:sldId id="780" r:id="rId64"/>
    <p:sldId id="785" r:id="rId65"/>
    <p:sldId id="786" r:id="rId66"/>
    <p:sldId id="782" r:id="rId67"/>
    <p:sldId id="800" r:id="rId68"/>
    <p:sldId id="803" r:id="rId69"/>
    <p:sldId id="804" r:id="rId70"/>
    <p:sldId id="807" r:id="rId71"/>
    <p:sldId id="836" r:id="rId72"/>
    <p:sldId id="844" r:id="rId73"/>
    <p:sldId id="838" r:id="rId74"/>
    <p:sldId id="843" r:id="rId75"/>
    <p:sldId id="833" r:id="rId76"/>
    <p:sldId id="839" r:id="rId77"/>
    <p:sldId id="834" r:id="rId78"/>
    <p:sldId id="757" r:id="rId79"/>
    <p:sldId id="818" r:id="rId80"/>
    <p:sldId id="774" r:id="rId81"/>
    <p:sldId id="755" r:id="rId82"/>
    <p:sldId id="713" r:id="rId83"/>
    <p:sldId id="597" r:id="rId84"/>
    <p:sldId id="474" r:id="rId85"/>
    <p:sldId id="543" r:id="rId86"/>
    <p:sldId id="544" r:id="rId87"/>
    <p:sldId id="572" r:id="rId88"/>
    <p:sldId id="573" r:id="rId8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049C6C7C-4A50-4888-8C02-9779796E4C85}">
          <p14:sldIdLst>
            <p14:sldId id="571"/>
            <p14:sldId id="707"/>
            <p14:sldId id="709"/>
            <p14:sldId id="712"/>
            <p14:sldId id="809"/>
            <p14:sldId id="805"/>
            <p14:sldId id="812"/>
            <p14:sldId id="791"/>
            <p14:sldId id="781"/>
            <p14:sldId id="729"/>
            <p14:sldId id="737"/>
            <p14:sldId id="810"/>
            <p14:sldId id="811"/>
            <p14:sldId id="793"/>
            <p14:sldId id="794"/>
            <p14:sldId id="840"/>
            <p14:sldId id="753"/>
            <p14:sldId id="745"/>
            <p14:sldId id="835"/>
            <p14:sldId id="837"/>
            <p14:sldId id="822"/>
            <p14:sldId id="831"/>
            <p14:sldId id="813"/>
            <p14:sldId id="821"/>
            <p14:sldId id="784"/>
            <p14:sldId id="798"/>
            <p14:sldId id="710"/>
            <p14:sldId id="727"/>
            <p14:sldId id="742"/>
            <p14:sldId id="743"/>
            <p14:sldId id="795"/>
            <p14:sldId id="776"/>
            <p14:sldId id="796"/>
            <p14:sldId id="841"/>
            <p14:sldId id="777"/>
            <p14:sldId id="787"/>
            <p14:sldId id="815"/>
            <p14:sldId id="744"/>
            <p14:sldId id="828"/>
            <p14:sldId id="503"/>
            <p14:sldId id="730"/>
            <p14:sldId id="819"/>
            <p14:sldId id="748"/>
            <p14:sldId id="832"/>
            <p14:sldId id="827"/>
            <p14:sldId id="817"/>
            <p14:sldId id="750"/>
            <p14:sldId id="825"/>
            <p14:sldId id="829"/>
            <p14:sldId id="826"/>
            <p14:sldId id="728"/>
            <p14:sldId id="724"/>
            <p14:sldId id="711"/>
            <p14:sldId id="756"/>
            <p14:sldId id="808"/>
            <p14:sldId id="788"/>
            <p14:sldId id="778"/>
            <p14:sldId id="789"/>
            <p14:sldId id="790"/>
            <p14:sldId id="799"/>
            <p14:sldId id="842"/>
            <p14:sldId id="783"/>
            <p14:sldId id="780"/>
            <p14:sldId id="785"/>
            <p14:sldId id="786"/>
            <p14:sldId id="782"/>
            <p14:sldId id="800"/>
            <p14:sldId id="803"/>
            <p14:sldId id="804"/>
            <p14:sldId id="807"/>
            <p14:sldId id="836"/>
            <p14:sldId id="844"/>
            <p14:sldId id="838"/>
            <p14:sldId id="843"/>
            <p14:sldId id="833"/>
            <p14:sldId id="839"/>
            <p14:sldId id="834"/>
            <p14:sldId id="757"/>
            <p14:sldId id="818"/>
            <p14:sldId id="774"/>
            <p14:sldId id="755"/>
            <p14:sldId id="713"/>
            <p14:sldId id="597"/>
            <p14:sldId id="474"/>
            <p14:sldId id="543"/>
            <p14:sldId id="544"/>
            <p14:sldId id="572"/>
            <p14:sldId id="5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iam Franco" initials="WF" lastIdx="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38" autoAdjust="0"/>
    <p:restoredTop sz="86408" autoAdjust="0"/>
  </p:normalViewPr>
  <p:slideViewPr>
    <p:cSldViewPr snapToGrid="0">
      <p:cViewPr varScale="1">
        <p:scale>
          <a:sx n="92" d="100"/>
          <a:sy n="92" d="100"/>
        </p:scale>
        <p:origin x="294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604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commentAuthors" Target="commentAuthors.xml"/><Relationship Id="rId9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1ED04-7838-49D0-8551-AB7DE885F040}" type="datetimeFigureOut">
              <a:rPr lang="pt-BR" smtClean="0"/>
              <a:t>10/05/2017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B1302-517C-4E12-8E85-4AFE6D0FEC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1944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822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0721" indent="-284893" defTabSz="914822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39571" indent="-227914" defTabSz="914822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95399" indent="-227914" defTabSz="914822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1228" indent="-227914" defTabSz="914822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07056" indent="-227914" defTabSz="9148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62885" indent="-227914" defTabSz="9148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18713" indent="-227914" defTabSz="9148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74541" indent="-227914" defTabSz="9148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07343027-FBF2-45EA-A9E6-8B11BD7C1EC3}" type="slidenum">
              <a:rPr lang="pt-BR" altLang="pt-BR" sz="1200"/>
              <a:pPr/>
              <a:t>2</a:t>
            </a:fld>
            <a:endParaRPr lang="pt-BR" altLang="pt-BR" sz="1200" dirty="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770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822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0721" indent="-284893" defTabSz="914822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39571" indent="-227914" defTabSz="914822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95399" indent="-227914" defTabSz="914822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1228" indent="-227914" defTabSz="914822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07056" indent="-227914" defTabSz="9148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62885" indent="-227914" defTabSz="9148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18713" indent="-227914" defTabSz="9148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74541" indent="-227914" defTabSz="9148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07343027-FBF2-45EA-A9E6-8B11BD7C1EC3}" type="slidenum">
              <a:rPr lang="pt-BR" altLang="pt-BR" sz="1200"/>
              <a:pPr/>
              <a:t>78</a:t>
            </a:fld>
            <a:endParaRPr lang="pt-BR" altLang="pt-BR" sz="12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655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822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0721" indent="-284893" defTabSz="914822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39571" indent="-227914" defTabSz="914822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95399" indent="-227914" defTabSz="914822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1228" indent="-227914" defTabSz="914822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07056" indent="-227914" defTabSz="9148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62885" indent="-227914" defTabSz="9148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18713" indent="-227914" defTabSz="9148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74541" indent="-227914" defTabSz="9148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C6B3882F-3301-4FA0-B939-426CC5D0CF77}" type="slidenum">
              <a:rPr lang="pt-BR" altLang="pt-BR" sz="1200"/>
              <a:pPr/>
              <a:t>80</a:t>
            </a:fld>
            <a:endParaRPr lang="pt-BR" altLang="pt-BR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447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822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0721" indent="-284893" defTabSz="914822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39571" indent="-227914" defTabSz="914822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95399" indent="-227914" defTabSz="914822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1228" indent="-227914" defTabSz="914822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07056" indent="-227914" defTabSz="9148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62885" indent="-227914" defTabSz="9148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18713" indent="-227914" defTabSz="9148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74541" indent="-227914" defTabSz="9148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C6B3882F-3301-4FA0-B939-426CC5D0CF77}" type="slidenum">
              <a:rPr lang="pt-BR" altLang="pt-BR" sz="1200"/>
              <a:pPr/>
              <a:t>81</a:t>
            </a:fld>
            <a:endParaRPr lang="pt-BR" altLang="pt-BR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916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822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0721" indent="-284893" defTabSz="914822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39571" indent="-227914" defTabSz="914822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95399" indent="-227914" defTabSz="914822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1228" indent="-227914" defTabSz="914822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07056" indent="-227914" defTabSz="9148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62885" indent="-227914" defTabSz="9148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18713" indent="-227914" defTabSz="9148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74541" indent="-227914" defTabSz="9148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07343027-FBF2-45EA-A9E6-8B11BD7C1EC3}" type="slidenum">
              <a:rPr lang="pt-BR" altLang="pt-BR" sz="1200"/>
              <a:pPr/>
              <a:t>82</a:t>
            </a:fld>
            <a:endParaRPr lang="pt-BR" altLang="pt-BR" sz="12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7660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822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0721" indent="-284893" defTabSz="914822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39571" indent="-227914" defTabSz="914822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95399" indent="-227914" defTabSz="914822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1228" indent="-227914" defTabSz="914822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07056" indent="-227914" defTabSz="9148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62885" indent="-227914" defTabSz="9148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18713" indent="-227914" defTabSz="9148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74541" indent="-227914" defTabSz="9148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BDFD3F20-25C5-4D24-A95A-E4B56B43336B}" type="slidenum">
              <a:rPr lang="pt-BR" altLang="pt-BR" sz="1200"/>
              <a:pPr/>
              <a:t>83</a:t>
            </a:fld>
            <a:endParaRPr lang="pt-BR" altLang="pt-BR" sz="12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1802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822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0721" indent="-284893" defTabSz="914822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39571" indent="-227914" defTabSz="914822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95399" indent="-227914" defTabSz="914822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1228" indent="-227914" defTabSz="914822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07056" indent="-227914" defTabSz="9148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62885" indent="-227914" defTabSz="9148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18713" indent="-227914" defTabSz="9148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74541" indent="-227914" defTabSz="9148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BDFD3F20-25C5-4D24-A95A-E4B56B43336B}" type="slidenum">
              <a:rPr lang="pt-BR" altLang="pt-BR" sz="1200"/>
              <a:pPr/>
              <a:t>84</a:t>
            </a:fld>
            <a:endParaRPr lang="pt-BR" altLang="pt-BR" sz="12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8773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822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0721" indent="-284893" defTabSz="914822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39571" indent="-227914" defTabSz="914822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95399" indent="-227914" defTabSz="914822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1228" indent="-227914" defTabSz="914822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07056" indent="-227914" defTabSz="9148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62885" indent="-227914" defTabSz="9148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18713" indent="-227914" defTabSz="9148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74541" indent="-227914" defTabSz="9148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85E64FEE-2400-406D-BB4C-D2456D31918B}" type="slidenum">
              <a:rPr lang="pt-BR" altLang="pt-BR" sz="1200"/>
              <a:pPr/>
              <a:t>85</a:t>
            </a:fld>
            <a:endParaRPr lang="pt-BR" altLang="pt-BR" sz="12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0777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822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0721" indent="-284893" defTabSz="914822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39571" indent="-227914" defTabSz="914822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95399" indent="-227914" defTabSz="914822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1228" indent="-227914" defTabSz="914822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07056" indent="-227914" defTabSz="9148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62885" indent="-227914" defTabSz="9148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18713" indent="-227914" defTabSz="9148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74541" indent="-227914" defTabSz="9148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C6B3882F-3301-4FA0-B939-426CC5D0CF77}" type="slidenum">
              <a:rPr lang="pt-BR" altLang="pt-BR" sz="1200"/>
              <a:pPr/>
              <a:t>86</a:t>
            </a:fld>
            <a:endParaRPr lang="pt-BR" altLang="pt-BR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109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822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0721" indent="-284893" defTabSz="914822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39571" indent="-227914" defTabSz="914822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95399" indent="-227914" defTabSz="914822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1228" indent="-227914" defTabSz="914822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07056" indent="-227914" defTabSz="9148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62885" indent="-227914" defTabSz="9148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18713" indent="-227914" defTabSz="9148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74541" indent="-227914" defTabSz="9148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07343027-FBF2-45EA-A9E6-8B11BD7C1EC3}" type="slidenum">
              <a:rPr lang="pt-BR" altLang="pt-BR" sz="1200"/>
              <a:pPr/>
              <a:t>3</a:t>
            </a:fld>
            <a:endParaRPr lang="pt-BR" altLang="pt-BR" sz="1200" dirty="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268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822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0721" indent="-284893" defTabSz="914822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39571" indent="-227914" defTabSz="914822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95399" indent="-227914" defTabSz="914822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1228" indent="-227914" defTabSz="914822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07056" indent="-227914" defTabSz="9148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62885" indent="-227914" defTabSz="9148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18713" indent="-227914" defTabSz="9148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74541" indent="-227914" defTabSz="9148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07343027-FBF2-45EA-A9E6-8B11BD7C1EC3}" type="slidenum">
              <a:rPr lang="pt-BR" altLang="pt-BR" sz="1200"/>
              <a:pPr/>
              <a:t>27</a:t>
            </a:fld>
            <a:endParaRPr lang="pt-BR" altLang="pt-BR" sz="12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222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822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0721" indent="-284893" defTabSz="914822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39571" indent="-227914" defTabSz="914822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95399" indent="-227914" defTabSz="914822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1228" indent="-227914" defTabSz="914822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07056" indent="-227914" defTabSz="9148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62885" indent="-227914" defTabSz="9148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18713" indent="-227914" defTabSz="9148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74541" indent="-227914" defTabSz="9148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07343027-FBF2-45EA-A9E6-8B11BD7C1EC3}" type="slidenum">
              <a:rPr lang="pt-BR" altLang="pt-BR" sz="1200"/>
              <a:pPr/>
              <a:t>40</a:t>
            </a:fld>
            <a:endParaRPr lang="pt-BR" altLang="pt-BR" sz="12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275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822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0721" indent="-284893" defTabSz="914822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39571" indent="-227914" defTabSz="914822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95399" indent="-227914" defTabSz="914822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1228" indent="-227914" defTabSz="914822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07056" indent="-227914" defTabSz="9148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62885" indent="-227914" defTabSz="9148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18713" indent="-227914" defTabSz="9148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74541" indent="-227914" defTabSz="9148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1F510E34-CC6D-4367-8948-5DD75ED592EE}" type="slidenum">
              <a:rPr lang="pt-BR" altLang="pt-BR" sz="1200"/>
              <a:pPr/>
              <a:t>42</a:t>
            </a:fld>
            <a:endParaRPr lang="pt-BR" altLang="pt-BR" sz="12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250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822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0721" indent="-284893" defTabSz="914822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39571" indent="-227914" defTabSz="914822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95399" indent="-227914" defTabSz="914822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1228" indent="-227914" defTabSz="914822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07056" indent="-227914" defTabSz="9148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62885" indent="-227914" defTabSz="9148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18713" indent="-227914" defTabSz="9148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74541" indent="-227914" defTabSz="9148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1F510E34-CC6D-4367-8948-5DD75ED592EE}" type="slidenum">
              <a:rPr lang="pt-BR" altLang="pt-BR" sz="1200"/>
              <a:pPr/>
              <a:t>50</a:t>
            </a:fld>
            <a:endParaRPr lang="pt-BR" altLang="pt-BR" sz="12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309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822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0721" indent="-284893" defTabSz="914822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39571" indent="-227914" defTabSz="914822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95399" indent="-227914" defTabSz="914822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1228" indent="-227914" defTabSz="914822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07056" indent="-227914" defTabSz="9148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62885" indent="-227914" defTabSz="9148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18713" indent="-227914" defTabSz="9148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74541" indent="-227914" defTabSz="9148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07343027-FBF2-45EA-A9E6-8B11BD7C1EC3}" type="slidenum">
              <a:rPr lang="pt-BR" altLang="pt-BR" sz="1200"/>
              <a:pPr/>
              <a:t>51</a:t>
            </a:fld>
            <a:endParaRPr lang="pt-BR" altLang="pt-BR" sz="12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537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822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0721" indent="-284893" defTabSz="914822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39571" indent="-227914" defTabSz="914822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95399" indent="-227914" defTabSz="914822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1228" indent="-227914" defTabSz="914822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07056" indent="-227914" defTabSz="9148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62885" indent="-227914" defTabSz="9148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18713" indent="-227914" defTabSz="9148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74541" indent="-227914" defTabSz="9148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07343027-FBF2-45EA-A9E6-8B11BD7C1EC3}" type="slidenum">
              <a:rPr lang="pt-BR" altLang="pt-BR" sz="1200"/>
              <a:pPr/>
              <a:t>53</a:t>
            </a:fld>
            <a:endParaRPr lang="pt-BR" altLang="pt-BR" sz="12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31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822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0721" indent="-284893" defTabSz="914822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39571" indent="-227914" defTabSz="914822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95399" indent="-227914" defTabSz="914822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1228" indent="-227914" defTabSz="914822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07056" indent="-227914" defTabSz="9148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62885" indent="-227914" defTabSz="9148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18713" indent="-227914" defTabSz="9148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74541" indent="-227914" defTabSz="9148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07343027-FBF2-45EA-A9E6-8B11BD7C1EC3}" type="slidenum">
              <a:rPr lang="pt-BR" altLang="pt-BR" sz="1200"/>
              <a:pPr/>
              <a:t>54</a:t>
            </a:fld>
            <a:endParaRPr lang="pt-BR" altLang="pt-BR" sz="12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847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23F4E-4A12-47F6-A627-45B46FB324C8}" type="datetimeFigureOut">
              <a:rPr lang="pt-BR" smtClean="0"/>
              <a:t>10/05/2017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8DDC-6C58-4C53-B789-E2D313A6F5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2466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23F4E-4A12-47F6-A627-45B46FB324C8}" type="datetimeFigureOut">
              <a:rPr lang="pt-BR" smtClean="0"/>
              <a:t>10/05/2017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8DDC-6C58-4C53-B789-E2D313A6F5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3211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1785600" y="274639"/>
            <a:ext cx="36576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107696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23F4E-4A12-47F6-A627-45B46FB324C8}" type="datetimeFigureOut">
              <a:rPr lang="pt-BR" smtClean="0"/>
              <a:t>10/05/2017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8DDC-6C58-4C53-B789-E2D313A6F5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9524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23F4E-4A12-47F6-A627-45B46FB324C8}" type="datetimeFigureOut">
              <a:rPr lang="pt-BR" smtClean="0"/>
              <a:t>10/05/2017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8DDC-6C58-4C53-B789-E2D313A6F5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60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23F4E-4A12-47F6-A627-45B46FB324C8}" type="datetimeFigureOut">
              <a:rPr lang="pt-BR" smtClean="0"/>
              <a:t>10/05/2017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8DDC-6C58-4C53-B789-E2D313A6F5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961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128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2296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23F4E-4A12-47F6-A627-45B46FB324C8}" type="datetimeFigureOut">
              <a:rPr lang="pt-BR" smtClean="0"/>
              <a:t>10/05/2017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8DDC-6C58-4C53-B789-E2D313A6F5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0362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23F4E-4A12-47F6-A627-45B46FB324C8}" type="datetimeFigureOut">
              <a:rPr lang="pt-BR" smtClean="0"/>
              <a:t>10/05/2017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8DDC-6C58-4C53-B789-E2D313A6F5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1561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23F4E-4A12-47F6-A627-45B46FB324C8}" type="datetimeFigureOut">
              <a:rPr lang="pt-BR" smtClean="0"/>
              <a:t>10/05/2017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8DDC-6C58-4C53-B789-E2D313A6F5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2773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23F4E-4A12-47F6-A627-45B46FB324C8}" type="datetimeFigureOut">
              <a:rPr lang="pt-BR" smtClean="0"/>
              <a:t>10/05/2017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8DDC-6C58-4C53-B789-E2D313A6F5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0254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23F4E-4A12-47F6-A627-45B46FB324C8}" type="datetimeFigureOut">
              <a:rPr lang="pt-BR" smtClean="0"/>
              <a:t>10/05/2017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8DDC-6C58-4C53-B789-E2D313A6F5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36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23F4E-4A12-47F6-A627-45B46FB324C8}" type="datetimeFigureOut">
              <a:rPr lang="pt-BR" smtClean="0"/>
              <a:t>10/05/2017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8DDC-6C58-4C53-B789-E2D313A6F5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5834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23F4E-4A12-47F6-A627-45B46FB324C8}" type="datetimeFigureOut">
              <a:rPr lang="pt-BR" smtClean="0"/>
              <a:t>10/05/2017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98DDC-6C58-4C53-B789-E2D313A6F5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991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tiff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tiff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tiff"/><Relationship Id="rId4" Type="http://schemas.openxmlformats.org/officeDocument/2006/relationships/image" Target="../media/image40.tif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tiff"/><Relationship Id="rId4" Type="http://schemas.openxmlformats.org/officeDocument/2006/relationships/image" Target="../media/image60.tif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tif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8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file:///\\GOSRV\BKMicroFabio\Setorial\Outros\ExportacaoTributos\1.%20Cap&#237;tulo%201\Cap&#237;tulo%201_agregado.xlsx!Resumo%20executivo%202!L4C1:L10C8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joserobertoafonso.com.br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uxograma: Atraso 8"/>
          <p:cNvSpPr/>
          <p:nvPr/>
        </p:nvSpPr>
        <p:spPr>
          <a:xfrm rot="16200000">
            <a:off x="5728080" y="388877"/>
            <a:ext cx="716793" cy="12191997"/>
          </a:xfrm>
          <a:prstGeom prst="flowChartDelay">
            <a:avLst/>
          </a:prstGeom>
          <a:solidFill>
            <a:srgbClr val="1C4E6E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2" name="Agrupar 1"/>
          <p:cNvGrpSpPr/>
          <p:nvPr/>
        </p:nvGrpSpPr>
        <p:grpSpPr>
          <a:xfrm>
            <a:off x="4547646" y="117306"/>
            <a:ext cx="3096709" cy="1064236"/>
            <a:chOff x="4069906" y="117306"/>
            <a:chExt cx="3096709" cy="1064236"/>
          </a:xfrm>
        </p:grpSpPr>
        <p:grpSp>
          <p:nvGrpSpPr>
            <p:cNvPr id="5" name="Agrupar 4"/>
            <p:cNvGrpSpPr/>
            <p:nvPr/>
          </p:nvGrpSpPr>
          <p:grpSpPr>
            <a:xfrm>
              <a:off x="4069906" y="117306"/>
              <a:ext cx="3096709" cy="1064236"/>
              <a:chOff x="3255258" y="2658599"/>
              <a:chExt cx="5681484" cy="1952539"/>
            </a:xfrm>
          </p:grpSpPr>
          <p:pic>
            <p:nvPicPr>
              <p:cNvPr id="6" name="Imagem 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55258" y="2658599"/>
                <a:ext cx="5681484" cy="1694691"/>
              </a:xfrm>
              <a:prstGeom prst="rect">
                <a:avLst/>
              </a:prstGeom>
            </p:spPr>
          </p:pic>
          <p:grpSp>
            <p:nvGrpSpPr>
              <p:cNvPr id="4" name="Agrupar 3"/>
              <p:cNvGrpSpPr/>
              <p:nvPr/>
            </p:nvGrpSpPr>
            <p:grpSpPr>
              <a:xfrm>
                <a:off x="3298868" y="4145281"/>
                <a:ext cx="5472758" cy="465857"/>
                <a:chOff x="3279818" y="4317111"/>
                <a:chExt cx="5472758" cy="465857"/>
              </a:xfrm>
            </p:grpSpPr>
            <p:cxnSp>
              <p:nvCxnSpPr>
                <p:cNvPr id="12" name="Conector reto 11"/>
                <p:cNvCxnSpPr/>
                <p:nvPr/>
              </p:nvCxnSpPr>
              <p:spPr>
                <a:xfrm>
                  <a:off x="8052539" y="4572744"/>
                  <a:ext cx="700037" cy="2"/>
                </a:xfrm>
                <a:prstGeom prst="line">
                  <a:avLst/>
                </a:prstGeom>
                <a:ln>
                  <a:solidFill>
                    <a:srgbClr val="1B5071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CaixaDeTexto 14"/>
                <p:cNvSpPr txBox="1"/>
                <p:nvPr/>
              </p:nvSpPr>
              <p:spPr>
                <a:xfrm>
                  <a:off x="3525984" y="4317111"/>
                  <a:ext cx="4570333" cy="4658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050" dirty="0">
                      <a:solidFill>
                        <a:srgbClr val="315F7C"/>
                      </a:solidFill>
                      <a:latin typeface="HelveticaNeueLT Std Lt" panose="020B0403020202020204" pitchFamily="34" charset="0"/>
                    </a:rPr>
                    <a:t>Especialista em </a:t>
                  </a:r>
                  <a:r>
                    <a:rPr lang="en-US" sz="1050" dirty="0" err="1">
                      <a:solidFill>
                        <a:srgbClr val="315F7C"/>
                      </a:solidFill>
                      <a:latin typeface="HelveticaNeueLT Std Lt" panose="020B0403020202020204" pitchFamily="34" charset="0"/>
                    </a:rPr>
                    <a:t>finan</a:t>
                  </a:r>
                  <a:r>
                    <a:rPr lang="pt-BR" sz="1050" dirty="0">
                      <a:solidFill>
                        <a:srgbClr val="315F7C"/>
                      </a:solidFill>
                      <a:latin typeface="HelveticaNeueLT Std Lt" panose="020B0403020202020204" pitchFamily="34" charset="0"/>
                    </a:rPr>
                    <a:t>ças públicas</a:t>
                  </a:r>
                </a:p>
              </p:txBody>
            </p:sp>
            <p:cxnSp>
              <p:nvCxnSpPr>
                <p:cNvPr id="8" name="Conector reto 7"/>
                <p:cNvCxnSpPr/>
                <p:nvPr/>
              </p:nvCxnSpPr>
              <p:spPr>
                <a:xfrm>
                  <a:off x="3279818" y="4572744"/>
                  <a:ext cx="770041" cy="2"/>
                </a:xfrm>
                <a:prstGeom prst="line">
                  <a:avLst/>
                </a:prstGeom>
                <a:ln>
                  <a:solidFill>
                    <a:srgbClr val="1B5071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9897" y="637167"/>
              <a:ext cx="355263" cy="433077"/>
            </a:xfrm>
            <a:prstGeom prst="rect">
              <a:avLst/>
            </a:prstGeom>
          </p:spPr>
        </p:pic>
      </p:grpSp>
      <p:grpSp>
        <p:nvGrpSpPr>
          <p:cNvPr id="31" name="Agrupar 30"/>
          <p:cNvGrpSpPr/>
          <p:nvPr/>
        </p:nvGrpSpPr>
        <p:grpSpPr>
          <a:xfrm>
            <a:off x="1094280" y="6352943"/>
            <a:ext cx="3797679" cy="307777"/>
            <a:chOff x="4743091" y="5752928"/>
            <a:chExt cx="3797679" cy="307777"/>
          </a:xfrm>
        </p:grpSpPr>
        <p:sp>
          <p:nvSpPr>
            <p:cNvPr id="19" name="CaixaDeTexto 18"/>
            <p:cNvSpPr txBox="1"/>
            <p:nvPr/>
          </p:nvSpPr>
          <p:spPr>
            <a:xfrm>
              <a:off x="5033664" y="5752928"/>
              <a:ext cx="35071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chemeClr val="bg1"/>
                  </a:solidFill>
                  <a:latin typeface="HelveticaNeueLT Std Lt" panose="020B0403020202020204" pitchFamily="34" charset="0"/>
                </a:rPr>
                <a:t>www.joserobertoafonso.com.br</a:t>
              </a:r>
            </a:p>
          </p:txBody>
        </p:sp>
        <p:pic>
          <p:nvPicPr>
            <p:cNvPr id="20" name="Imagem 19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091" y="5780817"/>
              <a:ext cx="252000" cy="252000"/>
            </a:xfrm>
            <a:prstGeom prst="rect">
              <a:avLst/>
            </a:prstGeom>
          </p:spPr>
        </p:pic>
      </p:grpSp>
      <p:grpSp>
        <p:nvGrpSpPr>
          <p:cNvPr id="33" name="Agrupar 32"/>
          <p:cNvGrpSpPr/>
          <p:nvPr/>
        </p:nvGrpSpPr>
        <p:grpSpPr>
          <a:xfrm>
            <a:off x="8982155" y="6349084"/>
            <a:ext cx="2618262" cy="307777"/>
            <a:chOff x="4721885" y="6481386"/>
            <a:chExt cx="2618262" cy="307777"/>
          </a:xfrm>
        </p:grpSpPr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1885" y="6486543"/>
              <a:ext cx="252000" cy="252000"/>
            </a:xfrm>
            <a:prstGeom prst="rect">
              <a:avLst/>
            </a:prstGeom>
          </p:spPr>
        </p:pic>
        <p:sp>
          <p:nvSpPr>
            <p:cNvPr id="23" name="CaixaDeTexto 22"/>
            <p:cNvSpPr txBox="1"/>
            <p:nvPr/>
          </p:nvSpPr>
          <p:spPr>
            <a:xfrm>
              <a:off x="5004616" y="6481386"/>
              <a:ext cx="23355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HelveticaNeueLT Std Lt" panose="020B0403020202020204" pitchFamily="34" charset="0"/>
                </a:rPr>
                <a:t>/</a:t>
              </a:r>
              <a:r>
                <a:rPr lang="pt-BR" sz="1400" dirty="0">
                  <a:solidFill>
                    <a:schemeClr val="bg1"/>
                  </a:solidFill>
                  <a:latin typeface="HelveticaNeueLT Std Lt" panose="020B0403020202020204" pitchFamily="34" charset="0"/>
                </a:rPr>
                <a:t>ZeRobertoAfonso</a:t>
              </a:r>
            </a:p>
          </p:txBody>
        </p:sp>
      </p:grpSp>
      <p:grpSp>
        <p:nvGrpSpPr>
          <p:cNvPr id="32" name="Agrupar 31"/>
          <p:cNvGrpSpPr/>
          <p:nvPr/>
        </p:nvGrpSpPr>
        <p:grpSpPr>
          <a:xfrm>
            <a:off x="4817747" y="6341391"/>
            <a:ext cx="3797679" cy="307777"/>
            <a:chOff x="4743091" y="6099510"/>
            <a:chExt cx="3797679" cy="307777"/>
          </a:xfrm>
        </p:grpSpPr>
        <p:pic>
          <p:nvPicPr>
            <p:cNvPr id="22" name="Imagem 21"/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091" y="6133680"/>
              <a:ext cx="252000" cy="252000"/>
            </a:xfrm>
            <a:prstGeom prst="rect">
              <a:avLst/>
            </a:prstGeom>
          </p:spPr>
        </p:pic>
        <p:sp>
          <p:nvSpPr>
            <p:cNvPr id="24" name="CaixaDeTexto 23"/>
            <p:cNvSpPr txBox="1"/>
            <p:nvPr/>
          </p:nvSpPr>
          <p:spPr>
            <a:xfrm>
              <a:off x="5033664" y="6099510"/>
              <a:ext cx="35071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chemeClr val="bg1"/>
                  </a:solidFill>
                  <a:latin typeface="HelveticaNeueLT Std Lt" panose="020B0403020202020204" pitchFamily="34" charset="0"/>
                </a:rPr>
                <a:t>zeroberto@joserobertoafonso.com.br</a:t>
              </a:r>
            </a:p>
          </p:txBody>
        </p:sp>
      </p:grpSp>
      <p:sp>
        <p:nvSpPr>
          <p:cNvPr id="25" name="CaixaDeTexto 24"/>
          <p:cNvSpPr txBox="1"/>
          <p:nvPr/>
        </p:nvSpPr>
        <p:spPr>
          <a:xfrm>
            <a:off x="340055" y="146019"/>
            <a:ext cx="1149284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dirty="0">
              <a:ea typeface="Arial Rounded MT Bold" charset="0"/>
              <a:cs typeface="Arial Rounded MT Bold" charset="0"/>
            </a:endParaRPr>
          </a:p>
          <a:p>
            <a:pPr algn="ctr"/>
            <a:endParaRPr lang="en-US" sz="4400" dirty="0">
              <a:ea typeface="Arial Rounded MT Bold" charset="0"/>
              <a:cs typeface="Arial Rounded MT Bold" charset="0"/>
            </a:endParaRPr>
          </a:p>
          <a:p>
            <a:pPr algn="ctr"/>
            <a:r>
              <a:rPr lang="pt-BR" sz="4400" dirty="0">
                <a:ea typeface="Arial Rounded MT Bold" charset="0"/>
                <a:cs typeface="Arial Rounded MT Bold" charset="0"/>
              </a:rPr>
              <a:t> </a:t>
            </a:r>
            <a:r>
              <a:rPr lang="pt-BR" sz="4400" b="1" dirty="0">
                <a:solidFill>
                  <a:srgbClr val="FF0000"/>
                </a:solidFill>
                <a:ea typeface="Arial Rounded MT Bold" charset="0"/>
                <a:cs typeface="Arial Rounded MT Bold" charset="0"/>
              </a:rPr>
              <a:t>Funcionalidade do Sistema Tributário 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ea typeface="Arial Rounded MT Bold" charset="0"/>
                <a:cs typeface="Arial Rounded MT Bold" charset="0"/>
              </a:rPr>
              <a:t>e Desempenho das Administrações Tributárias</a:t>
            </a:r>
            <a:endParaRPr lang="en-US" sz="4800" b="1" dirty="0">
              <a:solidFill>
                <a:srgbClr val="FF0000"/>
              </a:solidFill>
              <a:ea typeface="Arial Rounded MT Bold" charset="0"/>
              <a:cs typeface="Arial Rounded MT Bold" charset="0"/>
            </a:endParaRPr>
          </a:p>
          <a:p>
            <a:pPr algn="ctr"/>
            <a:r>
              <a:rPr lang="pt-BR" sz="2000" dirty="0">
                <a:solidFill>
                  <a:schemeClr val="tx2">
                    <a:lumMod val="75000"/>
                  </a:schemeClr>
                </a:solidFill>
                <a:ea typeface="Arial Rounded MT Bold" charset="0"/>
                <a:cs typeface="Arial Rounded MT Bold" charset="0"/>
              </a:rPr>
              <a:t/>
            </a:r>
            <a:br>
              <a:rPr lang="pt-BR" sz="2000" dirty="0">
                <a:solidFill>
                  <a:schemeClr val="tx2">
                    <a:lumMod val="75000"/>
                  </a:schemeClr>
                </a:solidFill>
                <a:ea typeface="Arial Rounded MT Bold" charset="0"/>
                <a:cs typeface="Arial Rounded MT Bold" charset="0"/>
              </a:rPr>
            </a:br>
            <a:r>
              <a:rPr lang="pt-BR" sz="4000" b="1" dirty="0">
                <a:solidFill>
                  <a:schemeClr val="tx2"/>
                </a:solidFill>
                <a:ea typeface="Arial Rounded MT Bold" charset="0"/>
                <a:cs typeface="Arial Rounded MT Bold" charset="0"/>
              </a:rPr>
              <a:t>José Roberto Afonso</a:t>
            </a:r>
            <a:endParaRPr lang="pt-BR" sz="4800" b="1" dirty="0">
              <a:solidFill>
                <a:schemeClr val="tx2"/>
              </a:solidFill>
              <a:ea typeface="Arial Rounded MT Bold" charset="0"/>
              <a:cs typeface="Arial Rounded MT Bold" charset="0"/>
            </a:endParaRPr>
          </a:p>
          <a:p>
            <a:pPr algn="ctr"/>
            <a:endParaRPr lang="en-US" sz="5400" b="1" dirty="0">
              <a:ea typeface="Arial Rounded MT Bold" charset="0"/>
              <a:cs typeface="Arial Rounded MT Bold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1727890" y="4574960"/>
            <a:ext cx="10136858" cy="764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pt-BR" altLang="pt-BR" sz="2400" i="1" dirty="0">
                <a:solidFill>
                  <a:schemeClr val="accent1">
                    <a:lumMod val="50000"/>
                  </a:schemeClr>
                </a:solidFill>
                <a:ea typeface="Arial Rounded MT Bold" charset="0"/>
                <a:cs typeface="Arial Rounded MT Bold" charset="0"/>
              </a:rPr>
              <a:t>Comissão de Assuntos Econômicos-CAE/Senado Federal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pt-BR" altLang="pt-BR" sz="2400" i="1" dirty="0">
                <a:solidFill>
                  <a:schemeClr val="accent1">
                    <a:lumMod val="50000"/>
                  </a:schemeClr>
                </a:solidFill>
                <a:ea typeface="Arial Rounded MT Bold" charset="0"/>
                <a:cs typeface="Arial Rounded MT Bold" charset="0"/>
              </a:rPr>
              <a:t>Audiência Pública, 9/5/2017</a:t>
            </a:r>
          </a:p>
        </p:txBody>
      </p:sp>
    </p:spTree>
    <p:extLst>
      <p:ext uri="{BB962C8B-B14F-4D97-AF65-F5344CB8AC3E}">
        <p14:creationId xmlns:p14="http://schemas.microsoft.com/office/powerpoint/2010/main" val="395441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3" y="98328"/>
            <a:ext cx="2314575" cy="6762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2182" y="114092"/>
            <a:ext cx="2733675" cy="1047750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898634" y="1562865"/>
            <a:ext cx="1041179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914400" y="901165"/>
            <a:ext cx="107845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pt-BR" altLang="pt-BR" sz="3600" b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(Des)Funcionalidade</a:t>
            </a:r>
          </a:p>
        </p:txBody>
      </p:sp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726817" y="1121298"/>
            <a:ext cx="10972800" cy="5330302"/>
          </a:xfrm>
        </p:spPr>
        <p:txBody>
          <a:bodyPr>
            <a:noAutofit/>
          </a:bodyPr>
          <a:lstStyle/>
          <a:p>
            <a:pPr marL="331787" indent="-457200" algn="just">
              <a:buSzPct val="100000"/>
              <a:buFont typeface="Wingdings" charset="2"/>
              <a:buChar char="ü"/>
            </a:pPr>
            <a:endParaRPr lang="en-US" altLang="pt-BR" sz="4000"/>
          </a:p>
          <a:p>
            <a:pPr marL="331787" indent="-457200" algn="just">
              <a:buSzPct val="100000"/>
              <a:buFont typeface="Wingdings" charset="2"/>
              <a:buChar char="ü"/>
            </a:pPr>
            <a:r>
              <a:rPr lang="en-US" altLang="pt-BR" sz="4000" b="1">
                <a:solidFill>
                  <a:srgbClr val="FF0000"/>
                </a:solidFill>
              </a:rPr>
              <a:t>Obsolescência</a:t>
            </a:r>
            <a:r>
              <a:rPr lang="en-US" altLang="pt-BR" sz="4000"/>
              <a:t> </a:t>
            </a:r>
            <a:r>
              <a:rPr lang="en-US" altLang="pt-BR" i="1"/>
              <a:t>(</a:t>
            </a:r>
            <a:r>
              <a:rPr lang="en-US" altLang="pt-BR" i="1" err="1"/>
              <a:t>sistema</a:t>
            </a:r>
            <a:r>
              <a:rPr lang="en-US" altLang="pt-BR" i="1" smtClean="0"/>
              <a:t>)</a:t>
            </a:r>
            <a:endParaRPr lang="en-US" altLang="pt-BR" i="1"/>
          </a:p>
          <a:p>
            <a:pPr marL="331787" indent="-457200" algn="just">
              <a:buSzPct val="100000"/>
              <a:buFont typeface="Wingdings" charset="2"/>
              <a:buChar char="ü"/>
            </a:pPr>
            <a:r>
              <a:rPr lang="en-US" altLang="pt-BR" sz="4000" b="1" err="1">
                <a:solidFill>
                  <a:srgbClr val="FF0000"/>
                </a:solidFill>
              </a:rPr>
              <a:t>Complexidade</a:t>
            </a:r>
            <a:r>
              <a:rPr lang="en-US" altLang="pt-BR" sz="4000"/>
              <a:t> </a:t>
            </a:r>
            <a:r>
              <a:rPr lang="en-US" altLang="pt-BR" i="1" smtClean="0"/>
              <a:t>(</a:t>
            </a:r>
            <a:r>
              <a:rPr lang="en-US" altLang="pt-BR" i="1" err="1" smtClean="0"/>
              <a:t>regras</a:t>
            </a:r>
            <a:r>
              <a:rPr lang="en-US" altLang="pt-BR" i="1" smtClean="0"/>
              <a:t>, </a:t>
            </a:r>
            <a:r>
              <a:rPr lang="en-US" altLang="pt-BR" i="1" err="1" smtClean="0"/>
              <a:t>custos</a:t>
            </a:r>
            <a:r>
              <a:rPr lang="en-US" altLang="pt-BR" i="1" smtClean="0"/>
              <a:t>)</a:t>
            </a:r>
            <a:endParaRPr lang="en-US" altLang="pt-BR" i="1"/>
          </a:p>
          <a:p>
            <a:pPr marL="331787" indent="-457200" algn="just">
              <a:buSzPct val="100000"/>
              <a:buFont typeface="Wingdings" charset="2"/>
              <a:buChar char="ü"/>
            </a:pPr>
            <a:r>
              <a:rPr lang="en-US" altLang="pt-BR" sz="4000" b="1" err="1">
                <a:solidFill>
                  <a:srgbClr val="FF0000"/>
                </a:solidFill>
              </a:rPr>
              <a:t>Regressividade</a:t>
            </a:r>
            <a:r>
              <a:rPr lang="en-US" altLang="pt-BR" sz="4000"/>
              <a:t> </a:t>
            </a:r>
            <a:r>
              <a:rPr lang="en-US" altLang="pt-BR" i="1" smtClean="0"/>
              <a:t>(</a:t>
            </a:r>
            <a:r>
              <a:rPr lang="pt-BR" altLang="pt-BR" i="1" smtClean="0"/>
              <a:t>desigualdade</a:t>
            </a:r>
            <a:r>
              <a:rPr lang="en-US" altLang="pt-BR" i="1" smtClean="0"/>
              <a:t>)</a:t>
            </a:r>
            <a:endParaRPr lang="en-US" altLang="pt-BR" i="1"/>
          </a:p>
          <a:p>
            <a:pPr marL="331787" indent="-457200" algn="just">
              <a:buSzPct val="100000"/>
              <a:buFont typeface="Wingdings" charset="2"/>
              <a:buChar char="ü"/>
            </a:pPr>
            <a:r>
              <a:rPr lang="en-US" altLang="pt-BR" sz="4000" b="1">
                <a:solidFill>
                  <a:srgbClr val="FF0000"/>
                </a:solidFill>
              </a:rPr>
              <a:t>Anti-Competitividade</a:t>
            </a:r>
            <a:r>
              <a:rPr lang="en-US" altLang="pt-BR" sz="4000"/>
              <a:t> </a:t>
            </a:r>
            <a:r>
              <a:rPr lang="en-US" altLang="pt-BR" i="1" smtClean="0"/>
              <a:t>(</a:t>
            </a:r>
            <a:r>
              <a:rPr lang="en-US" altLang="pt-BR" i="1" err="1" smtClean="0"/>
              <a:t>produtividade</a:t>
            </a:r>
            <a:r>
              <a:rPr lang="en-US" altLang="pt-BR" i="1" smtClean="0"/>
              <a:t>)</a:t>
            </a:r>
            <a:endParaRPr lang="en-US" altLang="pt-BR" i="1"/>
          </a:p>
          <a:p>
            <a:pPr marL="331787" indent="-457200" algn="just">
              <a:buSzPct val="100000"/>
              <a:buFont typeface="Wingdings" charset="2"/>
              <a:buChar char="ü"/>
            </a:pPr>
            <a:r>
              <a:rPr lang="en-US" altLang="pt-BR" sz="4000" b="1">
                <a:solidFill>
                  <a:srgbClr val="FF0000"/>
                </a:solidFill>
              </a:rPr>
              <a:t>Anti-</a:t>
            </a:r>
            <a:r>
              <a:rPr lang="en-US" altLang="pt-BR" sz="4000" b="1" err="1">
                <a:solidFill>
                  <a:srgbClr val="FF0000"/>
                </a:solidFill>
              </a:rPr>
              <a:t>Emprego</a:t>
            </a:r>
            <a:r>
              <a:rPr lang="en-US" altLang="pt-BR" sz="4000" smtClean="0"/>
              <a:t> </a:t>
            </a:r>
            <a:r>
              <a:rPr lang="en-US" altLang="pt-BR" i="1" smtClean="0"/>
              <a:t>(</a:t>
            </a:r>
            <a:r>
              <a:rPr lang="en-US" altLang="pt-BR" i="1" err="1" smtClean="0"/>
              <a:t>novas</a:t>
            </a:r>
            <a:r>
              <a:rPr lang="en-US" altLang="pt-BR" i="1" smtClean="0"/>
              <a:t> </a:t>
            </a:r>
            <a:r>
              <a:rPr lang="en-US" altLang="pt-BR" i="1" err="1" smtClean="0"/>
              <a:t>relações</a:t>
            </a:r>
            <a:r>
              <a:rPr lang="en-US" altLang="pt-BR" i="1" smtClean="0"/>
              <a:t>)</a:t>
            </a:r>
            <a:endParaRPr lang="en-US" altLang="pt-BR" i="1"/>
          </a:p>
          <a:p>
            <a:pPr marL="331787" indent="-457200" algn="just">
              <a:buSzPct val="100000"/>
              <a:buFont typeface="Wingdings" charset="2"/>
              <a:buChar char="ü"/>
            </a:pPr>
            <a:r>
              <a:rPr lang="en-US" altLang="pt-BR" sz="4000" b="1">
                <a:solidFill>
                  <a:srgbClr val="FF0000"/>
                </a:solidFill>
              </a:rPr>
              <a:t>Desequilíbrio </a:t>
            </a:r>
            <a:r>
              <a:rPr lang="en-US" altLang="pt-BR" sz="4000" b="1" err="1">
                <a:solidFill>
                  <a:srgbClr val="FF0000"/>
                </a:solidFill>
              </a:rPr>
              <a:t>federativo</a:t>
            </a:r>
            <a:r>
              <a:rPr lang="en-US" altLang="pt-BR" sz="4000" b="1">
                <a:solidFill>
                  <a:srgbClr val="FF0000"/>
                </a:solidFill>
              </a:rPr>
              <a:t> </a:t>
            </a:r>
            <a:r>
              <a:rPr lang="en-US" altLang="pt-BR" i="1" smtClean="0"/>
              <a:t>(</a:t>
            </a:r>
            <a:r>
              <a:rPr lang="en-US" altLang="pt-BR" i="1" err="1" smtClean="0"/>
              <a:t>recentralizador</a:t>
            </a:r>
            <a:r>
              <a:rPr lang="en-US" altLang="pt-BR" i="1" smtClean="0"/>
              <a:t>)</a:t>
            </a:r>
            <a:endParaRPr lang="x-none" altLang="pt-BR" i="1"/>
          </a:p>
          <a:p>
            <a:pPr marL="274637" lvl="1" indent="0" algn="just">
              <a:buSzPct val="100000"/>
            </a:pPr>
            <a:endParaRPr lang="en-US" altLang="pt-BR" sz="3200" i="1"/>
          </a:p>
        </p:txBody>
      </p:sp>
    </p:spTree>
    <p:extLst>
      <p:ext uri="{BB962C8B-B14F-4D97-AF65-F5344CB8AC3E}">
        <p14:creationId xmlns:p14="http://schemas.microsoft.com/office/powerpoint/2010/main" val="170196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3" y="98328"/>
            <a:ext cx="2314575" cy="67627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2182" y="114092"/>
            <a:ext cx="2733675" cy="1047750"/>
          </a:xfrm>
          <a:prstGeom prst="rect">
            <a:avLst/>
          </a:prstGeom>
        </p:spPr>
      </p:pic>
      <p:cxnSp>
        <p:nvCxnSpPr>
          <p:cNvPr id="13" name="Conector reto 12"/>
          <p:cNvCxnSpPr/>
          <p:nvPr/>
        </p:nvCxnSpPr>
        <p:spPr>
          <a:xfrm>
            <a:off x="898634" y="1562865"/>
            <a:ext cx="1041179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914400" y="901165"/>
            <a:ext cx="107845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pt-BR" altLang="pt-BR" sz="3600" b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Obsolescência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634" y="4715266"/>
            <a:ext cx="3337560" cy="188214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770" y="1824616"/>
            <a:ext cx="5585460" cy="2628900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443662" y="1740369"/>
            <a:ext cx="7335489" cy="4615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2001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indent="0" algn="just">
              <a:spcBef>
                <a:spcPts val="600"/>
              </a:spcBef>
            </a:pPr>
            <a:r>
              <a:rPr lang="pt-BR" altLang="pt-BR" sz="2500" b="1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Sistema 1.0</a:t>
            </a:r>
            <a:r>
              <a:rPr lang="pt-BR" altLang="pt-BR" sz="2500" b="1" i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mr-IN" altLang="pt-BR" sz="2500" b="1" i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–</a:t>
            </a:r>
            <a:r>
              <a:rPr lang="pt-BR" altLang="pt-BR" sz="2500" b="1" i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 consistente, moderno e ousado em 1965</a:t>
            </a:r>
          </a:p>
          <a:p>
            <a:pPr marL="0" indent="0" algn="just">
              <a:spcBef>
                <a:spcPts val="600"/>
              </a:spcBef>
            </a:pPr>
            <a:endParaRPr lang="en-US" altLang="pt-BR" sz="2500" b="1" i="1" dirty="0">
              <a:latin typeface="+mj-lt"/>
              <a:cs typeface="Times New Roman" pitchFamily="18" charset="0"/>
            </a:endParaRPr>
          </a:p>
          <a:p>
            <a:pPr marL="457200" indent="-457200" algn="just" eaLnBrk="1" hangingPunct="1">
              <a:spcBef>
                <a:spcPts val="600"/>
              </a:spcBef>
              <a:buFont typeface="Wingdings" charset="2"/>
              <a:buChar char="ü"/>
            </a:pPr>
            <a:r>
              <a:rPr lang="en-US" altLang="pt-BR" b="1" dirty="0" err="1">
                <a:latin typeface="+mj-lt"/>
                <a:cs typeface="Times New Roman" pitchFamily="18" charset="0"/>
              </a:rPr>
              <a:t>Alicerces</a:t>
            </a:r>
            <a:r>
              <a:rPr lang="en-US" altLang="pt-BR" b="1" dirty="0">
                <a:latin typeface="+mj-lt"/>
                <a:cs typeface="Times New Roman" pitchFamily="18" charset="0"/>
              </a:rPr>
              <a:t> do </a:t>
            </a:r>
            <a:r>
              <a:rPr lang="en-US" altLang="pt-BR" b="1" dirty="0" err="1">
                <a:latin typeface="+mj-lt"/>
                <a:cs typeface="Times New Roman" pitchFamily="18" charset="0"/>
              </a:rPr>
              <a:t>sistema</a:t>
            </a:r>
            <a:r>
              <a:rPr lang="en-US" altLang="pt-BR" b="1" dirty="0">
                <a:latin typeface="+mj-lt"/>
                <a:cs typeface="Times New Roman" pitchFamily="18" charset="0"/>
              </a:rPr>
              <a:t> </a:t>
            </a:r>
            <a:r>
              <a:rPr lang="en-US" altLang="pt-BR" b="1" dirty="0" err="1">
                <a:latin typeface="+mj-lt"/>
                <a:cs typeface="Times New Roman" pitchFamily="18" charset="0"/>
              </a:rPr>
              <a:t>tributário</a:t>
            </a:r>
            <a:r>
              <a:rPr lang="en-US" altLang="pt-BR" b="1" dirty="0">
                <a:latin typeface="+mj-lt"/>
                <a:cs typeface="Times New Roman" pitchFamily="18" charset="0"/>
              </a:rPr>
              <a:t> </a:t>
            </a:r>
            <a:r>
              <a:rPr lang="en-US" altLang="pt-BR" b="1" dirty="0" err="1">
                <a:latin typeface="+mj-lt"/>
                <a:cs typeface="Times New Roman" pitchFamily="18" charset="0"/>
              </a:rPr>
              <a:t>ainda</a:t>
            </a:r>
            <a:r>
              <a:rPr lang="en-US" altLang="pt-BR" b="1" dirty="0">
                <a:latin typeface="+mj-lt"/>
                <a:cs typeface="Times New Roman" pitchFamily="18" charset="0"/>
              </a:rPr>
              <a:t> </a:t>
            </a:r>
            <a:r>
              <a:rPr lang="en-US" altLang="pt-BR" b="1" dirty="0" err="1">
                <a:latin typeface="+mj-lt"/>
                <a:cs typeface="Times New Roman" pitchFamily="18" charset="0"/>
              </a:rPr>
              <a:t>vigente</a:t>
            </a:r>
            <a:r>
              <a:rPr lang="en-US" altLang="pt-BR" b="1" dirty="0">
                <a:latin typeface="+mj-lt"/>
                <a:cs typeface="Times New Roman" pitchFamily="18" charset="0"/>
              </a:rPr>
              <a:t>…</a:t>
            </a:r>
          </a:p>
          <a:p>
            <a:pPr marL="800100" lvl="2" indent="-342900" algn="just" eaLnBrk="1" hangingPunct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altLang="pt-BR" sz="1800" dirty="0">
                <a:latin typeface="+mj-lt"/>
              </a:rPr>
              <a:t>Sistema </a:t>
            </a:r>
            <a:r>
              <a:rPr lang="en-US" altLang="pt-BR" sz="1800" dirty="0" err="1">
                <a:latin typeface="+mj-lt"/>
              </a:rPr>
              <a:t>nacional</a:t>
            </a:r>
            <a:r>
              <a:rPr lang="en-US" altLang="pt-BR" sz="1800" dirty="0">
                <a:latin typeface="+mj-lt"/>
              </a:rPr>
              <a:t> e </a:t>
            </a:r>
            <a:r>
              <a:rPr lang="en-US" altLang="pt-BR" sz="1800" dirty="0" err="1">
                <a:latin typeface="+mj-lt"/>
              </a:rPr>
              <a:t>estruturado</a:t>
            </a:r>
            <a:r>
              <a:rPr lang="en-US" altLang="pt-BR" sz="1800" dirty="0">
                <a:latin typeface="+mj-lt"/>
              </a:rPr>
              <a:t>: </a:t>
            </a:r>
            <a:r>
              <a:rPr lang="en-US" altLang="pt-BR" sz="1800" dirty="0" err="1">
                <a:latin typeface="+mj-lt"/>
              </a:rPr>
              <a:t>primeiro</a:t>
            </a:r>
            <a:r>
              <a:rPr lang="en-US" altLang="pt-BR" sz="1800" dirty="0">
                <a:latin typeface="+mj-lt"/>
              </a:rPr>
              <a:t> IVA em </a:t>
            </a:r>
            <a:r>
              <a:rPr lang="en-US" altLang="pt-BR" sz="1800" dirty="0" err="1">
                <a:latin typeface="+mj-lt"/>
              </a:rPr>
              <a:t>escala</a:t>
            </a:r>
            <a:r>
              <a:rPr lang="en-US" altLang="pt-BR" sz="1800" dirty="0">
                <a:latin typeface="+mj-lt"/>
              </a:rPr>
              <a:t> </a:t>
            </a:r>
            <a:r>
              <a:rPr lang="en-US" altLang="pt-BR" sz="1800" dirty="0" err="1">
                <a:latin typeface="+mj-lt"/>
              </a:rPr>
              <a:t>nacional</a:t>
            </a:r>
            <a:r>
              <a:rPr lang="en-US" altLang="pt-BR" sz="1800" dirty="0">
                <a:latin typeface="+mj-lt"/>
              </a:rPr>
              <a:t> no </a:t>
            </a:r>
            <a:r>
              <a:rPr lang="en-US" altLang="pt-BR" sz="1800" dirty="0" err="1">
                <a:latin typeface="+mj-lt"/>
              </a:rPr>
              <a:t>mundo</a:t>
            </a:r>
            <a:r>
              <a:rPr lang="en-US" altLang="pt-BR" sz="1800" dirty="0">
                <a:latin typeface="+mj-lt"/>
              </a:rPr>
              <a:t>; </a:t>
            </a:r>
            <a:r>
              <a:rPr lang="en-US" altLang="pt-BR" sz="1800" dirty="0" err="1">
                <a:latin typeface="+mj-lt"/>
              </a:rPr>
              <a:t>concentra</a:t>
            </a:r>
            <a:r>
              <a:rPr lang="en-US" altLang="pt-BR" sz="1800" dirty="0">
                <a:latin typeface="+mj-lt"/>
              </a:rPr>
              <a:t> </a:t>
            </a:r>
            <a:r>
              <a:rPr lang="en-US" altLang="pt-BR" sz="1800" dirty="0" err="1">
                <a:latin typeface="+mj-lt"/>
              </a:rPr>
              <a:t>arrecadação</a:t>
            </a:r>
            <a:r>
              <a:rPr lang="en-US" altLang="pt-BR" sz="1800" dirty="0">
                <a:latin typeface="+mj-lt"/>
              </a:rPr>
              <a:t> e </a:t>
            </a:r>
            <a:r>
              <a:rPr lang="en-US" altLang="pt-BR" sz="1800" dirty="0" err="1">
                <a:latin typeface="+mj-lt"/>
              </a:rPr>
              <a:t>reparte</a:t>
            </a:r>
            <a:r>
              <a:rPr lang="en-US" altLang="pt-BR" sz="1800" dirty="0">
                <a:latin typeface="+mj-lt"/>
              </a:rPr>
              <a:t> via </a:t>
            </a:r>
            <a:r>
              <a:rPr lang="en-US" altLang="pt-BR" sz="1800" dirty="0" err="1">
                <a:latin typeface="+mj-lt"/>
              </a:rPr>
              <a:t>fundos</a:t>
            </a:r>
            <a:r>
              <a:rPr lang="en-US" altLang="pt-BR" sz="1800" dirty="0">
                <a:latin typeface="+mj-lt"/>
              </a:rPr>
              <a:t> de </a:t>
            </a:r>
            <a:r>
              <a:rPr lang="en-US" altLang="pt-BR" sz="1800" dirty="0" err="1">
                <a:latin typeface="+mj-lt"/>
              </a:rPr>
              <a:t>participacão</a:t>
            </a:r>
            <a:r>
              <a:rPr lang="en-US" altLang="pt-BR" sz="1800" dirty="0">
                <a:latin typeface="+mj-lt"/>
              </a:rPr>
              <a:t>.</a:t>
            </a:r>
          </a:p>
          <a:p>
            <a:pPr marL="457200" indent="-457200" algn="just">
              <a:spcBef>
                <a:spcPts val="600"/>
              </a:spcBef>
              <a:buFont typeface="Wingdings" charset="2"/>
              <a:buChar char="ü"/>
            </a:pPr>
            <a:r>
              <a:rPr lang="en-US" altLang="pt-BR" b="1" dirty="0" err="1">
                <a:latin typeface="+mj-lt"/>
                <a:cs typeface="Times New Roman" pitchFamily="18" charset="0"/>
              </a:rPr>
              <a:t>Outra</a:t>
            </a:r>
            <a:r>
              <a:rPr lang="en-US" altLang="pt-BR" b="1" dirty="0">
                <a:latin typeface="+mj-lt"/>
                <a:cs typeface="Times New Roman" pitchFamily="18" charset="0"/>
              </a:rPr>
              <a:t> </a:t>
            </a:r>
            <a:r>
              <a:rPr lang="en-US" altLang="pt-BR" b="1" dirty="0" err="1">
                <a:latin typeface="+mj-lt"/>
                <a:cs typeface="Times New Roman" pitchFamily="18" charset="0"/>
              </a:rPr>
              <a:t>economia</a:t>
            </a:r>
            <a:r>
              <a:rPr lang="en-US" altLang="pt-BR" b="1" dirty="0">
                <a:latin typeface="+mj-lt"/>
                <a:cs typeface="Times New Roman" pitchFamily="18" charset="0"/>
              </a:rPr>
              <a:t> e </a:t>
            </a:r>
            <a:r>
              <a:rPr lang="en-US" altLang="pt-BR" b="1" dirty="0" err="1">
                <a:latin typeface="+mj-lt"/>
                <a:cs typeface="Times New Roman" pitchFamily="18" charset="0"/>
              </a:rPr>
              <a:t>sociedade</a:t>
            </a:r>
            <a:r>
              <a:rPr lang="en-US" altLang="pt-BR" b="1" dirty="0">
                <a:latin typeface="+mj-lt"/>
                <a:cs typeface="Times New Roman" pitchFamily="18" charset="0"/>
              </a:rPr>
              <a:t>…</a:t>
            </a:r>
          </a:p>
          <a:p>
            <a:pPr marL="800100" lvl="1" indent="-342900"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altLang="pt-BR" sz="1800" dirty="0" err="1">
                <a:latin typeface="+mj-lt"/>
              </a:rPr>
              <a:t>Fechada</a:t>
            </a:r>
            <a:r>
              <a:rPr lang="en-US" altLang="pt-BR" sz="1800" dirty="0">
                <a:latin typeface="+mj-lt"/>
              </a:rPr>
              <a:t> (exterior); </a:t>
            </a:r>
            <a:r>
              <a:rPr lang="en-US" altLang="pt-BR" sz="1800" dirty="0" err="1">
                <a:latin typeface="+mj-lt"/>
              </a:rPr>
              <a:t>industrialização</a:t>
            </a:r>
            <a:r>
              <a:rPr lang="en-US" altLang="pt-BR" sz="1800" dirty="0">
                <a:latin typeface="+mj-lt"/>
              </a:rPr>
              <a:t> </a:t>
            </a:r>
            <a:r>
              <a:rPr lang="en-US" altLang="pt-BR" sz="1800" dirty="0" err="1">
                <a:latin typeface="+mj-lt"/>
              </a:rPr>
              <a:t>tardia</a:t>
            </a:r>
            <a:r>
              <a:rPr lang="en-US" altLang="pt-BR" sz="1800" dirty="0">
                <a:latin typeface="+mj-lt"/>
              </a:rPr>
              <a:t>;</a:t>
            </a:r>
          </a:p>
          <a:p>
            <a:pPr marL="800100" lvl="1" indent="-342900"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altLang="pt-BR" sz="1800" dirty="0" err="1">
                <a:latin typeface="+mj-lt"/>
              </a:rPr>
              <a:t>Governo</a:t>
            </a:r>
            <a:r>
              <a:rPr lang="en-US" altLang="pt-BR" sz="1800" dirty="0">
                <a:latin typeface="+mj-lt"/>
              </a:rPr>
              <a:t> </a:t>
            </a:r>
            <a:r>
              <a:rPr lang="en-US" altLang="pt-BR" sz="1800" dirty="0" err="1">
                <a:latin typeface="+mj-lt"/>
              </a:rPr>
              <a:t>militar</a:t>
            </a:r>
            <a:r>
              <a:rPr lang="en-US" altLang="pt-BR" sz="1800" dirty="0">
                <a:latin typeface="+mj-lt"/>
              </a:rPr>
              <a:t> </a:t>
            </a:r>
            <a:r>
              <a:rPr lang="en-US" altLang="pt-BR" sz="1800" dirty="0" err="1">
                <a:latin typeface="+mj-lt"/>
              </a:rPr>
              <a:t>promove</a:t>
            </a:r>
            <a:r>
              <a:rPr lang="en-US" altLang="pt-BR" sz="1800" dirty="0">
                <a:latin typeface="+mj-lt"/>
              </a:rPr>
              <a:t> </a:t>
            </a:r>
            <a:r>
              <a:rPr lang="en-US" altLang="pt-BR" sz="1800" dirty="0" err="1">
                <a:latin typeface="+mj-lt"/>
              </a:rPr>
              <a:t>reformas</a:t>
            </a:r>
            <a:r>
              <a:rPr lang="en-US" altLang="pt-BR" sz="1800" dirty="0">
                <a:latin typeface="+mj-lt"/>
              </a:rPr>
              <a:t> </a:t>
            </a:r>
            <a:r>
              <a:rPr lang="en-US" altLang="pt-BR" sz="1800" dirty="0" err="1">
                <a:latin typeface="+mj-lt"/>
              </a:rPr>
              <a:t>desenhadas</a:t>
            </a:r>
            <a:r>
              <a:rPr lang="en-US" altLang="pt-BR" sz="1800" dirty="0">
                <a:latin typeface="+mj-lt"/>
              </a:rPr>
              <a:t> </a:t>
            </a:r>
            <a:r>
              <a:rPr lang="en-US" altLang="pt-BR" sz="1800" dirty="0" err="1">
                <a:latin typeface="+mj-lt"/>
              </a:rPr>
              <a:t>desde</a:t>
            </a:r>
            <a:r>
              <a:rPr lang="en-US" altLang="pt-BR" sz="1800" dirty="0">
                <a:latin typeface="+mj-lt"/>
              </a:rPr>
              <a:t> antes do </a:t>
            </a:r>
            <a:r>
              <a:rPr lang="en-US" altLang="pt-BR" sz="1800" dirty="0" err="1">
                <a:latin typeface="+mj-lt"/>
              </a:rPr>
              <a:t>golpe</a:t>
            </a:r>
            <a:r>
              <a:rPr lang="en-US" altLang="pt-BR" sz="1800" dirty="0">
                <a:latin typeface="+mj-lt"/>
              </a:rPr>
              <a:t>; </a:t>
            </a:r>
          </a:p>
          <a:p>
            <a:pPr marL="800100" lvl="1" indent="-342900"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latin typeface="+mj-lt"/>
              </a:rPr>
              <a:t>M</a:t>
            </a:r>
            <a:r>
              <a:rPr lang="pt-BR" sz="1800" dirty="0" err="1">
                <a:latin typeface="+mj-lt"/>
              </a:rPr>
              <a:t>udança</a:t>
            </a:r>
            <a:r>
              <a:rPr lang="pt-BR" sz="1800" dirty="0">
                <a:latin typeface="+mj-lt"/>
              </a:rPr>
              <a:t> profunda no PIB entre 1965 e 2014 </a:t>
            </a:r>
            <a:r>
              <a:rPr lang="mr-IN" sz="1800" dirty="0">
                <a:latin typeface="+mj-lt"/>
              </a:rPr>
              <a:t>–</a:t>
            </a:r>
            <a:r>
              <a:rPr lang="pt-BR" sz="1800" dirty="0">
                <a:latin typeface="+mj-lt"/>
              </a:rPr>
              <a:t> não uma economia de bens:</a:t>
            </a:r>
          </a:p>
          <a:p>
            <a:pPr marL="1257300" lvl="3" indent="-342900">
              <a:buFont typeface="Wingdings" charset="2"/>
              <a:buChar char="§"/>
            </a:pPr>
            <a:r>
              <a:rPr lang="pt-BR" sz="1600" dirty="0">
                <a:latin typeface="+mj-lt"/>
              </a:rPr>
              <a:t>indústria de transformação caiu de 32% para 12% do valor adicionado nacional; </a:t>
            </a:r>
          </a:p>
          <a:p>
            <a:pPr marL="1257300" lvl="3" indent="-342900">
              <a:buFont typeface="Wingdings" charset="2"/>
              <a:buChar char="§"/>
            </a:pPr>
            <a:r>
              <a:rPr lang="pt-BR" sz="1600" dirty="0">
                <a:latin typeface="+mj-lt"/>
              </a:rPr>
              <a:t>mesmo acrescentada agricultura, de 48% para 17% do PIB.</a:t>
            </a:r>
          </a:p>
        </p:txBody>
      </p:sp>
    </p:spTree>
    <p:extLst>
      <p:ext uri="{BB962C8B-B14F-4D97-AF65-F5344CB8AC3E}">
        <p14:creationId xmlns:p14="http://schemas.microsoft.com/office/powerpoint/2010/main" val="1221272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547" y="115500"/>
            <a:ext cx="2314575" cy="676275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1037968" y="1550249"/>
            <a:ext cx="1004000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63955" y="115500"/>
            <a:ext cx="2228045" cy="85395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54548" y="1723818"/>
            <a:ext cx="24501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/>
              <a:t>Custo de pagar impostos em horas/ano</a:t>
            </a:r>
          </a:p>
        </p:txBody>
      </p:sp>
      <p:sp>
        <p:nvSpPr>
          <p:cNvPr id="12" name="CaixaDeTexto 2"/>
          <p:cNvSpPr txBox="1"/>
          <p:nvPr/>
        </p:nvSpPr>
        <p:spPr>
          <a:xfrm>
            <a:off x="0" y="6538232"/>
            <a:ext cx="5269364" cy="319768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/>
              <a:t>Fonte: Doing Business (2017). </a:t>
            </a:r>
          </a:p>
          <a:p>
            <a:endParaRPr lang="pt-BR" sz="1200"/>
          </a:p>
        </p:txBody>
      </p:sp>
      <p:sp>
        <p:nvSpPr>
          <p:cNvPr id="13" name="Oval 5"/>
          <p:cNvSpPr/>
          <p:nvPr/>
        </p:nvSpPr>
        <p:spPr>
          <a:xfrm>
            <a:off x="8728364" y="2290395"/>
            <a:ext cx="831277" cy="3603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162414" y="4045367"/>
            <a:ext cx="3286640" cy="7923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800" b="1">
                <a:solidFill>
                  <a:schemeClr val="accent1">
                    <a:lumMod val="50000"/>
                  </a:schemeClr>
                </a:solidFill>
              </a:rPr>
              <a:t>Obrigações </a:t>
            </a:r>
            <a:r>
              <a:rPr lang="pt-BR" sz="2800">
                <a:solidFill>
                  <a:schemeClr val="accent1">
                    <a:lumMod val="50000"/>
                  </a:schemeClr>
                </a:solidFill>
              </a:rPr>
              <a:t>(nada) </a:t>
            </a:r>
            <a:r>
              <a:rPr lang="pt-BR" sz="2800" b="1">
                <a:solidFill>
                  <a:schemeClr val="accent1">
                    <a:lumMod val="50000"/>
                  </a:schemeClr>
                </a:solidFill>
              </a:rPr>
              <a:t>acessórias </a:t>
            </a:r>
          </a:p>
          <a:p>
            <a:pPr>
              <a:lnSpc>
                <a:spcPct val="120000"/>
              </a:lnSpc>
            </a:pPr>
            <a:r>
              <a:rPr lang="pt-BR" sz="1400" b="1">
                <a:solidFill>
                  <a:schemeClr val="accent1">
                    <a:lumMod val="50000"/>
                  </a:schemeClr>
                </a:solidFill>
              </a:rPr>
              <a:t>(campeão mundial no </a:t>
            </a:r>
            <a:r>
              <a:rPr lang="pt-BR" sz="1400" b="1" i="1">
                <a:solidFill>
                  <a:schemeClr val="accent1">
                    <a:lumMod val="50000"/>
                  </a:schemeClr>
                </a:solidFill>
              </a:rPr>
              <a:t>Doing Business</a:t>
            </a:r>
            <a:r>
              <a:rPr lang="pt-BR" sz="1400" b="1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914400" y="836997"/>
            <a:ext cx="107845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pt-BR" altLang="pt-BR" sz="3600" b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Complexidade: carga tributária adicional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9421" y="1684020"/>
            <a:ext cx="7589520" cy="5173980"/>
          </a:xfrm>
          <a:prstGeom prst="rect">
            <a:avLst/>
          </a:prstGeom>
        </p:spPr>
      </p:pic>
      <p:sp>
        <p:nvSpPr>
          <p:cNvPr id="15" name="Oval 6"/>
          <p:cNvSpPr/>
          <p:nvPr/>
        </p:nvSpPr>
        <p:spPr>
          <a:xfrm>
            <a:off x="9884228" y="2204825"/>
            <a:ext cx="1058283" cy="7415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0838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052" y="1719908"/>
            <a:ext cx="7863840" cy="43129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547" y="115500"/>
            <a:ext cx="2314575" cy="676275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1037968" y="1550249"/>
            <a:ext cx="1004000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63955" y="115500"/>
            <a:ext cx="2228045" cy="853954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2054927" y="6336330"/>
            <a:ext cx="8737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/>
              <a:t>Fonte:  Deloitte - Pesquisa “Compliance tributário no Brasil – As estruturas das empresas para atuar em um ambiente complexo” (2013). Contou com a participação de 124 líderes da área fiscal de empresas, em grupos representativos dos mais diferentes portes e setores.</a:t>
            </a:r>
          </a:p>
        </p:txBody>
      </p:sp>
      <p:sp>
        <p:nvSpPr>
          <p:cNvPr id="15" name="Oval 5"/>
          <p:cNvSpPr/>
          <p:nvPr/>
        </p:nvSpPr>
        <p:spPr>
          <a:xfrm>
            <a:off x="1719618" y="2892576"/>
            <a:ext cx="8499596" cy="698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Oval 6"/>
          <p:cNvSpPr/>
          <p:nvPr/>
        </p:nvSpPr>
        <p:spPr>
          <a:xfrm>
            <a:off x="8817428" y="4581676"/>
            <a:ext cx="723899" cy="15087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914400" y="836997"/>
            <a:ext cx="107845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pt-BR" altLang="pt-BR" sz="3600" b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Complexidade: carga adicional e desigual</a:t>
            </a:r>
          </a:p>
        </p:txBody>
      </p:sp>
    </p:spTree>
    <p:extLst>
      <p:ext uri="{BB962C8B-B14F-4D97-AF65-F5344CB8AC3E}">
        <p14:creationId xmlns:p14="http://schemas.microsoft.com/office/powerpoint/2010/main" val="1438355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3" y="98328"/>
            <a:ext cx="2314575" cy="6762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2182" y="114092"/>
            <a:ext cx="2733675" cy="1047750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898634" y="1562865"/>
            <a:ext cx="1041179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877824" y="864589"/>
            <a:ext cx="107845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pt-BR" altLang="pt-BR" sz="3600" b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Regressividade Tributária </a:t>
            </a:r>
            <a:r>
              <a:rPr lang="pt-BR" altLang="pt-BR" sz="3600" i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(indireta)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0076688" y="6291072"/>
            <a:ext cx="21304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/>
              <a:t>Fonte:  Gaiger (2012). </a:t>
            </a:r>
          </a:p>
          <a:p>
            <a:pPr algn="r"/>
            <a:r>
              <a:rPr lang="pt-BR" sz="1100"/>
              <a:t>Elaboração Própria.</a:t>
            </a:r>
            <a:endParaRPr lang="pt-BR" sz="1100" b="1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560" y="1717630"/>
            <a:ext cx="9860280" cy="492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01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3" y="98328"/>
            <a:ext cx="2314575" cy="6762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2182" y="114092"/>
            <a:ext cx="2733675" cy="1047750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898634" y="1562865"/>
            <a:ext cx="1041179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914400" y="901165"/>
            <a:ext cx="107845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pt-BR" altLang="pt-BR" sz="3600" b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Inequidade Tributária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19456" y="6071616"/>
            <a:ext cx="21304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/>
              <a:t>Fonte:  Gaiger (2012). </a:t>
            </a:r>
          </a:p>
          <a:p>
            <a:r>
              <a:rPr lang="pt-BR" sz="1100"/>
              <a:t>Elaboração Própria.</a:t>
            </a:r>
            <a:endParaRPr lang="pt-BR" sz="1100" b="1"/>
          </a:p>
        </p:txBody>
      </p:sp>
      <p:sp>
        <p:nvSpPr>
          <p:cNvPr id="13" name="Retângulo 12"/>
          <p:cNvSpPr/>
          <p:nvPr/>
        </p:nvSpPr>
        <p:spPr>
          <a:xfrm>
            <a:off x="2404729" y="6098541"/>
            <a:ext cx="46807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pt-BR" sz="1200" i="1">
                <a:solidFill>
                  <a:srgbClr val="000000"/>
                </a:solidFill>
                <a:latin typeface="Big Caslon Medium" charset="0"/>
                <a:ea typeface="Big Caslon Medium" charset="0"/>
                <a:cs typeface="Big Caslon Medium" charset="0"/>
              </a:rPr>
              <a:t>Faz parte de livro no prelo sobre Distribuição de Renda/Riqueza &amp; Tributação, a ser editado pela FGV, com dezenas de autores. </a:t>
            </a:r>
            <a:endParaRPr lang="pt-BR" sz="1200" i="1">
              <a:effectLst/>
              <a:latin typeface="Big Caslon Medium" charset="0"/>
              <a:ea typeface="Big Caslon Medium" charset="0"/>
              <a:cs typeface="Big Caslon Medium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528" y="1956183"/>
            <a:ext cx="6880860" cy="374904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8785" y="1775658"/>
            <a:ext cx="3600156" cy="482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7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3" y="98328"/>
            <a:ext cx="2314575" cy="6762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2182" y="114092"/>
            <a:ext cx="2733675" cy="1047750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898634" y="1562865"/>
            <a:ext cx="1041179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534924" y="6261100"/>
            <a:ext cx="14335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/>
              <a:t>Fonte: RFB/DIRPF. Elaboração Própria. 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914400" y="901165"/>
            <a:ext cx="107845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pt-BR" altLang="pt-BR" sz="3600" b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Tributação</a:t>
            </a:r>
            <a:r>
              <a:rPr lang="pt-BR" altLang="pt-BR" sz="3600" i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pt-BR" altLang="pt-BR" sz="3600" i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(muito)</a:t>
            </a:r>
            <a:r>
              <a:rPr lang="pt-BR" altLang="pt-BR" sz="3600" b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pt-BR" altLang="pt-BR" sz="3600" b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diferenciada por atividade 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4440" y="1674058"/>
            <a:ext cx="7818120" cy="5105400"/>
          </a:xfrm>
          <a:prstGeom prst="rect">
            <a:avLst/>
          </a:prstGeom>
        </p:spPr>
      </p:pic>
      <p:sp>
        <p:nvSpPr>
          <p:cNvPr id="11" name="Oval 6"/>
          <p:cNvSpPr/>
          <p:nvPr/>
        </p:nvSpPr>
        <p:spPr>
          <a:xfrm>
            <a:off x="6993467" y="4690532"/>
            <a:ext cx="968779" cy="4063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86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2220561" y="6512189"/>
            <a:ext cx="463260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pt-BR" sz="100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Fonte: Elaboração própria, a partir de informações da RFB e da PIA/IBGE. </a:t>
            </a:r>
            <a:endParaRPr lang="pt-BR" sz="1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547" y="115500"/>
            <a:ext cx="2314575" cy="676275"/>
          </a:xfrm>
          <a:prstGeom prst="rect">
            <a:avLst/>
          </a:prstGeom>
        </p:spPr>
      </p:pic>
      <p:cxnSp>
        <p:nvCxnSpPr>
          <p:cNvPr id="11" name="Conector reto 10"/>
          <p:cNvCxnSpPr/>
          <p:nvPr/>
        </p:nvCxnSpPr>
        <p:spPr>
          <a:xfrm>
            <a:off x="1135243" y="1414064"/>
            <a:ext cx="1004000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ítulo 1"/>
          <p:cNvSpPr txBox="1">
            <a:spLocks/>
          </p:cNvSpPr>
          <p:nvPr/>
        </p:nvSpPr>
        <p:spPr>
          <a:xfrm>
            <a:off x="157685" y="1399901"/>
            <a:ext cx="11364845" cy="5787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1700"/>
              </a:lnSpc>
            </a:pPr>
            <a:r>
              <a:rPr lang="pt-BR" sz="1500" b="1">
                <a:solidFill>
                  <a:schemeClr val="accent1">
                    <a:lumMod val="50000"/>
                  </a:schemeClr>
                </a:solidFill>
              </a:rPr>
              <a:t>Consolidado de cumulatividade e custo tributário de setores selecionados (R$ milhões – 2014) </a:t>
            </a:r>
          </a:p>
          <a:p>
            <a:pPr algn="ctr">
              <a:lnSpc>
                <a:spcPts val="1700"/>
              </a:lnSpc>
            </a:pPr>
            <a:r>
              <a:rPr lang="pt-BR" sz="1300" b="1">
                <a:solidFill>
                  <a:schemeClr val="accent1">
                    <a:lumMod val="50000"/>
                  </a:schemeClr>
                </a:solidFill>
              </a:rPr>
              <a:t>(% da receita líquida de vendas)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965199" y="782634"/>
            <a:ext cx="107845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pt-BR" altLang="pt-BR" sz="3600" b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Cumulatividade na indústria </a:t>
            </a:r>
          </a:p>
        </p:txBody>
      </p:sp>
      <p:sp>
        <p:nvSpPr>
          <p:cNvPr id="8" name="Retângulo 7"/>
          <p:cNvSpPr/>
          <p:nvPr/>
        </p:nvSpPr>
        <p:spPr>
          <a:xfrm>
            <a:off x="9525001" y="4042611"/>
            <a:ext cx="24250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pt-BR" sz="1400" i="1">
                <a:solidFill>
                  <a:srgbClr val="000000"/>
                </a:solidFill>
                <a:latin typeface="Big Caslon Medium" charset="0"/>
                <a:ea typeface="Big Caslon Medium" charset="0"/>
                <a:cs typeface="Big Caslon Medium" charset="0"/>
              </a:rPr>
              <a:t>Estudo  (em curso) das exportações como alavanca para crescimento econômico, baseado em matriz de insumo-produto atualizada 2014 (trabalho conjunto de consultores e professores da UNICAMP/USP). </a:t>
            </a:r>
            <a:endParaRPr lang="pt-BR" sz="1400" i="1">
              <a:effectLst/>
              <a:latin typeface="Big Caslon Medium" charset="0"/>
              <a:ea typeface="Big Caslon Medium" charset="0"/>
              <a:cs typeface="Big Caslon Medium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240" y="1902089"/>
            <a:ext cx="736092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50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3" y="98328"/>
            <a:ext cx="2314575" cy="6762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2182" y="114092"/>
            <a:ext cx="2733675" cy="1047750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898634" y="1562865"/>
            <a:ext cx="1041179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914400" y="901165"/>
            <a:ext cx="107845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pt-BR" altLang="pt-BR" sz="3600" b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Dívida pública mas oculta: </a:t>
            </a:r>
            <a:r>
              <a:rPr lang="pt-BR" altLang="pt-BR" sz="3600" i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tributos a recuperar</a:t>
            </a:r>
            <a:endParaRPr lang="pt-BR" altLang="pt-BR" sz="3600" i="1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818" y="2438398"/>
            <a:ext cx="11216996" cy="3928533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508199" y="1693335"/>
            <a:ext cx="10159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smtClean="0"/>
              <a:t>Informado na Consolidação DIRPJ, 2013 </a:t>
            </a:r>
            <a:r>
              <a:rPr lang="mr-IN" b="1" smtClean="0"/>
              <a:t>–</a:t>
            </a:r>
            <a:r>
              <a:rPr lang="pt-BR" b="1" smtClean="0"/>
              <a:t> Lucro Real</a:t>
            </a:r>
          </a:p>
          <a:p>
            <a:r>
              <a:rPr lang="pt-BR" b="1" i="1" smtClean="0"/>
              <a:t>Ativo</a:t>
            </a:r>
            <a:r>
              <a:rPr lang="pt-BR" i="1" smtClean="0"/>
              <a:t>: Impostos e Contribuições a Recuperar </a:t>
            </a:r>
            <a:r>
              <a:rPr lang="pt-BR" i="1" err="1" smtClean="0"/>
              <a:t>x</a:t>
            </a:r>
            <a:r>
              <a:rPr lang="pt-BR" i="1" smtClean="0"/>
              <a:t> </a:t>
            </a:r>
            <a:r>
              <a:rPr lang="pt-BR" b="1" i="1" smtClean="0"/>
              <a:t>Passivo</a:t>
            </a:r>
            <a:r>
              <a:rPr lang="pt-BR" i="1" smtClean="0"/>
              <a:t>: Impostos, Taxas e Contribuições a Recolher</a:t>
            </a:r>
            <a:r>
              <a:rPr lang="pt-BR" b="1" smtClean="0"/>
              <a:t> </a:t>
            </a:r>
            <a:endParaRPr lang="pt-BR" b="1"/>
          </a:p>
        </p:txBody>
      </p:sp>
      <p:sp>
        <p:nvSpPr>
          <p:cNvPr id="12" name="CaixaDeTexto 11"/>
          <p:cNvSpPr txBox="1"/>
          <p:nvPr/>
        </p:nvSpPr>
        <p:spPr>
          <a:xfrm>
            <a:off x="660599" y="6451595"/>
            <a:ext cx="90930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smtClean="0"/>
              <a:t>Fonte: RFB. </a:t>
            </a:r>
            <a:r>
              <a:rPr lang="en-US" sz="1200" i="1" err="1" smtClean="0"/>
              <a:t>Elaboração</a:t>
            </a:r>
            <a:r>
              <a:rPr lang="en-US" sz="1200" i="1" smtClean="0"/>
              <a:t> </a:t>
            </a:r>
            <a:r>
              <a:rPr lang="en-US" sz="1200" i="1" err="1" smtClean="0"/>
              <a:t>própria</a:t>
            </a:r>
            <a:r>
              <a:rPr lang="en-US" sz="1200" i="1" smtClean="0"/>
              <a:t>. </a:t>
            </a:r>
            <a:endParaRPr lang="pt-BR" sz="1200" i="1"/>
          </a:p>
        </p:txBody>
      </p:sp>
      <p:sp>
        <p:nvSpPr>
          <p:cNvPr id="13" name="Oval 12"/>
          <p:cNvSpPr/>
          <p:nvPr/>
        </p:nvSpPr>
        <p:spPr>
          <a:xfrm>
            <a:off x="3437467" y="2658533"/>
            <a:ext cx="1100666" cy="626533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Oval 13"/>
          <p:cNvSpPr/>
          <p:nvPr/>
        </p:nvSpPr>
        <p:spPr>
          <a:xfrm>
            <a:off x="4622801" y="2658534"/>
            <a:ext cx="1100666" cy="626533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4098063" y="6383863"/>
            <a:ext cx="90930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smtClean="0">
                <a:solidFill>
                  <a:srgbClr val="7030A0"/>
                </a:solidFill>
                <a:latin typeface="Big Caslon Medium" charset="0"/>
                <a:ea typeface="Big Caslon Medium" charset="0"/>
                <a:cs typeface="Big Caslon Medium" charset="0"/>
              </a:rPr>
              <a:t>Total de </a:t>
            </a:r>
            <a:r>
              <a:rPr lang="en-US" sz="1400" b="1" i="1" err="1" smtClean="0">
                <a:solidFill>
                  <a:srgbClr val="7030A0"/>
                </a:solidFill>
                <a:latin typeface="Big Caslon Medium" charset="0"/>
                <a:ea typeface="Big Caslon Medium" charset="0"/>
                <a:cs typeface="Big Caslon Medium" charset="0"/>
              </a:rPr>
              <a:t>tributos</a:t>
            </a:r>
            <a:r>
              <a:rPr lang="en-US" sz="1400" b="1" i="1" smtClean="0">
                <a:solidFill>
                  <a:srgbClr val="7030A0"/>
                </a:solidFill>
                <a:latin typeface="Big Caslon Medium" charset="0"/>
                <a:ea typeface="Big Caslon Medium" charset="0"/>
                <a:cs typeface="Big Caslon Medium" charset="0"/>
              </a:rPr>
              <a:t> </a:t>
            </a:r>
            <a:r>
              <a:rPr lang="en-US" sz="1400" b="1" i="1" err="1" smtClean="0">
                <a:solidFill>
                  <a:srgbClr val="7030A0"/>
                </a:solidFill>
                <a:latin typeface="Big Caslon Medium" charset="0"/>
                <a:ea typeface="Big Caslon Medium" charset="0"/>
                <a:cs typeface="Big Caslon Medium" charset="0"/>
              </a:rPr>
              <a:t>recuperar</a:t>
            </a:r>
            <a:r>
              <a:rPr lang="en-US" sz="1400" b="1" i="1" smtClean="0">
                <a:solidFill>
                  <a:srgbClr val="7030A0"/>
                </a:solidFill>
                <a:latin typeface="Big Caslon Medium" charset="0"/>
                <a:ea typeface="Big Caslon Medium" charset="0"/>
                <a:cs typeface="Big Caslon Medium" charset="0"/>
              </a:rPr>
              <a:t> = 37% </a:t>
            </a:r>
            <a:r>
              <a:rPr lang="en-US" sz="1400" b="1" i="1" err="1" smtClean="0">
                <a:solidFill>
                  <a:srgbClr val="7030A0"/>
                </a:solidFill>
                <a:latin typeface="Big Caslon Medium" charset="0"/>
                <a:ea typeface="Big Caslon Medium" charset="0"/>
                <a:cs typeface="Big Caslon Medium" charset="0"/>
              </a:rPr>
              <a:t>Valores</a:t>
            </a:r>
            <a:r>
              <a:rPr lang="en-US" sz="1400" b="1" i="1" smtClean="0">
                <a:solidFill>
                  <a:srgbClr val="7030A0"/>
                </a:solidFill>
                <a:latin typeface="Big Caslon Medium" charset="0"/>
                <a:ea typeface="Big Caslon Medium" charset="0"/>
                <a:cs typeface="Big Caslon Medium" charset="0"/>
              </a:rPr>
              <a:t> </a:t>
            </a:r>
            <a:r>
              <a:rPr lang="en-US" sz="1400" b="1" i="1" err="1" smtClean="0">
                <a:solidFill>
                  <a:srgbClr val="7030A0"/>
                </a:solidFill>
                <a:latin typeface="Big Caslon Medium" charset="0"/>
                <a:ea typeface="Big Caslon Medium" charset="0"/>
                <a:cs typeface="Big Caslon Medium" charset="0"/>
              </a:rPr>
              <a:t>Mobiliários</a:t>
            </a:r>
            <a:r>
              <a:rPr lang="en-US" sz="1400" b="1" i="1" smtClean="0">
                <a:solidFill>
                  <a:srgbClr val="7030A0"/>
                </a:solidFill>
                <a:latin typeface="Big Caslon Medium" charset="0"/>
                <a:ea typeface="Big Caslon Medium" charset="0"/>
                <a:cs typeface="Big Caslon Medium" charset="0"/>
              </a:rPr>
              <a:t> no </a:t>
            </a:r>
            <a:r>
              <a:rPr lang="en-US" sz="1400" b="1" i="1" err="1" smtClean="0">
                <a:solidFill>
                  <a:srgbClr val="7030A0"/>
                </a:solidFill>
                <a:latin typeface="Big Caslon Medium" charset="0"/>
                <a:ea typeface="Big Caslon Medium" charset="0"/>
                <a:cs typeface="Big Caslon Medium" charset="0"/>
              </a:rPr>
              <a:t>Ativo</a:t>
            </a:r>
            <a:r>
              <a:rPr lang="en-US" sz="1400" b="1" i="1" smtClean="0">
                <a:solidFill>
                  <a:srgbClr val="7030A0"/>
                </a:solidFill>
                <a:latin typeface="Big Caslon Medium" charset="0"/>
                <a:ea typeface="Big Caslon Medium" charset="0"/>
                <a:cs typeface="Big Caslon Medium" charset="0"/>
              </a:rPr>
              <a:t> </a:t>
            </a:r>
            <a:r>
              <a:rPr lang="en-US" sz="1400" b="1" i="1" err="1" smtClean="0">
                <a:solidFill>
                  <a:srgbClr val="7030A0"/>
                </a:solidFill>
                <a:latin typeface="Big Caslon Medium" charset="0"/>
                <a:ea typeface="Big Caslon Medium" charset="0"/>
                <a:cs typeface="Big Caslon Medium" charset="0"/>
              </a:rPr>
              <a:t>Circulante</a:t>
            </a:r>
            <a:r>
              <a:rPr lang="en-US" sz="1400" b="1" i="1" smtClean="0">
                <a:solidFill>
                  <a:srgbClr val="7030A0"/>
                </a:solidFill>
                <a:latin typeface="Big Caslon Medium" charset="0"/>
                <a:ea typeface="Big Caslon Medium" charset="0"/>
                <a:cs typeface="Big Caslon Medium" charset="0"/>
              </a:rPr>
              <a:t> </a:t>
            </a:r>
            <a:r>
              <a:rPr lang="mr-IN" sz="1400" b="1" i="1" smtClean="0">
                <a:solidFill>
                  <a:srgbClr val="7030A0"/>
                </a:solidFill>
                <a:latin typeface="Big Caslon Medium" charset="0"/>
                <a:ea typeface="Big Caslon Medium" charset="0"/>
                <a:cs typeface="Big Caslon Medium" charset="0"/>
              </a:rPr>
              <a:t>–</a:t>
            </a:r>
            <a:r>
              <a:rPr lang="en-US" sz="1400" b="1" i="1" smtClean="0">
                <a:solidFill>
                  <a:srgbClr val="7030A0"/>
                </a:solidFill>
                <a:latin typeface="Big Caslon Medium" charset="0"/>
                <a:ea typeface="Big Caslon Medium" charset="0"/>
                <a:cs typeface="Big Caslon Medium" charset="0"/>
              </a:rPr>
              <a:t> </a:t>
            </a:r>
            <a:r>
              <a:rPr lang="en-US" sz="1400" b="1" i="1" err="1" smtClean="0">
                <a:solidFill>
                  <a:srgbClr val="7030A0"/>
                </a:solidFill>
                <a:latin typeface="Big Caslon Medium" charset="0"/>
                <a:ea typeface="Big Caslon Medium" charset="0"/>
                <a:cs typeface="Big Caslon Medium" charset="0"/>
              </a:rPr>
              <a:t>consolidação</a:t>
            </a:r>
            <a:r>
              <a:rPr lang="en-US" sz="1400" b="1" i="1" smtClean="0">
                <a:solidFill>
                  <a:srgbClr val="7030A0"/>
                </a:solidFill>
                <a:latin typeface="Big Caslon Medium" charset="0"/>
                <a:ea typeface="Big Caslon Medium" charset="0"/>
                <a:cs typeface="Big Caslon Medium" charset="0"/>
              </a:rPr>
              <a:t> </a:t>
            </a:r>
            <a:r>
              <a:rPr lang="en-US" sz="1400" b="1" i="1" err="1" smtClean="0">
                <a:solidFill>
                  <a:srgbClr val="7030A0"/>
                </a:solidFill>
                <a:latin typeface="Big Caslon Medium" charset="0"/>
                <a:ea typeface="Big Caslon Medium" charset="0"/>
                <a:cs typeface="Big Caslon Medium" charset="0"/>
              </a:rPr>
              <a:t>contribuintes</a:t>
            </a:r>
            <a:endParaRPr lang="pt-BR" sz="1400" b="1" i="1">
              <a:solidFill>
                <a:srgbClr val="7030A0"/>
              </a:solidFill>
              <a:latin typeface="Big Caslon Medium" charset="0"/>
              <a:ea typeface="Big Caslon Medium" charset="0"/>
              <a:cs typeface="Big Caslon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8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3" y="98328"/>
            <a:ext cx="2314575" cy="6762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2182" y="114092"/>
            <a:ext cx="2733675" cy="1047750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898634" y="1562865"/>
            <a:ext cx="1041179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914400" y="901165"/>
            <a:ext cx="107845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pt-BR" altLang="pt-BR" sz="3600" b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Dívida pública mas oculta: </a:t>
            </a:r>
            <a:r>
              <a:rPr lang="pt-BR" altLang="pt-BR" sz="3600" i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tributos a recuperar</a:t>
            </a:r>
            <a:endParaRPr lang="pt-BR" altLang="pt-BR" sz="3600" i="1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08200" y="1693335"/>
            <a:ext cx="29800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smtClean="0"/>
              <a:t>Informado na Consolidação DIRPJ, 2013 </a:t>
            </a:r>
            <a:r>
              <a:rPr lang="mr-IN" b="1" smtClean="0"/>
              <a:t>–</a:t>
            </a:r>
            <a:r>
              <a:rPr lang="pt-BR" b="1" smtClean="0"/>
              <a:t> Lucro Real</a:t>
            </a:r>
          </a:p>
          <a:p>
            <a:endParaRPr lang="pt-BR" b="1" i="1" smtClean="0"/>
          </a:p>
          <a:p>
            <a:r>
              <a:rPr lang="pt-BR" b="1" i="1" smtClean="0"/>
              <a:t>Ativo</a:t>
            </a:r>
            <a:r>
              <a:rPr lang="pt-BR" i="1" smtClean="0"/>
              <a:t>: Impostos e Contribuições a Recuperar</a:t>
            </a:r>
          </a:p>
          <a:p>
            <a:r>
              <a:rPr lang="pt-BR" i="1" smtClean="0">
                <a:solidFill>
                  <a:srgbClr val="FF0000"/>
                </a:solidFill>
              </a:rPr>
              <a:t>Consolidado = </a:t>
            </a:r>
            <a:r>
              <a:rPr lang="pt-BR" b="1" i="1" smtClean="0">
                <a:solidFill>
                  <a:srgbClr val="FF0000"/>
                </a:solidFill>
              </a:rPr>
              <a:t>3.1% do PIB</a:t>
            </a:r>
            <a:endParaRPr lang="pt-BR" b="1" i="1">
              <a:solidFill>
                <a:srgbClr val="FF0000"/>
              </a:solidFill>
            </a:endParaRPr>
          </a:p>
          <a:p>
            <a:endParaRPr lang="pt-BR" i="1" smtClean="0"/>
          </a:p>
          <a:p>
            <a:r>
              <a:rPr lang="pt-BR" b="1" i="1" smtClean="0"/>
              <a:t>Passivo</a:t>
            </a:r>
            <a:r>
              <a:rPr lang="pt-BR" i="1" smtClean="0"/>
              <a:t>: Impostos, Taxas e Contribuições a Recolher</a:t>
            </a:r>
          </a:p>
          <a:p>
            <a:r>
              <a:rPr lang="pt-BR" i="1">
                <a:solidFill>
                  <a:srgbClr val="FF0000"/>
                </a:solidFill>
              </a:rPr>
              <a:t>Consolidado = </a:t>
            </a:r>
            <a:r>
              <a:rPr lang="pt-BR" b="1" i="1" smtClean="0">
                <a:solidFill>
                  <a:srgbClr val="FF0000"/>
                </a:solidFill>
              </a:rPr>
              <a:t>3.2% </a:t>
            </a:r>
            <a:r>
              <a:rPr lang="pt-BR" b="1" i="1">
                <a:solidFill>
                  <a:srgbClr val="FF0000"/>
                </a:solidFill>
              </a:rPr>
              <a:t>do </a:t>
            </a:r>
            <a:r>
              <a:rPr lang="pt-BR" b="1" i="1" smtClean="0">
                <a:solidFill>
                  <a:srgbClr val="FF0000"/>
                </a:solidFill>
              </a:rPr>
              <a:t>PIB</a:t>
            </a:r>
          </a:p>
          <a:p>
            <a:endParaRPr lang="pt-BR" b="1" i="1">
              <a:solidFill>
                <a:srgbClr val="FF0000"/>
              </a:solidFill>
            </a:endParaRPr>
          </a:p>
          <a:p>
            <a:r>
              <a:rPr lang="pt-BR" b="1" i="1" smtClean="0"/>
              <a:t>ATIVIDADES COM MAIORES TRIBUTOS A RECUPERAR</a:t>
            </a:r>
          </a:p>
          <a:p>
            <a:endParaRPr lang="pt-BR" b="1" i="1">
              <a:solidFill>
                <a:srgbClr val="FF0000"/>
              </a:solidFill>
            </a:endParaRPr>
          </a:p>
          <a:p>
            <a:r>
              <a:rPr lang="pt-BR" b="1" smtClean="0"/>
              <a:t> </a:t>
            </a:r>
          </a:p>
          <a:p>
            <a:endParaRPr lang="pt-BR" b="1"/>
          </a:p>
          <a:p>
            <a:endParaRPr lang="pt-BR" b="1"/>
          </a:p>
        </p:txBody>
      </p:sp>
      <p:sp>
        <p:nvSpPr>
          <p:cNvPr id="12" name="CaixaDeTexto 11"/>
          <p:cNvSpPr txBox="1"/>
          <p:nvPr/>
        </p:nvSpPr>
        <p:spPr>
          <a:xfrm>
            <a:off x="660599" y="6451595"/>
            <a:ext cx="90930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smtClean="0"/>
              <a:t>Fonte: RFB. </a:t>
            </a:r>
            <a:r>
              <a:rPr lang="en-US" sz="1200" i="1" err="1" smtClean="0"/>
              <a:t>Elaboração</a:t>
            </a:r>
            <a:r>
              <a:rPr lang="en-US" sz="1200" i="1" smtClean="0"/>
              <a:t> </a:t>
            </a:r>
            <a:r>
              <a:rPr lang="en-US" sz="1200" i="1" err="1" smtClean="0"/>
              <a:t>própria</a:t>
            </a:r>
            <a:r>
              <a:rPr lang="en-US" sz="1200" i="1" smtClean="0"/>
              <a:t>. </a:t>
            </a:r>
            <a:endParaRPr lang="pt-BR" sz="1200" i="1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3867" y="1699680"/>
            <a:ext cx="8112867" cy="502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90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DC2C1EED-20D5-42D8-A2CE-4B0C30622C3F}" type="slidenum">
              <a:rPr lang="pt-BR" altLang="pt-BR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2</a:t>
            </a:fld>
            <a:endParaRPr lang="pt-BR" altLang="pt-BR" sz="1200" dirty="0">
              <a:solidFill>
                <a:srgbClr val="FFFFFF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53" y="98328"/>
            <a:ext cx="2314575" cy="6762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2182" y="114092"/>
            <a:ext cx="2733675" cy="1047750"/>
          </a:xfrm>
          <a:prstGeom prst="rect">
            <a:avLst/>
          </a:prstGeom>
        </p:spPr>
      </p:pic>
      <p:cxnSp>
        <p:nvCxnSpPr>
          <p:cNvPr id="6" name="Conector reto 5"/>
          <p:cNvCxnSpPr/>
          <p:nvPr/>
        </p:nvCxnSpPr>
        <p:spPr>
          <a:xfrm>
            <a:off x="1012266" y="3282470"/>
            <a:ext cx="1041179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00" y="897462"/>
            <a:ext cx="3048009" cy="2286007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793999" y="3674533"/>
            <a:ext cx="7992533" cy="289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261938" indent="-261938">
              <a:defRPr sz="2400">
                <a:solidFill>
                  <a:schemeClr val="tx1"/>
                </a:solidFill>
                <a:latin typeface="Arial" charset="0"/>
              </a:defRPr>
            </a:lvl1pPr>
            <a:lvl2pPr marL="536575" indent="6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90011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281113" indent="-2921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598613" indent="-31591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055813" indent="-3159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513013" indent="-3159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2970213" indent="-3159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427413" indent="-3159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  <a:spcAft>
                <a:spcPct val="35000"/>
              </a:spcAft>
              <a:buClr>
                <a:schemeClr val="hlink"/>
              </a:buClr>
              <a:buSzPct val="120000"/>
            </a:pPr>
            <a:r>
              <a:rPr lang="pt-BR" altLang="x-none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g Caslon Medium" charset="0"/>
                <a:ea typeface="Big Caslon Medium" charset="0"/>
                <a:cs typeface="Big Caslon Medium" charset="0"/>
              </a:rPr>
              <a:t>Constituição Federal, art. 37, XXII </a:t>
            </a:r>
            <a:r>
              <a:rPr lang="pt-BR" altLang="x-none" sz="2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g Caslon Medium" charset="0"/>
                <a:ea typeface="Big Caslon Medium" charset="0"/>
                <a:cs typeface="Big Caslon Medium" charset="0"/>
              </a:rPr>
              <a:t>(EC 42/2003)</a:t>
            </a:r>
            <a:endParaRPr lang="pt-BR" altLang="x-none" sz="28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ig Caslon Medium" charset="0"/>
              <a:ea typeface="Big Caslon Medium" charset="0"/>
              <a:cs typeface="Big Caslon Medium" charset="0"/>
            </a:endParaRPr>
          </a:p>
          <a:p>
            <a:pPr lvl="1" algn="r">
              <a:lnSpc>
                <a:spcPct val="80000"/>
              </a:lnSpc>
              <a:spcBef>
                <a:spcPct val="25000"/>
              </a:spcBef>
              <a:spcAft>
                <a:spcPct val="35000"/>
              </a:spcAft>
              <a:buFont typeface="Tahoma" charset="0"/>
              <a:buNone/>
            </a:pPr>
            <a:r>
              <a:rPr lang="pt-BR" altLang="x-none" sz="2800" i="1" dirty="0">
                <a:latin typeface="Big Caslon Medium" charset="0"/>
                <a:ea typeface="Big Caslon Medium" charset="0"/>
                <a:cs typeface="Big Caslon Medium" charset="0"/>
              </a:rPr>
              <a:t>Compete </a:t>
            </a:r>
            <a:r>
              <a:rPr lang="pt-BR" altLang="x-none" sz="2800" i="1" u="sng" dirty="0">
                <a:latin typeface="Big Caslon Medium" charset="0"/>
                <a:ea typeface="Big Caslon Medium" charset="0"/>
                <a:cs typeface="Big Caslon Medium" charset="0"/>
              </a:rPr>
              <a:t>exclusivamente</a:t>
            </a:r>
            <a:r>
              <a:rPr lang="pt-BR" altLang="x-none" sz="2800" i="1" dirty="0">
                <a:latin typeface="Big Caslon Medium" charset="0"/>
                <a:ea typeface="Big Caslon Medium" charset="0"/>
                <a:cs typeface="Big Caslon Medium" charset="0"/>
              </a:rPr>
              <a:t> ao Senado:</a:t>
            </a:r>
          </a:p>
          <a:p>
            <a:pPr lvl="1" algn="r">
              <a:lnSpc>
                <a:spcPct val="80000"/>
              </a:lnSpc>
              <a:spcBef>
                <a:spcPct val="25000"/>
              </a:spcBef>
              <a:spcAft>
                <a:spcPct val="35000"/>
              </a:spcAft>
              <a:buFont typeface="Tahoma" charset="0"/>
              <a:buNone/>
            </a:pPr>
            <a:r>
              <a:rPr lang="pt-BR" altLang="x-none" sz="2800" i="1" dirty="0">
                <a:latin typeface="Big Caslon Medium" charset="0"/>
                <a:ea typeface="Big Caslon Medium" charset="0"/>
                <a:cs typeface="Big Caslon Medium" charset="0"/>
              </a:rPr>
              <a:t>... avaliar periodicamente a funcionalidade do Sistema Tributário Nacional, em sua estrutura e seus componentes, e o desempenho das administrações tributárias</a:t>
            </a:r>
          </a:p>
        </p:txBody>
      </p:sp>
    </p:spTree>
    <p:extLst>
      <p:ext uri="{BB962C8B-B14F-4D97-AF65-F5344CB8AC3E}">
        <p14:creationId xmlns:p14="http://schemas.microsoft.com/office/powerpoint/2010/main" val="85484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3" y="98328"/>
            <a:ext cx="2314575" cy="6762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2182" y="114092"/>
            <a:ext cx="2733675" cy="1047750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898634" y="1562865"/>
            <a:ext cx="1041179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-3073911" y="6192931"/>
            <a:ext cx="150417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b="1"/>
              <a:t>Fonte:  RFB.</a:t>
            </a:r>
          </a:p>
          <a:p>
            <a:pPr algn="r"/>
            <a:r>
              <a:rPr lang="pt-BR" sz="1100" b="1"/>
              <a:t>Elaboração</a:t>
            </a:r>
            <a:r>
              <a:rPr lang="pt-BR" sz="1100" b="1" smtClean="0"/>
              <a:t>: própria</a:t>
            </a:r>
            <a:endParaRPr lang="pt-BR" sz="1100" b="1"/>
          </a:p>
        </p:txBody>
      </p:sp>
      <p:sp>
        <p:nvSpPr>
          <p:cNvPr id="10" name="CaixaDeTexto 9"/>
          <p:cNvSpPr txBox="1"/>
          <p:nvPr/>
        </p:nvSpPr>
        <p:spPr>
          <a:xfrm>
            <a:off x="626041" y="815438"/>
            <a:ext cx="115443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pt-BR" altLang="pt-BR" sz="3600" b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Transfiguração </a:t>
            </a:r>
            <a:r>
              <a:rPr lang="pt-BR" altLang="pt-BR" sz="3600" i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(crescente) </a:t>
            </a:r>
            <a:r>
              <a:rPr lang="pt-BR" altLang="pt-BR" sz="3600" b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de trabalho em capital</a:t>
            </a:r>
            <a:endParaRPr lang="pt-BR" altLang="pt-BR" sz="3600" b="1" i="1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664" y="2119590"/>
            <a:ext cx="9696672" cy="4462806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863600" y="1663962"/>
            <a:ext cx="6739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smtClean="0"/>
              <a:t>Consolidação DIRPF 2015 </a:t>
            </a:r>
            <a:r>
              <a:rPr lang="mr-IN" sz="2000" b="1" i="1" smtClean="0"/>
              <a:t>–</a:t>
            </a:r>
            <a:r>
              <a:rPr lang="pt-BR" sz="2000" b="1" i="1" smtClean="0"/>
              <a:t> Ano-base 2014</a:t>
            </a:r>
            <a:endParaRPr lang="pt-BR" sz="2000" b="1" i="1"/>
          </a:p>
        </p:txBody>
      </p:sp>
      <p:sp>
        <p:nvSpPr>
          <p:cNvPr id="12" name="Oval 11"/>
          <p:cNvSpPr/>
          <p:nvPr/>
        </p:nvSpPr>
        <p:spPr>
          <a:xfrm>
            <a:off x="7941733" y="4724400"/>
            <a:ext cx="1380449" cy="6340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18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547" y="115500"/>
            <a:ext cx="2314575" cy="676275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1037968" y="1550249"/>
            <a:ext cx="1004000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63955" y="115500"/>
            <a:ext cx="2228045" cy="853954"/>
          </a:xfrm>
          <a:prstGeom prst="rect">
            <a:avLst/>
          </a:prstGeom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149158" y="3440462"/>
            <a:ext cx="1893951" cy="720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1600" b="1">
                <a:solidFill>
                  <a:schemeClr val="accent1">
                    <a:lumMod val="50000"/>
                  </a:schemeClr>
                </a:solidFill>
                <a:latin typeface="Big Caslon Medium" charset="0"/>
                <a:ea typeface="Big Caslon Medium" charset="0"/>
                <a:cs typeface="Big Caslon Medium" charset="0"/>
              </a:rPr>
              <a:t>Destruição rápida e intensa do emprego privado e de alta renda, e quebra do subsídio cruzado da Previdência Social....</a:t>
            </a:r>
          </a:p>
          <a:p>
            <a:pPr>
              <a:lnSpc>
                <a:spcPct val="120000"/>
              </a:lnSpc>
            </a:pPr>
            <a:r>
              <a:rPr lang="pt-BR" sz="1600" b="1">
                <a:solidFill>
                  <a:schemeClr val="accent1">
                    <a:lumMod val="50000"/>
                  </a:schemeClr>
                </a:solidFill>
                <a:latin typeface="Big Caslon Medium" charset="0"/>
                <a:ea typeface="Big Caslon Medium" charset="0"/>
                <a:cs typeface="Big Caslon Medium" charset="0"/>
              </a:rPr>
              <a:t>Simultâneo à proliferação de firmas individuais, sem ou raros funcionários (</a:t>
            </a:r>
            <a:r>
              <a:rPr lang="pt-BR" sz="1600" b="1" i="1">
                <a:solidFill>
                  <a:schemeClr val="accent1">
                    <a:lumMod val="50000"/>
                  </a:schemeClr>
                </a:solidFill>
                <a:latin typeface="Big Caslon Medium" charset="0"/>
                <a:ea typeface="Big Caslon Medium" charset="0"/>
                <a:cs typeface="Big Caslon Medium" charset="0"/>
              </a:rPr>
              <a:t>pejotização</a:t>
            </a:r>
            <a:r>
              <a:rPr lang="pt-BR" sz="1600" b="1">
                <a:solidFill>
                  <a:schemeClr val="accent1">
                    <a:lumMod val="50000"/>
                  </a:schemeClr>
                </a:solidFill>
                <a:latin typeface="Big Caslon Medium" charset="0"/>
                <a:ea typeface="Big Caslon Medium" charset="0"/>
                <a:cs typeface="Big Caslon Medium" charset="0"/>
              </a:rPr>
              <a:t>) </a:t>
            </a:r>
            <a:endParaRPr lang="pt-BR" sz="1050" b="1">
              <a:solidFill>
                <a:schemeClr val="accent1">
                  <a:lumMod val="50000"/>
                </a:schemeClr>
              </a:solidFill>
              <a:latin typeface="Big Caslon Medium" charset="0"/>
              <a:ea typeface="Big Caslon Medium" charset="0"/>
              <a:cs typeface="Big Caslon Medium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26041" y="815438"/>
            <a:ext cx="115443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pt-BR" altLang="pt-BR" sz="3600" b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Destruição do emprego: </a:t>
            </a:r>
            <a:r>
              <a:rPr lang="pt-BR" altLang="pt-BR" sz="3600" i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acima do teto previdenciário </a:t>
            </a:r>
            <a:endParaRPr lang="pt-BR" altLang="pt-BR" sz="3600" i="1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3109" y="1989042"/>
            <a:ext cx="1003554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9383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849" y="1638730"/>
            <a:ext cx="7879080" cy="490728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547" y="115500"/>
            <a:ext cx="2314575" cy="676275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1037968" y="1550249"/>
            <a:ext cx="1004000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63955" y="115500"/>
            <a:ext cx="2228045" cy="85395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244849" y="6573055"/>
            <a:ext cx="971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/>
              <a:t>Fonte: UHY</a:t>
            </a:r>
          </a:p>
        </p:txBody>
      </p:sp>
      <p:sp>
        <p:nvSpPr>
          <p:cNvPr id="12" name="Oval 7"/>
          <p:cNvSpPr/>
          <p:nvPr/>
        </p:nvSpPr>
        <p:spPr>
          <a:xfrm>
            <a:off x="3640984" y="2267591"/>
            <a:ext cx="406400" cy="3683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420624" y="3440462"/>
            <a:ext cx="1893951" cy="720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400" b="1">
                <a:solidFill>
                  <a:schemeClr val="accent1">
                    <a:lumMod val="50000"/>
                  </a:schemeClr>
                </a:solidFill>
                <a:latin typeface="Big Caslon Medium" charset="0"/>
                <a:ea typeface="Big Caslon Medium" charset="0"/>
                <a:cs typeface="Big Caslon Medium" charset="0"/>
              </a:rPr>
              <a:t>Encargos trabalhistas </a:t>
            </a:r>
            <a:r>
              <a:rPr lang="pt-BR" sz="1400" b="1">
                <a:solidFill>
                  <a:schemeClr val="accent1">
                    <a:lumMod val="50000"/>
                  </a:schemeClr>
                </a:solidFill>
                <a:latin typeface="Big Caslon Medium" charset="0"/>
                <a:ea typeface="Big Caslon Medium" charset="0"/>
                <a:cs typeface="Big Caslon Medium" charset="0"/>
              </a:rPr>
              <a:t>(campeão mundial na tributação de alto salários)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26027" y="815438"/>
            <a:ext cx="115443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pt-BR" altLang="pt-BR" sz="3600" b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Custo tributário do empregador comparado: </a:t>
            </a:r>
            <a:r>
              <a:rPr lang="pt-BR" altLang="pt-BR" sz="3600" i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alta renda</a:t>
            </a:r>
          </a:p>
        </p:txBody>
      </p:sp>
    </p:spTree>
    <p:extLst>
      <p:ext uri="{BB962C8B-B14F-4D97-AF65-F5344CB8AC3E}">
        <p14:creationId xmlns:p14="http://schemas.microsoft.com/office/powerpoint/2010/main" val="1938288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866" y="1755119"/>
            <a:ext cx="8991600" cy="49606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547" y="115500"/>
            <a:ext cx="2314575" cy="676275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1037968" y="1550249"/>
            <a:ext cx="1004000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63955" y="115500"/>
            <a:ext cx="2228045" cy="85395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1606" y="6381121"/>
            <a:ext cx="7355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/>
              <a:t>Fontes primárias: CAGED e RAIS.</a:t>
            </a:r>
          </a:p>
          <a:p>
            <a:r>
              <a:rPr lang="pt-BR" sz="1200"/>
              <a:t>Elaboração: SEBRAE</a:t>
            </a:r>
          </a:p>
        </p:txBody>
      </p:sp>
      <p:sp>
        <p:nvSpPr>
          <p:cNvPr id="9" name="Oval 5"/>
          <p:cNvSpPr/>
          <p:nvPr/>
        </p:nvSpPr>
        <p:spPr>
          <a:xfrm>
            <a:off x="9496294" y="4641504"/>
            <a:ext cx="1993900" cy="901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914400" y="901165"/>
            <a:ext cx="107845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pt-BR" altLang="pt-BR" sz="3600" b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Emprego: </a:t>
            </a:r>
            <a:r>
              <a:rPr lang="pt-BR" altLang="pt-BR" sz="3600" i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depende de Micro e Pequenos Negócios</a:t>
            </a:r>
          </a:p>
        </p:txBody>
      </p:sp>
    </p:spTree>
    <p:extLst>
      <p:ext uri="{BB962C8B-B14F-4D97-AF65-F5344CB8AC3E}">
        <p14:creationId xmlns:p14="http://schemas.microsoft.com/office/powerpoint/2010/main" val="13401621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220" y="1539113"/>
            <a:ext cx="8602980" cy="512826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547" y="115500"/>
            <a:ext cx="2314575" cy="676275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1037968" y="1550249"/>
            <a:ext cx="1004000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63955" y="115500"/>
            <a:ext cx="2228045" cy="85395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63076" y="6240371"/>
            <a:ext cx="2153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/>
              <a:t>Fonte primária: RFB. Elaboração própria.</a:t>
            </a:r>
          </a:p>
          <a:p>
            <a:endParaRPr lang="pt-BR" sz="1200"/>
          </a:p>
        </p:txBody>
      </p:sp>
      <p:sp>
        <p:nvSpPr>
          <p:cNvPr id="13" name="Oval 6"/>
          <p:cNvSpPr/>
          <p:nvPr/>
        </p:nvSpPr>
        <p:spPr>
          <a:xfrm>
            <a:off x="3846286" y="4103243"/>
            <a:ext cx="905327" cy="21395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71696" y="2405925"/>
            <a:ext cx="2395043" cy="19851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3200" b="1" i="1">
                <a:solidFill>
                  <a:schemeClr val="accent1">
                    <a:lumMod val="50000"/>
                  </a:schemeClr>
                </a:solidFill>
              </a:rPr>
              <a:t>Alíquota efetiva por regime e setor </a:t>
            </a:r>
          </a:p>
          <a:p>
            <a:pPr>
              <a:lnSpc>
                <a:spcPct val="100000"/>
              </a:lnSpc>
            </a:pPr>
            <a:endParaRPr lang="pt-BR" sz="3200" b="1" i="1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pt-BR" sz="1600" b="1" i="1">
                <a:solidFill>
                  <a:schemeClr val="accent1">
                    <a:lumMod val="50000"/>
                  </a:schemeClr>
                </a:solidFill>
              </a:rPr>
              <a:t>(casos presumido ou simples &gt; real)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914400" y="901165"/>
            <a:ext cx="107845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pt-BR" altLang="pt-BR" sz="3600" b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Anti-Emprego: </a:t>
            </a:r>
            <a:r>
              <a:rPr lang="pt-BR" altLang="pt-BR" sz="3600" i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Simples x Grande Empresa </a:t>
            </a:r>
          </a:p>
        </p:txBody>
      </p:sp>
    </p:spTree>
    <p:extLst>
      <p:ext uri="{BB962C8B-B14F-4D97-AF65-F5344CB8AC3E}">
        <p14:creationId xmlns:p14="http://schemas.microsoft.com/office/powerpoint/2010/main" val="1109767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3" y="98328"/>
            <a:ext cx="2314575" cy="6762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2182" y="114092"/>
            <a:ext cx="2733675" cy="1047750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898634" y="1562865"/>
            <a:ext cx="1041179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484554" y="6395605"/>
            <a:ext cx="83989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/>
              <a:t>Fonte: Araujo (2001), com atualização dos dados para os anos de 2000 a 2016. Elaboração Própria. </a:t>
            </a:r>
          </a:p>
          <a:p>
            <a:r>
              <a:rPr lang="pt-BR" sz="1100"/>
              <a:t>Nota: Dados para 2016 considerando projeção preliminar. </a:t>
            </a:r>
            <a:endParaRPr lang="pt-BR" sz="1100" b="1"/>
          </a:p>
        </p:txBody>
      </p:sp>
      <p:sp>
        <p:nvSpPr>
          <p:cNvPr id="9" name="CaixaDeTexto 8"/>
          <p:cNvSpPr txBox="1"/>
          <p:nvPr/>
        </p:nvSpPr>
        <p:spPr>
          <a:xfrm>
            <a:off x="898634" y="901165"/>
            <a:ext cx="107271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pt-BR" altLang="pt-BR" sz="3600" b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Desequilíbrio federativo: </a:t>
            </a:r>
            <a:r>
              <a:rPr lang="pt-BR" altLang="pt-BR" sz="3600" i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tendências opostas </a:t>
            </a:r>
            <a:r>
              <a:rPr lang="pt-BR" altLang="pt-BR" sz="3600" b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5009" y="1674058"/>
            <a:ext cx="7559040" cy="470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9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3" y="98328"/>
            <a:ext cx="2314575" cy="6762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2182" y="114092"/>
            <a:ext cx="2733675" cy="1047750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898634" y="1562865"/>
            <a:ext cx="1041179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555734" y="6337300"/>
            <a:ext cx="1717566" cy="431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/>
              <a:t>Fonte:  Afonso e Castro. Elaboração Própria.</a:t>
            </a:r>
            <a:endParaRPr lang="pt-BR" sz="1100" b="1"/>
          </a:p>
        </p:txBody>
      </p:sp>
      <p:sp>
        <p:nvSpPr>
          <p:cNvPr id="10" name="CaixaDeTexto 9"/>
          <p:cNvSpPr txBox="1"/>
          <p:nvPr/>
        </p:nvSpPr>
        <p:spPr>
          <a:xfrm>
            <a:off x="914400" y="901165"/>
            <a:ext cx="107845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pt-BR" altLang="pt-BR" sz="3600" b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Divisão Federativa da receita: </a:t>
            </a:r>
            <a:r>
              <a:rPr lang="pt-BR" altLang="pt-BR" sz="3600" i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variação pós-crise global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2230" y="1610397"/>
            <a:ext cx="8282940" cy="515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DC2C1EED-20D5-42D8-A2CE-4B0C30622C3F}" type="slidenum">
              <a:rPr lang="pt-BR" altLang="pt-BR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27</a:t>
            </a:fld>
            <a:endParaRPr lang="pt-BR" altLang="pt-BR" sz="1200">
              <a:solidFill>
                <a:srgbClr val="FFFFFF"/>
              </a:solidFill>
            </a:endParaRPr>
          </a:p>
        </p:txBody>
      </p:sp>
      <p:sp>
        <p:nvSpPr>
          <p:cNvPr id="587778" name="Rectangle 2"/>
          <p:cNvSpPr>
            <a:spLocks noChangeArrowheads="1"/>
          </p:cNvSpPr>
          <p:nvPr/>
        </p:nvSpPr>
        <p:spPr bwMode="auto">
          <a:xfrm>
            <a:off x="222252" y="2702859"/>
            <a:ext cx="11618383" cy="6848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 anchorCtr="1"/>
          <a:lstStyle/>
          <a:p>
            <a:pPr algn="ctr"/>
            <a:r>
              <a:rPr lang="pt-BR" altLang="pt-BR" sz="48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itchFamily="34" charset="-128"/>
                <a:cs typeface="Arial" pitchFamily="34" charset="0"/>
              </a:rPr>
              <a:t>Desempenho das Administrações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53" y="98328"/>
            <a:ext cx="2314575" cy="6762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2182" y="114092"/>
            <a:ext cx="2733675" cy="1047750"/>
          </a:xfrm>
          <a:prstGeom prst="rect">
            <a:avLst/>
          </a:prstGeom>
        </p:spPr>
      </p:pic>
      <p:cxnSp>
        <p:nvCxnSpPr>
          <p:cNvPr id="6" name="Conector reto 5"/>
          <p:cNvCxnSpPr/>
          <p:nvPr/>
        </p:nvCxnSpPr>
        <p:spPr>
          <a:xfrm>
            <a:off x="1012266" y="3434867"/>
            <a:ext cx="1041179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1845733" y="3934305"/>
            <a:ext cx="95842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800" i="1">
                <a:latin typeface="Big Caslon Medium" charset="0"/>
                <a:ea typeface="Big Caslon Medium" charset="0"/>
                <a:cs typeface="Big Caslon Medium" charset="0"/>
              </a:rPr>
              <a:t>substantivo masculino</a:t>
            </a:r>
            <a:endParaRPr lang="pt-BR" sz="2800">
              <a:latin typeface="Big Caslon Medium" charset="0"/>
              <a:ea typeface="Big Caslon Medium" charset="0"/>
              <a:cs typeface="Big Caslon Medium" charset="0"/>
            </a:endParaRPr>
          </a:p>
          <a:p>
            <a:pPr algn="r"/>
            <a:r>
              <a:rPr lang="pt-BR" sz="2800" b="1">
                <a:latin typeface="Big Caslon Medium" charset="0"/>
                <a:ea typeface="Big Caslon Medium" charset="0"/>
                <a:cs typeface="Big Caslon Medium" charset="0"/>
              </a:rPr>
              <a:t>- </a:t>
            </a:r>
            <a:r>
              <a:rPr lang="pt-BR" sz="2800">
                <a:latin typeface="Big Caslon Medium" charset="0"/>
                <a:ea typeface="Big Caslon Medium" charset="0"/>
                <a:cs typeface="Big Caslon Medium" charset="0"/>
              </a:rPr>
              <a:t>ação ou efeito de desempenhar(-se).</a:t>
            </a:r>
          </a:p>
          <a:p>
            <a:pPr algn="r"/>
            <a:r>
              <a:rPr lang="pt-BR" sz="2800" b="1">
                <a:latin typeface="Big Caslon Medium" charset="0"/>
                <a:ea typeface="Big Caslon Medium" charset="0"/>
                <a:cs typeface="Big Caslon Medium" charset="0"/>
              </a:rPr>
              <a:t>- </a:t>
            </a:r>
            <a:r>
              <a:rPr lang="pt-BR" sz="2800">
                <a:latin typeface="Big Caslon Medium" charset="0"/>
                <a:ea typeface="Big Caslon Medium" charset="0"/>
                <a:cs typeface="Big Caslon Medium" charset="0"/>
              </a:rPr>
              <a:t>cumprimento de obrigação ou de promessa; execução.</a:t>
            </a:r>
          </a:p>
        </p:txBody>
      </p:sp>
    </p:spTree>
    <p:extLst>
      <p:ext uri="{BB962C8B-B14F-4D97-AF65-F5344CB8AC3E}">
        <p14:creationId xmlns:p14="http://schemas.microsoft.com/office/powerpoint/2010/main" val="162931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3" y="98328"/>
            <a:ext cx="2314575" cy="6762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2182" y="114092"/>
            <a:ext cx="2733675" cy="1047750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898634" y="1562865"/>
            <a:ext cx="1041179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914400" y="901165"/>
            <a:ext cx="107845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pt-BR" altLang="pt-BR" sz="3600" b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(In)Evolução </a:t>
            </a:r>
          </a:p>
        </p:txBody>
      </p:sp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898634" y="2080458"/>
            <a:ext cx="10988566" cy="4855520"/>
          </a:xfrm>
        </p:spPr>
        <p:txBody>
          <a:bodyPr>
            <a:noAutofit/>
          </a:bodyPr>
          <a:lstStyle/>
          <a:p>
            <a:pPr marL="331787" indent="-457200" algn="just">
              <a:buSzPct val="100000"/>
              <a:buFont typeface="Wingdings" charset="2"/>
              <a:buChar char="ü"/>
            </a:pPr>
            <a:r>
              <a:rPr lang="en-US" altLang="pt-BR" sz="4000" dirty="0" err="1"/>
              <a:t>Tendência</a:t>
            </a:r>
            <a:r>
              <a:rPr lang="en-US" altLang="pt-BR" sz="4000" dirty="0"/>
              <a:t> </a:t>
            </a:r>
            <a:r>
              <a:rPr lang="en-US" altLang="pt-BR" sz="4000" dirty="0" err="1"/>
              <a:t>expansionista</a:t>
            </a:r>
            <a:r>
              <a:rPr lang="en-US" altLang="pt-BR" sz="4000" dirty="0"/>
              <a:t> no </a:t>
            </a:r>
            <a:r>
              <a:rPr lang="en-US" altLang="pt-BR" sz="4000" dirty="0" err="1"/>
              <a:t>pós-guerra</a:t>
            </a:r>
            <a:r>
              <a:rPr lang="en-US" altLang="pt-BR" sz="4000" dirty="0"/>
              <a:t>;</a:t>
            </a:r>
          </a:p>
          <a:p>
            <a:pPr marL="331787" indent="-457200" algn="just">
              <a:buSzPct val="100000"/>
              <a:buFont typeface="Wingdings" charset="2"/>
              <a:buChar char="ü"/>
            </a:pPr>
            <a:r>
              <a:rPr lang="en-US" altLang="pt-BR" sz="4000" dirty="0" err="1"/>
              <a:t>Diferencial</a:t>
            </a:r>
            <a:r>
              <a:rPr lang="en-US" altLang="pt-BR" sz="4000" dirty="0"/>
              <a:t> em </a:t>
            </a:r>
            <a:r>
              <a:rPr lang="en-US" altLang="pt-BR" sz="4000" dirty="0" err="1"/>
              <a:t>comparações</a:t>
            </a:r>
            <a:r>
              <a:rPr lang="en-US" altLang="pt-BR" sz="4000" dirty="0"/>
              <a:t> </a:t>
            </a:r>
            <a:r>
              <a:rPr lang="en-US" altLang="pt-BR" sz="4000" dirty="0" err="1"/>
              <a:t>internacionais</a:t>
            </a:r>
            <a:r>
              <a:rPr lang="en-US" altLang="pt-BR" sz="4000" dirty="0"/>
              <a:t>;</a:t>
            </a:r>
          </a:p>
          <a:p>
            <a:pPr marL="331787" indent="-457200" algn="just">
              <a:buSzPct val="100000"/>
              <a:buFont typeface="Wingdings" charset="2"/>
              <a:buChar char="ü"/>
            </a:pPr>
            <a:r>
              <a:rPr lang="en-US" altLang="pt-BR" sz="4000" dirty="0" err="1"/>
              <a:t>Viés</a:t>
            </a:r>
            <a:r>
              <a:rPr lang="en-US" altLang="pt-BR" sz="4000" dirty="0"/>
              <a:t> </a:t>
            </a:r>
            <a:r>
              <a:rPr lang="en-US" altLang="pt-BR" sz="4000" dirty="0" err="1"/>
              <a:t>baixista</a:t>
            </a:r>
            <a:r>
              <a:rPr lang="en-US" altLang="pt-BR" sz="4000" dirty="0"/>
              <a:t> </a:t>
            </a:r>
            <a:r>
              <a:rPr lang="en-US" altLang="pt-BR" sz="4000" dirty="0" err="1"/>
              <a:t>pós</a:t>
            </a:r>
            <a:r>
              <a:rPr lang="en-US" altLang="pt-BR" sz="4000" dirty="0"/>
              <a:t> </a:t>
            </a:r>
            <a:r>
              <a:rPr lang="en-US" altLang="pt-BR" sz="4000" dirty="0" err="1"/>
              <a:t>crise</a:t>
            </a:r>
            <a:r>
              <a:rPr lang="en-US" altLang="pt-BR" sz="4000" dirty="0"/>
              <a:t> global e </a:t>
            </a:r>
            <a:r>
              <a:rPr lang="en-US" altLang="pt-BR" sz="4000" dirty="0" err="1"/>
              <a:t>quebra</a:t>
            </a:r>
            <a:r>
              <a:rPr lang="en-US" altLang="pt-BR" sz="4000" dirty="0"/>
              <a:t> </a:t>
            </a:r>
            <a:r>
              <a:rPr lang="en-US" altLang="pt-BR" sz="4000" dirty="0" err="1"/>
              <a:t>estrutural</a:t>
            </a:r>
            <a:r>
              <a:rPr lang="en-US" altLang="pt-BR" sz="4000" dirty="0"/>
              <a:t>. </a:t>
            </a:r>
          </a:p>
          <a:p>
            <a:pPr marL="331787" indent="-457200" algn="just">
              <a:buSzPct val="100000"/>
              <a:buFont typeface="Wingdings" charset="2"/>
              <a:buChar char="ü"/>
            </a:pPr>
            <a:endParaRPr lang="x-none" altLang="pt-BR" sz="4000" dirty="0"/>
          </a:p>
          <a:p>
            <a:pPr marL="274637" lvl="1" indent="0" algn="just">
              <a:buSzPct val="100000"/>
            </a:pPr>
            <a:endParaRPr lang="en-US" altLang="pt-BR" sz="3200" dirty="0"/>
          </a:p>
        </p:txBody>
      </p:sp>
    </p:spTree>
    <p:extLst>
      <p:ext uri="{BB962C8B-B14F-4D97-AF65-F5344CB8AC3E}">
        <p14:creationId xmlns:p14="http://schemas.microsoft.com/office/powerpoint/2010/main" val="1033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3" y="98328"/>
            <a:ext cx="2314575" cy="6762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2182" y="114092"/>
            <a:ext cx="2733675" cy="1047750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898634" y="1562865"/>
            <a:ext cx="1041179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475488" y="914400"/>
            <a:ext cx="112234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pt-BR" altLang="pt-BR" sz="3600" b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Carga tributária no longo prazo: </a:t>
            </a:r>
            <a:r>
              <a:rPr lang="pt-BR" altLang="pt-BR" sz="3600" i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tendência expansionista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402" y="6345936"/>
            <a:ext cx="8394700" cy="4572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4999" y="1627021"/>
            <a:ext cx="7719060" cy="471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13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DC2C1EED-20D5-42D8-A2CE-4B0C30622C3F}" type="slidenum">
              <a:rPr lang="pt-BR" altLang="pt-BR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3</a:t>
            </a:fld>
            <a:endParaRPr lang="pt-BR" altLang="pt-BR" sz="1200" dirty="0">
              <a:solidFill>
                <a:srgbClr val="FFFFFF"/>
              </a:solidFill>
            </a:endParaRPr>
          </a:p>
        </p:txBody>
      </p:sp>
      <p:sp>
        <p:nvSpPr>
          <p:cNvPr id="587778" name="Rectangle 2"/>
          <p:cNvSpPr>
            <a:spLocks noChangeArrowheads="1"/>
          </p:cNvSpPr>
          <p:nvPr/>
        </p:nvSpPr>
        <p:spPr bwMode="auto">
          <a:xfrm>
            <a:off x="222252" y="2702859"/>
            <a:ext cx="11618383" cy="6848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 anchorCtr="1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altLang="pt-BR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itchFamily="34" charset="0"/>
              </a:rPr>
              <a:t>Funcionalidade do Sistema</a:t>
            </a:r>
            <a:endParaRPr lang="pt-BR" altLang="pt-BR" sz="48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Arial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53" y="98328"/>
            <a:ext cx="2314575" cy="6762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2182" y="114092"/>
            <a:ext cx="2733675" cy="1047750"/>
          </a:xfrm>
          <a:prstGeom prst="rect">
            <a:avLst/>
          </a:prstGeom>
        </p:spPr>
      </p:pic>
      <p:cxnSp>
        <p:nvCxnSpPr>
          <p:cNvPr id="6" name="Conector reto 5"/>
          <p:cNvCxnSpPr/>
          <p:nvPr/>
        </p:nvCxnSpPr>
        <p:spPr>
          <a:xfrm>
            <a:off x="1012266" y="3434867"/>
            <a:ext cx="1041179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1845733" y="3764973"/>
            <a:ext cx="958426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i="1" dirty="0">
                <a:latin typeface="Big Caslon Medium" charset="0"/>
                <a:ea typeface="Big Caslon Medium" charset="0"/>
                <a:cs typeface="Big Caslon Medium" charset="0"/>
              </a:rPr>
              <a:t>substantivo feminino</a:t>
            </a:r>
            <a:endParaRPr lang="pt-BR" sz="2400" dirty="0">
              <a:latin typeface="Big Caslon Medium" charset="0"/>
              <a:ea typeface="Big Caslon Medium" charset="0"/>
              <a:cs typeface="Big Caslon Medium" charset="0"/>
            </a:endParaRPr>
          </a:p>
          <a:p>
            <a:pPr algn="r"/>
            <a:r>
              <a:rPr lang="pt-BR" sz="2400" dirty="0">
                <a:latin typeface="Big Caslon Medium" charset="0"/>
                <a:ea typeface="Big Caslon Medium" charset="0"/>
                <a:cs typeface="Big Caslon Medium" charset="0"/>
              </a:rPr>
              <a:t>qualidade de funcional; funcionalismo.</a:t>
            </a:r>
          </a:p>
          <a:p>
            <a:pPr algn="r"/>
            <a:endParaRPr lang="pt-BR" sz="2400" dirty="0">
              <a:latin typeface="Big Caslon Medium" charset="0"/>
              <a:ea typeface="Big Caslon Medium" charset="0"/>
              <a:cs typeface="Big Caslon Medium" charset="0"/>
            </a:endParaRPr>
          </a:p>
          <a:p>
            <a:pPr algn="r"/>
            <a:r>
              <a:rPr lang="pt-BR" sz="2400" dirty="0">
                <a:latin typeface="Big Caslon Medium" charset="0"/>
                <a:ea typeface="Big Caslon Medium" charset="0"/>
                <a:cs typeface="Big Caslon Medium" charset="0"/>
              </a:rPr>
              <a:t>funcional</a:t>
            </a:r>
          </a:p>
          <a:p>
            <a:pPr algn="r"/>
            <a:r>
              <a:rPr lang="pt-BR" sz="2400" dirty="0">
                <a:latin typeface="Big Caslon Medium" charset="0"/>
                <a:ea typeface="Big Caslon Medium" charset="0"/>
                <a:cs typeface="Big Caslon Medium" charset="0"/>
              </a:rPr>
              <a:t>- relativo a função.</a:t>
            </a:r>
          </a:p>
          <a:p>
            <a:pPr algn="r"/>
            <a:r>
              <a:rPr lang="pt-BR" sz="2400" dirty="0">
                <a:latin typeface="Big Caslon Medium" charset="0"/>
                <a:ea typeface="Big Caslon Medium" charset="0"/>
                <a:cs typeface="Big Caslon Medium" charset="0"/>
              </a:rPr>
              <a:t>- que se adquire em virtude de funções exercidas e cuja validade dura exatamente o período de exercício (diz-se de nacionalidade).</a:t>
            </a:r>
          </a:p>
          <a:p>
            <a:pPr algn="r"/>
            <a:endParaRPr lang="pt-BR" sz="2400" dirty="0">
              <a:latin typeface="Big Caslon Medium" charset="0"/>
              <a:ea typeface="Big Caslon Medium" charset="0"/>
              <a:cs typeface="Big Caslon Medium" charset="0"/>
            </a:endParaRPr>
          </a:p>
          <a:p>
            <a:pPr marL="285750" indent="-285750" algn="r">
              <a:buFontTx/>
              <a:buChar char="-"/>
            </a:pPr>
            <a:r>
              <a:rPr lang="pt-BR" sz="2400" dirty="0">
                <a:solidFill>
                  <a:srgbClr val="222222"/>
                </a:solidFill>
                <a:latin typeface="Big Caslon Medium" charset="0"/>
                <a:ea typeface="Big Caslon Medium" charset="0"/>
                <a:cs typeface="Big Caslon Medium" charset="0"/>
              </a:rPr>
              <a:t>.</a:t>
            </a:r>
            <a:endParaRPr lang="pt-BR" sz="2400" b="0" i="0" dirty="0">
              <a:solidFill>
                <a:srgbClr val="222222"/>
              </a:solidFill>
              <a:effectLst/>
              <a:latin typeface="Big Caslon Medium" charset="0"/>
              <a:ea typeface="Big Caslon Medium" charset="0"/>
              <a:cs typeface="Big Caslon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67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396" y="1581706"/>
            <a:ext cx="9799320" cy="46482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53" y="98328"/>
            <a:ext cx="2314575" cy="6762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2182" y="114092"/>
            <a:ext cx="2733675" cy="1047750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898634" y="1562865"/>
            <a:ext cx="1041179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475488" y="914400"/>
            <a:ext cx="112234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pt-BR" altLang="pt-BR" sz="3600" b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Carga tributária no médio prazo: </a:t>
            </a:r>
            <a:r>
              <a:rPr lang="pt-BR" altLang="pt-BR" sz="3600" i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viés de baixa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8922" y="6412738"/>
            <a:ext cx="8394700" cy="4699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5815584" y="2361039"/>
            <a:ext cx="694944" cy="56504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Oval 12"/>
          <p:cNvSpPr/>
          <p:nvPr/>
        </p:nvSpPr>
        <p:spPr>
          <a:xfrm>
            <a:off x="10265664" y="3299823"/>
            <a:ext cx="694944" cy="56504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5" name="Conector Reto 14"/>
          <p:cNvCxnSpPr/>
          <p:nvPr/>
        </p:nvCxnSpPr>
        <p:spPr>
          <a:xfrm>
            <a:off x="6839712" y="2487168"/>
            <a:ext cx="3343910" cy="794367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416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659" y="1688186"/>
            <a:ext cx="8214360" cy="51054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53" y="98328"/>
            <a:ext cx="2314575" cy="6762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2182" y="114092"/>
            <a:ext cx="2733675" cy="1047750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898634" y="1562865"/>
            <a:ext cx="1041179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914400" y="901165"/>
            <a:ext cx="107845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pt-BR" altLang="pt-BR" sz="3600" b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Carga Tributária Nacional: </a:t>
            </a:r>
            <a:r>
              <a:rPr lang="pt-BR" altLang="pt-BR" sz="3600" b="1" i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queda pós-crise global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735941" y="6531976"/>
            <a:ext cx="111414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/>
              <a:t>Fonte:  Afonso e Castro. Elaboração Própria.</a:t>
            </a:r>
            <a:endParaRPr lang="pt-BR" sz="1100" b="1"/>
          </a:p>
        </p:txBody>
      </p:sp>
      <p:sp>
        <p:nvSpPr>
          <p:cNvPr id="10" name="Oval 9"/>
          <p:cNvSpPr/>
          <p:nvPr/>
        </p:nvSpPr>
        <p:spPr>
          <a:xfrm>
            <a:off x="3234266" y="4639735"/>
            <a:ext cx="2726265" cy="171768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905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762" y="1700528"/>
            <a:ext cx="10447020" cy="445008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53" y="98328"/>
            <a:ext cx="2314575" cy="6762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2182" y="114092"/>
            <a:ext cx="2733675" cy="1047750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898634" y="1562865"/>
            <a:ext cx="1041179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475488" y="914400"/>
            <a:ext cx="112234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pt-BR" altLang="pt-BR" sz="3600" b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Carga tributária federal: </a:t>
            </a:r>
            <a:r>
              <a:rPr lang="pt-BR" altLang="pt-BR" sz="3600" i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maior viés de baixa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8922" y="6412738"/>
            <a:ext cx="8394700" cy="4699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5230368" y="2196447"/>
            <a:ext cx="1280160" cy="56504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Oval 13"/>
          <p:cNvSpPr/>
          <p:nvPr/>
        </p:nvSpPr>
        <p:spPr>
          <a:xfrm>
            <a:off x="10357104" y="3043791"/>
            <a:ext cx="694944" cy="56504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6382512" y="2560320"/>
            <a:ext cx="3974592" cy="82296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25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3" y="98328"/>
            <a:ext cx="2314575" cy="6762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2182" y="114092"/>
            <a:ext cx="2733675" cy="1047750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898634" y="1562865"/>
            <a:ext cx="1041179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735941" y="6350000"/>
            <a:ext cx="16687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/>
              <a:t>Fonte:  Afonso e Castro. Elaboração Própria.</a:t>
            </a:r>
            <a:endParaRPr lang="pt-BR" sz="1100" b="1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2782" y="1643142"/>
            <a:ext cx="8260817" cy="5137745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914400" y="901165"/>
            <a:ext cx="107845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pt-BR" altLang="pt-BR" sz="3600" b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Carga Tributária Federal: </a:t>
            </a:r>
            <a:r>
              <a:rPr lang="pt-BR" altLang="pt-BR" sz="3600" b="1" i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queda pós-crise global</a:t>
            </a:r>
          </a:p>
        </p:txBody>
      </p:sp>
      <p:sp>
        <p:nvSpPr>
          <p:cNvPr id="9" name="Oval 8"/>
          <p:cNvSpPr/>
          <p:nvPr/>
        </p:nvSpPr>
        <p:spPr>
          <a:xfrm>
            <a:off x="2370863" y="4826001"/>
            <a:ext cx="3403406" cy="181186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64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3" y="98328"/>
            <a:ext cx="2314575" cy="6762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2182" y="114092"/>
            <a:ext cx="2733675" cy="1047750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898634" y="1562865"/>
            <a:ext cx="1041179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735941" y="6350000"/>
            <a:ext cx="16687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/>
              <a:t>Fonte:  </a:t>
            </a:r>
            <a:r>
              <a:rPr lang="pt-BR" sz="1100" smtClean="0"/>
              <a:t>RFB.</a:t>
            </a:r>
          </a:p>
          <a:p>
            <a:r>
              <a:rPr lang="pt-BR" sz="1100" smtClean="0"/>
              <a:t>Elaboração IBRE/FGV</a:t>
            </a:r>
            <a:endParaRPr lang="pt-BR" sz="1100" b="1"/>
          </a:p>
        </p:txBody>
      </p:sp>
      <p:sp>
        <p:nvSpPr>
          <p:cNvPr id="10" name="CaixaDeTexto 9"/>
          <p:cNvSpPr txBox="1"/>
          <p:nvPr/>
        </p:nvSpPr>
        <p:spPr>
          <a:xfrm>
            <a:off x="914400" y="901165"/>
            <a:ext cx="107845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pt-BR" altLang="pt-BR" sz="3600" b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Evolução muito diferenciada setorialmente</a:t>
            </a:r>
            <a:endParaRPr lang="pt-BR" altLang="pt-BR" sz="3600" b="1" i="1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9381251" y="4301073"/>
            <a:ext cx="423137" cy="863599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836" y="1659465"/>
            <a:ext cx="5353938" cy="414866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4032" y="1674282"/>
            <a:ext cx="5708337" cy="4423285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9381250" y="4301073"/>
            <a:ext cx="931137" cy="626533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Oval 14"/>
          <p:cNvSpPr/>
          <p:nvPr/>
        </p:nvSpPr>
        <p:spPr>
          <a:xfrm>
            <a:off x="3879854" y="3936723"/>
            <a:ext cx="931137" cy="415149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177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3" y="98328"/>
            <a:ext cx="2314575" cy="6762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2182" y="114092"/>
            <a:ext cx="2733675" cy="1047750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898634" y="1562865"/>
            <a:ext cx="1041179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173658" y="6267589"/>
            <a:ext cx="83989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/>
              <a:t>Fonte: Afonso e Castro. Elaboração Própria. </a:t>
            </a:r>
          </a:p>
          <a:p>
            <a:r>
              <a:rPr lang="pt-BR" sz="1100"/>
              <a:t>Nota: Dados para 2016 considerando projeção preliminar. </a:t>
            </a:r>
            <a:endParaRPr lang="pt-BR" sz="1100" b="1"/>
          </a:p>
        </p:txBody>
      </p:sp>
      <p:sp>
        <p:nvSpPr>
          <p:cNvPr id="9" name="CaixaDeTexto 8"/>
          <p:cNvSpPr txBox="1"/>
          <p:nvPr/>
        </p:nvSpPr>
        <p:spPr>
          <a:xfrm>
            <a:off x="475488" y="914400"/>
            <a:ext cx="112234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pt-BR" altLang="pt-BR" sz="3600" b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Carga tributária estadual </a:t>
            </a:r>
            <a:r>
              <a:rPr lang="pt-BR" altLang="pt-BR" sz="3600" i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(estável) </a:t>
            </a:r>
            <a:r>
              <a:rPr lang="pt-BR" altLang="pt-BR" sz="3600" b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e municipal </a:t>
            </a:r>
            <a:r>
              <a:rPr lang="pt-BR" altLang="pt-BR" sz="3600" i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(crescente)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658" y="2286468"/>
            <a:ext cx="6164580" cy="303276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7537" y="2271228"/>
            <a:ext cx="5608320" cy="3048000"/>
          </a:xfrm>
          <a:prstGeom prst="rect">
            <a:avLst/>
          </a:prstGeom>
        </p:spPr>
      </p:pic>
      <p:cxnSp>
        <p:nvCxnSpPr>
          <p:cNvPr id="10" name="Conector Reto 9"/>
          <p:cNvCxnSpPr/>
          <p:nvPr/>
        </p:nvCxnSpPr>
        <p:spPr>
          <a:xfrm flipV="1">
            <a:off x="7433733" y="2489200"/>
            <a:ext cx="4265208" cy="45720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3251204" y="2861740"/>
            <a:ext cx="2861729" cy="8466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85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3" y="98328"/>
            <a:ext cx="2314575" cy="6762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2182" y="114092"/>
            <a:ext cx="2733675" cy="1047750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898634" y="1562865"/>
            <a:ext cx="1041179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914400" y="6251873"/>
            <a:ext cx="80775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/>
              <a:t>Fonte: Orair, Afonso e Castro. Elaboração Própria. </a:t>
            </a:r>
          </a:p>
          <a:p>
            <a:r>
              <a:rPr lang="pt-BR" sz="1100"/>
              <a:t>Base de Dados: Siafi Gerencial, RREO’s  (Estados e Municípios), BGU, Finbra (Estados e Municípios) e STN.</a:t>
            </a:r>
          </a:p>
          <a:p>
            <a:r>
              <a:rPr lang="pt-BR" sz="1100"/>
              <a:t>Nota: Dados para 2016 considerando projeção preliminar. </a:t>
            </a:r>
            <a:endParaRPr lang="pt-BR" sz="1100" b="1"/>
          </a:p>
        </p:txBody>
      </p:sp>
      <p:sp>
        <p:nvSpPr>
          <p:cNvPr id="9" name="CaixaDeTexto 8"/>
          <p:cNvSpPr txBox="1"/>
          <p:nvPr/>
        </p:nvSpPr>
        <p:spPr>
          <a:xfrm>
            <a:off x="475488" y="914400"/>
            <a:ext cx="112234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pt-BR" altLang="pt-BR" sz="3600" b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Carga tributária: </a:t>
            </a:r>
            <a:r>
              <a:rPr lang="pt-BR" altLang="pt-BR" sz="3600" i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viés de baixa em diferentes metodologias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9309" y="1692978"/>
            <a:ext cx="7330440" cy="455676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9144000" y="3860800"/>
            <a:ext cx="643464" cy="4402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778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3" y="98328"/>
            <a:ext cx="2314575" cy="6762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2182" y="114092"/>
            <a:ext cx="2733675" cy="1047750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898634" y="1562865"/>
            <a:ext cx="1041179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712258" y="887541"/>
            <a:ext cx="107845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pt-BR" altLang="pt-BR" sz="3600" b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Evolução: melhor no Simples que receita federal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044" y="1646810"/>
            <a:ext cx="10279380" cy="509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3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3" y="98328"/>
            <a:ext cx="2314575" cy="6762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2182" y="114092"/>
            <a:ext cx="2733675" cy="1047750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898634" y="1562865"/>
            <a:ext cx="1041179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914400" y="901165"/>
            <a:ext cx="107845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pt-BR" altLang="pt-BR" sz="3600" b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Dívida (nada) ativa: </a:t>
            </a:r>
            <a:r>
              <a:rPr lang="pt-BR" altLang="pt-BR" sz="2800" i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a receber (astronômico) e recebido (irrisório)</a:t>
            </a:r>
            <a:endParaRPr lang="pt-BR" altLang="pt-BR" sz="3600" i="1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7147" y="6551914"/>
            <a:ext cx="80775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/>
              <a:t>Fontes: balanços anuais dos governos. Elaboração Própria. 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6667" y="1619852"/>
            <a:ext cx="6042209" cy="3576988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4475" y="2516916"/>
            <a:ext cx="6217920" cy="400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3" y="98328"/>
            <a:ext cx="2314575" cy="67627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2182" y="114092"/>
            <a:ext cx="2733675" cy="1047750"/>
          </a:xfrm>
          <a:prstGeom prst="rect">
            <a:avLst/>
          </a:prstGeom>
        </p:spPr>
      </p:pic>
      <p:cxnSp>
        <p:nvCxnSpPr>
          <p:cNvPr id="10" name="Conector reto 9"/>
          <p:cNvCxnSpPr/>
          <p:nvPr/>
        </p:nvCxnSpPr>
        <p:spPr>
          <a:xfrm>
            <a:off x="898634" y="1562865"/>
            <a:ext cx="1041179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914400" y="901165"/>
            <a:ext cx="107845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pt-BR" altLang="pt-BR" sz="3600" b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Brasil fora da ordem tributária mundial </a:t>
            </a:r>
          </a:p>
          <a:p>
            <a:r>
              <a:rPr lang="pt-BR" altLang="pt-BR" sz="3600" b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898634" y="1852117"/>
            <a:ext cx="11039365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pt-BR" altLang="pt-BR" sz="2000" b="1" i="1">
                <a:latin typeface="Big Caslon Medium" charset="0"/>
                <a:ea typeface="Big Caslon Medium" charset="0"/>
                <a:cs typeface="Big Caslon Medium" charset="0"/>
              </a:rPr>
              <a:t>Não-Sistema</a:t>
            </a:r>
            <a:r>
              <a:rPr lang="pt-BR" altLang="pt-BR" sz="2000">
                <a:latin typeface="Big Caslon Medium" charset="0"/>
                <a:ea typeface="Big Caslon Medium" charset="0"/>
                <a:cs typeface="Big Caslon Medium" charset="0"/>
              </a:rPr>
              <a:t>: a minoria, formada por grandes empresas e instituições financeiras, restou tributado pelo sistema normal de impostos, mas ainda assim à custa de excessiva dependência de incentivos (principal arma para enfrentar os concorrentes) e intenso planejamento tributário;</a:t>
            </a:r>
            <a:endParaRPr lang="pt-BR" altLang="pt-BR" sz="2000" b="1">
              <a:latin typeface="Big Caslon Medium" charset="0"/>
              <a:ea typeface="Big Caslon Medium" charset="0"/>
              <a:cs typeface="Big Caslon Medium" charset="0"/>
            </a:endParaRP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pt-BR" altLang="pt-BR" sz="2000" b="1">
                <a:latin typeface="Big Caslon Medium" charset="0"/>
                <a:ea typeface="Big Caslon Medium" charset="0"/>
                <a:cs typeface="Big Caslon Medium" charset="0"/>
              </a:rPr>
              <a:t>Contribuintes</a:t>
            </a:r>
            <a:r>
              <a:rPr lang="pt-BR" altLang="pt-BR" sz="2000">
                <a:latin typeface="Big Caslon Medium" charset="0"/>
                <a:ea typeface="Big Caslon Medium" charset="0"/>
                <a:cs typeface="Big Caslon Medium" charset="0"/>
              </a:rPr>
              <a:t>: encargos patronais e </a:t>
            </a:r>
            <a:r>
              <a:rPr lang="pt-BR" altLang="pt-BR" sz="2000" i="1">
                <a:latin typeface="Big Caslon Medium" charset="0"/>
                <a:ea typeface="Big Caslon Medium" charset="0"/>
                <a:cs typeface="Big Caslon Medium" charset="0"/>
              </a:rPr>
              <a:t>compliance</a:t>
            </a:r>
            <a:r>
              <a:rPr lang="pt-BR" altLang="pt-BR" sz="2000">
                <a:latin typeface="Big Caslon Medium" charset="0"/>
                <a:ea typeface="Big Caslon Medium" charset="0"/>
                <a:cs typeface="Big Caslon Medium" charset="0"/>
              </a:rPr>
              <a:t> estimulam adesão maciça e crescente aos regimes especiais e diferenciados, fora transfiguração de trabalhadores em firmas ...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pt-BR" altLang="pt-BR" sz="2000" b="1">
                <a:latin typeface="Big Caslon Medium" charset="0"/>
                <a:ea typeface="Big Caslon Medium" charset="0"/>
                <a:cs typeface="Big Caslon Medium" charset="0"/>
              </a:rPr>
              <a:t>Fiscos</a:t>
            </a:r>
            <a:r>
              <a:rPr lang="pt-BR" altLang="pt-BR" sz="2000">
                <a:latin typeface="Big Caslon Medium" charset="0"/>
                <a:ea typeface="Big Caslon Medium" charset="0"/>
                <a:cs typeface="Big Caslon Medium" charset="0"/>
              </a:rPr>
              <a:t>: reação de ampliar substituições e retenções na fonte, e ainda sobrecarregar bens e serviços estratégicos na economia (combustíveis, energia, comunciações, serviços financeiros;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pt-BR" altLang="pt-BR" sz="2000" b="1" i="1">
                <a:latin typeface="Big Caslon Medium" charset="0"/>
                <a:ea typeface="Big Caslon Medium" charset="0"/>
                <a:cs typeface="Big Caslon Medium" charset="0"/>
              </a:rPr>
              <a:t>Não-Política: </a:t>
            </a:r>
            <a:r>
              <a:rPr lang="pt-BR" altLang="pt-BR" sz="2000">
                <a:latin typeface="Big Caslon Medium" charset="0"/>
                <a:ea typeface="Big Caslon Medium" charset="0"/>
                <a:cs typeface="Big Caslon Medium" charset="0"/>
              </a:rPr>
              <a:t>cada vez mais restrito o raio de manobra para formulação de políticas tributárias, presa na armadilha de buscar arrecadação a qualquer custo, enquanto resultados se revelam cada vez menos eficientes e eficazes.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pt-BR" altLang="pt-BR" sz="2000">
              <a:latin typeface="Big Caslon Medium" charset="0"/>
              <a:ea typeface="Big Caslon Medium" charset="0"/>
              <a:cs typeface="Big Caslon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10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3" y="98328"/>
            <a:ext cx="2314575" cy="6762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2182" y="114092"/>
            <a:ext cx="2733675" cy="1047750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898634" y="1562865"/>
            <a:ext cx="1041179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914400" y="901165"/>
            <a:ext cx="107845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pt-BR" altLang="pt-BR" sz="3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Estrutura e Componentes</a:t>
            </a:r>
          </a:p>
        </p:txBody>
      </p:sp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898634" y="1674059"/>
            <a:ext cx="10988566" cy="4855520"/>
          </a:xfrm>
        </p:spPr>
        <p:txBody>
          <a:bodyPr vert="horz" lIns="91440" tIns="45720" rIns="91440" bIns="45720" rtlCol="0">
            <a:noAutofit/>
          </a:bodyPr>
          <a:lstStyle/>
          <a:p>
            <a:pPr marL="331787" indent="-457200" algn="just">
              <a:buSzPct val="100000"/>
              <a:buFont typeface="Wingdings" charset="2"/>
              <a:buChar char="ü"/>
            </a:pPr>
            <a:endParaRPr lang="en-US" altLang="pt-BR" sz="4000" dirty="0"/>
          </a:p>
          <a:p>
            <a:pPr marL="331787" indent="-457200" algn="just">
              <a:buSzPct val="100000"/>
              <a:buFont typeface="Wingdings" charset="2"/>
              <a:buChar char="ü"/>
            </a:pPr>
            <a:r>
              <a:rPr lang="en-US" altLang="pt-BR" sz="4000" dirty="0"/>
              <a:t>Estrutura atual da </a:t>
            </a:r>
            <a:r>
              <a:rPr lang="en-US" altLang="pt-BR" sz="4000" dirty="0" err="1" smtClean="0"/>
              <a:t>arrecadação</a:t>
            </a:r>
            <a:endParaRPr lang="en-US" altLang="pt-BR" sz="4000" dirty="0"/>
          </a:p>
          <a:p>
            <a:pPr marL="331787" indent="-457200" algn="just">
              <a:buSzPct val="100000"/>
              <a:buFont typeface="Wingdings" charset="2"/>
              <a:buChar char="ü"/>
            </a:pPr>
            <a:r>
              <a:rPr lang="en-US" altLang="pt-BR" sz="4000" dirty="0" err="1"/>
              <a:t>Características</a:t>
            </a:r>
            <a:r>
              <a:rPr lang="en-US" altLang="pt-BR" sz="4000" dirty="0"/>
              <a:t> </a:t>
            </a:r>
            <a:r>
              <a:rPr lang="en-US" altLang="pt-BR" sz="4000" dirty="0" err="1"/>
              <a:t>marcantes</a:t>
            </a:r>
            <a:r>
              <a:rPr lang="en-US" altLang="pt-BR" sz="4000" dirty="0"/>
              <a:t> da </a:t>
            </a:r>
            <a:r>
              <a:rPr lang="en-US" altLang="pt-BR" sz="4000" dirty="0" err="1" smtClean="0"/>
              <a:t>tributação</a:t>
            </a:r>
            <a:endParaRPr lang="en-US" altLang="pt-BR" sz="4000" dirty="0"/>
          </a:p>
          <a:p>
            <a:pPr marL="331787" indent="-457200" algn="just">
              <a:buSzPct val="100000"/>
              <a:buFont typeface="Wingdings" charset="2"/>
              <a:buChar char="ü"/>
            </a:pPr>
            <a:r>
              <a:rPr lang="en-US" altLang="pt-BR" sz="4000" dirty="0" err="1"/>
              <a:t>Divisão</a:t>
            </a:r>
            <a:r>
              <a:rPr lang="en-US" altLang="pt-BR" sz="4000" dirty="0"/>
              <a:t> </a:t>
            </a:r>
            <a:r>
              <a:rPr lang="en-US" altLang="pt-BR" sz="4000" dirty="0" err="1"/>
              <a:t>federativa</a:t>
            </a:r>
            <a:r>
              <a:rPr lang="en-US" altLang="pt-BR" sz="4000" dirty="0"/>
              <a:t> da </a:t>
            </a:r>
            <a:r>
              <a:rPr lang="en-US" altLang="pt-BR" sz="4000" dirty="0" err="1" smtClean="0"/>
              <a:t>receita</a:t>
            </a:r>
            <a:r>
              <a:rPr lang="en-US" altLang="pt-BR" sz="4000" dirty="0" smtClean="0"/>
              <a:t> </a:t>
            </a:r>
            <a:endParaRPr lang="en-US" altLang="pt-BR" sz="4000" dirty="0"/>
          </a:p>
          <a:p>
            <a:pPr marL="331787" indent="-457200" algn="just">
              <a:buSzPct val="100000"/>
              <a:buFont typeface="Wingdings" charset="2"/>
              <a:buChar char="ü"/>
            </a:pPr>
            <a:endParaRPr lang="x-none" altLang="pt-BR" sz="4000" dirty="0"/>
          </a:p>
          <a:p>
            <a:pPr marL="274637" lvl="1" indent="0" algn="just">
              <a:buSzPct val="100000"/>
            </a:pPr>
            <a:endParaRPr lang="en-US" altLang="pt-BR" sz="3200" dirty="0"/>
          </a:p>
        </p:txBody>
      </p:sp>
    </p:spTree>
    <p:extLst>
      <p:ext uri="{BB962C8B-B14F-4D97-AF65-F5344CB8AC3E}">
        <p14:creationId xmlns:p14="http://schemas.microsoft.com/office/powerpoint/2010/main" val="193147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DC2C1EED-20D5-42D8-A2CE-4B0C30622C3F}" type="slidenum">
              <a:rPr lang="pt-BR" altLang="pt-BR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40</a:t>
            </a:fld>
            <a:endParaRPr lang="pt-BR" altLang="pt-BR" sz="1200">
              <a:solidFill>
                <a:srgbClr val="FFFFFF"/>
              </a:solidFill>
            </a:endParaRPr>
          </a:p>
        </p:txBody>
      </p:sp>
      <p:sp>
        <p:nvSpPr>
          <p:cNvPr id="587778" name="Rectangle 2"/>
          <p:cNvSpPr>
            <a:spLocks noChangeArrowheads="1"/>
          </p:cNvSpPr>
          <p:nvPr/>
        </p:nvSpPr>
        <p:spPr bwMode="auto">
          <a:xfrm>
            <a:off x="239185" y="2702859"/>
            <a:ext cx="11618383" cy="6848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 anchorCtr="1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altLang="pt-BR" sz="4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itchFamily="34" charset="0"/>
              </a:rPr>
              <a:t>Desafios</a:t>
            </a:r>
            <a:endParaRPr lang="pt-BR" altLang="pt-BR" sz="48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Arial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53" y="98328"/>
            <a:ext cx="2314575" cy="6762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2182" y="114092"/>
            <a:ext cx="2733675" cy="1047750"/>
          </a:xfrm>
          <a:prstGeom prst="rect">
            <a:avLst/>
          </a:prstGeom>
        </p:spPr>
      </p:pic>
      <p:cxnSp>
        <p:nvCxnSpPr>
          <p:cNvPr id="6" name="Conector reto 5"/>
          <p:cNvCxnSpPr/>
          <p:nvPr/>
        </p:nvCxnSpPr>
        <p:spPr>
          <a:xfrm>
            <a:off x="1012266" y="3434867"/>
            <a:ext cx="1041179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27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3" y="98328"/>
            <a:ext cx="2314575" cy="6762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2182" y="114092"/>
            <a:ext cx="2733675" cy="1047750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898634" y="1562865"/>
            <a:ext cx="1041179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914400" y="901165"/>
            <a:ext cx="107845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pt-BR" altLang="pt-BR" sz="3600" b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Estratégias para resolução</a:t>
            </a:r>
          </a:p>
        </p:txBody>
      </p:sp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1169567" y="1674059"/>
            <a:ext cx="10988566" cy="4855520"/>
          </a:xfrm>
        </p:spPr>
        <p:txBody>
          <a:bodyPr>
            <a:noAutofit/>
          </a:bodyPr>
          <a:lstStyle/>
          <a:p>
            <a:pPr marL="331787" indent="-457200" algn="just">
              <a:buSzPct val="100000"/>
              <a:buFont typeface="Wingdings" charset="2"/>
              <a:buChar char="ü"/>
            </a:pPr>
            <a:endParaRPr lang="en-US" altLang="pt-BR" sz="4000"/>
          </a:p>
          <a:p>
            <a:pPr marL="331787" indent="-457200" algn="just">
              <a:buSzPct val="100000"/>
              <a:buFont typeface="Wingdings" charset="2"/>
              <a:buChar char="ü"/>
            </a:pPr>
            <a:r>
              <a:rPr lang="en-US" altLang="pt-BR" sz="4000"/>
              <a:t>Suicida: </a:t>
            </a:r>
            <a:r>
              <a:rPr lang="en-US" altLang="pt-BR" sz="4000" i="1"/>
              <a:t>nada mudra;</a:t>
            </a:r>
          </a:p>
          <a:p>
            <a:pPr marL="331787" indent="-457200" algn="just">
              <a:buSzPct val="100000"/>
              <a:buFont typeface="Wingdings" charset="2"/>
              <a:buChar char="ü"/>
            </a:pPr>
            <a:r>
              <a:rPr lang="en-US" altLang="pt-BR" sz="4000"/>
              <a:t>Conservadora: </a:t>
            </a:r>
            <a:r>
              <a:rPr lang="en-US" altLang="pt-BR" sz="4000" i="1"/>
              <a:t>correções pontuais;</a:t>
            </a:r>
          </a:p>
          <a:p>
            <a:pPr marL="331787" indent="-457200" algn="just">
              <a:buSzPct val="100000"/>
              <a:buFont typeface="Wingdings" charset="2"/>
              <a:buChar char="ü"/>
            </a:pPr>
            <a:r>
              <a:rPr lang="en-US" altLang="pt-BR" sz="4000"/>
              <a:t>Reformista: </a:t>
            </a:r>
            <a:r>
              <a:rPr lang="en-US" altLang="pt-BR" sz="4000" i="1"/>
              <a:t>mudança principais tributos (IVA);</a:t>
            </a:r>
          </a:p>
          <a:p>
            <a:pPr marL="331787" indent="-457200" algn="just">
              <a:buSzPct val="100000"/>
              <a:buFont typeface="Wingdings" charset="2"/>
              <a:buChar char="ü"/>
            </a:pPr>
            <a:r>
              <a:rPr lang="en-US" altLang="pt-BR" sz="4000"/>
              <a:t>Reconstrutora: </a:t>
            </a:r>
            <a:r>
              <a:rPr lang="en-US" altLang="pt-BR" sz="4000" i="1"/>
              <a:t>novo sistema;</a:t>
            </a:r>
            <a:endParaRPr lang="x-none" altLang="pt-BR" sz="4000" i="1"/>
          </a:p>
          <a:p>
            <a:pPr marL="274637" lvl="1" indent="0" algn="just">
              <a:buSzPct val="100000"/>
            </a:pPr>
            <a:endParaRPr lang="en-US" altLang="pt-BR" sz="3200"/>
          </a:p>
        </p:txBody>
      </p:sp>
    </p:spTree>
    <p:extLst>
      <p:ext uri="{BB962C8B-B14F-4D97-AF65-F5344CB8AC3E}">
        <p14:creationId xmlns:p14="http://schemas.microsoft.com/office/powerpoint/2010/main" val="72986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53" y="98328"/>
            <a:ext cx="2314575" cy="6762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2182" y="114092"/>
            <a:ext cx="2733675" cy="1047750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898634" y="1562865"/>
            <a:ext cx="1041179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17957" y="853144"/>
            <a:ext cx="11137900" cy="711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endParaRPr lang="pt-BR" altLang="pt-BR" sz="3600" b="1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822024" y="749762"/>
            <a:ext cx="107845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pt-BR" altLang="pt-BR" sz="3600" b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Imposto velho é bom, </a:t>
            </a:r>
            <a:r>
              <a:rPr lang="pt-BR" altLang="pt-BR" sz="3600" b="1" i="1">
                <a:solidFill>
                  <a:srgbClr val="FF0000"/>
                </a:solidFill>
                <a:latin typeface="+mj-lt"/>
                <a:cs typeface="Times New Roman" pitchFamily="18" charset="0"/>
              </a:rPr>
              <a:t>para quem? </a:t>
            </a:r>
            <a:r>
              <a:rPr lang="pt-BR" altLang="pt-BR" sz="3600" b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Para nova economia</a:t>
            </a:r>
            <a:endParaRPr lang="pt-BR" altLang="pt-BR" sz="360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5"/>
          <a:srcRect b="15375"/>
          <a:stretch/>
        </p:blipFill>
        <p:spPr>
          <a:xfrm>
            <a:off x="327844" y="1667726"/>
            <a:ext cx="11772900" cy="510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802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3" y="98328"/>
            <a:ext cx="2314575" cy="6762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2182" y="114092"/>
            <a:ext cx="2733675" cy="1047750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898634" y="1562865"/>
            <a:ext cx="1041179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898634" y="885825"/>
            <a:ext cx="10800307" cy="66167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pt-BR" altLang="pt-BR" sz="3600" b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Medidas pontuais: efeitos colaterais </a:t>
            </a:r>
            <a:r>
              <a:rPr lang="pt-BR" altLang="pt-BR" sz="3600" b="1" i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não controláveis</a:t>
            </a:r>
            <a:endParaRPr lang="pt-BR" altLang="pt-BR" sz="3600" i="1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2093" y="1831266"/>
            <a:ext cx="272114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>
                <a:latin typeface="Big Caslon Medium" charset="0"/>
                <a:ea typeface="Big Caslon Medium" charset="0"/>
                <a:cs typeface="Big Caslon Medium" charset="0"/>
              </a:rPr>
              <a:t>(Boas) Soluções passadas diante dos novos fatos econômicos e sociais podem ter menos eficácia, ou até mesmo se tornar um problema...</a:t>
            </a:r>
          </a:p>
          <a:p>
            <a:endParaRPr lang="pt-BR" sz="2000">
              <a:latin typeface="Big Caslon Medium" charset="0"/>
              <a:ea typeface="Big Caslon Medium" charset="0"/>
              <a:cs typeface="Big Caslon Medium" charset="0"/>
            </a:endParaRPr>
          </a:p>
          <a:p>
            <a:r>
              <a:rPr lang="pt-BR" sz="2000">
                <a:latin typeface="Big Caslon Medium" charset="0"/>
                <a:ea typeface="Big Caslon Medium" charset="0"/>
                <a:cs typeface="Big Caslon Medium" charset="0"/>
              </a:rPr>
              <a:t>Exemplo:</a:t>
            </a:r>
          </a:p>
          <a:p>
            <a:r>
              <a:rPr lang="pt-BR" sz="2000" b="1">
                <a:latin typeface="Big Caslon Medium" charset="0"/>
                <a:ea typeface="Big Caslon Medium" charset="0"/>
                <a:cs typeface="Big Caslon Medium" charset="0"/>
              </a:rPr>
              <a:t>Desoneração da Folha Salarial </a:t>
            </a:r>
          </a:p>
          <a:p>
            <a:pPr marL="342900" indent="-342900">
              <a:buFont typeface="Wingdings" charset="2"/>
              <a:buChar char="ü"/>
            </a:pPr>
            <a:r>
              <a:rPr lang="pt-BR" sz="2000">
                <a:latin typeface="Big Caslon Medium" charset="0"/>
                <a:ea typeface="Big Caslon Medium" charset="0"/>
                <a:cs typeface="Big Caslon Medium" charset="0"/>
              </a:rPr>
              <a:t>menor renúncia;</a:t>
            </a:r>
          </a:p>
          <a:p>
            <a:pPr marL="342900" indent="-342900">
              <a:buFont typeface="Wingdings" charset="2"/>
              <a:buChar char="ü"/>
            </a:pPr>
            <a:r>
              <a:rPr lang="pt-BR" sz="2000">
                <a:latin typeface="Big Caslon Medium" charset="0"/>
                <a:ea typeface="Big Caslon Medium" charset="0"/>
                <a:cs typeface="Big Caslon Medium" charset="0"/>
              </a:rPr>
              <a:t>menor adesão de contribuintes.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421" y="1767151"/>
            <a:ext cx="8351520" cy="446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1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3" y="98328"/>
            <a:ext cx="2314575" cy="6762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2182" y="114092"/>
            <a:ext cx="2733675" cy="1047750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898634" y="1562865"/>
            <a:ext cx="1041179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898634" y="885825"/>
            <a:ext cx="108003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pt-BR" altLang="pt-BR" sz="3600" b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Reação do mercado mais rápido que leis e governos?</a:t>
            </a:r>
            <a:endParaRPr lang="pt-BR" altLang="pt-BR" sz="360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2092" y="1831266"/>
            <a:ext cx="297197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>
                <a:latin typeface="Big Caslon Medium" charset="0"/>
                <a:ea typeface="Big Caslon Medium" charset="0"/>
                <a:cs typeface="Big Caslon Medium" charset="0"/>
              </a:rPr>
              <a:t>Reoneração da folha poderia ser sua desoneração para muitas atividades?</a:t>
            </a:r>
          </a:p>
          <a:p>
            <a:endParaRPr lang="pt-BR" sz="1600" b="1">
              <a:latin typeface="Big Caslon Medium" charset="0"/>
              <a:ea typeface="Big Caslon Medium" charset="0"/>
              <a:cs typeface="Big Caslon Medium" charset="0"/>
            </a:endParaRPr>
          </a:p>
          <a:p>
            <a:r>
              <a:rPr lang="pt-BR" sz="1600" b="1">
                <a:latin typeface="Big Caslon Medium" charset="0"/>
                <a:ea typeface="Big Caslon Medium" charset="0"/>
                <a:cs typeface="Big Caslon Medium" charset="0"/>
              </a:rPr>
              <a:t>Evolução da contribuição sobre receita foi menos pior que a sobre salários...</a:t>
            </a:r>
          </a:p>
          <a:p>
            <a:endParaRPr lang="pt-BR" sz="1600" b="1">
              <a:latin typeface="Big Caslon Medium" charset="0"/>
              <a:ea typeface="Big Caslon Medium" charset="0"/>
              <a:cs typeface="Big Caslon Medium" charset="0"/>
            </a:endParaRPr>
          </a:p>
          <a:p>
            <a:pPr marL="342900" indent="-342900">
              <a:buFont typeface="Wingdings" charset="2"/>
              <a:buChar char="ü"/>
            </a:pPr>
            <a:r>
              <a:rPr lang="pt-BR" sz="1600">
                <a:latin typeface="Big Caslon Medium" charset="0"/>
                <a:ea typeface="Big Caslon Medium" charset="0"/>
                <a:cs typeface="Big Caslon Medium" charset="0"/>
              </a:rPr>
              <a:t>Curto prazo: expectativa sólida faturamento para voltar a contratar;</a:t>
            </a:r>
          </a:p>
          <a:p>
            <a:pPr marL="342900" indent="-342900">
              <a:buFont typeface="Wingdings" charset="2"/>
              <a:buChar char="ü"/>
            </a:pPr>
            <a:r>
              <a:rPr lang="pt-BR" sz="1600">
                <a:latin typeface="Big Caslon Medium" charset="0"/>
                <a:ea typeface="Big Caslon Medium" charset="0"/>
                <a:cs typeface="Big Caslon Medium" charset="0"/>
              </a:rPr>
              <a:t>Longo prazo:</a:t>
            </a:r>
          </a:p>
          <a:p>
            <a:pPr marL="800100" lvl="1" indent="-342900">
              <a:buFont typeface="Courier New" charset="0"/>
              <a:buChar char="o"/>
            </a:pPr>
            <a:r>
              <a:rPr lang="pt-BR" sz="1600">
                <a:latin typeface="Big Caslon Medium" charset="0"/>
                <a:ea typeface="Big Caslon Medium" charset="0"/>
                <a:cs typeface="Big Caslon Medium" charset="0"/>
              </a:rPr>
              <a:t>Mundo - mecanização e desemprego estrutural;</a:t>
            </a:r>
          </a:p>
          <a:p>
            <a:pPr marL="800100" lvl="1" indent="-342900">
              <a:buFont typeface="Courier New" charset="0"/>
              <a:buChar char="o"/>
            </a:pPr>
            <a:r>
              <a:rPr lang="pt-BR" sz="1600">
                <a:latin typeface="Big Caslon Medium" charset="0"/>
                <a:ea typeface="Big Caslon Medium" charset="0"/>
                <a:cs typeface="Big Caslon Medium" charset="0"/>
              </a:rPr>
              <a:t>Brasil </a:t>
            </a:r>
            <a:r>
              <a:rPr lang="mr-IN" sz="1600">
                <a:latin typeface="Big Caslon Medium" charset="0"/>
                <a:ea typeface="Big Caslon Medium" charset="0"/>
                <a:cs typeface="Big Caslon Medium" charset="0"/>
              </a:rPr>
              <a:t>–</a:t>
            </a:r>
            <a:r>
              <a:rPr lang="pt-BR" sz="1600">
                <a:latin typeface="Big Caslon Medium" charset="0"/>
                <a:ea typeface="Big Caslon Medium" charset="0"/>
                <a:cs typeface="Big Caslon Medium" charset="0"/>
              </a:rPr>
              <a:t> trabalho contratado via PJ/MEI.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3701" y="1831266"/>
            <a:ext cx="7635240" cy="467106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094134" y="4436535"/>
            <a:ext cx="728133" cy="8297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53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3" y="98328"/>
            <a:ext cx="2314575" cy="67627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2182" y="114092"/>
            <a:ext cx="2733675" cy="1047750"/>
          </a:xfrm>
          <a:prstGeom prst="rect">
            <a:avLst/>
          </a:prstGeom>
        </p:spPr>
      </p:pic>
      <p:cxnSp>
        <p:nvCxnSpPr>
          <p:cNvPr id="10" name="Conector reto 9"/>
          <p:cNvCxnSpPr/>
          <p:nvPr/>
        </p:nvCxnSpPr>
        <p:spPr>
          <a:xfrm>
            <a:off x="898634" y="1562865"/>
            <a:ext cx="1041179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4486275" y="1729845"/>
            <a:ext cx="7441269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pt-BR" altLang="pt-BR" sz="3200" b="1" i="1">
                <a:solidFill>
                  <a:srgbClr val="FF0000"/>
                </a:solidFill>
                <a:latin typeface="+mj-lt"/>
                <a:cs typeface="Times New Roman" pitchFamily="18" charset="0"/>
              </a:rPr>
              <a:t>Sistema 3.0 </a:t>
            </a:r>
            <a:endParaRPr lang="pt-BR" altLang="pt-BR" sz="280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r>
              <a:rPr lang="pt-BR" altLang="pt-BR" sz="280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Brasil precisa reformar e se aproximar do que resto do mundo, inclusive países subdesenvolvidos, já adotam há anos (e já está ficando ultrapassado):</a:t>
            </a:r>
            <a:endParaRPr lang="pt-BR" altLang="pt-BR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 marL="1085850" lvl="1" indent="-342900">
              <a:buFont typeface="Wingdings" charset="2"/>
              <a:buChar char="ü"/>
            </a:pPr>
            <a:r>
              <a:rPr lang="pt-BR" altLang="pt-BR" sz="280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Impostos com bases amplas e alíquotas reduzidas;</a:t>
            </a:r>
          </a:p>
          <a:p>
            <a:pPr marL="1085850" lvl="1" indent="-342900">
              <a:buFont typeface="Wingdings" charset="2"/>
              <a:buChar char="ü"/>
            </a:pPr>
            <a:r>
              <a:rPr lang="pt-BR" altLang="pt-BR" sz="280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IVA nacional;</a:t>
            </a:r>
          </a:p>
          <a:p>
            <a:pPr marL="1085850" lvl="1" indent="-342900">
              <a:buFont typeface="Wingdings" charset="2"/>
              <a:buChar char="ü"/>
            </a:pPr>
            <a:r>
              <a:rPr lang="pt-BR" altLang="pt-BR" sz="280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Único e integrado imposto de renda;</a:t>
            </a:r>
          </a:p>
          <a:p>
            <a:pPr marL="1085850" lvl="1" indent="-342900">
              <a:buFont typeface="Wingdings" charset="2"/>
              <a:buChar char="ü"/>
            </a:pPr>
            <a:r>
              <a:rPr lang="pt-BR" altLang="pt-BR" sz="280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Contribuição moderada sobre salários. 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898634" y="885825"/>
            <a:ext cx="10800307" cy="66167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pt-BR" altLang="pt-BR" sz="3600" b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Reforma mínima</a:t>
            </a:r>
            <a:endParaRPr lang="pt-BR" altLang="pt-BR" sz="360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955" y="3961225"/>
            <a:ext cx="3703320" cy="208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2726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3" y="98328"/>
            <a:ext cx="2314575" cy="6762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2182" y="114092"/>
            <a:ext cx="2733675" cy="1047750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898634" y="1562865"/>
            <a:ext cx="1041179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914400" y="901165"/>
            <a:ext cx="107845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pt-BR" altLang="pt-BR" sz="3600" b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Reforma do PIS: </a:t>
            </a:r>
            <a:r>
              <a:rPr lang="pt-BR" altLang="pt-BR" sz="3600" b="1" i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laboratório</a:t>
            </a:r>
            <a:r>
              <a:rPr lang="pt-BR" altLang="pt-BR" sz="3600" b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 para IVA Nacional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9618563" y="3299393"/>
            <a:ext cx="24372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pt-BR" sz="1200" i="1">
                <a:solidFill>
                  <a:srgbClr val="000000"/>
                </a:solidFill>
                <a:latin typeface="Big Caslon Medium" charset="0"/>
                <a:ea typeface="Big Caslon Medium" charset="0"/>
                <a:cs typeface="Big Caslon Medium" charset="0"/>
              </a:rPr>
              <a:t>PIS/PASEP tem base mais abrangente de todos tributos da economia. Mas proposta central será converter PIS sobre faturamento bruto (R$ 6,9 bi em 2016) em não-cumulativo: arrecadação irrisória para carga tributária e para PIB, que permitirá ajustes sem maiores prejuízos para fisco ou contribuintes. </a:t>
            </a:r>
            <a:r>
              <a:rPr lang="pt-BR" sz="1200" i="1">
                <a:latin typeface="Big Caslon Medium" charset="0"/>
                <a:ea typeface="Big Caslon Medium" charset="0"/>
                <a:cs typeface="Big Caslon Medium" charset="0"/>
              </a:rPr>
              <a:t>Mais importante aprender (base de cálculo do IVA) do que arrecadar em si.</a:t>
            </a:r>
            <a:endParaRPr lang="pt-BR" sz="1200" i="1">
              <a:solidFill>
                <a:srgbClr val="000000"/>
              </a:solidFill>
              <a:latin typeface="Big Caslon Medium" charset="0"/>
              <a:ea typeface="Big Caslon Medium" charset="0"/>
              <a:cs typeface="Big Caslon Medium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030" y="1840230"/>
            <a:ext cx="9273540" cy="432054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251206" y="4741333"/>
            <a:ext cx="728133" cy="5418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839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3" y="98328"/>
            <a:ext cx="2314575" cy="6762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2182" y="114092"/>
            <a:ext cx="2733675" cy="1047750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898634" y="1562865"/>
            <a:ext cx="1041179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642939" y="1831266"/>
            <a:ext cx="1141291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pt-BR" sz="2400">
                <a:latin typeface="Big Caslon Medium" charset="0"/>
                <a:ea typeface="Big Caslon Medium" charset="0"/>
                <a:cs typeface="Big Caslon Medium" charset="0"/>
              </a:rPr>
              <a:t>Implantar CF, art. 37, XXII </a:t>
            </a:r>
          </a:p>
          <a:p>
            <a:pPr lvl="2"/>
            <a:r>
              <a:rPr lang="pt-BR" sz="2000" i="1">
                <a:latin typeface="Big Caslon Medium" charset="0"/>
                <a:ea typeface="Big Caslon Medium" charset="0"/>
                <a:cs typeface="Big Caslon Medium" charset="0"/>
              </a:rPr>
              <a:t>”XXII - as </a:t>
            </a:r>
            <a:r>
              <a:rPr lang="pt-BR" sz="2000" i="1" u="sng">
                <a:latin typeface="Big Caslon Medium" charset="0"/>
                <a:ea typeface="Big Caslon Medium" charset="0"/>
                <a:cs typeface="Big Caslon Medium" charset="0"/>
              </a:rPr>
              <a:t>administrações tributárias </a:t>
            </a:r>
            <a:r>
              <a:rPr lang="pt-BR" sz="2000" i="1">
                <a:latin typeface="Big Caslon Medium" charset="0"/>
                <a:ea typeface="Big Caslon Medium" charset="0"/>
                <a:cs typeface="Big Caslon Medium" charset="0"/>
              </a:rPr>
              <a:t>da União, dos Estados, do Distrito Federal e dos Municípios, atividades essenciais ao funcionamento do Estado, exercidas por servidores de carreiras específicas, terão recursos prioritários para a realização de suas atividades </a:t>
            </a:r>
            <a:r>
              <a:rPr lang="pt-BR" sz="2000" i="1" u="sng">
                <a:latin typeface="Big Caslon Medium" charset="0"/>
                <a:ea typeface="Big Caslon Medium" charset="0"/>
                <a:cs typeface="Big Caslon Medium" charset="0"/>
              </a:rPr>
              <a:t>e atuarão de forma integrada, inclusive com o compartilhamento de cadastros e de informações fiscais, na forma da lei ou convênio</a:t>
            </a:r>
            <a:r>
              <a:rPr lang="pt-BR" sz="2000" i="1">
                <a:latin typeface="Big Caslon Medium" charset="0"/>
                <a:ea typeface="Big Caslon Medium" charset="0"/>
                <a:cs typeface="Big Caslon Medium" charset="0"/>
              </a:rPr>
              <a:t>.”</a:t>
            </a:r>
          </a:p>
          <a:p>
            <a:pPr lvl="2"/>
            <a:endParaRPr lang="pt-BR">
              <a:latin typeface="Big Caslon Medium" charset="0"/>
              <a:ea typeface="Big Caslon Medium" charset="0"/>
              <a:cs typeface="Big Caslon Medium" charset="0"/>
            </a:endParaRPr>
          </a:p>
          <a:p>
            <a:pPr marL="342900" indent="-342900">
              <a:buFont typeface="Wingdings" charset="2"/>
              <a:buChar char="ü"/>
            </a:pPr>
            <a:r>
              <a:rPr lang="pt-BR" sz="2400">
                <a:latin typeface="Big Caslon Medium" charset="0"/>
                <a:ea typeface="Big Caslon Medium" charset="0"/>
                <a:cs typeface="Big Caslon Medium" charset="0"/>
              </a:rPr>
              <a:t>Ações integradas e nacionais:</a:t>
            </a:r>
          </a:p>
          <a:p>
            <a:pPr marL="936625" lvl="1" indent="-342900">
              <a:buFont typeface="Courier New" charset="0"/>
              <a:buChar char="o"/>
            </a:pPr>
            <a:r>
              <a:rPr lang="pt-BR" sz="2000">
                <a:latin typeface="Big Caslon Medium" charset="0"/>
                <a:ea typeface="Big Caslon Medium" charset="0"/>
                <a:cs typeface="Big Caslon Medium" charset="0"/>
              </a:rPr>
              <a:t>identidade única (PF, PJ, veículos, imóveis, ativos financeiros);</a:t>
            </a:r>
          </a:p>
          <a:p>
            <a:pPr marL="936625" lvl="1" indent="-342900">
              <a:buFont typeface="Courier New" charset="0"/>
              <a:buChar char="o"/>
            </a:pPr>
            <a:r>
              <a:rPr lang="pt-BR" sz="2000">
                <a:latin typeface="Big Caslon Medium" charset="0"/>
                <a:ea typeface="Big Caslon Medium" charset="0"/>
                <a:cs typeface="Big Caslon Medium" charset="0"/>
              </a:rPr>
              <a:t>NF eletrônica universal;</a:t>
            </a:r>
          </a:p>
          <a:p>
            <a:pPr marL="936625" lvl="1" indent="-342900">
              <a:buFont typeface="Courier New" charset="0"/>
              <a:buChar char="o"/>
            </a:pPr>
            <a:r>
              <a:rPr lang="pt-BR" sz="2000">
                <a:latin typeface="Big Caslon Medium" charset="0"/>
                <a:ea typeface="Big Caslon Medium" charset="0"/>
                <a:cs typeface="Big Caslon Medium" charset="0"/>
              </a:rPr>
              <a:t>cadastro integrado (SPED), entre fiscos e entre bases de dados públicas;</a:t>
            </a:r>
          </a:p>
          <a:p>
            <a:pPr marL="936625" lvl="1" indent="-342900">
              <a:buFont typeface="Courier New" charset="0"/>
              <a:buChar char="o"/>
            </a:pPr>
            <a:r>
              <a:rPr lang="pt-BR" sz="2000">
                <a:latin typeface="Big Caslon Medium" charset="0"/>
                <a:ea typeface="Big Caslon Medium" charset="0"/>
                <a:cs typeface="Big Caslon Medium" charset="0"/>
              </a:rPr>
              <a:t>órgão coordenador nacional.</a:t>
            </a:r>
          </a:p>
          <a:p>
            <a:pPr lvl="2"/>
            <a:endParaRPr lang="pt-BR">
              <a:latin typeface="Big Caslon Medium" charset="0"/>
              <a:ea typeface="Big Caslon Medium" charset="0"/>
              <a:cs typeface="Big Caslon Medium" charset="0"/>
            </a:endParaRPr>
          </a:p>
          <a:p>
            <a:pPr marL="342900" indent="-342900">
              <a:buFont typeface="Wingdings" charset="2"/>
              <a:buChar char="ü"/>
            </a:pPr>
            <a:r>
              <a:rPr lang="pt-BR" sz="2400">
                <a:latin typeface="Big Caslon Medium" charset="0"/>
                <a:ea typeface="Big Caslon Medium" charset="0"/>
                <a:cs typeface="Big Caslon Medium" charset="0"/>
              </a:rPr>
              <a:t>Separar administração (autônoma, Estado) da formulação da política (governo). </a:t>
            </a:r>
          </a:p>
          <a:p>
            <a:pPr marL="936625" lvl="1" indent="-342900">
              <a:buFont typeface="Courier New" charset="0"/>
              <a:buChar char="o"/>
            </a:pPr>
            <a:endParaRPr lang="pt-BR" sz="2000">
              <a:latin typeface="Big Caslon Medium" charset="0"/>
              <a:ea typeface="Big Caslon Medium" charset="0"/>
              <a:cs typeface="Big Caslon Medium" charset="0"/>
            </a:endParaRPr>
          </a:p>
          <a:p>
            <a:pPr marL="936625" lvl="1" indent="-342900">
              <a:buFont typeface="Courier New" charset="0"/>
              <a:buChar char="o"/>
            </a:pPr>
            <a:endParaRPr lang="pt-BR" sz="2000">
              <a:latin typeface="Big Caslon Medium" charset="0"/>
              <a:ea typeface="Big Caslon Medium" charset="0"/>
              <a:cs typeface="Big Caslon Medium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914400" y="901165"/>
            <a:ext cx="107845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pt-BR" altLang="pt-BR" sz="3600" b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Reformar: modernização da administração</a:t>
            </a:r>
            <a:endParaRPr lang="pt-BR" altLang="pt-BR" sz="360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7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3" y="98328"/>
            <a:ext cx="2314575" cy="6762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2182" y="114092"/>
            <a:ext cx="2733675" cy="1047750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898634" y="1562865"/>
            <a:ext cx="1041179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914400" y="901165"/>
            <a:ext cx="107845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pt-BR" altLang="pt-BR" sz="3600" b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Reformar: revisitar política tributária</a:t>
            </a:r>
            <a:endParaRPr lang="pt-BR" altLang="pt-BR" sz="360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03504" y="1601482"/>
            <a:ext cx="1109543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400" b="1" u="sng">
                <a:latin typeface="Big Caslon Medium" charset="0"/>
                <a:ea typeface="Big Caslon Medium" charset="0"/>
                <a:cs typeface="Big Caslon Medium" charset="0"/>
              </a:rPr>
              <a:t>Exportações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pt-BR">
                <a:latin typeface="Big Caslon Medium" charset="0"/>
                <a:ea typeface="Big Caslon Medium" charset="0"/>
                <a:cs typeface="Big Caslon Medium" charset="0"/>
              </a:rPr>
              <a:t>REINTEGRA </a:t>
            </a:r>
            <a:r>
              <a:rPr lang="mr-IN">
                <a:latin typeface="Big Caslon Medium" charset="0"/>
                <a:ea typeface="Big Caslon Medium" charset="0"/>
                <a:cs typeface="Big Caslon Medium" charset="0"/>
              </a:rPr>
              <a:t>–</a:t>
            </a:r>
            <a:r>
              <a:rPr lang="pt-BR">
                <a:latin typeface="Big Caslon Medium" charset="0"/>
                <a:ea typeface="Big Caslon Medium" charset="0"/>
                <a:cs typeface="Big Caslon Medium" charset="0"/>
              </a:rPr>
              <a:t> elevação imediata da alíquota (por decreto) e revisão do sistema;</a:t>
            </a:r>
            <a:endParaRPr lang="pt-BR" b="1">
              <a:latin typeface="Big Caslon Medium" charset="0"/>
              <a:ea typeface="Big Caslon Medium" charset="0"/>
              <a:cs typeface="Big Caslon Medium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pt-BR">
                <a:latin typeface="Big Caslon Medium" charset="0"/>
                <a:ea typeface="Big Caslon Medium" charset="0"/>
                <a:cs typeface="Big Caslon Medium" charset="0"/>
              </a:rPr>
              <a:t>COMPENSAÇÃO </a:t>
            </a:r>
            <a:r>
              <a:rPr lang="mr-IN">
                <a:latin typeface="Big Caslon Medium" charset="0"/>
                <a:ea typeface="Big Caslon Medium" charset="0"/>
                <a:cs typeface="Big Caslon Medium" charset="0"/>
              </a:rPr>
              <a:t>–</a:t>
            </a:r>
            <a:endParaRPr lang="en-US">
              <a:latin typeface="Big Caslon Medium" charset="0"/>
              <a:ea typeface="Big Caslon Medium" charset="0"/>
              <a:cs typeface="Big Caslon Medium" charset="0"/>
            </a:endParaRP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Courier New" charset="0"/>
              <a:buChar char="o"/>
            </a:pPr>
            <a:r>
              <a:rPr lang="en-US" b="1">
                <a:latin typeface="Big Caslon Medium" charset="0"/>
                <a:ea typeface="Big Caslon Medium" charset="0"/>
                <a:cs typeface="Big Caslon Medium" charset="0"/>
              </a:rPr>
              <a:t>Contribuintes:</a:t>
            </a:r>
            <a:r>
              <a:rPr lang="pt-BR">
                <a:latin typeface="Big Caslon Medium" charset="0"/>
                <a:ea typeface="Big Caslon Medium" charset="0"/>
                <a:cs typeface="Big Caslon Medium" charset="0"/>
              </a:rPr>
              <a:t> facultar pagamento de contribuição previdenciária;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Courier New" charset="0"/>
              <a:buChar char="o"/>
            </a:pPr>
            <a:r>
              <a:rPr lang="pt-BR" b="1">
                <a:latin typeface="Big Caslon Medium" charset="0"/>
                <a:ea typeface="Big Caslon Medium" charset="0"/>
                <a:cs typeface="Big Caslon Medium" charset="0"/>
              </a:rPr>
              <a:t>Estados</a:t>
            </a:r>
            <a:r>
              <a:rPr lang="pt-BR">
                <a:latin typeface="Big Caslon Medium" charset="0"/>
                <a:ea typeface="Big Caslon Medium" charset="0"/>
                <a:cs typeface="Big Caslon Medium" charset="0"/>
              </a:rPr>
              <a:t>: harmonizar estados e créditos para exportadores e investidores (art.91/ADCT);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pt-BR">
                <a:latin typeface="Big Caslon Medium" charset="0"/>
                <a:ea typeface="Big Caslon Medium" charset="0"/>
                <a:cs typeface="Big Caslon Medium" charset="0"/>
              </a:rPr>
              <a:t>SECURITIZAÇÃO </a:t>
            </a:r>
            <a:r>
              <a:rPr lang="mr-IN">
                <a:latin typeface="Big Caslon Medium" charset="0"/>
                <a:ea typeface="Big Caslon Medium" charset="0"/>
                <a:cs typeface="Big Caslon Medium" charset="0"/>
              </a:rPr>
              <a:t>–</a:t>
            </a:r>
            <a:r>
              <a:rPr lang="pt-BR">
                <a:latin typeface="Big Caslon Medium" charset="0"/>
                <a:ea typeface="Big Caslon Medium" charset="0"/>
                <a:cs typeface="Big Caslon Medium" charset="0"/>
              </a:rPr>
              <a:t> emissão de certificados registrados, longo prazo, mas negociáveis.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400" b="1" u="sng">
                <a:latin typeface="Big Caslon Medium" charset="0"/>
                <a:ea typeface="Big Caslon Medium" charset="0"/>
                <a:cs typeface="Big Caslon Medium" charset="0"/>
              </a:rPr>
              <a:t>Investimentos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en-US">
                <a:latin typeface="Big Caslon Medium" charset="0"/>
                <a:ea typeface="Big Caslon Medium" charset="0"/>
                <a:cs typeface="Big Caslon Medium" charset="0"/>
              </a:rPr>
              <a:t>POUPANÇA </a:t>
            </a:r>
            <a:r>
              <a:rPr lang="mr-IN">
                <a:latin typeface="Big Caslon Medium" charset="0"/>
                <a:ea typeface="Big Caslon Medium" charset="0"/>
                <a:cs typeface="Big Caslon Medium" charset="0"/>
              </a:rPr>
              <a:t>–</a:t>
            </a:r>
            <a:r>
              <a:rPr lang="en-US">
                <a:latin typeface="Big Caslon Medium" charset="0"/>
                <a:ea typeface="Big Caslon Medium" charset="0"/>
                <a:cs typeface="Big Caslon Medium" charset="0"/>
              </a:rPr>
              <a:t> tratamento compatível com aplicação longa (não bitributar previdência complementar);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en-US" b="1">
                <a:latin typeface="Big Caslon Medium" charset="0"/>
                <a:ea typeface="Big Caslon Medium" charset="0"/>
                <a:cs typeface="Big Caslon Medium" charset="0"/>
              </a:rPr>
              <a:t>INVESTIMENTO FIXO </a:t>
            </a:r>
            <a:r>
              <a:rPr lang="mr-IN" b="1">
                <a:latin typeface="Big Caslon Medium" charset="0"/>
                <a:ea typeface="Big Caslon Medium" charset="0"/>
                <a:cs typeface="Big Caslon Medium" charset="0"/>
              </a:rPr>
              <a:t>–</a:t>
            </a:r>
            <a:r>
              <a:rPr lang="en-US" b="1">
                <a:latin typeface="Big Caslon Medium" charset="0"/>
                <a:ea typeface="Big Caslon Medium" charset="0"/>
                <a:cs typeface="Big Caslon Medium" charset="0"/>
              </a:rPr>
              <a:t> </a:t>
            </a:r>
            <a:r>
              <a:rPr lang="en-US">
                <a:latin typeface="Big Caslon Medium" charset="0"/>
                <a:ea typeface="Big Caslon Medium" charset="0"/>
                <a:cs typeface="Big Caslon Medium" charset="0"/>
              </a:rPr>
              <a:t>substituir guerra fiscal do ICMS por crédito compartilhado entre governo federal e estaduais e prêmio ao esforço fiscal;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en-US">
                <a:latin typeface="Big Caslon Medium" charset="0"/>
                <a:ea typeface="Big Caslon Medium" charset="0"/>
                <a:cs typeface="Big Caslon Medium" charset="0"/>
              </a:rPr>
              <a:t>SIMPLES MM </a:t>
            </a:r>
            <a:r>
              <a:rPr lang="mr-IN">
                <a:latin typeface="Big Caslon Medium" charset="0"/>
                <a:ea typeface="Big Caslon Medium" charset="0"/>
                <a:cs typeface="Big Caslon Medium" charset="0"/>
              </a:rPr>
              <a:t>–</a:t>
            </a:r>
            <a:r>
              <a:rPr lang="en-US">
                <a:latin typeface="Big Caslon Medium" charset="0"/>
                <a:ea typeface="Big Caslon Medium" charset="0"/>
                <a:cs typeface="Big Caslon Medium" charset="0"/>
              </a:rPr>
              <a:t> simplificar com e-NF/SPED e modernizar cobrança (faturamento líquido).</a:t>
            </a:r>
            <a:endParaRPr lang="pt-BR">
              <a:latin typeface="Big Caslon Medium" charset="0"/>
              <a:ea typeface="Big Caslon Medium" charset="0"/>
              <a:cs typeface="Big Caslon Medium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charset="2"/>
              <a:buChar char="ü"/>
            </a:pPr>
            <a:endParaRPr lang="pt-BR">
              <a:latin typeface="Big Caslon Medium" charset="0"/>
              <a:ea typeface="Big Caslon Medium" charset="0"/>
              <a:cs typeface="Big Caslon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87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3" y="98328"/>
            <a:ext cx="2314575" cy="67627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2182" y="114092"/>
            <a:ext cx="2733675" cy="1047750"/>
          </a:xfrm>
          <a:prstGeom prst="rect">
            <a:avLst/>
          </a:prstGeom>
        </p:spPr>
      </p:pic>
      <p:cxnSp>
        <p:nvCxnSpPr>
          <p:cNvPr id="11" name="Conector reto 10"/>
          <p:cNvCxnSpPr/>
          <p:nvPr/>
        </p:nvCxnSpPr>
        <p:spPr>
          <a:xfrm>
            <a:off x="898634" y="1562865"/>
            <a:ext cx="1041179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917957" y="853144"/>
            <a:ext cx="11137900" cy="711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endParaRPr lang="pt-BR" altLang="pt-BR" sz="4000" b="1" i="1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386264" y="1694231"/>
            <a:ext cx="7669594" cy="43794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indent="0">
              <a:buSzPct val="120000"/>
            </a:pPr>
            <a:r>
              <a:rPr lang="pt-BR" altLang="pt-BR" sz="2800">
                <a:latin typeface="+mj-lt"/>
                <a:cs typeface="Times New Roman" pitchFamily="18" charset="0"/>
              </a:rPr>
              <a:t>Inevitável e inexorável novos tributos e novos arranjos como decorrência de outra economia e outra sociedade:</a:t>
            </a:r>
          </a:p>
          <a:p>
            <a:pPr marL="0" indent="0">
              <a:buSzPct val="120000"/>
            </a:pPr>
            <a:endParaRPr lang="en-US" altLang="pt-BR" sz="2800">
              <a:latin typeface="+mj-lt"/>
            </a:endParaRPr>
          </a:p>
          <a:p>
            <a:pPr marL="800100" lvl="1" indent="-342900">
              <a:buSzPct val="120000"/>
              <a:buFont typeface="Wingdings" charset="2"/>
              <a:buChar char="ü"/>
            </a:pPr>
            <a:r>
              <a:rPr lang="en-US" altLang="pt-BR">
                <a:latin typeface="+mj-lt"/>
              </a:rPr>
              <a:t>Quarta revolução industrial ou segunda era das máquinas;</a:t>
            </a:r>
          </a:p>
          <a:p>
            <a:pPr marL="800100" lvl="1" indent="-342900">
              <a:buSzPct val="120000"/>
              <a:buFont typeface="Wingdings" charset="2"/>
              <a:buChar char="ü"/>
            </a:pPr>
            <a:r>
              <a:rPr lang="en-US" altLang="pt-BR">
                <a:latin typeface="+mj-lt"/>
              </a:rPr>
              <a:t>Nova manutafura - sob encomenda, robôs;</a:t>
            </a:r>
          </a:p>
          <a:p>
            <a:pPr marL="800100" lvl="1" indent="-342900">
              <a:buSzPct val="120000"/>
              <a:buFont typeface="Wingdings" charset="2"/>
              <a:buChar char="ü"/>
            </a:pPr>
            <a:r>
              <a:rPr lang="en-US" altLang="pt-BR">
                <a:latin typeface="+mj-lt"/>
              </a:rPr>
              <a:t>Nova economia compartilhada e baseada na cessão de direitos;</a:t>
            </a:r>
          </a:p>
          <a:p>
            <a:pPr marL="800100" lvl="1" indent="-342900">
              <a:buSzPct val="120000"/>
              <a:buFont typeface="Wingdings" charset="2"/>
              <a:buChar char="ü"/>
            </a:pPr>
            <a:r>
              <a:rPr lang="en-US" altLang="pt-BR">
                <a:latin typeface="+mj-lt"/>
              </a:rPr>
              <a:t>Sociedade conectada </a:t>
            </a:r>
            <a:r>
              <a:rPr lang="mr-IN" altLang="pt-BR">
                <a:latin typeface="+mj-lt"/>
              </a:rPr>
              <a:t>–</a:t>
            </a:r>
            <a:r>
              <a:rPr lang="en-US" altLang="pt-BR">
                <a:latin typeface="+mj-lt"/>
              </a:rPr>
              <a:t> internet das coisas, inteligência artificial, </a:t>
            </a:r>
            <a:r>
              <a:rPr lang="en-US" altLang="pt-BR" i="1">
                <a:latin typeface="+mj-lt"/>
              </a:rPr>
              <a:t>big data</a:t>
            </a:r>
            <a:r>
              <a:rPr lang="mr-IN" altLang="pt-BR">
                <a:latin typeface="+mj-lt"/>
              </a:rPr>
              <a:t>…</a:t>
            </a:r>
            <a:r>
              <a:rPr lang="en-US" altLang="pt-BR">
                <a:latin typeface="+mj-lt"/>
              </a:rPr>
              <a:t> </a:t>
            </a:r>
          </a:p>
          <a:p>
            <a:pPr marL="342900" indent="-342900" eaLnBrk="1" hangingPunct="1">
              <a:buSzPct val="120000"/>
              <a:buFont typeface="Wingdings" charset="2"/>
              <a:buChar char="ü"/>
            </a:pPr>
            <a:endParaRPr lang="pt-BR" altLang="pt-BR">
              <a:latin typeface="+mn-lt"/>
            </a:endParaRPr>
          </a:p>
          <a:p>
            <a:pPr eaLnBrk="1" hangingPunct="1">
              <a:spcBef>
                <a:spcPct val="20000"/>
              </a:spcBef>
              <a:buSzPct val="120000"/>
            </a:pPr>
            <a:endParaRPr lang="pt-BR" altLang="pt-BR">
              <a:latin typeface="+mn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914400" y="901165"/>
            <a:ext cx="107845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pt-BR" altLang="pt-BR" sz="3600" b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(Re)Construir Sistema 4.0</a:t>
            </a:r>
            <a:endParaRPr lang="pt-BR" altLang="pt-BR" sz="360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568" y="2926602"/>
            <a:ext cx="4084320" cy="314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11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3" y="98328"/>
            <a:ext cx="2314575" cy="6762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2182" y="114092"/>
            <a:ext cx="2733675" cy="1047750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898634" y="1562865"/>
            <a:ext cx="1041179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417096" y="853039"/>
            <a:ext cx="117107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pt-BR" altLang="pt-BR" sz="3600" b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Carga tributária: </a:t>
            </a:r>
            <a:r>
              <a:rPr lang="pt-BR" altLang="pt-BR" sz="3600" b="1" i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composição comparada com exterior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0810" y="5559674"/>
            <a:ext cx="2241127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/>
              <a:t>Fonte: OECD. Elaboração Própria.</a:t>
            </a:r>
          </a:p>
          <a:p>
            <a:endParaRPr lang="pt-BR" sz="1100"/>
          </a:p>
          <a:p>
            <a:r>
              <a:rPr lang="pt-BR" sz="1100" i="1"/>
              <a:t>Para fins de comparação, Brasil informado segundo apurado pela OCDE (difere dos resultados apresentados a seguir). </a:t>
            </a:r>
          </a:p>
          <a:p>
            <a:endParaRPr lang="pt-BR" sz="1100" b="1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6040" y="1626361"/>
            <a:ext cx="7665720" cy="4991100"/>
          </a:xfrm>
          <a:prstGeom prst="rect">
            <a:avLst/>
          </a:prstGeom>
        </p:spPr>
      </p:pic>
      <p:sp>
        <p:nvSpPr>
          <p:cNvPr id="10" name="Oval 6"/>
          <p:cNvSpPr/>
          <p:nvPr/>
        </p:nvSpPr>
        <p:spPr>
          <a:xfrm>
            <a:off x="3318935" y="2760134"/>
            <a:ext cx="660398" cy="3217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Oval 6"/>
          <p:cNvSpPr/>
          <p:nvPr/>
        </p:nvSpPr>
        <p:spPr>
          <a:xfrm>
            <a:off x="7873994" y="4419598"/>
            <a:ext cx="660398" cy="3217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56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53" y="98328"/>
            <a:ext cx="2314575" cy="6762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2182" y="114092"/>
            <a:ext cx="2733675" cy="1047750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898634" y="1562865"/>
            <a:ext cx="1041179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17957" y="853144"/>
            <a:ext cx="11137900" cy="711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pt-BR" altLang="pt-BR" sz="3600" b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Agenda de Debates</a:t>
            </a:r>
          </a:p>
        </p:txBody>
      </p:sp>
      <p:sp>
        <p:nvSpPr>
          <p:cNvPr id="10" name="Espaço Reservado para Conteúdo 6"/>
          <p:cNvSpPr txBox="1">
            <a:spLocks/>
          </p:cNvSpPr>
          <p:nvPr/>
        </p:nvSpPr>
        <p:spPr>
          <a:xfrm>
            <a:off x="242871" y="1957389"/>
            <a:ext cx="5939281" cy="511017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400">
                <a:solidFill>
                  <a:srgbClr val="0070C0"/>
                </a:solidFill>
              </a:rPr>
              <a:t>MUNDO</a:t>
            </a:r>
          </a:p>
          <a:p>
            <a:pPr>
              <a:buFont typeface="Wingdings" charset="2"/>
              <a:buChar char="ü"/>
            </a:pPr>
            <a:r>
              <a:rPr lang="pt-BR" sz="2400">
                <a:solidFill>
                  <a:srgbClr val="0070C0"/>
                </a:solidFill>
              </a:rPr>
              <a:t>Mais IVA e menos taxação da folha;</a:t>
            </a:r>
          </a:p>
          <a:p>
            <a:pPr>
              <a:buFont typeface="Wingdings" charset="2"/>
              <a:buChar char="ü"/>
            </a:pPr>
            <a:r>
              <a:rPr lang="pt-BR" sz="2400" i="1">
                <a:solidFill>
                  <a:srgbClr val="0070C0"/>
                </a:solidFill>
              </a:rPr>
              <a:t>Robo tax;</a:t>
            </a:r>
          </a:p>
          <a:p>
            <a:pPr>
              <a:buFont typeface="Wingdings" charset="2"/>
              <a:buChar char="ü"/>
            </a:pPr>
            <a:r>
              <a:rPr lang="pt-BR" sz="2400">
                <a:solidFill>
                  <a:srgbClr val="0070C0"/>
                </a:solidFill>
              </a:rPr>
              <a:t>Proposta IRPJ+IVA</a:t>
            </a:r>
            <a:r>
              <a:rPr lang="pt-BR" sz="2400" i="1">
                <a:solidFill>
                  <a:srgbClr val="0070C0"/>
                </a:solidFill>
              </a:rPr>
              <a:t> (DBCFT);</a:t>
            </a:r>
          </a:p>
          <a:p>
            <a:pPr>
              <a:buFont typeface="Wingdings" charset="2"/>
              <a:buChar char="ü"/>
            </a:pPr>
            <a:r>
              <a:rPr lang="pt-BR" sz="2400">
                <a:solidFill>
                  <a:srgbClr val="0070C0"/>
                </a:solidFill>
              </a:rPr>
              <a:t>Renda global.</a:t>
            </a:r>
          </a:p>
          <a:p>
            <a:pPr marL="0" indent="0">
              <a:buNone/>
            </a:pPr>
            <a:r>
              <a:rPr lang="pt-BR" sz="2400" b="1" i="1">
                <a:solidFill>
                  <a:srgbClr val="0070C0"/>
                </a:solidFill>
              </a:rPr>
              <a:t>x</a:t>
            </a:r>
          </a:p>
          <a:p>
            <a:pPr>
              <a:buFont typeface="Wingdings" charset="2"/>
              <a:buChar char="ü"/>
            </a:pPr>
            <a:r>
              <a:rPr lang="pt-BR" sz="2400">
                <a:solidFill>
                  <a:srgbClr val="0070C0"/>
                </a:solidFill>
              </a:rPr>
              <a:t>Desemprego maciço;</a:t>
            </a:r>
          </a:p>
          <a:p>
            <a:pPr>
              <a:buFont typeface="Wingdings" charset="2"/>
              <a:buChar char="ü"/>
            </a:pPr>
            <a:r>
              <a:rPr lang="pt-BR" sz="2400">
                <a:solidFill>
                  <a:srgbClr val="0070C0"/>
                </a:solidFill>
              </a:rPr>
              <a:t>Menor carga horária de trabalho;</a:t>
            </a:r>
          </a:p>
          <a:p>
            <a:pPr>
              <a:buFont typeface="Wingdings" charset="2"/>
              <a:buChar char="ü"/>
            </a:pPr>
            <a:r>
              <a:rPr lang="pt-BR" sz="2400">
                <a:solidFill>
                  <a:srgbClr val="0070C0"/>
                </a:solidFill>
              </a:rPr>
              <a:t>Nova educação;</a:t>
            </a:r>
          </a:p>
          <a:p>
            <a:pPr>
              <a:buFont typeface="Wingdings" charset="2"/>
              <a:buChar char="ü"/>
            </a:pPr>
            <a:r>
              <a:rPr lang="pt-BR" sz="2400">
                <a:solidFill>
                  <a:srgbClr val="0070C0"/>
                </a:solidFill>
              </a:rPr>
              <a:t>Programas sociais “inteligentes”;</a:t>
            </a:r>
          </a:p>
        </p:txBody>
      </p:sp>
      <p:sp>
        <p:nvSpPr>
          <p:cNvPr id="11" name="Espaço Reservado para Conteúdo 6"/>
          <p:cNvSpPr txBox="1">
            <a:spLocks/>
          </p:cNvSpPr>
          <p:nvPr/>
        </p:nvSpPr>
        <p:spPr>
          <a:xfrm>
            <a:off x="6181720" y="1866901"/>
            <a:ext cx="5939281" cy="511017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>
                <a:solidFill>
                  <a:srgbClr val="FF0000"/>
                </a:solidFill>
              </a:rPr>
              <a:t>BRASIL</a:t>
            </a:r>
          </a:p>
          <a:p>
            <a:pPr marL="0" indent="0">
              <a:buNone/>
            </a:pPr>
            <a:endParaRPr lang="pt-BR" sz="280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t-BR" sz="2800">
                <a:solidFill>
                  <a:srgbClr val="FF0000"/>
                </a:solidFill>
              </a:rPr>
              <a:t>Ideal mínimo...</a:t>
            </a:r>
          </a:p>
          <a:p>
            <a:pPr>
              <a:buFont typeface="Wingdings" charset="2"/>
              <a:buChar char="ü"/>
            </a:pPr>
            <a:r>
              <a:rPr lang="pt-BR" sz="2800">
                <a:solidFill>
                  <a:srgbClr val="FF0000"/>
                </a:solidFill>
              </a:rPr>
              <a:t>Melhorar diagnóstico;</a:t>
            </a:r>
          </a:p>
          <a:p>
            <a:pPr>
              <a:buFont typeface="Wingdings" charset="2"/>
              <a:buChar char="ü"/>
            </a:pPr>
            <a:r>
              <a:rPr lang="pt-BR" sz="2800">
                <a:solidFill>
                  <a:srgbClr val="FF0000"/>
                </a:solidFill>
              </a:rPr>
              <a:t>Consolidar legislação: Código Tributário (nacional) (por governo e por tributo);</a:t>
            </a:r>
          </a:p>
          <a:p>
            <a:pPr>
              <a:buFont typeface="Wingdings" charset="2"/>
              <a:buChar char="ü"/>
            </a:pPr>
            <a:r>
              <a:rPr lang="pt-BR" sz="2800" i="1">
                <a:solidFill>
                  <a:srgbClr val="FF0000"/>
                </a:solidFill>
              </a:rPr>
              <a:t>Lipoaspirar </a:t>
            </a:r>
            <a:r>
              <a:rPr lang="pt-BR" sz="2800">
                <a:solidFill>
                  <a:srgbClr val="FF0000"/>
                </a:solidFill>
              </a:rPr>
              <a:t>texto constitucional.</a:t>
            </a:r>
          </a:p>
        </p:txBody>
      </p:sp>
    </p:spTree>
    <p:extLst>
      <p:ext uri="{BB962C8B-B14F-4D97-AF65-F5344CB8AC3E}">
        <p14:creationId xmlns:p14="http://schemas.microsoft.com/office/powerpoint/2010/main" val="2312433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DC2C1EED-20D5-42D8-A2CE-4B0C30622C3F}" type="slidenum">
              <a:rPr lang="pt-BR" altLang="pt-BR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51</a:t>
            </a:fld>
            <a:endParaRPr lang="pt-BR" altLang="pt-BR" sz="1200">
              <a:solidFill>
                <a:srgbClr val="FFFFFF"/>
              </a:solidFill>
            </a:endParaRPr>
          </a:p>
        </p:txBody>
      </p:sp>
      <p:sp>
        <p:nvSpPr>
          <p:cNvPr id="587778" name="Rectangle 2"/>
          <p:cNvSpPr>
            <a:spLocks noChangeArrowheads="1"/>
          </p:cNvSpPr>
          <p:nvPr/>
        </p:nvSpPr>
        <p:spPr bwMode="auto">
          <a:xfrm>
            <a:off x="222252" y="2702859"/>
            <a:ext cx="11618383" cy="6848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 anchorCtr="1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altLang="pt-BR" sz="4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itchFamily="34" charset="0"/>
              </a:rPr>
              <a:t>Sistema</a:t>
            </a:r>
            <a:endParaRPr lang="pt-BR" altLang="pt-BR" sz="48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Arial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53" y="98328"/>
            <a:ext cx="2314575" cy="6762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2182" y="114092"/>
            <a:ext cx="2733675" cy="1047750"/>
          </a:xfrm>
          <a:prstGeom prst="rect">
            <a:avLst/>
          </a:prstGeom>
        </p:spPr>
      </p:pic>
      <p:cxnSp>
        <p:nvCxnSpPr>
          <p:cNvPr id="6" name="Conector reto 5"/>
          <p:cNvCxnSpPr/>
          <p:nvPr/>
        </p:nvCxnSpPr>
        <p:spPr>
          <a:xfrm>
            <a:off x="1012266" y="3434867"/>
            <a:ext cx="1041179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3843867" y="3934303"/>
            <a:ext cx="75861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i="1">
                <a:solidFill>
                  <a:srgbClr val="222222"/>
                </a:solidFill>
                <a:latin typeface="Big Caslon Medium" charset="0"/>
                <a:ea typeface="Big Caslon Medium" charset="0"/>
                <a:cs typeface="Big Caslon Medium" charset="0"/>
              </a:rPr>
              <a:t>substantivo masculino</a:t>
            </a:r>
            <a:endParaRPr lang="pt-BR" sz="2400">
              <a:solidFill>
                <a:srgbClr val="222222"/>
              </a:solidFill>
              <a:latin typeface="Big Caslon Medium" charset="0"/>
              <a:ea typeface="Big Caslon Medium" charset="0"/>
              <a:cs typeface="Big Caslon Medium" charset="0"/>
            </a:endParaRPr>
          </a:p>
          <a:p>
            <a:pPr marL="285750" indent="-285750" algn="r">
              <a:buFontTx/>
              <a:buChar char="-"/>
            </a:pPr>
            <a:r>
              <a:rPr lang="pt-BR" sz="2400">
                <a:solidFill>
                  <a:srgbClr val="222222"/>
                </a:solidFill>
                <a:latin typeface="Big Caslon Medium" charset="0"/>
                <a:ea typeface="Big Caslon Medium" charset="0"/>
                <a:cs typeface="Big Caslon Medium" charset="0"/>
              </a:rPr>
              <a:t>conjunto de elementos, concretos ou abstratos, intelectualmente organizados.</a:t>
            </a:r>
          </a:p>
          <a:p>
            <a:pPr marL="285750" indent="-285750" algn="r">
              <a:buFontTx/>
              <a:buChar char="-"/>
            </a:pPr>
            <a:r>
              <a:rPr lang="pt-BR" sz="2400">
                <a:solidFill>
                  <a:srgbClr val="222222"/>
                </a:solidFill>
                <a:latin typeface="Big Caslon Medium" charset="0"/>
                <a:ea typeface="Big Caslon Medium" charset="0"/>
                <a:cs typeface="Big Caslon Medium" charset="0"/>
              </a:rPr>
              <a:t>conjunto das instituições econômicas, morais, políticas de uma sociedade, a que os indivíduos se subordinam.</a:t>
            </a:r>
            <a:endParaRPr lang="pt-BR" sz="2400" b="0" i="0">
              <a:solidFill>
                <a:srgbClr val="222222"/>
              </a:solidFill>
              <a:effectLst/>
              <a:latin typeface="Big Caslon Medium" charset="0"/>
              <a:ea typeface="Big Caslon Medium" charset="0"/>
              <a:cs typeface="Big Caslon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35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74134" y="-197807"/>
            <a:ext cx="11145702" cy="57719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 anchorCtr="1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ts val="600"/>
              </a:spcBef>
              <a:spcAft>
                <a:spcPts val="1200"/>
              </a:spcAft>
            </a:pPr>
            <a:r>
              <a:rPr lang="pt-BR" altLang="pt-BR" i="1">
                <a:latin typeface="Big Caslon Medium" charset="0"/>
                <a:ea typeface="Big Caslon Medium" charset="0"/>
                <a:cs typeface="Big Caslon Medium" charset="0"/>
              </a:rPr>
              <a:t>” ... Os governos, em sua forma atual, serão forçados a mudar à medida que seu papel central de conduzir a política ficar cada vez menor... </a:t>
            </a:r>
          </a:p>
          <a:p>
            <a:pPr algn="r" eaLnBrk="1" hangingPunct="1">
              <a:spcBef>
                <a:spcPts val="600"/>
              </a:spcBef>
              <a:spcAft>
                <a:spcPts val="1200"/>
              </a:spcAft>
            </a:pPr>
            <a:r>
              <a:rPr lang="pt-BR" altLang="pt-BR" i="1">
                <a:latin typeface="Big Caslon Medium" charset="0"/>
                <a:ea typeface="Big Caslon Medium" charset="0"/>
                <a:cs typeface="Big Caslon Medium" charset="0"/>
              </a:rPr>
              <a:t>Em última análise, </a:t>
            </a:r>
            <a:r>
              <a:rPr lang="pt-BR" altLang="pt-BR" i="1" u="sng">
                <a:latin typeface="Big Caslon Medium" charset="0"/>
                <a:ea typeface="Big Caslon Medium" charset="0"/>
                <a:cs typeface="Big Caslon Medium" charset="0"/>
              </a:rPr>
              <a:t>a capacidade de adaptação dos governos irá determinar sua sobrevivência</a:t>
            </a:r>
            <a:r>
              <a:rPr lang="pt-BR" altLang="pt-BR" i="1">
                <a:latin typeface="Big Caslon Medium" charset="0"/>
                <a:ea typeface="Big Caslon Medium" charset="0"/>
                <a:cs typeface="Big Caslon Medium" charset="0"/>
              </a:rPr>
              <a:t>. Eles resistirão se abraçarem um mundo de mudanças exponencialmente disruptivas e se submeterem suas estruturas aos níveis de transparência e eficiência... </a:t>
            </a:r>
          </a:p>
          <a:p>
            <a:pPr algn="r" eaLnBrk="1" hangingPunct="1">
              <a:spcBef>
                <a:spcPts val="600"/>
              </a:spcBef>
              <a:spcAft>
                <a:spcPts val="1200"/>
              </a:spcAft>
            </a:pPr>
            <a:r>
              <a:rPr lang="pt-BR" altLang="pt-BR" i="1">
                <a:latin typeface="Big Caslon Medium" charset="0"/>
                <a:ea typeface="Big Caslon Medium" charset="0"/>
                <a:cs typeface="Big Caslon Medium" charset="0"/>
              </a:rPr>
              <a:t>De modo semelhante às revolução industriais anteriores, os regulamentos irão desempenhar um papel decisivo na adaptação e na difusão de novas tecnologias... ”</a:t>
            </a:r>
          </a:p>
          <a:p>
            <a:pPr algn="r" eaLnBrk="1" hangingPunct="1">
              <a:spcBef>
                <a:spcPts val="600"/>
              </a:spcBef>
              <a:spcAft>
                <a:spcPts val="1200"/>
              </a:spcAft>
            </a:pPr>
            <a:r>
              <a:rPr lang="pt-BR" altLang="pt-BR" i="1">
                <a:latin typeface="Big Caslon Medium" charset="0"/>
                <a:ea typeface="Big Caslon Medium" charset="0"/>
                <a:cs typeface="Big Caslon Medium" charset="0"/>
              </a:rPr>
              <a:t>KLAUS SCHWAB, ”A quarta revolução industrial”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3" y="98328"/>
            <a:ext cx="2314575" cy="67627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2182" y="114092"/>
            <a:ext cx="2733675" cy="1047750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898634" y="1459347"/>
            <a:ext cx="1041179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917957" y="730894"/>
            <a:ext cx="11137900" cy="711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pt-BR" altLang="pt-BR" sz="3600" b="1">
                <a:solidFill>
                  <a:srgbClr val="0070C0"/>
                </a:solidFill>
                <a:latin typeface="+mj-lt"/>
                <a:cs typeface="Times New Roman" pitchFamily="18" charset="0"/>
              </a:rPr>
              <a:t>Epígrafe </a:t>
            </a:r>
            <a:r>
              <a:rPr lang="pt-BR" altLang="pt-BR" sz="3600" b="1" i="1">
                <a:latin typeface="+mj-lt"/>
                <a:cs typeface="Times New Roman" pitchFamily="18" charset="0"/>
              </a:rPr>
              <a:t>ou</a:t>
            </a:r>
            <a:r>
              <a:rPr lang="pt-BR" altLang="pt-BR" sz="3600" b="1">
                <a:solidFill>
                  <a:srgbClr val="FF0000"/>
                </a:solidFill>
                <a:latin typeface="+mj-lt"/>
                <a:cs typeface="Times New Roman" pitchFamily="18" charset="0"/>
              </a:rPr>
              <a:t> Epitáfio?</a:t>
            </a:r>
          </a:p>
        </p:txBody>
      </p:sp>
    </p:spTree>
    <p:extLst>
      <p:ext uri="{BB962C8B-B14F-4D97-AF65-F5344CB8AC3E}">
        <p14:creationId xmlns:p14="http://schemas.microsoft.com/office/powerpoint/2010/main" val="17280815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DC2C1EED-20D5-42D8-A2CE-4B0C30622C3F}" type="slidenum">
              <a:rPr lang="pt-BR" altLang="pt-BR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53</a:t>
            </a:fld>
            <a:endParaRPr lang="pt-BR" altLang="pt-BR" sz="1200">
              <a:solidFill>
                <a:srgbClr val="FFFFFF"/>
              </a:solidFill>
            </a:endParaRPr>
          </a:p>
        </p:txBody>
      </p:sp>
      <p:sp>
        <p:nvSpPr>
          <p:cNvPr id="587778" name="Rectangle 2"/>
          <p:cNvSpPr>
            <a:spLocks noChangeArrowheads="1"/>
          </p:cNvSpPr>
          <p:nvPr/>
        </p:nvSpPr>
        <p:spPr bwMode="auto">
          <a:xfrm>
            <a:off x="239185" y="2702859"/>
            <a:ext cx="11618383" cy="6848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 anchorCtr="1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altLang="pt-BR" sz="54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itchFamily="34" charset="0"/>
              </a:rPr>
              <a:t>Anexos</a:t>
            </a:r>
            <a:endParaRPr lang="pt-BR" altLang="pt-BR" sz="540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Arial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53" y="98328"/>
            <a:ext cx="2314575" cy="6762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2182" y="114092"/>
            <a:ext cx="2733675" cy="1047750"/>
          </a:xfrm>
          <a:prstGeom prst="rect">
            <a:avLst/>
          </a:prstGeom>
        </p:spPr>
      </p:pic>
      <p:cxnSp>
        <p:nvCxnSpPr>
          <p:cNvPr id="6" name="Conector reto 5"/>
          <p:cNvCxnSpPr/>
          <p:nvPr/>
        </p:nvCxnSpPr>
        <p:spPr>
          <a:xfrm>
            <a:off x="1012266" y="3434867"/>
            <a:ext cx="1041179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82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DC2C1EED-20D5-42D8-A2CE-4B0C30622C3F}" type="slidenum">
              <a:rPr lang="pt-BR" altLang="pt-BR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54</a:t>
            </a:fld>
            <a:endParaRPr lang="pt-BR" altLang="pt-BR" sz="1200">
              <a:solidFill>
                <a:srgbClr val="FFFFFF"/>
              </a:solidFill>
            </a:endParaRPr>
          </a:p>
        </p:txBody>
      </p:sp>
      <p:sp>
        <p:nvSpPr>
          <p:cNvPr id="587778" name="Rectangle 2"/>
          <p:cNvSpPr>
            <a:spLocks noChangeArrowheads="1"/>
          </p:cNvSpPr>
          <p:nvPr/>
        </p:nvSpPr>
        <p:spPr bwMode="auto">
          <a:xfrm>
            <a:off x="239185" y="2702859"/>
            <a:ext cx="11618383" cy="6848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 anchorCtr="1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altLang="pt-BR" sz="36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itchFamily="34" charset="0"/>
              </a:rPr>
              <a:t>Avaliações</a:t>
            </a:r>
            <a:endParaRPr lang="pt-BR" altLang="pt-BR" sz="360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Arial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53" y="98328"/>
            <a:ext cx="2314575" cy="6762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2182" y="114092"/>
            <a:ext cx="2733675" cy="1047750"/>
          </a:xfrm>
          <a:prstGeom prst="rect">
            <a:avLst/>
          </a:prstGeom>
        </p:spPr>
      </p:pic>
      <p:cxnSp>
        <p:nvCxnSpPr>
          <p:cNvPr id="6" name="Conector reto 5"/>
          <p:cNvCxnSpPr/>
          <p:nvPr/>
        </p:nvCxnSpPr>
        <p:spPr>
          <a:xfrm>
            <a:off x="1012266" y="3434867"/>
            <a:ext cx="1041179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74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3" y="98328"/>
            <a:ext cx="2314575" cy="6762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2182" y="114092"/>
            <a:ext cx="2733675" cy="1047750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898634" y="1562865"/>
            <a:ext cx="1041179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914400" y="901165"/>
            <a:ext cx="107845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pt-BR" altLang="pt-BR" sz="3600" b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Carga tributária comparada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0810" y="5559674"/>
            <a:ext cx="2241127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/>
              <a:t>Fonte: OECD. Elaboração Própria.</a:t>
            </a:r>
          </a:p>
          <a:p>
            <a:endParaRPr lang="pt-BR" sz="1100"/>
          </a:p>
          <a:p>
            <a:r>
              <a:rPr lang="pt-BR" sz="1100" i="1"/>
              <a:t>Para fins de comparação, Brasil informado segundo apurado pela OCDE (difere dos resultados apresentados a seguir). </a:t>
            </a:r>
          </a:p>
          <a:p>
            <a:endParaRPr lang="pt-BR" sz="1100" b="1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4728" y="1691640"/>
            <a:ext cx="8110872" cy="504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6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3" y="98328"/>
            <a:ext cx="2314575" cy="6762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2182" y="114092"/>
            <a:ext cx="2733675" cy="1047750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898634" y="1562865"/>
            <a:ext cx="1041179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914400" y="901165"/>
            <a:ext cx="107845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pt-BR" altLang="pt-BR" sz="3600" b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Carga Tributária Bruta: diferentes metodologias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914400" y="6233585"/>
            <a:ext cx="80775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/>
              <a:t>Fonte: Orair, Afonso e Castro. Elaboração Própria. </a:t>
            </a:r>
          </a:p>
          <a:p>
            <a:r>
              <a:rPr lang="pt-BR" sz="1100"/>
              <a:t>Base de Dados: Siafi Gerencial, RREO’s  (Estados e Municípios), BGU, Finbra (Estados e Municípios) e STN.</a:t>
            </a:r>
          </a:p>
          <a:p>
            <a:r>
              <a:rPr lang="pt-BR" sz="1100"/>
              <a:t>Nota: Dados para 2016 considerando projeção preliminar. </a:t>
            </a:r>
            <a:endParaRPr lang="pt-BR" sz="1100" b="1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9309" y="1674058"/>
            <a:ext cx="7330440" cy="456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39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3" y="98328"/>
            <a:ext cx="2314575" cy="6762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2182" y="114092"/>
            <a:ext cx="2733675" cy="1047750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898634" y="1562865"/>
            <a:ext cx="1041179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914400" y="901165"/>
            <a:ext cx="107845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pt-BR" altLang="pt-BR" sz="3600" b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Carga Tributária Bruta: Método Gerencial</a:t>
            </a:r>
            <a:endParaRPr lang="pt-BR" altLang="pt-BR" sz="300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23736" y="5901385"/>
            <a:ext cx="83989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/>
              <a:t>Fonte: Levantamento de Rodrigo Orair/IPEA. </a:t>
            </a:r>
            <a:endParaRPr lang="pt-BR" sz="1200" b="1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8749" y="1747115"/>
            <a:ext cx="8671560" cy="39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8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3" y="98328"/>
            <a:ext cx="2314575" cy="6762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2182" y="114092"/>
            <a:ext cx="2733675" cy="1047750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898634" y="1562865"/>
            <a:ext cx="1041179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877824" y="901165"/>
            <a:ext cx="112966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pt-BR" altLang="pt-BR" sz="3600" b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Carga Tributária Federal: </a:t>
            </a:r>
            <a:r>
              <a:rPr lang="pt-BR" altLang="pt-BR" sz="3600" b="1" i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diferenças crescentes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914400" y="5538641"/>
            <a:ext cx="80775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/>
              <a:t>Fonte: Orair, Afonso e Castro. Elaboração Própria. </a:t>
            </a:r>
          </a:p>
          <a:p>
            <a:r>
              <a:rPr lang="pt-BR" sz="1100"/>
              <a:t>Base de Dados: Siafi Gerencial, RREO’s  (Estados e Municípios), BGU, Finbra (Estados e Municípios) e STN.</a:t>
            </a:r>
          </a:p>
          <a:p>
            <a:r>
              <a:rPr lang="pt-BR" sz="1100"/>
              <a:t>Nota: Dados para 2016 considerando projeção preliminar. </a:t>
            </a:r>
            <a:endParaRPr lang="pt-BR" sz="1100" b="1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6519" y="1674058"/>
            <a:ext cx="6256020" cy="389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38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3" y="98328"/>
            <a:ext cx="2314575" cy="6762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2182" y="114092"/>
            <a:ext cx="2733675" cy="1047750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898634" y="1562865"/>
            <a:ext cx="1041179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914400" y="901165"/>
            <a:ext cx="107845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pt-BR" altLang="pt-BR" sz="3600" b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Compensações de Tributos Federais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914400" y="6574383"/>
            <a:ext cx="80775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/>
              <a:t>Fonte: RFB. Elaboração Própria.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6809" y="1674058"/>
            <a:ext cx="9235440" cy="463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87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3" y="98328"/>
            <a:ext cx="2314575" cy="6762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2182" y="114092"/>
            <a:ext cx="2733675" cy="1047750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898634" y="1562865"/>
            <a:ext cx="1041179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73152" y="6233585"/>
            <a:ext cx="80775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/>
              <a:t>Fonte: Afonso e Castro. Elaboração Própria. </a:t>
            </a:r>
          </a:p>
          <a:p>
            <a:r>
              <a:rPr lang="pt-BR" sz="1100"/>
              <a:t>Base de Dados: Balanço Oficial da União, STN; Balanço dos Estados, STN; Finbra, STN; SRF.</a:t>
            </a:r>
          </a:p>
          <a:p>
            <a:r>
              <a:rPr lang="pt-BR" sz="1100"/>
              <a:t>Nota: Dados para 2016 considerando projeção preliminar. </a:t>
            </a:r>
            <a:endParaRPr lang="pt-BR" sz="1100" b="1"/>
          </a:p>
        </p:txBody>
      </p:sp>
      <p:sp>
        <p:nvSpPr>
          <p:cNvPr id="13" name="CaixaDeTexto 12"/>
          <p:cNvSpPr txBox="1"/>
          <p:nvPr/>
        </p:nvSpPr>
        <p:spPr>
          <a:xfrm>
            <a:off x="914400" y="901165"/>
            <a:ext cx="107845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pt-BR" altLang="pt-BR" sz="3600" b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Sistema dual: </a:t>
            </a:r>
            <a:r>
              <a:rPr lang="pt-BR" altLang="pt-BR" sz="3600" b="1" i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impostos x contribuições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53" y="1773454"/>
            <a:ext cx="6332220" cy="37719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8022" y="3072025"/>
            <a:ext cx="5608320" cy="3497580"/>
          </a:xfrm>
          <a:prstGeom prst="rect">
            <a:avLst/>
          </a:prstGeom>
        </p:spPr>
      </p:pic>
      <p:sp>
        <p:nvSpPr>
          <p:cNvPr id="9" name="Oval 6"/>
          <p:cNvSpPr/>
          <p:nvPr/>
        </p:nvSpPr>
        <p:spPr>
          <a:xfrm>
            <a:off x="914401" y="4013201"/>
            <a:ext cx="660398" cy="32173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857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3" y="98328"/>
            <a:ext cx="2314575" cy="6762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2182" y="114092"/>
            <a:ext cx="2733675" cy="1047750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898634" y="1562865"/>
            <a:ext cx="1041179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898634" y="5847127"/>
            <a:ext cx="80316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/>
              <a:t>Fonte:  Afonso e Castro. Elaboração Própria.</a:t>
            </a:r>
            <a:endParaRPr lang="pt-BR" sz="1100" b="1"/>
          </a:p>
        </p:txBody>
      </p:sp>
      <p:sp>
        <p:nvSpPr>
          <p:cNvPr id="11" name="CaixaDeTexto 10"/>
          <p:cNvSpPr txBox="1"/>
          <p:nvPr/>
        </p:nvSpPr>
        <p:spPr>
          <a:xfrm>
            <a:off x="914400" y="901165"/>
            <a:ext cx="107845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pt-BR" altLang="pt-BR" sz="3600" b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Carga Tributária por Base: </a:t>
            </a:r>
            <a:r>
              <a:rPr lang="pt-BR" altLang="pt-BR" sz="3600" i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variação pós-crise global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5919" y="1657586"/>
            <a:ext cx="8237220" cy="512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57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3" y="98328"/>
            <a:ext cx="2314575" cy="6762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2182" y="114092"/>
            <a:ext cx="2733675" cy="1047750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898634" y="1562865"/>
            <a:ext cx="1041179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735941" y="6350000"/>
            <a:ext cx="16687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/>
              <a:t>Fonte:  </a:t>
            </a:r>
            <a:r>
              <a:rPr lang="pt-BR" sz="1100" smtClean="0"/>
              <a:t>RFB.</a:t>
            </a:r>
          </a:p>
          <a:p>
            <a:r>
              <a:rPr lang="pt-BR" sz="1100" smtClean="0"/>
              <a:t>Elaboração IBRE/FGV</a:t>
            </a:r>
            <a:endParaRPr lang="pt-BR" sz="1100" b="1"/>
          </a:p>
        </p:txBody>
      </p:sp>
      <p:sp>
        <p:nvSpPr>
          <p:cNvPr id="10" name="CaixaDeTexto 9"/>
          <p:cNvSpPr txBox="1"/>
          <p:nvPr/>
        </p:nvSpPr>
        <p:spPr>
          <a:xfrm>
            <a:off x="914400" y="901165"/>
            <a:ext cx="107845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pt-BR" altLang="pt-BR" sz="3600" b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Evolução muito diferenciada setorialmente</a:t>
            </a:r>
            <a:endParaRPr lang="pt-BR" altLang="pt-BR" sz="3600" b="1" i="1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7899" y="1735666"/>
            <a:ext cx="5359400" cy="416560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770" y="1735666"/>
            <a:ext cx="5359400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10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3" y="98328"/>
            <a:ext cx="2314575" cy="6762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2182" y="114092"/>
            <a:ext cx="2733675" cy="1047750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898634" y="1562865"/>
            <a:ext cx="1041179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914400" y="901165"/>
            <a:ext cx="107845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pt-BR" altLang="pt-BR" sz="3600" b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Evolução tributos indiretos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83030" y="6166497"/>
            <a:ext cx="83989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/>
              <a:t>Fonte: Araujo (2001), com atualização dos dados para os anos de 2000 a 2016. Elaboração Própria. </a:t>
            </a:r>
          </a:p>
          <a:p>
            <a:r>
              <a:rPr lang="pt-BR" sz="1100"/>
              <a:t>Nota: Dados para 2016 considerando projeção preliminar. </a:t>
            </a:r>
            <a:endParaRPr lang="pt-BR" sz="1100" b="1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9050" y="1646626"/>
            <a:ext cx="7135240" cy="443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96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3" y="98328"/>
            <a:ext cx="2314575" cy="6762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2182" y="114092"/>
            <a:ext cx="2733675" cy="1047750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898634" y="1562865"/>
            <a:ext cx="1041179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521130" y="6128397"/>
            <a:ext cx="83989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/>
              <a:t>Fonte: Araujo (2001), com atualização dos dados para os anos de 2000 a 2016. Elaboração Própria. </a:t>
            </a:r>
          </a:p>
          <a:p>
            <a:r>
              <a:rPr lang="pt-BR" sz="1100"/>
              <a:t>Nota: Dados para 2016 considerando projeção preliminar. </a:t>
            </a:r>
            <a:endParaRPr lang="pt-BR" sz="1100" b="1"/>
          </a:p>
        </p:txBody>
      </p:sp>
      <p:sp>
        <p:nvSpPr>
          <p:cNvPr id="9" name="CaixaDeTexto 8"/>
          <p:cNvSpPr txBox="1"/>
          <p:nvPr/>
        </p:nvSpPr>
        <p:spPr>
          <a:xfrm>
            <a:off x="914400" y="901165"/>
            <a:ext cx="107845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pt-BR" altLang="pt-BR" sz="3600" b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Evolução tributos sobre valor adicionado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7464" y="1864431"/>
            <a:ext cx="6846776" cy="424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35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3" y="98328"/>
            <a:ext cx="2314575" cy="6762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2182" y="114092"/>
            <a:ext cx="2733675" cy="1047750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898634" y="1562865"/>
            <a:ext cx="1041179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914400" y="901165"/>
            <a:ext cx="107845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pt-BR" altLang="pt-BR" sz="3600" b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ICMS decrescente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84554" y="6413893"/>
            <a:ext cx="83989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/>
              <a:t>Fonte: Araujo (2001), com atualização dos dados para os anos de 2000 a 2016. Elaboração Própria. </a:t>
            </a:r>
          </a:p>
          <a:p>
            <a:r>
              <a:rPr lang="pt-BR" sz="1100"/>
              <a:t>Nota: Dados para 2016 considerando projeção preliminar. </a:t>
            </a:r>
            <a:endParaRPr lang="pt-BR" sz="1100" b="1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8349" y="1780933"/>
            <a:ext cx="7452360" cy="463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7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3" y="98328"/>
            <a:ext cx="2314575" cy="6762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2182" y="114092"/>
            <a:ext cx="2733675" cy="1047750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898634" y="1562865"/>
            <a:ext cx="1041179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914400" y="901165"/>
            <a:ext cx="107845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pt-BR" altLang="pt-BR" sz="3600" b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Divisão Federativa da Receita Tributária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3639" y="1674058"/>
            <a:ext cx="6621780" cy="498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55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3" y="98328"/>
            <a:ext cx="2314575" cy="6762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2182" y="114092"/>
            <a:ext cx="2733675" cy="1047750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898634" y="1562865"/>
            <a:ext cx="1041179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914400" y="901165"/>
            <a:ext cx="107845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pt-BR" altLang="pt-BR" sz="3600" b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Divisão Federativa da Receita: Estados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21130" y="6255397"/>
            <a:ext cx="83989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/>
              <a:t>Fonte: Araujo (2001), com atualização dos dados para os anos de 2000 a 2016. Elaboração Própria. </a:t>
            </a:r>
          </a:p>
          <a:p>
            <a:r>
              <a:rPr lang="pt-BR" sz="1100"/>
              <a:t>Nota: Dados para 2016 considerando projeção preliminar. </a:t>
            </a:r>
            <a:endParaRPr lang="pt-BR" sz="1100" b="1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1610" y="1674058"/>
            <a:ext cx="7310120" cy="455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69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3" y="98328"/>
            <a:ext cx="2314575" cy="6762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2182" y="114092"/>
            <a:ext cx="2733675" cy="1047750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898634" y="1562865"/>
            <a:ext cx="1041179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735941" y="6608176"/>
            <a:ext cx="111414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/>
              <a:t>Fonte:  Afonso e Castro. Elaboração Própria.</a:t>
            </a:r>
            <a:endParaRPr lang="pt-BR" sz="1100" b="1"/>
          </a:p>
        </p:txBody>
      </p:sp>
      <p:sp>
        <p:nvSpPr>
          <p:cNvPr id="9" name="CaixaDeTexto 8"/>
          <p:cNvSpPr txBox="1"/>
          <p:nvPr/>
        </p:nvSpPr>
        <p:spPr>
          <a:xfrm>
            <a:off x="914400" y="901165"/>
            <a:ext cx="107845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pt-BR" altLang="pt-BR" sz="3600" b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Carga Tributária Subnacional: </a:t>
            </a:r>
            <a:r>
              <a:rPr lang="pt-BR" altLang="pt-BR" sz="3600" i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variação pós-crise global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761" y="1869519"/>
            <a:ext cx="11346180" cy="403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3" y="98328"/>
            <a:ext cx="2314575" cy="6762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2182" y="114092"/>
            <a:ext cx="2733675" cy="1047750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898634" y="1562865"/>
            <a:ext cx="1041179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534924" y="6261100"/>
            <a:ext cx="14335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/>
              <a:t>Fonte: RFB/DIRPF. Elaboração Própria. 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914400" y="901165"/>
            <a:ext cx="107845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pt-BR" altLang="pt-BR" sz="3600" b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Tributação muito diferenciada por atividade:</a:t>
            </a:r>
            <a:r>
              <a:rPr lang="pt-BR" altLang="pt-BR" sz="3600" i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 maiores</a:t>
            </a:r>
            <a:r>
              <a:rPr lang="pt-BR" altLang="pt-BR" sz="3600" b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 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5100" y="1674058"/>
            <a:ext cx="7755890" cy="506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3" y="98328"/>
            <a:ext cx="2314575" cy="6762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2182" y="114092"/>
            <a:ext cx="2733675" cy="1047750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898634" y="1562865"/>
            <a:ext cx="1041179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534924" y="6261100"/>
            <a:ext cx="14335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/>
              <a:t>Fonte: RFB/DIRPF. Elaboração Própria. 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914400" y="901165"/>
            <a:ext cx="107845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pt-BR" altLang="pt-BR" sz="3600" b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Tributação muito diferenciada por atividade:</a:t>
            </a:r>
            <a:r>
              <a:rPr lang="pt-BR" altLang="pt-BR" sz="3600" i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 menores</a:t>
            </a:r>
            <a:r>
              <a:rPr lang="pt-BR" altLang="pt-BR" sz="3600" b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 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4140" y="1647547"/>
            <a:ext cx="7741920" cy="504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4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547" y="115500"/>
            <a:ext cx="2314575" cy="676275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1037968" y="1550249"/>
            <a:ext cx="1004000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63955" y="115500"/>
            <a:ext cx="2228045" cy="853954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54548" y="2545512"/>
            <a:ext cx="29546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/>
              <a:t>Composição das Pessoas Jurídicas por Regime de Tributação Federal em 2014: em % do total</a:t>
            </a:r>
          </a:p>
          <a:p>
            <a:pPr algn="ctr"/>
            <a:endParaRPr lang="pt-BR" b="1"/>
          </a:p>
          <a:p>
            <a:pPr algn="ctr"/>
            <a:endParaRPr lang="pt-BR" b="1"/>
          </a:p>
          <a:p>
            <a:r>
              <a:rPr lang="pt-BR" i="1" smtClean="0"/>
              <a:t>Total: 4,5 milhões </a:t>
            </a:r>
            <a:r>
              <a:rPr lang="pt-BR" i="1" err="1" smtClean="0"/>
              <a:t>PJs</a:t>
            </a:r>
            <a:endParaRPr lang="pt-BR" i="1" smtClean="0"/>
          </a:p>
          <a:p>
            <a:r>
              <a:rPr lang="pt-BR" i="1" smtClean="0"/>
              <a:t>     dos quais</a:t>
            </a:r>
          </a:p>
          <a:p>
            <a:r>
              <a:rPr lang="pt-BR" i="1" smtClean="0"/>
              <a:t>Lucro Real: 3%</a:t>
            </a:r>
          </a:p>
          <a:p>
            <a:r>
              <a:rPr lang="pt-BR" i="1" smtClean="0"/>
              <a:t>Simples: 74%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33467" y="6383007"/>
            <a:ext cx="8227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/>
              <a:t>Elaboração própria. Fonte: RFB.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914400" y="901165"/>
            <a:ext cx="107845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pt-BR" altLang="pt-BR" sz="3600" b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Sistema dual: </a:t>
            </a:r>
            <a:r>
              <a:rPr lang="pt-BR" altLang="pt-BR" sz="3600" b="1" i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apurado </a:t>
            </a:r>
            <a:r>
              <a:rPr lang="pt-BR" altLang="pt-BR" sz="3600" b="1" i="1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x</a:t>
            </a:r>
            <a:r>
              <a:rPr lang="pt-BR" altLang="pt-BR" sz="3600" b="1" i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 arbitrado</a:t>
            </a:r>
            <a:endParaRPr lang="pt-BR" altLang="pt-BR" sz="3600" b="1" i="1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6067" y="1684431"/>
            <a:ext cx="7661910" cy="4997538"/>
          </a:xfrm>
          <a:prstGeom prst="rect">
            <a:avLst/>
          </a:prstGeom>
        </p:spPr>
      </p:pic>
      <p:sp>
        <p:nvSpPr>
          <p:cNvPr id="12" name="Oval 6"/>
          <p:cNvSpPr/>
          <p:nvPr/>
        </p:nvSpPr>
        <p:spPr>
          <a:xfrm>
            <a:off x="7484531" y="4576838"/>
            <a:ext cx="1083736" cy="3677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11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3" y="98328"/>
            <a:ext cx="2314575" cy="6762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2182" y="114092"/>
            <a:ext cx="2733675" cy="1047750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898634" y="1562865"/>
            <a:ext cx="1041179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914400" y="901165"/>
            <a:ext cx="107845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pt-BR" altLang="pt-BR" sz="3600" b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Inequidade Tributária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-3073911" y="1851647"/>
            <a:ext cx="150417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b="1"/>
              <a:t>Fonte:  Gaiger (2012). </a:t>
            </a:r>
          </a:p>
          <a:p>
            <a:pPr algn="r"/>
            <a:r>
              <a:rPr lang="pt-BR" sz="1100" b="1"/>
              <a:t>Elaboração Própria.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10299032" y="5085348"/>
            <a:ext cx="17822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Aft>
                <a:spcPts val="1000"/>
              </a:spcAft>
            </a:pPr>
            <a:r>
              <a:rPr lang="pt-BR" sz="1200" i="1">
                <a:solidFill>
                  <a:srgbClr val="000000"/>
                </a:solidFill>
                <a:latin typeface="Big Caslon Medium" charset="0"/>
                <a:ea typeface="Big Caslon Medium" charset="0"/>
                <a:cs typeface="Big Caslon Medium" charset="0"/>
              </a:rPr>
              <a:t>Faz parte de livro no prelo sobre Distribuição de Renda/Riqueza &amp; Tributação, a ser editado pela FGV, com dezenas de autores. </a:t>
            </a:r>
            <a:endParaRPr lang="pt-BR" sz="1200" i="1">
              <a:effectLst/>
              <a:latin typeface="Big Caslon Medium" charset="0"/>
              <a:ea typeface="Big Caslon Medium" charset="0"/>
              <a:cs typeface="Big Caslon Medium" charset="0"/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821" y="1849676"/>
            <a:ext cx="10081211" cy="380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1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3" y="98328"/>
            <a:ext cx="2314575" cy="6762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2182" y="114092"/>
            <a:ext cx="2733675" cy="1047750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898634" y="1562865"/>
            <a:ext cx="1041179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898634" y="885825"/>
            <a:ext cx="108003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pt-BR" altLang="pt-BR" sz="3600" b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Consolidação IRPF 2014: </a:t>
            </a:r>
            <a:r>
              <a:rPr lang="pt-BR" altLang="pt-BR" sz="3600" b="1" i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grupo de ocupações</a:t>
            </a:r>
            <a:endParaRPr lang="pt-BR" altLang="pt-BR" sz="3600" i="1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-3073911" y="6192931"/>
            <a:ext cx="150417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b="1"/>
              <a:t>Fonte:  RFB.</a:t>
            </a:r>
          </a:p>
          <a:p>
            <a:pPr algn="r"/>
            <a:r>
              <a:rPr lang="pt-BR" sz="1100" b="1"/>
              <a:t>Elaboração</a:t>
            </a:r>
            <a:r>
              <a:rPr lang="pt-BR" sz="1100" b="1" smtClean="0"/>
              <a:t>: própria</a:t>
            </a:r>
            <a:endParaRPr lang="pt-BR" sz="1100" b="1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311" y="2222499"/>
            <a:ext cx="11292860" cy="304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2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3" y="98328"/>
            <a:ext cx="2314575" cy="6762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2182" y="114092"/>
            <a:ext cx="2733675" cy="1047750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898634" y="1562865"/>
            <a:ext cx="1041179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914400" y="901165"/>
            <a:ext cx="107845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pt-BR" altLang="pt-BR" sz="3600" b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Tributação da renda pessoal muito diferenciada</a:t>
            </a:r>
            <a:endParaRPr lang="pt-BR" altLang="pt-BR" sz="3600" b="1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101049" y="6609090"/>
            <a:ext cx="55837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/>
              <a:t>Fonte: Estimativa própria com base na DIRPF 2015.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107" y="1702565"/>
            <a:ext cx="7871786" cy="4911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22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547" y="115500"/>
            <a:ext cx="2314575" cy="676275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1037968" y="1550249"/>
            <a:ext cx="1004000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63955" y="115500"/>
            <a:ext cx="2228045" cy="853954"/>
          </a:xfrm>
          <a:prstGeom prst="rect">
            <a:avLst/>
          </a:prstGeom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420624" y="3440462"/>
            <a:ext cx="1893951" cy="720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400" b="1">
                <a:solidFill>
                  <a:schemeClr val="accent1">
                    <a:lumMod val="50000"/>
                  </a:schemeClr>
                </a:solidFill>
                <a:latin typeface="Big Caslon Medium" charset="0"/>
                <a:ea typeface="Big Caslon Medium" charset="0"/>
                <a:cs typeface="Big Caslon Medium" charset="0"/>
              </a:rPr>
              <a:t>Encargos trabalhistas </a:t>
            </a:r>
            <a:r>
              <a:rPr lang="pt-BR" sz="1400" b="1">
                <a:solidFill>
                  <a:schemeClr val="accent1">
                    <a:lumMod val="50000"/>
                  </a:schemeClr>
                </a:solidFill>
                <a:latin typeface="Big Caslon Medium" charset="0"/>
                <a:ea typeface="Big Caslon Medium" charset="0"/>
                <a:cs typeface="Big Caslon Medium" charset="0"/>
              </a:rPr>
              <a:t>(campeão mundial na tributação de alto salários)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526027" y="815438"/>
            <a:ext cx="115443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pt-BR" altLang="pt-BR" sz="3600" b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Custo tributário do empregador comparado</a:t>
            </a:r>
            <a:r>
              <a:rPr lang="pt-BR" altLang="pt-BR" sz="3600" i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: total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4620" y="1669392"/>
            <a:ext cx="8671560" cy="504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21652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3" y="98328"/>
            <a:ext cx="2314575" cy="6762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2182" y="114092"/>
            <a:ext cx="2733675" cy="1047750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898634" y="1286817"/>
            <a:ext cx="1041179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914400" y="702487"/>
            <a:ext cx="107845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pt-BR" altLang="pt-BR" sz="3200" b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Contribuição previdenciária (folha): </a:t>
            </a:r>
            <a:r>
              <a:rPr lang="pt-BR" altLang="pt-BR" sz="3200" i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setorial</a:t>
            </a:r>
            <a:endParaRPr lang="pt-BR" altLang="pt-BR" sz="3200" i="1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9133" y="1369201"/>
            <a:ext cx="6398763" cy="550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21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3" y="98328"/>
            <a:ext cx="2314575" cy="6762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1561" y="474132"/>
            <a:ext cx="1794295" cy="687709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898634" y="3002197"/>
            <a:ext cx="7754299" cy="2887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864768" y="1072091"/>
            <a:ext cx="297909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pt-BR" altLang="pt-BR" sz="3600" b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Desoneração </a:t>
            </a:r>
            <a:r>
              <a:rPr lang="pt-BR" altLang="pt-BR" sz="3600" b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da </a:t>
            </a:r>
            <a:r>
              <a:rPr lang="pt-BR" altLang="pt-BR" sz="3600" b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Folha:</a:t>
            </a:r>
          </a:p>
          <a:p>
            <a:r>
              <a:rPr lang="pt-BR" altLang="pt-BR" sz="3600" i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e</a:t>
            </a:r>
            <a:r>
              <a:rPr lang="pt-BR" altLang="pt-BR" sz="3600" i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volução</a:t>
            </a:r>
          </a:p>
          <a:p>
            <a:endParaRPr lang="pt-BR" altLang="pt-BR" sz="360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924633" y="3525373"/>
            <a:ext cx="7152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/>
              <a:t>Fonte: </a:t>
            </a:r>
            <a:r>
              <a:rPr lang="pt-BR" sz="1600" smtClean="0"/>
              <a:t>RFB</a:t>
            </a:r>
          </a:p>
          <a:p>
            <a:r>
              <a:rPr lang="pt-BR" sz="1600" i="1" smtClean="0"/>
              <a:t>COMPILAÇÃO</a:t>
            </a:r>
            <a:endParaRPr lang="pt-BR" sz="1600" i="1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208496"/>
            <a:ext cx="6756361" cy="651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2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3" y="98328"/>
            <a:ext cx="2314575" cy="6762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2182" y="114092"/>
            <a:ext cx="2733675" cy="1047750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898634" y="1562865"/>
            <a:ext cx="1041179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898634" y="885825"/>
            <a:ext cx="108003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pt-BR" altLang="pt-BR" sz="3600" b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Renúncia da Desoneração da Folha</a:t>
            </a:r>
            <a:endParaRPr lang="pt-BR" altLang="pt-BR" sz="360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-3073911" y="2366001"/>
            <a:ext cx="150417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b="1"/>
              <a:t>Fonte:  RFB.</a:t>
            </a:r>
          </a:p>
          <a:p>
            <a:pPr algn="r"/>
            <a:r>
              <a:rPr lang="pt-BR" sz="1100" b="1"/>
              <a:t>Elaboração: IBRE/FGV.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634" y="1643378"/>
            <a:ext cx="9448800" cy="480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38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3" y="98328"/>
            <a:ext cx="2314575" cy="6762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2182" y="114092"/>
            <a:ext cx="2733675" cy="1047750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898634" y="1562865"/>
            <a:ext cx="1041179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898634" y="885825"/>
            <a:ext cx="108003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pt-BR" altLang="pt-BR" sz="3600" b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Renúncia da Desoneração da Folha</a:t>
            </a:r>
            <a:endParaRPr lang="pt-BR" altLang="pt-BR" sz="360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-3045335" y="6566533"/>
            <a:ext cx="150417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b="1"/>
              <a:t>Fonte:  RFB. Elaboração: IBRE/FGV.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78237"/>
            <a:ext cx="1210056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8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DC2C1EED-20D5-42D8-A2CE-4B0C30622C3F}" type="slidenum">
              <a:rPr lang="pt-BR" altLang="pt-BR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78</a:t>
            </a:fld>
            <a:endParaRPr lang="pt-BR" altLang="pt-BR" sz="1200">
              <a:solidFill>
                <a:srgbClr val="FFFFFF"/>
              </a:solidFill>
            </a:endParaRPr>
          </a:p>
        </p:txBody>
      </p:sp>
      <p:sp>
        <p:nvSpPr>
          <p:cNvPr id="587778" name="Rectangle 2"/>
          <p:cNvSpPr>
            <a:spLocks noChangeArrowheads="1"/>
          </p:cNvSpPr>
          <p:nvPr/>
        </p:nvSpPr>
        <p:spPr bwMode="auto">
          <a:xfrm>
            <a:off x="239185" y="2702859"/>
            <a:ext cx="11618383" cy="6848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 anchorCtr="1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altLang="pt-BR" sz="36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itchFamily="34" charset="0"/>
              </a:rPr>
              <a:t>Perspectivas</a:t>
            </a:r>
            <a:endParaRPr lang="pt-BR" altLang="pt-BR" sz="360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Arial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53" y="98328"/>
            <a:ext cx="2314575" cy="6762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2182" y="114092"/>
            <a:ext cx="2733675" cy="1047750"/>
          </a:xfrm>
          <a:prstGeom prst="rect">
            <a:avLst/>
          </a:prstGeom>
        </p:spPr>
      </p:pic>
      <p:cxnSp>
        <p:nvCxnSpPr>
          <p:cNvPr id="6" name="Conector reto 5"/>
          <p:cNvCxnSpPr/>
          <p:nvPr/>
        </p:nvCxnSpPr>
        <p:spPr>
          <a:xfrm>
            <a:off x="1012266" y="3434867"/>
            <a:ext cx="1041179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36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3" y="98328"/>
            <a:ext cx="2314575" cy="6762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2182" y="114092"/>
            <a:ext cx="2733675" cy="1047750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898634" y="1562865"/>
            <a:ext cx="1041179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914400" y="901165"/>
            <a:ext cx="107845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pt-BR" altLang="pt-BR" sz="3600" b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Reforma do PIS: </a:t>
            </a:r>
            <a:r>
              <a:rPr lang="pt-BR" altLang="pt-BR" sz="3600" b="1" i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incidência setorial cumulativa</a:t>
            </a:r>
            <a:endParaRPr lang="pt-BR" altLang="pt-BR" sz="3600" b="1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87856" y="5208608"/>
            <a:ext cx="45545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pt-BR" sz="1200" i="1">
                <a:solidFill>
                  <a:srgbClr val="000000"/>
                </a:solidFill>
                <a:latin typeface="Big Caslon Medium" charset="0"/>
                <a:ea typeface="Big Caslon Medium" charset="0"/>
                <a:cs typeface="Big Caslon Medium" charset="0"/>
              </a:rPr>
              <a:t>Arrecadação do PIS cumulativo </a:t>
            </a:r>
            <a:r>
              <a:rPr lang="pt-BR" sz="1200" b="1" i="1">
                <a:solidFill>
                  <a:srgbClr val="000000"/>
                </a:solidFill>
                <a:latin typeface="Big Caslon Medium" charset="0"/>
                <a:ea typeface="Big Caslon Medium" charset="0"/>
                <a:cs typeface="Big Caslon Medium" charset="0"/>
              </a:rPr>
              <a:t>não </a:t>
            </a:r>
            <a:r>
              <a:rPr lang="pt-BR" sz="1200" i="1">
                <a:solidFill>
                  <a:srgbClr val="000000"/>
                </a:solidFill>
                <a:latin typeface="Big Caslon Medium" charset="0"/>
                <a:ea typeface="Big Caslon Medium" charset="0"/>
                <a:cs typeface="Big Caslon Medium" charset="0"/>
              </a:rPr>
              <a:t>é mais concentrado  em atividades de serviços do que a economia. Impacto da reforma não depende apenas da (majoração) da alíquota, porque será outra a base de cálculo dos contribuintes (dedução dos insumos) e também dos seus clientes (também poderão deduzir imposto sobre que compram).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804" y="1674058"/>
            <a:ext cx="5844540" cy="311658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5473" y="2938978"/>
            <a:ext cx="6050280" cy="370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41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3" y="98328"/>
            <a:ext cx="2314575" cy="6762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2182" y="114092"/>
            <a:ext cx="2733675" cy="1047750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898634" y="1562865"/>
            <a:ext cx="1041179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914400" y="901165"/>
            <a:ext cx="107845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pt-BR" altLang="pt-BR" sz="3600" b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Composição: arrecadação concentrada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73152" y="6233585"/>
            <a:ext cx="80775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/>
              <a:t>Fonte: Afonso e Castro. Elaboração Própria. </a:t>
            </a:r>
          </a:p>
          <a:p>
            <a:r>
              <a:rPr lang="pt-BR" sz="1100"/>
              <a:t>Base de Dados: Balanço Oficial da União, STN; Balanço dos Estados, STN; Finbra, STN; SRF.</a:t>
            </a:r>
          </a:p>
          <a:p>
            <a:r>
              <a:rPr lang="pt-BR" sz="1100"/>
              <a:t>Nota: Dados para 2016 considerando projeção preliminar. </a:t>
            </a:r>
            <a:endParaRPr lang="pt-BR" sz="1100" b="1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97" y="1760685"/>
            <a:ext cx="11910060" cy="4244340"/>
          </a:xfrm>
          <a:prstGeom prst="rect">
            <a:avLst/>
          </a:prstGeom>
        </p:spPr>
      </p:pic>
      <p:sp>
        <p:nvSpPr>
          <p:cNvPr id="9" name="Oval 6"/>
          <p:cNvSpPr/>
          <p:nvPr/>
        </p:nvSpPr>
        <p:spPr>
          <a:xfrm>
            <a:off x="8551324" y="3759206"/>
            <a:ext cx="660398" cy="32173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Oval 6"/>
          <p:cNvSpPr/>
          <p:nvPr/>
        </p:nvSpPr>
        <p:spPr>
          <a:xfrm>
            <a:off x="795870" y="4301073"/>
            <a:ext cx="660398" cy="32173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923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90" y="1614885"/>
            <a:ext cx="10751820" cy="4838700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33723" y="839144"/>
            <a:ext cx="11137900" cy="711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pt-BR" sz="3600" b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Exportações: impactos na economia</a:t>
            </a:r>
            <a:endParaRPr lang="pt-BR" altLang="pt-BR" sz="3600" b="1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53" y="98328"/>
            <a:ext cx="2314575" cy="6762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2182" y="114092"/>
            <a:ext cx="2733675" cy="1047750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898634" y="1562865"/>
            <a:ext cx="1041179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8833104" y="5193792"/>
            <a:ext cx="32775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Aft>
                <a:spcPts val="1000"/>
              </a:spcAft>
            </a:pPr>
            <a:r>
              <a:rPr lang="pt-BR" sz="1200" i="1">
                <a:solidFill>
                  <a:srgbClr val="000000"/>
                </a:solidFill>
                <a:latin typeface="Big Caslon Medium" charset="0"/>
                <a:ea typeface="Big Caslon Medium" charset="0"/>
                <a:cs typeface="Big Caslon Medium" charset="0"/>
              </a:rPr>
              <a:t>Estudo em curso das exportações como alavanca para crescimento econômico, baseado em matriz de insumo-produto atualizada 2014 (trabalho conjunto de consultores e professores da UNICAMP/USP). </a:t>
            </a:r>
            <a:endParaRPr lang="pt-BR" sz="1200" i="1">
              <a:effectLst/>
              <a:latin typeface="Big Caslon Medium" charset="0"/>
              <a:ea typeface="Big Caslon Medium" charset="0"/>
              <a:cs typeface="Big Caslon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57178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33723" y="839144"/>
            <a:ext cx="11137900" cy="711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pt-BR" sz="3600" b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Exportações: impactos na economia</a:t>
            </a:r>
            <a:endParaRPr lang="pt-BR" altLang="pt-BR" sz="3600" b="1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53" y="98328"/>
            <a:ext cx="2314575" cy="6762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2182" y="114092"/>
            <a:ext cx="2733675" cy="1047750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898634" y="1562865"/>
            <a:ext cx="1041179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585216" y="1886894"/>
            <a:ext cx="107468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700"/>
              </a:lnSpc>
            </a:pPr>
            <a:r>
              <a:rPr lang="pt-BR" sz="2200" b="1"/>
              <a:t>Exportação adicional de R$ 1,0 milhão</a:t>
            </a:r>
          </a:p>
          <a:p>
            <a:pPr algn="ctr">
              <a:lnSpc>
                <a:spcPts val="2700"/>
              </a:lnSpc>
            </a:pPr>
            <a:r>
              <a:rPr lang="pt-BR"/>
              <a:t>Estimativa baseada na Matriz Insumo-Produto</a:t>
            </a:r>
            <a:endParaRPr lang="pt-BR">
              <a:solidFill>
                <a:srgbClr val="FF0000"/>
              </a:solidFill>
            </a:endParaRPr>
          </a:p>
        </p:txBody>
      </p:sp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330190"/>
              </p:ext>
            </p:extLst>
          </p:nvPr>
        </p:nvGraphicFramePr>
        <p:xfrm>
          <a:off x="407368" y="2995753"/>
          <a:ext cx="11340132" cy="301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3" name="Planilha" r:id="rId6" imgW="7143756" imgH="1781092" progId="Excel.Sheet.12">
                  <p:link updateAutomatic="1"/>
                </p:oleObj>
              </mc:Choice>
              <mc:Fallback>
                <p:oleObj name="Planilha" r:id="rId6" imgW="7143756" imgH="178109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7368" y="2995753"/>
                        <a:ext cx="11340132" cy="3018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tângulo 10"/>
          <p:cNvSpPr/>
          <p:nvPr/>
        </p:nvSpPr>
        <p:spPr>
          <a:xfrm>
            <a:off x="4462272" y="5888736"/>
            <a:ext cx="70814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Aft>
                <a:spcPts val="1000"/>
              </a:spcAft>
            </a:pPr>
            <a:r>
              <a:rPr lang="pt-BR" sz="1200" i="1">
                <a:solidFill>
                  <a:srgbClr val="000000"/>
                </a:solidFill>
                <a:latin typeface="Big Caslon Medium" charset="0"/>
                <a:ea typeface="Big Caslon Medium" charset="0"/>
                <a:cs typeface="Big Caslon Medium" charset="0"/>
              </a:rPr>
              <a:t>Estudo em curso das exportações como alavanca para crescimento econômico, baseado em matriz de insumo-produto atualizada 2014 (trabalho conjunto de consultores e professores da UNICAMP/USP). </a:t>
            </a:r>
            <a:endParaRPr lang="pt-BR" sz="1200" i="1">
              <a:effectLst/>
              <a:latin typeface="Big Caslon Medium" charset="0"/>
              <a:ea typeface="Big Caslon Medium" charset="0"/>
              <a:cs typeface="Big Caslon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0961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DC2C1EED-20D5-42D8-A2CE-4B0C30622C3F}" type="slidenum">
              <a:rPr lang="pt-BR" altLang="pt-BR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82</a:t>
            </a:fld>
            <a:endParaRPr lang="pt-BR" altLang="pt-BR" sz="1200">
              <a:solidFill>
                <a:srgbClr val="FFFFFF"/>
              </a:solidFill>
            </a:endParaRPr>
          </a:p>
        </p:txBody>
      </p:sp>
      <p:sp>
        <p:nvSpPr>
          <p:cNvPr id="587778" name="Rectangle 2"/>
          <p:cNvSpPr>
            <a:spLocks noChangeArrowheads="1"/>
          </p:cNvSpPr>
          <p:nvPr/>
        </p:nvSpPr>
        <p:spPr bwMode="auto">
          <a:xfrm>
            <a:off x="239185" y="2702859"/>
            <a:ext cx="11618383" cy="6848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 anchorCtr="1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altLang="pt-BR" sz="36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itchFamily="34" charset="0"/>
              </a:rPr>
              <a:t>Proposta </a:t>
            </a:r>
            <a:r>
              <a:rPr lang="pt-BR" altLang="pt-BR" sz="3600" b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itchFamily="34" charset="0"/>
              </a:rPr>
              <a:t>do Senado </a:t>
            </a:r>
            <a:r>
              <a:rPr lang="pt-BR" altLang="pt-BR" sz="36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itchFamily="34" charset="0"/>
              </a:rPr>
              <a:t>2008</a:t>
            </a:r>
            <a:endParaRPr lang="pt-BR" altLang="pt-BR" sz="360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Arial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53" y="98328"/>
            <a:ext cx="2314575" cy="6762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2182" y="114092"/>
            <a:ext cx="2733675" cy="1047750"/>
          </a:xfrm>
          <a:prstGeom prst="rect">
            <a:avLst/>
          </a:prstGeom>
        </p:spPr>
      </p:pic>
      <p:cxnSp>
        <p:nvCxnSpPr>
          <p:cNvPr id="6" name="Conector reto 5"/>
          <p:cNvCxnSpPr/>
          <p:nvPr/>
        </p:nvCxnSpPr>
        <p:spPr>
          <a:xfrm>
            <a:off x="1012266" y="3434867"/>
            <a:ext cx="1041179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880877" y="3678334"/>
            <a:ext cx="11137900" cy="711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altLang="pt-BR" sz="3200" i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Relatório Comissão Senadores </a:t>
            </a:r>
            <a:r>
              <a:rPr lang="pt-BR" altLang="pt-BR" sz="3200" i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Jereissati e Dornelles</a:t>
            </a:r>
          </a:p>
        </p:txBody>
      </p:sp>
    </p:spTree>
    <p:extLst>
      <p:ext uri="{BB962C8B-B14F-4D97-AF65-F5344CB8AC3E}">
        <p14:creationId xmlns:p14="http://schemas.microsoft.com/office/powerpoint/2010/main" val="66182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5" name="Rectangle 3"/>
          <p:cNvSpPr>
            <a:spLocks noChangeArrowheads="1"/>
          </p:cNvSpPr>
          <p:nvPr/>
        </p:nvSpPr>
        <p:spPr bwMode="auto">
          <a:xfrm>
            <a:off x="1055674" y="1903265"/>
            <a:ext cx="10411790" cy="432261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Aft>
                <a:spcPts val="600"/>
              </a:spcAft>
              <a:buSzPct val="120000"/>
              <a:buFont typeface="Wingdings" charset="2"/>
              <a:buChar char="ü"/>
            </a:pPr>
            <a:r>
              <a:rPr lang="pt-BR" altLang="pt-BR" sz="2800" b="1">
                <a:latin typeface="+mj-lt"/>
                <a:cs typeface="Times New Roman" pitchFamily="18" charset="0"/>
              </a:rPr>
              <a:t>Objetivo básico:</a:t>
            </a:r>
            <a:r>
              <a:rPr lang="pt-BR" altLang="pt-BR" sz="2800">
                <a:latin typeface="+mj-lt"/>
              </a:rPr>
              <a:t> </a:t>
            </a:r>
            <a:r>
              <a:rPr lang="pt-BR" altLang="pt-BR" sz="2200" u="sng">
                <a:latin typeface="+mj-lt"/>
              </a:rPr>
              <a:t>simplificação profunda do sistema.</a:t>
            </a:r>
          </a:p>
          <a:p>
            <a:pPr>
              <a:spcAft>
                <a:spcPts val="600"/>
              </a:spcAft>
              <a:buSzPct val="120000"/>
              <a:buFont typeface="Wingdings" charset="2"/>
              <a:buChar char="ü"/>
            </a:pPr>
            <a:endParaRPr lang="pt-BR" altLang="pt-BR" sz="2000">
              <a:latin typeface="+mj-lt"/>
            </a:endParaRPr>
          </a:p>
          <a:p>
            <a:pPr>
              <a:spcAft>
                <a:spcPts val="600"/>
              </a:spcAft>
              <a:buSzPct val="120000"/>
              <a:buFont typeface="Wingdings" charset="2"/>
              <a:buChar char="ü"/>
            </a:pPr>
            <a:r>
              <a:rPr lang="pt-BR" altLang="pt-BR" sz="2800" b="1">
                <a:latin typeface="+mj-lt"/>
                <a:cs typeface="Times New Roman" pitchFamily="18" charset="0"/>
              </a:rPr>
              <a:t>Aspectos centrais: </a:t>
            </a:r>
          </a:p>
          <a:p>
            <a:pPr lvl="1">
              <a:spcAft>
                <a:spcPts val="600"/>
              </a:spcAft>
              <a:buSzPct val="120000"/>
              <a:buFont typeface="Courier New" charset="0"/>
              <a:buChar char="o"/>
            </a:pPr>
            <a:r>
              <a:rPr lang="pt-BR" altLang="pt-BR" sz="2200">
                <a:latin typeface="+mj-lt"/>
              </a:rPr>
              <a:t>Unificação de bases tributárias:</a:t>
            </a:r>
          </a:p>
          <a:p>
            <a:pPr marL="1257300" lvl="2" indent="-342900">
              <a:spcAft>
                <a:spcPts val="600"/>
              </a:spcAft>
              <a:buSzPct val="120000"/>
              <a:buFont typeface="Arial" charset="0"/>
              <a:buChar char="•"/>
            </a:pPr>
            <a:r>
              <a:rPr lang="pt-BR" altLang="pt-BR" sz="2000">
                <a:latin typeface="+mj-lt"/>
              </a:rPr>
              <a:t>destaque para IVA nacional: regulação federal; cobrança subnacional; repartição prévia, pró-consumo, bancária.</a:t>
            </a:r>
          </a:p>
          <a:p>
            <a:pPr marL="800100" lvl="1" indent="-342900">
              <a:spcAft>
                <a:spcPts val="600"/>
              </a:spcAft>
              <a:buSzPct val="120000"/>
              <a:buFont typeface="Courier New" charset="0"/>
              <a:buChar char="o"/>
            </a:pPr>
            <a:r>
              <a:rPr lang="pt-BR" altLang="pt-BR" sz="2200">
                <a:latin typeface="+mj-lt"/>
              </a:rPr>
              <a:t>Partilha e vinculações: receita tributária ampla (como DRU).</a:t>
            </a:r>
          </a:p>
          <a:p>
            <a:pPr marL="800100" lvl="1" indent="-342900">
              <a:spcAft>
                <a:spcPts val="600"/>
              </a:spcAft>
              <a:buSzPct val="120000"/>
              <a:buFont typeface="Courier New" charset="0"/>
              <a:buChar char="o"/>
            </a:pPr>
            <a:endParaRPr lang="pt-BR" altLang="pt-BR" sz="2000">
              <a:latin typeface="+mj-lt"/>
            </a:endParaRPr>
          </a:p>
          <a:p>
            <a:pPr marL="342900" indent="-342900">
              <a:spcAft>
                <a:spcPts val="600"/>
              </a:spcAft>
              <a:buSzPct val="120000"/>
              <a:buFont typeface="Wingdings" charset="2"/>
              <a:buChar char="ü"/>
            </a:pPr>
            <a:r>
              <a:rPr lang="pt-BR" altLang="pt-BR" sz="2800" b="1">
                <a:latin typeface="+mj-lt"/>
                <a:cs typeface="Times New Roman" pitchFamily="18" charset="0"/>
              </a:rPr>
              <a:t>Processo: </a:t>
            </a:r>
          </a:p>
          <a:p>
            <a:pPr lvl="1">
              <a:spcAft>
                <a:spcPts val="600"/>
              </a:spcAft>
              <a:buSzPct val="120000"/>
              <a:buFont typeface="Courier New" charset="0"/>
              <a:buChar char="o"/>
            </a:pPr>
            <a:r>
              <a:rPr lang="pt-BR" altLang="pt-BR" sz="2200">
                <a:latin typeface="+mj-lt"/>
              </a:rPr>
              <a:t>Em etapas: reforma contribuições, cadastro nacional;</a:t>
            </a:r>
          </a:p>
          <a:p>
            <a:pPr lvl="1">
              <a:spcAft>
                <a:spcPts val="600"/>
              </a:spcAft>
              <a:buSzPct val="120000"/>
              <a:buFont typeface="Courier New" charset="0"/>
              <a:buChar char="o"/>
            </a:pPr>
            <a:r>
              <a:rPr lang="en-US" altLang="pt-BR" sz="2200">
                <a:latin typeface="+mj-lt"/>
              </a:rPr>
              <a:t>Desconstitucionalização: resgata Código Tributário (CTN).</a:t>
            </a:r>
          </a:p>
          <a:p>
            <a:pPr algn="just">
              <a:spcBef>
                <a:spcPct val="20000"/>
              </a:spcBef>
              <a:spcAft>
                <a:spcPts val="600"/>
              </a:spcAft>
              <a:buSzPct val="120000"/>
            </a:pPr>
            <a:endParaRPr lang="pt-BR" altLang="pt-BR" b="1">
              <a:latin typeface="+mj-lt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880877" y="867402"/>
            <a:ext cx="11137900" cy="711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BR" altLang="pt-BR" sz="3200" b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Novo </a:t>
            </a:r>
            <a:r>
              <a:rPr lang="pt-BR" altLang="pt-BR" sz="3200" b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Sistema</a:t>
            </a:r>
            <a:endParaRPr lang="pt-BR" altLang="pt-BR" sz="3200" i="1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53" y="98328"/>
            <a:ext cx="2314575" cy="67627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2182" y="6516"/>
            <a:ext cx="2733675" cy="1047750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898634" y="1562865"/>
            <a:ext cx="1041179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4594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5" name="Rectangle 3"/>
          <p:cNvSpPr>
            <a:spLocks noChangeArrowheads="1"/>
          </p:cNvSpPr>
          <p:nvPr/>
        </p:nvSpPr>
        <p:spPr bwMode="auto">
          <a:xfrm>
            <a:off x="1055674" y="1797247"/>
            <a:ext cx="10411790" cy="432261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342900" indent="-342900" algn="just" eaLnBrk="1" hangingPunct="1">
              <a:lnSpc>
                <a:spcPct val="130000"/>
              </a:lnSpc>
              <a:buSzPct val="120000"/>
              <a:buFont typeface="Wingdings" charset="2"/>
              <a:buChar char="ü"/>
            </a:pPr>
            <a:r>
              <a:rPr lang="pt-BR" altLang="pt-BR" sz="2800" b="1">
                <a:latin typeface="+mj-lt"/>
                <a:cs typeface="Times New Roman" pitchFamily="18" charset="0"/>
              </a:rPr>
              <a:t>Estratégia:</a:t>
            </a:r>
            <a:r>
              <a:rPr lang="pt-BR" altLang="pt-BR" sz="2800">
                <a:latin typeface="+mj-lt"/>
                <a:cs typeface="Arial" pitchFamily="34" charset="0"/>
              </a:rPr>
              <a:t> </a:t>
            </a:r>
            <a:r>
              <a:rPr lang="pt-BR" altLang="pt-BR">
                <a:latin typeface="+mj-lt"/>
              </a:rPr>
              <a:t>c</a:t>
            </a:r>
            <a:r>
              <a:rPr lang="pt-BR" altLang="pt-BR" smtClean="0">
                <a:latin typeface="+mj-lt"/>
              </a:rPr>
              <a:t>oncertação </a:t>
            </a:r>
            <a:r>
              <a:rPr lang="pt-BR" altLang="pt-BR">
                <a:latin typeface="+mj-lt"/>
              </a:rPr>
              <a:t>política </a:t>
            </a:r>
            <a:r>
              <a:rPr lang="en-US" altLang="pt-BR">
                <a:latin typeface="+mj-lt"/>
              </a:rPr>
              <a:t>para firmar </a:t>
            </a:r>
            <a:r>
              <a:rPr lang="pt-BR" altLang="pt-BR">
                <a:latin typeface="+mj-lt"/>
              </a:rPr>
              <a:t>pacto das bases do novo sistema:</a:t>
            </a:r>
            <a:endParaRPr lang="pt-BR" altLang="pt-BR" sz="2000">
              <a:latin typeface="+mj-lt"/>
            </a:endParaRPr>
          </a:p>
          <a:p>
            <a:pPr marL="857250" lvl="1" indent="-400050" algn="just" eaLnBrk="1" hangingPunct="1">
              <a:lnSpc>
                <a:spcPct val="130000"/>
              </a:lnSpc>
              <a:buSzPct val="120000"/>
              <a:buFont typeface="Courier New" panose="02070309020205020404" pitchFamily="49" charset="0"/>
              <a:buChar char="o"/>
            </a:pPr>
            <a:r>
              <a:rPr lang="en-US" altLang="pt-BR" sz="2000">
                <a:latin typeface="+mj-lt"/>
              </a:rPr>
              <a:t>Alicerces econômicos: simulações; viabilidade fazendária;</a:t>
            </a:r>
            <a:endParaRPr lang="pt-BR" altLang="pt-BR" sz="2000">
              <a:latin typeface="+mj-lt"/>
            </a:endParaRPr>
          </a:p>
          <a:p>
            <a:pPr marL="857250" lvl="1" indent="-400050" algn="just" eaLnBrk="1" hangingPunct="1">
              <a:lnSpc>
                <a:spcPct val="130000"/>
              </a:lnSpc>
              <a:buSzPct val="100000"/>
              <a:buFont typeface="Courier New" panose="02070309020205020404" pitchFamily="49" charset="0"/>
              <a:buChar char="o"/>
            </a:pPr>
            <a:r>
              <a:rPr lang="pt-BR" altLang="pt-BR" sz="2000">
                <a:latin typeface="+mj-lt"/>
              </a:rPr>
              <a:t>Formatação jurídica: anteprojetos legislativos;</a:t>
            </a:r>
          </a:p>
          <a:p>
            <a:pPr marL="342900" indent="-342900" algn="just" eaLnBrk="1" hangingPunct="1">
              <a:lnSpc>
                <a:spcPct val="130000"/>
              </a:lnSpc>
              <a:buSzPct val="120000"/>
              <a:buFont typeface="Wingdings" charset="2"/>
              <a:buChar char="ü"/>
            </a:pPr>
            <a:r>
              <a:rPr lang="pt-BR" altLang="pt-BR" sz="2800" b="1">
                <a:latin typeface="+mj-lt"/>
                <a:cs typeface="Times New Roman" pitchFamily="18" charset="0"/>
              </a:rPr>
              <a:t>Processo: </a:t>
            </a:r>
          </a:p>
          <a:p>
            <a:pPr lvl="1" algn="just" eaLnBrk="1" hangingPunct="1">
              <a:lnSpc>
                <a:spcPct val="130000"/>
              </a:lnSpc>
              <a:buSzPct val="120000"/>
              <a:buFont typeface="Courier New" panose="02070309020205020404" pitchFamily="49" charset="0"/>
              <a:buChar char="o"/>
            </a:pPr>
            <a:r>
              <a:rPr lang="pt-BR" altLang="pt-BR" sz="2000">
                <a:latin typeface="+mj-lt"/>
              </a:rPr>
              <a:t>Em etapas - mudar aos poucos (não é mudar pouco);</a:t>
            </a:r>
          </a:p>
          <a:p>
            <a:pPr lvl="1" algn="just" eaLnBrk="1" hangingPunct="1">
              <a:lnSpc>
                <a:spcPct val="130000"/>
              </a:lnSpc>
              <a:buSzPct val="120000"/>
              <a:buFont typeface="Courier New" panose="02070309020205020404" pitchFamily="49" charset="0"/>
              <a:buChar char="o"/>
            </a:pPr>
            <a:r>
              <a:rPr lang="en-US" altLang="pt-BR" sz="2000">
                <a:latin typeface="+mj-lt"/>
              </a:rPr>
              <a:t>Mudanças sempre consistentes com novo sistema pretendido;</a:t>
            </a:r>
          </a:p>
          <a:p>
            <a:pPr lvl="1" algn="just" eaLnBrk="1" hangingPunct="1">
              <a:lnSpc>
                <a:spcPct val="130000"/>
              </a:lnSpc>
              <a:buSzPct val="120000"/>
              <a:buFont typeface="Courier New" panose="02070309020205020404" pitchFamily="49" charset="0"/>
              <a:buChar char="o"/>
            </a:pPr>
            <a:r>
              <a:rPr lang="en-US" altLang="pt-BR" sz="2000">
                <a:latin typeface="+mj-lt"/>
              </a:rPr>
              <a:t>Desconstitucionalização  -  resgata Código Tributário (CTN);</a:t>
            </a:r>
          </a:p>
          <a:p>
            <a:pPr lvl="1" algn="just" eaLnBrk="1" hangingPunct="1">
              <a:lnSpc>
                <a:spcPct val="130000"/>
              </a:lnSpc>
              <a:buSzPct val="120000"/>
              <a:buFont typeface="Courier New" panose="02070309020205020404" pitchFamily="49" charset="0"/>
              <a:buChar char="o"/>
            </a:pPr>
            <a:r>
              <a:rPr lang="en-US" altLang="pt-BR" sz="2000">
                <a:latin typeface="+mj-lt"/>
              </a:rPr>
              <a:t>Carga tributária – definição na legislação posterior e na política.</a:t>
            </a:r>
            <a:endParaRPr lang="pt-BR" altLang="pt-BR" sz="2000">
              <a:latin typeface="+mj-lt"/>
              <a:cs typeface="Arial" pitchFamily="34" charset="0"/>
            </a:endParaRPr>
          </a:p>
          <a:p>
            <a:pPr marL="342900" indent="-342900" algn="just" eaLnBrk="1" hangingPunct="1">
              <a:lnSpc>
                <a:spcPct val="130000"/>
              </a:lnSpc>
              <a:buSzPct val="120000"/>
              <a:buFont typeface="Wingdings" charset="2"/>
              <a:buChar char="ü"/>
            </a:pPr>
            <a:r>
              <a:rPr lang="pt-BR" altLang="pt-BR" sz="2800" b="1">
                <a:latin typeface="+mj-lt"/>
                <a:cs typeface="Times New Roman" pitchFamily="18" charset="0"/>
              </a:rPr>
              <a:t>Objetivo básico: </a:t>
            </a:r>
          </a:p>
          <a:p>
            <a:pPr marL="800100" lvl="1" indent="-342900" algn="just" eaLnBrk="1" hangingPunct="1">
              <a:lnSpc>
                <a:spcPct val="130000"/>
              </a:lnSpc>
              <a:buSzPct val="120000"/>
              <a:buFont typeface="Courier New" panose="02070309020205020404" pitchFamily="49" charset="0"/>
              <a:buChar char="o"/>
            </a:pPr>
            <a:r>
              <a:rPr lang="pt-BR" altLang="pt-BR" sz="2000">
                <a:latin typeface="+mj-lt"/>
              </a:rPr>
              <a:t>Simplificação (profunda) do sistema.</a:t>
            </a:r>
          </a:p>
          <a:p>
            <a:pPr algn="just" eaLnBrk="1" hangingPunct="1">
              <a:lnSpc>
                <a:spcPct val="130000"/>
              </a:lnSpc>
              <a:spcBef>
                <a:spcPct val="20000"/>
              </a:spcBef>
              <a:buSzPct val="120000"/>
            </a:pPr>
            <a:endParaRPr lang="pt-BR" altLang="pt-BR" b="1">
              <a:latin typeface="+mj-lt"/>
              <a:cs typeface="Arial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53" y="98328"/>
            <a:ext cx="2314575" cy="676275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898634" y="1562865"/>
            <a:ext cx="1041179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2182" y="114092"/>
            <a:ext cx="2733675" cy="1047750"/>
          </a:xfrm>
          <a:prstGeom prst="rect">
            <a:avLst/>
          </a:prstGeom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880877" y="867402"/>
            <a:ext cx="11137900" cy="711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BR" altLang="pt-BR" sz="3200" b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Plano </a:t>
            </a:r>
            <a:r>
              <a:rPr lang="pt-BR" altLang="pt-BR" sz="3200" b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estratégico</a:t>
            </a:r>
            <a:endParaRPr lang="pt-BR" altLang="pt-BR" sz="3200" i="1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64755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ChangeArrowheads="1"/>
          </p:cNvSpPr>
          <p:nvPr/>
        </p:nvSpPr>
        <p:spPr bwMode="auto">
          <a:xfrm>
            <a:off x="914400" y="851665"/>
            <a:ext cx="11137900" cy="711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BR" altLang="pt-BR" sz="3600" b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1º Tempo - reforma</a:t>
            </a:r>
          </a:p>
        </p:txBody>
      </p:sp>
      <p:sp>
        <p:nvSpPr>
          <p:cNvPr id="577539" name="Rectangle 3"/>
          <p:cNvSpPr>
            <a:spLocks noChangeArrowheads="1"/>
          </p:cNvSpPr>
          <p:nvPr/>
        </p:nvSpPr>
        <p:spPr bwMode="auto">
          <a:xfrm>
            <a:off x="1064739" y="1865967"/>
            <a:ext cx="11250714" cy="47189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261938" indent="-261938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536575" indent="63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342900" indent="-342900">
              <a:spcAft>
                <a:spcPts val="600"/>
              </a:spcAft>
              <a:buSzPct val="100000"/>
              <a:buFont typeface="Wingdings" panose="05000000000000000000" pitchFamily="2" charset="2"/>
              <a:buChar char="ü"/>
            </a:pPr>
            <a:r>
              <a:rPr lang="pt-BR" altLang="pt-BR" sz="2800" b="1">
                <a:latin typeface="+mj-lt"/>
                <a:cs typeface="Times New Roman" pitchFamily="18" charset="0"/>
              </a:rPr>
              <a:t>Esfera administrativa:</a:t>
            </a:r>
            <a:r>
              <a:rPr lang="pt-BR" altLang="pt-BR" sz="2800" b="1">
                <a:latin typeface="+mj-lt"/>
                <a:cs typeface="Arial" pitchFamily="34" charset="0"/>
              </a:rPr>
              <a:t>	</a:t>
            </a:r>
          </a:p>
          <a:p>
            <a:pPr marL="879475" lvl="1" indent="-342900"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pt-BR" altLang="pt-BR" sz="2000">
                <a:latin typeface="+mj-lt"/>
              </a:rPr>
              <a:t>Simplificar e unificar nacionalmente:</a:t>
            </a:r>
          </a:p>
          <a:p>
            <a:pPr marL="1428750" lvl="2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pt-BR" altLang="pt-BR" sz="1800">
                <a:latin typeface="+mj-lt"/>
              </a:rPr>
              <a:t>Nota fiscal eletrônica universal + Recibos autônomos, inclusive MEI e SIMPLES;</a:t>
            </a:r>
          </a:p>
          <a:p>
            <a:pPr marL="1428750" lvl="2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pt-BR" altLang="pt-BR" sz="1800">
                <a:latin typeface="+mj-lt"/>
              </a:rPr>
              <a:t>Identidade (PF, PJ, ativos) + Cadastro (rede nacional compartilhada).</a:t>
            </a:r>
          </a:p>
          <a:p>
            <a:pPr marL="879475" lvl="1" indent="-342900"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pt-BR" altLang="pt-BR" sz="2000">
                <a:latin typeface="+mj-lt"/>
              </a:rPr>
              <a:t>Política tributária harmonizada: colegiado nacional (ex. CMN para tributos); </a:t>
            </a:r>
          </a:p>
          <a:p>
            <a:pPr marL="879475" lvl="1" indent="-342900"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pt-BR" altLang="pt-BR" sz="2000">
                <a:latin typeface="+mj-lt"/>
              </a:rPr>
              <a:t>Gestão da receita compartilhada: supervisão e ações de fiscalização dos 3 fiscos.</a:t>
            </a:r>
            <a:endParaRPr lang="pt-BR" altLang="pt-BR" sz="2000" b="1">
              <a:latin typeface="+mj-lt"/>
              <a:cs typeface="Times New Roman" pitchFamily="18" charset="0"/>
            </a:endParaRPr>
          </a:p>
          <a:p>
            <a:pPr marL="342900" indent="-342900" eaLnBrk="1" hangingPunct="1">
              <a:spcAft>
                <a:spcPts val="600"/>
              </a:spcAft>
              <a:buSzPct val="100000"/>
              <a:buFont typeface="Wingdings" panose="05000000000000000000" pitchFamily="2" charset="2"/>
              <a:buChar char="ü"/>
            </a:pPr>
            <a:r>
              <a:rPr lang="pt-BR" altLang="pt-BR" sz="2800" b="1">
                <a:latin typeface="+mj-lt"/>
                <a:cs typeface="Times New Roman" pitchFamily="18" charset="0"/>
              </a:rPr>
              <a:t>Esfera legislativa:</a:t>
            </a:r>
            <a:r>
              <a:rPr lang="pt-BR" altLang="pt-BR" sz="2800" b="1">
                <a:latin typeface="+mj-lt"/>
                <a:cs typeface="Arial" pitchFamily="34" charset="0"/>
              </a:rPr>
              <a:t>	</a:t>
            </a:r>
          </a:p>
          <a:p>
            <a:pPr marL="879475" lvl="1" indent="-342900" eaLnBrk="1" hangingPunct="1"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x-none" altLang="pt-BR" sz="2000">
                <a:latin typeface="+mj-lt"/>
              </a:rPr>
              <a:t>FPE/FPM e Vinculações: receita tributária ampla (mesma base atual DRU)</a:t>
            </a:r>
            <a:r>
              <a:rPr lang="pt-BR" altLang="pt-BR" sz="2000">
                <a:latin typeface="+mj-lt"/>
              </a:rPr>
              <a:t>;</a:t>
            </a:r>
            <a:endParaRPr lang="x-none" altLang="pt-BR" sz="2000">
              <a:latin typeface="+mj-lt"/>
            </a:endParaRPr>
          </a:p>
          <a:p>
            <a:pPr marL="879475" lvl="1" indent="-342900" eaLnBrk="1" hangingPunct="1"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x-none" altLang="pt-BR" sz="2000">
                <a:latin typeface="+mj-lt"/>
              </a:rPr>
              <a:t>Rumo ao iVA Nacional: reformar PIS (crédito financeiro e regime geral não-cumulativo via imposto); reformar COFINS e incorporar IPI; deixar seletivo; reformar ICMS e ISS</a:t>
            </a:r>
            <a:r>
              <a:rPr lang="pt-BR" altLang="pt-BR" sz="2000">
                <a:latin typeface="+mj-lt"/>
              </a:rPr>
              <a:t>;</a:t>
            </a:r>
            <a:endParaRPr lang="x-none" altLang="pt-BR" sz="2000">
              <a:latin typeface="+mj-lt"/>
            </a:endParaRPr>
          </a:p>
          <a:p>
            <a:pPr marL="879475" lvl="1" indent="-342900" eaLnBrk="1" hangingPunct="1"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x-none" altLang="pt-BR" sz="2000">
                <a:latin typeface="+mj-lt"/>
              </a:rPr>
              <a:t>Reformar tributação da renda (fundir IRPJ/CSLL) e financiamento da previdência</a:t>
            </a:r>
            <a:r>
              <a:rPr lang="pt-BR" altLang="pt-BR" sz="2000">
                <a:latin typeface="+mj-lt"/>
              </a:rPr>
              <a:t>;</a:t>
            </a:r>
          </a:p>
          <a:p>
            <a:pPr marL="879475" lvl="1" indent="-342900" eaLnBrk="1" hangingPunct="1"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pt-BR" altLang="pt-BR" sz="2000">
                <a:latin typeface="+mj-lt"/>
              </a:rPr>
              <a:t>Consolidação da legislação em cada governo, um só código e um só regulamento;</a:t>
            </a:r>
          </a:p>
          <a:p>
            <a:pPr lvl="1" eaLnBrk="1" hangingPunct="1">
              <a:spcAft>
                <a:spcPts val="600"/>
              </a:spcAft>
              <a:buSzPct val="100000"/>
              <a:buFont typeface="Wingdings" pitchFamily="2" charset="2"/>
              <a:buChar char="ü"/>
            </a:pPr>
            <a:endParaRPr lang="pt-BR" altLang="pt-BR" sz="1800" i="1">
              <a:latin typeface="+mj-lt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53" y="98328"/>
            <a:ext cx="2314575" cy="67627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2182" y="114092"/>
            <a:ext cx="2733675" cy="1047750"/>
          </a:xfrm>
          <a:prstGeom prst="rect">
            <a:avLst/>
          </a:prstGeom>
        </p:spPr>
      </p:pic>
      <p:cxnSp>
        <p:nvCxnSpPr>
          <p:cNvPr id="7" name="Conector reto 6"/>
          <p:cNvCxnSpPr/>
          <p:nvPr/>
        </p:nvCxnSpPr>
        <p:spPr>
          <a:xfrm>
            <a:off x="898634" y="1562865"/>
            <a:ext cx="1041179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42498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7" name="Rectangle 3"/>
          <p:cNvSpPr>
            <a:spLocks noChangeArrowheads="1"/>
          </p:cNvSpPr>
          <p:nvPr/>
        </p:nvSpPr>
        <p:spPr bwMode="auto">
          <a:xfrm>
            <a:off x="1070732" y="1914190"/>
            <a:ext cx="11107620" cy="393430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261938" indent="-261938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536575" indent="63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900113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342900" indent="-342900" eaLnBrk="1" hangingPunct="1">
              <a:spcAft>
                <a:spcPts val="400"/>
              </a:spcAft>
              <a:buSzPct val="100000"/>
              <a:buFont typeface="Wingdings" panose="05000000000000000000" pitchFamily="2" charset="2"/>
              <a:buChar char="ü"/>
            </a:pPr>
            <a:r>
              <a:rPr lang="pt-BR" altLang="pt-BR" b="1">
                <a:latin typeface="+mj-lt"/>
                <a:cs typeface="Times New Roman" pitchFamily="18" charset="0"/>
              </a:rPr>
              <a:t>Proposta de Emenda à Constituição (PEC):</a:t>
            </a:r>
            <a:r>
              <a:rPr lang="pt-BR" altLang="pt-BR" b="1">
                <a:latin typeface="+mj-lt"/>
                <a:cs typeface="Arial" pitchFamily="34" charset="0"/>
              </a:rPr>
              <a:t>	</a:t>
            </a:r>
          </a:p>
          <a:p>
            <a:pPr marL="879475" lvl="1" indent="-342900" eaLnBrk="1" hangingPunct="1">
              <a:spcAft>
                <a:spcPts val="4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pt-BR" altLang="pt-BR" sz="1800">
                <a:latin typeface="+mj-lt"/>
              </a:rPr>
              <a:t>Lipoaspiração do texto constitucional: toda matéria tributária em único capítulo;</a:t>
            </a:r>
          </a:p>
          <a:p>
            <a:pPr marL="879475" lvl="1" indent="-342900" eaLnBrk="1" hangingPunct="1">
              <a:spcAft>
                <a:spcPts val="4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pt-BR" altLang="pt-BR" sz="1800">
                <a:latin typeface="+mj-lt"/>
              </a:rPr>
              <a:t>Definição de princípios, distribuição de competências tributárias, repartições de receitas;</a:t>
            </a:r>
          </a:p>
          <a:p>
            <a:pPr marL="879475" lvl="1" indent="-342900" eaLnBrk="1" hangingPunct="1">
              <a:spcAft>
                <a:spcPts val="4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pt-BR" altLang="pt-BR" sz="1800">
                <a:latin typeface="+mj-lt"/>
              </a:rPr>
              <a:t>Disposições desconstitucionalizadas: vigência por prazo longo e inclusão no CTN.</a:t>
            </a:r>
          </a:p>
          <a:p>
            <a:pPr marL="879475" lvl="1" indent="-342900" eaLnBrk="1" hangingPunct="1">
              <a:spcAft>
                <a:spcPts val="400"/>
              </a:spcAft>
              <a:buSzPct val="100000"/>
              <a:buFont typeface="Courier New" panose="02070309020205020404" pitchFamily="49" charset="0"/>
              <a:buChar char="o"/>
            </a:pPr>
            <a:endParaRPr lang="pt-BR" altLang="pt-BR" sz="1800" b="1">
              <a:latin typeface="+mj-lt"/>
              <a:cs typeface="Arial" pitchFamily="34" charset="0"/>
            </a:endParaRPr>
          </a:p>
          <a:p>
            <a:pPr marL="342900" indent="-342900" eaLnBrk="1" hangingPunct="1">
              <a:spcAft>
                <a:spcPts val="400"/>
              </a:spcAft>
              <a:buSzPct val="100000"/>
              <a:buFont typeface="Wingdings" panose="05000000000000000000" pitchFamily="2" charset="2"/>
              <a:buChar char="ü"/>
            </a:pPr>
            <a:r>
              <a:rPr lang="pt-BR" altLang="pt-BR" b="1">
                <a:latin typeface="+mj-lt"/>
                <a:cs typeface="Times New Roman" pitchFamily="18" charset="0"/>
              </a:rPr>
              <a:t>Projeto de Novo Código Tributário Nacional (PLC):</a:t>
            </a:r>
            <a:r>
              <a:rPr lang="pt-BR" altLang="pt-BR" sz="1800" b="1">
                <a:latin typeface="+mj-lt"/>
                <a:cs typeface="Arial" pitchFamily="34" charset="0"/>
              </a:rPr>
              <a:t>	</a:t>
            </a:r>
          </a:p>
          <a:p>
            <a:pPr marL="879475" lvl="1" indent="-342900" eaLnBrk="1" hangingPunct="1">
              <a:spcAft>
                <a:spcPts val="4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pt-BR" altLang="pt-BR" sz="1800">
                <a:latin typeface="+mj-lt"/>
              </a:rPr>
              <a:t>Consolidação de todas matérias remetidas para lei complementar; </a:t>
            </a:r>
          </a:p>
          <a:p>
            <a:pPr marL="879475" lvl="1" indent="-342900" eaLnBrk="1" hangingPunct="1">
              <a:spcAft>
                <a:spcPts val="4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pt-BR" altLang="pt-BR" sz="1800">
                <a:latin typeface="+mj-lt"/>
              </a:rPr>
              <a:t>Ampliado para incorporar detalhamento hoje constitucional – tributos, repartição, vinculações;</a:t>
            </a:r>
          </a:p>
          <a:p>
            <a:pPr marL="879475" lvl="1" indent="-342900" eaLnBrk="1" hangingPunct="1">
              <a:spcAft>
                <a:spcPts val="4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pt-BR" altLang="pt-BR" sz="1800">
                <a:latin typeface="+mj-lt"/>
              </a:rPr>
              <a:t>Minuta pactuada simultaneamente à PEC.</a:t>
            </a:r>
          </a:p>
          <a:p>
            <a:pPr marL="879475" lvl="1" indent="-342900" eaLnBrk="1" hangingPunct="1">
              <a:spcAft>
                <a:spcPts val="400"/>
              </a:spcAft>
              <a:buSzPct val="100000"/>
              <a:buFont typeface="Courier New" panose="02070309020205020404" pitchFamily="49" charset="0"/>
              <a:buChar char="o"/>
            </a:pPr>
            <a:endParaRPr lang="pt-BR" altLang="pt-BR" sz="1800">
              <a:latin typeface="+mj-lt"/>
            </a:endParaRPr>
          </a:p>
          <a:p>
            <a:pPr marL="604838" indent="-342900">
              <a:spcAft>
                <a:spcPts val="400"/>
              </a:spcAft>
              <a:buSzPct val="100000"/>
              <a:buFont typeface="Wingdings" charset="2"/>
              <a:buChar char="ü"/>
            </a:pPr>
            <a:r>
              <a:rPr lang="pt-BR" altLang="pt-BR" b="1">
                <a:latin typeface="+mj-lt"/>
                <a:cs typeface="Times New Roman" pitchFamily="18" charset="0"/>
              </a:rPr>
              <a:t>Vigência</a:t>
            </a:r>
            <a:endParaRPr lang="pt-BR" altLang="pt-BR">
              <a:latin typeface="+mj-lt"/>
            </a:endParaRPr>
          </a:p>
          <a:p>
            <a:pPr marL="879475" lvl="1" indent="-342900">
              <a:lnSpc>
                <a:spcPct val="80000"/>
              </a:lnSpc>
              <a:spcAft>
                <a:spcPts val="4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pt-BR" altLang="pt-BR" sz="1800">
                <a:latin typeface="+mj-lt"/>
              </a:rPr>
              <a:t>Entrada em vigor da reforma constitucional e do novo código tributário;</a:t>
            </a:r>
          </a:p>
          <a:p>
            <a:pPr marL="879475" lvl="1" indent="-342900">
              <a:lnSpc>
                <a:spcPct val="80000"/>
              </a:lnSpc>
              <a:spcAft>
                <a:spcPts val="4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pt-BR" altLang="pt-BR" sz="1800">
                <a:latin typeface="+mj-lt"/>
              </a:rPr>
              <a:t>Transição fundamental: seguro-receita nacional em favor dos governos estaduais e municipais e áreas vinculadas</a:t>
            </a:r>
            <a:endParaRPr lang="en-US" altLang="pt-BR" sz="1800">
              <a:latin typeface="+mj-lt"/>
            </a:endParaRPr>
          </a:p>
          <a:p>
            <a:pPr marL="879475" lvl="1" indent="-342900" eaLnBrk="1" hangingPunct="1">
              <a:buSzPct val="100000"/>
              <a:buFont typeface="Courier New" panose="02070309020205020404" pitchFamily="49" charset="0"/>
              <a:buChar char="o"/>
            </a:pPr>
            <a:endParaRPr lang="pt-BR" altLang="pt-BR" sz="1800">
              <a:latin typeface="+mj-lt"/>
            </a:endParaRPr>
          </a:p>
          <a:p>
            <a:pPr eaLnBrk="1" hangingPunct="1">
              <a:buSzPct val="100000"/>
              <a:buFontTx/>
              <a:buChar char="•"/>
            </a:pPr>
            <a:endParaRPr lang="pt-BR" altLang="pt-BR" sz="1800">
              <a:latin typeface="+mj-lt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33723" y="839144"/>
            <a:ext cx="11137900" cy="711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BR" altLang="pt-BR" sz="3600" b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2º Tempo </a:t>
            </a:r>
            <a:r>
              <a:rPr lang="mr-IN" altLang="pt-BR" sz="3600" b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–</a:t>
            </a:r>
            <a:r>
              <a:rPr lang="pt-BR" altLang="pt-BR" sz="3600" b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 construção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53" y="98328"/>
            <a:ext cx="2314575" cy="6762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2182" y="114092"/>
            <a:ext cx="2733675" cy="1047750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898634" y="1562865"/>
            <a:ext cx="1041179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14568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58368" y="475489"/>
            <a:ext cx="10057364" cy="606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pt-BR" sz="2000" b="1">
              <a:latin typeface="Big Caslon Medium" charset="0"/>
              <a:ea typeface="Big Caslon Medium" charset="0"/>
              <a:cs typeface="Big Caslon Medium" charset="0"/>
            </a:endParaRPr>
          </a:p>
          <a:p>
            <a:pPr algn="r" eaLnBrk="1" hangingPunct="1"/>
            <a:endParaRPr lang="pt-BR" sz="2000" b="1">
              <a:latin typeface="Big Caslon Medium" charset="0"/>
              <a:ea typeface="Big Caslon Medium" charset="0"/>
              <a:cs typeface="Big Caslon Medium" charset="0"/>
            </a:endParaRPr>
          </a:p>
          <a:p>
            <a:pPr algn="r" eaLnBrk="1" hangingPunct="1"/>
            <a:endParaRPr lang="pt-BR" sz="2000" b="1">
              <a:latin typeface="Big Caslon Medium" charset="0"/>
              <a:ea typeface="Big Caslon Medium" charset="0"/>
              <a:cs typeface="Big Caslon Medium" charset="0"/>
            </a:endParaRPr>
          </a:p>
          <a:p>
            <a:pPr algn="r" eaLnBrk="1" hangingPunct="1"/>
            <a:endParaRPr lang="pt-BR" sz="2000" b="1">
              <a:latin typeface="Big Caslon Medium" charset="0"/>
              <a:ea typeface="Big Caslon Medium" charset="0"/>
              <a:cs typeface="Big Caslon Medium" charset="0"/>
            </a:endParaRPr>
          </a:p>
          <a:p>
            <a:pPr algn="r" eaLnBrk="1" hangingPunct="1"/>
            <a:endParaRPr lang="pt-BR" sz="2000" b="1">
              <a:latin typeface="Big Caslon Medium" charset="0"/>
              <a:ea typeface="Big Caslon Medium" charset="0"/>
              <a:cs typeface="Big Caslon Medium" charset="0"/>
            </a:endParaRPr>
          </a:p>
          <a:p>
            <a:pPr algn="r" eaLnBrk="1" hangingPunct="1"/>
            <a:r>
              <a:rPr lang="pt-BR" sz="2000" b="1">
                <a:latin typeface="Big Caslon Medium" charset="0"/>
                <a:ea typeface="Big Caslon Medium" charset="0"/>
                <a:cs typeface="Big Caslon Medium" charset="0"/>
              </a:rPr>
              <a:t>José Roberto Afonso </a:t>
            </a:r>
            <a:r>
              <a:rPr lang="pt-BR" sz="2000">
                <a:latin typeface="Big Caslon Medium" charset="0"/>
                <a:ea typeface="Big Caslon Medium" charset="0"/>
                <a:cs typeface="Big Caslon Medium" charset="0"/>
              </a:rPr>
              <a:t>é economista e contabilista,</a:t>
            </a:r>
          </a:p>
          <a:p>
            <a:pPr algn="r" eaLnBrk="1" hangingPunct="1"/>
            <a:r>
              <a:rPr lang="pt-BR" sz="2000">
                <a:latin typeface="Big Caslon Medium" charset="0"/>
                <a:ea typeface="Big Caslon Medium" charset="0"/>
                <a:cs typeface="Big Caslon Medium" charset="0"/>
              </a:rPr>
              <a:t>doutor em economia pela UNICAMP e mestre pela UFRJ, </a:t>
            </a:r>
          </a:p>
          <a:p>
            <a:pPr algn="r" eaLnBrk="1" hangingPunct="1"/>
            <a:r>
              <a:rPr lang="pt-BR" sz="2000">
                <a:latin typeface="Big Caslon Medium" charset="0"/>
                <a:ea typeface="Big Caslon Medium" charset="0"/>
                <a:cs typeface="Big Caslon Medium" charset="0"/>
              </a:rPr>
              <a:t>professor do programa de mestrado do IDP e doutor pela UNICAMP, pesquisador do IBRE/FGV.</a:t>
            </a:r>
          </a:p>
          <a:p>
            <a:pPr algn="r" eaLnBrk="1" hangingPunct="1"/>
            <a:endParaRPr lang="pt-BR" sz="2000">
              <a:latin typeface="Big Caslon Medium" charset="0"/>
              <a:ea typeface="Big Caslon Medium" charset="0"/>
              <a:cs typeface="Big Caslon Medium" charset="0"/>
            </a:endParaRPr>
          </a:p>
          <a:p>
            <a:pPr algn="r" eaLnBrk="1" hangingPunct="1"/>
            <a:r>
              <a:rPr lang="pt-BR" sz="2000">
                <a:latin typeface="Big Caslon Medium" charset="0"/>
                <a:ea typeface="Big Caslon Medium" charset="0"/>
                <a:cs typeface="Big Caslon Medium" charset="0"/>
              </a:rPr>
              <a:t>Kleber Castro, Juliana Damasceno, Thiago Felipe, </a:t>
            </a:r>
          </a:p>
          <a:p>
            <a:pPr algn="r" eaLnBrk="1" hangingPunct="1"/>
            <a:r>
              <a:rPr lang="pt-BR" sz="2000">
                <a:latin typeface="Big Caslon Medium" charset="0"/>
                <a:ea typeface="Big Caslon Medium" charset="0"/>
                <a:cs typeface="Big Caslon Medium" charset="0"/>
              </a:rPr>
              <a:t>Vilma Pinto, José Ricardo Júnior, Davi Ferreira, </a:t>
            </a:r>
          </a:p>
          <a:p>
            <a:pPr algn="r" eaLnBrk="1" hangingPunct="1"/>
            <a:r>
              <a:rPr lang="pt-BR" sz="2000">
                <a:latin typeface="Big Caslon Medium" charset="0"/>
                <a:ea typeface="Big Caslon Medium" charset="0"/>
                <a:cs typeface="Big Caslon Medium" charset="0"/>
              </a:rPr>
              <a:t>deram suportes às pesquisas. </a:t>
            </a:r>
          </a:p>
          <a:p>
            <a:pPr algn="r" eaLnBrk="1" hangingPunct="1"/>
            <a:endParaRPr lang="pt-BR" sz="2000">
              <a:latin typeface="Big Caslon Medium" charset="0"/>
              <a:ea typeface="Big Caslon Medium" charset="0"/>
              <a:cs typeface="Big Caslon Medium" charset="0"/>
            </a:endParaRPr>
          </a:p>
          <a:p>
            <a:pPr algn="r" eaLnBrk="1" hangingPunct="1"/>
            <a:endParaRPr lang="pt-BR" sz="2000" b="1" i="1">
              <a:latin typeface="Big Caslon Medium" charset="0"/>
              <a:ea typeface="Big Caslon Medium" charset="0"/>
              <a:cs typeface="Big Caslon Medium" charset="0"/>
            </a:endParaRPr>
          </a:p>
          <a:p>
            <a:pPr algn="r" eaLnBrk="1" hangingPunct="1"/>
            <a:r>
              <a:rPr lang="en-US">
                <a:latin typeface="Big Caslon Medium" charset="0"/>
                <a:ea typeface="Big Caslon Medium" charset="0"/>
                <a:cs typeface="Big Caslon Medium" charset="0"/>
              </a:rPr>
              <a:t>Mais trabalhos, próprios e de terceiros, no portal:</a:t>
            </a:r>
          </a:p>
          <a:p>
            <a:pPr algn="r" eaLnBrk="1" hangingPunct="1"/>
            <a:r>
              <a:rPr lang="en-US">
                <a:latin typeface="Big Caslon Medium" charset="0"/>
                <a:ea typeface="Big Caslon Medium" charset="0"/>
                <a:cs typeface="Big Caslon Medium" charset="0"/>
                <a:hlinkClick r:id="rId2"/>
              </a:rPr>
              <a:t>www.joserobertoafonso.com.br</a:t>
            </a:r>
            <a:endParaRPr lang="en-US">
              <a:latin typeface="Big Caslon Medium" charset="0"/>
              <a:ea typeface="Big Caslon Medium" charset="0"/>
              <a:cs typeface="Big Caslon Medium" charset="0"/>
            </a:endParaRPr>
          </a:p>
          <a:p>
            <a:pPr algn="r" eaLnBrk="1" hangingPunct="1"/>
            <a:endParaRPr lang="en-US">
              <a:latin typeface="Big Caslon Medium" charset="0"/>
              <a:ea typeface="Big Caslon Medium" charset="0"/>
              <a:cs typeface="Big Caslon Medium" charset="0"/>
            </a:endParaRPr>
          </a:p>
          <a:p>
            <a:pPr algn="r" eaLnBrk="1" hangingPunct="1"/>
            <a:endParaRPr lang="en-US">
              <a:latin typeface="Big Caslon Medium" charset="0"/>
              <a:ea typeface="Big Caslon Medium" charset="0"/>
              <a:cs typeface="Big Caslon Medium" charset="0"/>
            </a:endParaRPr>
          </a:p>
          <a:p>
            <a:pPr algn="r" eaLnBrk="1" hangingPunct="1"/>
            <a:endParaRPr lang="en-US">
              <a:latin typeface="Big Caslon Medium" charset="0"/>
              <a:ea typeface="Big Caslon Medium" charset="0"/>
              <a:cs typeface="Big Caslon Medium" charset="0"/>
            </a:endParaRPr>
          </a:p>
          <a:p>
            <a:pPr algn="r" eaLnBrk="1" hangingPunct="1"/>
            <a:endParaRPr lang="pt-BR">
              <a:latin typeface="Big Caslon Medium" charset="0"/>
              <a:ea typeface="Big Caslon Medium" charset="0"/>
              <a:cs typeface="Big Caslon Medium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 flipV="1">
            <a:off x="0" y="5598876"/>
            <a:ext cx="12192000" cy="53492"/>
          </a:xfrm>
          <a:prstGeom prst="line">
            <a:avLst/>
          </a:prstGeom>
          <a:ln w="254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 bwMode="auto">
          <a:xfrm>
            <a:off x="239349" y="1268760"/>
            <a:ext cx="1161729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Conector de seta reta 18"/>
          <p:cNvCxnSpPr/>
          <p:nvPr/>
        </p:nvCxnSpPr>
        <p:spPr>
          <a:xfrm flipV="1">
            <a:off x="10902164" y="260648"/>
            <a:ext cx="0" cy="41044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3B4C31-C3CF-444E-A6E3-87190B76A8C6}" type="slidenum">
              <a:rPr lang="pt-BR" smtClean="0"/>
              <a:pPr>
                <a:defRPr/>
              </a:pPr>
              <a:t>87</a:t>
            </a:fld>
            <a:endParaRPr lang="pt-BR"/>
          </a:p>
        </p:txBody>
      </p:sp>
      <p:sp>
        <p:nvSpPr>
          <p:cNvPr id="8" name="Fluxograma: Atraso 7"/>
          <p:cNvSpPr/>
          <p:nvPr/>
        </p:nvSpPr>
        <p:spPr>
          <a:xfrm rot="16200000">
            <a:off x="5852621" y="513417"/>
            <a:ext cx="467712" cy="12191997"/>
          </a:xfrm>
          <a:prstGeom prst="flowChartDelay">
            <a:avLst/>
          </a:prstGeom>
          <a:solidFill>
            <a:srgbClr val="1C4E6E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9" name="Agrupar 8"/>
          <p:cNvGrpSpPr/>
          <p:nvPr/>
        </p:nvGrpSpPr>
        <p:grpSpPr>
          <a:xfrm>
            <a:off x="1094280" y="6495818"/>
            <a:ext cx="3797679" cy="307777"/>
            <a:chOff x="4743091" y="5752928"/>
            <a:chExt cx="3797679" cy="307777"/>
          </a:xfrm>
        </p:grpSpPr>
        <p:sp>
          <p:nvSpPr>
            <p:cNvPr id="10" name="CaixaDeTexto 9"/>
            <p:cNvSpPr txBox="1"/>
            <p:nvPr/>
          </p:nvSpPr>
          <p:spPr>
            <a:xfrm>
              <a:off x="5033664" y="5752928"/>
              <a:ext cx="35071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chemeClr val="bg1"/>
                  </a:solidFill>
                  <a:latin typeface="HelveticaNeueLT Std Lt" panose="020B0403020202020204" pitchFamily="34" charset="0"/>
                </a:rPr>
                <a:t>www.joserobertoafonso.com.br</a:t>
              </a:r>
            </a:p>
          </p:txBody>
        </p:sp>
        <p:pic>
          <p:nvPicPr>
            <p:cNvPr id="11" name="Imagem 10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091" y="5780817"/>
              <a:ext cx="252000" cy="252000"/>
            </a:xfrm>
            <a:prstGeom prst="rect">
              <a:avLst/>
            </a:prstGeom>
          </p:spPr>
        </p:pic>
      </p:grpSp>
      <p:grpSp>
        <p:nvGrpSpPr>
          <p:cNvPr id="12" name="Agrupar 11"/>
          <p:cNvGrpSpPr/>
          <p:nvPr/>
        </p:nvGrpSpPr>
        <p:grpSpPr>
          <a:xfrm>
            <a:off x="8982155" y="6506641"/>
            <a:ext cx="2618262" cy="312145"/>
            <a:chOff x="4721885" y="6486543"/>
            <a:chExt cx="2618262" cy="312145"/>
          </a:xfrm>
        </p:grpSpPr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1885" y="6486543"/>
              <a:ext cx="252000" cy="252000"/>
            </a:xfrm>
            <a:prstGeom prst="rect">
              <a:avLst/>
            </a:prstGeom>
          </p:spPr>
        </p:pic>
        <p:sp>
          <p:nvSpPr>
            <p:cNvPr id="14" name="CaixaDeTexto 13"/>
            <p:cNvSpPr txBox="1"/>
            <p:nvPr/>
          </p:nvSpPr>
          <p:spPr>
            <a:xfrm>
              <a:off x="5004616" y="6490911"/>
              <a:ext cx="23355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HelveticaNeueLT Std Lt" panose="020B0403020202020204" pitchFamily="34" charset="0"/>
                </a:rPr>
                <a:t>/</a:t>
              </a:r>
              <a:r>
                <a:rPr lang="pt-BR" sz="1400" dirty="0">
                  <a:solidFill>
                    <a:schemeClr val="bg1"/>
                  </a:solidFill>
                  <a:latin typeface="HelveticaNeueLT Std Lt" panose="020B0403020202020204" pitchFamily="34" charset="0"/>
                </a:rPr>
                <a:t>ZeRobertoAfonso</a:t>
              </a:r>
            </a:p>
          </p:txBody>
        </p:sp>
      </p:grpSp>
      <p:grpSp>
        <p:nvGrpSpPr>
          <p:cNvPr id="15" name="Agrupar 14"/>
          <p:cNvGrpSpPr/>
          <p:nvPr/>
        </p:nvGrpSpPr>
        <p:grpSpPr>
          <a:xfrm>
            <a:off x="4817747" y="6474741"/>
            <a:ext cx="3797679" cy="307777"/>
            <a:chOff x="4743091" y="6099510"/>
            <a:chExt cx="3797679" cy="307777"/>
          </a:xfrm>
        </p:grpSpPr>
        <p:pic>
          <p:nvPicPr>
            <p:cNvPr id="16" name="Imagem 15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091" y="6133680"/>
              <a:ext cx="252000" cy="252000"/>
            </a:xfrm>
            <a:prstGeom prst="rect">
              <a:avLst/>
            </a:prstGeom>
          </p:spPr>
        </p:pic>
        <p:sp>
          <p:nvSpPr>
            <p:cNvPr id="17" name="CaixaDeTexto 16"/>
            <p:cNvSpPr txBox="1"/>
            <p:nvPr/>
          </p:nvSpPr>
          <p:spPr>
            <a:xfrm>
              <a:off x="5033664" y="6099510"/>
              <a:ext cx="35071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chemeClr val="bg1"/>
                  </a:solidFill>
                  <a:latin typeface="HelveticaNeueLT Std Lt" panose="020B0403020202020204" pitchFamily="34" charset="0"/>
                </a:rPr>
                <a:t>zeroberto@joserobertoafonso.com.br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093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9349" y="2924944"/>
            <a:ext cx="11521280" cy="654032"/>
          </a:xfrm>
        </p:spPr>
        <p:txBody>
          <a:bodyPr>
            <a:noAutofit/>
          </a:bodyPr>
          <a:lstStyle/>
          <a:p>
            <a:pPr lvl="0" algn="r"/>
            <a:r>
              <a:rPr lang="pt-BR" sz="1200" b="1">
                <a:latin typeface="Palatino" pitchFamily="18" charset="0"/>
                <a:cs typeface="Arial" pitchFamily="34" charset="0"/>
              </a:rPr>
              <a:t>EXONERAÇÃO DE RESPONSABILIDADE </a:t>
            </a:r>
            <a:r>
              <a:rPr lang="pt-BR" sz="1200" b="1" i="1">
                <a:latin typeface="Palatino" pitchFamily="18" charset="0"/>
                <a:cs typeface="Arial" pitchFamily="34" charset="0"/>
              </a:rPr>
              <a:t>(DISCLAIMER)</a:t>
            </a:r>
            <a:endParaRPr lang="pt-BR" sz="1200">
              <a:latin typeface="Palatino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39349" y="3412255"/>
            <a:ext cx="11525331" cy="287129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lvl="0" algn="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100">
                <a:cs typeface="Arial" pitchFamily="34" charset="0"/>
              </a:rPr>
              <a:t>Este relatório foi elaborado para uso exclusivo de seu destinatário, não podendo ser reproduzido ou retransmitido a qualquer pessoa sem prévia autorização.</a:t>
            </a:r>
          </a:p>
          <a:p>
            <a:pPr lvl="0" algn="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100">
                <a:cs typeface="Arial" pitchFamily="34" charset="0"/>
              </a:rPr>
              <a:t> As informações aqui contidas tem o propósito unicamente informativo.</a:t>
            </a:r>
          </a:p>
          <a:p>
            <a:pPr lvl="0" algn="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100">
                <a:cs typeface="Arial" pitchFamily="34" charset="0"/>
              </a:rPr>
              <a:t>As informações disponibilizadas são obtidas de fontes entendidas como confiáveis.</a:t>
            </a:r>
          </a:p>
          <a:p>
            <a:pPr lvl="0" algn="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100">
                <a:cs typeface="Arial" pitchFamily="34" charset="0"/>
              </a:rPr>
              <a:t>Não é garantida acurácia, pontualidade, integridade, negociabilidade, perfeição ou ajuste a qualquer propósito específico das fontes primárias de tais informações, logo não se aceita qualquer encargo, obrigação ou responsabilidade pelo uso das mesmas.  </a:t>
            </a:r>
          </a:p>
          <a:p>
            <a:pPr lvl="0" algn="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100">
                <a:cs typeface="Arial" pitchFamily="34" charset="0"/>
              </a:rPr>
              <a:t>Devido à possibilidade de erro humano ou mecânico, bem como a outros fatores, não se responde por quaisquer erros ou omissões, dado que toda informação é provida "tal como está", sem nenhuma garantia de qualquer espécie. </a:t>
            </a:r>
          </a:p>
          <a:p>
            <a:pPr lvl="0" algn="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100">
                <a:cs typeface="Arial" pitchFamily="34" charset="0"/>
              </a:rPr>
              <a:t>Nenhuma informação ou opinião aqui expressada constitui solicitação ou proposta de aplicação financeira. </a:t>
            </a:r>
          </a:p>
          <a:p>
            <a:pPr lvl="0" algn="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100">
                <a:cs typeface="Arial" pitchFamily="34" charset="0"/>
              </a:rPr>
              <a:t>As disposições precedentes aplicam-se ainda que venha a surgir qualquer reivindicação ou pretensão de ordem contratual ou qualquer ação de reparação por ato ilícito extracontratual, negligência, imprudência, imperícia, responsabilidade objetiva ou por qualquer outra maneira.</a:t>
            </a:r>
          </a:p>
          <a:p>
            <a:pPr algn="r">
              <a:lnSpc>
                <a:spcPct val="150000"/>
              </a:lnSpc>
            </a:pPr>
            <a:endParaRPr lang="pt-BR" sz="110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 cmpd="sng">
            <a:solidFill>
              <a:schemeClr val="bg1"/>
            </a:solidFill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rgbClr val="328397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E1C81-7E82-41A5-9E10-B81A13EAE6E7}" type="slidenum">
              <a:rPr lang="pt-BR" smtClean="0"/>
              <a:pPr>
                <a:defRPr/>
              </a:pPr>
              <a:t>88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323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3" y="98328"/>
            <a:ext cx="2314575" cy="6762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2182" y="114092"/>
            <a:ext cx="2733675" cy="1047750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898634" y="1562865"/>
            <a:ext cx="1041179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877824" y="6160433"/>
            <a:ext cx="80775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/>
              <a:t>Fonte: Afonso e Castro. Elaboração Própria. </a:t>
            </a:r>
          </a:p>
          <a:p>
            <a:r>
              <a:rPr lang="pt-BR" sz="1100"/>
              <a:t>Base de Dados: Balanço Oficial da União, STN; Balanço dos Estados, STN; Finbra, STN; SRF.</a:t>
            </a:r>
          </a:p>
          <a:p>
            <a:r>
              <a:rPr lang="pt-BR" sz="1100"/>
              <a:t>Nota: Dados para 2016 considerando projeção preliminar. </a:t>
            </a:r>
            <a:endParaRPr lang="pt-BR" sz="1100" b="1"/>
          </a:p>
        </p:txBody>
      </p:sp>
      <p:sp>
        <p:nvSpPr>
          <p:cNvPr id="9" name="CaixaDeTexto 8"/>
          <p:cNvSpPr txBox="1"/>
          <p:nvPr/>
        </p:nvSpPr>
        <p:spPr>
          <a:xfrm>
            <a:off x="914400" y="901165"/>
            <a:ext cx="107845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pt-BR" altLang="pt-BR" sz="3600" b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Divisão Federativa da receita tributária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824" y="1891749"/>
            <a:ext cx="10614660" cy="3909060"/>
          </a:xfrm>
          <a:prstGeom prst="rect">
            <a:avLst/>
          </a:prstGeom>
        </p:spPr>
      </p:pic>
      <p:sp>
        <p:nvSpPr>
          <p:cNvPr id="11" name="Oval 6"/>
          <p:cNvSpPr/>
          <p:nvPr/>
        </p:nvSpPr>
        <p:spPr>
          <a:xfrm>
            <a:off x="8551324" y="3962399"/>
            <a:ext cx="770858" cy="372535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Oval 6"/>
          <p:cNvSpPr/>
          <p:nvPr/>
        </p:nvSpPr>
        <p:spPr>
          <a:xfrm>
            <a:off x="3081863" y="4114799"/>
            <a:ext cx="770858" cy="372535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188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1883</TotalTime>
  <Words>2896</Words>
  <Application>Microsoft Office PowerPoint</Application>
  <PresentationFormat>Widescreen</PresentationFormat>
  <Paragraphs>435</Paragraphs>
  <Slides>88</Slides>
  <Notes>17</Notes>
  <HiddenSlides>0</HiddenSlides>
  <MMClips>0</MMClips>
  <ScaleCrop>false</ScaleCrop>
  <HeadingPairs>
    <vt:vector size="8" baseType="variant">
      <vt:variant>
        <vt:lpstr>Fontes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Vínculos</vt:lpstr>
      </vt:variant>
      <vt:variant>
        <vt:i4>1</vt:i4>
      </vt:variant>
      <vt:variant>
        <vt:lpstr>Títulos de slides</vt:lpstr>
      </vt:variant>
      <vt:variant>
        <vt:i4>88</vt:i4>
      </vt:variant>
    </vt:vector>
  </HeadingPairs>
  <TitlesOfParts>
    <vt:vector size="103" baseType="lpstr">
      <vt:lpstr>MS PGothic</vt:lpstr>
      <vt:lpstr>Arial</vt:lpstr>
      <vt:lpstr>Arial Rounded MT Bold</vt:lpstr>
      <vt:lpstr>Big Caslon Medium</vt:lpstr>
      <vt:lpstr>Calibri</vt:lpstr>
      <vt:lpstr>Cambria</vt:lpstr>
      <vt:lpstr>Courier New</vt:lpstr>
      <vt:lpstr>HelveticaNeueLT Std Lt</vt:lpstr>
      <vt:lpstr>Mangal</vt:lpstr>
      <vt:lpstr>Palatino</vt:lpstr>
      <vt:lpstr>Tahoma</vt:lpstr>
      <vt:lpstr>Times New Roman</vt:lpstr>
      <vt:lpstr>Wingdings</vt:lpstr>
      <vt:lpstr>Tema do Office</vt:lpstr>
      <vt:lpstr>\\GOSRV\BKMicroFabio\Setorial\Outros\ExportacaoTributos\1. Capítulo 1\Capítulo 1_agregado.xlsx!Resumo executivo 2!L4C1:L10C8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EXONERAÇÃO DE RESPONSABILIDADE (DISCLAIMER)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Livia Gouvea Gomes</dc:creator>
  <cp:lastModifiedBy>José Alexandre Girao Mota da Silva</cp:lastModifiedBy>
  <cp:revision>261</cp:revision>
  <dcterms:created xsi:type="dcterms:W3CDTF">2015-05-16T14:24:53Z</dcterms:created>
  <dcterms:modified xsi:type="dcterms:W3CDTF">2017-05-10T14:42:52Z</dcterms:modified>
</cp:coreProperties>
</file>