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B70B1-8B52-40B7-9F1B-43E4961BB489}" type="datetimeFigureOut">
              <a:rPr lang="pt-BR" smtClean="0"/>
              <a:t>22/03/2016</a:t>
            </a:fld>
            <a:endParaRPr lang="pt-B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9D165-5E95-4DA9-AB1E-5A0B1146B3FA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B70B1-8B52-40B7-9F1B-43E4961BB489}" type="datetimeFigureOut">
              <a:rPr lang="pt-BR" smtClean="0"/>
              <a:t>22/03/2016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9D165-5E95-4DA9-AB1E-5A0B1146B3F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B70B1-8B52-40B7-9F1B-43E4961BB489}" type="datetimeFigureOut">
              <a:rPr lang="pt-BR" smtClean="0"/>
              <a:t>22/03/2016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9D165-5E95-4DA9-AB1E-5A0B1146B3F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B70B1-8B52-40B7-9F1B-43E4961BB489}" type="datetimeFigureOut">
              <a:rPr lang="pt-BR" smtClean="0"/>
              <a:t>22/03/2016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9D165-5E95-4DA9-AB1E-5A0B1146B3F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B70B1-8B52-40B7-9F1B-43E4961BB489}" type="datetimeFigureOut">
              <a:rPr lang="pt-BR" smtClean="0"/>
              <a:t>22/03/2016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9D165-5E95-4DA9-AB1E-5A0B1146B3FA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B70B1-8B52-40B7-9F1B-43E4961BB489}" type="datetimeFigureOut">
              <a:rPr lang="pt-BR" smtClean="0"/>
              <a:t>22/03/2016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9D165-5E95-4DA9-AB1E-5A0B1146B3F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B70B1-8B52-40B7-9F1B-43E4961BB489}" type="datetimeFigureOut">
              <a:rPr lang="pt-BR" smtClean="0"/>
              <a:t>22/03/2016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9D165-5E95-4DA9-AB1E-5A0B1146B3F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B70B1-8B52-40B7-9F1B-43E4961BB489}" type="datetimeFigureOut">
              <a:rPr lang="pt-BR" smtClean="0"/>
              <a:t>22/03/2016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9D165-5E95-4DA9-AB1E-5A0B1146B3F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B70B1-8B52-40B7-9F1B-43E4961BB489}" type="datetimeFigureOut">
              <a:rPr lang="pt-BR" smtClean="0"/>
              <a:t>22/03/2016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9D165-5E95-4DA9-AB1E-5A0B1146B3F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B70B1-8B52-40B7-9F1B-43E4961BB489}" type="datetimeFigureOut">
              <a:rPr lang="pt-BR" smtClean="0"/>
              <a:t>22/03/2016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9D165-5E95-4DA9-AB1E-5A0B1146B3F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B70B1-8B52-40B7-9F1B-43E4961BB489}" type="datetimeFigureOut">
              <a:rPr lang="pt-BR" smtClean="0"/>
              <a:t>22/03/2016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BB9D165-5E95-4DA9-AB1E-5A0B1146B3FA}" type="slidenum">
              <a:rPr lang="pt-BR" smtClean="0"/>
              <a:t>‹nº›</a:t>
            </a:fld>
            <a:endParaRPr lang="pt-B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C3B70B1-8B52-40B7-9F1B-43E4961BB489}" type="datetimeFigureOut">
              <a:rPr lang="pt-BR" smtClean="0"/>
              <a:t>22/03/2016</a:t>
            </a:fld>
            <a:endParaRPr lang="pt-B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BB9D165-5E95-4DA9-AB1E-5A0B1146B3FA}" type="slidenum">
              <a:rPr lang="pt-BR" smtClean="0"/>
              <a:t>‹nº›</a:t>
            </a:fld>
            <a:endParaRPr lang="pt-B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39552" y="692696"/>
            <a:ext cx="7851648" cy="1828800"/>
          </a:xfrm>
        </p:spPr>
        <p:txBody>
          <a:bodyPr>
            <a:normAutofit/>
          </a:bodyPr>
          <a:lstStyle/>
          <a:p>
            <a:pPr algn="ctr"/>
            <a:r>
              <a:rPr lang="pt-BR" sz="9600" dirty="0" smtClean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othic Std B" pitchFamily="34" charset="-128"/>
                <a:ea typeface="Adobe Gothic Std B" pitchFamily="34" charset="-128"/>
              </a:rPr>
              <a:t>CONACS</a:t>
            </a:r>
            <a:endParaRPr lang="pt-BR" dirty="0">
              <a:solidFill>
                <a:schemeClr val="tx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obe Gothic Std B" pitchFamily="34" charset="-128"/>
              <a:ea typeface="Adobe Gothic Std B" pitchFamily="34" charset="-128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11560" y="2276872"/>
            <a:ext cx="7854696" cy="1752600"/>
          </a:xfrm>
        </p:spPr>
        <p:txBody>
          <a:bodyPr/>
          <a:lstStyle/>
          <a:p>
            <a:pPr algn="ctr"/>
            <a:r>
              <a:rPr lang="pt-BR" dirty="0" smtClean="0">
                <a:latin typeface="+mj-lt"/>
              </a:rPr>
              <a:t>CONFEDERAÇÃO NACIONAL DOS AGENTES COMUNITÁRIOS DE SAÚDE E DOS AGENTES DE COMBATE ÀS ENDEMIAS</a:t>
            </a:r>
            <a:endParaRPr lang="pt-BR" dirty="0">
              <a:latin typeface="+mj-lt"/>
            </a:endParaRPr>
          </a:p>
        </p:txBody>
      </p:sp>
      <p:sp>
        <p:nvSpPr>
          <p:cNvPr id="4" name="Subtítulo 2"/>
          <p:cNvSpPr txBox="1">
            <a:spLocks/>
          </p:cNvSpPr>
          <p:nvPr/>
        </p:nvSpPr>
        <p:spPr>
          <a:xfrm>
            <a:off x="179512" y="3789040"/>
            <a:ext cx="8568952" cy="1752600"/>
          </a:xfrm>
          <a:prstGeom prst="rect">
            <a:avLst/>
          </a:prstGeom>
        </p:spPr>
        <p:txBody>
          <a:bodyPr vert="horz" lIns="0" rIns="18288">
            <a:normAutofit/>
          </a:bodyPr>
          <a:lstStyle>
            <a:lvl1pPr marL="0" marR="45720" indent="0" algn="r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None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None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None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None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tx2"/>
              </a:buClr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None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dirty="0" smtClean="0">
                <a:latin typeface="+mj-lt"/>
              </a:rPr>
              <a:t>Raio X da situação da epidemia do mosquito Aedes </a:t>
            </a:r>
            <a:r>
              <a:rPr lang="pt-BR" dirty="0" err="1" smtClean="0">
                <a:latin typeface="+mj-lt"/>
              </a:rPr>
              <a:t>Aegypte</a:t>
            </a:r>
            <a:r>
              <a:rPr lang="pt-BR" dirty="0" smtClean="0">
                <a:latin typeface="+mj-lt"/>
              </a:rPr>
              <a:t> nos Municípios Brasileiros</a:t>
            </a:r>
          </a:p>
          <a:p>
            <a:pPr algn="ctr"/>
            <a:r>
              <a:rPr lang="pt-BR" dirty="0" smtClean="0">
                <a:latin typeface="+mj-lt"/>
              </a:rPr>
              <a:t>Relatório 2016.</a:t>
            </a:r>
            <a:endParaRPr lang="pt-BR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180291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dirty="0" smtClean="0"/>
              <a:t>Principais Causas apontadas: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1935480"/>
            <a:ext cx="8712968" cy="4389120"/>
          </a:xfrm>
        </p:spPr>
        <p:txBody>
          <a:bodyPr/>
          <a:lstStyle/>
          <a:p>
            <a:pPr marL="514350" indent="-514350">
              <a:buClrTx/>
              <a:buSzPct val="102000"/>
              <a:buFont typeface="+mj-lt"/>
              <a:buAutoNum type="arabicPeriod"/>
            </a:pPr>
            <a:r>
              <a:rPr lang="pt-BR" dirty="0" smtClean="0">
                <a:latin typeface="+mj-lt"/>
              </a:rPr>
              <a:t>Falta de uma política séria para implantação do profissional ACE nos Municípios:</a:t>
            </a:r>
          </a:p>
          <a:p>
            <a:pPr lvl="1">
              <a:buClrTx/>
              <a:buSzPct val="102000"/>
            </a:pPr>
            <a:r>
              <a:rPr lang="pt-BR" dirty="0">
                <a:latin typeface="+mj-lt"/>
              </a:rPr>
              <a:t>	</a:t>
            </a:r>
            <a:r>
              <a:rPr lang="pt-BR" dirty="0" smtClean="0">
                <a:latin typeface="+mj-lt"/>
              </a:rPr>
              <a:t>Profissão criada em 2006 (Lei 11.350/06);</a:t>
            </a:r>
          </a:p>
          <a:p>
            <a:pPr lvl="2">
              <a:buClrTx/>
              <a:buSzPct val="102000"/>
              <a:buFont typeface="Wingdings" panose="05000000000000000000" pitchFamily="2" charset="2"/>
              <a:buChar char="Ø"/>
            </a:pPr>
            <a:r>
              <a:rPr lang="pt-BR" dirty="0" smtClean="0">
                <a:latin typeface="+mj-lt"/>
              </a:rPr>
              <a:t>Portaria 121 do MS;</a:t>
            </a:r>
          </a:p>
          <a:p>
            <a:pPr lvl="2">
              <a:buClrTx/>
              <a:buSzPct val="102000"/>
              <a:buFont typeface="Wingdings" panose="05000000000000000000" pitchFamily="2" charset="2"/>
              <a:buChar char="Ø"/>
            </a:pPr>
            <a:r>
              <a:rPr lang="pt-BR" dirty="0" smtClean="0">
                <a:latin typeface="+mj-lt"/>
              </a:rPr>
              <a:t>Portaria 165 do SAS/MTE; </a:t>
            </a:r>
            <a:endParaRPr lang="pt-BR" dirty="0">
              <a:latin typeface="+mj-lt"/>
            </a:endParaRPr>
          </a:p>
          <a:p>
            <a:pPr lvl="1" algn="just">
              <a:buClrTx/>
              <a:buSzPct val="102000"/>
            </a:pPr>
            <a:r>
              <a:rPr lang="pt-BR" dirty="0" smtClean="0">
                <a:latin typeface="+mj-lt"/>
              </a:rPr>
              <a:t>    Teto máximo de financiamento dos ACE - </a:t>
            </a:r>
            <a:r>
              <a:rPr lang="pt-BR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Portaria 1025/15;</a:t>
            </a:r>
          </a:p>
          <a:p>
            <a:pPr lvl="1" algn="just">
              <a:buClrTx/>
              <a:buSzPct val="102000"/>
            </a:pPr>
            <a:r>
              <a:rPr lang="pt-B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   </a:t>
            </a:r>
            <a:r>
              <a:rPr lang="pt-BR" dirty="0">
                <a:latin typeface="+mj-lt"/>
              </a:rPr>
              <a:t> </a:t>
            </a:r>
            <a:r>
              <a:rPr lang="pt-BR" dirty="0" smtClean="0">
                <a:latin typeface="+mj-lt"/>
              </a:rPr>
              <a:t>A cobertura </a:t>
            </a:r>
            <a:r>
              <a:rPr lang="pt-BR" dirty="0">
                <a:latin typeface="+mj-lt"/>
              </a:rPr>
              <a:t>dos ACE está calculado sob o nº de    </a:t>
            </a:r>
            <a:r>
              <a:rPr lang="pt-B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domicílios</a:t>
            </a:r>
            <a:r>
              <a:rPr lang="pt-BR" dirty="0">
                <a:latin typeface="+mj-lt"/>
              </a:rPr>
              <a:t> do senso IBGE de 2010, provocando queda drástica do nº de ACE em cada Município;</a:t>
            </a:r>
            <a:endParaRPr lang="pt-BR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711429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1935480"/>
            <a:ext cx="8712968" cy="4389120"/>
          </a:xfrm>
        </p:spPr>
        <p:txBody>
          <a:bodyPr>
            <a:normAutofit/>
          </a:bodyPr>
          <a:lstStyle/>
          <a:p>
            <a:pPr marL="514350" indent="-514350">
              <a:buClrTx/>
              <a:buSzPct val="102000"/>
              <a:buFont typeface="+mj-lt"/>
              <a:buAutoNum type="arabicPeriod" startAt="2"/>
            </a:pPr>
            <a:r>
              <a:rPr lang="pt-BR" dirty="0" smtClean="0">
                <a:latin typeface="+mj-lt"/>
              </a:rPr>
              <a:t>Política equivocada de integração das  ações dos ACS e ACE para o combate ao Aedes Aegypti:</a:t>
            </a:r>
          </a:p>
          <a:p>
            <a:pPr lvl="1">
              <a:buClrTx/>
              <a:buSzPct val="102000"/>
            </a:pPr>
            <a:r>
              <a:rPr lang="pt-BR" dirty="0" smtClean="0">
                <a:latin typeface="+mj-lt"/>
              </a:rPr>
              <a:t>	Portaria nº 1007/10 (revogada)</a:t>
            </a:r>
          </a:p>
          <a:p>
            <a:pPr lvl="2">
              <a:buClrTx/>
              <a:buSzPct val="102000"/>
              <a:buFont typeface="Wingdings" panose="05000000000000000000" pitchFamily="2" charset="2"/>
              <a:buChar char="Ø"/>
            </a:pPr>
            <a:r>
              <a:rPr lang="pt-BR" dirty="0" smtClean="0">
                <a:latin typeface="+mj-lt"/>
              </a:rPr>
              <a:t>Incluía os ACE na Estratégia Saúde da Família;</a:t>
            </a:r>
          </a:p>
          <a:p>
            <a:pPr lvl="1" algn="just">
              <a:buClrTx/>
              <a:buSzPct val="102000"/>
            </a:pPr>
            <a:r>
              <a:rPr lang="pt-BR" dirty="0" smtClean="0">
                <a:latin typeface="+mj-lt"/>
              </a:rPr>
              <a:t>    Portaria nº 2121/15</a:t>
            </a:r>
          </a:p>
          <a:p>
            <a:pPr lvl="2" algn="just">
              <a:buClrTx/>
              <a:buSzPct val="102000"/>
              <a:buFont typeface="Wingdings" panose="05000000000000000000" pitchFamily="2" charset="2"/>
              <a:buChar char="Ø"/>
            </a:pPr>
            <a:r>
              <a:rPr lang="pt-B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pt-BR" dirty="0" smtClean="0">
                <a:latin typeface="+mj-lt"/>
              </a:rPr>
              <a:t>Estende atribuições do profissional ACE aos ACS sobrecarregando  estes com tarefas e formulários, específicos da atividade dos ACE;</a:t>
            </a:r>
          </a:p>
          <a:p>
            <a:pPr lvl="2" algn="just">
              <a:buClrTx/>
              <a:buSzPct val="102000"/>
              <a:buFont typeface="Wingdings" panose="05000000000000000000" pitchFamily="2" charset="2"/>
              <a:buChar char="Ø"/>
            </a:pPr>
            <a:r>
              <a:rPr lang="pt-BR" dirty="0" smtClean="0">
                <a:latin typeface="+mj-lt"/>
              </a:rPr>
              <a:t>Abandona a estratégia de orientação e educação de saúde preventiva para adoção de modelos de mutirões e manejo mecânico de resíduos no interior das residências;</a:t>
            </a:r>
          </a:p>
        </p:txBody>
      </p:sp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pt-BR" dirty="0" smtClean="0"/>
              <a:t>Principais Causas apontadas: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78365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1935480"/>
            <a:ext cx="8712968" cy="4389120"/>
          </a:xfrm>
        </p:spPr>
        <p:txBody>
          <a:bodyPr>
            <a:normAutofit/>
          </a:bodyPr>
          <a:lstStyle/>
          <a:p>
            <a:pPr marL="514350" indent="-514350">
              <a:buClrTx/>
              <a:buSzPct val="102000"/>
              <a:buFont typeface="+mj-lt"/>
              <a:buAutoNum type="arabicPeriod"/>
            </a:pPr>
            <a:r>
              <a:rPr lang="pt-BR" dirty="0" smtClean="0">
                <a:latin typeface="+mj-lt"/>
              </a:rPr>
              <a:t>Desmotivação da categoria em face a uma política de desvalorização dos profissionais ACS e ACE;</a:t>
            </a:r>
          </a:p>
          <a:p>
            <a:pPr lvl="1">
              <a:buClrTx/>
              <a:buSzPct val="102000"/>
            </a:pPr>
            <a:r>
              <a:rPr lang="pt-BR" dirty="0" smtClean="0">
                <a:latin typeface="+mj-lt"/>
              </a:rPr>
              <a:t>	Veto da previsão de reajuste do Piso Salarial (Lei 12.994/14)</a:t>
            </a:r>
          </a:p>
          <a:p>
            <a:pPr marL="900113" lvl="1" indent="-506413">
              <a:buClrTx/>
              <a:buSzPct val="102000"/>
            </a:pPr>
            <a:r>
              <a:rPr lang="pt-BR" dirty="0" smtClean="0">
                <a:latin typeface="+mj-lt"/>
              </a:rPr>
              <a:t>Mudança da forma de financiamento do repasse financeiro  dos ACS</a:t>
            </a:r>
          </a:p>
          <a:p>
            <a:pPr marL="900113" lvl="1" indent="-506413">
              <a:buClrTx/>
              <a:buSzPct val="102000"/>
            </a:pPr>
            <a:endParaRPr lang="pt-BR" dirty="0">
              <a:latin typeface="+mj-lt"/>
            </a:endParaRPr>
          </a:p>
          <a:p>
            <a:pPr marL="900113" lvl="1" indent="-506413">
              <a:buClrTx/>
              <a:buSzPct val="102000"/>
            </a:pPr>
            <a:endParaRPr lang="pt-BR" dirty="0" smtClean="0">
              <a:latin typeface="+mj-lt"/>
            </a:endParaRPr>
          </a:p>
          <a:p>
            <a:pPr marL="900113" lvl="1" indent="-506413">
              <a:buClrTx/>
              <a:buSzPct val="102000"/>
            </a:pPr>
            <a:endParaRPr lang="pt-BR" dirty="0">
              <a:latin typeface="+mj-lt"/>
            </a:endParaRPr>
          </a:p>
          <a:p>
            <a:pPr marL="900113" lvl="1" indent="-506413">
              <a:buClrTx/>
              <a:buSzPct val="102000"/>
            </a:pPr>
            <a:endParaRPr lang="pt-BR" dirty="0" smtClean="0">
              <a:latin typeface="+mj-lt"/>
            </a:endParaRPr>
          </a:p>
          <a:p>
            <a:pPr marL="736600" lvl="1" indent="-342900">
              <a:buClrTx/>
              <a:buSzPct val="102000"/>
            </a:pPr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Deixou de Investir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R</a:t>
            </a:r>
            <a:r>
              <a:rPr lang="pt-B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$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1.134.650.400,00 </a:t>
            </a:r>
            <a:endParaRPr lang="pt-BR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marL="393700" lvl="1" indent="0">
              <a:buClrTx/>
              <a:buSzPct val="102000"/>
              <a:buNone/>
            </a:pPr>
            <a:endParaRPr lang="pt-BR" dirty="0" smtClean="0">
              <a:latin typeface="+mj-lt"/>
            </a:endParaRPr>
          </a:p>
          <a:p>
            <a:pPr lvl="2">
              <a:buClrTx/>
              <a:buSzPct val="102000"/>
              <a:buFont typeface="Wingdings" panose="05000000000000000000" pitchFamily="2" charset="2"/>
              <a:buChar char="Ø"/>
            </a:pPr>
            <a:endParaRPr lang="pt-BR" dirty="0" smtClean="0">
              <a:latin typeface="+mj-lt"/>
            </a:endParaRPr>
          </a:p>
          <a:p>
            <a:pPr marL="393192" lvl="1" indent="0" algn="just">
              <a:buClrTx/>
              <a:buSzPct val="102000"/>
              <a:buNone/>
            </a:pPr>
            <a:endParaRPr lang="pt-BR" dirty="0" smtClean="0">
              <a:latin typeface="+mj-lt"/>
            </a:endParaRPr>
          </a:p>
        </p:txBody>
      </p:sp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pt-BR" dirty="0" smtClean="0"/>
              <a:t>Principais Consequências:</a:t>
            </a:r>
            <a:endParaRPr lang="pt-BR" dirty="0"/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6257790"/>
              </p:ext>
            </p:extLst>
          </p:nvPr>
        </p:nvGraphicFramePr>
        <p:xfrm>
          <a:off x="2555776" y="3861048"/>
          <a:ext cx="6096000" cy="18322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552061">
                <a:tc>
                  <a:txBody>
                    <a:bodyPr/>
                    <a:lstStyle/>
                    <a:p>
                      <a:pPr algn="ctr"/>
                      <a:r>
                        <a:rPr lang="pt-BR" sz="2400" dirty="0" smtClean="0">
                          <a:latin typeface="+mj-lt"/>
                        </a:rPr>
                        <a:t>2014</a:t>
                      </a:r>
                      <a:endParaRPr lang="pt-BR" sz="2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pt-BR" sz="2400" b="1" kern="1200" dirty="0" smtClean="0">
                          <a:solidFill>
                            <a:schemeClr val="lt1"/>
                          </a:solidFill>
                          <a:latin typeface="+mj-lt"/>
                          <a:ea typeface="+mn-ea"/>
                          <a:cs typeface="+mn-cs"/>
                        </a:rPr>
                        <a:t>2015</a:t>
                      </a:r>
                      <a:endParaRPr kumimoji="0" lang="pt-BR" sz="2400" b="1" kern="1200" dirty="0">
                        <a:solidFill>
                          <a:schemeClr val="lt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pt-BR" sz="2400" b="1" kern="1200" dirty="0" smtClean="0">
                          <a:solidFill>
                            <a:schemeClr val="lt1"/>
                          </a:solidFill>
                          <a:latin typeface="+mj-lt"/>
                          <a:ea typeface="+mn-ea"/>
                          <a:cs typeface="+mn-cs"/>
                        </a:rPr>
                        <a:t>2016</a:t>
                      </a:r>
                      <a:endParaRPr kumimoji="0" lang="pt-BR" sz="2400" b="1" kern="1200" dirty="0">
                        <a:solidFill>
                          <a:schemeClr val="lt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552061"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>
                          <a:latin typeface="+mj-lt"/>
                        </a:rPr>
                        <a:t> 3.242.772.000,00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>
                          <a:latin typeface="+mj-lt"/>
                        </a:rPr>
                        <a:t> 3.242.772.000,00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>
                          <a:latin typeface="+mj-lt"/>
                        </a:rPr>
                        <a:t> 3.242.772.000,00 </a:t>
                      </a:r>
                    </a:p>
                    <a:p>
                      <a:pPr algn="ctr"/>
                      <a:endParaRPr lang="pt-BR" b="1" dirty="0">
                        <a:latin typeface="+mj-lt"/>
                      </a:endParaRPr>
                    </a:p>
                  </a:txBody>
                  <a:tcPr/>
                </a:tc>
              </a:tr>
              <a:tr h="552061"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>
                          <a:latin typeface="+mj-lt"/>
                        </a:rPr>
                        <a:t>1,4</a:t>
                      </a:r>
                      <a:r>
                        <a:rPr lang="pt-BR" b="1" baseline="0" dirty="0" smtClean="0">
                          <a:latin typeface="+mj-lt"/>
                        </a:rPr>
                        <a:t> </a:t>
                      </a:r>
                    </a:p>
                    <a:p>
                      <a:pPr algn="ctr"/>
                      <a:r>
                        <a:rPr lang="pt-BR" b="1" baseline="0" dirty="0" smtClean="0">
                          <a:latin typeface="+mj-lt"/>
                        </a:rPr>
                        <a:t>salários mínimos</a:t>
                      </a:r>
                      <a:endParaRPr lang="pt-BR" b="1" dirty="0" smtClean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>
                          <a:latin typeface="+mj-lt"/>
                        </a:rPr>
                        <a:t> 3.680.258.400,00 </a:t>
                      </a:r>
                    </a:p>
                    <a:p>
                      <a:pPr algn="ctr"/>
                      <a:r>
                        <a:rPr lang="pt-BR" b="1" dirty="0" smtClean="0">
                          <a:solidFill>
                            <a:srgbClr val="FF0000"/>
                          </a:solidFill>
                          <a:latin typeface="+mj-lt"/>
                        </a:rPr>
                        <a:t>(-) 437.486.400,00 </a:t>
                      </a:r>
                      <a:endParaRPr lang="pt-BR" b="1" dirty="0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1" dirty="0" smtClean="0">
                          <a:latin typeface="+mj-lt"/>
                        </a:rPr>
                        <a:t> 3.939.936.000,00 </a:t>
                      </a:r>
                    </a:p>
                    <a:p>
                      <a:r>
                        <a:rPr lang="pt-BR" b="1" dirty="0" smtClean="0">
                          <a:solidFill>
                            <a:srgbClr val="FF0000"/>
                          </a:solidFill>
                          <a:latin typeface="+mj-lt"/>
                        </a:rPr>
                        <a:t>(-) 697.164.000,00 </a:t>
                      </a:r>
                      <a:endParaRPr lang="pt-B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3724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xo">
  <a:themeElements>
    <a:clrScheme name="Flux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ux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x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167</TotalTime>
  <Words>108</Words>
  <Application>Microsoft Office PowerPoint</Application>
  <PresentationFormat>Apresentação na tela (4:3)</PresentationFormat>
  <Paragraphs>40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5" baseType="lpstr">
      <vt:lpstr>Fluxo</vt:lpstr>
      <vt:lpstr>CONACS</vt:lpstr>
      <vt:lpstr>Principais Causas apontadas:</vt:lpstr>
      <vt:lpstr>Principais Causas apontadas:</vt:lpstr>
      <vt:lpstr>Principais Consequências: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CONACS</dc:title>
  <dc:creator>Dra. Elane Alves</dc:creator>
  <cp:lastModifiedBy>Dra. Elane Alves</cp:lastModifiedBy>
  <cp:revision>12</cp:revision>
  <dcterms:created xsi:type="dcterms:W3CDTF">2016-03-22T14:32:41Z</dcterms:created>
  <dcterms:modified xsi:type="dcterms:W3CDTF">2016-03-22T17:20:00Z</dcterms:modified>
</cp:coreProperties>
</file>