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7" r:id="rId2"/>
    <p:sldId id="429" r:id="rId3"/>
    <p:sldId id="496" r:id="rId4"/>
    <p:sldId id="432" r:id="rId5"/>
    <p:sldId id="450" r:id="rId6"/>
    <p:sldId id="498" r:id="rId7"/>
    <p:sldId id="499" r:id="rId8"/>
    <p:sldId id="515" r:id="rId9"/>
    <p:sldId id="514" r:id="rId10"/>
    <p:sldId id="513" r:id="rId11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ne Erthal de Carvalho" initials="JE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157"/>
    <a:srgbClr val="DCDCDC"/>
    <a:srgbClr val="282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7" autoAdjust="0"/>
    <p:restoredTop sz="86339"/>
  </p:normalViewPr>
  <p:slideViewPr>
    <p:cSldViewPr snapToObjects="1">
      <p:cViewPr varScale="1">
        <p:scale>
          <a:sx n="128" d="100"/>
          <a:sy n="128" d="100"/>
        </p:scale>
        <p:origin x="142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6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9B363BF5-8C2B-47BE-AFD2-02068CAF5A36}" type="datetime1">
              <a:rPr lang="pt-BR"/>
              <a:pPr>
                <a:defRPr/>
              </a:pPr>
              <a:t>28/09/2021</a:t>
            </a:fld>
            <a:endParaRPr lang="pt-BR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29A719A2-D560-43B4-8C43-F0206F35471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8085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7518555-796C-4A42-86A7-F22A6D435BB4}" type="datetimeFigureOut">
              <a:rPr lang="pt-BR"/>
              <a:pPr>
                <a:defRPr/>
              </a:pPr>
              <a:t>28/09/2021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BF70E4-407E-4AD2-9F1F-96F6279C643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093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3F4068-55E5-4E7E-A311-11B2077EEA14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773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BF70E4-407E-4AD2-9F1F-96F6279C6432}" type="slidenum">
              <a:rPr lang="pt-BR" smtClean="0"/>
              <a:pPr>
                <a:defRPr/>
              </a:pPr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391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0A527-C482-40C8-B772-7A9E393BD3FD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AC0CB-9D3D-4381-A4F2-05BCBE80729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C3D02-AF7F-46A8-A56E-647AE4BB55BF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5D2EC-30C5-4FD9-B2E7-1D9EAACC3D2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2ABC9-F569-4E4C-B8B9-9045CDD39E5B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45A1E-41C6-4019-BA4C-08F975D0937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43BFF-9659-4A42-8653-529275F4E154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E9DE4-DB4A-40A2-B547-60AB367ACC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8C9FB-A4A7-4F42-8078-09ABDE9F3729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5D001-A561-45E4-8B33-5575D6F98F1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EFB61-84E2-4A0A-97DA-90D87043EA07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64381-A244-4AF1-8F9E-8987D0AED71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C38EE-5392-4ADB-B697-338301AF3CE2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36A67-1B94-4AA6-8E47-7287EB95FB6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92BD-9337-46C9-A4DA-B4626179CA77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9C159-F897-4036-9545-DBAF6F5B99E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D54A1-53EE-4A50-BF02-318FD09A0DAD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723CF-D143-4D6C-B81C-EAC13B45A59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11552-48F5-463E-83A0-048D5E6E8F4B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D79D-26B4-4571-A866-AB4A07557DF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BD42-AC58-4A06-AACD-DBF031A0D591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1C7B-94EE-4602-934E-DE6B51A06DA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F21B03B-CEE4-433C-A8AC-ABD13D9A88E4}" type="datetime1">
              <a:rPr lang="en-US"/>
              <a:pPr>
                <a:defRPr/>
              </a:pPr>
              <a:t>9/28/21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720979F-6FBA-4BF7-9D1B-9412D1CAD85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enfilho.com.b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904" y="600099"/>
            <a:ext cx="7948591" cy="10287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br>
              <a:rPr kumimoji="1" lang="pt-BR" sz="4000" b="1" kern="0" dirty="0">
                <a:solidFill>
                  <a:srgbClr val="01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4000" b="1" kern="0" dirty="0">
                <a:solidFill>
                  <a:srgbClr val="01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40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48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18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1" lang="pt-BR" sz="31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Senado Federal </a:t>
            </a: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18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BR" sz="3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3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Improbidade Administrativa </a:t>
            </a:r>
            <a:br>
              <a:rPr lang="pt-BR" sz="3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BR" sz="3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3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 2505/2021 – SENADO FEDERAL </a:t>
            </a:r>
            <a:b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36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9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Marçal Justen Filho</a:t>
            </a: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br>
              <a:rPr kumimoji="1" lang="pt-BR" sz="22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BR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0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1" lang="pt-BR" sz="2000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90600" cy="18288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971800"/>
            <a:ext cx="990600" cy="3886200"/>
          </a:xfrm>
          <a:prstGeom prst="rect">
            <a:avLst/>
          </a:prstGeom>
          <a:solidFill>
            <a:srgbClr val="2531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ヒラギノ角ゴ Pro W3" charset="-128"/>
            </a:endParaRP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371600" y="60198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 sz="1400" dirty="0">
              <a:solidFill>
                <a:srgbClr val="282F58"/>
              </a:solidFill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B3F66F8-C111-4C2B-B222-CC37C713CFC3}"/>
              </a:ext>
            </a:extLst>
          </p:cNvPr>
          <p:cNvSpPr/>
          <p:nvPr/>
        </p:nvSpPr>
        <p:spPr>
          <a:xfrm>
            <a:off x="1371599" y="5589240"/>
            <a:ext cx="7376865" cy="9639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Instagram @marcaljusten</a:t>
            </a:r>
          </a:p>
          <a:p>
            <a:pPr algn="ctr"/>
            <a:endParaRPr lang="pt-B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 www.justenfilho.com.br</a:t>
            </a:r>
            <a:r>
              <a:rPr lang="pt-BR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16632"/>
            <a:ext cx="8136904" cy="672838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8) Conclusão</a:t>
            </a:r>
          </a:p>
          <a:p>
            <a:pPr marL="0" indent="0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8.1) A disciplina legislativa da improbidade necessita aperfeiçoamento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8.2) É necessário impedir a proliferação de processos de improbidade que levam dezenas de anos para conclusão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8.3) O combate à corrupção exige definição legislativa mais exata e delimitada: a indeterminação e a incerteza no tocante às infrações diminui a eficácia da repressão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8.4) É indispensável aprovar a reforma proposta, ainda que alguns tópicos possam merecer discussão</a:t>
            </a:r>
          </a:p>
          <a:p>
            <a:pPr marL="0" indent="0">
              <a:spcBef>
                <a:spcPts val="1200"/>
              </a:spcBef>
              <a:buNone/>
            </a:pPr>
            <a:endParaRPr lang="pt-BR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pt-BR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98525" lvl="1" indent="0" algn="just"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129508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16632"/>
            <a:ext cx="8136904" cy="674136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3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1) Corrupção do agente público e sua conceituação 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300" dirty="0">
                <a:latin typeface="Tahoma" pitchFamily="34" charset="0"/>
                <a:ea typeface="Tahoma" pitchFamily="34" charset="0"/>
                <a:cs typeface="Tahoma" pitchFamily="34" charset="0"/>
              </a:rPr>
              <a:t>1.1) Conduta reprovável intencional praticada por agente público (ou equivalente), apta a produzir o enriquecimento indevido do sujeito ou de terceiro, a acarretar dano ao Erário ou a infringir valores essenciais à atividade administrativa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300" dirty="0">
                <a:latin typeface="Tahoma" pitchFamily="34" charset="0"/>
                <a:ea typeface="Tahoma" pitchFamily="34" charset="0"/>
                <a:cs typeface="Tahoma" pitchFamily="34" charset="0"/>
              </a:rPr>
              <a:t>1.2) Elemento subjetivo necessário:  a consciência da ilicitude e a vontade de praticar ato infringente do Direito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300" dirty="0">
                <a:latin typeface="Tahoma" pitchFamily="34" charset="0"/>
                <a:ea typeface="Tahoma" pitchFamily="34" charset="0"/>
                <a:cs typeface="Tahoma" pitchFamily="34" charset="0"/>
              </a:rPr>
              <a:t>1.3) A impossibilidade de configuração de corrupção em caso de conduta culposa (imprudência, negligência ou imperícia)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300" dirty="0">
                <a:latin typeface="Tahoma" pitchFamily="34" charset="0"/>
                <a:ea typeface="Tahoma" pitchFamily="34" charset="0"/>
                <a:cs typeface="Tahoma" pitchFamily="34" charset="0"/>
              </a:rPr>
              <a:t>1.4) O primeiro equívoco insuperável: “a eliminação do sancionamento por improbidade à conduta culposa favorece a corrupção”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76300" indent="-514350" algn="just">
              <a:spcBef>
                <a:spcPts val="60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76300" indent="-514350" algn="just">
              <a:spcBef>
                <a:spcPts val="60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98525" lvl="1" indent="0" algn="just"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238542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3" y="404664"/>
            <a:ext cx="8229600" cy="645333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A pluralidade dos mecanismos jurídicos de combate à corrupção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2.1) A repressão penal: crimes contra a Administração Pública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2.2) A repressão administrativa: infrações administrativas e seu sancionamento (inclusive a perda do cargo público)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2.3) A repressão civil: indenização por perdas e danos causados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2.4) A Lei Anticorrupção: responsabilização objetiva consagrada pela Lei 12.846/2013 (a temática das “empreiteiras”) – RICO </a:t>
            </a:r>
            <a:r>
              <a:rPr lang="pt-B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</a:t>
            </a: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96938" indent="0" algn="just">
              <a:spcBef>
                <a:spcPts val="0"/>
              </a:spcBef>
              <a:buNone/>
            </a:pPr>
            <a:endParaRPr lang="pt-BR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t-BR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38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3" y="332656"/>
            <a:ext cx="8229600" cy="63950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3) A existência de mecanismos específicos para combater os danos acarretados por atuação culposa do agente</a:t>
            </a:r>
          </a:p>
          <a:p>
            <a:pPr marL="357188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3.1) A repressão administrativa</a:t>
            </a:r>
          </a:p>
          <a:p>
            <a:pPr marL="357188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3.2) A repressão civil</a:t>
            </a:r>
          </a:p>
          <a:p>
            <a:pPr marL="357188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3.3) A eliminação do sancionamento por conduta culposa não impede a punição penal, administrativa e civil – promovidas fora do bojo de uma ação de improbidade</a:t>
            </a:r>
          </a:p>
          <a:p>
            <a:pPr marL="357188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3.4) O segundo equívoco insuperável: “a eliminação do sancionamento por improbidade à conduta culposa impede a punição ao administrador negligente”</a:t>
            </a:r>
          </a:p>
          <a:p>
            <a:pPr marL="357188" indent="0" algn="just">
              <a:spcBef>
                <a:spcPts val="0"/>
              </a:spcBef>
              <a:buNone/>
            </a:pPr>
            <a:endParaRPr lang="pt-BR" sz="15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216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10055" y="404664"/>
            <a:ext cx="8147248" cy="626469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4) A figura da improbidade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4.1) As sanções políticas: restrição ao exercício de mandato eletivo e outros direitos políticos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4.2) A prevalência da eficiência: a utilização da ação de improbidade para promover não apenas o sancionamento político, mas também civil e administrativo</a:t>
            </a:r>
          </a:p>
          <a:p>
            <a:pPr marL="354013" indent="0" algn="just">
              <a:spcBef>
                <a:spcPts val="0"/>
              </a:spcBef>
              <a:buNone/>
            </a:pPr>
            <a:endParaRPr lang="pt-B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4013" indent="0" algn="just">
              <a:spcBef>
                <a:spcPts val="0"/>
              </a:spcBef>
              <a:buNone/>
            </a:pP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4.3) A eventual configuração dos pressupostos para condenação civil e administrativa, mas de absolvição quanto à improbidade 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pt-BR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79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32656"/>
            <a:ext cx="8424936" cy="6525344"/>
          </a:xfrm>
        </p:spPr>
        <p:txBody>
          <a:bodyPr/>
          <a:lstStyle/>
          <a:p>
            <a:pPr marL="0" lvl="1" indent="0"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5) Os efeitos nocivos da “improbidade culposa”</a:t>
            </a:r>
          </a:p>
          <a:p>
            <a:pPr marL="0" lvl="1" indent="0">
              <a:buNone/>
            </a:pPr>
            <a:endParaRPr lang="pt-BR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lvl="1" indent="0" algn="just" defTabSz="179388"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5.1) A imposição de sanção muito grave dissociada da prática da corrupção</a:t>
            </a:r>
          </a:p>
          <a:p>
            <a:pPr marL="354013" lvl="1" indent="0" algn="just" defTabSz="179388"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4013" lvl="1" indent="0" algn="just" defTabSz="179388"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5.2) A generalização do sancionamento mais severo a condutas dotadas de grau distinto de reprovabilidade</a:t>
            </a:r>
          </a:p>
          <a:p>
            <a:pPr marL="898525" lvl="1" indent="0" algn="ctr"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379390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424936" cy="6381328"/>
          </a:xfrm>
        </p:spPr>
        <p:txBody>
          <a:bodyPr/>
          <a:lstStyle/>
          <a:p>
            <a:pPr marL="0" lvl="1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6) A questão concreta existente</a:t>
            </a:r>
          </a:p>
          <a:p>
            <a:pPr marL="0" lvl="1" indent="0" algn="just">
              <a:spcBef>
                <a:spcPts val="0"/>
              </a:spcBef>
              <a:buNone/>
            </a:pPr>
            <a:endParaRPr lang="pt-BR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6.1) É mais trabalhoso e difícil provar o dolo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6.2) É mais simples provar a culpa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6.3) A multiplicação dos processos por improbidade: a ausência de descrição precisa e exata de condutas reprováveis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6.4) A comprovação da tese: a eliminação da necessidade de prova efetiva inclusive do dano: o dano “fictício” e a rejeição ao direito de o particular provar a própria inocência</a:t>
            </a: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346503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424936" cy="6381328"/>
          </a:xfrm>
        </p:spPr>
        <p:txBody>
          <a:bodyPr/>
          <a:lstStyle/>
          <a:p>
            <a:pPr marL="0" lvl="1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6) O descabimento de reprodução do sancionamento penal e da punição por improbidade</a:t>
            </a:r>
          </a:p>
          <a:p>
            <a:pPr marL="0" lvl="1" indent="0" algn="just">
              <a:spcBef>
                <a:spcPts val="0"/>
              </a:spcBef>
              <a:buNone/>
            </a:pPr>
            <a:endParaRPr lang="pt-BR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6.1) A solução do “bis in idem”: bastaria acrescentar, como sanção penal, a decretação da improbidade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6.2) Todos os exemplos referidos usualmente são punidos penalmente (inclusive da Lei de Abuso de Autoridade)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6.3) A alteração proposta não acarreta a eliminação do sancionamento, que se fará por outra via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325065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20886"/>
          </a:xfrm>
        </p:spPr>
        <p:txBody>
          <a:bodyPr/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424936" cy="6381328"/>
          </a:xfrm>
        </p:spPr>
        <p:txBody>
          <a:bodyPr/>
          <a:lstStyle/>
          <a:p>
            <a:pPr marL="0" lvl="1" indent="0" algn="just">
              <a:spcBef>
                <a:spcPts val="0"/>
              </a:spcBef>
              <a:buNone/>
            </a:pPr>
            <a:r>
              <a:rPr lang="pt-B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7) A violação a princípios</a:t>
            </a:r>
          </a:p>
          <a:p>
            <a:pPr marL="0" lvl="1" indent="0" algn="just">
              <a:spcBef>
                <a:spcPts val="0"/>
              </a:spcBef>
              <a:buNone/>
            </a:pPr>
            <a:endParaRPr lang="pt-BR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7.1) A indeterminação da conduta infracional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7.2) Os incs. </a:t>
            </a:r>
            <a:r>
              <a:rPr lang="pt-BR" sz="24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e II da atual Lei de Improbidade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7.3) A multiplicação dos processos por improbidade: a ausência de descrição precisa e exata de condutas reprováveis</a:t>
            </a:r>
          </a:p>
          <a:p>
            <a:pPr marL="357188" lvl="1" indent="0" algn="just">
              <a:spcBef>
                <a:spcPts val="0"/>
              </a:spcBef>
              <a:buNone/>
            </a:pP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57188" lvl="1" indent="0" algn="just">
              <a:spcBef>
                <a:spcPts val="0"/>
              </a:spcBef>
              <a:buNone/>
            </a:pPr>
            <a:r>
              <a:rPr lang="pt-B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7.4) A comprovação da tese: a eliminação da necessidade de prova efetiva inclusive do dano: o dano “fictício” e a rejeição ao direito de o particular provar a própria inocência</a:t>
            </a:r>
          </a:p>
          <a:p>
            <a:pPr marL="536575" lvl="1" indent="0" algn="just">
              <a:buNone/>
            </a:pPr>
            <a:endParaRPr lang="pt-BR" sz="3200" b="1" i="1" dirty="0"/>
          </a:p>
        </p:txBody>
      </p:sp>
    </p:spTree>
    <p:extLst>
      <p:ext uri="{BB962C8B-B14F-4D97-AF65-F5344CB8AC3E}">
        <p14:creationId xmlns:p14="http://schemas.microsoft.com/office/powerpoint/2010/main" val="237913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10376</TotalTime>
  <Words>732</Words>
  <Application>Microsoft Macintosh PowerPoint</Application>
  <PresentationFormat>Apresentação na tela (4:3)</PresentationFormat>
  <Paragraphs>95</Paragraphs>
  <Slides>10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Office Theme</vt:lpstr>
      <vt:lpstr>             Senado Federal      Improbidade Administrativa   PL 2505/2021 – SENADO FEDERAL    Marçal Justen Filho        </vt:lpstr>
      <vt:lpstr> </vt:lpstr>
      <vt:lpstr>Apresentação do PowerPoint</vt:lpstr>
      <vt:lpstr>Apresentação do PowerPoint</vt:lpstr>
      <vt:lpstr>Apresentação do PowerPoint</vt:lpstr>
      <vt:lpstr> </vt:lpstr>
      <vt:lpstr> </vt:lpstr>
      <vt:lpstr> </vt:lpstr>
      <vt:lpstr> 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Juliane Erthal de Carvalho</dc:creator>
  <cp:keywords/>
  <dc:description/>
  <cp:lastModifiedBy>Marcal Justen</cp:lastModifiedBy>
  <cp:revision>586</cp:revision>
  <cp:lastPrinted>2012-03-09T18:55:49Z</cp:lastPrinted>
  <dcterms:created xsi:type="dcterms:W3CDTF">2010-09-13T13:18:36Z</dcterms:created>
  <dcterms:modified xsi:type="dcterms:W3CDTF">2021-09-28T12:57:13Z</dcterms:modified>
  <cp:category/>
</cp:coreProperties>
</file>