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59" r:id="rId3"/>
    <p:sldId id="289" r:id="rId4"/>
    <p:sldId id="261" r:id="rId5"/>
    <p:sldId id="275" r:id="rId6"/>
    <p:sldId id="260" r:id="rId7"/>
    <p:sldId id="279" r:id="rId8"/>
    <p:sldId id="292" r:id="rId9"/>
    <p:sldId id="264" r:id="rId10"/>
    <p:sldId id="278" r:id="rId11"/>
    <p:sldId id="290" r:id="rId12"/>
    <p:sldId id="258" r:id="rId13"/>
    <p:sldId id="295" r:id="rId14"/>
    <p:sldId id="284" r:id="rId15"/>
    <p:sldId id="285" r:id="rId16"/>
    <p:sldId id="287" r:id="rId17"/>
    <p:sldId id="286" r:id="rId18"/>
    <p:sldId id="280" r:id="rId19"/>
    <p:sldId id="282" r:id="rId20"/>
    <p:sldId id="294" r:id="rId21"/>
    <p:sldId id="26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444" autoAdjust="0"/>
  </p:normalViewPr>
  <p:slideViewPr>
    <p:cSldViewPr snapToGrid="0">
      <p:cViewPr varScale="1">
        <p:scale>
          <a:sx n="63" d="100"/>
          <a:sy n="63" d="100"/>
        </p:scale>
        <p:origin x="-66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Planilha_do_Microsoft_Office_Excel6.xlsx"/><Relationship Id="rId1" Type="http://schemas.openxmlformats.org/officeDocument/2006/relationships/themeOverride" Target="../theme/themeOverride6.xml"/><Relationship Id="rId4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Planilha_do_Microsoft_Office_Excel7.xlsx"/><Relationship Id="rId1" Type="http://schemas.openxmlformats.org/officeDocument/2006/relationships/themeOverride" Target="../theme/themeOverride7.xml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Planilha_do_Microsoft_Office_Excel8.xlsx"/><Relationship Id="rId1" Type="http://schemas.openxmlformats.org/officeDocument/2006/relationships/themeOverride" Target="../theme/themeOverride8.xml"/><Relationship Id="rId4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Planilha_do_Microsoft_Office_Excel9.xlsx"/><Relationship Id="rId1" Type="http://schemas.openxmlformats.org/officeDocument/2006/relationships/themeOverride" Target="../theme/themeOverride9.xml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'razao mmaterna (4)'!$B$16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'razao mmaterna (4)'!$A$17:$A$35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'razao mmaterna (4)'!$B$17:$B$35</c:f>
              <c:numCache>
                <c:formatCode>0.0</c:formatCode>
                <c:ptCount val="19"/>
                <c:pt idx="0">
                  <c:v>35.767206581166008</c:v>
                </c:pt>
                <c:pt idx="1">
                  <c:v>52.433532786379629</c:v>
                </c:pt>
                <c:pt idx="2">
                  <c:v>38.50020319551686</c:v>
                </c:pt>
                <c:pt idx="3">
                  <c:v>44.501982361032439</c:v>
                </c:pt>
                <c:pt idx="4">
                  <c:v>75.066109357672943</c:v>
                </c:pt>
                <c:pt idx="5">
                  <c:v>80.221205707653439</c:v>
                </c:pt>
                <c:pt idx="6">
                  <c:v>83.433927430235059</c:v>
                </c:pt>
                <c:pt idx="7">
                  <c:v>61.700390164231919</c:v>
                </c:pt>
                <c:pt idx="8">
                  <c:v>80.369700622865182</c:v>
                </c:pt>
                <c:pt idx="9">
                  <c:v>98.477121654415669</c:v>
                </c:pt>
                <c:pt idx="10">
                  <c:v>81.312565501788868</c:v>
                </c:pt>
                <c:pt idx="11">
                  <c:v>73.288984101928051</c:v>
                </c:pt>
                <c:pt idx="12">
                  <c:v>117.7274798723986</c:v>
                </c:pt>
                <c:pt idx="13">
                  <c:v>86.281276962899057</c:v>
                </c:pt>
                <c:pt idx="14">
                  <c:v>95.095500161864678</c:v>
                </c:pt>
                <c:pt idx="15">
                  <c:v>89.741544352265493</c:v>
                </c:pt>
                <c:pt idx="16">
                  <c:v>100.07922938993372</c:v>
                </c:pt>
                <c:pt idx="17">
                  <c:v>94.788771839117587</c:v>
                </c:pt>
                <c:pt idx="18">
                  <c:v>58.9</c:v>
                </c:pt>
              </c:numCache>
            </c:numRef>
          </c:val>
        </c:ser>
        <c:ser>
          <c:idx val="1"/>
          <c:order val="1"/>
          <c:tx>
            <c:strRef>
              <c:f>'razao mmaterna (4)'!$C$16</c:f>
              <c:strCache>
                <c:ptCount val="1"/>
                <c:pt idx="0">
                  <c:v>Região 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'razao mmaterna (4)'!$A$17:$A$35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'razao mmaterna (4)'!$C$17:$C$35</c:f>
              <c:numCache>
                <c:formatCode>0.0</c:formatCode>
                <c:ptCount val="19"/>
                <c:pt idx="0">
                  <c:v>56.771781249563411</c:v>
                </c:pt>
                <c:pt idx="1">
                  <c:v>54.903732252398584</c:v>
                </c:pt>
                <c:pt idx="2">
                  <c:v>56.252960682141165</c:v>
                </c:pt>
                <c:pt idx="3">
                  <c:v>56.25169301211978</c:v>
                </c:pt>
                <c:pt idx="4">
                  <c:v>57.660910653663095</c:v>
                </c:pt>
                <c:pt idx="5">
                  <c:v>57.422402803826607</c:v>
                </c:pt>
                <c:pt idx="6">
                  <c:v>61.416538581095104</c:v>
                </c:pt>
                <c:pt idx="7">
                  <c:v>63.000929962532723</c:v>
                </c:pt>
                <c:pt idx="8">
                  <c:v>63.682029041201176</c:v>
                </c:pt>
                <c:pt idx="9">
                  <c:v>67.028258897731064</c:v>
                </c:pt>
                <c:pt idx="10">
                  <c:v>63.563190150861153</c:v>
                </c:pt>
                <c:pt idx="11">
                  <c:v>63.624816182328928</c:v>
                </c:pt>
                <c:pt idx="12">
                  <c:v>69.573597157614572</c:v>
                </c:pt>
                <c:pt idx="13">
                  <c:v>72.939713188563616</c:v>
                </c:pt>
                <c:pt idx="14">
                  <c:v>71.092301107993691</c:v>
                </c:pt>
                <c:pt idx="15">
                  <c:v>68.977349107642269</c:v>
                </c:pt>
                <c:pt idx="16">
                  <c:v>65.575266834888438</c:v>
                </c:pt>
                <c:pt idx="17">
                  <c:v>75.110352568238412</c:v>
                </c:pt>
              </c:numCache>
            </c:numRef>
          </c:val>
        </c:ser>
        <c:ser>
          <c:idx val="2"/>
          <c:order val="2"/>
          <c:tx>
            <c:strRef>
              <c:f>'razao mmaterna (4)'!$D$16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'razao mmaterna (4)'!$A$17:$A$35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'razao mmaterna (4)'!$D$17:$D$35</c:f>
              <c:numCache>
                <c:formatCode>0.0</c:formatCode>
                <c:ptCount val="19"/>
                <c:pt idx="0">
                  <c:v>51.605455918925131</c:v>
                </c:pt>
                <c:pt idx="1">
                  <c:v>61.156562783109287</c:v>
                </c:pt>
                <c:pt idx="2">
                  <c:v>64.865819556758694</c:v>
                </c:pt>
                <c:pt idx="3">
                  <c:v>57.363378887267146</c:v>
                </c:pt>
                <c:pt idx="4">
                  <c:v>52.295758866968896</c:v>
                </c:pt>
                <c:pt idx="5">
                  <c:v>50.618300778629518</c:v>
                </c:pt>
                <c:pt idx="6">
                  <c:v>54.095538932118117</c:v>
                </c:pt>
                <c:pt idx="7">
                  <c:v>52.135258081047276</c:v>
                </c:pt>
                <c:pt idx="8">
                  <c:v>54.220187487527042</c:v>
                </c:pt>
                <c:pt idx="9">
                  <c:v>53.375576917501128</c:v>
                </c:pt>
                <c:pt idx="10">
                  <c:v>55.111703919416705</c:v>
                </c:pt>
                <c:pt idx="11">
                  <c:v>54.992031343382692</c:v>
                </c:pt>
                <c:pt idx="12">
                  <c:v>57.277632624467266</c:v>
                </c:pt>
                <c:pt idx="13">
                  <c:v>64.964337285677558</c:v>
                </c:pt>
                <c:pt idx="14">
                  <c:v>60.065663405859382</c:v>
                </c:pt>
                <c:pt idx="15">
                  <c:v>55.266446058575568</c:v>
                </c:pt>
                <c:pt idx="16">
                  <c:v>54.47745861795196</c:v>
                </c:pt>
                <c:pt idx="17">
                  <c:v>58.057311450616652</c:v>
                </c:pt>
              </c:numCache>
            </c:numRef>
          </c:val>
        </c:ser>
        <c:marker val="1"/>
        <c:axId val="84400384"/>
        <c:axId val="87364352"/>
      </c:lineChart>
      <c:catAx>
        <c:axId val="8440038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/>
                  <a:t>ANO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364352"/>
        <c:crosses val="autoZero"/>
        <c:auto val="1"/>
        <c:lblAlgn val="ctr"/>
        <c:lblOffset val="100"/>
      </c:catAx>
      <c:valAx>
        <c:axId val="87364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/>
                  <a:t>TAXA DE MORTALDADE MATERNA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40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186118901043386"/>
          <c:y val="0.92612826670589021"/>
          <c:w val="0.356104237939878"/>
          <c:h val="4.848551378026959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182528868633514E-2"/>
          <c:y val="2.6539093695305757E-2"/>
          <c:w val="0.89264018454011684"/>
          <c:h val="0.78626802084268543"/>
        </c:manualLayout>
      </c:layout>
      <c:barChart>
        <c:barDir val="col"/>
        <c:grouping val="clustered"/>
        <c:ser>
          <c:idx val="0"/>
          <c:order val="0"/>
          <c:tx>
            <c:strRef>
              <c:f>'nv 94 a 2014 cons p (5)'!$B$4</c:f>
              <c:strCache>
                <c:ptCount val="1"/>
                <c:pt idx="0">
                  <c:v>Nenhuma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'nv 94 a 2014 cons p (5)'!$A$5:$A$8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</c:numCache>
            </c:numRef>
          </c:cat>
          <c:val>
            <c:numRef>
              <c:f>'nv 94 a 2014 cons p (5)'!$B$5:$B$8</c:f>
              <c:numCache>
                <c:formatCode>0.0</c:formatCode>
                <c:ptCount val="4"/>
                <c:pt idx="0">
                  <c:v>4.2895652856656845</c:v>
                </c:pt>
                <c:pt idx="1">
                  <c:v>4.6694532116352434</c:v>
                </c:pt>
                <c:pt idx="2">
                  <c:v>0.89834898025250887</c:v>
                </c:pt>
                <c:pt idx="3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'nv 94 a 2014 cons p (5)'!$C$4</c:f>
              <c:strCache>
                <c:ptCount val="1"/>
                <c:pt idx="0">
                  <c:v>7 ou mais consultas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c:spPr>
            <c:trendlineType val="linear"/>
          </c:trendline>
          <c:cat>
            <c:numRef>
              <c:f>'nv 94 a 2014 cons p (5)'!$A$5:$A$8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</c:numCache>
            </c:numRef>
          </c:cat>
          <c:val>
            <c:numRef>
              <c:f>'nv 94 a 2014 cons p (5)'!$C$5:$C$8</c:f>
              <c:numCache>
                <c:formatCode>0.0</c:formatCode>
                <c:ptCount val="4"/>
                <c:pt idx="0">
                  <c:v>18.707634326991023</c:v>
                </c:pt>
                <c:pt idx="1">
                  <c:v>21.189115414143128</c:v>
                </c:pt>
                <c:pt idx="2">
                  <c:v>42.592667529944954</c:v>
                </c:pt>
                <c:pt idx="3">
                  <c:v>54.9</c:v>
                </c:pt>
              </c:numCache>
            </c:numRef>
          </c:val>
        </c:ser>
        <c:dLbls>
          <c:showVal val="1"/>
        </c:dLbls>
        <c:gapWidth val="219"/>
        <c:overlap val="-27"/>
        <c:axId val="86512000"/>
        <c:axId val="86513920"/>
      </c:barChart>
      <c:catAx>
        <c:axId val="8651200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 smtClean="0"/>
                  <a:t>Anos</a:t>
                </a:r>
                <a:endParaRPr lang="pt-BR" sz="140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513920"/>
        <c:crosses val="autoZero"/>
        <c:auto val="1"/>
        <c:lblAlgn val="ctr"/>
        <c:lblOffset val="100"/>
      </c:catAx>
      <c:valAx>
        <c:axId val="86513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% de Consulta de Pré-natal</a:t>
                </a:r>
                <a:endParaRPr lang="pt-BR" sz="1400" b="1" dirty="0"/>
              </a:p>
            </c:rich>
          </c:tx>
          <c:layout>
            <c:manualLayout>
              <c:xMode val="edge"/>
              <c:yMode val="edge"/>
              <c:x val="3.9531859773749133E-3"/>
              <c:y val="0.25087065238086614"/>
            </c:manualLayout>
          </c:layout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51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44451697363727"/>
          <c:y val="3.0896450729843261E-2"/>
          <c:w val="0.85310832476636733"/>
          <c:h val="0.73126454522936446"/>
        </c:manualLayout>
      </c:layout>
      <c:lineChart>
        <c:grouping val="standard"/>
        <c:ser>
          <c:idx val="0"/>
          <c:order val="0"/>
          <c:tx>
            <c:strRef>
              <c:f>'A075926177_193_26_227 (6)'!$B$4</c:f>
              <c:strCache>
                <c:ptCount val="1"/>
                <c:pt idx="0">
                  <c:v>Mães de 10 a 19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c:spPr>
            <c:trendlineType val="linear"/>
          </c:trendline>
          <c:cat>
            <c:numRef>
              <c:f>'A075926177_193_26_227 (6)'!$A$5:$A$8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</c:numCache>
            </c:numRef>
          </c:cat>
          <c:val>
            <c:numRef>
              <c:f>'A075926177_193_26_227 (6)'!$B$5:$B$8</c:f>
              <c:numCache>
                <c:formatCode>0.0</c:formatCode>
                <c:ptCount val="4"/>
                <c:pt idx="0">
                  <c:v>25.596063754612803</c:v>
                </c:pt>
                <c:pt idx="1">
                  <c:v>28.255565981404093</c:v>
                </c:pt>
                <c:pt idx="2">
                  <c:v>22.474910974425367</c:v>
                </c:pt>
                <c:pt idx="3">
                  <c:v>21.998569745919553</c:v>
                </c:pt>
              </c:numCache>
            </c:numRef>
          </c:val>
        </c:ser>
        <c:ser>
          <c:idx val="1"/>
          <c:order val="1"/>
          <c:tx>
            <c:strRef>
              <c:f>'A075926177_193_26_227 (6)'!$C$4</c:f>
              <c:strCache>
                <c:ptCount val="1"/>
                <c:pt idx="0">
                  <c:v>Mães de 20 anos e mais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'A075926177_193_26_227 (6)'!$A$5:$A$8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2010</c:v>
                </c:pt>
                <c:pt idx="3">
                  <c:v>2014</c:v>
                </c:pt>
              </c:numCache>
            </c:numRef>
          </c:cat>
          <c:val>
            <c:numRef>
              <c:f>'A075926177_193_26_227 (6)'!$C$5:$C$8</c:f>
              <c:numCache>
                <c:formatCode>0.0</c:formatCode>
                <c:ptCount val="4"/>
                <c:pt idx="0">
                  <c:v>74.403936245387271</c:v>
                </c:pt>
                <c:pt idx="1">
                  <c:v>71.744434018595911</c:v>
                </c:pt>
                <c:pt idx="2">
                  <c:v>77.525089025574573</c:v>
                </c:pt>
                <c:pt idx="3">
                  <c:v>78.001430254080418</c:v>
                </c:pt>
              </c:numCache>
            </c:numRef>
          </c:val>
        </c:ser>
        <c:dLbls>
          <c:showVal val="1"/>
        </c:dLbls>
        <c:marker val="1"/>
        <c:axId val="111152128"/>
        <c:axId val="111150976"/>
      </c:lineChart>
      <c:catAx>
        <c:axId val="11115212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ANOS</a:t>
                </a:r>
                <a:endParaRPr lang="pt-BR" sz="1400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150976"/>
        <c:crosses val="autoZero"/>
        <c:auto val="1"/>
        <c:lblAlgn val="ctr"/>
        <c:lblOffset val="100"/>
      </c:catAx>
      <c:valAx>
        <c:axId val="111150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Percentual Faixa etária mãe</a:t>
                </a:r>
                <a:endParaRPr lang="pt-BR" sz="1400" b="1" dirty="0"/>
              </a:p>
            </c:rich>
          </c:tx>
          <c:layout>
            <c:manualLayout>
              <c:xMode val="edge"/>
              <c:yMode val="edge"/>
              <c:x val="3.1625487818999286E-2"/>
              <c:y val="0.216228957047816"/>
            </c:manualLayout>
          </c:layout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15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390441134051876E-2"/>
          <c:y val="0.84785408987154809"/>
          <c:w val="0.80321911773189669"/>
          <c:h val="4.848551378026955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'TMINFANCIA (4)'!$R$14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'TMINFANCIA (4)'!$Q$15:$Q$33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'TMINFANCIA (4)'!$R$15:$R$33</c:f>
              <c:numCache>
                <c:formatCode>0.0</c:formatCode>
                <c:ptCount val="19"/>
                <c:pt idx="0">
                  <c:v>14.204690613663072</c:v>
                </c:pt>
                <c:pt idx="1">
                  <c:v>21.867867497378331</c:v>
                </c:pt>
                <c:pt idx="2">
                  <c:v>16.10591833679122</c:v>
                </c:pt>
                <c:pt idx="3">
                  <c:v>18.812201634436441</c:v>
                </c:pt>
                <c:pt idx="4">
                  <c:v>26.358440672182873</c:v>
                </c:pt>
                <c:pt idx="5">
                  <c:v>24.919778794292348</c:v>
                </c:pt>
                <c:pt idx="6">
                  <c:v>26.130795995171493</c:v>
                </c:pt>
                <c:pt idx="7">
                  <c:v>25.71454495962254</c:v>
                </c:pt>
                <c:pt idx="8">
                  <c:v>22.996693882769794</c:v>
                </c:pt>
                <c:pt idx="9">
                  <c:v>22.948686385537894</c:v>
                </c:pt>
                <c:pt idx="10">
                  <c:v>22.622962668497721</c:v>
                </c:pt>
                <c:pt idx="11">
                  <c:v>23.076633968504527</c:v>
                </c:pt>
                <c:pt idx="12">
                  <c:v>21.570712441136241</c:v>
                </c:pt>
                <c:pt idx="13">
                  <c:v>20.648678327711977</c:v>
                </c:pt>
                <c:pt idx="14">
                  <c:v>19.363062479766899</c:v>
                </c:pt>
                <c:pt idx="15">
                  <c:v>19.583599234205472</c:v>
                </c:pt>
                <c:pt idx="16">
                  <c:v>18.931654226262474</c:v>
                </c:pt>
                <c:pt idx="17">
                  <c:v>19.194726297421287</c:v>
                </c:pt>
                <c:pt idx="18">
                  <c:v>17.5</c:v>
                </c:pt>
              </c:numCache>
            </c:numRef>
          </c:val>
        </c:ser>
        <c:ser>
          <c:idx val="1"/>
          <c:order val="1"/>
          <c:tx>
            <c:strRef>
              <c:f>'TMINFANCIA (4)'!$S$14</c:f>
              <c:strCache>
                <c:ptCount val="1"/>
                <c:pt idx="0">
                  <c:v>Região 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'TMINFANCIA (4)'!$Q$15:$Q$33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'TMINFANCIA (4)'!$S$15:$S$33</c:f>
              <c:numCache>
                <c:formatCode>0.0</c:formatCode>
                <c:ptCount val="19"/>
                <c:pt idx="0">
                  <c:v>34.765413157590586</c:v>
                </c:pt>
                <c:pt idx="1">
                  <c:v>31.381627793542734</c:v>
                </c:pt>
                <c:pt idx="2">
                  <c:v>32.460463506176424</c:v>
                </c:pt>
                <c:pt idx="3">
                  <c:v>30.523370120848298</c:v>
                </c:pt>
                <c:pt idx="4">
                  <c:v>30.912294947435697</c:v>
                </c:pt>
                <c:pt idx="5">
                  <c:v>28.167758329167292</c:v>
                </c:pt>
                <c:pt idx="6">
                  <c:v>27.930004506747739</c:v>
                </c:pt>
                <c:pt idx="7">
                  <c:v>27.274242188045935</c:v>
                </c:pt>
                <c:pt idx="8">
                  <c:v>25.118168592682071</c:v>
                </c:pt>
                <c:pt idx="9">
                  <c:v>23.66746199659887</c:v>
                </c:pt>
                <c:pt idx="10">
                  <c:v>22.519852226852993</c:v>
                </c:pt>
                <c:pt idx="11">
                  <c:v>21.491301952678633</c:v>
                </c:pt>
                <c:pt idx="12">
                  <c:v>20.094160771298768</c:v>
                </c:pt>
                <c:pt idx="13">
                  <c:v>19.879828643691233</c:v>
                </c:pt>
                <c:pt idx="14">
                  <c:v>18.382947358409812</c:v>
                </c:pt>
                <c:pt idx="15">
                  <c:v>17.813077259331326</c:v>
                </c:pt>
                <c:pt idx="16">
                  <c:v>17.37624469903233</c:v>
                </c:pt>
                <c:pt idx="17">
                  <c:v>17.80736203189938</c:v>
                </c:pt>
              </c:numCache>
            </c:numRef>
          </c:val>
        </c:ser>
        <c:ser>
          <c:idx val="2"/>
          <c:order val="2"/>
          <c:tx>
            <c:strRef>
              <c:f>'TMINFANCIA (4)'!$T$14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'TMINFANCIA (4)'!$Q$15:$Q$33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'TMINFANCIA (4)'!$T$15:$T$33</c:f>
              <c:numCache>
                <c:formatCode>0.0</c:formatCode>
                <c:ptCount val="19"/>
                <c:pt idx="0">
                  <c:v>29.798416187816699</c:v>
                </c:pt>
                <c:pt idx="1">
                  <c:v>27.652942618558161</c:v>
                </c:pt>
                <c:pt idx="2">
                  <c:v>26.822429342475935</c:v>
                </c:pt>
                <c:pt idx="3">
                  <c:v>24.993912050393789</c:v>
                </c:pt>
                <c:pt idx="4">
                  <c:v>24.782015248407959</c:v>
                </c:pt>
                <c:pt idx="5">
                  <c:v>23.390662223469032</c:v>
                </c:pt>
                <c:pt idx="6">
                  <c:v>22.583825205056428</c:v>
                </c:pt>
                <c:pt idx="7">
                  <c:v>22.330610604587953</c:v>
                </c:pt>
                <c:pt idx="8">
                  <c:v>21.030890638443534</c:v>
                </c:pt>
                <c:pt idx="9">
                  <c:v>19.850113472522782</c:v>
                </c:pt>
                <c:pt idx="10">
                  <c:v>19.306074715578795</c:v>
                </c:pt>
                <c:pt idx="11">
                  <c:v>18.417834296212696</c:v>
                </c:pt>
                <c:pt idx="12">
                  <c:v>17.621475602658844</c:v>
                </c:pt>
                <c:pt idx="13">
                  <c:v>17.363037860119135</c:v>
                </c:pt>
                <c:pt idx="14">
                  <c:v>16.37986098590153</c:v>
                </c:pt>
                <c:pt idx="15">
                  <c:v>15.919139353828841</c:v>
                </c:pt>
                <c:pt idx="16">
                  <c:v>15.646352849432635</c:v>
                </c:pt>
                <c:pt idx="17">
                  <c:v>15.600061569675482</c:v>
                </c:pt>
              </c:numCache>
            </c:numRef>
          </c:val>
        </c:ser>
        <c:marker val="1"/>
        <c:axId val="111358336"/>
        <c:axId val="111360640"/>
      </c:lineChart>
      <c:catAx>
        <c:axId val="11135833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ANOS</a:t>
                </a:r>
                <a:endParaRPr lang="pt-BR" sz="1400" b="1" dirty="0"/>
              </a:p>
            </c:rich>
          </c:tx>
          <c:layout>
            <c:manualLayout>
              <c:xMode val="edge"/>
              <c:yMode val="edge"/>
              <c:x val="0.55578262471002648"/>
              <c:y val="0.8796465003928496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60640"/>
        <c:crosses val="autoZero"/>
        <c:auto val="1"/>
        <c:lblAlgn val="ctr"/>
        <c:lblOffset val="100"/>
      </c:catAx>
      <c:valAx>
        <c:axId val="111360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TAXA /POR 1000 NASCIDOS VIVOS</a:t>
                </a:r>
                <a:endParaRPr lang="pt-BR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5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992929700832446"/>
          <c:y val="0.94374617934159022"/>
          <c:w val="0.45016871420097182"/>
          <c:h val="3.97606354607192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/>
              <a:t>MORTALIDADE PROPORCIONAL EM CRIANÇAS MENORES DE 1 ANO E DE 1 ANO A 4 ANOS DE VIDA 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484558814557624E-2"/>
          <c:y val="0.14020689102598818"/>
          <c:w val="0.88758948601429677"/>
          <c:h val="0.69372227865413338"/>
        </c:manualLayout>
      </c:layout>
      <c:lineChart>
        <c:grouping val="standard"/>
        <c:ser>
          <c:idx val="0"/>
          <c:order val="0"/>
          <c:tx>
            <c:strRef>
              <c:f>'OBITOS MENOR 5 ANOS (4)'!$B$5</c:f>
              <c:strCache>
                <c:ptCount val="1"/>
                <c:pt idx="0">
                  <c:v>Mortalidade Proporcional Menor de 1 ano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'OBITOS MENOR 5 ANOS (4)'!$A$6:$A$24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'OBITOS MENOR 5 ANOS (4)'!$B$6:$B$24</c:f>
              <c:numCache>
                <c:formatCode>0.0</c:formatCode>
                <c:ptCount val="19"/>
                <c:pt idx="0">
                  <c:v>84.8920863309352</c:v>
                </c:pt>
                <c:pt idx="1">
                  <c:v>84.908321579689641</c:v>
                </c:pt>
                <c:pt idx="2">
                  <c:v>84.993359893758281</c:v>
                </c:pt>
                <c:pt idx="3">
                  <c:v>85.053763440860223</c:v>
                </c:pt>
                <c:pt idx="4">
                  <c:v>87.055016181229718</c:v>
                </c:pt>
                <c:pt idx="5">
                  <c:v>85.273972602739619</c:v>
                </c:pt>
                <c:pt idx="6">
                  <c:v>85.190217391304344</c:v>
                </c:pt>
                <c:pt idx="7">
                  <c:v>85.532815808045171</c:v>
                </c:pt>
                <c:pt idx="8">
                  <c:v>85.623510722795814</c:v>
                </c:pt>
                <c:pt idx="9">
                  <c:v>86.283524904214644</c:v>
                </c:pt>
                <c:pt idx="10">
                  <c:v>86.581469648562376</c:v>
                </c:pt>
                <c:pt idx="11">
                  <c:v>85.993485342019554</c:v>
                </c:pt>
                <c:pt idx="12">
                  <c:v>85.563380281690144</c:v>
                </c:pt>
                <c:pt idx="13">
                  <c:v>86.704653371320106</c:v>
                </c:pt>
                <c:pt idx="14">
                  <c:v>87.042842215255988</c:v>
                </c:pt>
                <c:pt idx="15">
                  <c:v>86.252545824847246</c:v>
                </c:pt>
                <c:pt idx="16">
                  <c:v>87.775330396475624</c:v>
                </c:pt>
                <c:pt idx="17">
                  <c:v>85.409652076318736</c:v>
                </c:pt>
                <c:pt idx="18">
                  <c:v>87.635054021608639</c:v>
                </c:pt>
              </c:numCache>
            </c:numRef>
          </c:val>
        </c:ser>
        <c:ser>
          <c:idx val="1"/>
          <c:order val="1"/>
          <c:tx>
            <c:strRef>
              <c:f>'OBITOS MENOR 5 ANOS (4)'!$C$5</c:f>
              <c:strCache>
                <c:ptCount val="1"/>
                <c:pt idx="0">
                  <c:v>Mortalidade Proporcional de 1 a 4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'OBITOS MENOR 5 ANOS (4)'!$A$6:$A$24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'OBITOS MENOR 5 ANOS (4)'!$C$6:$C$24</c:f>
              <c:numCache>
                <c:formatCode>0.0</c:formatCode>
                <c:ptCount val="19"/>
                <c:pt idx="0">
                  <c:v>15.107913669064748</c:v>
                </c:pt>
                <c:pt idx="1">
                  <c:v>15.091678420310288</c:v>
                </c:pt>
                <c:pt idx="2">
                  <c:v>15.006640106241704</c:v>
                </c:pt>
                <c:pt idx="3">
                  <c:v>14.946236559139798</c:v>
                </c:pt>
                <c:pt idx="4">
                  <c:v>12.944983818770226</c:v>
                </c:pt>
                <c:pt idx="5">
                  <c:v>14.726027397260275</c:v>
                </c:pt>
                <c:pt idx="6">
                  <c:v>14.809782608695661</c:v>
                </c:pt>
                <c:pt idx="7">
                  <c:v>14.467184191954836</c:v>
                </c:pt>
                <c:pt idx="8">
                  <c:v>14.376489277204149</c:v>
                </c:pt>
                <c:pt idx="9">
                  <c:v>13.716475095785444</c:v>
                </c:pt>
                <c:pt idx="10">
                  <c:v>13.418530351437704</c:v>
                </c:pt>
                <c:pt idx="11">
                  <c:v>14.006514657980464</c:v>
                </c:pt>
                <c:pt idx="12">
                  <c:v>14.436619718309867</c:v>
                </c:pt>
                <c:pt idx="13">
                  <c:v>13.295346628679971</c:v>
                </c:pt>
                <c:pt idx="14">
                  <c:v>12.957157784743996</c:v>
                </c:pt>
                <c:pt idx="15">
                  <c:v>13.747454175152749</c:v>
                </c:pt>
                <c:pt idx="16">
                  <c:v>12.22466960352423</c:v>
                </c:pt>
                <c:pt idx="17">
                  <c:v>14.590347923681257</c:v>
                </c:pt>
                <c:pt idx="18">
                  <c:v>12.364945978391356</c:v>
                </c:pt>
              </c:numCache>
            </c:numRef>
          </c:val>
        </c:ser>
        <c:dLbls>
          <c:showVal val="1"/>
        </c:dLbls>
        <c:marker val="1"/>
        <c:axId val="111463808"/>
        <c:axId val="111223936"/>
      </c:lineChart>
      <c:catAx>
        <c:axId val="111463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223936"/>
        <c:crosses val="autoZero"/>
        <c:auto val="1"/>
        <c:lblAlgn val="ctr"/>
        <c:lblOffset val="100"/>
      </c:catAx>
      <c:valAx>
        <c:axId val="111223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46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000"/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baseline="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MORTALIDADE INFANTIL PROPORCIONAL SEGUNDO O COMPONENTE NEONATAL PRECOCE – BRASIL, NORDESTE E PIAUÍ, 1996 A 2014(*)</a:t>
            </a:r>
            <a:endParaRPr lang="pt-BR" sz="2000" dirty="0">
              <a:solidFill>
                <a:schemeClr val="accent5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1390869300462507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765096690625204"/>
          <c:y val="0.15903625295124052"/>
          <c:w val="0.85999790568176215"/>
          <c:h val="0.52884253603557385"/>
        </c:manualLayout>
      </c:layout>
      <c:lineChart>
        <c:grouping val="standard"/>
        <c:ser>
          <c:idx val="0"/>
          <c:order val="0"/>
          <c:tx>
            <c:strRef>
              <c:f>'memoria (2)'!$C$3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'memoria (2)'!$B$4:$B$22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'memoria (2)'!$C$4:$C$22</c:f>
              <c:numCache>
                <c:formatCode>0.0</c:formatCode>
                <c:ptCount val="19"/>
                <c:pt idx="0">
                  <c:v>39.10633727175081</c:v>
                </c:pt>
                <c:pt idx="1">
                  <c:v>41.314383995654921</c:v>
                </c:pt>
                <c:pt idx="2">
                  <c:v>39.285862742652867</c:v>
                </c:pt>
                <c:pt idx="3">
                  <c:v>45.13510084993024</c:v>
                </c:pt>
                <c:pt idx="4">
                  <c:v>47.509469311285791</c:v>
                </c:pt>
                <c:pt idx="5">
                  <c:v>49.629629629629626</c:v>
                </c:pt>
                <c:pt idx="6">
                  <c:v>49.180327868852451</c:v>
                </c:pt>
                <c:pt idx="7">
                  <c:v>48.885915947778763</c:v>
                </c:pt>
                <c:pt idx="8">
                  <c:v>51.65004626297933</c:v>
                </c:pt>
                <c:pt idx="9">
                  <c:v>52.368337395358708</c:v>
                </c:pt>
                <c:pt idx="10">
                  <c:v>54.016733953542797</c:v>
                </c:pt>
                <c:pt idx="11">
                  <c:v>54.646195753110881</c:v>
                </c:pt>
                <c:pt idx="12">
                  <c:v>55.116920651602719</c:v>
                </c:pt>
                <c:pt idx="13">
                  <c:v>54.857763595627659</c:v>
                </c:pt>
                <c:pt idx="14">
                  <c:v>57.520648632264901</c:v>
                </c:pt>
                <c:pt idx="15">
                  <c:v>55.812701829924649</c:v>
                </c:pt>
                <c:pt idx="16">
                  <c:v>56.525904047257931</c:v>
                </c:pt>
                <c:pt idx="17">
                  <c:v>55.940866556577802</c:v>
                </c:pt>
              </c:numCache>
            </c:numRef>
          </c:val>
        </c:ser>
        <c:ser>
          <c:idx val="1"/>
          <c:order val="1"/>
          <c:tx>
            <c:strRef>
              <c:f>'memoria (2)'!$D$3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'memoria (2)'!$B$4:$B$22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'memoria (2)'!$D$4:$D$22</c:f>
              <c:numCache>
                <c:formatCode>0.0</c:formatCode>
                <c:ptCount val="19"/>
                <c:pt idx="0">
                  <c:v>62.5</c:v>
                </c:pt>
                <c:pt idx="1">
                  <c:v>55.980066445182715</c:v>
                </c:pt>
                <c:pt idx="2">
                  <c:v>58.125000000000014</c:v>
                </c:pt>
                <c:pt idx="3">
                  <c:v>54.235145385587884</c:v>
                </c:pt>
                <c:pt idx="4">
                  <c:v>54.052044609665415</c:v>
                </c:pt>
                <c:pt idx="5">
                  <c:v>54.859437751004002</c:v>
                </c:pt>
                <c:pt idx="6">
                  <c:v>53.349282296650706</c:v>
                </c:pt>
                <c:pt idx="7">
                  <c:v>53.630363036303628</c:v>
                </c:pt>
                <c:pt idx="8">
                  <c:v>56.400742115027832</c:v>
                </c:pt>
                <c:pt idx="9">
                  <c:v>56.394316163410302</c:v>
                </c:pt>
                <c:pt idx="10">
                  <c:v>57.011070110701105</c:v>
                </c:pt>
                <c:pt idx="11">
                  <c:v>58.901515151515149</c:v>
                </c:pt>
                <c:pt idx="12">
                  <c:v>56.995884773662532</c:v>
                </c:pt>
                <c:pt idx="13">
                  <c:v>57.393209200438108</c:v>
                </c:pt>
                <c:pt idx="14">
                  <c:v>56.90276110444178</c:v>
                </c:pt>
                <c:pt idx="15">
                  <c:v>57.142857142857139</c:v>
                </c:pt>
                <c:pt idx="16">
                  <c:v>57.716436637390203</c:v>
                </c:pt>
                <c:pt idx="17">
                  <c:v>57.293035479632053</c:v>
                </c:pt>
                <c:pt idx="18">
                  <c:v>56.5</c:v>
                </c:pt>
              </c:numCache>
            </c:numRef>
          </c:val>
        </c:ser>
        <c:ser>
          <c:idx val="2"/>
          <c:order val="2"/>
          <c:tx>
            <c:strRef>
              <c:f>'memoria (2)'!$E$3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'memoria (2)'!$B$4:$B$22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'memoria (2)'!$E$4:$E$22</c:f>
              <c:numCache>
                <c:formatCode>0.0</c:formatCode>
                <c:ptCount val="19"/>
                <c:pt idx="0">
                  <c:v>46.918319471102578</c:v>
                </c:pt>
                <c:pt idx="1">
                  <c:v>48.756302521008408</c:v>
                </c:pt>
                <c:pt idx="2">
                  <c:v>46.871251220532848</c:v>
                </c:pt>
                <c:pt idx="3">
                  <c:v>50.244430023794074</c:v>
                </c:pt>
                <c:pt idx="4">
                  <c:v>50.277863311778773</c:v>
                </c:pt>
                <c:pt idx="5">
                  <c:v>51.037243917795394</c:v>
                </c:pt>
                <c:pt idx="6">
                  <c:v>50.835087242854236</c:v>
                </c:pt>
                <c:pt idx="7">
                  <c:v>49.892248870351061</c:v>
                </c:pt>
                <c:pt idx="8">
                  <c:v>50.752080910986848</c:v>
                </c:pt>
                <c:pt idx="9">
                  <c:v>51.247477882973769</c:v>
                </c:pt>
                <c:pt idx="10">
                  <c:v>52.228337333443683</c:v>
                </c:pt>
                <c:pt idx="11">
                  <c:v>51.657482918227906</c:v>
                </c:pt>
                <c:pt idx="12">
                  <c:v>52.575963718820866</c:v>
                </c:pt>
                <c:pt idx="13">
                  <c:v>52.155152197364103</c:v>
                </c:pt>
                <c:pt idx="14">
                  <c:v>53.461249059443183</c:v>
                </c:pt>
                <c:pt idx="15">
                  <c:v>52.762110988014925</c:v>
                </c:pt>
                <c:pt idx="16">
                  <c:v>52.57265547120619</c:v>
                </c:pt>
                <c:pt idx="17">
                  <c:v>51.970949032489877</c:v>
                </c:pt>
              </c:numCache>
            </c:numRef>
          </c:val>
        </c:ser>
        <c:marker val="1"/>
        <c:axId val="113065984"/>
        <c:axId val="113068288"/>
      </c:lineChart>
      <c:catAx>
        <c:axId val="11306598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ANOS</a:t>
                </a:r>
                <a:endParaRPr lang="pt-BR" sz="1400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068288"/>
        <c:crosses val="autoZero"/>
        <c:auto val="1"/>
        <c:lblAlgn val="ctr"/>
        <c:lblOffset val="100"/>
      </c:catAx>
      <c:valAx>
        <c:axId val="113068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 smtClean="0"/>
                  <a:t>PERCENTUAL</a:t>
                </a:r>
                <a:endParaRPr lang="pt-BR" sz="140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06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TAXA DE  MORTALIDADE NEONATAL PRECOCE – BRASIL, NORDESTE E PIAUÍ, 1996 A 2014(*)</a:t>
            </a:r>
            <a:endParaRPr lang="pt-BR" dirty="0">
              <a:solidFill>
                <a:schemeClr val="accent5">
                  <a:lumMod val="50000"/>
                </a:schemeClr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'TXMO NEONTAL PREC NOR BR PI (2)'!$C$3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'TXMO NEONTAL PREC NOR BR PI (2)'!$B$4:$B$22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'TXMO NEONTAL PREC NOR BR PI (2)'!$C$4:$C$22</c:f>
              <c:numCache>
                <c:formatCode>0.0</c:formatCode>
                <c:ptCount val="19"/>
                <c:pt idx="0">
                  <c:v>7.5366613867457</c:v>
                </c:pt>
                <c:pt idx="1">
                  <c:v>10.394176793535255</c:v>
                </c:pt>
                <c:pt idx="2">
                  <c:v>7.9567086604068198</c:v>
                </c:pt>
                <c:pt idx="3">
                  <c:v>8.6778865604013262</c:v>
                </c:pt>
                <c:pt idx="4">
                  <c:v>12.402968523415508</c:v>
                </c:pt>
                <c:pt idx="5">
                  <c:v>11.657677340069647</c:v>
                </c:pt>
                <c:pt idx="6">
                  <c:v>11.876020734218562</c:v>
                </c:pt>
                <c:pt idx="7">
                  <c:v>11.795662825514926</c:v>
                </c:pt>
                <c:pt idx="8">
                  <c:v>11.105631358795925</c:v>
                </c:pt>
                <c:pt idx="9">
                  <c:v>11.166602187598922</c:v>
                </c:pt>
                <c:pt idx="10">
                  <c:v>11.166925662245673</c:v>
                </c:pt>
                <c:pt idx="11">
                  <c:v>11.688653361897245</c:v>
                </c:pt>
                <c:pt idx="12">
                  <c:v>10.519519975694974</c:v>
                </c:pt>
                <c:pt idx="13">
                  <c:v>10.275315711036152</c:v>
                </c:pt>
                <c:pt idx="14">
                  <c:v>9.5904823567497708</c:v>
                </c:pt>
                <c:pt idx="15">
                  <c:v>9.6522016592214488</c:v>
                </c:pt>
                <c:pt idx="16">
                  <c:v>9.5909261498686504</c:v>
                </c:pt>
                <c:pt idx="17">
                  <c:v>9.3927055731489393</c:v>
                </c:pt>
                <c:pt idx="18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'TXMO NEONTAL PREC NOR BR PI (2)'!$D$3</c:f>
              <c:strCache>
                <c:ptCount val="1"/>
                <c:pt idx="0">
                  <c:v>Nordeste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'TXMO NEONTAL PREC NOR BR PI (2)'!$B$4:$B$22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'TXMO NEONTAL PREC NOR BR PI (2)'!$D$4:$D$22</c:f>
              <c:numCache>
                <c:formatCode>0.0</c:formatCode>
                <c:ptCount val="19"/>
                <c:pt idx="0">
                  <c:v>11.560106329609102</c:v>
                </c:pt>
                <c:pt idx="1">
                  <c:v>10.966329715533792</c:v>
                </c:pt>
                <c:pt idx="2">
                  <c:v>10.762079583135955</c:v>
                </c:pt>
                <c:pt idx="3">
                  <c:v>11.658846042939157</c:v>
                </c:pt>
                <c:pt idx="4">
                  <c:v>12.595777580055803</c:v>
                </c:pt>
                <c:pt idx="5">
                  <c:v>11.876141681552973</c:v>
                </c:pt>
                <c:pt idx="6">
                  <c:v>11.745509655088599</c:v>
                </c:pt>
                <c:pt idx="7">
                  <c:v>11.392847351756995</c:v>
                </c:pt>
                <c:pt idx="8">
                  <c:v>11.032362548379128</c:v>
                </c:pt>
                <c:pt idx="9">
                  <c:v>10.685601789438294</c:v>
                </c:pt>
                <c:pt idx="10">
                  <c:v>10.404527862992023</c:v>
                </c:pt>
                <c:pt idx="11">
                  <c:v>10.046802369256119</c:v>
                </c:pt>
                <c:pt idx="12">
                  <c:v>9.4464733616431005</c:v>
                </c:pt>
                <c:pt idx="13">
                  <c:v>9.3399822910236843</c:v>
                </c:pt>
                <c:pt idx="14">
                  <c:v>9.0244424366351232</c:v>
                </c:pt>
                <c:pt idx="15">
                  <c:v>8.529924653703155</c:v>
                </c:pt>
                <c:pt idx="16">
                  <c:v>8.5043674809129062</c:v>
                </c:pt>
                <c:pt idx="17">
                  <c:v>8.6602114776409707</c:v>
                </c:pt>
              </c:numCache>
            </c:numRef>
          </c:val>
        </c:ser>
        <c:ser>
          <c:idx val="2"/>
          <c:order val="2"/>
          <c:tx>
            <c:strRef>
              <c:f>'TXMO NEONTAL PREC NOR BR PI (2)'!$E$3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'TXMO NEONTAL PREC NOR BR PI (2)'!$B$4:$B$22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'TXMO NEONTAL PREC NOR BR PI (2)'!$E$4:$E$22</c:f>
              <c:numCache>
                <c:formatCode>0.0</c:formatCode>
                <c:ptCount val="19"/>
                <c:pt idx="0">
                  <c:v>11.950737160172132</c:v>
                </c:pt>
                <c:pt idx="1">
                  <c:v>11.501795049192868</c:v>
                </c:pt>
                <c:pt idx="2">
                  <c:v>10.673953323928531</c:v>
                </c:pt>
                <c:pt idx="3">
                  <c:v>10.699437083459109</c:v>
                </c:pt>
                <c:pt idx="4">
                  <c:v>10.692720785864616</c:v>
                </c:pt>
                <c:pt idx="5">
                  <c:v>10.147412560656901</c:v>
                </c:pt>
                <c:pt idx="6">
                  <c:v>9.7894948097700212</c:v>
                </c:pt>
                <c:pt idx="7">
                  <c:v>9.4488572537291997</c:v>
                </c:pt>
                <c:pt idx="8">
                  <c:v>9.0859289196801125</c:v>
                </c:pt>
                <c:pt idx="9">
                  <c:v>8.7031843473814341</c:v>
                </c:pt>
                <c:pt idx="10">
                  <c:v>8.5716866422540718</c:v>
                </c:pt>
                <c:pt idx="11">
                  <c:v>8.105963764747548</c:v>
                </c:pt>
                <c:pt idx="12">
                  <c:v>7.9002926236222422</c:v>
                </c:pt>
                <c:pt idx="13">
                  <c:v>7.7179853698368959</c:v>
                </c:pt>
                <c:pt idx="14">
                  <c:v>7.4479326090511515</c:v>
                </c:pt>
                <c:pt idx="15">
                  <c:v>7.1932197338972115</c:v>
                </c:pt>
                <c:pt idx="16">
                  <c:v>7.0782840736199359</c:v>
                </c:pt>
                <c:pt idx="17">
                  <c:v>6.9734200129682025</c:v>
                </c:pt>
              </c:numCache>
            </c:numRef>
          </c:val>
        </c:ser>
        <c:marker val="1"/>
        <c:axId val="113060864"/>
        <c:axId val="113714688"/>
      </c:lineChart>
      <c:catAx>
        <c:axId val="1130608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ANOS</a:t>
                </a:r>
                <a:endParaRPr lang="pt-BR" sz="1400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714688"/>
        <c:crosses val="autoZero"/>
        <c:auto val="1"/>
        <c:lblAlgn val="ctr"/>
        <c:lblOffset val="100"/>
      </c:catAx>
      <c:valAx>
        <c:axId val="113714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TAXA/POR MIL NASCIDOS VIVOS</a:t>
                </a:r>
                <a:endParaRPr lang="pt-BR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0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 dirty="0" smtClean="0">
                <a:effectLst/>
              </a:rPr>
              <a:t>MORTALIDADE PROPORCIONAL, SEGUNDO OS COMPONENTES: NEONATAL PRECOCE, TARDIO E PÓS-NEONATAL. PIAUÍ, 1996 A 2014(*)</a:t>
            </a:r>
            <a:endParaRPr lang="pt-BR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'PIAUI COMPONENTE (3)'!$B$5</c:f>
              <c:strCache>
                <c:ptCount val="1"/>
                <c:pt idx="0">
                  <c:v>% Neonatal Precoce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'PIAUI COMPONENTE (3)'!$A$6:$A$24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'PIAUI COMPONENTE (3)'!$B$6:$B$24</c:f>
              <c:numCache>
                <c:formatCode>0.0</c:formatCode>
                <c:ptCount val="19"/>
                <c:pt idx="0">
                  <c:v>62.5</c:v>
                </c:pt>
                <c:pt idx="1">
                  <c:v>55.980066445182693</c:v>
                </c:pt>
                <c:pt idx="2">
                  <c:v>58.125000000000036</c:v>
                </c:pt>
                <c:pt idx="3">
                  <c:v>54.23514538558792</c:v>
                </c:pt>
                <c:pt idx="4">
                  <c:v>54.052044609665373</c:v>
                </c:pt>
                <c:pt idx="5">
                  <c:v>54.859437751003959</c:v>
                </c:pt>
                <c:pt idx="6">
                  <c:v>53.349282296650706</c:v>
                </c:pt>
                <c:pt idx="7">
                  <c:v>53.630363036303628</c:v>
                </c:pt>
                <c:pt idx="8">
                  <c:v>56.400742115027832</c:v>
                </c:pt>
                <c:pt idx="9">
                  <c:v>56.394316163410295</c:v>
                </c:pt>
                <c:pt idx="10">
                  <c:v>57.011070110701105</c:v>
                </c:pt>
                <c:pt idx="11">
                  <c:v>58.901515151515149</c:v>
                </c:pt>
                <c:pt idx="12">
                  <c:v>56.995884773662468</c:v>
                </c:pt>
                <c:pt idx="13">
                  <c:v>57.393209200438108</c:v>
                </c:pt>
                <c:pt idx="14">
                  <c:v>56.90276110444178</c:v>
                </c:pt>
                <c:pt idx="15">
                  <c:v>57.142857142857139</c:v>
                </c:pt>
                <c:pt idx="16">
                  <c:v>57.716436637390196</c:v>
                </c:pt>
                <c:pt idx="17">
                  <c:v>57.293035479632046</c:v>
                </c:pt>
                <c:pt idx="18">
                  <c:v>56.497948016415869</c:v>
                </c:pt>
              </c:numCache>
            </c:numRef>
          </c:val>
        </c:ser>
        <c:ser>
          <c:idx val="1"/>
          <c:order val="1"/>
          <c:tx>
            <c:strRef>
              <c:f>'PIAUI COMPONENTE (3)'!$C$5</c:f>
              <c:strCache>
                <c:ptCount val="1"/>
                <c:pt idx="0">
                  <c:v>% Neonatal Tardio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'PIAUI COMPONENTE (3)'!$A$6:$A$24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'PIAUI COMPONENTE (3)'!$C$6:$C$24</c:f>
              <c:numCache>
                <c:formatCode>0.0</c:formatCode>
                <c:ptCount val="19"/>
                <c:pt idx="0">
                  <c:v>10.381355932203389</c:v>
                </c:pt>
                <c:pt idx="1">
                  <c:v>8.8039867109634642</c:v>
                </c:pt>
                <c:pt idx="2">
                  <c:v>8.28125</c:v>
                </c:pt>
                <c:pt idx="3">
                  <c:v>11.378002528445016</c:v>
                </c:pt>
                <c:pt idx="4">
                  <c:v>11.449814126394051</c:v>
                </c:pt>
                <c:pt idx="5">
                  <c:v>10.92369477911647</c:v>
                </c:pt>
                <c:pt idx="6">
                  <c:v>11.881977671451351</c:v>
                </c:pt>
                <c:pt idx="7">
                  <c:v>11.551155115511548</c:v>
                </c:pt>
                <c:pt idx="8">
                  <c:v>12.152133580705016</c:v>
                </c:pt>
                <c:pt idx="9">
                  <c:v>13.321492007104805</c:v>
                </c:pt>
                <c:pt idx="10">
                  <c:v>14.852398523985253</c:v>
                </c:pt>
                <c:pt idx="11">
                  <c:v>13.731060606060598</c:v>
                </c:pt>
                <c:pt idx="12">
                  <c:v>16.152263374485596</c:v>
                </c:pt>
                <c:pt idx="13">
                  <c:v>15.33406352683461</c:v>
                </c:pt>
                <c:pt idx="14">
                  <c:v>15.846338535414164</c:v>
                </c:pt>
                <c:pt idx="15">
                  <c:v>16.765053128689491</c:v>
                </c:pt>
                <c:pt idx="16">
                  <c:v>16.185696361355067</c:v>
                </c:pt>
                <c:pt idx="17">
                  <c:v>15.374507227332456</c:v>
                </c:pt>
                <c:pt idx="18">
                  <c:v>17.373461012311903</c:v>
                </c:pt>
              </c:numCache>
            </c:numRef>
          </c:val>
        </c:ser>
        <c:ser>
          <c:idx val="2"/>
          <c:order val="2"/>
          <c:tx>
            <c:strRef>
              <c:f>'PIAUI COMPONENTE (3)'!$D$5</c:f>
              <c:strCache>
                <c:ptCount val="1"/>
                <c:pt idx="0">
                  <c:v>Pós-neonatal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'PIAUI COMPONENTE (3)'!$A$6:$A$24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'PIAUI COMPONENTE (3)'!$D$6:$D$24</c:f>
              <c:numCache>
                <c:formatCode>0.0</c:formatCode>
                <c:ptCount val="19"/>
                <c:pt idx="0">
                  <c:v>27.118644067796623</c:v>
                </c:pt>
                <c:pt idx="1">
                  <c:v>34.219269102990026</c:v>
                </c:pt>
                <c:pt idx="2">
                  <c:v>32.8125</c:v>
                </c:pt>
                <c:pt idx="3">
                  <c:v>34.386852085967099</c:v>
                </c:pt>
                <c:pt idx="4">
                  <c:v>34.498141263940504</c:v>
                </c:pt>
                <c:pt idx="5">
                  <c:v>34.216867469879467</c:v>
                </c:pt>
                <c:pt idx="6">
                  <c:v>34.529505582137162</c:v>
                </c:pt>
                <c:pt idx="7">
                  <c:v>34.735973597359774</c:v>
                </c:pt>
                <c:pt idx="8">
                  <c:v>31.447124304267145</c:v>
                </c:pt>
                <c:pt idx="9">
                  <c:v>30.284191829484904</c:v>
                </c:pt>
                <c:pt idx="10">
                  <c:v>28.136531365313655</c:v>
                </c:pt>
                <c:pt idx="11">
                  <c:v>27.272727272727224</c:v>
                </c:pt>
                <c:pt idx="12">
                  <c:v>26.748971193415638</c:v>
                </c:pt>
                <c:pt idx="13">
                  <c:v>27.05366922234391</c:v>
                </c:pt>
                <c:pt idx="14">
                  <c:v>27.250900360144058</c:v>
                </c:pt>
                <c:pt idx="15">
                  <c:v>26.092089728453367</c:v>
                </c:pt>
                <c:pt idx="16">
                  <c:v>26.097867001254734</c:v>
                </c:pt>
                <c:pt idx="17">
                  <c:v>27.332457293035478</c:v>
                </c:pt>
                <c:pt idx="18">
                  <c:v>26.128590971272217</c:v>
                </c:pt>
              </c:numCache>
            </c:numRef>
          </c:val>
        </c:ser>
        <c:dLbls>
          <c:showVal val="1"/>
        </c:dLbls>
        <c:marker val="1"/>
        <c:axId val="113947776"/>
        <c:axId val="113949696"/>
      </c:lineChart>
      <c:catAx>
        <c:axId val="11394777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ANOS</a:t>
                </a:r>
                <a:endParaRPr lang="pt-BR" sz="1400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49696"/>
        <c:crosses val="autoZero"/>
        <c:auto val="1"/>
        <c:lblAlgn val="ctr"/>
        <c:lblOffset val="100"/>
      </c:catAx>
      <c:valAx>
        <c:axId val="113949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 smtClean="0"/>
                  <a:t>PERCENTUAL</a:t>
                </a:r>
                <a:endParaRPr lang="pt-BR" sz="1400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4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</a:rPr>
              <a:t>TAXA DE MORTALIDADE INFANTIL SEGUNDO </a:t>
            </a:r>
            <a:r>
              <a:rPr lang="pt-BR" sz="1800" b="1" dirty="0" smtClean="0">
                <a:solidFill>
                  <a:schemeClr val="accent5">
                    <a:lumMod val="50000"/>
                  </a:schemeClr>
                </a:solidFill>
              </a:rPr>
              <a:t>COMPONENTES </a:t>
            </a:r>
          </a:p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 smtClean="0">
                <a:solidFill>
                  <a:schemeClr val="accent5">
                    <a:lumMod val="50000"/>
                  </a:schemeClr>
                </a:solidFill>
              </a:rPr>
              <a:t>PIAUÍ - </a:t>
            </a:r>
            <a:r>
              <a:rPr lang="pt-BR" sz="1800" b="1" dirty="0">
                <a:solidFill>
                  <a:schemeClr val="accent5">
                    <a:lumMod val="50000"/>
                  </a:schemeClr>
                </a:solidFill>
              </a:rPr>
              <a:t>1996 A 2014(*)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'PIAUI COMPONENTE (5)'!$H$5</c:f>
              <c:strCache>
                <c:ptCount val="1"/>
                <c:pt idx="0">
                  <c:v>TXM NEONATAL PRECOCE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'PIAUI COMPONENTE (5)'!$G$6:$G$24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'PIAUI COMPONENTE (5)'!$H$6:$H$24</c:f>
              <c:numCache>
                <c:formatCode>0.0</c:formatCode>
                <c:ptCount val="19"/>
                <c:pt idx="0">
                  <c:v>7.5366613867457</c:v>
                </c:pt>
                <c:pt idx="1">
                  <c:v>10.394176793535255</c:v>
                </c:pt>
                <c:pt idx="2">
                  <c:v>7.9567086604068198</c:v>
                </c:pt>
                <c:pt idx="3">
                  <c:v>8.6778865604013262</c:v>
                </c:pt>
                <c:pt idx="4">
                  <c:v>12.402968523415508</c:v>
                </c:pt>
                <c:pt idx="5">
                  <c:v>11.657677340069647</c:v>
                </c:pt>
                <c:pt idx="6">
                  <c:v>11.876020734218562</c:v>
                </c:pt>
                <c:pt idx="7">
                  <c:v>11.795662825514926</c:v>
                </c:pt>
                <c:pt idx="8">
                  <c:v>11.105631358795925</c:v>
                </c:pt>
                <c:pt idx="9">
                  <c:v>11.166602187598922</c:v>
                </c:pt>
                <c:pt idx="10">
                  <c:v>11.166925662245673</c:v>
                </c:pt>
                <c:pt idx="11">
                  <c:v>11.688653361897245</c:v>
                </c:pt>
                <c:pt idx="12">
                  <c:v>10.519519975694974</c:v>
                </c:pt>
                <c:pt idx="13">
                  <c:v>10.275315711036152</c:v>
                </c:pt>
                <c:pt idx="14">
                  <c:v>9.5904823567497708</c:v>
                </c:pt>
                <c:pt idx="15">
                  <c:v>9.6522016592214488</c:v>
                </c:pt>
                <c:pt idx="16">
                  <c:v>9.5909261498686504</c:v>
                </c:pt>
                <c:pt idx="17">
                  <c:v>9.3927055731489393</c:v>
                </c:pt>
                <c:pt idx="18">
                  <c:v>8.6866902237926968</c:v>
                </c:pt>
              </c:numCache>
            </c:numRef>
          </c:val>
        </c:ser>
        <c:ser>
          <c:idx val="1"/>
          <c:order val="1"/>
          <c:tx>
            <c:strRef>
              <c:f>'PIAUI COMPONENTE (5)'!$I$5</c:f>
              <c:strCache>
                <c:ptCount val="1"/>
                <c:pt idx="0">
                  <c:v>TXM NEONATAL TARDIA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'PIAUI COMPONENTE (5)'!$G$6:$G$24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'PIAUI COMPONENTE (5)'!$I$6:$I$24</c:f>
              <c:numCache>
                <c:formatCode>0.0</c:formatCode>
                <c:ptCount val="19"/>
                <c:pt idx="0">
                  <c:v>1.2518522303408104</c:v>
                </c:pt>
                <c:pt idx="1">
                  <c:v>1.6346924927518351</c:v>
                </c:pt>
                <c:pt idx="2">
                  <c:v>1.1336170940902197</c:v>
                </c:pt>
                <c:pt idx="3">
                  <c:v>1.8205356420422358</c:v>
                </c:pt>
                <c:pt idx="4">
                  <c:v>2.6273138275185555</c:v>
                </c:pt>
                <c:pt idx="5">
                  <c:v>2.3212944630299717</c:v>
                </c:pt>
                <c:pt idx="6">
                  <c:v>2.645033018532986</c:v>
                </c:pt>
                <c:pt idx="7">
                  <c:v>2.5406043008801382</c:v>
                </c:pt>
                <c:pt idx="8">
                  <c:v>2.3928251776353027</c:v>
                </c:pt>
                <c:pt idx="9">
                  <c:v>2.637780044314705</c:v>
                </c:pt>
                <c:pt idx="10">
                  <c:v>2.9091828990640023</c:v>
                </c:pt>
                <c:pt idx="11">
                  <c:v>2.7248468448152741</c:v>
                </c:pt>
                <c:pt idx="12">
                  <c:v>2.9811636032204172</c:v>
                </c:pt>
                <c:pt idx="13">
                  <c:v>2.745313357910427</c:v>
                </c:pt>
                <c:pt idx="14">
                  <c:v>2.6707672385885401</c:v>
                </c:pt>
                <c:pt idx="15">
                  <c:v>2.8318442884492638</c:v>
                </c:pt>
                <c:pt idx="16">
                  <c:v>2.689629289854468</c:v>
                </c:pt>
                <c:pt idx="17">
                  <c:v>2.5205196148128999</c:v>
                </c:pt>
                <c:pt idx="18">
                  <c:v>2.6712098266868587</c:v>
                </c:pt>
              </c:numCache>
            </c:numRef>
          </c:val>
        </c:ser>
        <c:ser>
          <c:idx val="2"/>
          <c:order val="2"/>
          <c:tx>
            <c:strRef>
              <c:f>'PIAUI COMPONENTE (5)'!$J$5</c:f>
              <c:strCache>
                <c:ptCount val="1"/>
                <c:pt idx="0">
                  <c:v>TXM PÓS NEONATAL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'PIAUI COMPONENTE (5)'!$G$6:$G$24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'PIAUI COMPONENTE (5)'!$J$6:$J$24</c:f>
              <c:numCache>
                <c:formatCode>0.0</c:formatCode>
                <c:ptCount val="19"/>
                <c:pt idx="0">
                  <c:v>3.2701446017066087</c:v>
                </c:pt>
                <c:pt idx="1">
                  <c:v>6.3537104435259977</c:v>
                </c:pt>
                <c:pt idx="2">
                  <c:v>4.4916903728103046</c:v>
                </c:pt>
                <c:pt idx="3">
                  <c:v>5.5020632737276483</c:v>
                </c:pt>
                <c:pt idx="4">
                  <c:v>7.9160624413546099</c:v>
                </c:pt>
                <c:pt idx="5">
                  <c:v>7.2711135386085886</c:v>
                </c:pt>
                <c:pt idx="6">
                  <c:v>7.6865724632535715</c:v>
                </c:pt>
                <c:pt idx="7">
                  <c:v>7.639960076218129</c:v>
                </c:pt>
                <c:pt idx="8">
                  <c:v>6.1921201161707451</c:v>
                </c:pt>
                <c:pt idx="9">
                  <c:v>5.9965533007420984</c:v>
                </c:pt>
                <c:pt idx="10">
                  <c:v>5.5111849951212468</c:v>
                </c:pt>
                <c:pt idx="11">
                  <c:v>5.4121095952193032</c:v>
                </c:pt>
                <c:pt idx="12">
                  <c:v>4.9369588333586512</c:v>
                </c:pt>
                <c:pt idx="13">
                  <c:v>4.8435171385991058</c:v>
                </c:pt>
                <c:pt idx="14">
                  <c:v>4.5929103269666482</c:v>
                </c:pt>
                <c:pt idx="15">
                  <c:v>4.4073069559668161</c:v>
                </c:pt>
                <c:pt idx="16">
                  <c:v>4.3367666068971307</c:v>
                </c:pt>
                <c:pt idx="17">
                  <c:v>4.4809237596673794</c:v>
                </c:pt>
                <c:pt idx="18">
                  <c:v>4.0173313141511029</c:v>
                </c:pt>
              </c:numCache>
            </c:numRef>
          </c:val>
        </c:ser>
        <c:ser>
          <c:idx val="3"/>
          <c:order val="3"/>
          <c:tx>
            <c:strRef>
              <c:f>'PIAUI COMPONENTE (5)'!$K$5</c:f>
              <c:strCache>
                <c:ptCount val="1"/>
                <c:pt idx="0">
                  <c:v>TMI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'PIAUI COMPONENTE (5)'!$G$6:$G$24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'PIAUI COMPONENTE (5)'!$K$6:$K$24</c:f>
              <c:numCache>
                <c:formatCode>0.0</c:formatCode>
                <c:ptCount val="19"/>
                <c:pt idx="0">
                  <c:v>12.058658218793116</c:v>
                </c:pt>
                <c:pt idx="1">
                  <c:v>18.567639257294427</c:v>
                </c:pt>
                <c:pt idx="2">
                  <c:v>13.688961136183766</c:v>
                </c:pt>
                <c:pt idx="3">
                  <c:v>16.000485476171196</c:v>
                </c:pt>
                <c:pt idx="4">
                  <c:v>22.946344792288663</c:v>
                </c:pt>
                <c:pt idx="5">
                  <c:v>21.2500853417082</c:v>
                </c:pt>
                <c:pt idx="6">
                  <c:v>22.260881914364827</c:v>
                </c:pt>
                <c:pt idx="7">
                  <c:v>21.994374376190894</c:v>
                </c:pt>
                <c:pt idx="8">
                  <c:v>19.690576652601969</c:v>
                </c:pt>
                <c:pt idx="9">
                  <c:v>19.800935532655718</c:v>
                </c:pt>
                <c:pt idx="10">
                  <c:v>19.587293556430922</c:v>
                </c:pt>
                <c:pt idx="11">
                  <c:v>19.84440184913743</c:v>
                </c:pt>
                <c:pt idx="12">
                  <c:v>18.45663071547925</c:v>
                </c:pt>
                <c:pt idx="13">
                  <c:v>17.903364969801554</c:v>
                </c:pt>
                <c:pt idx="14">
                  <c:v>16.854159922304955</c:v>
                </c:pt>
                <c:pt idx="15">
                  <c:v>16.891352903637525</c:v>
                </c:pt>
                <c:pt idx="16">
                  <c:v>16.617322046620242</c:v>
                </c:pt>
                <c:pt idx="17">
                  <c:v>16.394148947629191</c:v>
                </c:pt>
                <c:pt idx="18">
                  <c:v>15.4</c:v>
                </c:pt>
              </c:numCache>
            </c:numRef>
          </c:val>
        </c:ser>
        <c:dLbls>
          <c:showVal val="1"/>
        </c:dLbls>
        <c:marker val="1"/>
        <c:axId val="113980544"/>
        <c:axId val="113982464"/>
      </c:lineChart>
      <c:catAx>
        <c:axId val="113980544"/>
        <c:scaling>
          <c:orientation val="minMax"/>
        </c:scaling>
        <c:axPos val="b"/>
        <c:title>
          <c:layout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82464"/>
        <c:crosses val="autoZero"/>
        <c:auto val="1"/>
        <c:lblAlgn val="ctr"/>
        <c:lblOffset val="100"/>
      </c:catAx>
      <c:valAx>
        <c:axId val="113982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TAXA/1000 NASCIDOS VIVOS</a:t>
                </a:r>
              </a:p>
            </c:rich>
          </c:tx>
          <c:layout>
            <c:manualLayout>
              <c:xMode val="edge"/>
              <c:yMode val="edge"/>
              <c:x val="5.2709146364998795E-3"/>
              <c:y val="0.28045609241783276"/>
            </c:manualLayout>
          </c:layout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8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0.08292</cdr:x>
      <cdr:y>0.84107</cdr:y>
    </cdr:from>
    <cdr:to>
      <cdr:x>0.84848</cdr:x>
      <cdr:y>1</cdr:y>
    </cdr:to>
    <cdr:sp macro="" textlink="">
      <cdr:nvSpPr>
        <cdr:cNvPr id="2" name="CaixaDeTexto 27"/>
        <cdr:cNvSpPr txBox="1"/>
      </cdr:nvSpPr>
      <cdr:spPr>
        <a:xfrm xmlns:a="http://schemas.openxmlformats.org/drawingml/2006/main">
          <a:off x="799166" y="5233820"/>
          <a:ext cx="7378311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400" dirty="0" smtClean="0"/>
        </a:p>
        <a:p xmlns:a="http://schemas.openxmlformats.org/drawingml/2006/main">
          <a:r>
            <a:rPr lang="pt-BR" sz="1400" dirty="0" smtClean="0"/>
            <a:t>FONTE: MS/DATASUS (1996 a 2013.</a:t>
          </a:r>
        </a:p>
        <a:p xmlns:a="http://schemas.openxmlformats.org/drawingml/2006/main">
          <a:r>
            <a:rPr lang="pt-BR" sz="1400" dirty="0" smtClean="0"/>
            <a:t>               SES-PI 2014 (*) Dados preliminares </a:t>
          </a:r>
        </a:p>
        <a:p xmlns:a="http://schemas.openxmlformats.org/drawingml/2006/main">
          <a:endParaRPr lang="pt-B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6619-552E-40FE-9EBF-A0ED51987F80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6B1D5-C65B-4CDA-8DE2-F46A4E2D65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945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6B1D5-C65B-4CDA-8DE2-F46A4E2D65C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6B1D5-C65B-4CDA-8DE2-F46A4E2D65C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890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6B1D5-C65B-4CDA-8DE2-F46A4E2D65C5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757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63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3292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1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618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787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9539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404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12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0007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1253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AEEB-36D2-471F-B05E-2B18531F81B1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951D-20C9-4D73-A64F-6BA123FB26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8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em títul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ASSINATURA SA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34837" y="914398"/>
            <a:ext cx="9019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accent5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Pacto nacional pela redução da mortalidade materna e neonatal</a:t>
            </a:r>
          </a:p>
          <a:p>
            <a:pPr algn="ctr"/>
            <a:r>
              <a:rPr lang="pt-BR" sz="6000" b="1" dirty="0" smtClean="0">
                <a:solidFill>
                  <a:schemeClr val="accent5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- Piauí - </a:t>
            </a:r>
            <a:endParaRPr lang="pt-BR" sz="6000" b="1" dirty="0">
              <a:solidFill>
                <a:schemeClr val="accent5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78969" y="1119261"/>
            <a:ext cx="11623729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</a:rPr>
              <a:t>1995 - 25,6% das crianças nasciam de mães com idade entre 10 e 19 anos</a:t>
            </a:r>
          </a:p>
          <a:p>
            <a:pPr algn="just">
              <a:buNone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</a:rPr>
              <a:t>2014 - 22,0%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Ações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</a:rPr>
              <a:t> Qualificação dos recursos humanos em saúde sexual e reprodutiva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</a:rPr>
              <a:t>Ampliação do acesso aos métodos contraceptivos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</a:rPr>
              <a:t>Expansão do acesso à educação sexual inclusive nas Escolas (PSE)</a:t>
            </a:r>
            <a:endParaRPr lang="pt-B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44056" y="260183"/>
            <a:ext cx="982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Percentual de crianças nascidas, segundo faixa etária da mãe</a:t>
            </a:r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m 3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85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  <p:pic>
        <p:nvPicPr>
          <p:cNvPr id="4" name="Imagem 3" descr="jeito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3636" y="484910"/>
            <a:ext cx="4530437" cy="43295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08218" y="4987655"/>
            <a:ext cx="4862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 4 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Reduzir em dois terços, até 2015, a mortalidade de crianças menores de 5 anos.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0949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1166518" y="198769"/>
            <a:ext cx="9664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Taxa de mortalidade de crianças menores de 5 anos a cada mil nascidos vivos -  Brasil, Nordeste e Piauí - 1996-2014(*)</a:t>
            </a:r>
          </a:p>
          <a:p>
            <a:endParaRPr lang="pt-BR" sz="20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961697" y="6257836"/>
            <a:ext cx="7378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MS/DATASUS (1996 a 2013.</a:t>
            </a:r>
          </a:p>
          <a:p>
            <a:r>
              <a:rPr lang="pt-BR" sz="1100" dirty="0" smtClean="0"/>
              <a:t>               SES-PI 2014 (*) Dados preliminares </a:t>
            </a:r>
          </a:p>
          <a:p>
            <a:endParaRPr lang="pt-BR" sz="1100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6419198"/>
              </p:ext>
            </p:extLst>
          </p:nvPr>
        </p:nvGraphicFramePr>
        <p:xfrm>
          <a:off x="268109" y="1324303"/>
          <a:ext cx="8734001" cy="539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 descr="ASSINATURA SA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1301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8428470"/>
              </p:ext>
            </p:extLst>
          </p:nvPr>
        </p:nvGraphicFramePr>
        <p:xfrm>
          <a:off x="1162373" y="411873"/>
          <a:ext cx="9179088" cy="577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4192" y="6273662"/>
            <a:ext cx="555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MS/DATASUS</a:t>
            </a:r>
          </a:p>
          <a:p>
            <a:r>
              <a:rPr lang="pt-BR" sz="1200" b="1" dirty="0" smtClean="0"/>
              <a:t>(*) SESAPI/SIM/Dados preliminares</a:t>
            </a:r>
            <a:endParaRPr lang="pt-BR" sz="1200" b="1" dirty="0"/>
          </a:p>
        </p:txBody>
      </p:sp>
      <p:pic>
        <p:nvPicPr>
          <p:cNvPr id="6" name="Imagem 5" descr="ASSINATURA SA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5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6185" y="6211669"/>
            <a:ext cx="555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MS/DATASUS</a:t>
            </a:r>
          </a:p>
          <a:p>
            <a:r>
              <a:rPr lang="pt-BR" sz="1200" b="1" dirty="0" smtClean="0"/>
              <a:t>(*) SESAPI/SIM/Dados preliminares</a:t>
            </a:r>
            <a:endParaRPr lang="pt-BR" sz="1200" b="1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613449"/>
              </p:ext>
            </p:extLst>
          </p:nvPr>
        </p:nvGraphicFramePr>
        <p:xfrm>
          <a:off x="967136" y="422341"/>
          <a:ext cx="9091264" cy="5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 descr="ASSINATURA SA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53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4649543"/>
              </p:ext>
            </p:extLst>
          </p:nvPr>
        </p:nvGraphicFramePr>
        <p:xfrm>
          <a:off x="1241932" y="427371"/>
          <a:ext cx="9010432" cy="577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6185" y="6211669"/>
            <a:ext cx="555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MS/DATASUS</a:t>
            </a:r>
          </a:p>
          <a:p>
            <a:r>
              <a:rPr lang="pt-BR" sz="1200" b="1" dirty="0" smtClean="0"/>
              <a:t>(*) SESAPI/SIM/SINASC/Dados preliminares</a:t>
            </a:r>
            <a:endParaRPr lang="pt-BR" sz="1200" b="1" dirty="0"/>
          </a:p>
        </p:txBody>
      </p:sp>
      <p:pic>
        <p:nvPicPr>
          <p:cNvPr id="4" name="Imagem 3" descr="ASSINATURA SAU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62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6343831"/>
              </p:ext>
            </p:extLst>
          </p:nvPr>
        </p:nvGraphicFramePr>
        <p:xfrm>
          <a:off x="246185" y="341533"/>
          <a:ext cx="9637796" cy="600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6185" y="6211669"/>
            <a:ext cx="555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MS/DATASUS</a:t>
            </a:r>
          </a:p>
          <a:p>
            <a:r>
              <a:rPr lang="pt-BR" sz="1200" b="1" dirty="0" smtClean="0"/>
              <a:t>(*) SESAPI/SIM/SINASC/Dados preliminares</a:t>
            </a:r>
            <a:endParaRPr lang="pt-BR" sz="1200" b="1" dirty="0"/>
          </a:p>
        </p:txBody>
      </p:sp>
      <p:pic>
        <p:nvPicPr>
          <p:cNvPr id="6" name="Imagem 5" descr="ASSINATURA SA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8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6185" y="6211669"/>
            <a:ext cx="555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MS/DATASUS</a:t>
            </a:r>
          </a:p>
          <a:p>
            <a:r>
              <a:rPr lang="pt-BR" sz="1200" b="1" dirty="0" smtClean="0"/>
              <a:t>(*) SESAPI/SIM/SINASC/Dados preliminares</a:t>
            </a:r>
            <a:endParaRPr lang="pt-BR" sz="1200" b="1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5735720"/>
              </p:ext>
            </p:extLst>
          </p:nvPr>
        </p:nvGraphicFramePr>
        <p:xfrm>
          <a:off x="579678" y="208412"/>
          <a:ext cx="9637796" cy="600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 descr="ASSINATURA SAU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5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3869" y="-83130"/>
            <a:ext cx="1039936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/>
          </a:p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Queda 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da taxa da mortalidade 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infantil</a:t>
            </a:r>
          </a:p>
          <a:p>
            <a:pPr algn="just"/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Implantação/expansão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da Estratégia Saúde da Família, com uma cobertura atual de 98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Programa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Bolsa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Família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Implantação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e implementação de estratégias que promovem, apoiam e protegem o aleitamento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materno: </a:t>
            </a:r>
          </a:p>
          <a:p>
            <a:pPr lvl="2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Estratégia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Amamenta e Alimenta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Brasil  </a:t>
            </a:r>
          </a:p>
          <a:p>
            <a:pPr lvl="2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Mulher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Trabalhadora que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Amamenta</a:t>
            </a:r>
          </a:p>
          <a:p>
            <a:pPr lvl="2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Iniciativa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Hospital Amigo da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Criança</a:t>
            </a:r>
          </a:p>
          <a:p>
            <a:pPr lvl="2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Divulgação da Semana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Mundial de Amamentação e o Dia Mundial de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Doação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de Leite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Humano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 </a:t>
            </a:r>
          </a:p>
          <a:p>
            <a:pPr algn="just"/>
            <a:endParaRPr lang="pt-BR" sz="2400" dirty="0"/>
          </a:p>
        </p:txBody>
      </p:sp>
      <p:pic>
        <p:nvPicPr>
          <p:cNvPr id="3" name="Imagem 2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8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5464" y="1042603"/>
            <a:ext cx="11561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Implantação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de ações da Rede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Cegonha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Implantação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do Comitê Estadual de Prevenção do Óbito Materno, Infantil e Fetal 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Capacitações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em Assistência e Reanimação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Neonatal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Capacitações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em Atenção integrada às doenças prevalentes na infância </a:t>
            </a:r>
            <a:r>
              <a:rPr lang="pt-BR" sz="24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t-BR" sz="2400" smtClean="0">
                <a:solidFill>
                  <a:schemeClr val="accent5">
                    <a:lumMod val="50000"/>
                  </a:schemeClr>
                </a:solidFill>
              </a:rPr>
              <a:t>AIDIPI)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    e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AIDIPI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Neo </a:t>
            </a:r>
          </a:p>
          <a:p>
            <a:pPr algn="just"/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000" dirty="0"/>
              <a:t> </a:t>
            </a:r>
          </a:p>
          <a:p>
            <a:pPr algn="just"/>
            <a:r>
              <a:rPr lang="pt-BR" sz="2400" dirty="0"/>
              <a:t> </a:t>
            </a:r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82981" y="277091"/>
            <a:ext cx="796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Queda da taxa da mortalidade infantil</a:t>
            </a:r>
          </a:p>
        </p:txBody>
      </p:sp>
      <p:pic>
        <p:nvPicPr>
          <p:cNvPr id="5" name="Imagem 4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1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4497" y="630621"/>
            <a:ext cx="6779172" cy="141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88472" y="415636"/>
            <a:ext cx="88807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 smtClean="0">
              <a:solidFill>
                <a:srgbClr val="333333"/>
              </a:solidFill>
              <a:latin typeface="maven_pro_regular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PIAUÍ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 smtClean="0">
              <a:solidFill>
                <a:schemeClr val="accent5">
                  <a:lumMod val="50000"/>
                </a:schemeClr>
              </a:solidFill>
              <a:latin typeface="maven_pro_regular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224 municípios</a:t>
            </a:r>
          </a:p>
          <a:p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3.194.718 habitantes</a:t>
            </a: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 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–</a:t>
            </a: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 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Estimativa</a:t>
            </a: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  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2014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solidFill>
                <a:schemeClr val="accent5">
                  <a:lumMod val="50000"/>
                </a:schemeClr>
              </a:solidFill>
              <a:latin typeface="maven_pro_regular"/>
            </a:endParaRPr>
          </a:p>
          <a:p>
            <a:pPr lvl="0"/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12,40 </a:t>
            </a:r>
            <a:r>
              <a:rPr lang="pt-BR" altLang="pt-BR" dirty="0" err="1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hab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/km²</a:t>
            </a: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  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-</a:t>
            </a: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 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Densidade demográfica -</a:t>
            </a: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 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2010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solidFill>
                <a:schemeClr val="accent5">
                  <a:lumMod val="50000"/>
                </a:schemeClr>
              </a:solidFill>
              <a:latin typeface="maven_pro_regular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 ESPERANÇA DE VIDA AO NASCER - </a:t>
            </a:r>
            <a:r>
              <a:rPr lang="pt-BR" altLang="pt-BR" dirty="0" smtClean="0">
                <a:solidFill>
                  <a:schemeClr val="accent5">
                    <a:lumMod val="50000"/>
                  </a:schemeClr>
                </a:solidFill>
                <a:latin typeface="maven_pro_regular"/>
              </a:rPr>
              <a:t>2013: 70,50 anos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solidFill>
                <a:schemeClr val="accent5">
                  <a:lumMod val="50000"/>
                </a:schemeClr>
              </a:solidFill>
              <a:latin typeface="maven_pro_regular"/>
            </a:endParaRPr>
          </a:p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 IDH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- 2010:  0,646  </a:t>
            </a:r>
          </a:p>
          <a:p>
            <a:endParaRPr lang="pt-B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9" name="Imagem 8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  <p:pic>
        <p:nvPicPr>
          <p:cNvPr id="11" name="Imagem 10" descr="Untitled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6179" y="346363"/>
            <a:ext cx="3987435" cy="5500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17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5464" y="1042603"/>
            <a:ext cx="11561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Implementação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do método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Canguru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Implantação e implementação do Programa Nacional de Triagem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Neonatal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Implantação e acompanhamento do Programa Nacional de Suplementação de Vitamina A 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ferro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Melhoria das coberturas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vacinais 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000" dirty="0"/>
              <a:t> </a:t>
            </a:r>
          </a:p>
          <a:p>
            <a:pPr algn="just"/>
            <a:r>
              <a:rPr lang="pt-BR" sz="2400" dirty="0"/>
              <a:t> </a:t>
            </a:r>
          </a:p>
          <a:p>
            <a:pPr algn="just"/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82981" y="277091"/>
            <a:ext cx="796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Queda da taxa da mortalidade infantil</a:t>
            </a:r>
          </a:p>
        </p:txBody>
      </p:sp>
      <p:pic>
        <p:nvPicPr>
          <p:cNvPr id="5" name="Imagem 4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1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04655" y="3685309"/>
            <a:ext cx="90655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 smtClean="0"/>
          </a:p>
          <a:p>
            <a:endParaRPr lang="pt-BR" sz="4000" dirty="0" smtClean="0"/>
          </a:p>
          <a:p>
            <a:endParaRPr lang="pt-BR" sz="4000" dirty="0" smtClean="0"/>
          </a:p>
          <a:p>
            <a:endParaRPr lang="pt-BR" sz="4000" dirty="0"/>
          </a:p>
          <a:p>
            <a:endParaRPr lang="pt-BR" sz="4000" dirty="0" smtClean="0"/>
          </a:p>
          <a:p>
            <a:pPr algn="r"/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02036" y="484909"/>
            <a:ext cx="5527964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Francisco Costa</a:t>
            </a:r>
          </a:p>
          <a:p>
            <a:pPr algn="r">
              <a:lnSpc>
                <a:spcPct val="150000"/>
              </a:lnSpc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Secretário de Estado da Saúde do Piauí</a:t>
            </a:r>
          </a:p>
          <a:p>
            <a:pPr algn="r">
              <a:lnSpc>
                <a:spcPct val="150000"/>
              </a:lnSpc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E-mail: francisco.costa@saude.pi.gov.br</a:t>
            </a:r>
          </a:p>
          <a:p>
            <a:pPr algn="r">
              <a:lnSpc>
                <a:spcPct val="150000"/>
              </a:lnSpc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Contato: 86 98858 6104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m 5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7426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7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  <p:pic>
        <p:nvPicPr>
          <p:cNvPr id="4" name="Imagem 3" descr="saude gesta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1182" y="221673"/>
            <a:ext cx="5008417" cy="50084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39635" y="5098935"/>
            <a:ext cx="4973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Meta 5</a:t>
            </a:r>
            <a:r>
              <a:rPr lang="pt-BR" dirty="0"/>
              <a:t> - Reduzir em três quartos, até 2015, a taxa de mortalidade materna</a:t>
            </a:r>
            <a:r>
              <a:rPr lang="pt-BR" dirty="0" smtClean="0"/>
              <a:t>.</a:t>
            </a:r>
          </a:p>
          <a:p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39336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394447" y="0"/>
            <a:ext cx="9664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Taxa de mortalidade materna a cada 100 mil nascidos vivos</a:t>
            </a:r>
          </a:p>
          <a:p>
            <a:pPr algn="ctr"/>
            <a:r>
              <a:rPr lang="pt-BR" sz="2400" b="1" dirty="0" smtClean="0"/>
              <a:t>Brasil, Nordeste e Piauí – 1996/2014</a:t>
            </a:r>
          </a:p>
          <a:p>
            <a:endParaRPr lang="pt-BR" sz="20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961697" y="6257836"/>
            <a:ext cx="7378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MS/DATASUS (1996 a 2013.</a:t>
            </a:r>
          </a:p>
          <a:p>
            <a:r>
              <a:rPr lang="pt-BR" sz="1100" dirty="0" smtClean="0"/>
              <a:t>               SES-PI 2014 (*) Dados preliminares </a:t>
            </a:r>
          </a:p>
          <a:p>
            <a:endParaRPr lang="pt-BR" sz="1100"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5142961"/>
              </p:ext>
            </p:extLst>
          </p:nvPr>
        </p:nvGraphicFramePr>
        <p:xfrm>
          <a:off x="0" y="698596"/>
          <a:ext cx="9637796" cy="600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 descr="ASSINATURA SAU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511444" y="479299"/>
            <a:ext cx="11050292" cy="5805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BR" sz="24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RAZÃO DE MORTALIDADE MATERNA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MELHORIA NOS INDICADORES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T</a:t>
            </a:r>
            <a:r>
              <a:rPr kumimoji="0" lang="pt-BR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endência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 decrescente de 8,3%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 ao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 ano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De 2008 a 2014  - redução de 49%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INTERVENÇÕES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Qualificação dos recursos humanos em pré-natal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Acolhimento com Classificação de Risco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Aquisição de equipamentos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Ampliação de exames laboratoriais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Implantação das ações estratégicas da Rede Cegonha, como o Centro de Parto Normal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Organização dos serviços no contexto de Rede de Atenção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Melhor acesso aos serviços de saúde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Melhor qualidade de vida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3" name="Imagem 2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4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2161" y="0"/>
            <a:ext cx="1141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Percentual de crianças nascidas vivas por número de consultas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pré-natais</a:t>
            </a:r>
          </a:p>
          <a:p>
            <a:pPr algn="ctr"/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</a:rPr>
              <a:t>Piauí - 1995, 2000, 2010 e 2014</a:t>
            </a:r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2807406"/>
              </p:ext>
            </p:extLst>
          </p:nvPr>
        </p:nvGraphicFramePr>
        <p:xfrm>
          <a:off x="166930" y="914399"/>
          <a:ext cx="9351143" cy="541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61697" y="6257836"/>
            <a:ext cx="7378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MS/DATASUS (1996 a 2013.</a:t>
            </a:r>
          </a:p>
          <a:p>
            <a:r>
              <a:rPr lang="pt-BR" sz="1100" dirty="0" smtClean="0"/>
              <a:t>               SES-PI 2014 (*) Dados preliminares </a:t>
            </a:r>
          </a:p>
          <a:p>
            <a:endParaRPr lang="pt-BR" sz="1100" dirty="0"/>
          </a:p>
        </p:txBody>
      </p:sp>
      <p:pic>
        <p:nvPicPr>
          <p:cNvPr id="7" name="Imagem 6" descr="ASSINATURA SA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3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441231" y="1956342"/>
            <a:ext cx="10755823" cy="5760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Incremento de 193,5% de 1995 a 2014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Meta pactuada com os municípios: 65% das crianças nascidas vivas sejam de mães com 7 e mais consultas </a:t>
            </a:r>
          </a:p>
          <a:p>
            <a:pPr algn="just">
              <a:buFont typeface="Wingdings" pitchFamily="2" charset="2"/>
              <a:buChar char="ü"/>
            </a:pPr>
            <a:endParaRPr lang="pt-BR" sz="32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Em 2014 – cobertura 54,9% </a:t>
            </a:r>
          </a:p>
          <a:p>
            <a:pPr algn="just"/>
            <a:endParaRPr lang="pt-BR" sz="3200" dirty="0" smtClean="0">
              <a:cs typeface="Arial" pitchFamily="34" charset="0"/>
            </a:endParaRPr>
          </a:p>
          <a:p>
            <a:pPr algn="just">
              <a:buNone/>
            </a:pPr>
            <a:r>
              <a:rPr lang="pt-BR" sz="3200" dirty="0" smtClean="0">
                <a:cs typeface="Arial" pitchFamily="34" charset="0"/>
              </a:rPr>
              <a:t>  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58816" y="304800"/>
            <a:ext cx="1058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Percentual de crianças nascidas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vivas</a:t>
            </a:r>
          </a:p>
          <a:p>
            <a:pPr algn="ctr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por número de consultas pré-natais</a:t>
            </a:r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m 3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91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8654" y="1080654"/>
            <a:ext cx="110420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Qualificação de recursos humanos na assistência pré-natal, em saúde sexual e reprodutiva </a:t>
            </a:r>
          </a:p>
          <a:p>
            <a:pPr algn="just">
              <a:buNone/>
            </a:pPr>
            <a:endParaRPr lang="pt-BR" sz="28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Acolhimento com classificação de risco</a:t>
            </a:r>
          </a:p>
          <a:p>
            <a:pPr algn="just">
              <a:buFont typeface="Wingdings" pitchFamily="2" charset="2"/>
              <a:buChar char="ü"/>
            </a:pPr>
            <a:endParaRPr lang="pt-BR" sz="28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Vigilância do óbito materno e de Mulher em Idade Fértil (MIF) </a:t>
            </a:r>
          </a:p>
          <a:p>
            <a:pPr algn="just">
              <a:buFont typeface="Wingdings" pitchFamily="2" charset="2"/>
              <a:buChar char="ü"/>
            </a:pPr>
            <a:endParaRPr lang="pt-BR" sz="28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Coleta de exames de rotina</a:t>
            </a:r>
          </a:p>
          <a:p>
            <a:pPr algn="just">
              <a:buFont typeface="Wingdings" pitchFamily="2" charset="2"/>
              <a:buChar char="ü"/>
            </a:pPr>
            <a:endParaRPr lang="pt-BR" sz="28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Organização de serviços no contexto de uma Rede de Atenção</a:t>
            </a:r>
          </a:p>
          <a:p>
            <a:pPr algn="just">
              <a:buFont typeface="Wingdings" pitchFamily="2" charset="2"/>
              <a:buChar char="ü"/>
            </a:pPr>
            <a:endParaRPr lang="pt-BR" sz="28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Implantação do SISPRENATAL </a:t>
            </a:r>
          </a:p>
          <a:p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61163" y="318655"/>
            <a:ext cx="207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Ações </a:t>
            </a:r>
          </a:p>
        </p:txBody>
      </p:sp>
      <p:pic>
        <p:nvPicPr>
          <p:cNvPr id="4" name="Imagem 3" descr="ASSINATURA S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65201" y="152405"/>
            <a:ext cx="911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Percentual de crianças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nascidas, segundo faixa etária da mãe</a:t>
            </a:r>
          </a:p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Piauí -  1995, 2000, 2010  e 2014</a:t>
            </a:r>
            <a:endParaRPr lang="pt-BR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2007552"/>
              </p:ext>
            </p:extLst>
          </p:nvPr>
        </p:nvGraphicFramePr>
        <p:xfrm>
          <a:off x="452134" y="928255"/>
          <a:ext cx="9412302" cy="566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 descr="ASSINATURA SAU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7033" y="5015345"/>
            <a:ext cx="2566218" cy="146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93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725</Words>
  <Application>Microsoft Office PowerPoint</Application>
  <PresentationFormat>Personalizar</PresentationFormat>
  <Paragraphs>156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Zenira Silva</dc:creator>
  <cp:lastModifiedBy>janekra</cp:lastModifiedBy>
  <cp:revision>309</cp:revision>
  <dcterms:created xsi:type="dcterms:W3CDTF">2015-06-13T02:04:02Z</dcterms:created>
  <dcterms:modified xsi:type="dcterms:W3CDTF">2015-07-01T12:05:51Z</dcterms:modified>
</cp:coreProperties>
</file>