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7" r:id="rId2"/>
  </p:sldMasterIdLst>
  <p:notesMasterIdLst>
    <p:notesMasterId r:id="rId35"/>
  </p:notesMasterIdLst>
  <p:sldIdLst>
    <p:sldId id="364" r:id="rId3"/>
    <p:sldId id="452" r:id="rId4"/>
    <p:sldId id="453" r:id="rId5"/>
    <p:sldId id="434" r:id="rId6"/>
    <p:sldId id="506" r:id="rId7"/>
    <p:sldId id="499" r:id="rId8"/>
    <p:sldId id="498" r:id="rId9"/>
    <p:sldId id="500" r:id="rId10"/>
    <p:sldId id="522" r:id="rId11"/>
    <p:sldId id="523" r:id="rId12"/>
    <p:sldId id="524" r:id="rId13"/>
    <p:sldId id="525" r:id="rId14"/>
    <p:sldId id="526" r:id="rId15"/>
    <p:sldId id="501" r:id="rId16"/>
    <p:sldId id="502" r:id="rId17"/>
    <p:sldId id="513" r:id="rId18"/>
    <p:sldId id="508" r:id="rId19"/>
    <p:sldId id="510" r:id="rId20"/>
    <p:sldId id="512" r:id="rId21"/>
    <p:sldId id="497" r:id="rId22"/>
    <p:sldId id="514" r:id="rId23"/>
    <p:sldId id="515" r:id="rId24"/>
    <p:sldId id="516" r:id="rId25"/>
    <p:sldId id="517" r:id="rId26"/>
    <p:sldId id="527" r:id="rId27"/>
    <p:sldId id="528" r:id="rId28"/>
    <p:sldId id="529" r:id="rId29"/>
    <p:sldId id="519" r:id="rId30"/>
    <p:sldId id="520" r:id="rId31"/>
    <p:sldId id="488" r:id="rId32"/>
    <p:sldId id="521" r:id="rId33"/>
    <p:sldId id="386" r:id="rId34"/>
  </p:sldIdLst>
  <p:sldSz cx="18288000" cy="10287000"/>
  <p:notesSz cx="6858000" cy="9144000"/>
  <p:embeddedFontLst>
    <p:embeddedFont>
      <p:font typeface="Cambria Math" panose="02040503050406030204" pitchFamily="18" charset="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MS PGothic" panose="020B0600070205080204" pitchFamily="34" charset="-128"/>
      <p:regular r:id="rId41"/>
    </p:embeddedFont>
    <p:embeddedFont>
      <p:font typeface="Roboto" panose="02000000000000000000" pitchFamily="2" charset="0"/>
      <p:regular r:id="rId42"/>
      <p:bold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1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4571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66FF"/>
    <a:srgbClr val="042AD6"/>
    <a:srgbClr val="990000"/>
    <a:srgbClr val="EDEDED"/>
    <a:srgbClr val="B2B2B2"/>
    <a:srgbClr val="DF7700"/>
    <a:srgbClr val="C00000"/>
    <a:srgbClr val="FF9300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512" autoAdjust="0"/>
    <p:restoredTop sz="82959" autoAdjust="0"/>
  </p:normalViewPr>
  <p:slideViewPr>
    <p:cSldViewPr>
      <p:cViewPr varScale="1">
        <p:scale>
          <a:sx n="74" d="100"/>
          <a:sy n="74" d="100"/>
        </p:scale>
        <p:origin x="11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Eventos hidro-geológicos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382241325781666"/>
          <c:y val="0.30602685868598162"/>
          <c:w val="0.81492830639108504"/>
          <c:h val="0.46083968420106614"/>
        </c:manualLayout>
      </c:layout>
      <c:barChart>
        <c:barDir val="col"/>
        <c:grouping val="stacked"/>
        <c:varyColors val="0"/>
        <c:ser>
          <c:idx val="0"/>
          <c:order val="0"/>
          <c:tx>
            <c:v>Eventos Hidrológicos</c:v>
          </c:tx>
          <c:invertIfNegative val="0"/>
          <c:cat>
            <c:numRef>
              <c:f>Plan2!$I$21:$I$28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Plan2!$J$21:$J$28</c:f>
              <c:numCache>
                <c:formatCode>General</c:formatCode>
                <c:ptCount val="8"/>
                <c:pt idx="0">
                  <c:v>358</c:v>
                </c:pt>
                <c:pt idx="1">
                  <c:v>471</c:v>
                </c:pt>
                <c:pt idx="2">
                  <c:v>347</c:v>
                </c:pt>
                <c:pt idx="3">
                  <c:v>434</c:v>
                </c:pt>
                <c:pt idx="4">
                  <c:v>723</c:v>
                </c:pt>
                <c:pt idx="5">
                  <c:v>602</c:v>
                </c:pt>
                <c:pt idx="6">
                  <c:v>696</c:v>
                </c:pt>
                <c:pt idx="7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1C-4F7A-B8B2-031CE84EB927}"/>
            </c:ext>
          </c:extLst>
        </c:ser>
        <c:ser>
          <c:idx val="1"/>
          <c:order val="1"/>
          <c:tx>
            <c:v>Eventos Geológicos</c:v>
          </c:tx>
          <c:invertIfNegative val="0"/>
          <c:cat>
            <c:numRef>
              <c:f>Plan2!$I$21:$I$28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Plan2!$K$21:$K$28</c:f>
              <c:numCache>
                <c:formatCode>General</c:formatCode>
                <c:ptCount val="8"/>
                <c:pt idx="0">
                  <c:v>269</c:v>
                </c:pt>
                <c:pt idx="1">
                  <c:v>275</c:v>
                </c:pt>
                <c:pt idx="2">
                  <c:v>261</c:v>
                </c:pt>
                <c:pt idx="3">
                  <c:v>274</c:v>
                </c:pt>
                <c:pt idx="4">
                  <c:v>428</c:v>
                </c:pt>
                <c:pt idx="5">
                  <c:v>430</c:v>
                </c:pt>
                <c:pt idx="6">
                  <c:v>650</c:v>
                </c:pt>
                <c:pt idx="7">
                  <c:v>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1C-4F7A-B8B2-031CE84EB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3075456"/>
        <c:axId val="135568128"/>
      </c:barChart>
      <c:catAx>
        <c:axId val="17307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5568128"/>
        <c:crosses val="autoZero"/>
        <c:auto val="1"/>
        <c:lblAlgn val="ctr"/>
        <c:lblOffset val="100"/>
        <c:noMultiLvlLbl val="0"/>
      </c:catAx>
      <c:valAx>
        <c:axId val="1355681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30754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033C5-5E35-44CA-AD72-9C46D675F7D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7F43D6D-6819-4678-B2AB-744B51141737}">
      <dgm:prSet/>
      <dgm:spPr/>
      <dgm:t>
        <a:bodyPr/>
        <a:lstStyle/>
        <a:p>
          <a:r>
            <a:rPr lang="pt-BR" b="1" dirty="0"/>
            <a:t>Programa Garantia-Safra (desde 2015)</a:t>
          </a:r>
        </a:p>
      </dgm:t>
    </dgm:pt>
    <dgm:pt modelId="{4ECCB58A-7D23-41D8-8F7F-3E15075A1E43}" type="parTrans" cxnId="{5F65F426-5A4F-43D5-AB87-21D0D38B471C}">
      <dgm:prSet/>
      <dgm:spPr/>
      <dgm:t>
        <a:bodyPr/>
        <a:lstStyle/>
        <a:p>
          <a:endParaRPr lang="pt-BR"/>
        </a:p>
      </dgm:t>
    </dgm:pt>
    <dgm:pt modelId="{034DFCA8-A412-447A-BDBC-509036389990}" type="sibTrans" cxnId="{5F65F426-5A4F-43D5-AB87-21D0D38B471C}">
      <dgm:prSet/>
      <dgm:spPr/>
      <dgm:t>
        <a:bodyPr/>
        <a:lstStyle/>
        <a:p>
          <a:endParaRPr lang="pt-BR"/>
        </a:p>
      </dgm:t>
    </dgm:pt>
    <dgm:pt modelId="{B81917FF-C232-4315-87D3-CA015C8F817E}">
      <dgm:prSet/>
      <dgm:spPr/>
      <dgm:t>
        <a:bodyPr/>
        <a:lstStyle/>
        <a:p>
          <a:r>
            <a:rPr lang="pt-BR" b="1" dirty="0"/>
            <a:t>Identificação de Municípios em situação emergencial (MIDR) desde 2014</a:t>
          </a:r>
          <a:endParaRPr lang="en-US" b="1" dirty="0"/>
        </a:p>
      </dgm:t>
    </dgm:pt>
    <dgm:pt modelId="{BEBB9AEF-4EC5-42DE-AFC2-8A936C141C8F}" type="parTrans" cxnId="{8B3A3AEE-13BD-4630-9604-FFC4D9C9415B}">
      <dgm:prSet/>
      <dgm:spPr/>
      <dgm:t>
        <a:bodyPr/>
        <a:lstStyle/>
        <a:p>
          <a:endParaRPr lang="pt-BR"/>
        </a:p>
      </dgm:t>
    </dgm:pt>
    <dgm:pt modelId="{3EF0C721-9DBC-46F3-A93A-6DDC72AAE81C}" type="sibTrans" cxnId="{8B3A3AEE-13BD-4630-9604-FFC4D9C9415B}">
      <dgm:prSet/>
      <dgm:spPr/>
      <dgm:t>
        <a:bodyPr/>
        <a:lstStyle/>
        <a:p>
          <a:endParaRPr lang="pt-BR"/>
        </a:p>
      </dgm:t>
    </dgm:pt>
    <dgm:pt modelId="{28604AD3-DF8D-4038-A4EA-3691CA4BEEA3}">
      <dgm:prSet/>
      <dgm:spPr/>
      <dgm:t>
        <a:bodyPr/>
        <a:lstStyle/>
        <a:p>
          <a:r>
            <a:rPr lang="pt-BR" b="1" dirty="0"/>
            <a:t>Reuniões Técnicas de Salas de Crise e Acompanhamento (MMA, MME, MS, Casa Civil)</a:t>
          </a:r>
          <a:endParaRPr lang="en-US" b="1" dirty="0"/>
        </a:p>
      </dgm:t>
    </dgm:pt>
    <dgm:pt modelId="{E3533DD2-0CBC-4C61-803B-9459192EACB3}" type="parTrans" cxnId="{14FCC713-EB4E-4CFF-82EA-EF79159F1BA9}">
      <dgm:prSet/>
      <dgm:spPr/>
      <dgm:t>
        <a:bodyPr/>
        <a:lstStyle/>
        <a:p>
          <a:endParaRPr lang="pt-BR"/>
        </a:p>
      </dgm:t>
    </dgm:pt>
    <dgm:pt modelId="{EDEC1BE3-727B-4A1F-AFA8-DCE9AE960EDD}" type="sibTrans" cxnId="{14FCC713-EB4E-4CFF-82EA-EF79159F1BA9}">
      <dgm:prSet/>
      <dgm:spPr/>
      <dgm:t>
        <a:bodyPr/>
        <a:lstStyle/>
        <a:p>
          <a:endParaRPr lang="pt-BR"/>
        </a:p>
      </dgm:t>
    </dgm:pt>
    <dgm:pt modelId="{DC158964-5C69-4A69-898B-725ED6A5A9E3}" type="pres">
      <dgm:prSet presAssocID="{A1B033C5-5E35-44CA-AD72-9C46D675F7DB}" presName="diagram" presStyleCnt="0">
        <dgm:presLayoutVars>
          <dgm:dir/>
          <dgm:resizeHandles val="exact"/>
        </dgm:presLayoutVars>
      </dgm:prSet>
      <dgm:spPr/>
    </dgm:pt>
    <dgm:pt modelId="{79A4B171-ECD5-4B96-802E-15C7A6DCB14D}" type="pres">
      <dgm:prSet presAssocID="{37F43D6D-6819-4678-B2AB-744B51141737}" presName="node" presStyleLbl="node1" presStyleIdx="0" presStyleCnt="3">
        <dgm:presLayoutVars>
          <dgm:bulletEnabled val="1"/>
        </dgm:presLayoutVars>
      </dgm:prSet>
      <dgm:spPr/>
    </dgm:pt>
    <dgm:pt modelId="{E2BD6C31-BCD3-4BED-B6A3-30363538287B}" type="pres">
      <dgm:prSet presAssocID="{034DFCA8-A412-447A-BDBC-509036389990}" presName="sibTrans" presStyleCnt="0"/>
      <dgm:spPr/>
    </dgm:pt>
    <dgm:pt modelId="{C4FF6EB7-6B7D-425E-A530-75D0AF5A050B}" type="pres">
      <dgm:prSet presAssocID="{B81917FF-C232-4315-87D3-CA015C8F817E}" presName="node" presStyleLbl="node1" presStyleIdx="1" presStyleCnt="3">
        <dgm:presLayoutVars>
          <dgm:bulletEnabled val="1"/>
        </dgm:presLayoutVars>
      </dgm:prSet>
      <dgm:spPr/>
    </dgm:pt>
    <dgm:pt modelId="{E194469F-1B76-4FE0-BA61-F1BAEE115731}" type="pres">
      <dgm:prSet presAssocID="{3EF0C721-9DBC-46F3-A93A-6DDC72AAE81C}" presName="sibTrans" presStyleCnt="0"/>
      <dgm:spPr/>
    </dgm:pt>
    <dgm:pt modelId="{90FC4930-7FDE-46AD-AE4B-C9D3E85ABA8B}" type="pres">
      <dgm:prSet presAssocID="{28604AD3-DF8D-4038-A4EA-3691CA4BEEA3}" presName="node" presStyleLbl="node1" presStyleIdx="2" presStyleCnt="3">
        <dgm:presLayoutVars>
          <dgm:bulletEnabled val="1"/>
        </dgm:presLayoutVars>
      </dgm:prSet>
      <dgm:spPr/>
    </dgm:pt>
  </dgm:ptLst>
  <dgm:cxnLst>
    <dgm:cxn modelId="{544F5E0D-7F6D-4380-AEA7-C745DA50C4F9}" type="presOf" srcId="{A1B033C5-5E35-44CA-AD72-9C46D675F7DB}" destId="{DC158964-5C69-4A69-898B-725ED6A5A9E3}" srcOrd="0" destOrd="0" presId="urn:microsoft.com/office/officeart/2005/8/layout/default"/>
    <dgm:cxn modelId="{14FCC713-EB4E-4CFF-82EA-EF79159F1BA9}" srcId="{A1B033C5-5E35-44CA-AD72-9C46D675F7DB}" destId="{28604AD3-DF8D-4038-A4EA-3691CA4BEEA3}" srcOrd="2" destOrd="0" parTransId="{E3533DD2-0CBC-4C61-803B-9459192EACB3}" sibTransId="{EDEC1BE3-727B-4A1F-AFA8-DCE9AE960EDD}"/>
    <dgm:cxn modelId="{5F65F426-5A4F-43D5-AB87-21D0D38B471C}" srcId="{A1B033C5-5E35-44CA-AD72-9C46D675F7DB}" destId="{37F43D6D-6819-4678-B2AB-744B51141737}" srcOrd="0" destOrd="0" parTransId="{4ECCB58A-7D23-41D8-8F7F-3E15075A1E43}" sibTransId="{034DFCA8-A412-447A-BDBC-509036389990}"/>
    <dgm:cxn modelId="{A19ED637-5D56-471E-B1DD-32EDC3E94DAB}" type="presOf" srcId="{37F43D6D-6819-4678-B2AB-744B51141737}" destId="{79A4B171-ECD5-4B96-802E-15C7A6DCB14D}" srcOrd="0" destOrd="0" presId="urn:microsoft.com/office/officeart/2005/8/layout/default"/>
    <dgm:cxn modelId="{8F921E48-26CC-4E5C-B95A-9C4ED4A88130}" type="presOf" srcId="{B81917FF-C232-4315-87D3-CA015C8F817E}" destId="{C4FF6EB7-6B7D-425E-A530-75D0AF5A050B}" srcOrd="0" destOrd="0" presId="urn:microsoft.com/office/officeart/2005/8/layout/default"/>
    <dgm:cxn modelId="{7C07E470-F96E-4A17-8C96-ECF524CB0CCB}" type="presOf" srcId="{28604AD3-DF8D-4038-A4EA-3691CA4BEEA3}" destId="{90FC4930-7FDE-46AD-AE4B-C9D3E85ABA8B}" srcOrd="0" destOrd="0" presId="urn:microsoft.com/office/officeart/2005/8/layout/default"/>
    <dgm:cxn modelId="{8B3A3AEE-13BD-4630-9604-FFC4D9C9415B}" srcId="{A1B033C5-5E35-44CA-AD72-9C46D675F7DB}" destId="{B81917FF-C232-4315-87D3-CA015C8F817E}" srcOrd="1" destOrd="0" parTransId="{BEBB9AEF-4EC5-42DE-AFC2-8A936C141C8F}" sibTransId="{3EF0C721-9DBC-46F3-A93A-6DDC72AAE81C}"/>
    <dgm:cxn modelId="{C844AC2A-B816-4A4E-99AD-E84A7D6CDDFA}" type="presParOf" srcId="{DC158964-5C69-4A69-898B-725ED6A5A9E3}" destId="{79A4B171-ECD5-4B96-802E-15C7A6DCB14D}" srcOrd="0" destOrd="0" presId="urn:microsoft.com/office/officeart/2005/8/layout/default"/>
    <dgm:cxn modelId="{AB672D5C-B770-4A38-927A-731645548F90}" type="presParOf" srcId="{DC158964-5C69-4A69-898B-725ED6A5A9E3}" destId="{E2BD6C31-BCD3-4BED-B6A3-30363538287B}" srcOrd="1" destOrd="0" presId="urn:microsoft.com/office/officeart/2005/8/layout/default"/>
    <dgm:cxn modelId="{B654AB15-2D90-43BD-A508-69DDAAE0C561}" type="presParOf" srcId="{DC158964-5C69-4A69-898B-725ED6A5A9E3}" destId="{C4FF6EB7-6B7D-425E-A530-75D0AF5A050B}" srcOrd="2" destOrd="0" presId="urn:microsoft.com/office/officeart/2005/8/layout/default"/>
    <dgm:cxn modelId="{4EA1EB36-B933-4B7B-8C36-A449010BAD4D}" type="presParOf" srcId="{DC158964-5C69-4A69-898B-725ED6A5A9E3}" destId="{E194469F-1B76-4FE0-BA61-F1BAEE115731}" srcOrd="3" destOrd="0" presId="urn:microsoft.com/office/officeart/2005/8/layout/default"/>
    <dgm:cxn modelId="{D172AD3E-2709-46DC-98B3-19317EDC2869}" type="presParOf" srcId="{DC158964-5C69-4A69-898B-725ED6A5A9E3}" destId="{90FC4930-7FDE-46AD-AE4B-C9D3E85ABA8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B171-ECD5-4B96-802E-15C7A6DCB14D}">
      <dsp:nvSpPr>
        <dsp:cNvPr id="0" name=""/>
        <dsp:cNvSpPr/>
      </dsp:nvSpPr>
      <dsp:spPr>
        <a:xfrm>
          <a:off x="1197" y="271115"/>
          <a:ext cx="4668560" cy="2801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Programa Garantia-Safra (desde 2015)</a:t>
          </a:r>
        </a:p>
      </dsp:txBody>
      <dsp:txXfrm>
        <a:off x="1197" y="271115"/>
        <a:ext cx="4668560" cy="2801136"/>
      </dsp:txXfrm>
    </dsp:sp>
    <dsp:sp modelId="{C4FF6EB7-6B7D-425E-A530-75D0AF5A050B}">
      <dsp:nvSpPr>
        <dsp:cNvPr id="0" name=""/>
        <dsp:cNvSpPr/>
      </dsp:nvSpPr>
      <dsp:spPr>
        <a:xfrm>
          <a:off x="5136614" y="271115"/>
          <a:ext cx="4668560" cy="2801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Identificação de Municípios em situação emergencial (MIDR) desde 2014</a:t>
          </a:r>
          <a:endParaRPr lang="en-US" sz="3600" b="1" kern="1200" dirty="0"/>
        </a:p>
      </dsp:txBody>
      <dsp:txXfrm>
        <a:off x="5136614" y="271115"/>
        <a:ext cx="4668560" cy="2801136"/>
      </dsp:txXfrm>
    </dsp:sp>
    <dsp:sp modelId="{90FC4930-7FDE-46AD-AE4B-C9D3E85ABA8B}">
      <dsp:nvSpPr>
        <dsp:cNvPr id="0" name=""/>
        <dsp:cNvSpPr/>
      </dsp:nvSpPr>
      <dsp:spPr>
        <a:xfrm>
          <a:off x="2568905" y="3539108"/>
          <a:ext cx="4668560" cy="2801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/>
            <a:t>Reuniões Técnicas de Salas de Crise e Acompanhamento (MMA, MME, MS, Casa Civil)</a:t>
          </a:r>
          <a:endParaRPr lang="en-US" sz="3600" b="1" kern="1200" dirty="0"/>
        </a:p>
      </dsp:txBody>
      <dsp:txXfrm>
        <a:off x="2568905" y="3539108"/>
        <a:ext cx="4668560" cy="2801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EFF1B-2109-2A4C-B37F-678A69659BD8}" type="datetimeFigureOut">
              <a:rPr lang="pt-BR" smtClean="0"/>
              <a:t>13/08/2025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0674F-3C82-F444-8820-8D9C282696F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60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1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54DC641-E0C1-4DA7-A94E-DB3BD895BE0A}" type="slidenum">
              <a:rPr lang="pt-BR" altLang="pt-BR"/>
              <a:pPr>
                <a:spcBef>
                  <a:spcPct val="0"/>
                </a:spcBef>
              </a:pPr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49475fcb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information is shared on </a:t>
            </a:r>
            <a:r>
              <a:rPr lang="x-none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CEMADEN’s website</a:t>
            </a:r>
            <a:r>
              <a:rPr lang="x-non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in </a:t>
            </a:r>
            <a:r>
              <a:rPr lang="x-none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regular meetings</a:t>
            </a:r>
            <a:r>
              <a:rPr lang="x-none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institutions at </a:t>
            </a:r>
            <a:r>
              <a:rPr lang="x-none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local, regional, and national levels</a:t>
            </a:r>
            <a:r>
              <a:rPr lang="x-none" dirty="0">
                <a:effectLst/>
              </a:rPr>
              <a:t> </a:t>
            </a:r>
            <a:endParaRPr dirty="0"/>
          </a:p>
        </p:txBody>
      </p:sp>
      <p:sp>
        <p:nvSpPr>
          <p:cNvPr id="114" name="Google Shape;114;g2249475fcb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0504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9075" y="812800"/>
            <a:ext cx="7116763" cy="400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/>
          <a:p>
            <a:endParaRPr/>
          </a:p>
        </p:txBody>
      </p:sp>
      <p:sp>
        <p:nvSpPr>
          <p:cNvPr id="269" name="Google Shape;269;p1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/>
          <a:p>
            <a:r>
              <a:rPr lang="pt-BR"/>
              <a:t>&lt;header&gt;</a:t>
            </a:r>
            <a:endParaRPr/>
          </a:p>
        </p:txBody>
      </p:sp>
      <p:sp>
        <p:nvSpPr>
          <p:cNvPr id="270" name="Google Shape;270;p17:notes"/>
          <p:cNvSpPr txBox="1">
            <a:spLocks noGrp="1"/>
          </p:cNvSpPr>
          <p:nvPr>
            <p:ph type="dt" idx="10"/>
          </p:nvPr>
        </p:nvSpPr>
        <p:spPr>
          <a:xfrm>
            <a:off x="3884614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/>
          <a:p>
            <a:r>
              <a:rPr lang="pt-BR"/>
              <a:t>&lt;date/time&gt;</a:t>
            </a:r>
            <a:endParaRPr/>
          </a:p>
        </p:txBody>
      </p:sp>
      <p:sp>
        <p:nvSpPr>
          <p:cNvPr id="271" name="Google Shape;271;p17:notes"/>
          <p:cNvSpPr txBox="1">
            <a:spLocks noGrp="1"/>
          </p:cNvSpPr>
          <p:nvPr>
            <p:ph type="ftr" idx="11"/>
          </p:nvPr>
        </p:nvSpPr>
        <p:spPr>
          <a:xfrm>
            <a:off x="0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r>
              <a:rPr lang="pt-BR"/>
              <a:t>&lt;footer&gt;</a:t>
            </a:r>
            <a:endParaRPr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fld id="{00000000-1234-1234-1234-123412341234}" type="slidenum">
              <a:rPr lang="pt-BR"/>
              <a:pPr/>
              <a:t>30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0674F-3C82-F444-8820-8D9C282696FD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496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u="sng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7521EE5-B59B-49B3-A276-35799222FFD6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/>
              </a:rPr>
              <a:t>8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A8BB-5467-D3BE-4D65-8F924A090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5974E-8E54-76B2-2961-4E5956217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C4B8CE-2666-C16A-77AA-5093CF06E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9A884-CD96-0CDA-65DD-08B31944A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EA766-1600-4E5F-BF01-664B582F1FB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76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9;g258d21b1ab2_0_917:notes">
            <a:extLst>
              <a:ext uri="{FF2B5EF4-FFF2-40B4-BE49-F238E27FC236}">
                <a16:creationId xmlns:a16="http://schemas.microsoft.com/office/drawing/2014/main" id="{99C88AB9-F52F-31EC-9592-704D1429D5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596"/>
          </a:xfrm>
        </p:spPr>
        <p:txBody>
          <a:bodyPr lIns="91421" tIns="45701" rIns="91421" bIns="45701"/>
          <a:lstStyle/>
          <a:p>
            <a:endParaRPr lang="pt-BR"/>
          </a:p>
        </p:txBody>
      </p:sp>
      <p:sp>
        <p:nvSpPr>
          <p:cNvPr id="3" name="Google Shape;370;g258d21b1ab2_0_917:notes">
            <a:extLst>
              <a:ext uri="{FF2B5EF4-FFF2-40B4-BE49-F238E27FC236}">
                <a16:creationId xmlns:a16="http://schemas.microsoft.com/office/drawing/2014/main" id="{7D9E686D-68E2-F22A-869D-B89FFD802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 w="12701" cap="flat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0674F-3C82-F444-8820-8D9C282696FD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496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329b3bac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6" name="Google Shape;216;g2d329b3bac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3EA26-5232-AD40-AAAB-6E43066F78AA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34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F848A-69ED-D50E-B221-1DEA26734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300A8A5-5AD5-3FD8-A85B-F98949C45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A5DA5CF-21AA-8F18-0411-7E93C35AC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BE79E1-30C4-AB84-C8D9-24D621E89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3EA26-5232-AD40-AAAB-6E43066F78A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1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662" indent="0" algn="ctr">
              <a:buNone/>
              <a:defRPr sz="3000"/>
            </a:lvl2pPr>
            <a:lvl3pPr marL="1371327" indent="0" algn="ctr">
              <a:buNone/>
              <a:defRPr sz="2700"/>
            </a:lvl3pPr>
            <a:lvl4pPr marL="2056989" indent="0" algn="ctr">
              <a:buNone/>
              <a:defRPr sz="2400"/>
            </a:lvl4pPr>
            <a:lvl5pPr marL="2742651" indent="0" algn="ctr">
              <a:buNone/>
              <a:defRPr sz="2400"/>
            </a:lvl5pPr>
            <a:lvl6pPr marL="3428315" indent="0" algn="ctr">
              <a:buNone/>
              <a:defRPr sz="2400"/>
            </a:lvl6pPr>
            <a:lvl7pPr marL="4113978" indent="0" algn="ctr">
              <a:buNone/>
              <a:defRPr sz="2400"/>
            </a:lvl7pPr>
            <a:lvl8pPr marL="4799640" indent="0" algn="ctr">
              <a:buNone/>
              <a:defRPr sz="2400"/>
            </a:lvl8pPr>
            <a:lvl9pPr marL="5485302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65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7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27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C4EA-12EC-45F4-8F53-79F83193735E}" type="datetimeFigureOut">
              <a:rPr lang="pt-PT" altLang="pt-BR"/>
              <a:pPr>
                <a:defRPr/>
              </a:pPr>
              <a:t>13/08/2025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4685D-A43C-4511-AB15-BA8DB99E3A47}" type="slidenum">
              <a:rPr lang="pt-PT" altLang="pt-BR"/>
              <a:pPr>
                <a:defRPr/>
              </a:pPr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46268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4AAEF-BAB2-2827-0536-63B028D44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14F5D-F3AF-36A5-C76B-4B6691FE5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22C370-AB35-B670-F93F-0B21588A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0E5ECD-AB33-0914-3F3F-85B684BF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165F20-12C7-07D0-80E3-B67049C4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7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A41D1-44E7-F492-D7B6-BC64F2E7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EAEF25-038B-F0A9-583C-959DE16F5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DE3158-64BF-F554-F094-57DE43DC1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39F3AA-3389-7A15-767B-7502A85D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AACD95-B589-4A3D-C812-FE17601A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9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11415-B959-A9C9-EC9B-611876F9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26B530-E89E-2C4D-ED53-B8CCB252B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DA7458-9513-741A-BCCC-716B7D1A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A7928E-99A4-96EC-FAC4-E16D5476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D0DB56-C0BA-0D12-1A73-238295B8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9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05EE0-8F89-5C8F-99DB-19786EE2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489252-D946-7C7B-3718-71EC4E811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2DCB2B-CDB2-1BA7-DCCB-BED94736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71067E-55EF-AC38-3ABC-81F144F7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F21C14-9095-E6CA-3997-30A63C64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ED4DD1-FE74-37E9-416E-40CE8B48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25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79C6-7413-614B-7A70-CC02C377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3D8CC4-108C-AA4E-0F05-C54265D35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C3E7EA-8AC4-8765-A5B1-6364CDD24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8D5E29D-181B-8BBF-F4AA-448AC3929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0E3081-C650-55AC-DD71-8F51B8C3F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9C60962-9342-17C4-1996-0B360C7B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486B8B-BF47-6A6E-0454-28D5F42E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4B1E442-A4F7-0B6F-0C24-65EE7C9C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3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B00F5-6A4C-941A-91C7-0523F82F5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97173BD-8C6D-3FE4-1604-B02B0C28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6ADCA24-DDC1-DBCD-B0E2-9564299C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B8C8CD7-590F-A064-49A0-DB6A8EF5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0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BB0F96-6787-39DB-B5D3-CD8B31CE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D4093A0-937D-8B96-BCDF-8CA854A7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B82FE-6A13-CA84-D3D2-137FEABD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76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D0FA2-8DBA-D3E5-B41D-F60CBADB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74197C-E3BE-62E9-7F14-8808269C7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02F138-BEC1-CEA5-7171-BCFABD1E0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F2509F-E3B9-A13E-FF83-5B5657F1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E1EECA-1355-73CD-ABD1-603CE8CA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051C24-019D-AD03-A834-414D8B88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87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1450F-57DF-1E80-2543-7BA7A433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39EE74E-5E80-9744-FE46-270BC79BA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321A89-21DA-4AB4-EBC7-1D20D263F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973520-907D-B61C-E0B6-1476B4FB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929953-BF64-075A-35A0-8390D8BD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822E2F-B6AA-74AE-E933-4134664A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9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F729A-4215-396E-30B7-54ACC981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7F0DE3-D1C7-65FA-225B-9FF8FAFBE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2EE59-C0AA-CDCD-809E-D9E214A2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F6017F-0DBC-9313-CD7B-E713DC83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9FBB15-AA1C-5959-2C33-6F31801A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75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39DFE1-0CE8-154B-503B-A4E144755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4DB8F4-1204-F47C-96F6-50A0BCBA3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C1DAAA-C5B7-1551-7B8F-736B6C44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2EB62F-EDD3-C7FA-90C5-66CEBE63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094092-E4C4-1F25-FA6D-6F6D2F15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6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66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32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98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6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3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9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3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8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5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6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662" indent="0">
              <a:buNone/>
              <a:defRPr sz="3000" b="1"/>
            </a:lvl2pPr>
            <a:lvl3pPr marL="1371327" indent="0">
              <a:buNone/>
              <a:defRPr sz="2700" b="1"/>
            </a:lvl3pPr>
            <a:lvl4pPr marL="2056989" indent="0">
              <a:buNone/>
              <a:defRPr sz="2400" b="1"/>
            </a:lvl4pPr>
            <a:lvl5pPr marL="2742651" indent="0">
              <a:buNone/>
              <a:defRPr sz="2400" b="1"/>
            </a:lvl5pPr>
            <a:lvl6pPr marL="3428315" indent="0">
              <a:buNone/>
              <a:defRPr sz="2400" b="1"/>
            </a:lvl6pPr>
            <a:lvl7pPr marL="4113978" indent="0">
              <a:buNone/>
              <a:defRPr sz="2400" b="1"/>
            </a:lvl7pPr>
            <a:lvl8pPr marL="4799640" indent="0">
              <a:buNone/>
              <a:defRPr sz="2400" b="1"/>
            </a:lvl8pPr>
            <a:lvl9pPr marL="5485302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6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662" indent="0">
              <a:buNone/>
              <a:defRPr sz="3000" b="1"/>
            </a:lvl2pPr>
            <a:lvl3pPr marL="1371327" indent="0">
              <a:buNone/>
              <a:defRPr sz="2700" b="1"/>
            </a:lvl3pPr>
            <a:lvl4pPr marL="2056989" indent="0">
              <a:buNone/>
              <a:defRPr sz="2400" b="1"/>
            </a:lvl4pPr>
            <a:lvl5pPr marL="2742651" indent="0">
              <a:buNone/>
              <a:defRPr sz="2400" b="1"/>
            </a:lvl5pPr>
            <a:lvl6pPr marL="3428315" indent="0">
              <a:buNone/>
              <a:defRPr sz="2400" b="1"/>
            </a:lvl6pPr>
            <a:lvl7pPr marL="4113978" indent="0">
              <a:buNone/>
              <a:defRPr sz="2400" b="1"/>
            </a:lvl7pPr>
            <a:lvl8pPr marL="4799640" indent="0">
              <a:buNone/>
              <a:defRPr sz="2400" b="1"/>
            </a:lvl8pPr>
            <a:lvl9pPr marL="5485302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2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6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9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6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662" indent="0">
              <a:buNone/>
              <a:defRPr sz="2100"/>
            </a:lvl2pPr>
            <a:lvl3pPr marL="1371327" indent="0">
              <a:buNone/>
              <a:defRPr sz="1800"/>
            </a:lvl3pPr>
            <a:lvl4pPr marL="2056989" indent="0">
              <a:buNone/>
              <a:defRPr sz="1500"/>
            </a:lvl4pPr>
            <a:lvl5pPr marL="2742651" indent="0">
              <a:buNone/>
              <a:defRPr sz="1500"/>
            </a:lvl5pPr>
            <a:lvl6pPr marL="3428315" indent="0">
              <a:buNone/>
              <a:defRPr sz="1500"/>
            </a:lvl6pPr>
            <a:lvl7pPr marL="4113978" indent="0">
              <a:buNone/>
              <a:defRPr sz="1500"/>
            </a:lvl7pPr>
            <a:lvl8pPr marL="4799640" indent="0">
              <a:buNone/>
              <a:defRPr sz="1500"/>
            </a:lvl8pPr>
            <a:lvl9pPr marL="5485302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6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662" indent="0">
              <a:buNone/>
              <a:defRPr sz="4200"/>
            </a:lvl2pPr>
            <a:lvl3pPr marL="1371327" indent="0">
              <a:buNone/>
              <a:defRPr sz="3600"/>
            </a:lvl3pPr>
            <a:lvl4pPr marL="2056989" indent="0">
              <a:buNone/>
              <a:defRPr sz="3000"/>
            </a:lvl4pPr>
            <a:lvl5pPr marL="2742651" indent="0">
              <a:buNone/>
              <a:defRPr sz="3000"/>
            </a:lvl5pPr>
            <a:lvl6pPr marL="3428315" indent="0">
              <a:buNone/>
              <a:defRPr sz="3000"/>
            </a:lvl6pPr>
            <a:lvl7pPr marL="4113978" indent="0">
              <a:buNone/>
              <a:defRPr sz="3000"/>
            </a:lvl7pPr>
            <a:lvl8pPr marL="4799640" indent="0">
              <a:buNone/>
              <a:defRPr sz="3000"/>
            </a:lvl8pPr>
            <a:lvl9pPr marL="5485302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6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662" indent="0">
              <a:buNone/>
              <a:defRPr sz="2100"/>
            </a:lvl2pPr>
            <a:lvl3pPr marL="1371327" indent="0">
              <a:buNone/>
              <a:defRPr sz="1800"/>
            </a:lvl3pPr>
            <a:lvl4pPr marL="2056989" indent="0">
              <a:buNone/>
              <a:defRPr sz="1500"/>
            </a:lvl4pPr>
            <a:lvl5pPr marL="2742651" indent="0">
              <a:buNone/>
              <a:defRPr sz="1500"/>
            </a:lvl5pPr>
            <a:lvl6pPr marL="3428315" indent="0">
              <a:buNone/>
              <a:defRPr sz="1500"/>
            </a:lvl6pPr>
            <a:lvl7pPr marL="4113978" indent="0">
              <a:buNone/>
              <a:defRPr sz="1500"/>
            </a:lvl7pPr>
            <a:lvl8pPr marL="4799640" indent="0">
              <a:buNone/>
              <a:defRPr sz="1500"/>
            </a:lvl8pPr>
            <a:lvl9pPr marL="5485302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9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l" defTabSz="1371327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137132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495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158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820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82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147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6809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471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135" indent="-342831" algn="l" defTabSz="13713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2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327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989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15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978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640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302" algn="l" defTabSz="137132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F5F57F3-A87D-00F2-F222-B96BF272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7A2220-8010-8D49-78DF-4C2505553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C7791A-EA3D-E1DD-2C73-F344BAE70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8B8ABCC-73E4-4831-8D85-B400D3BAABA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13/08/2025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8DADA4-D4B9-E64A-065A-E08EDB6D2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58CCC5-AD1E-632E-B205-823F080E1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9CD8A76-E4B1-46BB-BFCF-1BA2993936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8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71.jpg"/><Relationship Id="rId5" Type="http://schemas.openxmlformats.org/officeDocument/2006/relationships/image" Target="../media/image21.png"/><Relationship Id="rId10" Type="http://schemas.openxmlformats.org/officeDocument/2006/relationships/image" Target="../media/image70.jpg"/><Relationship Id="rId4" Type="http://schemas.openxmlformats.org/officeDocument/2006/relationships/image" Target="../media/image20.pn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3.jpeg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Relationship Id="rId9" Type="http://schemas.openxmlformats.org/officeDocument/2006/relationships/image" Target="../media/image9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svg"/><Relationship Id="rId3" Type="http://schemas.openxmlformats.org/officeDocument/2006/relationships/image" Target="../media/image92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pn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0" Type="http://schemas.openxmlformats.org/officeDocument/2006/relationships/image" Target="../media/image118.jpeg"/><Relationship Id="rId4" Type="http://schemas.openxmlformats.org/officeDocument/2006/relationships/image" Target="../media/image92.png"/><Relationship Id="rId9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2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23.jpeg"/><Relationship Id="rId5" Type="http://schemas.openxmlformats.org/officeDocument/2006/relationships/image" Target="../media/image122.png"/><Relationship Id="rId10" Type="http://schemas.microsoft.com/office/2007/relationships/diagramDrawing" Target="../diagrams/drawing1.xml"/><Relationship Id="rId4" Type="http://schemas.openxmlformats.org/officeDocument/2006/relationships/image" Target="../media/image121.jpeg"/><Relationship Id="rId9" Type="http://schemas.openxmlformats.org/officeDocument/2006/relationships/diagramColors" Target="../diagrams/colors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92.png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jpeg"/><Relationship Id="rId3" Type="http://schemas.openxmlformats.org/officeDocument/2006/relationships/image" Target="../media/image92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hyperlink" Target="https://youtube.com/@reuniaodeimpactoscemaden" TargetMode="External"/><Relationship Id="rId15" Type="http://schemas.openxmlformats.org/officeDocument/2006/relationships/image" Target="../media/image141.png"/><Relationship Id="rId10" Type="http://schemas.openxmlformats.org/officeDocument/2006/relationships/image" Target="../media/image136.jpeg"/><Relationship Id="rId4" Type="http://schemas.openxmlformats.org/officeDocument/2006/relationships/hyperlink" Target="https://www.gov.br/cemaden/pt-br/assuntos/monitoramento/" TargetMode="External"/><Relationship Id="rId9" Type="http://schemas.openxmlformats.org/officeDocument/2006/relationships/image" Target="../media/image135.png"/><Relationship Id="rId1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chart" Target="../charts/chart1.xml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hyperlink" Target="https://educacao.cemaden.gov.b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hyperlink" Target="http://unfccc.int/cooperation_and_support/education_and_outreach/education_and_training/items/8992.php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cemaden/pt-br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E6DD5-CD4A-3C49-B56B-18F96D846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E73091-6BC8-F84F-D76E-7A4A8DCE73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7362CACB-A31A-5C6B-6561-EEA9D135C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" y="0"/>
            <a:ext cx="18286172" cy="10287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828" y="647700"/>
            <a:ext cx="8532572" cy="786368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endParaRPr lang="pt-BR" sz="1100" b="1" dirty="0">
              <a:solidFill>
                <a:schemeClr val="bg1"/>
              </a:solidFill>
            </a:endParaRPr>
          </a:p>
          <a:p>
            <a:pPr algn="ctr">
              <a:lnSpc>
                <a:spcPts val="5418"/>
              </a:lnSpc>
              <a:spcBef>
                <a:spcPct val="0"/>
              </a:spcBef>
            </a:pP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O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papel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do CEMADEN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frente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à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escalada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dos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desastres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naturais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decorrentes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 do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aquecimento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global,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bem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como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as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perspectivas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estratégicas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órgão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para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os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próximos</a:t>
            </a: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anos</a:t>
            </a:r>
            <a:endParaRPr lang="en-US" sz="4400" b="1" dirty="0">
              <a:ln w="0"/>
              <a:solidFill>
                <a:srgbClr val="EDED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418"/>
              </a:lnSpc>
              <a:spcBef>
                <a:spcPct val="0"/>
              </a:spcBef>
            </a:pPr>
            <a:endParaRPr lang="en-US" sz="4400" b="1" dirty="0">
              <a:ln w="0"/>
              <a:solidFill>
                <a:srgbClr val="EDED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418"/>
              </a:lnSpc>
              <a:spcBef>
                <a:spcPct val="0"/>
              </a:spcBef>
            </a:pPr>
            <a:r>
              <a:rPr lang="en-US" sz="44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Regina </a:t>
            </a:r>
            <a:r>
              <a:rPr lang="en-US" sz="44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Alvalá</a:t>
            </a:r>
            <a:endParaRPr lang="en-US" sz="2000" b="1" dirty="0">
              <a:ln w="0"/>
              <a:solidFill>
                <a:srgbClr val="EDEDE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418"/>
              </a:lnSpc>
              <a:spcBef>
                <a:spcPct val="0"/>
              </a:spcBef>
            </a:pPr>
            <a:endParaRPr lang="pt-BR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ts val="5418"/>
              </a:lnSpc>
              <a:spcBef>
                <a:spcPct val="0"/>
              </a:spcBef>
            </a:pPr>
            <a:r>
              <a:rPr lang="pt-BR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Senado Federal</a:t>
            </a:r>
          </a:p>
          <a:p>
            <a:pPr algn="ctr">
              <a:lnSpc>
                <a:spcPts val="5418"/>
              </a:lnSpc>
              <a:spcBef>
                <a:spcPct val="0"/>
              </a:spcBef>
            </a:pPr>
            <a:r>
              <a:rPr lang="en-US" sz="32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13 de </a:t>
            </a:r>
            <a:r>
              <a:rPr lang="en-US" sz="3200" b="1" dirty="0" err="1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agosto</a:t>
            </a:r>
            <a:r>
              <a:rPr lang="en-US" sz="3200" b="1" dirty="0">
                <a:ln w="0"/>
                <a:solidFill>
                  <a:srgbClr val="EDEDE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 Math" panose="02040503050406030204" pitchFamily="18" charset="0"/>
                <a:cs typeface="Times New Roman" panose="02020603050405020304" pitchFamily="18" charset="0"/>
              </a:rPr>
              <a:t> de 2025</a:t>
            </a:r>
          </a:p>
        </p:txBody>
      </p:sp>
    </p:spTree>
    <p:extLst>
      <p:ext uri="{BB962C8B-B14F-4D97-AF65-F5344CB8AC3E}">
        <p14:creationId xmlns:p14="http://schemas.microsoft.com/office/powerpoint/2010/main" val="98325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400300"/>
            <a:ext cx="16467494" cy="747624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809540" y="1404000"/>
            <a:ext cx="14677212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</a:rPr>
              <a:t>Sistema de Previsão de Risco de Inundações – </a:t>
            </a:r>
            <a:r>
              <a:rPr lang="pt-BR" sz="3600" b="1" dirty="0" err="1">
                <a:solidFill>
                  <a:srgbClr val="C00000"/>
                </a:solidFill>
              </a:rPr>
              <a:t>Hidro-RisK</a:t>
            </a:r>
            <a:endParaRPr lang="pt-BR" sz="3600" b="1" dirty="0">
              <a:solidFill>
                <a:srgbClr val="C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8305527" cy="14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0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E83A-44D8-2004-013D-C58A9A67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EB5604-86DB-0AF6-D649-F3B48B8F8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37" y="1839490"/>
            <a:ext cx="9723620" cy="3926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FC551-DD02-B889-2EBB-17084E63F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036"/>
            <a:ext cx="7706020" cy="551693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3EE038-A14F-6BD8-7984-FD66052C52A5}"/>
              </a:ext>
            </a:extLst>
          </p:cNvPr>
          <p:cNvCxnSpPr>
            <a:cxnSpLocks/>
          </p:cNvCxnSpPr>
          <p:nvPr/>
        </p:nvCxnSpPr>
        <p:spPr>
          <a:xfrm flipV="1">
            <a:off x="1884219" y="2436695"/>
            <a:ext cx="6458018" cy="30358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3701D01-5029-C694-FD77-47442F8AB9E2}"/>
              </a:ext>
            </a:extLst>
          </p:cNvPr>
          <p:cNvCxnSpPr>
            <a:cxnSpLocks/>
          </p:cNvCxnSpPr>
          <p:nvPr/>
        </p:nvCxnSpPr>
        <p:spPr>
          <a:xfrm>
            <a:off x="3081157" y="5627249"/>
            <a:ext cx="4917534" cy="6488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29E0FC-519B-A4D4-4B4B-E447213223A1}"/>
              </a:ext>
            </a:extLst>
          </p:cNvPr>
          <p:cNvSpPr txBox="1"/>
          <p:nvPr/>
        </p:nvSpPr>
        <p:spPr>
          <a:xfrm>
            <a:off x="1295400" y="10737"/>
            <a:ext cx="16812360" cy="1272874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</a:rPr>
              <a:t>Previsão de vazão natural na Região Sul</a:t>
            </a:r>
          </a:p>
          <a:p>
            <a:pPr algn="ctr"/>
            <a:r>
              <a:rPr lang="pt-BR" sz="3600" b="1" dirty="0">
                <a:solidFill>
                  <a:srgbClr val="C00000"/>
                </a:solidFill>
              </a:rPr>
              <a:t>10 dias (Modelo hidrológico MHD)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67DC3A-9693-F63C-317E-00DF31199F5F}"/>
              </a:ext>
            </a:extLst>
          </p:cNvPr>
          <p:cNvSpPr txBox="1"/>
          <p:nvPr/>
        </p:nvSpPr>
        <p:spPr>
          <a:xfrm>
            <a:off x="-51558" y="7320684"/>
            <a:ext cx="8640000" cy="1949983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pt-BR" sz="2900" dirty="0"/>
              <a:t>Fonte: Meteorologia (INMET/MERGE); Vazão (ANA/ONS) </a:t>
            </a:r>
          </a:p>
          <a:p>
            <a:r>
              <a:rPr lang="pt-BR" sz="2900" dirty="0"/>
              <a:t>FCP: 2003-2024</a:t>
            </a:r>
          </a:p>
          <a:p>
            <a:r>
              <a:rPr lang="pt-BR" sz="2900" dirty="0"/>
              <a:t>Previsão Meteorológica: ECMWF e GEFS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54487-E16B-C2D8-8415-8B64C7E37A1D}"/>
              </a:ext>
            </a:extLst>
          </p:cNvPr>
          <p:cNvSpPr txBox="1"/>
          <p:nvPr/>
        </p:nvSpPr>
        <p:spPr>
          <a:xfrm>
            <a:off x="762000" y="1283611"/>
            <a:ext cx="5156720" cy="595766"/>
          </a:xfrm>
          <a:prstGeom prst="rect">
            <a:avLst/>
          </a:prstGeom>
          <a:noFill/>
        </p:spPr>
        <p:txBody>
          <a:bodyPr wrap="none" lIns="163284" tIns="81642" rIns="163284" bIns="81642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PREVISÃO: 26/05/25 a 05/06/25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F492D-055D-A960-F410-3BC58D600148}"/>
              </a:ext>
            </a:extLst>
          </p:cNvPr>
          <p:cNvSpPr txBox="1"/>
          <p:nvPr/>
        </p:nvSpPr>
        <p:spPr>
          <a:xfrm>
            <a:off x="12312482" y="1426498"/>
            <a:ext cx="1958857" cy="534210"/>
          </a:xfrm>
          <a:prstGeom prst="rect">
            <a:avLst/>
          </a:prstGeom>
          <a:noFill/>
        </p:spPr>
        <p:txBody>
          <a:bodyPr wrap="none" lIns="163284" tIns="81642" rIns="163284" bIns="81642" rtlCol="0">
            <a:spAutoFit/>
          </a:bodyPr>
          <a:lstStyle/>
          <a:p>
            <a:r>
              <a:rPr lang="pt-BR" sz="2400" b="1" dirty="0"/>
              <a:t>Alegrete - 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89F293-4463-D4F8-E2BC-8FDD6E7B7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37" y="6057900"/>
            <a:ext cx="9899348" cy="39978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381" y="5445076"/>
            <a:ext cx="10903290" cy="3518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381" y="9703893"/>
            <a:ext cx="10903290" cy="351821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DC5F492D-055D-A960-F410-3BC58D600148}"/>
              </a:ext>
            </a:extLst>
          </p:cNvPr>
          <p:cNvSpPr txBox="1"/>
          <p:nvPr/>
        </p:nvSpPr>
        <p:spPr>
          <a:xfrm>
            <a:off x="12312482" y="5796897"/>
            <a:ext cx="2971800" cy="472655"/>
          </a:xfrm>
          <a:prstGeom prst="rect">
            <a:avLst/>
          </a:prstGeom>
          <a:solidFill>
            <a:schemeClr val="bg1"/>
          </a:solidFill>
        </p:spPr>
        <p:txBody>
          <a:bodyPr wrap="square" lIns="163284" tIns="81642" rIns="163284" bIns="81642" rtlCol="0">
            <a:spAutoFit/>
          </a:bodyPr>
          <a:lstStyle/>
          <a:p>
            <a:r>
              <a:rPr lang="pt-BR" sz="2000" b="1" dirty="0"/>
              <a:t>Santa  Maria- RS</a:t>
            </a:r>
          </a:p>
        </p:txBody>
      </p:sp>
    </p:spTree>
    <p:extLst>
      <p:ext uri="{BB962C8B-B14F-4D97-AF65-F5344CB8AC3E}">
        <p14:creationId xmlns:p14="http://schemas.microsoft.com/office/powerpoint/2010/main" val="24044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60893"/>
            <a:ext cx="11714923" cy="785688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43526" y="1388138"/>
            <a:ext cx="14677212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</a:rPr>
              <a:t>Bacias atualmente cobertas pelo Sistema </a:t>
            </a:r>
            <a:r>
              <a:rPr lang="pt-BR" sz="3600" b="1" dirty="0" err="1">
                <a:solidFill>
                  <a:srgbClr val="C00000"/>
                </a:solidFill>
              </a:rPr>
              <a:t>Hidro-RisK</a:t>
            </a:r>
            <a:endParaRPr lang="pt-BR" sz="3600" b="1" dirty="0">
              <a:solidFill>
                <a:srgbClr val="C0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8305527" cy="140400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839200" y="8149413"/>
            <a:ext cx="9444789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432FF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Atlântico SE e Algumas do Paraná (Doce, Paraíba do Sul, PCJ, Itapemirim, e outras)</a:t>
            </a:r>
            <a:endParaRPr lang="pt-BR" sz="2000" b="1" dirty="0">
              <a:solidFill>
                <a:srgbClr val="0432FF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432FF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Bacia do Rio Tocantins</a:t>
            </a:r>
            <a:endParaRPr lang="pt-BR" sz="2000" b="1" dirty="0">
              <a:solidFill>
                <a:srgbClr val="0432FF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432FF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Bacia do Rio São Francisco</a:t>
            </a:r>
            <a:endParaRPr lang="pt-BR" sz="2000" b="1" dirty="0">
              <a:solidFill>
                <a:srgbClr val="0432FF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432FF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Bacias do Atlântico Leste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432FF"/>
                </a:solidFill>
                <a:cs typeface="Times New Roman" panose="02020603050405020304" pitchFamily="18" charset="0"/>
                <a:sym typeface="Times New Roman"/>
              </a:rPr>
              <a:t>Bacias do Atlântico Sul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432FF"/>
                </a:solidFill>
                <a:cs typeface="Times New Roman" panose="02020603050405020304" pitchFamily="18" charset="0"/>
                <a:sym typeface="Times New Roman"/>
              </a:rPr>
              <a:t>Bacia do Uruguai</a:t>
            </a:r>
          </a:p>
        </p:txBody>
      </p:sp>
    </p:spTree>
    <p:extLst>
      <p:ext uri="{BB962C8B-B14F-4D97-AF65-F5344CB8AC3E}">
        <p14:creationId xmlns:p14="http://schemas.microsoft.com/office/powerpoint/2010/main" val="146828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C69E015-F884-A929-1D8D-47C25C2A38E7}"/>
              </a:ext>
            </a:extLst>
          </p:cNvPr>
          <p:cNvSpPr txBox="1">
            <a:spLocks/>
          </p:cNvSpPr>
          <p:nvPr/>
        </p:nvSpPr>
        <p:spPr>
          <a:xfrm>
            <a:off x="957799" y="2712384"/>
            <a:ext cx="17021729" cy="3682908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000" dirty="0">
              <a:solidFill>
                <a:srgbClr val="FF0000"/>
              </a:solidFill>
              <a:latin typeface="+mn-lt"/>
            </a:endParaRPr>
          </a:p>
          <a:p>
            <a:endParaRPr lang="pt-BR" sz="3000" dirty="0">
              <a:latin typeface="+mn-lt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endParaRPr lang="pt-BR" sz="3000" dirty="0">
              <a:latin typeface="+mn-lt"/>
            </a:endParaRPr>
          </a:p>
          <a:p>
            <a:pPr marL="514350" indent="-514350">
              <a:buFont typeface="Wingdings" panose="05000000000000000000" pitchFamily="2" charset="2"/>
              <a:buChar char="ü"/>
            </a:pPr>
            <a:endParaRPr lang="pt-BR" sz="3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091" y="2307005"/>
            <a:ext cx="3488850" cy="17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;p13"/>
          <p:cNvSpPr txBox="1"/>
          <p:nvPr/>
        </p:nvSpPr>
        <p:spPr>
          <a:xfrm>
            <a:off x="1362254" y="3769205"/>
            <a:ext cx="4626450" cy="64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/>
            <a:r>
              <a:rPr lang="pt-BR" sz="24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faladc.cemaden.gov.br</a:t>
            </a:r>
            <a:endParaRPr sz="24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62" y="462709"/>
            <a:ext cx="1959668" cy="178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1536" y="698171"/>
            <a:ext cx="1571625" cy="126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704" y="104615"/>
            <a:ext cx="5748954" cy="437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78;p16"/>
          <p:cNvPicPr preferRelativeResize="0"/>
          <p:nvPr/>
        </p:nvPicPr>
        <p:blipFill rotWithShape="1">
          <a:blip r:embed="rId7">
            <a:alphaModFix/>
          </a:blip>
          <a:srcRect b="4351"/>
          <a:stretch/>
        </p:blipFill>
        <p:spPr>
          <a:xfrm>
            <a:off x="12253518" y="462396"/>
            <a:ext cx="5726009" cy="4016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7;p19"/>
          <p:cNvSpPr txBox="1">
            <a:spLocks/>
          </p:cNvSpPr>
          <p:nvPr/>
        </p:nvSpPr>
        <p:spPr>
          <a:xfrm>
            <a:off x="514574" y="5152066"/>
            <a:ext cx="6990999" cy="549092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dirty="0"/>
              <a:t>Acompanhamento (CEMADEN) </a:t>
            </a:r>
            <a:r>
              <a:rPr lang="pt-BR" sz="3400" dirty="0"/>
              <a:t>- </a:t>
            </a:r>
            <a:r>
              <a:rPr lang="pt-BR" sz="7200" b="1" dirty="0"/>
              <a:t>Painel Geral</a:t>
            </a:r>
          </a:p>
        </p:txBody>
      </p:sp>
      <p:pic>
        <p:nvPicPr>
          <p:cNvPr id="15" name="Google Shape;98;p19"/>
          <p:cNvPicPr preferRelativeResize="0"/>
          <p:nvPr/>
        </p:nvPicPr>
        <p:blipFill rotWithShape="1">
          <a:blip r:embed="rId8">
            <a:alphaModFix/>
          </a:blip>
          <a:srcRect b="15117"/>
          <a:stretch/>
        </p:blipFill>
        <p:spPr>
          <a:xfrm>
            <a:off x="258830" y="5758417"/>
            <a:ext cx="7502487" cy="38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9;p21"/>
          <p:cNvSpPr txBox="1">
            <a:spLocks/>
          </p:cNvSpPr>
          <p:nvPr/>
        </p:nvSpPr>
        <p:spPr>
          <a:xfrm>
            <a:off x="11518520" y="4878181"/>
            <a:ext cx="7196000" cy="547769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dirty="0"/>
              <a:t>Acompanhamento (CEMADEN) </a:t>
            </a:r>
            <a:r>
              <a:rPr lang="pt-BR" sz="3300" b="1" dirty="0"/>
              <a:t>- </a:t>
            </a:r>
            <a:r>
              <a:rPr lang="pt-BR" sz="7200" b="1" dirty="0"/>
              <a:t>Mapas</a:t>
            </a:r>
          </a:p>
        </p:txBody>
      </p:sp>
      <p:pic>
        <p:nvPicPr>
          <p:cNvPr id="17" name="Google Shape;110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93473" y="5481497"/>
            <a:ext cx="7094528" cy="301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25" y="6812644"/>
            <a:ext cx="6623978" cy="33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35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4388343F-9D7E-443B-B32D-E75635FC0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875308" y="2710226"/>
            <a:ext cx="2157472" cy="1922174"/>
          </a:xfrm>
          <a:prstGeom prst="rect">
            <a:avLst/>
          </a:prstGeom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0" y="26460"/>
            <a:ext cx="10479820" cy="101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1292775" algn="l"/>
                <a:tab pos="2585551" algn="l"/>
                <a:tab pos="3878326" algn="l"/>
                <a:tab pos="5170459" algn="l"/>
                <a:tab pos="6463234" algn="l"/>
                <a:tab pos="7756009" algn="l"/>
                <a:tab pos="9048785" algn="l"/>
                <a:tab pos="10341560" algn="l"/>
                <a:tab pos="11634335" algn="l"/>
                <a:tab pos="12926468" algn="l"/>
                <a:tab pos="14219243" algn="l"/>
              </a:tabLst>
            </a:pPr>
            <a:r>
              <a:rPr lang="pt-PT" b="1" spc="-2" dirty="0">
                <a:solidFill>
                  <a:srgbClr val="FFFFFF"/>
                </a:solidFill>
                <a:latin typeface="Calibri"/>
              </a:rPr>
              <a:t> A evolução</a:t>
            </a:r>
            <a:endParaRPr lang="pt-BR" spc="-2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Imagem 136"/>
          <p:cNvPicPr/>
          <p:nvPr/>
        </p:nvPicPr>
        <p:blipFill>
          <a:blip r:embed="rId3"/>
          <a:stretch/>
        </p:blipFill>
        <p:spPr>
          <a:xfrm>
            <a:off x="7918555" y="4514818"/>
            <a:ext cx="3089938" cy="1336711"/>
          </a:xfrm>
          <a:prstGeom prst="rect">
            <a:avLst/>
          </a:prstGeom>
          <a:ln w="0">
            <a:noFill/>
          </a:ln>
        </p:spPr>
      </p:pic>
      <p:pic>
        <p:nvPicPr>
          <p:cNvPr id="138" name="Imagem 137"/>
          <p:cNvPicPr/>
          <p:nvPr/>
        </p:nvPicPr>
        <p:blipFill>
          <a:blip r:embed="rId4"/>
          <a:stretch/>
        </p:blipFill>
        <p:spPr>
          <a:xfrm>
            <a:off x="6047937" y="5434472"/>
            <a:ext cx="1693222" cy="1091138"/>
          </a:xfrm>
          <a:prstGeom prst="rect">
            <a:avLst/>
          </a:prstGeom>
          <a:ln w="0">
            <a:noFill/>
          </a:ln>
        </p:spPr>
      </p:pic>
      <p:pic>
        <p:nvPicPr>
          <p:cNvPr id="139" name="Imagem 138"/>
          <p:cNvPicPr/>
          <p:nvPr/>
        </p:nvPicPr>
        <p:blipFill>
          <a:blip r:embed="rId5"/>
          <a:stretch/>
        </p:blipFill>
        <p:spPr>
          <a:xfrm>
            <a:off x="3853015" y="5833066"/>
            <a:ext cx="1693222" cy="1287317"/>
          </a:xfrm>
          <a:prstGeom prst="rect">
            <a:avLst/>
          </a:prstGeom>
          <a:ln w="0">
            <a:noFill/>
          </a:ln>
        </p:spPr>
      </p:pic>
      <p:pic>
        <p:nvPicPr>
          <p:cNvPr id="140" name="Imagem 139"/>
          <p:cNvPicPr/>
          <p:nvPr/>
        </p:nvPicPr>
        <p:blipFill>
          <a:blip r:embed="rId6"/>
          <a:stretch/>
        </p:blipFill>
        <p:spPr>
          <a:xfrm>
            <a:off x="120026" y="6221286"/>
            <a:ext cx="5760000" cy="4065714"/>
          </a:xfrm>
          <a:prstGeom prst="rect">
            <a:avLst/>
          </a:prstGeom>
          <a:ln w="0">
            <a:noFill/>
          </a:ln>
        </p:spPr>
      </p:pic>
      <p:sp>
        <p:nvSpPr>
          <p:cNvPr id="142" name="CaixaDeTexto 141"/>
          <p:cNvSpPr txBox="1"/>
          <p:nvPr/>
        </p:nvSpPr>
        <p:spPr>
          <a:xfrm>
            <a:off x="2547600" y="5718538"/>
            <a:ext cx="2520000" cy="368455"/>
          </a:xfrm>
          <a:prstGeom prst="rect">
            <a:avLst/>
          </a:prstGeom>
          <a:noFill/>
          <a:ln w="0">
            <a:noFill/>
          </a:ln>
        </p:spPr>
        <p:txBody>
          <a:bodyPr lIns="160713" tIns="80357" rIns="160713" bIns="80357" anchor="t">
            <a:noAutofit/>
          </a:bodyPr>
          <a:lstStyle/>
          <a:p>
            <a:pPr algn="just">
              <a:spcAft>
                <a:spcPts val="1012"/>
              </a:spcAft>
              <a:buClr>
                <a:srgbClr val="000000"/>
              </a:buClr>
              <a:buSzPct val="45000"/>
            </a:pPr>
            <a:r>
              <a:rPr lang="pt-BR" sz="2100" b="1" i="1" spc="-2" dirty="0">
                <a:solidFill>
                  <a:srgbClr val="006666"/>
                </a:solidFill>
                <a:latin typeface="Arial"/>
              </a:rPr>
              <a:t>Projeto 3D</a:t>
            </a:r>
            <a:endParaRPr lang="pt-BR" sz="2100" spc="-2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43" name="CaixaDeTexto 142"/>
          <p:cNvSpPr txBox="1"/>
          <p:nvPr/>
        </p:nvSpPr>
        <p:spPr>
          <a:xfrm>
            <a:off x="5067600" y="4411225"/>
            <a:ext cx="3240000" cy="1091136"/>
          </a:xfrm>
          <a:prstGeom prst="rect">
            <a:avLst/>
          </a:prstGeom>
          <a:noFill/>
          <a:ln w="0">
            <a:noFill/>
          </a:ln>
        </p:spPr>
        <p:txBody>
          <a:bodyPr lIns="160713" tIns="80357" rIns="160713" bIns="80357" anchor="t">
            <a:noAutofit/>
          </a:bodyPr>
          <a:lstStyle/>
          <a:p>
            <a:pPr>
              <a:spcAft>
                <a:spcPts val="1012"/>
              </a:spcAft>
              <a:buClr>
                <a:srgbClr val="000000"/>
              </a:buClr>
              <a:buSzPct val="45000"/>
            </a:pPr>
            <a:r>
              <a:rPr lang="pt-BR" sz="2100" b="1" i="1" spc="-2" dirty="0" err="1">
                <a:solidFill>
                  <a:srgbClr val="006666"/>
                </a:solidFill>
                <a:latin typeface="Arial"/>
              </a:rPr>
              <a:t>Datalogger</a:t>
            </a:r>
            <a:r>
              <a:rPr lang="pt-BR" sz="2100" b="1" i="1" spc="-2" dirty="0">
                <a:solidFill>
                  <a:srgbClr val="006666"/>
                </a:solidFill>
                <a:latin typeface="Arial"/>
              </a:rPr>
              <a:t> e transmissão integrada</a:t>
            </a:r>
            <a:endParaRPr lang="pt-BR" sz="2100" spc="-2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7AF285F-E08E-40CE-A559-977ACBCD23C8}"/>
              </a:ext>
            </a:extLst>
          </p:cNvPr>
          <p:cNvSpPr txBox="1"/>
          <p:nvPr/>
        </p:nvSpPr>
        <p:spPr>
          <a:xfrm>
            <a:off x="7907604" y="3924504"/>
            <a:ext cx="2520000" cy="368455"/>
          </a:xfrm>
          <a:prstGeom prst="rect">
            <a:avLst/>
          </a:prstGeom>
          <a:noFill/>
          <a:ln w="0">
            <a:noFill/>
          </a:ln>
        </p:spPr>
        <p:txBody>
          <a:bodyPr lIns="160713" tIns="80357" rIns="160713" bIns="80357" anchor="t">
            <a:noAutofit/>
          </a:bodyPr>
          <a:lstStyle/>
          <a:p>
            <a:pPr algn="just">
              <a:spcAft>
                <a:spcPts val="1012"/>
              </a:spcAft>
              <a:buClr>
                <a:srgbClr val="000000"/>
              </a:buClr>
              <a:buSzPct val="45000"/>
            </a:pPr>
            <a:r>
              <a:rPr lang="pt-BR" sz="2100" b="1" i="1" spc="-2" dirty="0">
                <a:solidFill>
                  <a:srgbClr val="006666"/>
                </a:solidFill>
                <a:latin typeface="Arial"/>
              </a:rPr>
              <a:t>Protótipo</a:t>
            </a:r>
            <a:endParaRPr lang="pt-BR" sz="2100" spc="-2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728946-1024-43F0-8200-8AE4749EFB13}"/>
              </a:ext>
            </a:extLst>
          </p:cNvPr>
          <p:cNvSpPr txBox="1"/>
          <p:nvPr/>
        </p:nvSpPr>
        <p:spPr>
          <a:xfrm>
            <a:off x="14302611" y="1747492"/>
            <a:ext cx="3145394" cy="368455"/>
          </a:xfrm>
          <a:prstGeom prst="rect">
            <a:avLst/>
          </a:prstGeom>
          <a:noFill/>
          <a:ln w="0">
            <a:noFill/>
          </a:ln>
        </p:spPr>
        <p:txBody>
          <a:bodyPr lIns="160713" tIns="80357" rIns="160713" bIns="80357" anchor="t">
            <a:noAutofit/>
          </a:bodyPr>
          <a:lstStyle/>
          <a:p>
            <a:pPr algn="ctr">
              <a:spcAft>
                <a:spcPts val="1012"/>
              </a:spcAft>
              <a:buClr>
                <a:srgbClr val="000000"/>
              </a:buClr>
              <a:buSzPct val="45000"/>
            </a:pPr>
            <a:r>
              <a:rPr lang="pt-BR" sz="2900" b="1" i="1" spc="-2" dirty="0">
                <a:solidFill>
                  <a:srgbClr val="006666"/>
                </a:solidFill>
                <a:latin typeface="Arial"/>
              </a:rPr>
              <a:t>Produtos Nacionais</a:t>
            </a:r>
            <a:endParaRPr lang="pt-BR" sz="2900" spc="-2" dirty="0">
              <a:solidFill>
                <a:srgbClr val="006666"/>
              </a:solidFill>
              <a:latin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CB4D3D5-8CC9-48BE-A3F8-5B3FB4B86089}"/>
              </a:ext>
            </a:extLst>
          </p:cNvPr>
          <p:cNvSpPr txBox="1"/>
          <p:nvPr/>
        </p:nvSpPr>
        <p:spPr>
          <a:xfrm>
            <a:off x="10747003" y="3924504"/>
            <a:ext cx="3125390" cy="736911"/>
          </a:xfrm>
          <a:prstGeom prst="rect">
            <a:avLst/>
          </a:prstGeom>
          <a:noFill/>
          <a:ln w="0">
            <a:noFill/>
          </a:ln>
        </p:spPr>
        <p:txBody>
          <a:bodyPr lIns="160713" tIns="80357" rIns="160713" bIns="80357" anchor="t">
            <a:noAutofit/>
          </a:bodyPr>
          <a:lstStyle/>
          <a:p>
            <a:pPr algn="ctr">
              <a:spcAft>
                <a:spcPts val="1012"/>
              </a:spcAft>
              <a:buClr>
                <a:srgbClr val="000000"/>
              </a:buClr>
              <a:buSzPct val="45000"/>
            </a:pPr>
            <a:r>
              <a:rPr lang="pt-BR" sz="2500" b="1" i="1" spc="-2" dirty="0">
                <a:solidFill>
                  <a:srgbClr val="820000"/>
                </a:solidFill>
                <a:latin typeface="Arial"/>
              </a:rPr>
              <a:t>Transferência</a:t>
            </a:r>
          </a:p>
          <a:p>
            <a:pPr algn="ctr">
              <a:spcAft>
                <a:spcPts val="1012"/>
              </a:spcAft>
              <a:buClr>
                <a:srgbClr val="000000"/>
              </a:buClr>
              <a:buSzPct val="45000"/>
            </a:pPr>
            <a:r>
              <a:rPr lang="pt-BR" sz="2500" b="1" i="1" spc="-2" dirty="0">
                <a:solidFill>
                  <a:srgbClr val="820000"/>
                </a:solidFill>
                <a:latin typeface="Arial"/>
              </a:rPr>
              <a:t>Tecnológica</a:t>
            </a:r>
            <a:endParaRPr lang="pt-BR" sz="2500" spc="-2" dirty="0">
              <a:solidFill>
                <a:srgbClr val="82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42153A-C6F0-4EE9-A0F7-49E38A0A6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6446" y="2778296"/>
            <a:ext cx="1934184" cy="19062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2BF545-BF5C-4C22-A0BA-31B712FD8F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5353"/>
          <a:stretch/>
        </p:blipFill>
        <p:spPr>
          <a:xfrm>
            <a:off x="15168878" y="3339946"/>
            <a:ext cx="1693220" cy="208344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80F5D42-FFBE-41C3-B89E-237A523391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535400" y="5452422"/>
            <a:ext cx="1123004" cy="84225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02BDF33-21D3-4B7D-AEE8-596CD4466E10}"/>
              </a:ext>
            </a:extLst>
          </p:cNvPr>
          <p:cNvSpPr txBox="1"/>
          <p:nvPr/>
        </p:nvSpPr>
        <p:spPr>
          <a:xfrm>
            <a:off x="13303331" y="5695340"/>
            <a:ext cx="3589988" cy="368455"/>
          </a:xfrm>
          <a:prstGeom prst="rect">
            <a:avLst/>
          </a:prstGeom>
          <a:noFill/>
          <a:ln w="0">
            <a:noFill/>
          </a:ln>
        </p:spPr>
        <p:txBody>
          <a:bodyPr lIns="160713" tIns="80357" rIns="160713" bIns="80357" anchor="t">
            <a:noAutofit/>
          </a:bodyPr>
          <a:lstStyle/>
          <a:p>
            <a:pPr algn="ctr">
              <a:spcAft>
                <a:spcPts val="1200"/>
              </a:spcAft>
              <a:buClr>
                <a:srgbClr val="000000"/>
              </a:buClr>
              <a:buSzPct val="45000"/>
            </a:pPr>
            <a:r>
              <a:rPr lang="pt-BR" sz="2400" b="1" spc="-2" dirty="0"/>
              <a:t>Homologados pela</a:t>
            </a:r>
            <a:endParaRPr lang="pt-BR" sz="2400" spc="-2" dirty="0"/>
          </a:p>
          <a:p>
            <a:pPr algn="ctr">
              <a:spcAft>
                <a:spcPts val="1200"/>
              </a:spcAft>
              <a:buClr>
                <a:srgbClr val="000000"/>
              </a:buClr>
              <a:buSzPct val="45000"/>
            </a:pPr>
            <a:endParaRPr lang="pt-BR" sz="2400" spc="-2" dirty="0"/>
          </a:p>
          <a:p>
            <a:pPr algn="ctr">
              <a:spcAft>
                <a:spcPts val="1200"/>
              </a:spcAft>
              <a:buClr>
                <a:srgbClr val="000000"/>
              </a:buClr>
              <a:buSzPct val="45000"/>
            </a:pPr>
            <a:endParaRPr lang="pt-BR" sz="2400" spc="-2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579106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/>
        </p:nvSpPr>
        <p:spPr>
          <a:xfrm>
            <a:off x="502442" y="1829340"/>
            <a:ext cx="3334531" cy="645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Estratégia atual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43919" y="2657520"/>
            <a:ext cx="392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PCD Pluviométrica CEMADEN</a:t>
            </a: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4515825" y="1885993"/>
            <a:ext cx="3154653" cy="5887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Modelo colaborativo</a:t>
            </a:r>
          </a:p>
        </p:txBody>
      </p:sp>
      <p:pic>
        <p:nvPicPr>
          <p:cNvPr id="23" name="Picture 2" descr="/home/andre/Downloads/CemadenLogColor_Nome.pngCemadenLogColor_Nome"/>
          <p:cNvPicPr/>
          <p:nvPr/>
        </p:nvPicPr>
        <p:blipFill>
          <a:blip r:embed="rId12"/>
          <a:stretch/>
        </p:blipFill>
        <p:spPr>
          <a:xfrm>
            <a:off x="9157784" y="1754467"/>
            <a:ext cx="1341143" cy="1243033"/>
          </a:xfrm>
          <a:prstGeom prst="rect">
            <a:avLst/>
          </a:prstGeom>
          <a:ln w="0">
            <a:noFill/>
          </a:ln>
        </p:spPr>
      </p:pic>
      <p:sp>
        <p:nvSpPr>
          <p:cNvPr id="24" name="CaixaDeTexto 23"/>
          <p:cNvSpPr txBox="1"/>
          <p:nvPr/>
        </p:nvSpPr>
        <p:spPr>
          <a:xfrm>
            <a:off x="4973948" y="2638441"/>
            <a:ext cx="269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Novas </a:t>
            </a:r>
            <a:r>
              <a:rPr lang="pt-BR" sz="2400" b="1" dirty="0" err="1"/>
              <a:t>PCDs</a:t>
            </a:r>
            <a:r>
              <a:rPr lang="pt-BR" sz="2400" b="1" dirty="0"/>
              <a:t>*</a:t>
            </a:r>
          </a:p>
        </p:txBody>
      </p:sp>
      <p:sp>
        <p:nvSpPr>
          <p:cNvPr id="25" name="Cruz 24"/>
          <p:cNvSpPr/>
          <p:nvPr/>
        </p:nvSpPr>
        <p:spPr>
          <a:xfrm>
            <a:off x="8301806" y="1997807"/>
            <a:ext cx="461194" cy="476926"/>
          </a:xfrm>
          <a:prstGeom prst="plus">
            <a:avLst>
              <a:gd name="adj" fmla="val 38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4381" y="3165235"/>
            <a:ext cx="4187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/>
              <a:t>(* Equivalente a PCD </a:t>
            </a:r>
            <a:r>
              <a:rPr lang="pt-BR" sz="2000" b="1" dirty="0" err="1"/>
              <a:t>Pluvi</a:t>
            </a:r>
            <a:r>
              <a:rPr lang="pt-BR" sz="2000" b="1" dirty="0"/>
              <a:t> CEMADEN)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A2F5D37F-3789-4F66-8F19-839CC59B6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2736" y="6221286"/>
            <a:ext cx="1123230" cy="3989044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C1ED0C2-5E96-46F5-B1A5-F43DF5FABB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8927" y="7648074"/>
            <a:ext cx="2276524" cy="223714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775451" y="7055708"/>
            <a:ext cx="54715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Compacto (30 cm de altura por 20 de diâmetro)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Sem painel solar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Alta eficiência energética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Vida útil estimada de 5 anos para bateria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Sem partes externas expostas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Transmissão via </a:t>
            </a:r>
            <a:r>
              <a:rPr lang="pt-BR" b="1" dirty="0" err="1"/>
              <a:t>NBIoT</a:t>
            </a:r>
            <a:r>
              <a:rPr lang="pt-BR" b="1" dirty="0"/>
              <a:t>*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Instalação simplificada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/>
              <a:t>Caixa de transporte (29x29x35cm =&gt;  envio Correios</a:t>
            </a:r>
          </a:p>
          <a:p>
            <a:endParaRPr lang="pt-BR" b="1" dirty="0"/>
          </a:p>
          <a:p>
            <a:r>
              <a:rPr lang="pt-BR" dirty="0"/>
              <a:t>* </a:t>
            </a:r>
            <a:r>
              <a:rPr lang="pt-BR" b="1" dirty="0">
                <a:solidFill>
                  <a:srgbClr val="FF0000"/>
                </a:solidFill>
              </a:rPr>
              <a:t>padrão de comunicação sem fio de baixa potência e longo alcance projetado para a Internet das Coisas (</a:t>
            </a:r>
            <a:r>
              <a:rPr lang="pt-BR" b="1" dirty="0" err="1">
                <a:solidFill>
                  <a:srgbClr val="FF0000"/>
                </a:solidFill>
              </a:rPr>
              <a:t>IoT</a:t>
            </a:r>
            <a:r>
              <a:rPr lang="pt-BR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4348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DE84BB-F605-4ED0-A99A-C38AB31C03DF}"/>
              </a:ext>
            </a:extLst>
          </p:cNvPr>
          <p:cNvSpPr txBox="1"/>
          <p:nvPr/>
        </p:nvSpPr>
        <p:spPr>
          <a:xfrm>
            <a:off x="397065" y="1284303"/>
            <a:ext cx="16521177" cy="1395985"/>
          </a:xfrm>
          <a:prstGeom prst="rect">
            <a:avLst/>
          </a:prstGeom>
          <a:noFill/>
        </p:spPr>
        <p:txBody>
          <a:bodyPr wrap="none" lIns="163284" tIns="81642" rIns="163284" bIns="81642" rtlCol="0">
            <a:spAutoFit/>
          </a:bodyPr>
          <a:lstStyle/>
          <a:p>
            <a:pPr algn="ctr"/>
            <a:r>
              <a:rPr lang="pt-BR" sz="4000" b="1" dirty="0"/>
              <a:t>Recursos Extraordinários para Recuperação/Ampliação da </a:t>
            </a:r>
          </a:p>
          <a:p>
            <a:pPr algn="ctr"/>
            <a:r>
              <a:rPr lang="pt-BR" sz="4000" b="1" dirty="0"/>
              <a:t>Rede Observacional Ambiental  do CEMADEN no RS (CC/PR – R$7,3 milhões)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89BA86D-AAE4-421B-959A-A15CEDD27FA3}"/>
              </a:ext>
            </a:extLst>
          </p:cNvPr>
          <p:cNvSpPr/>
          <p:nvPr/>
        </p:nvSpPr>
        <p:spPr>
          <a:xfrm>
            <a:off x="9608312" y="2975811"/>
            <a:ext cx="7125985" cy="4966193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r>
              <a:rPr lang="pt-BR" sz="2400" b="1" dirty="0"/>
              <a:t>Cenário atual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Municípios monitorados: 45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Total de equipamentos: 160</a:t>
            </a:r>
          </a:p>
          <a:p>
            <a:endParaRPr lang="pt-BR" sz="2400" dirty="0"/>
          </a:p>
          <a:p>
            <a:r>
              <a:rPr lang="pt-BR" sz="2400" b="1" dirty="0"/>
              <a:t>Após Operação 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Municípios monitorados: 151 (dos 136 municípios do Projeto RS, 106 são novos municípios)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Total de equipamentos: </a:t>
            </a:r>
            <a:r>
              <a:rPr lang="pt-BR" sz="2400" b="1" dirty="0"/>
              <a:t>418</a:t>
            </a:r>
          </a:p>
          <a:p>
            <a:pPr marL="1159322" lvl="1" indent="-342900">
              <a:buFont typeface="Wingdings" panose="05000000000000000000" pitchFamily="2" charset="2"/>
              <a:buChar char="§"/>
            </a:pPr>
            <a:r>
              <a:rPr lang="pt-BR" sz="2400" dirty="0"/>
              <a:t>160 atuais (115 foram de substituídos*)</a:t>
            </a:r>
          </a:p>
          <a:p>
            <a:pPr marL="1159322" lvl="1" indent="-342900">
              <a:buFont typeface="Wingdings" panose="05000000000000000000" pitchFamily="2" charset="2"/>
              <a:buChar char="§"/>
            </a:pPr>
            <a:r>
              <a:rPr lang="pt-BR" sz="2400" dirty="0"/>
              <a:t>258 novos*</a:t>
            </a:r>
          </a:p>
          <a:p>
            <a:pPr marL="510264" indent="-510264">
              <a:buFontTx/>
              <a:buChar char="-"/>
            </a:pPr>
            <a:endParaRPr lang="pt-BR" sz="2400" dirty="0"/>
          </a:p>
          <a:p>
            <a:r>
              <a:rPr lang="pt-BR" sz="2400" dirty="0"/>
              <a:t>*  Novos equipamentos baseados na transferência Tecnológica do Projeto Cigarra do CEMADEN/MCTI</a:t>
            </a:r>
          </a:p>
        </p:txBody>
      </p:sp>
      <p:pic>
        <p:nvPicPr>
          <p:cNvPr id="18" name="Picture 2" descr="/home/andre/Downloads/CemadenLogColor_Nome.pngCemadenLogColor_Nome">
            <a:extLst>
              <a:ext uri="{FF2B5EF4-FFF2-40B4-BE49-F238E27FC236}">
                <a16:creationId xmlns:a16="http://schemas.microsoft.com/office/drawing/2014/main" id="{310DA2E2-963A-4A37-8494-9DEE247E5DBA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365" y="8298940"/>
            <a:ext cx="1966824" cy="1530783"/>
          </a:xfrm>
          <a:prstGeom prst="rect">
            <a:avLst/>
          </a:prstGeom>
          <a:ln w="0"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BA11DB-2D4B-4D5C-8472-667C2262D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" y="2933700"/>
            <a:ext cx="9125484" cy="67624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2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55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91028FB-CEB1-4565-8E5E-5B0C04B5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80411"/>
            <a:ext cx="14805447" cy="75723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18661A-6C26-4827-96BF-6415EF9E5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822108"/>
            <a:ext cx="6249006" cy="33745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95C265-1B39-4AF2-A145-ACD8869F3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83"/>
          <a:stretch/>
        </p:blipFill>
        <p:spPr>
          <a:xfrm>
            <a:off x="12191998" y="5812150"/>
            <a:ext cx="5276850" cy="4314026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0E85423-520D-4275-9AB4-24CA5C9A352E}"/>
              </a:ext>
            </a:extLst>
          </p:cNvPr>
          <p:cNvSpPr/>
          <p:nvPr/>
        </p:nvSpPr>
        <p:spPr>
          <a:xfrm>
            <a:off x="2057400" y="6369294"/>
            <a:ext cx="6249006" cy="438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pt-BR" b="1" dirty="0"/>
              <a:t>Área destruída pela cheia (Escola)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41F5130-004D-4654-A6C7-9A140BC8A32A}"/>
              </a:ext>
            </a:extLst>
          </p:cNvPr>
          <p:cNvSpPr/>
          <p:nvPr/>
        </p:nvSpPr>
        <p:spPr>
          <a:xfrm>
            <a:off x="12192000" y="5649275"/>
            <a:ext cx="5276850" cy="438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pt-BR" b="1" dirty="0"/>
              <a:t>Unidade Básica de Saúde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2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83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3;p3"/>
          <p:cNvPic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/RmZ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kAAAAAAAAAQDgAAGoE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1432" y="0"/>
            <a:ext cx="18276570" cy="10763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AutoShape 2" descr="https://previews.dropbox.com/p/thumb/ACJThYnRCw9v8D_bJf88TICBApKPKchp7jENwO5a6vZPPDoZM_uk1IIu1nAhFRsCZnWvYIbX4cejpB-OrGsCjsjafd18gp1TimCHfukMj5m0pxGpHAAS8aMbMQ9PIgZW0NY2nB81lI-Xktqjrb5PNOmXPxO_ByxegOo418AROwItA1WAp3ewaGJ0gui8SLpJwHFUIrqp_TnCP8eCOJB77A4DOncsYTZ-0EanK_Y4FBDNyCB2GxVb9pguPIBVNFis7jvczeNGTLv-VN-NfoJ11TYaA_rmzycchRM6A7xmZmAzVnIClViySQFacw7cEljACC2rmvhwO-qdvfbxC84wkXcj/p.jpeg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/RmZhMAAAAlAAAAZA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9QAAABz////VAgAA/QAAABAAAAAmAAAACAAAAP//////////"/>
              </a:ext>
            </a:extLst>
          </p:cNvSpPr>
          <p:nvPr/>
        </p:nvSpPr>
        <p:spPr>
          <a:xfrm>
            <a:off x="311150" y="-217170"/>
            <a:ext cx="609600" cy="4581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68580" rIns="137160" bIns="68580" numCol="1" spcCol="323850" anchor="t"/>
          <a:lstStyle/>
          <a:p>
            <a:pPr>
              <a:defRPr lang="pt-PT"/>
            </a:pPr>
            <a:endParaRPr lang="pt-BR" cap="none"/>
          </a:p>
        </p:txBody>
      </p:sp>
      <p:sp>
        <p:nvSpPr>
          <p:cNvPr id="5" name="CaixaDeTexto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/Rm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eV1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gQEAAEAbAADHNgAAgCEAABAgAAAmAAAACAAAAP//////////"/>
              </a:ext>
            </a:extLst>
          </p:cNvSpPr>
          <p:nvPr/>
        </p:nvSpPr>
        <p:spPr>
          <a:xfrm>
            <a:off x="11433" y="1262740"/>
            <a:ext cx="8762454" cy="6161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68580" rIns="137160" bIns="68580" numCol="1" spcCol="323850" anchor="t"/>
          <a:lstStyle/>
          <a:p>
            <a:pPr algn="ctr">
              <a:defRPr lang="pt-PT"/>
            </a:pPr>
            <a:r>
              <a:rPr lang="pt-BR" sz="4500" b="1" dirty="0">
                <a:solidFill>
                  <a:srgbClr val="025F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Projeto: “</a:t>
            </a:r>
            <a:r>
              <a:rPr lang="pt-BR" sz="45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Expansão e Aprimoramento do Sistema de Monitoramento e Alertas de Desastres</a:t>
            </a:r>
            <a:r>
              <a:rPr lang="pt-BR" sz="4500" b="1" dirty="0">
                <a:solidFill>
                  <a:srgbClr val="025F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algn="ctr">
              <a:defRPr lang="pt-PT"/>
            </a:pPr>
            <a:r>
              <a:rPr lang="pt-BR" sz="4500" b="1" dirty="0">
                <a:solidFill>
                  <a:srgbClr val="025F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defRPr lang="pt-PT"/>
            </a:pPr>
            <a:r>
              <a:rPr lang="pt-B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Subprojeto 1: Expansão da Rede Observacional </a:t>
            </a:r>
          </a:p>
          <a:p>
            <a:pPr algn="ctr">
              <a:defRPr lang="pt-PT"/>
            </a:pPr>
            <a:endParaRPr lang="pt-BR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R$20 Milhões Pluviômetros + R$ 32 Milhões  para manutenções dos equipamentos/5 anos (Fase 1)</a:t>
            </a:r>
          </a:p>
          <a:p>
            <a:pPr algn="ctr">
              <a:defRPr lang="pt-PT"/>
            </a:pP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(R$ 60 Milhões (Fases 2, 3 e 4) </a:t>
            </a:r>
          </a:p>
          <a:p>
            <a:pPr algn="ctr">
              <a:defRPr lang="pt-PT"/>
            </a:pPr>
            <a:endParaRPr lang="pt-BR" sz="4500" b="1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endParaRPr lang="pt-BR" sz="4500" b="1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endParaRPr lang="pt-BR" sz="4500" b="1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endParaRPr lang="pt-BR" sz="4500" b="1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endParaRPr lang="pt-BR" sz="3600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/Rm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QcAAC+CAAA6zMAAJgY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270502" y="7505700"/>
            <a:ext cx="6244317" cy="26146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149716" y="2280063"/>
            <a:ext cx="8596313" cy="72680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48219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/RmZh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YM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MAIAAKsEAADANgAARAgAABAgAAAmAAAACAAAAP//////////"/>
              </a:ext>
            </a:extLst>
          </p:cNvSpPr>
          <p:nvPr/>
        </p:nvSpPr>
        <p:spPr>
          <a:xfrm>
            <a:off x="711200" y="1138240"/>
            <a:ext cx="17089121" cy="877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68580" rIns="137160" bIns="68580" numCol="1" spcCol="323850" anchor="t"/>
          <a:lstStyle/>
          <a:p>
            <a:pPr algn="ctr">
              <a:lnSpc>
                <a:spcPct val="100000"/>
              </a:lnSpc>
              <a:buNone/>
              <a:defRPr lang="pt-PT"/>
            </a:pPr>
            <a:r>
              <a:rPr lang="pt-BR" sz="3200" b="1" dirty="0"/>
              <a:t>Subprojeto 2 - Expansão da Capacidade de TIC</a:t>
            </a:r>
          </a:p>
          <a:p>
            <a:pPr algn="ctr">
              <a:lnSpc>
                <a:spcPct val="100000"/>
              </a:lnSpc>
              <a:buNone/>
              <a:defRPr lang="pt-PT"/>
            </a:pPr>
            <a:endParaRPr lang="pt-BR" sz="2800" b="1" dirty="0">
              <a:ea typeface="Calibri" pitchFamily="2" charset="0"/>
              <a:cs typeface="Calibri" pitchFamily="2" charset="0"/>
            </a:endParaRPr>
          </a:p>
          <a:p>
            <a:pPr algn="ctr">
              <a:lnSpc>
                <a:spcPct val="100000"/>
              </a:lnSpc>
              <a:buNone/>
              <a:defRPr lang="pt-PT"/>
            </a:pPr>
            <a:r>
              <a:rPr lang="pt-BR" sz="2800" b="1" dirty="0">
                <a:ea typeface="Calibri" pitchFamily="2" charset="0"/>
                <a:cs typeface="Calibri" pitchFamily="2" charset="0"/>
              </a:rPr>
              <a:t>Investimento: R$ 30 milhões</a:t>
            </a:r>
          </a:p>
          <a:p>
            <a:pPr algn="ctr">
              <a:lnSpc>
                <a:spcPct val="100000"/>
              </a:lnSpc>
              <a:buNone/>
              <a:defRPr lang="pt-PT"/>
            </a:pPr>
            <a:endParaRPr lang="pt-BR" sz="4800" b="1" dirty="0">
              <a:solidFill>
                <a:srgbClr val="025F66"/>
              </a:solidFill>
            </a:endParaRPr>
          </a:p>
          <a:p>
            <a:pPr algn="ctr">
              <a:lnSpc>
                <a:spcPct val="100000"/>
              </a:lnSpc>
              <a:buNone/>
              <a:defRPr lang="pt-PT"/>
            </a:pPr>
            <a:endParaRPr lang="pt-BR" sz="4800" b="1" dirty="0">
              <a:solidFill>
                <a:srgbClr val="025F66"/>
              </a:solidFill>
              <a:latin typeface="Arial" pitchFamily="1" charset="0"/>
              <a:ea typeface="Calibri" pitchFamily="2" charset="0"/>
              <a:cs typeface="Calibri" pitchFamily="2" charset="0"/>
            </a:endParaRPr>
          </a:p>
        </p:txBody>
      </p:sp>
      <p:pic>
        <p:nvPicPr>
          <p:cNvPr id="3" name="Imagem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/Rm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UAAAAAAAAAOzgAAGoE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352" y="0"/>
            <a:ext cx="18275300" cy="10763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AutoShape 2" descr="preview url image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/RmZhMAAAAlAAAAZA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4tM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9QAAABz////VAgAA/QAAABAAAAAmAAAACAAAAP//////////"/>
              </a:ext>
            </a:extLst>
          </p:cNvSpPr>
          <p:nvPr/>
        </p:nvSpPr>
        <p:spPr>
          <a:xfrm>
            <a:off x="311150" y="-217170"/>
            <a:ext cx="609600" cy="4581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68580" rIns="137160" bIns="68580" numCol="1" spcCol="323850" anchor="t"/>
          <a:lstStyle/>
          <a:p>
            <a:pPr>
              <a:defRPr lang="pt-PT"/>
            </a:pPr>
            <a:endParaRPr lang="pt-BR" cap="none"/>
          </a:p>
        </p:txBody>
      </p:sp>
      <p:sp>
        <p:nvSpPr>
          <p:cNvPr id="7" name="Retângulo 6"/>
          <p:cNvSpPr/>
          <p:nvPr/>
        </p:nvSpPr>
        <p:spPr>
          <a:xfrm>
            <a:off x="1070811" y="2848296"/>
            <a:ext cx="9144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lang="pt-PT" sz="1700" cap="none"/>
            </a:pPr>
            <a:r>
              <a:rPr lang="pt-BR" sz="2800" dirty="0"/>
              <a:t>Renovação completa e expansão do Parque de </a:t>
            </a:r>
            <a:r>
              <a:rPr lang="pt-BR" sz="2800" b="1" dirty="0"/>
              <a:t>Tecnologia da Informação e Comunicações de Dados (TIC)</a:t>
            </a:r>
            <a:r>
              <a:rPr lang="pt-BR" sz="2800" dirty="0"/>
              <a:t> </a:t>
            </a:r>
          </a:p>
          <a:p>
            <a:pPr>
              <a:defRPr lang="pt-PT" sz="1700" cap="none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  <a:defRPr lang="pt-PT" sz="1700" cap="none"/>
            </a:pPr>
            <a:r>
              <a:rPr lang="pt-BR" sz="2800" dirty="0"/>
              <a:t>garantir, no mínimo, a </a:t>
            </a:r>
            <a:r>
              <a:rPr lang="pt-BR" sz="2800" b="1" dirty="0"/>
              <a:t>duplicação das capacidades de recepção segura, processamento, armazenamento, interconexão, backup, visualização e distribuição de dados (R$ 20 Milhões em novos equipamentos)</a:t>
            </a:r>
          </a:p>
          <a:p>
            <a:pPr>
              <a:defRPr lang="pt-PT" sz="1700" cap="none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  <a:defRPr lang="pt-PT" sz="1700" cap="none"/>
            </a:pPr>
            <a:r>
              <a:rPr lang="pt-BR" sz="2800" dirty="0"/>
              <a:t>Adaptar a infraestrutura predial  visando nível equivalente de </a:t>
            </a:r>
            <a:r>
              <a:rPr lang="pt-BR" sz="2800" b="1" dirty="0"/>
              <a:t>Datacenter </a:t>
            </a:r>
            <a:r>
              <a:rPr lang="pt-BR" sz="2800" b="1" dirty="0" err="1"/>
              <a:t>Tier</a:t>
            </a:r>
            <a:r>
              <a:rPr lang="pt-BR" sz="2800" b="1" dirty="0"/>
              <a:t> III (R$ 10 Milhões)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  <a:defRPr lang="pt-PT" sz="1700" cap="none"/>
            </a:pPr>
            <a:endParaRPr lang="pt-BR" sz="2800" dirty="0">
              <a:solidFill>
                <a:srgbClr val="025F66"/>
              </a:solidFill>
            </a:endParaRPr>
          </a:p>
        </p:txBody>
      </p:sp>
      <p:pic>
        <p:nvPicPr>
          <p:cNvPr id="10" name="Imagem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b2rtZ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DDAQ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JghAACXCAAA3jQAAD8ZAAAQAAAAJgAAAAgAAAD//////////w=="/>
              </a:ext>
            </a:extLst>
          </p:cNvPicPr>
          <p:nvPr/>
        </p:nvPicPr>
        <p:blipFill>
          <a:blip r:embed="rId3"/>
          <a:srcRect r="4510"/>
          <a:stretch>
            <a:fillRect/>
          </a:stretch>
        </p:blipFill>
        <p:spPr>
          <a:xfrm>
            <a:off x="10591800" y="2848296"/>
            <a:ext cx="6858000" cy="592673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83537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>
            <a:extLst>
              <a:ext uri="{FF2B5EF4-FFF2-40B4-BE49-F238E27FC236}">
                <a16:creationId xmlns:a16="http://schemas.microsoft.com/office/drawing/2014/main" id="{B4BB03EA-3F87-9B87-AAB0-034520FA24A4}"/>
              </a:ext>
            </a:extLst>
          </p:cNvPr>
          <p:cNvSpPr txBox="1"/>
          <p:nvPr/>
        </p:nvSpPr>
        <p:spPr>
          <a:xfrm>
            <a:off x="120317" y="1307353"/>
            <a:ext cx="14901968" cy="2796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211" algn="l"/>
                <a:tab pos="1828421" algn="l"/>
                <a:tab pos="2742630" algn="l"/>
                <a:tab pos="3656840" algn="l"/>
                <a:tab pos="4571049" algn="l"/>
                <a:tab pos="5485260" algn="l"/>
                <a:tab pos="6399470" algn="l"/>
                <a:tab pos="7313678" algn="l"/>
                <a:tab pos="8227889" algn="l"/>
                <a:tab pos="9142098" algn="l"/>
                <a:tab pos="10056309" algn="l"/>
              </a:tabLst>
            </a:pPr>
            <a:endParaRPr lang="pt-BR" sz="3000" b="1" dirty="0">
              <a:solidFill>
                <a:srgbClr val="996633"/>
              </a:solidFill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  <a:tab pos="914211" algn="l"/>
                <a:tab pos="1828421" algn="l"/>
                <a:tab pos="2742630" algn="l"/>
                <a:tab pos="3656840" algn="l"/>
                <a:tab pos="4571049" algn="l"/>
                <a:tab pos="5485260" algn="l"/>
                <a:tab pos="6399470" algn="l"/>
                <a:tab pos="7313678" algn="l"/>
                <a:tab pos="8227889" algn="l"/>
                <a:tab pos="9142098" algn="l"/>
                <a:tab pos="10056309" algn="l"/>
              </a:tabLst>
            </a:pPr>
            <a:endParaRPr lang="pt-BR" sz="3000" b="1" dirty="0">
              <a:solidFill>
                <a:srgbClr val="996633"/>
              </a:solidFill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  <a:tab pos="914211" algn="l"/>
                <a:tab pos="1828421" algn="l"/>
                <a:tab pos="2742630" algn="l"/>
                <a:tab pos="3656840" algn="l"/>
                <a:tab pos="4571049" algn="l"/>
                <a:tab pos="5485260" algn="l"/>
                <a:tab pos="6399470" algn="l"/>
                <a:tab pos="7313678" algn="l"/>
                <a:tab pos="8227889" algn="l"/>
                <a:tab pos="9142098" algn="l"/>
                <a:tab pos="10056309" algn="l"/>
              </a:tabLst>
            </a:pPr>
            <a:endParaRPr lang="pt-BR" sz="3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100" spc="186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4F0A782-372E-911D-AB76-E84B10D56AD0}"/>
              </a:ext>
            </a:extLst>
          </p:cNvPr>
          <p:cNvSpPr txBox="1"/>
          <p:nvPr/>
        </p:nvSpPr>
        <p:spPr>
          <a:xfrm>
            <a:off x="1676403" y="476354"/>
            <a:ext cx="10551678" cy="830997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Monitoramento</a:t>
            </a:r>
            <a:r>
              <a:rPr lang="en-US" sz="36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36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Alertas</a:t>
            </a:r>
            <a:r>
              <a:rPr lang="en-US" sz="36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- CEMADEN/MCTI</a:t>
            </a:r>
          </a:p>
        </p:txBody>
      </p:sp>
      <p:pic>
        <p:nvPicPr>
          <p:cNvPr id="10" name="Google Shape;169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9938" y="522390"/>
            <a:ext cx="2173724" cy="78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0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6600" y="422213"/>
            <a:ext cx="3505200" cy="129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" y="0"/>
            <a:ext cx="18275846" cy="1307352"/>
          </a:xfrm>
          <a:prstGeom prst="rect">
            <a:avLst/>
          </a:prstGeom>
        </p:spPr>
      </p:pic>
      <p:sp>
        <p:nvSpPr>
          <p:cNvPr id="9" name="CaixaDeTexto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//Rm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eV1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gQEAAEAbAADHNgAAgCEAABAgAAAmAAAACAAAAP//////////"/>
              </a:ext>
            </a:extLst>
          </p:cNvSpPr>
          <p:nvPr/>
        </p:nvSpPr>
        <p:spPr>
          <a:xfrm>
            <a:off x="11433" y="1262740"/>
            <a:ext cx="7227567" cy="6161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37160" tIns="68580" rIns="137160" bIns="68580" numCol="1" spcCol="323850" anchor="t"/>
          <a:lstStyle/>
          <a:p>
            <a:pPr algn="ctr">
              <a:defRPr lang="pt-PT"/>
            </a:pPr>
            <a:r>
              <a:rPr lang="pt-BR" sz="4500" b="1" dirty="0">
                <a:solidFill>
                  <a:srgbClr val="025F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NOVO SISTEMA DE VIDEOWALL DO CEMADEN</a:t>
            </a:r>
          </a:p>
          <a:p>
            <a:pPr algn="ctr">
              <a:defRPr lang="pt-PT"/>
            </a:pPr>
            <a:endParaRPr lang="pt-BR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(R$3 Milhões)</a:t>
            </a:r>
          </a:p>
          <a:p>
            <a:pPr algn="ctr">
              <a:defRPr lang="pt-PT"/>
            </a:pPr>
            <a:endParaRPr lang="pt-BR" sz="1600" b="1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 lang="pt-PT"/>
            </a:pP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sz="2000" b="1" dirty="0"/>
              <a:t>nálise de várias informações relacionadas com o risco de desastres (da geologia, da hidrologia, da meteorologia, de vulnerabilidades, entre outras informações), associadas ao processo de monitoramento e tomada de decisão para o envio de alertas</a:t>
            </a:r>
          </a:p>
          <a:p>
            <a:pPr marL="342900" indent="-342900">
              <a:buFont typeface="Wingdings" panose="05000000000000000000" pitchFamily="2" charset="2"/>
              <a:buChar char="ü"/>
              <a:defRPr lang="pt-PT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ü"/>
              <a:defRPr lang="pt-PT"/>
            </a:pPr>
            <a:r>
              <a:rPr lang="pt-BR" sz="2000" b="1" dirty="0"/>
              <a:t>Situações de alta de probabilidade de ocorrências de desastres =&gt; sistema visual primordial para que os  especialistas interajam de forma participativa e célere para agilidade na tomada de decisões quanto à emissão e envio de alertas</a:t>
            </a:r>
            <a:endParaRPr lang="pt-BR" sz="2000" b="1" dirty="0">
              <a:solidFill>
                <a:srgbClr val="025F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endParaRPr lang="pt-BR" sz="4500" b="1" dirty="0">
              <a:solidFill>
                <a:srgbClr val="025F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lang="pt-PT"/>
            </a:pPr>
            <a:endParaRPr lang="pt-BR" sz="3600" dirty="0">
              <a:solidFill>
                <a:srgbClr val="025F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m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//Rm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QcAAC+CAAA6zMAAJgY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1147763" y="7613533"/>
            <a:ext cx="4948237" cy="24741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AutoShape 2" descr="blob:https://web.whatsapp.com/19abdc10-b2ee-47bd-959a-0074d56ddfec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blob:https://web.whatsapp.com/19abdc10-b2ee-47bd-959a-0074d56ddfec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blob:https://web.whatsapp.com/19abdc10-b2ee-47bd-959a-0074d56ddfec"/>
          <p:cNvSpPr>
            <a:spLocks noChangeAspect="1" noChangeArrowheads="1"/>
          </p:cNvSpPr>
          <p:nvPr/>
        </p:nvSpPr>
        <p:spPr bwMode="auto">
          <a:xfrm>
            <a:off x="690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blob:https://web.whatsapp.com/19abdc10-b2ee-47bd-959a-0074d56ddfec"/>
          <p:cNvSpPr>
            <a:spLocks noChangeAspect="1" noChangeArrowheads="1"/>
          </p:cNvSpPr>
          <p:nvPr/>
        </p:nvSpPr>
        <p:spPr bwMode="auto">
          <a:xfrm>
            <a:off x="919163" y="4691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blob:https://web.whatsapp.com/19abdc10-b2ee-47bd-959a-0074d56ddfec"/>
          <p:cNvSpPr>
            <a:spLocks noChangeAspect="1" noChangeArrowheads="1"/>
          </p:cNvSpPr>
          <p:nvPr/>
        </p:nvSpPr>
        <p:spPr bwMode="auto">
          <a:xfrm>
            <a:off x="1147763" y="6977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6" name="Picture 12" descr="C:\Users\regina.alvala\Downloads\WhatsApp Image 2024-10-16 at 14.56.3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40342"/>
            <a:ext cx="4781550" cy="26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regina.alvala\Downloads\WhatsApp Image 2024-10-16 at 15.04.15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046358"/>
            <a:ext cx="4847780" cy="36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763590"/>
            <a:ext cx="4686300" cy="35147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6276936"/>
            <a:ext cx="5335785" cy="3001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0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2586">
        <p:split orient="vert"/>
      </p:transition>
    </mc:Choice>
    <mc:Fallback xmlns="">
      <p:transition advTm="32586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68180" y="2723245"/>
            <a:ext cx="3264362" cy="230425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25" tIns="108812" rIns="217625" bIns="108812" spcCol="0" rtlCol="0" anchor="ctr"/>
          <a:lstStyle/>
          <a:p>
            <a:pPr algn="just"/>
            <a:r>
              <a:rPr lang="pt-BR" sz="3300" b="1" dirty="0"/>
              <a:t>Gases de efeito estufa: CO</a:t>
            </a:r>
            <a:r>
              <a:rPr lang="pt-BR" sz="3300" b="1" baseline="-25000" dirty="0"/>
              <a:t>2</a:t>
            </a:r>
            <a:r>
              <a:rPr lang="pt-BR" sz="3300" b="1" dirty="0"/>
              <a:t>, CH</a:t>
            </a:r>
            <a:r>
              <a:rPr lang="pt-BR" sz="3300" b="1" baseline="-25000" dirty="0"/>
              <a:t>4</a:t>
            </a:r>
            <a:r>
              <a:rPr lang="pt-BR" sz="3300" b="1" dirty="0"/>
              <a:t>, N</a:t>
            </a:r>
            <a:r>
              <a:rPr lang="pt-BR" sz="3300" b="1" baseline="-25000" dirty="0"/>
              <a:t>2</a:t>
            </a:r>
            <a:r>
              <a:rPr lang="pt-BR" sz="3300" b="1" dirty="0"/>
              <a:t>O, O</a:t>
            </a:r>
            <a:r>
              <a:rPr lang="pt-BR" sz="3300" b="1" baseline="-25000" dirty="0"/>
              <a:t>3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3360790" y="4019384"/>
            <a:ext cx="3648407" cy="30243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25" tIns="108812" rIns="217625" bIns="108812" spcCol="0" rtlCol="0" anchor="ctr"/>
          <a:lstStyle/>
          <a:p>
            <a:pPr algn="ctr"/>
            <a:r>
              <a:rPr lang="pt-BR" sz="3300" b="1" dirty="0"/>
              <a:t>Aquecimento global e regional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7145703" y="3326029"/>
            <a:ext cx="4992546" cy="547260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74" tIns="108812" rIns="85674" bIns="108812" spcCol="0" rtlCol="0" anchor="ctr"/>
          <a:lstStyle/>
          <a:p>
            <a:r>
              <a:rPr lang="pt-BR" sz="3300" b="1" dirty="0">
                <a:solidFill>
                  <a:schemeClr val="tx1"/>
                </a:solidFill>
              </a:rPr>
              <a:t>     </a:t>
            </a:r>
            <a:r>
              <a:rPr lang="pt-BR" sz="2700" b="1" dirty="0">
                <a:solidFill>
                  <a:srgbClr val="FFFF00"/>
                </a:solidFill>
              </a:rPr>
              <a:t>Consequências:</a:t>
            </a:r>
          </a:p>
          <a:p>
            <a:pPr>
              <a:lnSpc>
                <a:spcPts val="1905"/>
              </a:lnSpc>
            </a:pPr>
            <a:endParaRPr lang="pt-BR" sz="2700" b="1" dirty="0">
              <a:solidFill>
                <a:srgbClr val="FFFF00"/>
              </a:solidFill>
            </a:endParaRPr>
          </a:p>
          <a:p>
            <a:pPr marL="680049" indent="-680049">
              <a:spcAft>
                <a:spcPts val="143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srgbClr val="FFFF00"/>
                </a:solidFill>
              </a:rPr>
              <a:t>Derretimento de    calotas polares e geleiras</a:t>
            </a:r>
          </a:p>
          <a:p>
            <a:pPr marL="680049" indent="-680049">
              <a:spcAft>
                <a:spcPts val="143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schemeClr val="bg1"/>
                </a:solidFill>
              </a:rPr>
              <a:t>Mudanças nos padrões de chuvas</a:t>
            </a:r>
          </a:p>
          <a:p>
            <a:pPr marL="680049" indent="-680049">
              <a:spcAft>
                <a:spcPts val="143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srgbClr val="FFFF00"/>
                </a:solidFill>
              </a:rPr>
              <a:t>Acidificação dos oceanos</a:t>
            </a:r>
          </a:p>
          <a:p>
            <a:pPr marL="680049" indent="-680049">
              <a:spcAft>
                <a:spcPts val="1430"/>
              </a:spcAft>
              <a:buFont typeface="Wingdings" panose="05000000000000000000" pitchFamily="2" charset="2"/>
              <a:buChar char="ü"/>
            </a:pPr>
            <a:r>
              <a:rPr lang="pt-BR" sz="2700" b="1" dirty="0">
                <a:solidFill>
                  <a:srgbClr val="FFFF00"/>
                </a:solidFill>
              </a:rPr>
              <a:t>Mudanças nas correntes oceânicas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2420602" y="1283087"/>
            <a:ext cx="5808246" cy="8813417"/>
          </a:xfrm>
          <a:prstGeom prst="round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25" tIns="108812" rIns="217625" bIns="108812" spcCol="0" rtlCol="0" anchor="ctr"/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Impactos:</a:t>
            </a:r>
          </a:p>
          <a:p>
            <a:pPr>
              <a:lnSpc>
                <a:spcPts val="300"/>
              </a:lnSpc>
            </a:pPr>
            <a:endParaRPr lang="pt-BR" sz="2900" b="1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Elevação do nível do mar afetando cidades costeiras e ilhas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Mudanças na circulação do oceano e atmosfera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Extremos climáticos mais intensos e frequentes: ondas de calor, frio, furacões, secas, incêndios, desastres</a:t>
            </a: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Impactos nos biomas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Disputas e conflitos sociais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Alto custo de adaptação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Difícil alcançar resiliência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Limitada adaptação para os mais pobres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Crises hídrica e energética</a:t>
            </a:r>
            <a:endParaRPr lang="pt-BR" sz="2400" dirty="0">
              <a:solidFill>
                <a:srgbClr val="FFFF00"/>
              </a:solidFill>
            </a:endParaRP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Crises sanitárias</a:t>
            </a:r>
          </a:p>
          <a:p>
            <a:pPr marL="408032" indent="-408032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</a:rPr>
              <a:t>Crise alimentar, fome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4011" y="1187823"/>
            <a:ext cx="13890534" cy="796851"/>
          </a:xfrm>
          <a:prstGeom prst="rect">
            <a:avLst/>
          </a:prstGeom>
          <a:noFill/>
        </p:spPr>
        <p:txBody>
          <a:bodyPr wrap="square" lIns="217625" tIns="108812" rIns="217625" bIns="108812" rtlCol="0">
            <a:spAutoFit/>
          </a:bodyPr>
          <a:lstStyle/>
          <a:p>
            <a:r>
              <a:rPr lang="pt-BR" sz="3800" b="1" dirty="0">
                <a:solidFill>
                  <a:srgbClr val="FF0000"/>
                </a:solidFill>
              </a:rPr>
              <a:t>Mudanças Climáticas – Multiplicador de Instabilidades 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1700355" y="5459550"/>
            <a:ext cx="1440161" cy="5760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25" tIns="108812" rIns="217625" bIns="108812" spcCol="0" rtlCol="0" anchor="ctr"/>
          <a:lstStyle/>
          <a:p>
            <a:pPr algn="ctr"/>
            <a:endParaRPr lang="pt-BR" sz="4400"/>
          </a:p>
        </p:txBody>
      </p:sp>
      <p:sp>
        <p:nvSpPr>
          <p:cNvPr id="8" name="Seta para a direita 7"/>
          <p:cNvSpPr/>
          <p:nvPr/>
        </p:nvSpPr>
        <p:spPr>
          <a:xfrm>
            <a:off x="5328596" y="7251265"/>
            <a:ext cx="1440161" cy="5760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25" tIns="108812" rIns="217625" bIns="108812" spcCol="0" rtlCol="0" anchor="ctr"/>
          <a:lstStyle/>
          <a:p>
            <a:pPr algn="ctr"/>
            <a:endParaRPr lang="pt-BR" sz="4400"/>
          </a:p>
        </p:txBody>
      </p:sp>
      <p:sp>
        <p:nvSpPr>
          <p:cNvPr id="9" name="Seta para a direita 8"/>
          <p:cNvSpPr/>
          <p:nvPr/>
        </p:nvSpPr>
        <p:spPr>
          <a:xfrm>
            <a:off x="10210804" y="9029705"/>
            <a:ext cx="1440161" cy="5760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25" tIns="108812" rIns="217625" bIns="108812" spcCol="0" rtlCol="0" anchor="ctr"/>
          <a:lstStyle/>
          <a:p>
            <a:pPr algn="ctr"/>
            <a:endParaRPr lang="pt-BR" sz="4400"/>
          </a:p>
        </p:txBody>
      </p:sp>
      <p:pic>
        <p:nvPicPr>
          <p:cNvPr id="2050" name="Picture 2" descr="Você sabe o que é mudança climática? - Copaí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0" y="7591342"/>
            <a:ext cx="3263465" cy="20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1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3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90" y="3307296"/>
            <a:ext cx="12205356" cy="62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71450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259124" y="1760426"/>
            <a:ext cx="16093788" cy="124649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pt-BR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MONITORAMENTO 7x24h, escala de 6 horas</a:t>
            </a:r>
          </a:p>
          <a:p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pt-BR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Especialistas em Meteorologia, Hidrologia, Geodinâmica e Vulnerabilidade Social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965" y="3233526"/>
            <a:ext cx="4538126" cy="334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480" y="6740612"/>
            <a:ext cx="4407096" cy="35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700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8" descr="Microscópio - ícones de médico grátis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10" descr="Microscópio - ícones de médico grátis"/>
          <p:cNvSpPr>
            <a:spLocks noChangeAspect="1" noChangeArrowheads="1"/>
          </p:cNvSpPr>
          <p:nvPr/>
        </p:nvSpPr>
        <p:spPr bwMode="auto">
          <a:xfrm>
            <a:off x="615950" y="11906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615950" y="3969226"/>
            <a:ext cx="16880978" cy="231931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LabGEOTEC - LABORATÓRIO DE GEOTECNIA</a:t>
            </a:r>
          </a:p>
          <a:p>
            <a:endParaRPr lang="pt-B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t-BR" sz="2800" b="1" dirty="0">
                <a:solidFill>
                  <a:srgbClr val="3F7679"/>
                </a:solidFill>
              </a:rPr>
              <a:t>LISP - LABORATÓRIO INTEGRADO DE SIMULAÇÃO DE PLUVIOMETRIA</a:t>
            </a:r>
          </a:p>
          <a:p>
            <a:endParaRPr lang="pt-BR" sz="2800" b="1" dirty="0">
              <a:solidFill>
                <a:srgbClr val="3F7679"/>
              </a:solidFill>
            </a:endParaRPr>
          </a:p>
          <a:p>
            <a:r>
              <a:rPr lang="pt-BR" sz="2800" b="1" dirty="0" err="1">
                <a:solidFill>
                  <a:schemeClr val="accent3">
                    <a:lumMod val="50000"/>
                  </a:schemeClr>
                </a:solidFill>
              </a:rPr>
              <a:t>LaGE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 - LABORATÓRIO DE GEOVISUALIZAÇÃO DE ENCOSTAS</a:t>
            </a:r>
            <a:endParaRPr lang="pt-BR" sz="3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02498" y="1702514"/>
            <a:ext cx="17857984" cy="2457814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endParaRPr lang="pt-BR" sz="1100" b="1" dirty="0"/>
          </a:p>
          <a:p>
            <a:pPr algn="ctr"/>
            <a:endParaRPr lang="pt-BR" b="1" dirty="0"/>
          </a:p>
          <a:p>
            <a:pPr algn="ctr"/>
            <a:r>
              <a:rPr lang="pt-BR" sz="3200" b="1" dirty="0"/>
              <a:t>Projeto Laboratórios de Desastres Geohidrológicos e Climáticos Extremos</a:t>
            </a:r>
          </a:p>
          <a:p>
            <a:pPr algn="ctr"/>
            <a:endParaRPr lang="pt-BR" sz="2500" b="1" dirty="0"/>
          </a:p>
          <a:p>
            <a:pPr algn="ctr"/>
            <a:r>
              <a:rPr lang="pt-BR" sz="2500" b="1" dirty="0">
                <a:solidFill>
                  <a:srgbClr val="FF0000"/>
                </a:solidFill>
              </a:rPr>
              <a:t>CARTA CONVITE MCTI/FINEP/FNDCT– INFRAESTRUTURA DE PESQUISA – UNIDADES VINCULADAS AO MCTI 2025</a:t>
            </a:r>
            <a:br>
              <a:rPr lang="pt-BR" sz="2000" dirty="0">
                <a:solidFill>
                  <a:srgbClr val="FF0000"/>
                </a:solidFill>
              </a:rPr>
            </a:br>
            <a:endParaRPr lang="pt-BR" sz="2000" dirty="0">
              <a:solidFill>
                <a:srgbClr val="FF0000"/>
              </a:solidFill>
            </a:endParaRPr>
          </a:p>
          <a:p>
            <a:pPr algn="ctr"/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71450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152716"/>
            <a:ext cx="5251450" cy="20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152716"/>
            <a:ext cx="1970525" cy="16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22" y="6842538"/>
            <a:ext cx="1872208" cy="264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47800" y="94107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Coleta de dados: DRONES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06461" y="9555688"/>
            <a:ext cx="325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Coleta de dados: SCANNES/GNSS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207836"/>
            <a:ext cx="2438400" cy="188976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23" y="8362828"/>
            <a:ext cx="2368377" cy="137752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0029146" y="9780032"/>
            <a:ext cx="37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Softwares processamento de  dados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371" y="6449776"/>
            <a:ext cx="2574540" cy="257454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737" y="7365026"/>
            <a:ext cx="2604692" cy="1465139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4098682"/>
            <a:ext cx="4087150" cy="20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13944600" y="9413069"/>
            <a:ext cx="37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Equipamentos de realidade virtual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2628900"/>
            <a:ext cx="1008602" cy="10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 descr="F:\Users\marcio.andrade\Desktop\REDEGEO\FINEP2024\FINEP_NOVO\DOCS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98" y="-216501"/>
            <a:ext cx="21445656" cy="1053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788" y="189611"/>
            <a:ext cx="2017204" cy="151290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67" y="4614864"/>
            <a:ext cx="7415438" cy="3336948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" y="7152638"/>
            <a:ext cx="5329330" cy="228784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5008" y="174949"/>
            <a:ext cx="17857984" cy="44187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AutoShape 8" descr="Microscópio - ícones de médico grátis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AutoShape 10" descr="Microscópio - ícones de médico grátis"/>
          <p:cNvSpPr>
            <a:spLocks noChangeAspect="1" noChangeArrowheads="1"/>
          </p:cNvSpPr>
          <p:nvPr/>
        </p:nvSpPr>
        <p:spPr bwMode="auto">
          <a:xfrm>
            <a:off x="615950" y="11906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8" y="3518049"/>
            <a:ext cx="3890810" cy="318956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22" y="7412149"/>
            <a:ext cx="3542175" cy="2656632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518049"/>
            <a:ext cx="4670819" cy="2331164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65" y="3877771"/>
            <a:ext cx="3697626" cy="2069249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7271793" y="5510421"/>
            <a:ext cx="5212878" cy="164220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pt-BR" sz="9600" b="1" dirty="0" err="1">
                <a:solidFill>
                  <a:schemeClr val="accent3">
                    <a:lumMod val="50000"/>
                  </a:schemeClr>
                </a:solidFill>
              </a:rPr>
              <a:t>LaGE</a:t>
            </a:r>
            <a:endParaRPr lang="pt-BR" sz="9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6840483" y="9626904"/>
            <a:ext cx="5868382" cy="44187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pt-BR" dirty="0"/>
              <a:t>https://pnipe.mcti.gov.br/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925801" y="6659149"/>
            <a:ext cx="3657598" cy="17543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Promoção de estudos para avaliação de risco e de treinamentos que proporcionem o desenvolvimento de capacidades necessárias para uma gestão eficiente de desastres de  MM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2d329b3bac2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06"/>
            <a:ext cx="18288000" cy="116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d329b3bac2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d329b3bac2_0_14"/>
          <p:cNvSpPr txBox="1"/>
          <p:nvPr/>
        </p:nvSpPr>
        <p:spPr>
          <a:xfrm>
            <a:off x="0" y="96675"/>
            <a:ext cx="12538800" cy="96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4500" b="1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Monitoramento</a:t>
            </a:r>
            <a:r>
              <a:rPr lang="en-US" sz="4500" b="1" cap="small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4500" b="1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Operacional</a:t>
            </a:r>
            <a:r>
              <a:rPr lang="en-US" sz="4500" b="1" cap="small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de Secas </a:t>
            </a:r>
            <a:endParaRPr sz="4500" b="1" cap="small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221" name="Google Shape;221;g2d329b3bac2_0_14"/>
          <p:cNvSpPr/>
          <p:nvPr/>
        </p:nvSpPr>
        <p:spPr>
          <a:xfrm>
            <a:off x="4073250" y="2257709"/>
            <a:ext cx="10287000" cy="69300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d329b3bac2_0_14"/>
          <p:cNvSpPr txBox="1"/>
          <p:nvPr/>
        </p:nvSpPr>
        <p:spPr>
          <a:xfrm>
            <a:off x="1714500" y="1420619"/>
            <a:ext cx="6975450" cy="47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5" tIns="51413" rIns="102825" bIns="51413" anchor="t" anchorCtr="0">
            <a:spAutoFit/>
          </a:bodyPr>
          <a:lstStyle/>
          <a:p>
            <a:pPr>
              <a:buClr>
                <a:srgbClr val="000000"/>
              </a:buClr>
              <a:buSzPts val="1575"/>
            </a:pPr>
            <a:r>
              <a:rPr lang="en-U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Monitoramento de Secas no CEMADEN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d329b3bac2_0_14"/>
          <p:cNvSpPr txBox="1"/>
          <p:nvPr/>
        </p:nvSpPr>
        <p:spPr>
          <a:xfrm>
            <a:off x="202287" y="1344595"/>
            <a:ext cx="17883426" cy="213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485775" indent="-428625">
              <a:buClr>
                <a:srgbClr val="000000"/>
              </a:buClr>
              <a:buSzPts val="1600"/>
              <a:buFont typeface="Wingdings" pitchFamily="2" charset="2"/>
              <a:buChar char="Ø"/>
            </a:pP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Início do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monitoramento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em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2012</a:t>
            </a:r>
            <a:r>
              <a:rPr lang="en-US" sz="2600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: </a:t>
            </a:r>
            <a:r>
              <a:rPr lang="en-US" sz="2600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Semiárido</a:t>
            </a:r>
            <a:endParaRPr sz="2600" dirty="0">
              <a:solidFill>
                <a:srgbClr val="204B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  <a:p>
            <a:pPr marL="457200" indent="-428625">
              <a:buClr>
                <a:srgbClr val="000000"/>
              </a:buClr>
              <a:buSzPts val="1900"/>
              <a:buFont typeface="Wingdings" pitchFamily="2" charset="2"/>
              <a:buChar char="Ø"/>
            </a:pP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Expansão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a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partir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de 2014</a:t>
            </a:r>
            <a:r>
              <a:rPr lang="en-US" sz="2600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: Cantareira-SP,  Acre, </a:t>
            </a:r>
            <a:r>
              <a:rPr lang="en-US" sz="2600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Três</a:t>
            </a:r>
            <a:r>
              <a:rPr lang="en-US" sz="2600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Marias, Serra da Mesa, </a:t>
            </a:r>
            <a:r>
              <a:rPr lang="en-US" sz="2600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etc</a:t>
            </a:r>
            <a:endParaRPr sz="2600" dirty="0">
              <a:solidFill>
                <a:srgbClr val="204B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  <a:p>
            <a:pPr marL="457200" indent="-428625">
              <a:buSzPts val="1900"/>
              <a:buFont typeface="Wingdings" pitchFamily="2" charset="2"/>
              <a:buChar char="Ø"/>
            </a:pP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Monitoramento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em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todo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o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território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nacional</a:t>
            </a:r>
            <a:r>
              <a:rPr lang="en-US" sz="2600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: </a:t>
            </a:r>
            <a:r>
              <a:rPr lang="en-US" sz="2600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Desde</a:t>
            </a:r>
            <a:r>
              <a:rPr lang="en-US" sz="2600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2017</a:t>
            </a:r>
            <a:endParaRPr sz="2600" dirty="0">
              <a:solidFill>
                <a:srgbClr val="204B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  <a:p>
            <a:pPr marL="457200" indent="-428625">
              <a:buSzPts val="1900"/>
              <a:buFont typeface="Wingdings" pitchFamily="2" charset="2"/>
              <a:buChar char="Ø"/>
            </a:pP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Monitoramento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com base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em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múltiplas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fontes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de dados</a:t>
            </a:r>
            <a:endParaRPr sz="2600" b="1" dirty="0">
              <a:solidFill>
                <a:srgbClr val="204B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  <a:p>
            <a:pPr marL="457200" indent="-428625">
              <a:buSzPts val="1900"/>
              <a:buFont typeface="Wingdings" pitchFamily="2" charset="2"/>
              <a:buChar char="Ø"/>
            </a:pP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Atualização</a:t>
            </a:r>
            <a:r>
              <a:rPr lang="en-US" sz="2600" b="1" dirty="0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e </a:t>
            </a:r>
            <a:r>
              <a:rPr lang="en-US" sz="2600" b="1" dirty="0" err="1">
                <a:solidFill>
                  <a:srgbClr val="204B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Disponibilização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: 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1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o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dia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útil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do </a:t>
            </a:r>
            <a:r>
              <a:rPr 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mês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ou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1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a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semana</a:t>
            </a:r>
            <a:r>
              <a:rPr lang="en-US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do </a:t>
            </a:r>
            <a:r>
              <a:rPr 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mês</a:t>
            </a:r>
            <a:endParaRPr sz="2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</p:txBody>
      </p:sp>
      <p:pic>
        <p:nvPicPr>
          <p:cNvPr id="225" name="Google Shape;225;g2d329b3bac2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475" y="3745618"/>
            <a:ext cx="3530735" cy="360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d329b3bac2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474" y="6860941"/>
            <a:ext cx="3530739" cy="314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d329b3bac2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3322" y="3798869"/>
            <a:ext cx="3530733" cy="300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d329b3bac2_0_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5753" y="6965523"/>
            <a:ext cx="3425895" cy="293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97;p27" descr="Mapa&#10;&#10;Descrição gerada automaticamente">
            <a:extLst>
              <a:ext uri="{FF2B5EF4-FFF2-40B4-BE49-F238E27FC236}">
                <a16:creationId xmlns:a16="http://schemas.microsoft.com/office/drawing/2014/main" id="{A909C402-1DBF-1421-A276-CA710E8F428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004" t="20986" r="6519"/>
          <a:stretch>
            <a:fillRect/>
          </a:stretch>
        </p:blipFill>
        <p:spPr>
          <a:xfrm>
            <a:off x="9216750" y="4029090"/>
            <a:ext cx="7705494" cy="542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47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09901978-D9C4-ED22-3F3F-A9ACF78D24D3}"/>
              </a:ext>
            </a:extLst>
          </p:cNvPr>
          <p:cNvSpPr/>
          <p:nvPr/>
        </p:nvSpPr>
        <p:spPr>
          <a:xfrm>
            <a:off x="9144000" y="4128524"/>
            <a:ext cx="8887521" cy="613319"/>
          </a:xfrm>
          <a:prstGeom prst="roundRect">
            <a:avLst/>
          </a:prstGeom>
          <a:solidFill>
            <a:srgbClr val="929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2ADFD654-A59E-A0AF-E477-E2093573605A}"/>
              </a:ext>
            </a:extLst>
          </p:cNvPr>
          <p:cNvSpPr/>
          <p:nvPr/>
        </p:nvSpPr>
        <p:spPr>
          <a:xfrm>
            <a:off x="2004475" y="2815682"/>
            <a:ext cx="5184593" cy="6133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pic>
        <p:nvPicPr>
          <p:cNvPr id="3" name="Google Shape;219;g2d329b3bac2_0_14">
            <a:extLst>
              <a:ext uri="{FF2B5EF4-FFF2-40B4-BE49-F238E27FC236}">
                <a16:creationId xmlns:a16="http://schemas.microsoft.com/office/drawing/2014/main" id="{0C9C1412-77E7-B4CE-A60E-557C8E3BE2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50EB2AD-CC39-CD84-77BA-0AD7E9ADCBF3}"/>
              </a:ext>
            </a:extLst>
          </p:cNvPr>
          <p:cNvSpPr txBox="1"/>
          <p:nvPr/>
        </p:nvSpPr>
        <p:spPr>
          <a:xfrm>
            <a:off x="9997723" y="1343368"/>
            <a:ext cx="6042369" cy="12464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endParaRPr lang="pt-BR" sz="3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3900" b="1" dirty="0">
                <a:ea typeface="Roboto" panose="02000000000000000000" pitchFamily="2" charset="0"/>
                <a:cs typeface="Roboto" panose="02000000000000000000" pitchFamily="2" charset="0"/>
              </a:rPr>
              <a:t>Outros dados </a:t>
            </a:r>
          </a:p>
        </p:txBody>
      </p:sp>
      <p:sp>
        <p:nvSpPr>
          <p:cNvPr id="6" name="Google Shape;220;g2d329b3bac2_0_14">
            <a:extLst>
              <a:ext uri="{FF2B5EF4-FFF2-40B4-BE49-F238E27FC236}">
                <a16:creationId xmlns:a16="http://schemas.microsoft.com/office/drawing/2014/main" id="{ECB0F853-9DFC-2FAD-A44F-1EB5AE3800F2}"/>
              </a:ext>
            </a:extLst>
          </p:cNvPr>
          <p:cNvSpPr txBox="1"/>
          <p:nvPr/>
        </p:nvSpPr>
        <p:spPr>
          <a:xfrm>
            <a:off x="0" y="96675"/>
            <a:ext cx="12538800" cy="96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Monitoramento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</a:t>
            </a: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Operacional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de Secas </a:t>
            </a:r>
            <a:endParaRPr sz="4500" b="1" cap="small" dirty="0">
              <a:solidFill>
                <a:schemeClr val="lt1"/>
              </a:solidFill>
              <a:ea typeface="Roboto" panose="02000000000000000000" pitchFamily="2" charset="0"/>
              <a:cs typeface="Roboto" panose="02000000000000000000" pitchFamily="2" charset="0"/>
              <a:sym typeface="Bree Serif"/>
            </a:endParaRPr>
          </a:p>
        </p:txBody>
      </p:sp>
      <p:pic>
        <p:nvPicPr>
          <p:cNvPr id="8" name="Gráfico 7" descr="Chuva com preenchimento sólido">
            <a:extLst>
              <a:ext uri="{FF2B5EF4-FFF2-40B4-BE49-F238E27FC236}">
                <a16:creationId xmlns:a16="http://schemas.microsoft.com/office/drawing/2014/main" id="{5242F10A-CC37-14CF-07EB-C4A4EC3BA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31" y="2567568"/>
            <a:ext cx="1371600" cy="1371600"/>
          </a:xfrm>
          <a:prstGeom prst="rect">
            <a:avLst/>
          </a:prstGeom>
        </p:spPr>
      </p:pic>
      <p:pic>
        <p:nvPicPr>
          <p:cNvPr id="1026" name="Picture 2" descr="Soil Moisture Field Vector SVG Icon - SVG Repo">
            <a:extLst>
              <a:ext uri="{FF2B5EF4-FFF2-40B4-BE49-F238E27FC236}">
                <a16:creationId xmlns:a16="http://schemas.microsoft.com/office/drawing/2014/main" id="{346A63F5-C3B8-FD90-1278-6568CB97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rgbClr val="E8E8E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5" y="4028486"/>
            <a:ext cx="1008489" cy="10084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1A8C3FB-A9DA-A9BE-D241-CB6288DAF321}"/>
              </a:ext>
            </a:extLst>
          </p:cNvPr>
          <p:cNvSpPr txBox="1"/>
          <p:nvPr/>
        </p:nvSpPr>
        <p:spPr>
          <a:xfrm>
            <a:off x="680223" y="1333235"/>
            <a:ext cx="9506415" cy="83099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pt-BR" sz="4500" b="1" dirty="0">
                <a:solidFill>
                  <a:srgbClr val="50240A"/>
                </a:solidFill>
                <a:ea typeface="Roboto" panose="02000000000000000000" pitchFamily="2" charset="0"/>
                <a:cs typeface="Roboto" panose="02000000000000000000" pitchFamily="2" charset="0"/>
              </a:rPr>
              <a:t>Abordagem Multidisciplinar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B4A9E3-1D2A-E8E8-AC9E-1E29E3F42952}"/>
              </a:ext>
            </a:extLst>
          </p:cNvPr>
          <p:cNvSpPr txBox="1"/>
          <p:nvPr/>
        </p:nvSpPr>
        <p:spPr>
          <a:xfrm>
            <a:off x="2049078" y="2759927"/>
            <a:ext cx="1456489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Chuva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FB66B6DE-C63B-4147-A15E-785A069B6BB7}"/>
              </a:ext>
            </a:extLst>
          </p:cNvPr>
          <p:cNvSpPr/>
          <p:nvPr/>
        </p:nvSpPr>
        <p:spPr>
          <a:xfrm>
            <a:off x="2004475" y="4170556"/>
            <a:ext cx="5184593" cy="6133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966C80-CFE0-B245-09DE-FC890C41CBDE}"/>
              </a:ext>
            </a:extLst>
          </p:cNvPr>
          <p:cNvSpPr txBox="1"/>
          <p:nvPr/>
        </p:nvSpPr>
        <p:spPr>
          <a:xfrm>
            <a:off x="2049079" y="4114801"/>
            <a:ext cx="2753639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Água no solo</a:t>
            </a:r>
          </a:p>
        </p:txBody>
      </p:sp>
      <p:pic>
        <p:nvPicPr>
          <p:cNvPr id="17" name="Gráfico 16" descr="Folha com preenchimento sólido">
            <a:extLst>
              <a:ext uri="{FF2B5EF4-FFF2-40B4-BE49-F238E27FC236}">
                <a16:creationId xmlns:a16="http://schemas.microsoft.com/office/drawing/2014/main" id="{017D35C1-37E9-B060-365D-1B21C5EC4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525" y="5450159"/>
            <a:ext cx="845295" cy="845295"/>
          </a:xfrm>
          <a:prstGeom prst="rect">
            <a:avLst/>
          </a:prstGeom>
        </p:spPr>
      </p:pic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9EF3D2D1-8291-5D5F-3136-4901CDC8E960}"/>
              </a:ext>
            </a:extLst>
          </p:cNvPr>
          <p:cNvSpPr/>
          <p:nvPr/>
        </p:nvSpPr>
        <p:spPr>
          <a:xfrm>
            <a:off x="2004475" y="5493098"/>
            <a:ext cx="5229197" cy="6133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772C495-78AF-495D-1337-E2A932DD9A06}"/>
              </a:ext>
            </a:extLst>
          </p:cNvPr>
          <p:cNvSpPr txBox="1"/>
          <p:nvPr/>
        </p:nvSpPr>
        <p:spPr>
          <a:xfrm>
            <a:off x="2049079" y="5437343"/>
            <a:ext cx="4707764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Condição da Vegetação</a:t>
            </a:r>
          </a:p>
        </p:txBody>
      </p:sp>
      <p:pic>
        <p:nvPicPr>
          <p:cNvPr id="1028" name="Picture 4" descr="Agua icon: 3,2 milhões imagens, fotos e ilustrações stock livres de  direitos | Shutterstock">
            <a:extLst>
              <a:ext uri="{FF2B5EF4-FFF2-40B4-BE49-F238E27FC236}">
                <a16:creationId xmlns:a16="http://schemas.microsoft.com/office/drawing/2014/main" id="{0900C678-C569-D271-CBC4-01D83911E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6" y="6798914"/>
            <a:ext cx="1008491" cy="94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E19D2A5D-439E-F020-678F-241AE565277D}"/>
              </a:ext>
            </a:extLst>
          </p:cNvPr>
          <p:cNvSpPr/>
          <p:nvPr/>
        </p:nvSpPr>
        <p:spPr>
          <a:xfrm>
            <a:off x="1996124" y="6798914"/>
            <a:ext cx="5184593" cy="6133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35D958-E7D6-35F5-A82C-D421831290F8}"/>
              </a:ext>
            </a:extLst>
          </p:cNvPr>
          <p:cNvSpPr txBox="1"/>
          <p:nvPr/>
        </p:nvSpPr>
        <p:spPr>
          <a:xfrm>
            <a:off x="2040728" y="6743159"/>
            <a:ext cx="2804101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Vazão de rios</a:t>
            </a:r>
          </a:p>
        </p:txBody>
      </p:sp>
      <p:pic>
        <p:nvPicPr>
          <p:cNvPr id="1030" name="Picture 6" descr="Water Level Icon Vector Art, Icons, and Graphics for Free Download">
            <a:extLst>
              <a:ext uri="{FF2B5EF4-FFF2-40B4-BE49-F238E27FC236}">
                <a16:creationId xmlns:a16="http://schemas.microsoft.com/office/drawing/2014/main" id="{9A2FE89C-3D2C-2E8B-8130-E59DFFE8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3" y="8215585"/>
            <a:ext cx="865304" cy="8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45F9D509-B97B-F852-CAD5-2FDB4A6AA051}"/>
              </a:ext>
            </a:extLst>
          </p:cNvPr>
          <p:cNvSpPr/>
          <p:nvPr/>
        </p:nvSpPr>
        <p:spPr>
          <a:xfrm>
            <a:off x="1996124" y="8279818"/>
            <a:ext cx="5184593" cy="6133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211F427-82F9-E4DD-96A2-1C8DE4B6C8A1}"/>
              </a:ext>
            </a:extLst>
          </p:cNvPr>
          <p:cNvSpPr txBox="1"/>
          <p:nvPr/>
        </p:nvSpPr>
        <p:spPr>
          <a:xfrm>
            <a:off x="1853931" y="8224063"/>
            <a:ext cx="5698244" cy="69249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 Níveis dos reservatórios</a:t>
            </a:r>
          </a:p>
        </p:txBody>
      </p:sp>
      <p:pic>
        <p:nvPicPr>
          <p:cNvPr id="1032" name="Picture 8" descr="Grupo de pessoas em a - Download Ícones grátis">
            <a:extLst>
              <a:ext uri="{FF2B5EF4-FFF2-40B4-BE49-F238E27FC236}">
                <a16:creationId xmlns:a16="http://schemas.microsoft.com/office/drawing/2014/main" id="{1333EAEF-CFBB-307C-7BD6-A7E50108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962" y="2748404"/>
            <a:ext cx="837978" cy="8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4B4D25ED-44E9-AF90-CC46-3919A321DD1E}"/>
              </a:ext>
            </a:extLst>
          </p:cNvPr>
          <p:cNvSpPr/>
          <p:nvPr/>
        </p:nvSpPr>
        <p:spPr>
          <a:xfrm>
            <a:off x="9144002" y="2863094"/>
            <a:ext cx="8887521" cy="613319"/>
          </a:xfrm>
          <a:prstGeom prst="roundRect">
            <a:avLst/>
          </a:prstGeom>
          <a:solidFill>
            <a:srgbClr val="929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EF7AB41-B321-A35B-CE9E-9B405073409D}"/>
              </a:ext>
            </a:extLst>
          </p:cNvPr>
          <p:cNvSpPr txBox="1"/>
          <p:nvPr/>
        </p:nvSpPr>
        <p:spPr>
          <a:xfrm>
            <a:off x="9144001" y="2828577"/>
            <a:ext cx="7749814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600" b="1" dirty="0">
                <a:ea typeface="Roboto" panose="02000000000000000000" pitchFamily="2" charset="0"/>
                <a:cs typeface="Roboto" panose="02000000000000000000" pitchFamily="2" charset="0"/>
              </a:rPr>
              <a:t>Vulnerabilidade socioeconômica à seca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9286CA7-7632-DECD-6E13-445EBFB0B0D2}"/>
              </a:ext>
            </a:extLst>
          </p:cNvPr>
          <p:cNvSpPr txBox="1"/>
          <p:nvPr/>
        </p:nvSpPr>
        <p:spPr>
          <a:xfrm>
            <a:off x="9144000" y="4099655"/>
            <a:ext cx="13147287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pt-BR" sz="3600" dirty="0">
                <a:ea typeface="Roboto" panose="02000000000000000000" pitchFamily="2" charset="0"/>
                <a:cs typeface="Roboto" panose="02000000000000000000" pitchFamily="2" charset="0"/>
              </a:rPr>
              <a:t>Mapeamento dos setores expostos à seca </a:t>
            </a:r>
          </a:p>
        </p:txBody>
      </p:sp>
      <p:pic>
        <p:nvPicPr>
          <p:cNvPr id="34" name="Gráfico 33" descr="Mapa do tesouro com preenchimento sólido">
            <a:extLst>
              <a:ext uri="{FF2B5EF4-FFF2-40B4-BE49-F238E27FC236}">
                <a16:creationId xmlns:a16="http://schemas.microsoft.com/office/drawing/2014/main" id="{586394D0-DB92-2B20-4267-743208EB4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80857" y="3939168"/>
            <a:ext cx="973074" cy="973074"/>
          </a:xfrm>
          <a:prstGeom prst="rect">
            <a:avLst/>
          </a:prstGeom>
        </p:spPr>
      </p:pic>
      <p:pic>
        <p:nvPicPr>
          <p:cNvPr id="36" name="Google Shape;160;p20">
            <a:extLst>
              <a:ext uri="{FF2B5EF4-FFF2-40B4-BE49-F238E27FC236}">
                <a16:creationId xmlns:a16="http://schemas.microsoft.com/office/drawing/2014/main" id="{6EFA795F-5F8A-2272-67AA-827B9B5E5ED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5802"/>
          <a:stretch/>
        </p:blipFill>
        <p:spPr>
          <a:xfrm>
            <a:off x="11178565" y="6880301"/>
            <a:ext cx="3238106" cy="326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63;p20" descr="Uma imagem contendo Texto&#10;&#10;Descrição gerada automaticamente">
            <a:extLst>
              <a:ext uri="{FF2B5EF4-FFF2-40B4-BE49-F238E27FC236}">
                <a16:creationId xmlns:a16="http://schemas.microsoft.com/office/drawing/2014/main" id="{CF9EEEEA-1C4D-1318-EFC3-8B331AF1B00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05493" y="8958097"/>
            <a:ext cx="1114925" cy="103374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0" name="Imagem 39" descr="Mapa&#10;&#10;O conteúdo gerado por IA pode estar incorreto.">
            <a:extLst>
              <a:ext uri="{FF2B5EF4-FFF2-40B4-BE49-F238E27FC236}">
                <a16:creationId xmlns:a16="http://schemas.microsoft.com/office/drawing/2014/main" id="{6AA1B995-3A80-BDD6-C410-C9E597E2EE4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-464" t="8749" r="17973" b="4281"/>
          <a:stretch>
            <a:fillRect/>
          </a:stretch>
        </p:blipFill>
        <p:spPr>
          <a:xfrm>
            <a:off x="7694369" y="5211454"/>
            <a:ext cx="3608312" cy="3314105"/>
          </a:xfrm>
          <a:prstGeom prst="rect">
            <a:avLst/>
          </a:prstGeom>
        </p:spPr>
      </p:pic>
      <p:pic>
        <p:nvPicPr>
          <p:cNvPr id="44" name="Imagem 43" descr="Mapa&#10;&#10;O conteúdo gerado por IA pode estar incorreto.">
            <a:extLst>
              <a:ext uri="{FF2B5EF4-FFF2-40B4-BE49-F238E27FC236}">
                <a16:creationId xmlns:a16="http://schemas.microsoft.com/office/drawing/2014/main" id="{C1EDD970-C0B9-2B74-BEA4-845525E9A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</a:blip>
          <a:srcRect l="28826"/>
          <a:stretch>
            <a:fillRect/>
          </a:stretch>
        </p:blipFill>
        <p:spPr>
          <a:xfrm>
            <a:off x="14490819" y="4941724"/>
            <a:ext cx="3797181" cy="3747788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717758A8-E8CC-3DC4-D166-243D69A80738}"/>
              </a:ext>
            </a:extLst>
          </p:cNvPr>
          <p:cNvSpPr txBox="1"/>
          <p:nvPr/>
        </p:nvSpPr>
        <p:spPr>
          <a:xfrm>
            <a:off x="9280700" y="4912242"/>
            <a:ext cx="3516917" cy="415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b="1" dirty="0">
                <a:ea typeface="Roboto" panose="02000000000000000000" pitchFamily="2" charset="0"/>
                <a:cs typeface="Roboto" panose="02000000000000000000" pitchFamily="2" charset="0"/>
              </a:rPr>
              <a:t>Índice Integrado de secas</a:t>
            </a:r>
          </a:p>
        </p:txBody>
      </p:sp>
    </p:spTree>
    <p:extLst>
      <p:ext uri="{BB962C8B-B14F-4D97-AF65-F5344CB8AC3E}">
        <p14:creationId xmlns:p14="http://schemas.microsoft.com/office/powerpoint/2010/main" val="2999691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425F-D478-EF86-F9BB-150E87FC7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apa&#10;&#10;O conteúdo gerado por IA pode estar incorreto.">
            <a:extLst>
              <a:ext uri="{FF2B5EF4-FFF2-40B4-BE49-F238E27FC236}">
                <a16:creationId xmlns:a16="http://schemas.microsoft.com/office/drawing/2014/main" id="{A502090E-12FA-2C09-25A9-547C03471F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16" r="17663" b="3613"/>
          <a:stretch>
            <a:fillRect/>
          </a:stretch>
        </p:blipFill>
        <p:spPr>
          <a:xfrm>
            <a:off x="4522244" y="5319728"/>
            <a:ext cx="4548980" cy="4377999"/>
          </a:xfrm>
          <a:prstGeom prst="rect">
            <a:avLst/>
          </a:prstGeom>
        </p:spPr>
      </p:pic>
      <p:pic>
        <p:nvPicPr>
          <p:cNvPr id="3" name="Google Shape;219;g2d329b3bac2_0_14">
            <a:extLst>
              <a:ext uri="{FF2B5EF4-FFF2-40B4-BE49-F238E27FC236}">
                <a16:creationId xmlns:a16="http://schemas.microsoft.com/office/drawing/2014/main" id="{4B4032DE-C3C3-C469-526C-8E12843C8E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0;g2d329b3bac2_0_14">
            <a:extLst>
              <a:ext uri="{FF2B5EF4-FFF2-40B4-BE49-F238E27FC236}">
                <a16:creationId xmlns:a16="http://schemas.microsoft.com/office/drawing/2014/main" id="{04F3B655-D3DE-B07E-69FB-383D12615CA3}"/>
              </a:ext>
            </a:extLst>
          </p:cNvPr>
          <p:cNvSpPr txBox="1"/>
          <p:nvPr/>
        </p:nvSpPr>
        <p:spPr>
          <a:xfrm>
            <a:off x="438912" y="31322"/>
            <a:ext cx="12538800" cy="9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r>
              <a:rPr lang="pt-BR" sz="4500" b="1" dirty="0">
                <a:solidFill>
                  <a:srgbClr val="50240A"/>
                </a:solidFill>
                <a:ea typeface="Roboto" panose="02000000000000000000" pitchFamily="2" charset="0"/>
                <a:cs typeface="Roboto" panose="02000000000000000000" pitchFamily="2" charset="0"/>
              </a:rPr>
              <a:t>Monitoramento da Seca nos </a:t>
            </a:r>
            <a:r>
              <a:rPr lang="pt-BR" sz="4500" b="1" dirty="0" err="1">
                <a:solidFill>
                  <a:srgbClr val="50240A"/>
                </a:solidFill>
                <a:ea typeface="Roboto" panose="02000000000000000000" pitchFamily="2" charset="0"/>
                <a:cs typeface="Roboto" panose="02000000000000000000" pitchFamily="2" charset="0"/>
              </a:rPr>
              <a:t>territóris</a:t>
            </a:r>
            <a:r>
              <a:rPr lang="pt-BR" sz="4500" b="1" dirty="0">
                <a:solidFill>
                  <a:srgbClr val="50240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7" name="Imagem 6" descr="Mapa&#10;&#10;O conteúdo gerado por IA pode estar incorreto.">
            <a:extLst>
              <a:ext uri="{FF2B5EF4-FFF2-40B4-BE49-F238E27FC236}">
                <a16:creationId xmlns:a16="http://schemas.microsoft.com/office/drawing/2014/main" id="{459345CB-88B4-1BB2-4E9B-C0C040E0D2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331" r="17660" b="4621"/>
          <a:stretch>
            <a:fillRect/>
          </a:stretch>
        </p:blipFill>
        <p:spPr>
          <a:xfrm>
            <a:off x="1" y="2371550"/>
            <a:ext cx="4754060" cy="437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7AAD1D-F30E-E68F-5216-3559B2ADD886}"/>
              </a:ext>
            </a:extLst>
          </p:cNvPr>
          <p:cNvSpPr txBox="1"/>
          <p:nvPr/>
        </p:nvSpPr>
        <p:spPr>
          <a:xfrm>
            <a:off x="492967" y="1649423"/>
            <a:ext cx="3724994" cy="60016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000" b="1" dirty="0"/>
              <a:t>Áreas </a:t>
            </a:r>
            <a:r>
              <a:rPr lang="pt-BR" sz="3000" b="1" dirty="0" err="1"/>
              <a:t>Agroprodutivas</a:t>
            </a:r>
            <a:endParaRPr lang="pt-BR" sz="3000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C9A7F4-D352-B928-8A28-96E38DB14713}"/>
              </a:ext>
            </a:extLst>
          </p:cNvPr>
          <p:cNvSpPr txBox="1"/>
          <p:nvPr/>
        </p:nvSpPr>
        <p:spPr>
          <a:xfrm>
            <a:off x="4980581" y="4776062"/>
            <a:ext cx="3807645" cy="60016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000" b="1" dirty="0"/>
              <a:t>Assentamentos Rurais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616D77-8E0E-C925-4054-180ECFDAB688}"/>
              </a:ext>
            </a:extLst>
          </p:cNvPr>
          <p:cNvSpPr txBox="1"/>
          <p:nvPr/>
        </p:nvSpPr>
        <p:spPr>
          <a:xfrm>
            <a:off x="10258576" y="1624416"/>
            <a:ext cx="2855269" cy="60016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000" b="1" dirty="0"/>
              <a:t>Terras Indígenas</a:t>
            </a:r>
          </a:p>
        </p:txBody>
      </p:sp>
      <p:pic>
        <p:nvPicPr>
          <p:cNvPr id="17" name="Imagem 16" descr="Mapa&#10;&#10;O conteúdo gerado por IA pode estar incorreto.">
            <a:extLst>
              <a:ext uri="{FF2B5EF4-FFF2-40B4-BE49-F238E27FC236}">
                <a16:creationId xmlns:a16="http://schemas.microsoft.com/office/drawing/2014/main" id="{D887C122-7948-AD83-6008-F3B96D3E60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334" r="17663"/>
          <a:stretch>
            <a:fillRect/>
          </a:stretch>
        </p:blipFill>
        <p:spPr>
          <a:xfrm>
            <a:off x="13755616" y="5524622"/>
            <a:ext cx="4336295" cy="4205237"/>
          </a:xfrm>
          <a:prstGeom prst="rect">
            <a:avLst/>
          </a:prstGeom>
        </p:spPr>
      </p:pic>
      <p:pic>
        <p:nvPicPr>
          <p:cNvPr id="14" name="Imagem 13" descr="Mapa&#10;&#10;O conteúdo gerado por IA pode estar incorreto.">
            <a:extLst>
              <a:ext uri="{FF2B5EF4-FFF2-40B4-BE49-F238E27FC236}">
                <a16:creationId xmlns:a16="http://schemas.microsoft.com/office/drawing/2014/main" id="{7C0A49A5-F086-4322-C73D-ED13A37BF1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74" r="16285"/>
          <a:stretch>
            <a:fillRect/>
          </a:stretch>
        </p:blipFill>
        <p:spPr>
          <a:xfrm>
            <a:off x="9228517" y="2316669"/>
            <a:ext cx="4731263" cy="460434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54E8489-1371-A358-DB32-2AD47A52CE37}"/>
              </a:ext>
            </a:extLst>
          </p:cNvPr>
          <p:cNvSpPr txBox="1"/>
          <p:nvPr/>
        </p:nvSpPr>
        <p:spPr>
          <a:xfrm>
            <a:off x="13647601" y="4867284"/>
            <a:ext cx="4465966" cy="60016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000" b="1" dirty="0"/>
              <a:t>Unidades de Conservação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49C2F69-93D3-15DB-B069-104C8602B506}"/>
              </a:ext>
            </a:extLst>
          </p:cNvPr>
          <p:cNvSpPr/>
          <p:nvPr/>
        </p:nvSpPr>
        <p:spPr>
          <a:xfrm>
            <a:off x="8287977" y="8697086"/>
            <a:ext cx="1325367" cy="97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61641E7-9949-04FC-B695-3A18E095A097}"/>
              </a:ext>
            </a:extLst>
          </p:cNvPr>
          <p:cNvSpPr/>
          <p:nvPr/>
        </p:nvSpPr>
        <p:spPr>
          <a:xfrm>
            <a:off x="12720978" y="5748552"/>
            <a:ext cx="1325367" cy="97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B85570A-9B77-B30C-4C89-AF152B3093B9}"/>
              </a:ext>
            </a:extLst>
          </p:cNvPr>
          <p:cNvSpPr/>
          <p:nvPr/>
        </p:nvSpPr>
        <p:spPr>
          <a:xfrm>
            <a:off x="16802514" y="8697086"/>
            <a:ext cx="1325367" cy="97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pic>
        <p:nvPicPr>
          <p:cNvPr id="2052" name="Picture 4" descr="Gerenciamento de Risco na Agricultura Brasileira: Instrumentos, Políticas  Públicas e Perspectivas - CPI">
            <a:extLst>
              <a:ext uri="{FF2B5EF4-FFF2-40B4-BE49-F238E27FC236}">
                <a16:creationId xmlns:a16="http://schemas.microsoft.com/office/drawing/2014/main" id="{D459E25A-981D-60B0-6CF1-3D9C066A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9" y="7201415"/>
            <a:ext cx="3794741" cy="24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jeto RADIS-UFV visita 29 assentamentos rurais em 2018 | Projeto RADIS UFV">
            <a:extLst>
              <a:ext uri="{FF2B5EF4-FFF2-40B4-BE49-F238E27FC236}">
                <a16:creationId xmlns:a16="http://schemas.microsoft.com/office/drawing/2014/main" id="{5F548DBE-F5DD-8CC8-F561-554B810E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07" y="1788974"/>
            <a:ext cx="4021910" cy="268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ojeto do marco temporal das terras indígenas chega ao Senado — Senado  Notícias">
            <a:extLst>
              <a:ext uri="{FF2B5EF4-FFF2-40B4-BE49-F238E27FC236}">
                <a16:creationId xmlns:a16="http://schemas.microsoft.com/office/drawing/2014/main" id="{62914185-6692-D4D5-0734-310FE262A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075" y="7176372"/>
            <a:ext cx="3852629" cy="255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portância, desafios e histórico das Unidades de Conservação (UC's), para  a defesa dos territórios na região">
            <a:extLst>
              <a:ext uri="{FF2B5EF4-FFF2-40B4-BE49-F238E27FC236}">
                <a16:creationId xmlns:a16="http://schemas.microsoft.com/office/drawing/2014/main" id="{E04E28E8-1FFC-A432-B724-0FC579FFD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115" y="1762671"/>
            <a:ext cx="4077672" cy="270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507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CC20E-5EE0-9441-ADEB-339BD0EB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9;g2d329b3bac2_0_14">
            <a:extLst>
              <a:ext uri="{FF2B5EF4-FFF2-40B4-BE49-F238E27FC236}">
                <a16:creationId xmlns:a16="http://schemas.microsoft.com/office/drawing/2014/main" id="{ED6AE0AD-29BE-6527-DC01-C40191B4107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5F59FA6-4009-3AB5-8ECE-CBD882D0E4A8}"/>
              </a:ext>
            </a:extLst>
          </p:cNvPr>
          <p:cNvSpPr txBox="1"/>
          <p:nvPr/>
        </p:nvSpPr>
        <p:spPr>
          <a:xfrm>
            <a:off x="535259" y="1512771"/>
            <a:ext cx="10794381" cy="60016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pt-BR"/>
            </a:defPPr>
            <a:lvl1pPr>
              <a:defRPr sz="3000" b="1">
                <a:solidFill>
                  <a:srgbClr val="50240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pt-BR" dirty="0">
                <a:latin typeface="+mn-lt"/>
              </a:rPr>
              <a:t>Aplicação em Redução de Impactos: </a:t>
            </a:r>
          </a:p>
        </p:txBody>
      </p:sp>
      <p:sp>
        <p:nvSpPr>
          <p:cNvPr id="8" name="Google Shape;220;g2d329b3bac2_0_14">
            <a:extLst>
              <a:ext uri="{FF2B5EF4-FFF2-40B4-BE49-F238E27FC236}">
                <a16:creationId xmlns:a16="http://schemas.microsoft.com/office/drawing/2014/main" id="{3D5F2D7B-8307-51FD-32EF-47440EB08FBE}"/>
              </a:ext>
            </a:extLst>
          </p:cNvPr>
          <p:cNvSpPr txBox="1"/>
          <p:nvPr/>
        </p:nvSpPr>
        <p:spPr>
          <a:xfrm>
            <a:off x="0" y="96675"/>
            <a:ext cx="12538800" cy="96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Monitoramento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</a:t>
            </a: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Operacional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de Secas </a:t>
            </a:r>
            <a:endParaRPr sz="4500" b="1" cap="small" dirty="0">
              <a:solidFill>
                <a:schemeClr val="lt1"/>
              </a:solidFill>
              <a:ea typeface="Roboto" panose="02000000000000000000" pitchFamily="2" charset="0"/>
              <a:cs typeface="Roboto" panose="02000000000000000000" pitchFamily="2" charset="0"/>
              <a:sym typeface="Bree Serif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4230CD1-C8F9-BA03-DB43-9EFF0F493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/>
          <a:stretch>
            <a:fillRect/>
          </a:stretch>
        </p:blipFill>
        <p:spPr bwMode="auto">
          <a:xfrm>
            <a:off x="10689923" y="4550020"/>
            <a:ext cx="3504201" cy="19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6510402-3AD9-DFDB-1A26-442ADE30C1D2}"/>
              </a:ext>
            </a:extLst>
          </p:cNvPr>
          <p:cNvSpPr txBox="1"/>
          <p:nvPr/>
        </p:nvSpPr>
        <p:spPr>
          <a:xfrm>
            <a:off x="11148016" y="6576130"/>
            <a:ext cx="2434000" cy="461665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2100" b="1" dirty="0"/>
              <a:t>Agricultura familiar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ECC979-915C-B5A4-06EA-A9C3B4E4DFC5}"/>
              </a:ext>
            </a:extLst>
          </p:cNvPr>
          <p:cNvSpPr txBox="1"/>
          <p:nvPr/>
        </p:nvSpPr>
        <p:spPr>
          <a:xfrm>
            <a:off x="10708268" y="4088354"/>
            <a:ext cx="3670128" cy="46166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sz="2100" b="1" dirty="0"/>
              <a:t>Acesso à água (Carro-pipa)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C9AB273-AEF3-997A-725B-3057220C2892}"/>
              </a:ext>
            </a:extLst>
          </p:cNvPr>
          <p:cNvSpPr txBox="1"/>
          <p:nvPr/>
        </p:nvSpPr>
        <p:spPr>
          <a:xfrm>
            <a:off x="14212469" y="4052252"/>
            <a:ext cx="3480953" cy="461665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2100" b="1" dirty="0"/>
              <a:t>Navegação (AMZ e Pantanal)</a:t>
            </a:r>
          </a:p>
        </p:txBody>
      </p:sp>
      <p:pic>
        <p:nvPicPr>
          <p:cNvPr id="2060" name="Picture 12" descr="Com seca, nível de hidrelétricas segue em queda no Brasil">
            <a:extLst>
              <a:ext uri="{FF2B5EF4-FFF2-40B4-BE49-F238E27FC236}">
                <a16:creationId xmlns:a16="http://schemas.microsoft.com/office/drawing/2014/main" id="{3D27A957-90A1-DACF-C132-184BB225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013" y="2058866"/>
            <a:ext cx="3484457" cy="19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297EE5A-9CC9-7D42-D470-7624982E0F1A}"/>
              </a:ext>
            </a:extLst>
          </p:cNvPr>
          <p:cNvSpPr txBox="1"/>
          <p:nvPr/>
        </p:nvSpPr>
        <p:spPr>
          <a:xfrm>
            <a:off x="11274242" y="1609087"/>
            <a:ext cx="2435218" cy="461665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2100" b="1" dirty="0"/>
              <a:t>Geração de energia</a:t>
            </a:r>
          </a:p>
        </p:txBody>
      </p:sp>
      <p:sp>
        <p:nvSpPr>
          <p:cNvPr id="2" name="AutoShape 2" descr="Corumbá (MS), 29/06/2024 - Com o auxílio de aviões, brigadistas do Prevfogo/Ibama combatem incêndios florestais no Pantanal. Foto: Marcelo Camargo/Agência Brasil">
            <a:extLst>
              <a:ext uri="{FF2B5EF4-FFF2-40B4-BE49-F238E27FC236}">
                <a16:creationId xmlns:a16="http://schemas.microsoft.com/office/drawing/2014/main" id="{AFF17125-DBB6-0FF3-D635-5145BC202A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 descr="Por do sol atrás das árvores&#10;&#10;O conteúdo gerado por IA pode estar incorreto.">
            <a:extLst>
              <a:ext uri="{FF2B5EF4-FFF2-40B4-BE49-F238E27FC236}">
                <a16:creationId xmlns:a16="http://schemas.microsoft.com/office/drawing/2014/main" id="{E4471778-117B-263D-ABC0-90024DCD5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6942" y="2058866"/>
            <a:ext cx="3232841" cy="195728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2EB11E-DBF3-A741-479C-DA18188B0E8C}"/>
              </a:ext>
            </a:extLst>
          </p:cNvPr>
          <p:cNvSpPr txBox="1"/>
          <p:nvPr/>
        </p:nvSpPr>
        <p:spPr>
          <a:xfrm>
            <a:off x="14219298" y="1597199"/>
            <a:ext cx="3559244" cy="461665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2100" b="1" dirty="0"/>
              <a:t> Risco de Propagação de Fogo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4A9C8AB-8804-6661-E2B9-4EE2497C6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281799"/>
              </p:ext>
            </p:extLst>
          </p:nvPr>
        </p:nvGraphicFramePr>
        <p:xfrm>
          <a:off x="366311" y="2693437"/>
          <a:ext cx="9806372" cy="6611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Agricultura Familiar: conceito, características e importância - Toda Matéria">
            <a:extLst>
              <a:ext uri="{FF2B5EF4-FFF2-40B4-BE49-F238E27FC236}">
                <a16:creationId xmlns:a16="http://schemas.microsoft.com/office/drawing/2014/main" id="{71D19BBC-9EE9-0E88-4EE0-385CC4BF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355" y="6969215"/>
            <a:ext cx="3504201" cy="19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D4A337-6FB3-86DC-E99B-BB045AE52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 b="12601"/>
          <a:stretch>
            <a:fillRect/>
          </a:stretch>
        </p:blipFill>
        <p:spPr bwMode="auto">
          <a:xfrm>
            <a:off x="14446941" y="7684125"/>
            <a:ext cx="3191694" cy="19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0F73A12-7018-8B04-7861-14BDCFC747ED}"/>
              </a:ext>
            </a:extLst>
          </p:cNvPr>
          <p:cNvSpPr txBox="1"/>
          <p:nvPr/>
        </p:nvSpPr>
        <p:spPr>
          <a:xfrm>
            <a:off x="14262589" y="6576129"/>
            <a:ext cx="3670130" cy="11079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sz="2100" b="1" dirty="0"/>
              <a:t>Suporte: ajuda humanitária para comunidades isoladas (ICMBIO)</a:t>
            </a:r>
          </a:p>
        </p:txBody>
      </p:sp>
      <p:pic>
        <p:nvPicPr>
          <p:cNvPr id="21" name="Imagem 20" descr="Barco na areia da praia&#10;&#10;O conteúdo gerado por IA pode estar incorreto.">
            <a:extLst>
              <a:ext uri="{FF2B5EF4-FFF2-40B4-BE49-F238E27FC236}">
                <a16:creationId xmlns:a16="http://schemas.microsoft.com/office/drawing/2014/main" id="{2EFF26C7-3D65-8BAA-B2D7-29ACE4DF8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50265" y="4555065"/>
            <a:ext cx="3243234" cy="194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46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78208-113C-75A4-4941-BF830660E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9;g2d329b3bac2_0_14">
            <a:extLst>
              <a:ext uri="{FF2B5EF4-FFF2-40B4-BE49-F238E27FC236}">
                <a16:creationId xmlns:a16="http://schemas.microsoft.com/office/drawing/2014/main" id="{41EABD11-D17D-3B6E-5A0D-2ABD648E5C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0;g2d329b3bac2_0_14">
            <a:extLst>
              <a:ext uri="{FF2B5EF4-FFF2-40B4-BE49-F238E27FC236}">
                <a16:creationId xmlns:a16="http://schemas.microsoft.com/office/drawing/2014/main" id="{D3E74E2C-72ED-6D31-D4A3-045F636A9FA5}"/>
              </a:ext>
            </a:extLst>
          </p:cNvPr>
          <p:cNvSpPr txBox="1"/>
          <p:nvPr/>
        </p:nvSpPr>
        <p:spPr>
          <a:xfrm>
            <a:off x="0" y="96675"/>
            <a:ext cx="12538800" cy="96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Projeção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de </a:t>
            </a: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aumento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da </a:t>
            </a: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frequência</a:t>
            </a:r>
            <a:r>
              <a:rPr lang="en-US" sz="4500" b="1" cap="small" dirty="0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 de </a:t>
            </a:r>
            <a:r>
              <a:rPr lang="en-US" sz="4500" b="1" cap="small" dirty="0" err="1">
                <a:solidFill>
                  <a:schemeClr val="lt1"/>
                </a:solidFill>
                <a:ea typeface="Roboto" panose="02000000000000000000" pitchFamily="2" charset="0"/>
                <a:cs typeface="Roboto" panose="02000000000000000000" pitchFamily="2" charset="0"/>
                <a:sym typeface="Bree Serif"/>
              </a:rPr>
              <a:t>secas</a:t>
            </a:r>
            <a:endParaRPr sz="4500" b="1" cap="small" dirty="0">
              <a:solidFill>
                <a:schemeClr val="lt1"/>
              </a:solidFill>
              <a:ea typeface="Roboto" panose="02000000000000000000" pitchFamily="2" charset="0"/>
              <a:cs typeface="Roboto" panose="02000000000000000000" pitchFamily="2" charset="0"/>
              <a:sym typeface="Bree Serif"/>
            </a:endParaRPr>
          </a:p>
        </p:txBody>
      </p:sp>
      <p:pic>
        <p:nvPicPr>
          <p:cNvPr id="5" name="image19.png">
            <a:extLst>
              <a:ext uri="{FF2B5EF4-FFF2-40B4-BE49-F238E27FC236}">
                <a16:creationId xmlns:a16="http://schemas.microsoft.com/office/drawing/2014/main" id="{EFE56873-8C81-C496-24E9-AC8893A9A4A0}"/>
              </a:ext>
            </a:extLst>
          </p:cNvPr>
          <p:cNvPicPr/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1" y="2467679"/>
            <a:ext cx="11241908" cy="5351642"/>
          </a:xfrm>
          <a:prstGeom prst="rect">
            <a:avLst/>
          </a:prstGeom>
          <a:ln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D678A6B-E007-B9E9-65BA-E8D687F8A585}"/>
              </a:ext>
            </a:extLst>
          </p:cNvPr>
          <p:cNvSpPr txBox="1"/>
          <p:nvPr/>
        </p:nvSpPr>
        <p:spPr>
          <a:xfrm>
            <a:off x="2140583" y="2124824"/>
            <a:ext cx="1283685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dirty="0"/>
              <a:t>2021-2040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9E0332-05E0-47FC-E546-D78C74E92DFC}"/>
              </a:ext>
            </a:extLst>
          </p:cNvPr>
          <p:cNvSpPr txBox="1"/>
          <p:nvPr/>
        </p:nvSpPr>
        <p:spPr>
          <a:xfrm>
            <a:off x="7732294" y="2190680"/>
            <a:ext cx="1283685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dirty="0"/>
              <a:t>2041-2060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58AD9C5-3E10-7FB2-D6DF-60E3957867CE}"/>
              </a:ext>
            </a:extLst>
          </p:cNvPr>
          <p:cNvSpPr txBox="1"/>
          <p:nvPr/>
        </p:nvSpPr>
        <p:spPr>
          <a:xfrm>
            <a:off x="11241908" y="1409700"/>
            <a:ext cx="6817491" cy="8417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sz="2600" b="1" dirty="0"/>
              <a:t>Avanços do CEMADEN =&gt; aprimorar a previsão e o monitoramento de secas no Brasil: </a:t>
            </a:r>
          </a:p>
          <a:p>
            <a:endParaRPr lang="pt-BR" sz="2600" dirty="0"/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600" dirty="0"/>
              <a:t>Nova metodologia para a avaliação dos impactos de secas no contexto do Programa Garantia-Safra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600" dirty="0"/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600" dirty="0"/>
              <a:t>Novos modelos para a previsão do IIS com até 3 meses de antecedência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600" dirty="0"/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600" dirty="0"/>
              <a:t>Uso de Inteligência Artificial para a previsão de secas agrícolas e hidrológicas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600" dirty="0"/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600" dirty="0"/>
              <a:t>Aprimorar estudos sobre áreas potencialmente mais afetadas em diferentes setores produtivos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2600" dirty="0"/>
          </a:p>
          <a:p>
            <a:pPr marL="428625" indent="-42862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600" dirty="0"/>
              <a:t>Mapeamento da vulnerabilidade às secas nos diferentes setores produtivos para orientar políticas públicas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3507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&#10;&#10;O conteúdo gerado por IA pode estar incorreto.">
            <a:extLst>
              <a:ext uri="{FF2B5EF4-FFF2-40B4-BE49-F238E27FC236}">
                <a16:creationId xmlns:a16="http://schemas.microsoft.com/office/drawing/2014/main" id="{73C89488-61D8-880F-CEB6-8A93512A4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1" t="8276" b="3808"/>
          <a:stretch>
            <a:fillRect/>
          </a:stretch>
        </p:blipFill>
        <p:spPr>
          <a:xfrm>
            <a:off x="6792624" y="2924803"/>
            <a:ext cx="6667212" cy="567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10FBF14-2A5B-AB70-1BB2-783518318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12"/>
          <a:stretch>
            <a:fillRect/>
          </a:stretch>
        </p:blipFill>
        <p:spPr>
          <a:xfrm>
            <a:off x="69308" y="1701273"/>
            <a:ext cx="6759374" cy="5670000"/>
          </a:xfrm>
          <a:prstGeom prst="rect">
            <a:avLst/>
          </a:prstGeom>
        </p:spPr>
      </p:pic>
      <p:sp>
        <p:nvSpPr>
          <p:cNvPr id="302" name="Google Shape;302;p17"/>
          <p:cNvSpPr txBox="1"/>
          <p:nvPr/>
        </p:nvSpPr>
        <p:spPr>
          <a:xfrm>
            <a:off x="7183912" y="1683939"/>
            <a:ext cx="9740684" cy="6925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Narrow"/>
              </a:rPr>
              <a:t>Índice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Narrow"/>
              </a:rPr>
              <a:t> de Seca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Narrow"/>
              </a:rPr>
              <a:t>Bivariado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Narrow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Narrow"/>
              </a:rPr>
              <a:t>Precipitação-Vazão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Narrow"/>
              </a:rPr>
              <a:t> – TSI</a:t>
            </a:r>
            <a:endParaRPr sz="2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Google Shape;116;g2249475fcb2_0_52">
            <a:extLst>
              <a:ext uri="{FF2B5EF4-FFF2-40B4-BE49-F238E27FC236}">
                <a16:creationId xmlns:a16="http://schemas.microsoft.com/office/drawing/2014/main" id="{AD60C36C-C8A8-6C7C-77D4-C11D232409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0;g2249475fcb2_0_101">
            <a:extLst>
              <a:ext uri="{FF2B5EF4-FFF2-40B4-BE49-F238E27FC236}">
                <a16:creationId xmlns:a16="http://schemas.microsoft.com/office/drawing/2014/main" id="{C72605B3-9825-74A2-A2BF-D2AF3BA101FA}"/>
              </a:ext>
            </a:extLst>
          </p:cNvPr>
          <p:cNvSpPr txBox="1"/>
          <p:nvPr/>
        </p:nvSpPr>
        <p:spPr>
          <a:xfrm>
            <a:off x="0" y="130303"/>
            <a:ext cx="12538800" cy="87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spAutoFit/>
          </a:bodyPr>
          <a:lstStyle/>
          <a:p>
            <a:pPr algn="ctr"/>
            <a:r>
              <a:rPr lang="en-US" sz="3900" b="1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Monitoramento</a:t>
            </a:r>
            <a:r>
              <a:rPr lang="en-US" sz="3900" b="1" cap="small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da Seca e o Impacto </a:t>
            </a:r>
            <a:r>
              <a:rPr lang="en-US" sz="3900" b="1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nos</a:t>
            </a:r>
            <a:r>
              <a:rPr lang="en-US" sz="3900" b="1" cap="small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3900" b="1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Recursos</a:t>
            </a:r>
            <a:r>
              <a:rPr lang="en-US" sz="3900" b="1" cap="small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US" sz="3900" b="1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Hídricos</a:t>
            </a:r>
            <a:endParaRPr sz="3900" b="1" cap="small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A4C96-71D4-67EF-7793-1B0E55E7C47C}"/>
              </a:ext>
            </a:extLst>
          </p:cNvPr>
          <p:cNvSpPr txBox="1"/>
          <p:nvPr/>
        </p:nvSpPr>
        <p:spPr>
          <a:xfrm>
            <a:off x="4877723" y="1701273"/>
            <a:ext cx="1974579" cy="1061829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GB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Observado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Julho</a:t>
            </a:r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AD83A-F151-0844-567C-118F74896EE8}"/>
              </a:ext>
            </a:extLst>
          </p:cNvPr>
          <p:cNvSpPr txBox="1"/>
          <p:nvPr/>
        </p:nvSpPr>
        <p:spPr>
          <a:xfrm>
            <a:off x="11064528" y="3001638"/>
            <a:ext cx="2275143" cy="1061829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GB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Previsto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Agosto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0CF80-A5C6-2293-2D52-09EF874AB86B}"/>
              </a:ext>
            </a:extLst>
          </p:cNvPr>
          <p:cNvSpPr txBox="1"/>
          <p:nvPr/>
        </p:nvSpPr>
        <p:spPr>
          <a:xfrm>
            <a:off x="14206862" y="7042781"/>
            <a:ext cx="4200405" cy="2760756"/>
          </a:xfrm>
          <a:prstGeom prst="rect">
            <a:avLst/>
          </a:prstGeom>
          <a:noFill/>
        </p:spPr>
        <p:txBody>
          <a:bodyPr wrap="square" lIns="137160" tIns="68580" rIns="137160" bIns="68580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Abastecimento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Geração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hidrelétrica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Navegação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m 2" descr="Mapa&#10;&#10;Descrição gerada automaticamente com confiança média">
            <a:extLst>
              <a:ext uri="{FF2B5EF4-FFF2-40B4-BE49-F238E27FC236}">
                <a16:creationId xmlns:a16="http://schemas.microsoft.com/office/drawing/2014/main" id="{7F37B197-329F-0BA7-E4CA-54D673EC36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66635" r="82161" b="11130"/>
          <a:stretch/>
        </p:blipFill>
        <p:spPr>
          <a:xfrm>
            <a:off x="13471110" y="7188000"/>
            <a:ext cx="816717" cy="178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E122C-CAFC-33E6-C726-0ED551403B7C}"/>
              </a:ext>
            </a:extLst>
          </p:cNvPr>
          <p:cNvSpPr txBox="1"/>
          <p:nvPr/>
        </p:nvSpPr>
        <p:spPr>
          <a:xfrm>
            <a:off x="705743" y="7685480"/>
            <a:ext cx="5159270" cy="180049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42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Bacias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hidrográficas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–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em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expansão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para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cobrir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todo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o </a:t>
            </a:r>
            <a:r>
              <a:rPr lang="en-GB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Brasil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13DBB9-27FE-CEBC-9B49-941599145C20}"/>
              </a:ext>
            </a:extLst>
          </p:cNvPr>
          <p:cNvGrpSpPr>
            <a:grpSpLocks noChangeAspect="1"/>
          </p:cNvGrpSpPr>
          <p:nvPr/>
        </p:nvGrpSpPr>
        <p:grpSpPr>
          <a:xfrm>
            <a:off x="13561404" y="9118026"/>
            <a:ext cx="647901" cy="648000"/>
            <a:chOff x="4512129" y="1883877"/>
            <a:chExt cx="3635827" cy="3636382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8EC485-94C0-983F-AA9A-FF2D920D5D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2129" y="1884405"/>
              <a:ext cx="3635827" cy="36358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73F010-55F7-B6F2-C493-FA4BA9BDB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477"/>
            <a:stretch/>
          </p:blipFill>
          <p:spPr>
            <a:xfrm>
              <a:off x="5097497" y="2459207"/>
              <a:ext cx="2478974" cy="236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</p:pic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1D1D9CDC-FCD2-F0C1-B0DF-9707B5EFE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2129" y="1883877"/>
              <a:ext cx="3635827" cy="3635854"/>
            </a:xfrm>
            <a:prstGeom prst="donut">
              <a:avLst>
                <a:gd name="adj" fmla="val 352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">
            <a:extLst>
              <a:ext uri="{FF2B5EF4-FFF2-40B4-BE49-F238E27FC236}">
                <a16:creationId xmlns:a16="http://schemas.microsoft.com/office/drawing/2014/main" id="{34639845-6E2D-6D91-5BDA-2D803336E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9468" y="2686751"/>
            <a:ext cx="4334424" cy="42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8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2249475fcb2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1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0;g2249475fcb2_0_101">
            <a:extLst>
              <a:ext uri="{FF2B5EF4-FFF2-40B4-BE49-F238E27FC236}">
                <a16:creationId xmlns:a16="http://schemas.microsoft.com/office/drawing/2014/main" id="{3218944F-4A36-C84F-C478-8D0A54F6AD07}"/>
              </a:ext>
            </a:extLst>
          </p:cNvPr>
          <p:cNvSpPr txBox="1"/>
          <p:nvPr/>
        </p:nvSpPr>
        <p:spPr>
          <a:xfrm>
            <a:off x="0" y="61052"/>
            <a:ext cx="12538800" cy="1015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spAutoFit/>
          </a:bodyPr>
          <a:lstStyle/>
          <a:p>
            <a:pPr algn="ctr"/>
            <a:r>
              <a:rPr lang="en-US" sz="4800" cap="small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Comunicação</a:t>
            </a:r>
            <a:r>
              <a:rPr lang="en-US" sz="4800" cap="small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Bree Serif"/>
              </a:rPr>
              <a:t> de Risco de Seca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8D173AC-5878-5DE6-6FEF-808887A386FE}"/>
              </a:ext>
            </a:extLst>
          </p:cNvPr>
          <p:cNvSpPr txBox="1"/>
          <p:nvPr/>
        </p:nvSpPr>
        <p:spPr>
          <a:xfrm>
            <a:off x="1139233" y="5846155"/>
            <a:ext cx="8625246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2400" b="1" dirty="0"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(https://www.gov.br/cemaden/pt-br/assuntos/monitoramento</a:t>
            </a:r>
            <a:r>
              <a:rPr lang="pt-BR" sz="2400" b="1" dirty="0">
                <a:hlinkClick r:id="rId4"/>
              </a:rPr>
              <a:t>/</a:t>
            </a:r>
            <a:r>
              <a:rPr lang="pt-BR" sz="2400" b="1" dirty="0"/>
              <a:t>)</a:t>
            </a:r>
          </a:p>
          <a:p>
            <a:endParaRPr lang="pt-BR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D64CD-6541-32B2-BADE-9577F920413B}"/>
              </a:ext>
            </a:extLst>
          </p:cNvPr>
          <p:cNvSpPr txBox="1"/>
          <p:nvPr/>
        </p:nvSpPr>
        <p:spPr>
          <a:xfrm>
            <a:off x="352332" y="1376870"/>
            <a:ext cx="8976151" cy="453970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514350" indent="-5143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Reuniões 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Boletins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Mensais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Avaliação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Previsão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Eventos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extremos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Atividades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Estratégicas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Brasil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-BR" sz="2400" b="1" dirty="0">
                <a:solidFill>
                  <a:srgbClr val="FF0000"/>
                </a:solidFill>
                <a:hlinkClick r:id="rId5"/>
              </a:rPr>
              <a:t>YouTube.com/@</a:t>
            </a:r>
            <a:r>
              <a:rPr lang="pt-BR" sz="2400" b="1" dirty="0" err="1">
                <a:solidFill>
                  <a:srgbClr val="FF0000"/>
                </a:solidFill>
                <a:hlinkClick r:id="rId5"/>
              </a:rPr>
              <a:t>reuniaodeimpactoscemade</a:t>
            </a:r>
            <a:r>
              <a:rPr lang="pt-BR" sz="2400" b="1" dirty="0" err="1">
                <a:hlinkClick r:id="rId5"/>
              </a:rPr>
              <a:t>n</a:t>
            </a:r>
            <a:r>
              <a:rPr lang="pt-BR" sz="3200" b="1" dirty="0"/>
              <a:t>)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Reuniões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Salas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Situação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Monitoramento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Agência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Nacional de Águas 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Saneamento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Básico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(ANA)</a:t>
            </a:r>
          </a:p>
          <a:p>
            <a:pPr marL="514350" indent="-5143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Boletins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Mensais no site do CEMADEN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86C4B2-229C-07DB-00F8-BA3405150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035" y="1641969"/>
            <a:ext cx="3564000" cy="5039238"/>
          </a:xfrm>
          <a:prstGeom prst="rect">
            <a:avLst/>
          </a:prstGeom>
          <a:effectLst>
            <a:glow rad="1270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D0D414-68CF-F2A8-796C-A139E1407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5390" y="2106251"/>
            <a:ext cx="3589752" cy="5076000"/>
          </a:xfrm>
          <a:prstGeom prst="rect">
            <a:avLst/>
          </a:prstGeom>
          <a:effectLst>
            <a:glow rad="1270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2F738-D87B-BE01-5614-CD0D9536F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7513" r="11558" b="21018"/>
          <a:stretch/>
        </p:blipFill>
        <p:spPr bwMode="auto">
          <a:xfrm>
            <a:off x="1151265" y="7208033"/>
            <a:ext cx="3502401" cy="11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206975-2DBA-8F96-D41C-E18EEF14D4DF}"/>
              </a:ext>
            </a:extLst>
          </p:cNvPr>
          <p:cNvGrpSpPr/>
          <p:nvPr/>
        </p:nvGrpSpPr>
        <p:grpSpPr>
          <a:xfrm>
            <a:off x="899881" y="8383662"/>
            <a:ext cx="3836895" cy="1440963"/>
            <a:chOff x="2778345" y="5632174"/>
            <a:chExt cx="3021375" cy="1089454"/>
          </a:xfrm>
        </p:grpSpPr>
        <p:pic>
          <p:nvPicPr>
            <p:cNvPr id="7" name="Picture 4" descr="ANATER - Agência Nacional de Assistência Técnica e Extensão Rural">
              <a:extLst>
                <a:ext uri="{FF2B5EF4-FFF2-40B4-BE49-F238E27FC236}">
                  <a16:creationId xmlns:a16="http://schemas.microsoft.com/office/drawing/2014/main" id="{0C0D40A1-2A6A-526C-D0A1-7B36D08466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05"/>
            <a:stretch/>
          </p:blipFill>
          <p:spPr bwMode="auto">
            <a:xfrm>
              <a:off x="3771593" y="5632174"/>
              <a:ext cx="2028127" cy="1089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Garantia-Safra será aperfeiçoado, anuncia Ministério da Agricultura |  AGROemDIA">
              <a:extLst>
                <a:ext uri="{FF2B5EF4-FFF2-40B4-BE49-F238E27FC236}">
                  <a16:creationId xmlns:a16="http://schemas.microsoft.com/office/drawing/2014/main" id="{1D48A710-1A80-8715-DB3A-6A32D3C43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345" y="5887954"/>
              <a:ext cx="1183391" cy="65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Defesa Civil de SC – DC">
            <a:extLst>
              <a:ext uri="{FF2B5EF4-FFF2-40B4-BE49-F238E27FC236}">
                <a16:creationId xmlns:a16="http://schemas.microsoft.com/office/drawing/2014/main" id="{AD3A69A6-3827-D84B-515B-A9FDAF73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87" y="7208033"/>
            <a:ext cx="1305497" cy="12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strutura organizacional do Subcomadec - Defesa Civil">
            <a:extLst>
              <a:ext uri="{FF2B5EF4-FFF2-40B4-BE49-F238E27FC236}">
                <a16:creationId xmlns:a16="http://schemas.microsoft.com/office/drawing/2014/main" id="{40AB053C-840F-342D-2A78-73BD9766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18" y="7208033"/>
            <a:ext cx="1301276" cy="130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O que muda na ANA com novo marco legal de saneamento?">
            <a:extLst>
              <a:ext uri="{FF2B5EF4-FFF2-40B4-BE49-F238E27FC236}">
                <a16:creationId xmlns:a16="http://schemas.microsoft.com/office/drawing/2014/main" id="{AF25C369-013F-FA93-D037-2F06D4E2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84" y="7403163"/>
            <a:ext cx="1648596" cy="7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6EC6B2-59B1-E0D2-03B6-DE9C3A430F79}"/>
              </a:ext>
            </a:extLst>
          </p:cNvPr>
          <p:cNvSpPr txBox="1"/>
          <p:nvPr/>
        </p:nvSpPr>
        <p:spPr>
          <a:xfrm>
            <a:off x="6082893" y="8661670"/>
            <a:ext cx="2575551" cy="41549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GB" dirty="0"/>
              <a:t>State Water Agencies</a:t>
            </a:r>
          </a:p>
        </p:txBody>
      </p:sp>
      <p:pic>
        <p:nvPicPr>
          <p:cNvPr id="14" name="Picture 14" descr="Ons">
            <a:extLst>
              <a:ext uri="{FF2B5EF4-FFF2-40B4-BE49-F238E27FC236}">
                <a16:creationId xmlns:a16="http://schemas.microsoft.com/office/drawing/2014/main" id="{EC081687-CBA5-448E-0914-71BD23B0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95" y="8134298"/>
            <a:ext cx="1868355" cy="18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ompanhia de Saneamento Básico do Estado de São Paulo – Wikipédia, a  enciclopédia livre">
            <a:extLst>
              <a:ext uri="{FF2B5EF4-FFF2-40B4-BE49-F238E27FC236}">
                <a16:creationId xmlns:a16="http://schemas.microsoft.com/office/drawing/2014/main" id="{EC2B442F-14F2-52FD-8958-B7A2878A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14" y="8619513"/>
            <a:ext cx="851306" cy="12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4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-4440" y="-774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18" tIns="81612" rIns="163218" bIns="81612"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030" name="Picture 6" descr="http://www.portalamazonia.com.br/editoria/files/2014/04/cheia-humait%C3%A1-foto-divulga%C3%A7%C3%A3o-defesa-civil-am.jpg"/>
          <p:cNvPicPr>
            <a:picLocks noChangeAspect="1" noChangeArrowheads="1"/>
          </p:cNvPicPr>
          <p:nvPr/>
        </p:nvPicPr>
        <p:blipFill rotWithShape="1">
          <a:blip r:embed="rId3"/>
          <a:srcRect l="10855" t="25222" r="7291" b="4928"/>
          <a:stretch/>
        </p:blipFill>
        <p:spPr bwMode="auto">
          <a:xfrm>
            <a:off x="4962017" y="2898767"/>
            <a:ext cx="4367765" cy="2552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9" name="Retângulo 6"/>
          <p:cNvSpPr>
            <a:spLocks noChangeArrowheads="1"/>
          </p:cNvSpPr>
          <p:nvPr/>
        </p:nvSpPr>
        <p:spPr bwMode="auto">
          <a:xfrm>
            <a:off x="-77469" y="778515"/>
            <a:ext cx="18361025" cy="10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18" tIns="81612" rIns="163218" bIns="81612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900" b="1" dirty="0">
                <a:solidFill>
                  <a:srgbClr val="002060"/>
                </a:solidFill>
              </a:rPr>
              <a:t>Nas últimas duas décadas o Brasil tem sido impactado e continua sendo afetado por extremos climáticos, com consequente impactos socioeconômicos e nos ecossistemas  em todo o país </a:t>
            </a:r>
            <a:endParaRPr lang="en-US" altLang="pt-BR" sz="2900" b="1" dirty="0">
              <a:solidFill>
                <a:srgbClr val="002060"/>
              </a:solidFill>
            </a:endParaRPr>
          </a:p>
        </p:txBody>
      </p:sp>
      <p:grpSp>
        <p:nvGrpSpPr>
          <p:cNvPr id="16390" name="Grupo 9"/>
          <p:cNvGrpSpPr>
            <a:grpSpLocks/>
          </p:cNvGrpSpPr>
          <p:nvPr/>
        </p:nvGrpSpPr>
        <p:grpSpPr bwMode="auto">
          <a:xfrm>
            <a:off x="80039" y="2123208"/>
            <a:ext cx="4771526" cy="3649443"/>
            <a:chOff x="37245" y="856271"/>
            <a:chExt cx="3885620" cy="2975708"/>
          </a:xfrm>
        </p:grpSpPr>
        <p:pic>
          <p:nvPicPr>
            <p:cNvPr id="1028" name="Picture 4" descr="http://s.glbimg.com/jo/g1/f/original/2011/02/03/seca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714" y="1275364"/>
              <a:ext cx="3682193" cy="25566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Retângulo 1"/>
            <p:cNvSpPr/>
            <p:nvPr/>
          </p:nvSpPr>
          <p:spPr>
            <a:xfrm>
              <a:off x="37245" y="856271"/>
              <a:ext cx="3885620" cy="5270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1632191">
                <a:defRPr/>
              </a:pPr>
              <a:r>
                <a:rPr lang="pt-BR" b="1" dirty="0">
                  <a:solidFill>
                    <a:schemeClr val="bg1"/>
                  </a:solidFill>
                </a:rPr>
                <a:t>Secas na AMZ em 2005 ; 2010; 2016; 2023; 2024 e no Acre em 2025 </a:t>
              </a:r>
            </a:p>
          </p:txBody>
        </p:sp>
      </p:grpSp>
      <p:sp>
        <p:nvSpPr>
          <p:cNvPr id="4" name="Retângulo 3"/>
          <p:cNvSpPr/>
          <p:nvPr/>
        </p:nvSpPr>
        <p:spPr>
          <a:xfrm>
            <a:off x="13788519" y="2147892"/>
            <a:ext cx="4596440" cy="4725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63218" tIns="81612" rIns="163218" bIns="81612">
            <a:spAutoFit/>
          </a:bodyPr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bg1"/>
                </a:solidFill>
              </a:rPr>
              <a:t>Seca no semiárido do Brasil de 2012 a 2017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3479785" y="6269718"/>
            <a:ext cx="4803776" cy="108820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63218" tIns="81612" rIns="163218" bIns="81612"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bg1"/>
                </a:solidFill>
              </a:rPr>
              <a:t>Seca no Sudeste do Brasil  (2014-2015) que gerou a pior crise de agua na cidade de São Paulo desde 1960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295655" y="-19050"/>
            <a:ext cx="11303000" cy="934320"/>
          </a:xfrm>
          <a:prstGeom prst="rect">
            <a:avLst/>
          </a:prstGeom>
          <a:noFill/>
        </p:spPr>
        <p:txBody>
          <a:bodyPr lIns="163218" tIns="81612" rIns="163218" bIns="81612">
            <a:spAutoFit/>
          </a:bodyPr>
          <a:lstStyle/>
          <a:p>
            <a:pPr algn="ctr" defTabSz="1632191">
              <a:defRPr/>
            </a:pPr>
            <a:r>
              <a:rPr lang="pt-BR" sz="5000" b="1" dirty="0">
                <a:solidFill>
                  <a:schemeClr val="accent2">
                    <a:lumMod val="75000"/>
                  </a:schemeClr>
                </a:solidFill>
              </a:rPr>
              <a:t>Extremos Climáticos</a:t>
            </a:r>
            <a:endParaRPr lang="en-US" sz="5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http://www.canaldoprodutor.com.br/sites/default/files/imagecache/571x321/seca_nordeste_2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88519" y="3239377"/>
            <a:ext cx="4596440" cy="2508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/>
          <a:srcRect b="19270"/>
          <a:stretch/>
        </p:blipFill>
        <p:spPr bwMode="auto">
          <a:xfrm>
            <a:off x="13479785" y="7387113"/>
            <a:ext cx="4803776" cy="2820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A7848CF-2306-4E09-A952-4F9003158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683" y="6407035"/>
            <a:ext cx="3827789" cy="13822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429D0D2-C411-4272-9938-4274A8971E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9473945" y="7718961"/>
            <a:ext cx="3801042" cy="243524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684060" y="7705964"/>
            <a:ext cx="3132348" cy="646294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Mar/2020; Jan/2022; 2023, 2024</a:t>
            </a:r>
          </a:p>
        </p:txBody>
      </p:sp>
      <p:pic>
        <p:nvPicPr>
          <p:cNvPr id="1026" name="Picture 2" descr="As causas da seca extrema do Pantanal : Revista Pesquisa Fapes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1" y="7793563"/>
            <a:ext cx="4201913" cy="23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ogo já consumiu mais de 10% do Pantanal em 20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1" y="6046000"/>
            <a:ext cx="4201913" cy="225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135695" y="6003852"/>
            <a:ext cx="4163180" cy="7188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63218" tIns="81612" rIns="163218" bIns="81612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</a:rPr>
              <a:t>Queimadas  no Pantanal em 2020, 2022-24</a:t>
            </a:r>
          </a:p>
        </p:txBody>
      </p:sp>
      <p:pic>
        <p:nvPicPr>
          <p:cNvPr id="1034" name="Picture 10" descr="Enchentes no Rio Grande do Sul: várias cidades inundam após temporais; foto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71" y="8039054"/>
            <a:ext cx="3551390" cy="22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stiagem deixa centenas de municípios do Rio Grande do Sul em situação de  emergência | Jornal Nacional | G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3" y="6003857"/>
            <a:ext cx="3815913" cy="19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4572008" y="5719830"/>
            <a:ext cx="3815912" cy="44181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63218" tIns="81612" rIns="163218" bIns="81612">
            <a:spAutoFit/>
          </a:bodyPr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bg1"/>
                </a:solidFill>
              </a:rPr>
              <a:t>Seca no RS em  2020-2023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689571" y="8039058"/>
            <a:ext cx="3551390" cy="7188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63218" tIns="81612" rIns="163218" bIns="81612">
            <a:spAutoFit/>
          </a:bodyPr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bg1"/>
                </a:solidFill>
              </a:rPr>
              <a:t>IN  e MM no RS em  2023-2024-2025</a:t>
            </a:r>
          </a:p>
        </p:txBody>
      </p:sp>
      <p:sp>
        <p:nvSpPr>
          <p:cNvPr id="3" name="Retângulo 2"/>
          <p:cNvSpPr/>
          <p:nvPr/>
        </p:nvSpPr>
        <p:spPr>
          <a:xfrm>
            <a:off x="4931537" y="2371057"/>
            <a:ext cx="4398245" cy="7188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63218" tIns="81612" rIns="163218" bIns="81612">
            <a:spAutoFit/>
          </a:bodyPr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bg1"/>
                </a:solidFill>
              </a:rPr>
              <a:t>IN na AMZ em 2009, 2013 e 2014, 2021</a:t>
            </a:r>
          </a:p>
          <a:p>
            <a:pPr algn="ctr" eaLnBrk="1" hangingPunct="1">
              <a:defRPr/>
            </a:pPr>
            <a:r>
              <a:rPr lang="pt-BR" b="1" dirty="0">
                <a:solidFill>
                  <a:schemeClr val="bg1"/>
                </a:solidFill>
              </a:rPr>
              <a:t>IN no Acre em 2023, 2024, 2025</a:t>
            </a:r>
          </a:p>
        </p:txBody>
      </p:sp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559303"/>
              </p:ext>
            </p:extLst>
          </p:nvPr>
        </p:nvGraphicFramePr>
        <p:xfrm>
          <a:off x="8947149" y="2453902"/>
          <a:ext cx="4976385" cy="382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239369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7" descr="Linha do tempo&#10;&#10;Descrição gerada automaticamente com confiança média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8288000" cy="10776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8;g1e69d398342_3_0"/>
          <p:cNvSpPr txBox="1"/>
          <p:nvPr/>
        </p:nvSpPr>
        <p:spPr>
          <a:xfrm>
            <a:off x="91002" y="8625071"/>
            <a:ext cx="13048200" cy="1092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31" tIns="182831" rIns="182831" bIns="182831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pt-BR" sz="2900" b="1" dirty="0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Reconhecimento UNFCCC </a:t>
            </a:r>
            <a:r>
              <a:rPr lang="pt-BR" sz="2900" dirty="0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pt-BR" sz="2900" i="1" dirty="0" err="1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r>
              <a:rPr lang="pt-BR" sz="2900" i="1" dirty="0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900" i="1" dirty="0" err="1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2900" i="1" dirty="0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 Training: </a:t>
            </a:r>
            <a:r>
              <a:rPr lang="pt-BR" sz="2900" i="1" dirty="0" err="1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r>
              <a:rPr lang="pt-BR" sz="2900" i="1" dirty="0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900" i="1" dirty="0" err="1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Practices</a:t>
            </a:r>
            <a:r>
              <a:rPr lang="pt-BR" sz="2900" i="1" dirty="0">
                <a:solidFill>
                  <a:srgbClr val="122F5D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b="1" dirty="0">
                <a:solidFill>
                  <a:srgbClr val="122F5D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http://unfccc.int/cooperation_and_support/education_and_outreach/education_and_training/items/8992.php</a:t>
            </a:r>
            <a:endParaRPr b="1" dirty="0">
              <a:solidFill>
                <a:srgbClr val="122F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oogle Shape;189;g1e69d398342_3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2400300"/>
            <a:ext cx="13994520" cy="6074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0" y="1077688"/>
            <a:ext cx="17526000" cy="1384974"/>
          </a:xfrm>
          <a:prstGeom prst="rect">
            <a:avLst/>
          </a:prstGeom>
          <a:noFill/>
        </p:spPr>
        <p:txBody>
          <a:bodyPr wrap="square" lIns="182861" tIns="91430" rIns="182861" bIns="91430" rtlCol="0">
            <a:spAutoFit/>
          </a:bodyPr>
          <a:lstStyle/>
          <a:p>
            <a:pPr algn="ctr"/>
            <a:r>
              <a:rPr lang="pt-BR" sz="2900" b="1" dirty="0">
                <a:solidFill>
                  <a:srgbClr val="003A78"/>
                </a:solidFill>
                <a:latin typeface="Century Gothic" panose="020B0502020202020204" pitchFamily="34" charset="0"/>
              </a:rPr>
              <a:t>PROGRAMA CEMADEN EDUCAÇÃO: Rede de escolas e comunidades na prevenção de desastres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Mobiliza jovens e as comunidades para construir conhecimentos, refletir e agir na prevenção de riscos de desastres.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7400" y="6591300"/>
            <a:ext cx="4648200" cy="365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2420600" y="2628900"/>
            <a:ext cx="5638800" cy="646319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pt-BR" b="1" dirty="0">
                <a:solidFill>
                  <a:srgbClr val="0066FF"/>
                </a:solidFill>
                <a:latin typeface="Century Gothic" panose="020B0502020202020204" pitchFamily="34" charset="0"/>
                <a:hlinkClick r:id="rId7"/>
              </a:rPr>
              <a:t>https://educacao.cemaden.gov.br/</a:t>
            </a:r>
            <a:endParaRPr lang="pt-BR" b="1" dirty="0">
              <a:solidFill>
                <a:srgbClr val="0066FF"/>
              </a:solidFill>
              <a:latin typeface="Century Gothic" panose="020B0502020202020204" pitchFamily="34" charset="0"/>
            </a:endParaRPr>
          </a:p>
          <a:p>
            <a:endParaRPr lang="pt-BR" b="1" dirty="0">
              <a:solidFill>
                <a:srgbClr val="0066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65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80;p17" descr="Linha do tempo&#10;&#10;Descrição gerada automaticamente com confiança média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8288000" cy="10776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990600" y="2781300"/>
            <a:ext cx="15087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Considerações Finais </a:t>
            </a:r>
          </a:p>
          <a:p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/>
              <a:t>Recursos orçamentários para manutenções da rede de monitoramento ambiental observacional</a:t>
            </a:r>
          </a:p>
          <a:p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/>
              <a:t>Ampliação do quadro de recursos humanos do CEMADEN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3200" dirty="0"/>
          </a:p>
          <a:p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801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F39D423-477A-4DC0-8EA4-1DF5055414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8288000" cy="1028699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CF35A1D-6E68-494F-AA84-32BFCEBC9BCA}"/>
              </a:ext>
            </a:extLst>
          </p:cNvPr>
          <p:cNvSpPr/>
          <p:nvPr/>
        </p:nvSpPr>
        <p:spPr>
          <a:xfrm>
            <a:off x="228600" y="4229100"/>
            <a:ext cx="6629400" cy="2819400"/>
          </a:xfrm>
          <a:prstGeom prst="rect">
            <a:avLst/>
          </a:prstGeom>
          <a:solidFill>
            <a:srgbClr val="537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61" tIns="81630" rIns="163261" bIns="81630"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Obrigada! </a:t>
            </a:r>
          </a:p>
          <a:p>
            <a:pPr algn="ctr"/>
            <a:endParaRPr lang="pt-BR" sz="3600" b="1" dirty="0">
              <a:solidFill>
                <a:schemeClr val="bg1"/>
              </a:solidFill>
            </a:endParaRPr>
          </a:p>
          <a:p>
            <a:pPr algn="ctr"/>
            <a:r>
              <a:rPr lang="pt-BR" sz="3200" b="1" u="sng" dirty="0">
                <a:solidFill>
                  <a:srgbClr val="FF0000"/>
                </a:solidFill>
                <a:hlinkClick r:id="rId3"/>
              </a:rPr>
              <a:t>https://www.gov.br/cemaden/pt-br</a:t>
            </a:r>
            <a:endParaRPr lang="pt-BR" sz="3200" b="1" dirty="0">
              <a:solidFill>
                <a:srgbClr val="FF0000"/>
              </a:solidFill>
            </a:endParaRPr>
          </a:p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3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35089" y="715008"/>
            <a:ext cx="16129001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br>
              <a:rPr lang="pt-BR" sz="5000" b="1" dirty="0">
                <a:solidFill>
                  <a:srgbClr val="FF0000"/>
                </a:solidFill>
                <a:latin typeface="Calibri" charset="0"/>
              </a:rPr>
            </a:br>
            <a:r>
              <a:rPr lang="pt-BR" sz="5000" b="1" dirty="0">
                <a:solidFill>
                  <a:srgbClr val="FF0000"/>
                </a:solidFill>
                <a:latin typeface="Calibri" charset="0"/>
              </a:rPr>
              <a:t>O QUE É UM DESASTRE???</a:t>
            </a:r>
          </a:p>
        </p:txBody>
      </p:sp>
      <p:sp>
        <p:nvSpPr>
          <p:cNvPr id="8196" name="CaixaDeTexto 6"/>
          <p:cNvSpPr txBox="1">
            <a:spLocks noChangeArrowheads="1"/>
          </p:cNvSpPr>
          <p:nvPr/>
        </p:nvSpPr>
        <p:spPr bwMode="auto">
          <a:xfrm>
            <a:off x="5254628" y="3738563"/>
            <a:ext cx="1460501" cy="164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51" tIns="81627" rIns="163251" bIns="8162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 dirty="0">
                <a:solidFill>
                  <a:srgbClr val="C00000"/>
                </a:solidFill>
              </a:rPr>
              <a:t>X</a:t>
            </a:r>
            <a:endParaRPr lang="pt-BR" sz="9600" dirty="0">
              <a:solidFill>
                <a:srgbClr val="C00000"/>
              </a:solidFill>
            </a:endParaRPr>
          </a:p>
        </p:txBody>
      </p:sp>
      <p:pic>
        <p:nvPicPr>
          <p:cNvPr id="2" name="Picture 2" descr="[bc2.jpg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9" y="3200400"/>
            <a:ext cx="51498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D:\Documentos\Minhas imagens\Saco grande fotos\Imagem 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2" y="3214691"/>
            <a:ext cx="5140326" cy="289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aixaDeTexto 11"/>
          <p:cNvSpPr txBox="1">
            <a:spLocks noChangeArrowheads="1"/>
          </p:cNvSpPr>
          <p:nvPr/>
        </p:nvSpPr>
        <p:spPr bwMode="auto">
          <a:xfrm>
            <a:off x="11591929" y="3631411"/>
            <a:ext cx="1727201" cy="19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51" tIns="81627" rIns="163251" bIns="8162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900" dirty="0">
                <a:solidFill>
                  <a:srgbClr val="C00000"/>
                </a:solidFill>
              </a:rPr>
              <a:t>=</a:t>
            </a:r>
            <a:endParaRPr lang="pt-BR" sz="11900" dirty="0">
              <a:solidFill>
                <a:srgbClr val="C00000"/>
              </a:solidFill>
            </a:endParaRPr>
          </a:p>
        </p:txBody>
      </p:sp>
      <p:pic>
        <p:nvPicPr>
          <p:cNvPr id="8200" name="Picture 8" descr="Foto_M_315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327" y="3288511"/>
            <a:ext cx="4899024" cy="270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CaixaDeTexto 17"/>
          <p:cNvSpPr txBox="1">
            <a:spLocks noChangeArrowheads="1"/>
          </p:cNvSpPr>
          <p:nvPr/>
        </p:nvSpPr>
        <p:spPr bwMode="auto">
          <a:xfrm>
            <a:off x="5378451" y="7108034"/>
            <a:ext cx="1873250" cy="164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51" tIns="81627" rIns="163251" bIns="8162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00" dirty="0">
                <a:solidFill>
                  <a:srgbClr val="C00000"/>
                </a:solidFill>
              </a:rPr>
              <a:t>X</a:t>
            </a:r>
            <a:endParaRPr lang="pt-BR" sz="9600" dirty="0">
              <a:solidFill>
                <a:srgbClr val="C00000"/>
              </a:solidFill>
            </a:endParaRPr>
          </a:p>
        </p:txBody>
      </p: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3" y="6438904"/>
            <a:ext cx="5099051" cy="27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CaixaDeTexto 20"/>
          <p:cNvSpPr txBox="1">
            <a:spLocks noChangeArrowheads="1"/>
          </p:cNvSpPr>
          <p:nvPr/>
        </p:nvSpPr>
        <p:spPr bwMode="auto">
          <a:xfrm>
            <a:off x="11709401" y="6938965"/>
            <a:ext cx="1730376" cy="19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51" tIns="81627" rIns="163251" bIns="8162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900" dirty="0">
                <a:solidFill>
                  <a:srgbClr val="C00000"/>
                </a:solidFill>
              </a:rPr>
              <a:t>=</a:t>
            </a:r>
            <a:endParaRPr lang="pt-BR" sz="11900" dirty="0">
              <a:solidFill>
                <a:srgbClr val="C00000"/>
              </a:solidFill>
            </a:endParaRPr>
          </a:p>
        </p:txBody>
      </p:sp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330" y="6391279"/>
            <a:ext cx="5111750" cy="287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7" y="6655598"/>
            <a:ext cx="5184774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 bwMode="auto">
          <a:xfrm>
            <a:off x="1428752" y="2457450"/>
            <a:ext cx="300037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51" tIns="81627" rIns="163251" bIns="81627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4200" b="1" dirty="0">
                <a:solidFill>
                  <a:srgbClr val="FF0000"/>
                </a:solidFill>
                <a:latin typeface="Calibri" charset="0"/>
              </a:rPr>
              <a:t>AMEAÇA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6523939" y="2256755"/>
            <a:ext cx="5745248" cy="971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63251" tIns="81627" rIns="163251" bIns="81627"/>
          <a:lstStyle/>
          <a:p>
            <a:pPr>
              <a:defRPr/>
            </a:pPr>
            <a:r>
              <a:rPr lang="pt-BR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VULNERABILIDADE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14001751" y="2464598"/>
            <a:ext cx="3567185" cy="6429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63251" tIns="81627" rIns="163251" bIns="81627"/>
          <a:lstStyle/>
          <a:p>
            <a:pPr>
              <a:defRPr/>
            </a:pPr>
            <a:r>
              <a:rPr lang="pt-BR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DESASTRE</a:t>
            </a:r>
          </a:p>
        </p:txBody>
      </p:sp>
    </p:spTree>
    <p:extLst>
      <p:ext uri="{BB962C8B-B14F-4D97-AF65-F5344CB8AC3E}">
        <p14:creationId xmlns:p14="http://schemas.microsoft.com/office/powerpoint/2010/main" val="42364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9" grpId="0"/>
      <p:bldP spid="8201" grpId="0"/>
      <p:bldP spid="8203" grpId="0"/>
      <p:bldP spid="14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>
            <a:extLst>
              <a:ext uri="{FF2B5EF4-FFF2-40B4-BE49-F238E27FC236}">
                <a16:creationId xmlns:a16="http://schemas.microsoft.com/office/drawing/2014/main" id="{B4BB03EA-3F87-9B87-AAB0-034520FA24A4}"/>
              </a:ext>
            </a:extLst>
          </p:cNvPr>
          <p:cNvSpPr txBox="1"/>
          <p:nvPr/>
        </p:nvSpPr>
        <p:spPr>
          <a:xfrm>
            <a:off x="120320" y="1790702"/>
            <a:ext cx="14721575" cy="10368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3300" b="1" dirty="0"/>
              <a:t>Missão</a:t>
            </a:r>
            <a:r>
              <a:rPr lang="pt-BR" sz="3300" dirty="0"/>
              <a:t>: Prover serviços climáticos relevantes para a Gestão e </a:t>
            </a:r>
            <a:r>
              <a:rPr lang="pt-BR" sz="3300" b="1" dirty="0"/>
              <a:t>Redução de Risco de Desastres (RDD)</a:t>
            </a:r>
            <a:r>
              <a:rPr lang="pt-BR" sz="3300" dirty="0"/>
              <a:t> considerando o monitoramento de condições </a:t>
            </a:r>
            <a:r>
              <a:rPr lang="pt-BR" sz="3300" dirty="0" err="1"/>
              <a:t>geo</a:t>
            </a:r>
            <a:r>
              <a:rPr lang="pt-BR" sz="3300" dirty="0"/>
              <a:t>-hidro-meteorológicas-</a:t>
            </a:r>
            <a:r>
              <a:rPr lang="pt-BR" sz="3300" dirty="0" err="1"/>
              <a:t>socio</a:t>
            </a:r>
            <a:r>
              <a:rPr lang="pt-BR" sz="3300" dirty="0"/>
              <a:t>-ambientais que deflagram desastres geológicos, hidrológicos e meteorológicos.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endParaRPr lang="pt-BR" dirty="0"/>
          </a:p>
          <a:p>
            <a:pPr marL="571325" indent="-5713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ea typeface="ＭＳ Ｐゴシック" charset="-128"/>
                <a:cs typeface="ＭＳ Ｐゴシック" charset="-128"/>
              </a:rPr>
              <a:t>Criado em 01/07/2011 (Decreto PR 7513); UP - MCTI (Dec. 8.877, de 18/10/2016)</a:t>
            </a:r>
          </a:p>
          <a:p>
            <a:pPr marL="571325" indent="-5713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ea typeface="ＭＳ Ｐゴシック" charset="-128"/>
                <a:cs typeface="ＭＳ Ｐゴシック" charset="-128"/>
              </a:rPr>
              <a:t>Monitoramento operacional desde 02/12/2011 </a:t>
            </a:r>
          </a:p>
          <a:p>
            <a:pPr marL="571325" indent="-5713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ea typeface="Tahoma" pitchFamily="34" charset="0"/>
                <a:cs typeface="Tahoma" pitchFamily="34" charset="0"/>
              </a:rPr>
              <a:t>Monitoramento 24 h/dia; 365 dias por ano</a:t>
            </a:r>
            <a:endParaRPr lang="pt-BR" sz="2700" b="1" dirty="0"/>
          </a:p>
          <a:p>
            <a:pPr marL="571325" indent="-5713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cs typeface="Times New Roman" panose="02020603050405020304" pitchFamily="18" charset="0"/>
              </a:rPr>
              <a:t>Notas Técnicas, Reunião de Impactos, Salas de Crise, Salas de Monitoramento (GAIA, Casa Civil da PR, MMA, MME, MCID, </a:t>
            </a:r>
            <a:r>
              <a:rPr lang="pt-BR" sz="2700" b="1" dirty="0" err="1">
                <a:cs typeface="Times New Roman" panose="02020603050405020304" pitchFamily="18" charset="0"/>
              </a:rPr>
              <a:t>etc</a:t>
            </a:r>
            <a:r>
              <a:rPr lang="pt-BR" sz="2700" b="1" dirty="0">
                <a:cs typeface="Times New Roman" panose="02020603050405020304" pitchFamily="18" charset="0"/>
              </a:rPr>
              <a:t>, ...)</a:t>
            </a:r>
          </a:p>
          <a:p>
            <a:pPr marL="571325" indent="-5713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cs typeface="Times New Roman" panose="02020603050405020304" pitchFamily="18" charset="0"/>
              </a:rPr>
              <a:t>Pesquisas, Desenvolvimentos Tecnológicos, Formação de RH (Pós Graduação)</a:t>
            </a:r>
          </a:p>
          <a:p>
            <a:pPr marL="457110" indent="-45711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solidFill>
                  <a:srgbClr val="FF0000"/>
                </a:solidFill>
                <a:cs typeface="Times New Roman" panose="02020603050405020304" pitchFamily="18" charset="0"/>
              </a:rPr>
              <a:t>Risco Geodinâmico: </a:t>
            </a:r>
            <a:r>
              <a:rPr lang="pt-BR" sz="2700" b="1" dirty="0">
                <a:solidFill>
                  <a:srgbClr val="3333FF"/>
                </a:solidFill>
                <a:cs typeface="Times New Roman" panose="02020603050405020304" pitchFamily="18" charset="0"/>
              </a:rPr>
              <a:t>Movimentos de Massa (Deslizamentos de terra)</a:t>
            </a:r>
            <a:endParaRPr lang="pt-BR" sz="2700" b="1" dirty="0">
              <a:cs typeface="Times New Roman" panose="02020603050405020304" pitchFamily="18" charset="0"/>
            </a:endParaRPr>
          </a:p>
          <a:p>
            <a:pPr marL="510162" indent="-51016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solidFill>
                  <a:srgbClr val="FF0000"/>
                </a:solidFill>
                <a:cs typeface="Times New Roman" panose="02020603050405020304" pitchFamily="18" charset="0"/>
              </a:rPr>
              <a:t>Risco Hidrológico: </a:t>
            </a:r>
            <a:r>
              <a:rPr lang="pt-BR" sz="2700" b="1" dirty="0">
                <a:solidFill>
                  <a:srgbClr val="3333FF"/>
                </a:solidFill>
                <a:cs typeface="Times New Roman" panose="02020603050405020304" pitchFamily="18" charset="0"/>
              </a:rPr>
              <a:t>Inundações, Alagamentos, Enchentes, Enxurradas</a:t>
            </a:r>
            <a:endParaRPr lang="pt-BR" sz="2700" b="1" dirty="0">
              <a:solidFill>
                <a:srgbClr val="996633"/>
              </a:solidFill>
              <a:cs typeface="Times New Roman" panose="02020603050405020304" pitchFamily="18" charset="0"/>
            </a:endParaRPr>
          </a:p>
          <a:p>
            <a:pPr marL="510162" indent="-51016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solidFill>
                  <a:srgbClr val="996633"/>
                </a:solidFill>
                <a:cs typeface="Times New Roman" panose="02020603050405020304" pitchFamily="18" charset="0"/>
              </a:rPr>
              <a:t>Monitoramento das Condições de Seca; Impactos das Secas na Agricultura, Abastecimento Humano e Recursos Hídricos; </a:t>
            </a:r>
            <a:r>
              <a:rPr lang="pt-BR" sz="2700" b="1" dirty="0">
                <a:solidFill>
                  <a:srgbClr val="FF0000"/>
                </a:solidFill>
                <a:cs typeface="Times New Roman" panose="02020603050405020304" pitchFamily="18" charset="0"/>
              </a:rPr>
              <a:t>Risco de Propagação do Fogo</a:t>
            </a:r>
          </a:p>
          <a:p>
            <a:pPr marL="510162" indent="-51016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r>
              <a:rPr lang="pt-BR" sz="2700" b="1" dirty="0">
                <a:solidFill>
                  <a:srgbClr val="FF0000"/>
                </a:solidFill>
                <a:cs typeface="Times New Roman" panose="02020603050405020304" pitchFamily="18" charset="0"/>
              </a:rPr>
              <a:t>Cooperações Nacionais e Internacionais 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  <a:tab pos="914120" algn="l"/>
                <a:tab pos="1828238" algn="l"/>
                <a:tab pos="2742356" algn="l"/>
                <a:tab pos="3656475" algn="l"/>
                <a:tab pos="4570592" algn="l"/>
                <a:tab pos="5484711" algn="l"/>
                <a:tab pos="6398831" algn="l"/>
                <a:tab pos="7312947" algn="l"/>
                <a:tab pos="8227067" algn="l"/>
                <a:tab pos="9141185" algn="l"/>
                <a:tab pos="10055304" algn="l"/>
              </a:tabLst>
            </a:pPr>
            <a:endParaRPr lang="pt-BR" sz="3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100" spc="186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4F0A782-372E-911D-AB76-E84B10D56AD0}"/>
              </a:ext>
            </a:extLst>
          </p:cNvPr>
          <p:cNvSpPr txBox="1"/>
          <p:nvPr/>
        </p:nvSpPr>
        <p:spPr>
          <a:xfrm>
            <a:off x="1676403" y="476355"/>
            <a:ext cx="10551678" cy="830997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Monitoramento</a:t>
            </a:r>
            <a:r>
              <a:rPr lang="en-US" sz="36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36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Alertas</a:t>
            </a:r>
            <a:r>
              <a:rPr lang="en-US" sz="36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- CEMADEN/MCTI</a:t>
            </a:r>
          </a:p>
        </p:txBody>
      </p:sp>
      <p:pic>
        <p:nvPicPr>
          <p:cNvPr id="10" name="Google Shape;169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9939" y="522390"/>
            <a:ext cx="2173724" cy="78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0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6600" y="422215"/>
            <a:ext cx="3505200" cy="129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8600" y="5816256"/>
            <a:ext cx="28194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1894" y="1921048"/>
            <a:ext cx="3399128" cy="284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" y="-1"/>
            <a:ext cx="18275846" cy="1714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2586">
        <p:split orient="vert"/>
      </p:transition>
    </mc:Choice>
    <mc:Fallback xmlns="">
      <p:transition advTm="32586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9" y="2324100"/>
            <a:ext cx="5943599" cy="595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2612" y="8648699"/>
            <a:ext cx="6172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821 municípios críticos</a:t>
            </a:r>
            <a:r>
              <a:rPr lang="pt-BR" dirty="0"/>
              <a:t> que orientaram as ações do Programa Gestão de Riscos e Resposta a Desastres do </a:t>
            </a:r>
            <a:r>
              <a:rPr lang="pt-BR" b="1" dirty="0"/>
              <a:t>PPA 2012-2015 </a:t>
            </a:r>
          </a:p>
          <a:p>
            <a:endParaRPr lang="pt-BR" dirty="0"/>
          </a:p>
          <a:p>
            <a:r>
              <a:rPr lang="pt-BR" dirty="0"/>
              <a:t>FONTE:  Nota Técnica nº 1/</a:t>
            </a:r>
            <a:r>
              <a:rPr lang="pt-BR" b="1" dirty="0"/>
              <a:t>2023</a:t>
            </a:r>
            <a:r>
              <a:rPr lang="pt-BR" dirty="0"/>
              <a:t>/SADJ-VI/SAM/CC/PR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13" y="2422358"/>
            <a:ext cx="5867400" cy="593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404813" y="8648697"/>
            <a:ext cx="5289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Localização dos </a:t>
            </a:r>
            <a:r>
              <a:rPr lang="pt-BR" b="1" dirty="0"/>
              <a:t>1.942 municípios </a:t>
            </a:r>
            <a:r>
              <a:rPr lang="pt-BR" dirty="0"/>
              <a:t>mais suscetíveis à ocorrência de deslizamentos, enxurradas e inundações </a:t>
            </a:r>
          </a:p>
          <a:p>
            <a:endParaRPr lang="pt-BR" dirty="0"/>
          </a:p>
          <a:p>
            <a:r>
              <a:rPr lang="pt-BR" dirty="0"/>
              <a:t>FONTE:  Nota Técnica nº 1/</a:t>
            </a:r>
            <a:r>
              <a:rPr lang="pt-BR" b="1" dirty="0"/>
              <a:t>2023</a:t>
            </a:r>
            <a:r>
              <a:rPr lang="pt-BR" dirty="0"/>
              <a:t>/SADJ-VI/SAM/CC/PR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893" y="2422358"/>
            <a:ext cx="5637714" cy="593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2657766" y="8686796"/>
            <a:ext cx="5289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Localização dos </a:t>
            </a:r>
            <a:r>
              <a:rPr lang="pt-BR" b="1" dirty="0"/>
              <a:t>153 municípios </a:t>
            </a:r>
            <a:r>
              <a:rPr lang="pt-BR" dirty="0"/>
              <a:t>mais suscetíveis à ocorrência de deslizamentos, enxurradas e</a:t>
            </a:r>
          </a:p>
          <a:p>
            <a:r>
              <a:rPr lang="pt-BR" dirty="0"/>
              <a:t>inundações (</a:t>
            </a:r>
            <a:r>
              <a:rPr lang="pt-BR" b="1" dirty="0"/>
              <a:t>Data Base 1991-2024</a:t>
            </a:r>
            <a:r>
              <a:rPr lang="pt-BR" dirty="0"/>
              <a:t>)</a:t>
            </a:r>
          </a:p>
          <a:p>
            <a:endParaRPr lang="pt-BR" dirty="0"/>
          </a:p>
          <a:p>
            <a:r>
              <a:rPr lang="pt-BR" dirty="0"/>
              <a:t>FONTE:  Nota Técnica nº 1/</a:t>
            </a:r>
            <a:r>
              <a:rPr lang="pt-BR" b="1" dirty="0"/>
              <a:t>2025</a:t>
            </a:r>
            <a:r>
              <a:rPr lang="pt-BR" dirty="0"/>
              <a:t>/SADJ-VI/SEPAC/CC/PR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8305527" cy="140970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36458" y="1877107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MUNICIPIOS CRÍTICOS (2012-2022)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823912" y="1872914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MUNICIPIOS MAIS SUSCETÍVEIS (2023)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2801600" y="187710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153 MUNICIPIOS MAIS SUSCETÍVEIS (2025)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601200" y="143253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SAM/CC/PR =&gt; MIDR, MCID, MCTI, MME, MMA</a:t>
            </a:r>
          </a:p>
        </p:txBody>
      </p:sp>
    </p:spTree>
    <p:extLst>
      <p:ext uri="{BB962C8B-B14F-4D97-AF65-F5344CB8AC3E}">
        <p14:creationId xmlns:p14="http://schemas.microsoft.com/office/powerpoint/2010/main" val="66944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7C87A4-7936-4C45-AFF9-A40581F835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6407" y="1790702"/>
            <a:ext cx="5838372" cy="4572000"/>
          </a:xfrm>
          <a:prstGeom prst="rect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2914" y="6702386"/>
            <a:ext cx="3790950" cy="355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" y="0"/>
            <a:ext cx="18275846" cy="11811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639800" y="1308653"/>
            <a:ext cx="4171950" cy="46166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pt-BR" sz="2400" b="1" dirty="0"/>
              <a:t>Áreas de riscos mapeadas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683006" y="6895934"/>
            <a:ext cx="2556152" cy="13234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pt-BR" sz="2000" b="1" dirty="0"/>
              <a:t>Índice de Vulnerabilidade a Deslizamentos de Terra </a:t>
            </a:r>
          </a:p>
        </p:txBody>
      </p:sp>
      <p:pic>
        <p:nvPicPr>
          <p:cNvPr id="2050" name="Picture 2" descr="C:\Users\regina.alvala\Downloads\MonitoradosBR1133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6" y="1308653"/>
            <a:ext cx="11454138" cy="8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683007" y="8923920"/>
            <a:ext cx="2604993" cy="96949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Atualmente: 1133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>
                <a:solidFill>
                  <a:srgbClr val="FF0000"/>
                </a:solidFill>
              </a:rPr>
              <a:t>2026: 2095</a:t>
            </a:r>
          </a:p>
        </p:txBody>
      </p:sp>
    </p:spTree>
    <p:extLst>
      <p:ext uri="{BB962C8B-B14F-4D97-AF65-F5344CB8AC3E}">
        <p14:creationId xmlns:p14="http://schemas.microsoft.com/office/powerpoint/2010/main" val="406358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m 165"/>
          <p:cNvPicPr/>
          <p:nvPr/>
        </p:nvPicPr>
        <p:blipFill>
          <a:blip r:embed="rId3"/>
          <a:stretch>
            <a:fillRect/>
          </a:stretch>
        </p:blipFill>
        <p:spPr>
          <a:xfrm>
            <a:off x="7755" y="606996"/>
            <a:ext cx="9120062" cy="9672528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8812490" y="3616818"/>
            <a:ext cx="8446320" cy="38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60713" tIns="80357" rIns="160713" bIns="80357"/>
          <a:lstStyle/>
          <a:p>
            <a:pPr marL="817556" lvl="1">
              <a:buClr>
                <a:srgbClr val="336699"/>
              </a:buClr>
              <a:buSzPct val="45000"/>
            </a:pPr>
            <a:endParaRPr lang="pt-BR" sz="2900" b="1" spc="-2" dirty="0"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09 - Radar Meteorológico (</a:t>
            </a:r>
            <a:r>
              <a:rPr lang="pt-BR" sz="2900" b="1" spc="-2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Cabo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)</a:t>
            </a: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3375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 - Pluviômetros Automáticos (</a:t>
            </a:r>
            <a:r>
              <a:rPr lang="pt-BR" sz="2900" b="1" spc="-2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Telecom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)</a:t>
            </a: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1375 – Pluviômetros  </a:t>
            </a:r>
            <a:r>
              <a:rPr lang="pt-BR" sz="2900" b="1" spc="-2" dirty="0" err="1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Semi-automáticos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 </a:t>
            </a: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301 - Estação Hidrológica (</a:t>
            </a:r>
            <a:r>
              <a:rPr lang="pt-BR" sz="2900" b="1" spc="-2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Telecom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)</a:t>
            </a: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10 - Estação Total Robótica-ETR (Cabo)</a:t>
            </a: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137 - Estação Geotécnica (</a:t>
            </a:r>
            <a:r>
              <a:rPr lang="pt-BR" sz="2900" b="1" spc="-2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Telecom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)</a:t>
            </a:r>
          </a:p>
          <a:p>
            <a:pPr marL="511398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650 - </a:t>
            </a:r>
            <a:r>
              <a:rPr lang="pt-BR" sz="2900" b="1" spc="-2" dirty="0" err="1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Semi-Árida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 (</a:t>
            </a:r>
            <a:r>
              <a:rPr lang="pt-BR" sz="2900" b="1" spc="-2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Telecom</a:t>
            </a: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)</a:t>
            </a:r>
          </a:p>
          <a:p>
            <a:pPr marL="1327820" lvl="1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100 - Estação </a:t>
            </a:r>
            <a:r>
              <a:rPr lang="pt-BR" sz="2900" b="1" spc="-2" dirty="0" err="1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Agrometeorológica</a:t>
            </a:r>
            <a:endParaRPr lang="pt-BR" sz="2900" b="1" spc="-2" dirty="0">
              <a:uFill>
                <a:solidFill>
                  <a:srgbClr val="FFFFFF"/>
                </a:solidFill>
              </a:uFill>
              <a:latin typeface="Calibri" panose="020F0502020204030204"/>
              <a:ea typeface="DejaVu Sans" panose="020B0603030804020204"/>
            </a:endParaRPr>
          </a:p>
          <a:p>
            <a:pPr marL="1327820" lvl="1" indent="-385533">
              <a:buClr>
                <a:srgbClr val="336699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900" b="1" spc="-2" dirty="0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550 - Estação </a:t>
            </a:r>
            <a:r>
              <a:rPr lang="pt-BR" sz="2900" b="1" spc="-2" dirty="0" err="1">
                <a:uFill>
                  <a:solidFill>
                    <a:srgbClr val="FFFFFF"/>
                  </a:solidFill>
                </a:uFill>
                <a:latin typeface="Calibri" panose="020F0502020204030204"/>
                <a:ea typeface="DejaVu Sans" panose="020B0603030804020204"/>
              </a:rPr>
              <a:t>Acqua</a:t>
            </a:r>
            <a:endParaRPr lang="pt-BR" sz="2900" b="1" spc="-2" dirty="0">
              <a:uFill>
                <a:solidFill>
                  <a:srgbClr val="FFFFFF"/>
                </a:solidFill>
              </a:uFill>
              <a:latin typeface="Calibri" panose="020F0502020204030204"/>
              <a:ea typeface="DejaVu Sans" panose="020B0603030804020204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9149040" y="1404000"/>
            <a:ext cx="7475760" cy="6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60713" tIns="80357" rIns="160713" bIns="80357"/>
          <a:lstStyle/>
          <a:p>
            <a:pPr algn="ctr">
              <a:lnSpc>
                <a:spcPct val="100000"/>
              </a:lnSpc>
            </a:pPr>
            <a:endParaRPr lang="pt-BR" sz="4300" b="1" spc="-2" dirty="0">
              <a:solidFill>
                <a:srgbClr val="3083A0"/>
              </a:solidFill>
              <a:uFill>
                <a:solidFill>
                  <a:srgbClr val="FFFFFF"/>
                </a:solidFill>
              </a:uFill>
              <a:latin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pt-BR" sz="4300" b="1" spc="-2" dirty="0">
                <a:solidFill>
                  <a:srgbClr val="3083A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Rede de monitoramento ambiental </a:t>
            </a:r>
          </a:p>
          <a:p>
            <a:pPr algn="ctr">
              <a:lnSpc>
                <a:spcPct val="100000"/>
              </a:lnSpc>
            </a:pPr>
            <a:r>
              <a:rPr lang="pt-BR" sz="4300" b="1" spc="-2" dirty="0">
                <a:solidFill>
                  <a:srgbClr val="3083A0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do CEMADEN</a:t>
            </a:r>
            <a:endParaRPr lang="pt-BR" sz="320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31" name="CustomShape 1"/>
          <p:cNvSpPr/>
          <p:nvPr/>
        </p:nvSpPr>
        <p:spPr>
          <a:xfrm>
            <a:off x="0" y="19980"/>
            <a:ext cx="10654748" cy="915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0713" tIns="80357" rIns="160713" bIns="80357" anchor="ctr"/>
          <a:lstStyle/>
          <a:p>
            <a:pPr>
              <a:lnSpc>
                <a:spcPct val="100000"/>
              </a:lnSpc>
            </a:pPr>
            <a:endParaRPr lang="pt-PT" altLang="pt-BR" sz="5000" b="1" spc="-2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8305527" cy="14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05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896"/>
            <a:ext cx="18211799" cy="88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6" y="6007596"/>
            <a:ext cx="48101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263" y="4418108"/>
            <a:ext cx="5228649" cy="169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82D826E-5ACD-3600-D96C-A6D523CB6E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8305527" cy="14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47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8|0.8|0.9|0.7|0.8|0.8|2.7|0.9|0.9|0.9|1|0.9|0.7|1.1|6.4|2.6|0.7|1.4|0.9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8|0.8|0.9|0.7|0.8|0.8|2.7|0.9|0.9|0.9|1|0.9|0.7|1.1|6.4|2.6|0.7|1.4|0.9|0.8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5314</TotalTime>
  <Words>1881</Words>
  <Application>Microsoft Office PowerPoint</Application>
  <PresentationFormat>Personalizar</PresentationFormat>
  <Paragraphs>291</Paragraphs>
  <Slides>32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46" baseType="lpstr">
      <vt:lpstr>Calibri</vt:lpstr>
      <vt:lpstr>Verdana</vt:lpstr>
      <vt:lpstr>Calibri Light</vt:lpstr>
      <vt:lpstr>Comfortaa</vt:lpstr>
      <vt:lpstr>Cambria Math</vt:lpstr>
      <vt:lpstr>Century Gothic</vt:lpstr>
      <vt:lpstr>Roboto</vt:lpstr>
      <vt:lpstr>Arial</vt:lpstr>
      <vt:lpstr>MS PGothic</vt:lpstr>
      <vt:lpstr>Tahoma</vt:lpstr>
      <vt:lpstr>Wingdings</vt:lpstr>
      <vt:lpstr>Times New Roman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 O QUE É UM DESASTRE???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 evolução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Scrapbook Brainstorm Session Presentation</dc:title>
  <dc:creator>Eliane Lima e Silva</dc:creator>
  <cp:lastModifiedBy>Felipe Luiz da Silva</cp:lastModifiedBy>
  <cp:revision>210</cp:revision>
  <dcterms:created xsi:type="dcterms:W3CDTF">2006-08-16T00:00:00Z</dcterms:created>
  <dcterms:modified xsi:type="dcterms:W3CDTF">2025-08-13T12:48:25Z</dcterms:modified>
  <dc:identifier>DAF5Tm4XPTY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dc542d3-6316-42ad-9eaa-e82fa419e5f2_Enabled">
    <vt:lpwstr>true</vt:lpwstr>
  </property>
  <property fmtid="{D5CDD505-2E9C-101B-9397-08002B2CF9AE}" pid="3" name="MSIP_Label_3dc542d3-6316-42ad-9eaa-e82fa419e5f2_SetDate">
    <vt:lpwstr>2024-02-22T17:32:43Z</vt:lpwstr>
  </property>
  <property fmtid="{D5CDD505-2E9C-101B-9397-08002B2CF9AE}" pid="4" name="MSIP_Label_3dc542d3-6316-42ad-9eaa-e82fa419e5f2_Method">
    <vt:lpwstr>Standard</vt:lpwstr>
  </property>
  <property fmtid="{D5CDD505-2E9C-101B-9397-08002B2CF9AE}" pid="5" name="MSIP_Label_3dc542d3-6316-42ad-9eaa-e82fa419e5f2_Name">
    <vt:lpwstr>3dc542d3-6316-42ad-9eaa-e82fa419e5f2</vt:lpwstr>
  </property>
  <property fmtid="{D5CDD505-2E9C-101B-9397-08002B2CF9AE}" pid="6" name="MSIP_Label_3dc542d3-6316-42ad-9eaa-e82fa419e5f2_SiteId">
    <vt:lpwstr>a7cdc447-3b29-4b41-b73e-8a2cb54b06c6</vt:lpwstr>
  </property>
  <property fmtid="{D5CDD505-2E9C-101B-9397-08002B2CF9AE}" pid="7" name="MSIP_Label_3dc542d3-6316-42ad-9eaa-e82fa419e5f2_ActionId">
    <vt:lpwstr>00da171a-e14f-459b-be3b-4ad4e04e68b1</vt:lpwstr>
  </property>
  <property fmtid="{D5CDD505-2E9C-101B-9397-08002B2CF9AE}" pid="8" name="MSIP_Label_3dc542d3-6316-42ad-9eaa-e82fa419e5f2_ContentBits">
    <vt:lpwstr>0</vt:lpwstr>
  </property>
</Properties>
</file>