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7" r:id="rId6"/>
    <p:sldId id="268" r:id="rId7"/>
    <p:sldId id="266" r:id="rId8"/>
    <p:sldId id="265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91" r:id="rId18"/>
    <p:sldId id="293" r:id="rId19"/>
    <p:sldId id="294" r:id="rId20"/>
    <p:sldId id="295" r:id="rId21"/>
    <p:sldId id="302" r:id="rId22"/>
    <p:sldId id="296" r:id="rId23"/>
    <p:sldId id="301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C963-336B-42D7-942D-F9108BE8453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733-5EB0-4F6D-B017-2D91D3521B7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C963-336B-42D7-942D-F9108BE8453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733-5EB0-4F6D-B017-2D91D3521B7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C963-336B-42D7-942D-F9108BE8453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733-5EB0-4F6D-B017-2D91D3521B7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C963-336B-42D7-942D-F9108BE8453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733-5EB0-4F6D-B017-2D91D3521B7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C963-336B-42D7-942D-F9108BE8453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733-5EB0-4F6D-B017-2D91D3521B7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C963-336B-42D7-942D-F9108BE8453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733-5EB0-4F6D-B017-2D91D3521B7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C963-336B-42D7-942D-F9108BE8453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733-5EB0-4F6D-B017-2D91D3521B7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C963-336B-42D7-942D-F9108BE8453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733-5EB0-4F6D-B017-2D91D3521B7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C963-336B-42D7-942D-F9108BE8453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733-5EB0-4F6D-B017-2D91D3521B7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C963-336B-42D7-942D-F9108BE8453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4733-5EB0-4F6D-B017-2D91D3521B7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C963-336B-42D7-942D-F9108BE8453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6F4733-5EB0-4F6D-B017-2D91D3521B75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C2C963-336B-42D7-942D-F9108BE84539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6F4733-5EB0-4F6D-B017-2D91D3521B75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2800" y="1371600"/>
            <a:ext cx="7851648" cy="1828800"/>
          </a:xfrm>
        </p:spPr>
        <p:txBody>
          <a:bodyPr>
            <a:noAutofit/>
          </a:bodyPr>
          <a:lstStyle/>
          <a:p>
            <a:r>
              <a:rPr lang="pt-BR" sz="4600" dirty="0" smtClean="0">
                <a:effectLst/>
              </a:rPr>
              <a:t>As reformas na </a:t>
            </a:r>
            <a:br>
              <a:rPr lang="pt-BR" sz="4600" dirty="0" smtClean="0">
                <a:effectLst/>
              </a:rPr>
            </a:br>
            <a:r>
              <a:rPr lang="pt-BR" sz="4600" dirty="0" smtClean="0">
                <a:effectLst/>
              </a:rPr>
              <a:t>segurança pública</a:t>
            </a:r>
            <a:endParaRPr lang="pt-BR" sz="4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5000" y="3228536"/>
            <a:ext cx="2889448" cy="2720744"/>
          </a:xfrm>
        </p:spPr>
        <p:txBody>
          <a:bodyPr>
            <a:normAutofit/>
          </a:bodyPr>
          <a:lstStyle/>
          <a:p>
            <a:endParaRPr lang="pt-BR" sz="2900" dirty="0" smtClean="0"/>
          </a:p>
          <a:p>
            <a:r>
              <a:rPr lang="pt-BR" sz="2900" dirty="0" smtClean="0"/>
              <a:t>Thiago Pierobom</a:t>
            </a:r>
          </a:p>
          <a:p>
            <a:r>
              <a:rPr lang="pt-BR" sz="3000" dirty="0" smtClean="0"/>
              <a:t>21/11/2017</a:t>
            </a:r>
          </a:p>
          <a:p>
            <a:endParaRPr lang="pt-BR" sz="1400" dirty="0"/>
          </a:p>
          <a:p>
            <a:r>
              <a:rPr lang="pt-BR" sz="2400" dirty="0" smtClean="0"/>
              <a:t>CCJ / Senado</a:t>
            </a:r>
            <a:endParaRPr lang="pt-BR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571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1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>
                <a:effectLst/>
              </a:rPr>
              <a:t>Paradoxo da impunidade vs. população carcerária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/>
          </a:bodyPr>
          <a:lstStyle/>
          <a:p>
            <a:r>
              <a:rPr lang="pt-BR" sz="2400" dirty="0"/>
              <a:t>Ocorrências sem gerar instauração de IP:</a:t>
            </a:r>
          </a:p>
          <a:p>
            <a:r>
              <a:rPr lang="pt-BR" sz="2400" dirty="0"/>
              <a:t>NEV-USP: 1991 a 1997 no município de São Paulo, apenas 5,48% das OP geraram IP</a:t>
            </a:r>
          </a:p>
          <a:p>
            <a:r>
              <a:rPr lang="pt-BR" sz="2400" dirty="0"/>
              <a:t>Homicídio: apenas 60% das OP geraram IP</a:t>
            </a:r>
          </a:p>
          <a:p>
            <a:r>
              <a:rPr lang="pt-BR" sz="2400" dirty="0"/>
              <a:t>Guimarães/Curitiba: em 2000, 75% das OP não geravam instauração de IP</a:t>
            </a:r>
          </a:p>
          <a:p>
            <a:r>
              <a:rPr lang="pt-BR" sz="2400" dirty="0" err="1"/>
              <a:t>Fudoli</a:t>
            </a:r>
            <a:r>
              <a:rPr lang="pt-BR" sz="2400" dirty="0"/>
              <a:t>/Ceilândia: 7% das ocorrências de latrocínio geraram IP</a:t>
            </a:r>
          </a:p>
        </p:txBody>
      </p:sp>
    </p:spTree>
    <p:extLst>
      <p:ext uri="{BB962C8B-B14F-4D97-AF65-F5344CB8AC3E}">
        <p14:creationId xmlns:p14="http://schemas.microsoft.com/office/powerpoint/2010/main" val="24511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>
                <a:effectLst/>
              </a:rPr>
              <a:t>Paradoxo da impunidade vs. população carcerária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/>
          </a:bodyPr>
          <a:lstStyle/>
          <a:p>
            <a:r>
              <a:rPr lang="pt-BR" sz="2400" dirty="0"/>
              <a:t>ENASP, 2010:</a:t>
            </a:r>
          </a:p>
          <a:p>
            <a:r>
              <a:rPr lang="pt-BR" sz="2400" dirty="0"/>
              <a:t>Percentual de </a:t>
            </a:r>
            <a:r>
              <a:rPr lang="pt-BR" sz="2400" dirty="0" err="1"/>
              <a:t>IPs</a:t>
            </a:r>
            <a:r>
              <a:rPr lang="pt-BR" sz="2400" dirty="0"/>
              <a:t> de Homicídio que geram denúncias: 5% a 8% (após Meta 2 = 19,2%)</a:t>
            </a:r>
          </a:p>
          <a:p>
            <a:r>
              <a:rPr lang="pt-BR" sz="2400" dirty="0"/>
              <a:t>Complexidade da investigação do homicídio (sem vítima)</a:t>
            </a:r>
          </a:p>
          <a:p>
            <a:r>
              <a:rPr lang="pt-BR" sz="2400" dirty="0"/>
              <a:t>Omissão de controle do MP?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3305"/>
            <a:ext cx="4572000" cy="304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6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>
                <a:effectLst/>
              </a:rPr>
              <a:t>Paradoxo da impunidade vs. população carcerária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/>
          </a:bodyPr>
          <a:lstStyle/>
          <a:p>
            <a:r>
              <a:rPr lang="pt-BR" sz="2400" dirty="0"/>
              <a:t>3ª População carcerária do Mundo</a:t>
            </a:r>
          </a:p>
          <a:p>
            <a:r>
              <a:rPr lang="pt-BR" sz="2400" dirty="0"/>
              <a:t>CNJ, 2014: 711.463 presos.</a:t>
            </a:r>
          </a:p>
          <a:p>
            <a:r>
              <a:rPr lang="pt-BR" sz="2400" dirty="0"/>
              <a:t>Déficit: 206 mil vagas</a:t>
            </a:r>
          </a:p>
          <a:p>
            <a:r>
              <a:rPr lang="pt-BR" sz="2400" dirty="0"/>
              <a:t>Falência do sistema </a:t>
            </a:r>
            <a:r>
              <a:rPr lang="pt-BR" sz="2400" dirty="0" smtClean="0"/>
              <a:t>penitenciário</a:t>
            </a:r>
          </a:p>
          <a:p>
            <a:endParaRPr lang="pt-BR" sz="2400" dirty="0"/>
          </a:p>
          <a:p>
            <a:r>
              <a:rPr lang="pt-BR" sz="2400" dirty="0" smtClean="0"/>
              <a:t>Prendemos muito </a:t>
            </a:r>
          </a:p>
          <a:p>
            <a:r>
              <a:rPr lang="pt-BR" sz="2400" dirty="0" smtClean="0"/>
              <a:t>e prendemos mal...</a:t>
            </a:r>
            <a:endParaRPr lang="pt-B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803748"/>
            <a:ext cx="39528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0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>
                <a:effectLst/>
              </a:rPr>
              <a:t>Paradoxo da impunidade vs. população carcerária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/>
          </a:bodyPr>
          <a:lstStyle/>
          <a:p>
            <a:r>
              <a:rPr lang="pt-BR" sz="2400" dirty="0"/>
              <a:t>Tipos de crimes </a:t>
            </a:r>
            <a:r>
              <a:rPr lang="pt-BR" sz="2400" dirty="0" smtClean="0"/>
              <a:t>na execução penal (MJ</a:t>
            </a:r>
            <a:r>
              <a:rPr lang="pt-BR" sz="2400" dirty="0"/>
              <a:t>, </a:t>
            </a:r>
            <a:r>
              <a:rPr lang="pt-BR" sz="2400" dirty="0" err="1"/>
              <a:t>InfoPen</a:t>
            </a:r>
            <a:r>
              <a:rPr lang="pt-BR" sz="2400" dirty="0"/>
              <a:t>, 2011</a:t>
            </a:r>
            <a:r>
              <a:rPr lang="pt-BR" sz="2400" dirty="0" smtClean="0"/>
              <a:t>)</a:t>
            </a:r>
          </a:p>
          <a:p>
            <a:endParaRPr lang="pt-BR" sz="2400" dirty="0"/>
          </a:p>
          <a:p>
            <a:r>
              <a:rPr lang="pt-BR" sz="2400" dirty="0"/>
              <a:t>Crimes contra o patrimônio – 52%</a:t>
            </a:r>
          </a:p>
          <a:p>
            <a:r>
              <a:rPr lang="pt-BR" sz="2400" dirty="0"/>
              <a:t>Entorpecentes – 24%</a:t>
            </a:r>
          </a:p>
          <a:p>
            <a:r>
              <a:rPr lang="pt-BR" sz="2400" dirty="0"/>
              <a:t>Contra a Pessoa – 12%</a:t>
            </a:r>
          </a:p>
          <a:p>
            <a:r>
              <a:rPr lang="pt-BR" sz="2400" dirty="0"/>
              <a:t>Desarmamento – 5%</a:t>
            </a:r>
          </a:p>
          <a:p>
            <a:r>
              <a:rPr lang="pt-BR" sz="2400" dirty="0"/>
              <a:t>Contra a dignidade sexual – 4%</a:t>
            </a:r>
          </a:p>
          <a:p>
            <a:r>
              <a:rPr lang="pt-BR" sz="2400" dirty="0"/>
              <a:t>Contra a Paz Pública – 2%</a:t>
            </a:r>
          </a:p>
          <a:p>
            <a:r>
              <a:rPr lang="pt-BR" sz="2400" dirty="0"/>
              <a:t>Contra a Fé Pública – 1%</a:t>
            </a:r>
          </a:p>
          <a:p>
            <a:r>
              <a:rPr lang="pt-BR" sz="2400" dirty="0"/>
              <a:t>Contra a Administração Pública – 0%</a:t>
            </a:r>
          </a:p>
        </p:txBody>
      </p:sp>
    </p:spTree>
    <p:extLst>
      <p:ext uri="{BB962C8B-B14F-4D97-AF65-F5344CB8AC3E}">
        <p14:creationId xmlns:p14="http://schemas.microsoft.com/office/powerpoint/2010/main" val="5665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 smtClean="0">
                <a:effectLst/>
              </a:rPr>
              <a:t>A segurança pública no Brasil</a:t>
            </a:r>
            <a:endParaRPr lang="pt-BR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As criminalidades invisíveis:</a:t>
            </a:r>
          </a:p>
          <a:p>
            <a:r>
              <a:rPr lang="pt-BR" sz="2400" dirty="0" smtClean="0"/>
              <a:t>corrupção</a:t>
            </a:r>
            <a:endParaRPr lang="pt-BR" sz="2400" dirty="0"/>
          </a:p>
          <a:p>
            <a:r>
              <a:rPr lang="pt-BR" sz="2400" dirty="0" smtClean="0"/>
              <a:t>mulher</a:t>
            </a:r>
          </a:p>
          <a:p>
            <a:r>
              <a:rPr lang="pt-BR" sz="2400" dirty="0" smtClean="0"/>
              <a:t>negros </a:t>
            </a:r>
          </a:p>
          <a:p>
            <a:r>
              <a:rPr lang="pt-BR" sz="2400" dirty="0" smtClean="0"/>
              <a:t>crianças </a:t>
            </a:r>
            <a:r>
              <a:rPr lang="pt-BR" sz="2400" dirty="0"/>
              <a:t>e </a:t>
            </a:r>
            <a:r>
              <a:rPr lang="pt-BR" sz="2400" dirty="0" smtClean="0"/>
              <a:t>adolescentes</a:t>
            </a:r>
          </a:p>
          <a:p>
            <a:r>
              <a:rPr lang="pt-BR" sz="2400" dirty="0" smtClean="0"/>
              <a:t>LGBT</a:t>
            </a:r>
            <a:r>
              <a:rPr lang="pt-BR" sz="2400" dirty="0"/>
              <a:t>, minorias </a:t>
            </a:r>
            <a:r>
              <a:rPr lang="pt-BR" sz="2400" dirty="0" smtClean="0"/>
              <a:t>religiosas</a:t>
            </a:r>
          </a:p>
          <a:p>
            <a:r>
              <a:rPr lang="pt-BR" sz="2400" dirty="0" smtClean="0"/>
              <a:t>pessoas em situação de rua</a:t>
            </a:r>
          </a:p>
          <a:p>
            <a:r>
              <a:rPr lang="pt-BR" sz="2400" dirty="0" smtClean="0"/>
              <a:t>desaparecimentos</a:t>
            </a:r>
          </a:p>
          <a:p>
            <a:r>
              <a:rPr lang="pt-BR" sz="2400" dirty="0" smtClean="0"/>
              <a:t>internet </a:t>
            </a:r>
          </a:p>
          <a:p>
            <a:r>
              <a:rPr lang="pt-BR" sz="2400" dirty="0" smtClean="0"/>
              <a:t>violência nas escolas</a:t>
            </a:r>
          </a:p>
          <a:p>
            <a:r>
              <a:rPr lang="pt-BR" sz="2400" dirty="0" smtClean="0"/>
              <a:t>conflitos agrários</a:t>
            </a:r>
            <a:endParaRPr lang="pt-BR" sz="2400" dirty="0"/>
          </a:p>
          <a:p>
            <a:r>
              <a:rPr lang="pt-BR" sz="2400" dirty="0"/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77" y="2321594"/>
            <a:ext cx="4081823" cy="362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 smtClean="0">
                <a:effectLst/>
              </a:rPr>
              <a:t>A segurança pública no Brasil</a:t>
            </a:r>
            <a:endParaRPr lang="pt-BR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Paradigma da investigação criminal no Brasil:</a:t>
            </a:r>
          </a:p>
          <a:p>
            <a:r>
              <a:rPr lang="pt-BR" sz="2400" dirty="0" smtClean="0"/>
              <a:t>cartorário</a:t>
            </a:r>
            <a:r>
              <a:rPr lang="pt-BR" sz="2400" dirty="0"/>
              <a:t>, burocrático, bacharelesco, não técnico, segmentado, desarticulado, </a:t>
            </a:r>
            <a:r>
              <a:rPr lang="pt-BR" sz="2400" dirty="0" err="1"/>
              <a:t>revitimizante</a:t>
            </a:r>
            <a:r>
              <a:rPr lang="pt-BR" sz="2400" dirty="0"/>
              <a:t> e não construtivo de políticas públicas.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Paradigma das políticas de segurança pública: </a:t>
            </a:r>
          </a:p>
          <a:p>
            <a:r>
              <a:rPr lang="pt-BR" sz="2400" dirty="0" smtClean="0"/>
              <a:t>- absoluta </a:t>
            </a:r>
            <a:r>
              <a:rPr lang="pt-BR" sz="2400" dirty="0"/>
              <a:t>ausência de políticas públicas sólidas com continuidade (racionalidade gerencial)</a:t>
            </a:r>
          </a:p>
          <a:p>
            <a:r>
              <a:rPr lang="pt-BR" sz="2400" dirty="0" smtClean="0"/>
              <a:t>- privilégio </a:t>
            </a:r>
            <a:r>
              <a:rPr lang="pt-BR" sz="2400" dirty="0"/>
              <a:t>nas ações repressivas (gerenciamento de crises, improvisação e clientelismo) e não preventivas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500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 smtClean="0">
                <a:effectLst/>
              </a:rPr>
              <a:t>A segurança pública no Brasil</a:t>
            </a:r>
            <a:endParaRPr lang="pt-BR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/>
              <a:t>As respostas possíveis:</a:t>
            </a:r>
          </a:p>
          <a:p>
            <a:pPr>
              <a:spcAft>
                <a:spcPts val="600"/>
              </a:spcAft>
            </a:pPr>
            <a:r>
              <a:rPr lang="pt-BR" sz="2400" u="sng" dirty="0" smtClean="0"/>
              <a:t>medidas </a:t>
            </a:r>
            <a:r>
              <a:rPr lang="pt-BR" sz="2400" u="sng" dirty="0"/>
              <a:t>dissuasórias</a:t>
            </a:r>
            <a:r>
              <a:rPr lang="pt-BR" sz="2400" dirty="0"/>
              <a:t>: aparelhamento da polícia, aperfeiçoamento da máquina judicial, maior rigor na aplicação da pena, incremento do encarceramento</a:t>
            </a:r>
          </a:p>
          <a:p>
            <a:pPr>
              <a:spcAft>
                <a:spcPts val="600"/>
              </a:spcAft>
            </a:pPr>
            <a:r>
              <a:rPr lang="pt-BR" sz="2400" u="sng" dirty="0"/>
              <a:t>medidas de caráter social e humanitário</a:t>
            </a:r>
            <a:r>
              <a:rPr lang="pt-BR" sz="2400" dirty="0"/>
              <a:t>: diminuição da desigualdade social e do desemprego, incremento da participação comunitária, valorização da educação, ênfase na </a:t>
            </a:r>
            <a:r>
              <a:rPr lang="pt-BR" sz="2400" dirty="0" smtClean="0"/>
              <a:t>ressocialização, combate à violência policial</a:t>
            </a: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u="sng" dirty="0"/>
              <a:t>medidas de reforma</a:t>
            </a:r>
            <a:r>
              <a:rPr lang="pt-BR" sz="2400" dirty="0"/>
              <a:t> estrutural </a:t>
            </a:r>
            <a:r>
              <a:rPr lang="pt-BR" sz="2400" dirty="0" smtClean="0"/>
              <a:t>em </a:t>
            </a:r>
            <a:r>
              <a:rPr lang="pt-BR" sz="2400" dirty="0"/>
              <a:t>nível constitucional: ciclo completo de </a:t>
            </a:r>
            <a:r>
              <a:rPr lang="pt-BR" sz="2400" dirty="0" smtClean="0"/>
              <a:t>investigação,  fortalecimento do controle social</a:t>
            </a: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u="sng" dirty="0"/>
              <a:t>medidas de gestão profissional</a:t>
            </a:r>
            <a:r>
              <a:rPr lang="pt-BR" sz="2400" dirty="0"/>
              <a:t>: mediação comunitária, policiamento de proximidade, profissionalização policial, policiamento orientado à resolução de problemas, articulação do trabalho em rede, programas </a:t>
            </a:r>
            <a:r>
              <a:rPr lang="pt-BR" sz="2400" dirty="0" smtClean="0"/>
              <a:t>especiais de prevenção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780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>
                <a:effectLst/>
              </a:rPr>
              <a:t>A atuação extrajudicial do Ministério Público na área de segurança pública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Instrumentos de Atuação do Ministério Público</a:t>
            </a:r>
          </a:p>
          <a:p>
            <a:r>
              <a:rPr lang="pt-BR" dirty="0" smtClean="0"/>
              <a:t>Lei n. 8.625/1993 (LONMP), art. 27, </a:t>
            </a:r>
            <a:r>
              <a:rPr lang="pt-BR" dirty="0" err="1" smtClean="0"/>
              <a:t>p.u</a:t>
            </a:r>
            <a:r>
              <a:rPr lang="pt-BR" dirty="0" smtClean="0"/>
              <a:t>.:</a:t>
            </a:r>
          </a:p>
          <a:p>
            <a:r>
              <a:rPr lang="pt-BR" dirty="0"/>
              <a:t>Art. 27. Cabe ao Ministério Público exercer a defesa dos direitos assegurados nas Constituições Federal e Estadual, sempre que se cuidar de garantir-lhe o respeito: [...]</a:t>
            </a:r>
          </a:p>
          <a:p>
            <a:r>
              <a:rPr lang="pt-BR" dirty="0"/>
              <a:t>Parágrafo único. </a:t>
            </a:r>
            <a:r>
              <a:rPr lang="pt-BR" dirty="0" smtClean="0"/>
              <a:t> [...] IV </a:t>
            </a:r>
            <a:r>
              <a:rPr lang="pt-BR" dirty="0"/>
              <a:t>- promover </a:t>
            </a:r>
            <a:r>
              <a:rPr lang="pt-BR" u="sng" dirty="0"/>
              <a:t>audiências públicas</a:t>
            </a:r>
            <a:r>
              <a:rPr lang="pt-BR" dirty="0"/>
              <a:t> e emitir </a:t>
            </a:r>
            <a:r>
              <a:rPr lang="pt-BR" u="sng" dirty="0"/>
              <a:t>relatórios</a:t>
            </a:r>
            <a:r>
              <a:rPr lang="pt-BR" dirty="0"/>
              <a:t>, anual ou especiais, e </a:t>
            </a:r>
            <a:r>
              <a:rPr lang="pt-BR" u="sng" dirty="0"/>
              <a:t>recomendações </a:t>
            </a:r>
            <a:r>
              <a:rPr lang="pt-BR" dirty="0"/>
              <a:t>dirigidas aos órgãos e entidades mencionadas no caput deste artigo, requisitando ao destinatário sua divulgação adequada e imediata, assim como resposta por escrito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Ministério Público como avaliador das políticas públicas</a:t>
            </a:r>
          </a:p>
          <a:p>
            <a:r>
              <a:rPr lang="pt-BR" dirty="0"/>
              <a:t>Ministério Público como fomentador da transparência policial (LAI)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8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>
                <a:effectLst/>
              </a:rPr>
              <a:t>A atuação extrajudicial do Ministério Público na área de segurança pública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Instrumentos de Atuação do Ministério Público</a:t>
            </a:r>
          </a:p>
          <a:p>
            <a:r>
              <a:rPr lang="pt-BR" dirty="0"/>
              <a:t>Incremento da </a:t>
            </a:r>
            <a:r>
              <a:rPr lang="pt-BR" u="sng" dirty="0"/>
              <a:t>transparência democrática </a:t>
            </a:r>
          </a:p>
          <a:p>
            <a:r>
              <a:rPr lang="pt-BR" i="1" dirty="0"/>
              <a:t>Police </a:t>
            </a:r>
            <a:r>
              <a:rPr lang="pt-BR" i="1" dirty="0" err="1"/>
              <a:t>Governance</a:t>
            </a:r>
            <a:r>
              <a:rPr lang="pt-BR" dirty="0"/>
              <a:t>: Governança democrática da segurança pública</a:t>
            </a:r>
          </a:p>
          <a:p>
            <a:endParaRPr lang="pt-BR" dirty="0" smtClean="0"/>
          </a:p>
          <a:p>
            <a:r>
              <a:rPr lang="pt-BR" dirty="0" smtClean="0"/>
              <a:t>Lei n. 12.527/2011 (LAI):</a:t>
            </a:r>
          </a:p>
          <a:p>
            <a:r>
              <a:rPr lang="pt-BR" dirty="0" smtClean="0"/>
              <a:t>Art. 7</a:t>
            </a:r>
            <a:r>
              <a:rPr lang="pt-BR" u="sng" baseline="30000" dirty="0" smtClean="0"/>
              <a:t>o</a:t>
            </a:r>
            <a:r>
              <a:rPr lang="pt-BR" dirty="0" smtClean="0"/>
              <a:t> O acesso à informação de que trata esta Lei compreende, entre outros, os direitos de obter:</a:t>
            </a:r>
          </a:p>
          <a:p>
            <a:r>
              <a:rPr lang="pt-BR" dirty="0" smtClean="0"/>
              <a:t>[...]</a:t>
            </a:r>
          </a:p>
          <a:p>
            <a:r>
              <a:rPr lang="pt-BR" dirty="0" smtClean="0"/>
              <a:t>V - informação sobre atividades exercidas pelos órgãos e entidades, inclusive as relativas à sua política, organização e serviços;</a:t>
            </a:r>
          </a:p>
          <a:p>
            <a:r>
              <a:rPr lang="pt-BR" dirty="0" smtClean="0"/>
              <a:t>VII - informação relativa:</a:t>
            </a:r>
          </a:p>
          <a:p>
            <a:r>
              <a:rPr lang="pt-BR" dirty="0" smtClean="0"/>
              <a:t>a) à implementação, acompanhamento e resultados dos programas, projetos e ações dos órgãos e entidades públicas, bem como metas e indicadores propostos;</a:t>
            </a:r>
          </a:p>
          <a:p>
            <a:r>
              <a:rPr lang="pt-BR" dirty="0" smtClean="0"/>
              <a:t>b) ao resultado de inspeções, auditorias, prestações e tomadas de contas realizadas pelos órgãos de controle interno e externo, incluindo prestações de contas relativas a exercícios anteriores.</a:t>
            </a:r>
          </a:p>
          <a:p>
            <a:r>
              <a:rPr lang="pt-BR" dirty="0" smtClean="0"/>
              <a:t>Art. 8º: dever de informação ativa (interesse geral)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3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>
                <a:effectLst/>
              </a:rPr>
              <a:t>A atuação extrajudicial do Ministério Público na área de segurança pública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/>
          </a:bodyPr>
          <a:lstStyle/>
          <a:p>
            <a:r>
              <a:rPr lang="pt-BR" i="1" dirty="0" smtClean="0"/>
              <a:t>Police </a:t>
            </a:r>
            <a:r>
              <a:rPr lang="pt-BR" i="1" dirty="0" err="1"/>
              <a:t>Governance</a:t>
            </a:r>
            <a:r>
              <a:rPr lang="pt-BR" dirty="0"/>
              <a:t>: Governança democrática da segurança pública</a:t>
            </a:r>
          </a:p>
          <a:p>
            <a:endParaRPr lang="pt-BR" dirty="0" smtClean="0"/>
          </a:p>
          <a:p>
            <a:r>
              <a:rPr lang="pt-BR" dirty="0"/>
              <a:t>Diálogo com a comunidade, os especialistas em segurança pública, e as instituições policiais</a:t>
            </a:r>
          </a:p>
          <a:p>
            <a:r>
              <a:rPr lang="pt-BR" dirty="0"/>
              <a:t>Obrigação estatal de produção de dados </a:t>
            </a:r>
            <a:r>
              <a:rPr lang="pt-BR" dirty="0" smtClean="0"/>
              <a:t>estatísticos (padronização)</a:t>
            </a:r>
            <a:endParaRPr lang="pt-BR" dirty="0"/>
          </a:p>
          <a:p>
            <a:r>
              <a:rPr lang="pt-BR" dirty="0"/>
              <a:t>Abertura democrática às pesquisas e ao debate público sobre as políticas </a:t>
            </a:r>
          </a:p>
          <a:p>
            <a:r>
              <a:rPr lang="pt-BR" dirty="0"/>
              <a:t>Tecnocracia policial: abrir a caixa </a:t>
            </a:r>
            <a:r>
              <a:rPr lang="pt-BR" dirty="0" smtClean="0"/>
              <a:t>preta (informações sensíveis?)</a:t>
            </a:r>
            <a:endParaRPr lang="pt-BR" dirty="0"/>
          </a:p>
          <a:p>
            <a:r>
              <a:rPr lang="pt-BR" dirty="0"/>
              <a:t>MP como mediador </a:t>
            </a:r>
            <a:r>
              <a:rPr lang="pt-BR" dirty="0" smtClean="0"/>
              <a:t>qualificado do debate democrático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57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 smtClean="0">
                <a:effectLst/>
              </a:rPr>
              <a:t>A (in)segurança pública no Brasil</a:t>
            </a:r>
            <a:endParaRPr lang="pt-BR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8640960" cy="4153336"/>
          </a:xfrm>
        </p:spPr>
        <p:txBody>
          <a:bodyPr>
            <a:normAutofit/>
          </a:bodyPr>
          <a:lstStyle/>
          <a:p>
            <a:r>
              <a:rPr lang="pt-BR" sz="2400" dirty="0"/>
              <a:t>Situação de insegurança pública generalizada</a:t>
            </a:r>
          </a:p>
          <a:p>
            <a:r>
              <a:rPr lang="pt-BR" sz="2400" dirty="0"/>
              <a:t>IPEA (SIPS, 2010):</a:t>
            </a:r>
          </a:p>
          <a:p>
            <a:r>
              <a:rPr lang="pt-BR" sz="2400" dirty="0" smtClean="0"/>
              <a:t>- 78,6</a:t>
            </a:r>
            <a:r>
              <a:rPr lang="pt-BR" sz="2400" dirty="0"/>
              <a:t>% da população têm muito medo de ser assassinada; </a:t>
            </a:r>
          </a:p>
          <a:p>
            <a:r>
              <a:rPr lang="pt-BR" sz="2400" dirty="0" smtClean="0"/>
              <a:t>- 11,8</a:t>
            </a:r>
            <a:r>
              <a:rPr lang="pt-BR" sz="2400" dirty="0"/>
              <a:t>%, pouco medo; </a:t>
            </a:r>
          </a:p>
          <a:p>
            <a:r>
              <a:rPr lang="pt-BR" sz="2400" dirty="0" smtClean="0"/>
              <a:t>- 9,6</a:t>
            </a:r>
            <a:r>
              <a:rPr lang="pt-BR" sz="2400" dirty="0"/>
              <a:t>% manifestaram </a:t>
            </a:r>
            <a:endParaRPr lang="pt-BR" sz="2400" dirty="0" smtClean="0"/>
          </a:p>
          <a:p>
            <a:r>
              <a:rPr lang="pt-BR" sz="2400" dirty="0"/>
              <a:t> </a:t>
            </a:r>
            <a:r>
              <a:rPr lang="pt-BR" sz="2400" dirty="0" smtClean="0"/>
              <a:t>          nenhum </a:t>
            </a:r>
            <a:r>
              <a:rPr lang="pt-BR" sz="2400" dirty="0"/>
              <a:t>medo.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3723772"/>
            <a:ext cx="5292080" cy="31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2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 smtClean="0">
                <a:effectLst/>
              </a:rPr>
              <a:t>Propostas em tramitação no Congresso:</a:t>
            </a:r>
            <a:endParaRPr lang="pt-BR" sz="4000" dirty="0">
              <a:effectLst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 fontScale="92500"/>
          </a:bodyPr>
          <a:lstStyle/>
          <a:p>
            <a:r>
              <a:rPr lang="pt-BR" sz="2800" dirty="0" smtClean="0"/>
              <a:t>PEC 51/2013 – Senado</a:t>
            </a:r>
          </a:p>
          <a:p>
            <a:r>
              <a:rPr lang="pt-BR" sz="2800" dirty="0" smtClean="0"/>
              <a:t>Princípios da segurança pública</a:t>
            </a:r>
          </a:p>
          <a:p>
            <a:r>
              <a:rPr lang="pt-BR" sz="2800" dirty="0" smtClean="0"/>
              <a:t>Carreira única policial</a:t>
            </a:r>
          </a:p>
          <a:p>
            <a:r>
              <a:rPr lang="pt-BR" sz="2800" dirty="0" smtClean="0"/>
              <a:t>Subsídio</a:t>
            </a:r>
          </a:p>
          <a:p>
            <a:r>
              <a:rPr lang="pt-BR" sz="2800" dirty="0" smtClean="0"/>
              <a:t>Ciclo completo</a:t>
            </a:r>
          </a:p>
          <a:p>
            <a:r>
              <a:rPr lang="pt-BR" sz="2800" dirty="0" smtClean="0"/>
              <a:t>Autonomia estadual para criação de polícias especializadas</a:t>
            </a:r>
          </a:p>
          <a:p>
            <a:r>
              <a:rPr lang="pt-BR" sz="2800" dirty="0" smtClean="0"/>
              <a:t>Novo órgão paralelo de controle externo (Ouvidoria Externa) – fiscalização da efetividade, suspensão de atos administrativos, poder disciplinar, não integrante da carreira policial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614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 smtClean="0">
                <a:effectLst/>
              </a:rPr>
              <a:t>Autonomia das polícias e/ou perícia</a:t>
            </a:r>
            <a:endParaRPr lang="pt-BR" sz="4000" dirty="0">
              <a:effectLst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Autonomia da PF (?)</a:t>
            </a:r>
          </a:p>
          <a:p>
            <a:r>
              <a:rPr lang="pt-BR" sz="2800" dirty="0" smtClean="0"/>
              <a:t>- Políticas de prevenção: controle democrático pelo governante (vinculação administrativa)</a:t>
            </a:r>
          </a:p>
          <a:p>
            <a:r>
              <a:rPr lang="pt-BR" sz="2800" dirty="0" smtClean="0"/>
              <a:t>- Investigação criminal: vinculação às autoridades do sistema de justiça</a:t>
            </a:r>
          </a:p>
          <a:p>
            <a:r>
              <a:rPr lang="pt-BR" sz="2800" dirty="0" smtClean="0"/>
              <a:t>OBS: relevância da autonomia técnica e tática</a:t>
            </a:r>
          </a:p>
          <a:p>
            <a:r>
              <a:rPr lang="pt-BR" sz="2800" dirty="0" smtClean="0"/>
              <a:t>(ausência de pressões internas ou externas)</a:t>
            </a:r>
          </a:p>
          <a:p>
            <a:r>
              <a:rPr lang="pt-BR" sz="2800" dirty="0" smtClean="0"/>
              <a:t>OBS: braço armado independente ?!?</a:t>
            </a:r>
          </a:p>
          <a:p>
            <a:endParaRPr lang="pt-BR" sz="2800" dirty="0"/>
          </a:p>
          <a:p>
            <a:r>
              <a:rPr lang="pt-BR" sz="2800" dirty="0" smtClean="0"/>
              <a:t>Perícias: autonomia técnica vs. independência orgânica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05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8290120" cy="1362456"/>
          </a:xfrm>
        </p:spPr>
        <p:txBody>
          <a:bodyPr/>
          <a:lstStyle/>
          <a:p>
            <a:r>
              <a:rPr lang="pt-BR" sz="3200" dirty="0" smtClean="0">
                <a:effectLst/>
              </a:rPr>
              <a:t>A sociedade brasileira clama por mudanças.</a:t>
            </a:r>
            <a:br>
              <a:rPr lang="pt-BR" sz="3200" dirty="0" smtClean="0">
                <a:effectLst/>
              </a:rPr>
            </a:br>
            <a:r>
              <a:rPr lang="pt-BR" sz="3200" dirty="0" smtClean="0">
                <a:effectLst/>
              </a:rPr>
              <a:t>É necessário coragem...</a:t>
            </a:r>
            <a:endParaRPr lang="pt-BR" sz="3200" dirty="0">
              <a:effectLst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/>
          </a:bodyPr>
          <a:lstStyle/>
          <a:p>
            <a:pPr algn="ctr"/>
            <a:endParaRPr lang="pt-BR" sz="4000" dirty="0" smtClean="0"/>
          </a:p>
          <a:p>
            <a:pPr algn="ctr"/>
            <a:r>
              <a:rPr lang="pt-BR" sz="4000" dirty="0" smtClean="0"/>
              <a:t>OBRIGADO!</a:t>
            </a:r>
          </a:p>
          <a:p>
            <a:endParaRPr lang="pt-BR" sz="2800" dirty="0" smtClean="0"/>
          </a:p>
          <a:p>
            <a:endParaRPr lang="pt-BR" sz="2800" dirty="0"/>
          </a:p>
          <a:p>
            <a:pPr algn="r"/>
            <a:r>
              <a:rPr lang="pt-BR" sz="2800" dirty="0" smtClean="0"/>
              <a:t>thiago.pierobom@hotmail.com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079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Temas para discussão: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03670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900"/>
              </a:spcBef>
              <a:buAutoNum type="arabicParenR"/>
            </a:pPr>
            <a:r>
              <a:rPr lang="pt-BR" sz="2400" dirty="0" smtClean="0"/>
              <a:t>Quais são os principais problemas de segurança pública em Minas Gerais e em sua comarca?</a:t>
            </a:r>
          </a:p>
          <a:p>
            <a:pPr marL="457200" indent="-457200">
              <a:spcBef>
                <a:spcPts val="900"/>
              </a:spcBef>
              <a:buAutoNum type="arabicParenR"/>
            </a:pPr>
            <a:r>
              <a:rPr lang="pt-BR" sz="2400" dirty="0" smtClean="0"/>
              <a:t>Quais são as principais causas desses problemas?</a:t>
            </a:r>
          </a:p>
          <a:p>
            <a:pPr marL="457200" indent="-457200">
              <a:spcBef>
                <a:spcPts val="900"/>
              </a:spcBef>
              <a:buAutoNum type="arabicParenR"/>
            </a:pPr>
            <a:r>
              <a:rPr lang="pt-BR" sz="2400" dirty="0" smtClean="0"/>
              <a:t>Como o Ministério Público poderia atuar nas causas desses problemas de segurança pública?</a:t>
            </a:r>
          </a:p>
          <a:p>
            <a:pPr marL="457200" indent="-457200">
              <a:spcBef>
                <a:spcPts val="900"/>
              </a:spcBef>
              <a:buAutoNum type="arabicParenR"/>
            </a:pPr>
            <a:r>
              <a:rPr lang="pt-BR" sz="2400" dirty="0" smtClean="0"/>
              <a:t>Como o MP/MG poderia </a:t>
            </a:r>
            <a:r>
              <a:rPr lang="pt-BR" sz="2400" dirty="0"/>
              <a:t>melhor </a:t>
            </a:r>
            <a:r>
              <a:rPr lang="pt-BR" sz="2400" dirty="0" smtClean="0"/>
              <a:t>se reestruturar para fiscalizar as políticas de segurança pública?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4294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 smtClean="0">
                <a:effectLst/>
              </a:rPr>
              <a:t>A segurança pública no Brasil</a:t>
            </a:r>
            <a:endParaRPr lang="pt-BR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704664"/>
            <a:ext cx="8640960" cy="4153336"/>
          </a:xfrm>
        </p:spPr>
        <p:txBody>
          <a:bodyPr>
            <a:normAutofit/>
          </a:bodyPr>
          <a:lstStyle/>
          <a:p>
            <a:r>
              <a:rPr lang="pt-BR" sz="2400" dirty="0"/>
              <a:t>UNODC, 2012:</a:t>
            </a:r>
          </a:p>
          <a:p>
            <a:r>
              <a:rPr lang="pt-BR" sz="2400" dirty="0"/>
              <a:t>Das 30 cidades mais violentas do mundo, 11 são brasileiras:</a:t>
            </a:r>
          </a:p>
          <a:p>
            <a:r>
              <a:rPr lang="pt-BR" sz="2400" dirty="0"/>
              <a:t>Maceió; Fortaleza; João Pessoa; Natal; Salvador; Vitória; São Luís; Belém; Campina Grande; Goiânia; e Cuiabá.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Índice de Percepção de Corrupção, 2010:</a:t>
            </a:r>
          </a:p>
          <a:p>
            <a:r>
              <a:rPr lang="pt-BR" sz="2400" dirty="0"/>
              <a:t>Brasil: 69ª posição (perde para Cuba, Chile e </a:t>
            </a:r>
            <a:r>
              <a:rPr lang="pt-BR" sz="2400" dirty="0" err="1"/>
              <a:t>Uruguay</a:t>
            </a:r>
            <a:r>
              <a:rPr lang="pt-B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20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 smtClean="0">
                <a:effectLst/>
              </a:rPr>
              <a:t>A segurança pública no Brasil</a:t>
            </a:r>
            <a:endParaRPr lang="pt-BR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Estimativas de Dreyfus e Nascimento (2005):</a:t>
            </a:r>
          </a:p>
          <a:p>
            <a:r>
              <a:rPr lang="pt-BR" sz="2400" dirty="0"/>
              <a:t>15,2 milhões de armas em mãos privadas:</a:t>
            </a:r>
          </a:p>
          <a:p>
            <a:r>
              <a:rPr lang="pt-BR" sz="2400" dirty="0"/>
              <a:t>6,8 milhões registradas</a:t>
            </a:r>
          </a:p>
          <a:p>
            <a:r>
              <a:rPr lang="pt-BR" sz="2400" dirty="0"/>
              <a:t>8,5 </a:t>
            </a:r>
            <a:r>
              <a:rPr lang="pt-BR" sz="2400" dirty="0" err="1"/>
              <a:t>millhões</a:t>
            </a:r>
            <a:r>
              <a:rPr lang="pt-BR" sz="2400" dirty="0"/>
              <a:t> não registradas</a:t>
            </a:r>
          </a:p>
          <a:p>
            <a:r>
              <a:rPr lang="pt-BR" sz="2400" dirty="0"/>
              <a:t>(das quais 3,8 milhões em mãos </a:t>
            </a:r>
            <a:endParaRPr lang="pt-BR" sz="2400" dirty="0" smtClean="0"/>
          </a:p>
          <a:p>
            <a:r>
              <a:rPr lang="pt-BR" sz="2400" dirty="0" smtClean="0"/>
              <a:t>criminosas</a:t>
            </a:r>
            <a:r>
              <a:rPr lang="pt-BR" sz="2400" dirty="0"/>
              <a:t>)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Homicídios por </a:t>
            </a:r>
            <a:r>
              <a:rPr lang="pt-BR" sz="2400" dirty="0" smtClean="0"/>
              <a:t>AF no Brasil</a:t>
            </a:r>
            <a:endParaRPr lang="pt-BR" sz="2400" dirty="0"/>
          </a:p>
          <a:p>
            <a:r>
              <a:rPr lang="pt-BR" sz="2400" dirty="0"/>
              <a:t>1980 – 6.104</a:t>
            </a:r>
          </a:p>
          <a:p>
            <a:r>
              <a:rPr lang="pt-BR" sz="2400" dirty="0"/>
              <a:t>2014 – 42.291</a:t>
            </a:r>
          </a:p>
          <a:p>
            <a:r>
              <a:rPr lang="pt-BR" sz="2400" dirty="0"/>
              <a:t>Aumento: 592,8% (7x)</a:t>
            </a:r>
          </a:p>
          <a:p>
            <a:r>
              <a:rPr lang="pt-BR" sz="2400" dirty="0"/>
              <a:t>Em 2014, 71,7% dos homicídios foram praticados por armas de fogo.</a:t>
            </a:r>
          </a:p>
          <a:p>
            <a:r>
              <a:rPr lang="pt-BR" sz="2400" dirty="0" smtClean="0"/>
              <a:t>Meta </a:t>
            </a:r>
            <a:r>
              <a:rPr lang="pt-BR" sz="2400" dirty="0"/>
              <a:t>OMS (suportável) = 10 homicídios / 100 mil hab</a:t>
            </a:r>
            <a:r>
              <a:rPr lang="pt-BR" sz="2400" dirty="0" smtClean="0"/>
              <a:t>. / ano</a:t>
            </a:r>
            <a:endParaRPr lang="pt-BR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77834"/>
            <a:ext cx="4716015" cy="276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2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hiago\Downloads\FullSizeRender - HAF Capitais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088"/>
            <a:ext cx="9135748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hiago\Downloads\FullSizeRender (1) - evolução H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0" y="998806"/>
            <a:ext cx="9204061" cy="588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hiago\Downloads\FullSizeRender (2) - Municípios mais violento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9" y="504364"/>
            <a:ext cx="3957089" cy="63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Thiago\Downloads\FullSizeRender (3) - Municípios mais violento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64" y="692696"/>
            <a:ext cx="3963282" cy="61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6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1471" y="-27384"/>
            <a:ext cx="4037073" cy="1872208"/>
          </a:xfrm>
        </p:spPr>
        <p:txBody>
          <a:bodyPr/>
          <a:lstStyle/>
          <a:p>
            <a:r>
              <a:rPr lang="pt-BR" sz="4000" dirty="0" smtClean="0">
                <a:effectLst/>
              </a:rPr>
              <a:t>A segurança pública no Brasil</a:t>
            </a:r>
            <a:endParaRPr lang="pt-BR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4959" y="2132856"/>
            <a:ext cx="3929569" cy="4725144"/>
          </a:xfrm>
        </p:spPr>
        <p:txBody>
          <a:bodyPr>
            <a:normAutofit/>
          </a:bodyPr>
          <a:lstStyle/>
          <a:p>
            <a:r>
              <a:rPr lang="pt-BR" sz="2400" dirty="0"/>
              <a:t>Perfil das vítimas de homicídios:</a:t>
            </a:r>
          </a:p>
          <a:p>
            <a:r>
              <a:rPr lang="pt-BR" sz="2400" dirty="0"/>
              <a:t>h</a:t>
            </a:r>
            <a:r>
              <a:rPr lang="pt-BR" sz="2400" dirty="0" smtClean="0"/>
              <a:t>omem </a:t>
            </a:r>
            <a:r>
              <a:rPr lang="pt-BR" sz="2400" dirty="0"/>
              <a:t>(94,4%), </a:t>
            </a:r>
            <a:endParaRPr lang="pt-BR" sz="2400" dirty="0" smtClean="0"/>
          </a:p>
          <a:p>
            <a:r>
              <a:rPr lang="pt-BR" sz="2400" dirty="0" smtClean="0"/>
              <a:t>jovem </a:t>
            </a:r>
            <a:r>
              <a:rPr lang="pt-BR" sz="2400" dirty="0"/>
              <a:t>(15 a 29 anos), </a:t>
            </a:r>
            <a:endParaRPr lang="pt-BR" sz="2400" dirty="0" smtClean="0"/>
          </a:p>
          <a:p>
            <a:r>
              <a:rPr lang="pt-BR" sz="2400" dirty="0" smtClean="0"/>
              <a:t>negro </a:t>
            </a:r>
            <a:r>
              <a:rPr lang="pt-BR" sz="2400" dirty="0"/>
              <a:t>(2x), </a:t>
            </a:r>
            <a:endParaRPr lang="pt-BR" sz="2400" dirty="0" smtClean="0"/>
          </a:p>
          <a:p>
            <a:r>
              <a:rPr lang="pt-BR" sz="2400" dirty="0" smtClean="0"/>
              <a:t>pobre </a:t>
            </a:r>
            <a:r>
              <a:rPr lang="pt-BR" sz="2400" dirty="0"/>
              <a:t>e de baixa escolaridade.</a:t>
            </a:r>
          </a:p>
        </p:txBody>
      </p:sp>
      <p:pic>
        <p:nvPicPr>
          <p:cNvPr id="4098" name="Picture 2" descr="C:\Users\Thiago\Downloads\FullSizeRender (4) - negros e bran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0"/>
            <a:ext cx="5092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2456"/>
          </a:xfrm>
        </p:spPr>
        <p:txBody>
          <a:bodyPr/>
          <a:lstStyle/>
          <a:p>
            <a:r>
              <a:rPr lang="pt-BR" sz="4000" dirty="0" smtClean="0">
                <a:effectLst/>
              </a:rPr>
              <a:t>A segurança pública no Brasil</a:t>
            </a:r>
            <a:endParaRPr lang="pt-BR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640960" cy="4725144"/>
          </a:xfrm>
        </p:spPr>
        <p:txBody>
          <a:bodyPr>
            <a:normAutofit/>
          </a:bodyPr>
          <a:lstStyle/>
          <a:p>
            <a:r>
              <a:rPr lang="pt-BR" sz="2400" dirty="0"/>
              <a:t>Paradoxo: mesmo perfil </a:t>
            </a:r>
            <a:r>
              <a:rPr lang="pt-BR" sz="2400" dirty="0" smtClean="0"/>
              <a:t>das vítimas e dos </a:t>
            </a:r>
            <a:r>
              <a:rPr lang="pt-BR" sz="2400" dirty="0"/>
              <a:t>agressores </a:t>
            </a:r>
            <a:endParaRPr lang="pt-BR" sz="2400" dirty="0" smtClean="0"/>
          </a:p>
          <a:p>
            <a:r>
              <a:rPr lang="pt-BR" sz="2400" dirty="0" smtClean="0"/>
              <a:t>(</a:t>
            </a:r>
            <a:r>
              <a:rPr lang="pt-BR" sz="2400" dirty="0"/>
              <a:t>Instituto Avante, 2012, Perfil da População Carcerária).</a:t>
            </a:r>
          </a:p>
          <a:p>
            <a:r>
              <a:rPr lang="pt-BR" sz="2400" dirty="0" err="1"/>
              <a:t>InfoPen</a:t>
            </a:r>
            <a:r>
              <a:rPr lang="pt-BR" sz="2400" dirty="0"/>
              <a:t>, 2010: 60% dos presos são negros</a:t>
            </a:r>
          </a:p>
          <a:p>
            <a:r>
              <a:rPr lang="pt-BR" sz="2400" dirty="0" err="1"/>
              <a:t>Wacquant</a:t>
            </a:r>
            <a:r>
              <a:rPr lang="pt-BR" sz="2400" dirty="0"/>
              <a:t>: penalidade neoliberal?</a:t>
            </a:r>
          </a:p>
          <a:p>
            <a:r>
              <a:rPr lang="pt-BR" sz="2400" dirty="0"/>
              <a:t>Genocídio da juventude negra</a:t>
            </a:r>
            <a:r>
              <a:rPr lang="pt-BR" sz="2400" dirty="0" smtClean="0"/>
              <a:t>??</a:t>
            </a:r>
          </a:p>
          <a:p>
            <a:r>
              <a:rPr lang="pt-BR" sz="2400" dirty="0" err="1"/>
              <a:t>Agamben</a:t>
            </a:r>
            <a:r>
              <a:rPr lang="pt-BR" sz="2400" dirty="0"/>
              <a:t>: </a:t>
            </a:r>
            <a:r>
              <a:rPr lang="pt-BR" sz="2400" dirty="0" smtClean="0"/>
              <a:t>Estado </a:t>
            </a:r>
            <a:r>
              <a:rPr lang="pt-BR" sz="2400" dirty="0"/>
              <a:t>de </a:t>
            </a:r>
            <a:r>
              <a:rPr lang="pt-BR" sz="2400" dirty="0" smtClean="0"/>
              <a:t>exceção (constante </a:t>
            </a:r>
            <a:r>
              <a:rPr lang="pt-BR" sz="2400" dirty="0"/>
              <a:t>negação do direito que normaliza o não-direito como regra e nos leva a uma “guerra civil mundial</a:t>
            </a:r>
            <a:r>
              <a:rPr lang="pt-BR" sz="2400" dirty="0" smtClean="0"/>
              <a:t>”).</a:t>
            </a:r>
            <a:endParaRPr lang="pt-BR" sz="2400" dirty="0"/>
          </a:p>
          <a:p>
            <a:r>
              <a:rPr lang="pt-BR" sz="2400" dirty="0"/>
              <a:t>Segurança pública é pressuposto lógico de fruição de todos os direitos fundamentais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19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</TotalTime>
  <Words>1216</Words>
  <Application>Microsoft Office PowerPoint</Application>
  <PresentationFormat>Apresentação na tela (4:3)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Calibri</vt:lpstr>
      <vt:lpstr>Constantia</vt:lpstr>
      <vt:lpstr>Wingdings 2</vt:lpstr>
      <vt:lpstr>Fluxo</vt:lpstr>
      <vt:lpstr>As reformas na  segurança pública</vt:lpstr>
      <vt:lpstr>A (in)segurança pública no Brasil</vt:lpstr>
      <vt:lpstr>A segurança pública no Brasil</vt:lpstr>
      <vt:lpstr>A segurança pública no Brasil</vt:lpstr>
      <vt:lpstr>Apresentação do PowerPoint</vt:lpstr>
      <vt:lpstr>Apresentação do PowerPoint</vt:lpstr>
      <vt:lpstr>Apresentação do PowerPoint</vt:lpstr>
      <vt:lpstr>A segurança pública no Brasil</vt:lpstr>
      <vt:lpstr>A segurança pública no Brasil</vt:lpstr>
      <vt:lpstr>Paradoxo da impunidade vs. população carcerária</vt:lpstr>
      <vt:lpstr>Paradoxo da impunidade vs. população carcerária</vt:lpstr>
      <vt:lpstr>Paradoxo da impunidade vs. população carcerária</vt:lpstr>
      <vt:lpstr>Paradoxo da impunidade vs. população carcerária</vt:lpstr>
      <vt:lpstr>A segurança pública no Brasil</vt:lpstr>
      <vt:lpstr>A segurança pública no Brasil</vt:lpstr>
      <vt:lpstr>A segurança pública no Brasil</vt:lpstr>
      <vt:lpstr>A atuação extrajudicial do Ministério Público na área de segurança pública</vt:lpstr>
      <vt:lpstr>A atuação extrajudicial do Ministério Público na área de segurança pública</vt:lpstr>
      <vt:lpstr>A atuação extrajudicial do Ministério Público na área de segurança pública</vt:lpstr>
      <vt:lpstr>Propostas em tramitação no Congresso:</vt:lpstr>
      <vt:lpstr>Autonomia das polícias e/ou perícia</vt:lpstr>
      <vt:lpstr>A sociedade brasileira clama por mudanças. É necessário coragem...</vt:lpstr>
      <vt:lpstr>Temas para discussão: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atuação do Ministério Público no controle das políticas de segurança pública</dc:title>
  <dc:creator>Thiago Ávila</dc:creator>
  <cp:lastModifiedBy>Anderson Antunes de Azevedo</cp:lastModifiedBy>
  <cp:revision>28</cp:revision>
  <dcterms:created xsi:type="dcterms:W3CDTF">2016-09-20T13:45:12Z</dcterms:created>
  <dcterms:modified xsi:type="dcterms:W3CDTF">2017-11-21T12:07:04Z</dcterms:modified>
</cp:coreProperties>
</file>