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58" r:id="rId3"/>
    <p:sldId id="2147474080" r:id="rId4"/>
    <p:sldId id="2147474075" r:id="rId5"/>
    <p:sldId id="16745" r:id="rId6"/>
    <p:sldId id="2147474081" r:id="rId7"/>
    <p:sldId id="2147474082" r:id="rId8"/>
    <p:sldId id="2147474083" r:id="rId9"/>
    <p:sldId id="2147474084" r:id="rId10"/>
    <p:sldId id="2147474085" r:id="rId11"/>
    <p:sldId id="2147474086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28934-A3E8-43D1-9782-BBD5B0438FA2}" v="12" dt="2023-10-24T19:15:27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E2EB5-DB42-42C5-BB66-BDACF81DCFD5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B286D-A78A-484B-BDBA-2E29CCCA5C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22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01D22-D999-51A4-3A9E-EF9A64E2C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3EE13A-ED22-FF10-5166-FAB78130A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52CF6B-CCC1-49EF-AD80-30DB15DE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4F90E5-485F-D843-F363-29177463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820215-C0A5-0C84-D3E0-FDDF1FC9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0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C9275-DA2F-0C43-2B6D-84C87EC2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F6DF51-C63C-CB7E-5B70-BADD2A6A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4B9E3F-B33B-7E96-545E-0C1174A0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897806-825A-4724-C408-423D2DA1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83947B-7CF5-DD31-827F-1629BA84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6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5A97AE-3F0C-2575-BDC3-AE113304C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698F29-BA9A-F279-180D-61BA4A625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5C9E83-D017-73D9-7FDF-885C8D50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0429AA-2CFC-7EA3-08D5-01A5F9C8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3A526C-32AD-1130-1B1C-1915AAF2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69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err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B7B826-2568-9B75-1C73-6F81130D8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3875" y="2912383"/>
            <a:ext cx="6063343" cy="1325563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pt-BR" dirty="0"/>
              <a:t>Obrigado</a:t>
            </a:r>
            <a:r>
              <a:rPr lang="en-US" dirty="0"/>
              <a:t>/a</a:t>
            </a:r>
            <a:r>
              <a:rPr lang="pt-BR" dirty="0"/>
              <a:t>!</a:t>
            </a:r>
          </a:p>
        </p:txBody>
      </p:sp>
      <p:sp>
        <p:nvSpPr>
          <p:cNvPr id="2" name="Espaço Reservado para Texto 6">
            <a:extLst>
              <a:ext uri="{FF2B5EF4-FFF2-40B4-BE49-F238E27FC236}">
                <a16:creationId xmlns:a16="http://schemas.microsoft.com/office/drawing/2014/main" id="{56D41AB6-A385-C139-8F6A-D98B5E43E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3875" y="4430713"/>
            <a:ext cx="6064250" cy="533400"/>
          </a:xfrm>
          <a:prstGeom prst="rect">
            <a:avLst/>
          </a:prstGeom>
        </p:spPr>
        <p:txBody>
          <a:bodyPr anchor="ctr"/>
          <a:lstStyle>
            <a:lvl1pPr>
              <a:defRPr b="0" spc="0"/>
            </a:lvl1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70069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1">
            <a:extLst>
              <a:ext uri="{FF2B5EF4-FFF2-40B4-BE49-F238E27FC236}">
                <a16:creationId xmlns:a16="http://schemas.microsoft.com/office/drawing/2014/main" id="{35049A3C-F1C4-8920-CE4B-BB4D9CED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72" y="1970314"/>
            <a:ext cx="4702628" cy="3363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F421BEC3-E45F-88A8-E449-8B35D963B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3938" y="6030686"/>
            <a:ext cx="2709862" cy="385762"/>
          </a:xfrm>
          <a:prstGeom prst="roundRect">
            <a:avLst>
              <a:gd name="adj" fmla="val 50000"/>
            </a:avLst>
          </a:prstGeom>
          <a:solidFill>
            <a:srgbClr val="171C66"/>
          </a:solidFill>
          <a:ln>
            <a:solidFill>
              <a:srgbClr val="5883D0"/>
            </a:solidFill>
          </a:ln>
        </p:spPr>
        <p:txBody>
          <a:bodyPr anchor="ctr"/>
          <a:lstStyle>
            <a:lvl1pPr algn="ctr">
              <a:defRPr sz="120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0477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F8659-77FE-1D57-947A-CFF0ACE7C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1" y="903514"/>
            <a:ext cx="9895115" cy="783773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171C66"/>
                </a:solidFill>
              </a:defRPr>
            </a:lvl1pPr>
          </a:lstStyle>
          <a:p>
            <a:r>
              <a:rPr lang="pt-BR" dirty="0"/>
              <a:t>Insira o título do capítulo aqui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2A7B379-5A59-8364-E853-1BD0CEDE6E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3771" y="1948544"/>
            <a:ext cx="9895115" cy="3896632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50000"/>
              </a:lnSpc>
              <a:buClr>
                <a:srgbClr val="7295FB"/>
              </a:buClr>
              <a:buFont typeface="Arial" panose="020B0604020202020204" pitchFamily="34" charset="0"/>
              <a:buChar char="•"/>
              <a:defRPr sz="1600" b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indent="-457200">
              <a:buFont typeface="+mj-lt"/>
              <a:buAutoNum type="arabicPeriod"/>
              <a:defRPr lang="pt-BR" sz="1600" b="0" kern="1200" dirty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</a:lstStyle>
          <a:p>
            <a:pPr lvl="0"/>
            <a:r>
              <a:rPr lang="pt-BR" dirty="0"/>
              <a:t>Evite utilizar slides com excesso de textos: apresentações poderosas são objetivas.</a:t>
            </a:r>
          </a:p>
          <a:p>
            <a:pPr lvl="0"/>
            <a:r>
              <a:rPr lang="pt-BR" dirty="0"/>
              <a:t>Use tópicos para organizar os principais pontos de forma resumida;</a:t>
            </a:r>
          </a:p>
          <a:p>
            <a:pPr lvl="0"/>
            <a:r>
              <a:rPr lang="pt-BR" dirty="0"/>
              <a:t>A apresentação deve ser um guia, tanto para você, apresentador(a), quanto para as pessoas que te ouvem;</a:t>
            </a:r>
          </a:p>
          <a:p>
            <a:pPr lvl="0"/>
            <a:r>
              <a:rPr lang="pt-BR" dirty="0"/>
              <a:t>Evite ler as telas da sua apresentação em voz alta, use-a para organizar seu tempo e recordar os tópicos essenciais, e apresente os detalhes através da sua fala!</a:t>
            </a:r>
          </a:p>
          <a:p>
            <a:pPr lvl="0"/>
            <a:endParaRPr lang="pt-BR" dirty="0"/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332926A1-64AE-21BE-9D8F-11EE1D48D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771" y="256495"/>
            <a:ext cx="2709862" cy="385762"/>
          </a:xfrm>
          <a:prstGeom prst="roundRect">
            <a:avLst>
              <a:gd name="adj" fmla="val 50000"/>
            </a:avLst>
          </a:prstGeom>
          <a:solidFill>
            <a:srgbClr val="5883D0"/>
          </a:solidFill>
          <a:ln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E4E452BD-E7AA-581C-44F6-193670C0CF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8486" y="256495"/>
            <a:ext cx="2830286" cy="3857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171C66"/>
            </a:solidFill>
          </a:ln>
        </p:spPr>
        <p:txBody>
          <a:bodyPr anchor="ctr"/>
          <a:lstStyle>
            <a:lvl1pPr algn="ctr">
              <a:defRPr sz="1200">
                <a:solidFill>
                  <a:srgbClr val="171C66"/>
                </a:solidFill>
              </a:defRPr>
            </a:lvl1pPr>
          </a:lstStyle>
          <a:p>
            <a:pPr lvl="0"/>
            <a:r>
              <a:rPr lang="pt-BR" dirty="0"/>
              <a:t>CAPÍTULO ATUAL</a:t>
            </a:r>
          </a:p>
        </p:txBody>
      </p:sp>
    </p:spTree>
    <p:extLst>
      <p:ext uri="{BB962C8B-B14F-4D97-AF65-F5344CB8AC3E}">
        <p14:creationId xmlns:p14="http://schemas.microsoft.com/office/powerpoint/2010/main" val="168075098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image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Imagem 16">
            <a:extLst>
              <a:ext uri="{FF2B5EF4-FFF2-40B4-BE49-F238E27FC236}">
                <a16:creationId xmlns:a16="http://schemas.microsoft.com/office/drawing/2014/main" id="{0AA649CE-9DFC-99EB-0D5B-527555196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8959" y="2726783"/>
            <a:ext cx="3017264" cy="3017838"/>
          </a:xfrm>
          <a:prstGeom prst="roundRect">
            <a:avLst>
              <a:gd name="adj" fmla="val 42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Imagem 16">
            <a:extLst>
              <a:ext uri="{FF2B5EF4-FFF2-40B4-BE49-F238E27FC236}">
                <a16:creationId xmlns:a16="http://schemas.microsoft.com/office/drawing/2014/main" id="{DA0DDE47-BD6C-8C6B-6767-56E6781A8F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54148" y="2726783"/>
            <a:ext cx="3017264" cy="3017838"/>
          </a:xfrm>
          <a:prstGeom prst="roundRect">
            <a:avLst>
              <a:gd name="adj" fmla="val 42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9EDF9E51-6829-7EA0-F496-E3DE1F9EFF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770" y="2730500"/>
            <a:ext cx="3017264" cy="3017838"/>
          </a:xfrm>
          <a:prstGeom prst="roundRect">
            <a:avLst>
              <a:gd name="adj" fmla="val 42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45524A31-6438-6AB6-705E-15422E586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3771" y="1948544"/>
            <a:ext cx="9895115" cy="550816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1600" b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Use este espaço para relacionar as imagens ou apresentar o contexto brevemente.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9A92F0EF-9E80-5DCE-00FA-8E858F496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1" y="903514"/>
            <a:ext cx="9895115" cy="783773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171C66"/>
                </a:solidFill>
              </a:defRPr>
            </a:lvl1pPr>
          </a:lstStyle>
          <a:p>
            <a:r>
              <a:rPr lang="pt-BR" dirty="0"/>
              <a:t>Insira o título do capítulo aqui</a:t>
            </a:r>
          </a:p>
        </p:txBody>
      </p:sp>
      <p:sp>
        <p:nvSpPr>
          <p:cNvPr id="21" name="Espaço Reservado para Texto 9">
            <a:extLst>
              <a:ext uri="{FF2B5EF4-FFF2-40B4-BE49-F238E27FC236}">
                <a16:creationId xmlns:a16="http://schemas.microsoft.com/office/drawing/2014/main" id="{CA11DD1F-DFCC-9301-73B4-48FAAE4E8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771" y="256495"/>
            <a:ext cx="2709862" cy="385762"/>
          </a:xfrm>
          <a:prstGeom prst="roundRect">
            <a:avLst>
              <a:gd name="adj" fmla="val 50000"/>
            </a:avLst>
          </a:prstGeom>
          <a:solidFill>
            <a:srgbClr val="5883D0"/>
          </a:solidFill>
          <a:ln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  <p:sp>
        <p:nvSpPr>
          <p:cNvPr id="22" name="Espaço Reservado para Texto 9">
            <a:extLst>
              <a:ext uri="{FF2B5EF4-FFF2-40B4-BE49-F238E27FC236}">
                <a16:creationId xmlns:a16="http://schemas.microsoft.com/office/drawing/2014/main" id="{55CAB8B8-2182-28D4-BFE4-C513E0E08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8486" y="256495"/>
            <a:ext cx="2830286" cy="3857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171C66"/>
            </a:solidFill>
          </a:ln>
        </p:spPr>
        <p:txBody>
          <a:bodyPr anchor="ctr"/>
          <a:lstStyle>
            <a:lvl1pPr algn="ctr">
              <a:defRPr sz="1200">
                <a:solidFill>
                  <a:srgbClr val="171C66"/>
                </a:solidFill>
              </a:defRPr>
            </a:lvl1pPr>
          </a:lstStyle>
          <a:p>
            <a:pPr lvl="0"/>
            <a:r>
              <a:rPr lang="pt-BR" dirty="0"/>
              <a:t>CAPÍTULO ATUAL</a:t>
            </a:r>
          </a:p>
        </p:txBody>
      </p:sp>
    </p:spTree>
    <p:extLst>
      <p:ext uri="{BB962C8B-B14F-4D97-AF65-F5344CB8AC3E}">
        <p14:creationId xmlns:p14="http://schemas.microsoft.com/office/powerpoint/2010/main" val="9647378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ráfi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Gráfico 3">
            <a:extLst>
              <a:ext uri="{FF2B5EF4-FFF2-40B4-BE49-F238E27FC236}">
                <a16:creationId xmlns:a16="http://schemas.microsoft.com/office/drawing/2014/main" id="{6C1EC262-7F5D-8674-9344-3EAA9A6A8BB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455722" y="903287"/>
            <a:ext cx="9280541" cy="5051426"/>
          </a:xfrm>
          <a:prstGeom prst="roundRect">
            <a:avLst>
              <a:gd name="adj" fmla="val 33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77897D0B-9369-E58D-6388-4AB7B885FF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771" y="256495"/>
            <a:ext cx="2709862" cy="385762"/>
          </a:xfrm>
          <a:prstGeom prst="roundRect">
            <a:avLst>
              <a:gd name="adj" fmla="val 50000"/>
            </a:avLst>
          </a:prstGeom>
          <a:solidFill>
            <a:srgbClr val="5883D0"/>
          </a:solidFill>
          <a:ln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04964608-EF99-A2D6-930C-450C1C002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8486" y="256495"/>
            <a:ext cx="2830286" cy="3857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171C66"/>
            </a:solidFill>
          </a:ln>
        </p:spPr>
        <p:txBody>
          <a:bodyPr anchor="ctr"/>
          <a:lstStyle>
            <a:lvl1pPr algn="ctr">
              <a:defRPr sz="1200">
                <a:solidFill>
                  <a:srgbClr val="171C66"/>
                </a:solidFill>
              </a:defRPr>
            </a:lvl1pPr>
          </a:lstStyle>
          <a:p>
            <a:pPr lvl="0"/>
            <a:r>
              <a:rPr lang="pt-BR" dirty="0"/>
              <a:t>CAPÍTULO ATUAL</a:t>
            </a:r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78F111D3-149E-E753-9163-A2630C18B7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663" y="6205491"/>
            <a:ext cx="4419600" cy="337352"/>
          </a:xfrm>
          <a:prstGeom prst="rect">
            <a:avLst/>
          </a:prstGeom>
        </p:spPr>
        <p:txBody>
          <a:bodyPr/>
          <a:lstStyle>
            <a:lvl1pPr algn="r">
              <a:defRPr b="0" i="1">
                <a:solidFill>
                  <a:srgbClr val="171C66"/>
                </a:solidFill>
              </a:defRPr>
            </a:lvl1pPr>
          </a:lstStyle>
          <a:p>
            <a:pPr lvl="0"/>
            <a:r>
              <a:rPr lang="pt-BR" dirty="0"/>
              <a:t>Fonte dos dados</a:t>
            </a:r>
          </a:p>
        </p:txBody>
      </p:sp>
    </p:spTree>
    <p:extLst>
      <p:ext uri="{BB962C8B-B14F-4D97-AF65-F5344CB8AC3E}">
        <p14:creationId xmlns:p14="http://schemas.microsoft.com/office/powerpoint/2010/main" val="62733704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ráfico e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id="{EF1E377F-05D9-2C77-0C42-96A958A5D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4053" y="903514"/>
            <a:ext cx="5324833" cy="783773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171C66"/>
                </a:solidFill>
              </a:defRPr>
            </a:lvl1pPr>
          </a:lstStyle>
          <a:p>
            <a:r>
              <a:rPr lang="pt-BR" dirty="0"/>
              <a:t>Insira o título do capítulo aqui</a:t>
            </a:r>
          </a:p>
        </p:txBody>
      </p:sp>
      <p:sp>
        <p:nvSpPr>
          <p:cNvPr id="13" name="Espaço Reservado para Gráfico 3">
            <a:extLst>
              <a:ext uri="{FF2B5EF4-FFF2-40B4-BE49-F238E27FC236}">
                <a16:creationId xmlns:a16="http://schemas.microsoft.com/office/drawing/2014/main" id="{9BE18858-4132-1518-6E4C-E3B86F2FE1F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83771" y="1012824"/>
            <a:ext cx="4281525" cy="4941662"/>
          </a:xfrm>
          <a:prstGeom prst="roundRect">
            <a:avLst>
              <a:gd name="adj" fmla="val 33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8F5A43F2-9DF3-0318-086D-78F681D4AC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4053" y="1948544"/>
            <a:ext cx="5324833" cy="3896632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50000"/>
              </a:lnSpc>
              <a:buClr>
                <a:srgbClr val="7295FB"/>
              </a:buClr>
              <a:buFont typeface="Arial" panose="020B0604020202020204" pitchFamily="34" charset="0"/>
              <a:buChar char="•"/>
              <a:defRPr sz="1600" b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Apresente os resultados de forma sucinta;</a:t>
            </a:r>
          </a:p>
          <a:p>
            <a:pPr lvl="0"/>
            <a:r>
              <a:rPr lang="pt-BR" dirty="0"/>
              <a:t>Sempre que possível, use as cores institucionais nos gráficos apresentados.</a:t>
            </a:r>
          </a:p>
        </p:txBody>
      </p:sp>
      <p:sp>
        <p:nvSpPr>
          <p:cNvPr id="22" name="Espaço Reservado para Texto 9">
            <a:extLst>
              <a:ext uri="{FF2B5EF4-FFF2-40B4-BE49-F238E27FC236}">
                <a16:creationId xmlns:a16="http://schemas.microsoft.com/office/drawing/2014/main" id="{EC25CC19-3356-2CD2-FABC-C68BAED4D5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771" y="256495"/>
            <a:ext cx="2709862" cy="385762"/>
          </a:xfrm>
          <a:prstGeom prst="roundRect">
            <a:avLst>
              <a:gd name="adj" fmla="val 50000"/>
            </a:avLst>
          </a:prstGeom>
          <a:solidFill>
            <a:srgbClr val="5883D0"/>
          </a:solidFill>
          <a:ln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  <p:sp>
        <p:nvSpPr>
          <p:cNvPr id="23" name="Espaço Reservado para Texto 9">
            <a:extLst>
              <a:ext uri="{FF2B5EF4-FFF2-40B4-BE49-F238E27FC236}">
                <a16:creationId xmlns:a16="http://schemas.microsoft.com/office/drawing/2014/main" id="{F8D03022-0D4C-24D4-2E23-A245EFB197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8486" y="256495"/>
            <a:ext cx="2830286" cy="3857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171C66"/>
            </a:solidFill>
          </a:ln>
        </p:spPr>
        <p:txBody>
          <a:bodyPr anchor="ctr"/>
          <a:lstStyle>
            <a:lvl1pPr algn="ctr">
              <a:defRPr sz="1200">
                <a:solidFill>
                  <a:srgbClr val="171C66"/>
                </a:solidFill>
              </a:defRPr>
            </a:lvl1pPr>
          </a:lstStyle>
          <a:p>
            <a:pPr lvl="0"/>
            <a:r>
              <a:rPr lang="pt-BR" dirty="0"/>
              <a:t>CAPÍTULO ATUAL</a:t>
            </a:r>
          </a:p>
        </p:txBody>
      </p:sp>
    </p:spTree>
    <p:extLst>
      <p:ext uri="{BB962C8B-B14F-4D97-AF65-F5344CB8AC3E}">
        <p14:creationId xmlns:p14="http://schemas.microsoft.com/office/powerpoint/2010/main" val="13943969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Imagem Desta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6">
            <a:extLst>
              <a:ext uri="{FF2B5EF4-FFF2-40B4-BE49-F238E27FC236}">
                <a16:creationId xmlns:a16="http://schemas.microsoft.com/office/drawing/2014/main" id="{189600F7-D530-1ECD-D5A3-808DE37BAF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04249" y="0"/>
            <a:ext cx="481343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6">
            <a:extLst>
              <a:ext uri="{FF2B5EF4-FFF2-40B4-BE49-F238E27FC236}">
                <a16:creationId xmlns:a16="http://schemas.microsoft.com/office/drawing/2014/main" id="{19BCE522-FF36-1853-5055-1716A5EF30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201" y="1948544"/>
            <a:ext cx="5787571" cy="3896632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1600" b="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Trazer imagens com maior destaque pode ajudar a prender a atenção do leitor!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4DB6A8E-7683-99DF-89B0-E87813C41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1" y="903514"/>
            <a:ext cx="5787571" cy="783773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171C66"/>
                </a:solidFill>
              </a:defRPr>
            </a:lvl1pPr>
          </a:lstStyle>
          <a:p>
            <a:r>
              <a:rPr lang="pt-BR" dirty="0"/>
              <a:t>Insira o título do capítulo aqui</a:t>
            </a:r>
          </a:p>
        </p:txBody>
      </p:sp>
      <p:sp>
        <p:nvSpPr>
          <p:cNvPr id="21" name="Espaço Reservado para Texto 9">
            <a:extLst>
              <a:ext uri="{FF2B5EF4-FFF2-40B4-BE49-F238E27FC236}">
                <a16:creationId xmlns:a16="http://schemas.microsoft.com/office/drawing/2014/main" id="{2567F6F4-B0B6-D8C4-3B3E-B90B8AE26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771" y="256495"/>
            <a:ext cx="2709862" cy="385762"/>
          </a:xfrm>
          <a:prstGeom prst="roundRect">
            <a:avLst>
              <a:gd name="adj" fmla="val 50000"/>
            </a:avLst>
          </a:prstGeom>
          <a:solidFill>
            <a:srgbClr val="5883D0"/>
          </a:solidFill>
          <a:ln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  <p:sp>
        <p:nvSpPr>
          <p:cNvPr id="22" name="Espaço Reservado para Texto 9">
            <a:extLst>
              <a:ext uri="{FF2B5EF4-FFF2-40B4-BE49-F238E27FC236}">
                <a16:creationId xmlns:a16="http://schemas.microsoft.com/office/drawing/2014/main" id="{A311A3C9-EF89-04C4-4F3C-17162B560A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8486" y="256495"/>
            <a:ext cx="2830286" cy="3857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171C66"/>
            </a:solidFill>
          </a:ln>
        </p:spPr>
        <p:txBody>
          <a:bodyPr anchor="ctr"/>
          <a:lstStyle>
            <a:lvl1pPr algn="ctr">
              <a:defRPr sz="1200">
                <a:solidFill>
                  <a:srgbClr val="171C66"/>
                </a:solidFill>
              </a:defRPr>
            </a:lvl1pPr>
          </a:lstStyle>
          <a:p>
            <a:pPr lvl="0"/>
            <a:r>
              <a:rPr lang="pt-BR" dirty="0"/>
              <a:t>CAPÍTULO ATUAL</a:t>
            </a:r>
          </a:p>
        </p:txBody>
      </p:sp>
    </p:spTree>
    <p:extLst>
      <p:ext uri="{BB962C8B-B14F-4D97-AF65-F5344CB8AC3E}">
        <p14:creationId xmlns:p14="http://schemas.microsoft.com/office/powerpoint/2010/main" val="3234419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de Impac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&#10;&#10;Descrição gerada automaticamente">
            <a:extLst>
              <a:ext uri="{FF2B5EF4-FFF2-40B4-BE49-F238E27FC236}">
                <a16:creationId xmlns:a16="http://schemas.microsoft.com/office/drawing/2014/main" id="{DC1F40FB-D161-FD04-E85F-585EF57125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14" y="23588"/>
            <a:ext cx="10972800" cy="6858000"/>
          </a:xfrm>
          <a:prstGeom prst="rect">
            <a:avLst/>
          </a:prstGeom>
        </p:spPr>
      </p:pic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6BBB576-A2FA-B6A0-7B11-7EDE40BA01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33363" y="904875"/>
            <a:ext cx="5059363" cy="50387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295FB"/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100A01DE-8AA5-D8B8-69F3-1B15ABBB9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9851" y="2091980"/>
            <a:ext cx="4684700" cy="175388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3200" b="1" kern="1200" dirty="0">
                <a:solidFill>
                  <a:srgbClr val="729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pt-BR" dirty="0"/>
              <a:t>Frases inspiradoras criam momentos poderosos! </a:t>
            </a:r>
          </a:p>
        </p:txBody>
      </p:sp>
      <p:sp>
        <p:nvSpPr>
          <p:cNvPr id="19" name="Espaço Reservado para Texto 9">
            <a:extLst>
              <a:ext uri="{FF2B5EF4-FFF2-40B4-BE49-F238E27FC236}">
                <a16:creationId xmlns:a16="http://schemas.microsoft.com/office/drawing/2014/main" id="{BF7BE498-BA20-E645-A940-5CB517C6C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771" y="256495"/>
            <a:ext cx="2709862" cy="385762"/>
          </a:xfrm>
          <a:prstGeom prst="roundRect">
            <a:avLst>
              <a:gd name="adj" fmla="val 50000"/>
            </a:avLst>
          </a:prstGeom>
          <a:solidFill>
            <a:srgbClr val="5883D0"/>
          </a:solidFill>
          <a:ln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  <p:sp>
        <p:nvSpPr>
          <p:cNvPr id="20" name="Espaço Reservado para Texto 9">
            <a:extLst>
              <a:ext uri="{FF2B5EF4-FFF2-40B4-BE49-F238E27FC236}">
                <a16:creationId xmlns:a16="http://schemas.microsoft.com/office/drawing/2014/main" id="{E20E0BD8-339B-28D5-3F20-B67CD1431A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8486" y="256495"/>
            <a:ext cx="2830286" cy="3857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171C66"/>
            </a:solidFill>
          </a:ln>
        </p:spPr>
        <p:txBody>
          <a:bodyPr anchor="ctr"/>
          <a:lstStyle>
            <a:lvl1pPr algn="ctr">
              <a:defRPr sz="1200">
                <a:solidFill>
                  <a:srgbClr val="171C66"/>
                </a:solidFill>
              </a:defRPr>
            </a:lvl1pPr>
          </a:lstStyle>
          <a:p>
            <a:pPr lvl="0"/>
            <a:r>
              <a:rPr lang="pt-BR" dirty="0"/>
              <a:t>CAPÍTULO ATUAL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72136398-53CD-79D1-E2A2-3B05EE4763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9225" y="4337353"/>
            <a:ext cx="4684699" cy="77892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kumimoji="0" lang="pt-BR" sz="1400" b="1" i="0" u="none" strike="noStrike" kern="1200" cap="none" spc="0" normalizeH="0" baseline="0" dirty="0">
                <a:ln>
                  <a:noFill/>
                </a:ln>
                <a:solidFill>
                  <a:srgbClr val="171C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sz="16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Autor(a) da frase, Cargo e instituição</a:t>
            </a:r>
          </a:p>
        </p:txBody>
      </p:sp>
      <p:sp>
        <p:nvSpPr>
          <p:cNvPr id="27" name="Espaço Reservado para Texto 25">
            <a:extLst>
              <a:ext uri="{FF2B5EF4-FFF2-40B4-BE49-F238E27FC236}">
                <a16:creationId xmlns:a16="http://schemas.microsoft.com/office/drawing/2014/main" id="{8650CF15-8FF7-B642-7A7D-AD747F5ED6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9225" y="5204384"/>
            <a:ext cx="4684699" cy="38576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kumimoji="0" lang="pt-BR" sz="1200" b="0" i="1" u="none" strike="noStrike" kern="1200" cap="none" spc="0" normalizeH="0" baseline="0" dirty="0">
                <a:ln>
                  <a:noFill/>
                </a:ln>
                <a:solidFill>
                  <a:srgbClr val="171C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sz="16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Fonte da Frase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7516B658-0A69-FC21-8452-434B01C6BA01}"/>
              </a:ext>
            </a:extLst>
          </p:cNvPr>
          <p:cNvCxnSpPr/>
          <p:nvPr userDrawn="1"/>
        </p:nvCxnSpPr>
        <p:spPr>
          <a:xfrm>
            <a:off x="5327197" y="4124960"/>
            <a:ext cx="450215" cy="0"/>
          </a:xfrm>
          <a:prstGeom prst="line">
            <a:avLst/>
          </a:prstGeom>
          <a:ln w="19050">
            <a:solidFill>
              <a:srgbClr val="729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8150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52DB7-77DA-BFEE-0737-15CCD35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6764B1-E755-AD69-966C-2221C312E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4D5F8E-5ABD-6D55-2315-E6AC8EC6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50674A-6920-C543-8AA0-F8FEDD2F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3E523B-FBD1-EB34-1C0A-CC8943D9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580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671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B7B826-2568-9B75-1C73-6F81130D8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4328" y="2923269"/>
            <a:ext cx="6063343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 dirty="0"/>
              <a:t>CLIQUE PARA EDITAR O TÍTULO DO CAPÍTULO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DA2C12E-2A70-D49C-3F2B-6344C1C5D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3875" y="4430713"/>
            <a:ext cx="6064250" cy="533400"/>
          </a:xfrm>
          <a:prstGeom prst="rect">
            <a:avLst/>
          </a:prstGeom>
        </p:spPr>
        <p:txBody>
          <a:bodyPr anchor="ctr"/>
          <a:lstStyle>
            <a:lvl1pPr>
              <a:defRPr b="0" spc="0"/>
            </a:lvl1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204443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B7B826-2568-9B75-1C73-6F81130D8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4328" y="2923269"/>
            <a:ext cx="6063343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 dirty="0"/>
              <a:t>CLIQUE PARA EDITAR O TÍTULO DO CAPÍTULO</a:t>
            </a:r>
          </a:p>
        </p:txBody>
      </p:sp>
      <p:sp>
        <p:nvSpPr>
          <p:cNvPr id="2" name="Espaço Reservado para Texto 6">
            <a:extLst>
              <a:ext uri="{FF2B5EF4-FFF2-40B4-BE49-F238E27FC236}">
                <a16:creationId xmlns:a16="http://schemas.microsoft.com/office/drawing/2014/main" id="{A2CB6766-DD9D-E375-80AD-EA9D1E7B36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3875" y="4430713"/>
            <a:ext cx="6064250" cy="533400"/>
          </a:xfrm>
          <a:prstGeom prst="rect">
            <a:avLst/>
          </a:prstGeom>
        </p:spPr>
        <p:txBody>
          <a:bodyPr anchor="ctr"/>
          <a:lstStyle>
            <a:lvl1pPr>
              <a:defRPr b="0" spc="0"/>
            </a:lvl1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694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B7B826-2568-9B75-1C73-6F81130D8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4328" y="2923269"/>
            <a:ext cx="6063343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 dirty="0"/>
              <a:t>CLIQUE PARA EDITAR O TÍTULO DO CAPÍTULO</a:t>
            </a:r>
          </a:p>
        </p:txBody>
      </p:sp>
      <p:sp>
        <p:nvSpPr>
          <p:cNvPr id="2" name="Espaço Reservado para Texto 6">
            <a:extLst>
              <a:ext uri="{FF2B5EF4-FFF2-40B4-BE49-F238E27FC236}">
                <a16:creationId xmlns:a16="http://schemas.microsoft.com/office/drawing/2014/main" id="{8C6E30A2-5C3F-9F0E-AF61-A1EC08422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3875" y="4430713"/>
            <a:ext cx="6064250" cy="533400"/>
          </a:xfrm>
          <a:prstGeom prst="rect">
            <a:avLst/>
          </a:prstGeom>
        </p:spPr>
        <p:txBody>
          <a:bodyPr anchor="ctr"/>
          <a:lstStyle>
            <a:lvl1pPr>
              <a:defRPr b="0" spc="0"/>
            </a:lvl1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5788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B7B826-2568-9B75-1C73-6F81130D8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3875" y="2912383"/>
            <a:ext cx="6063343" cy="1325563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pt-BR" dirty="0"/>
              <a:t>Obrigado</a:t>
            </a:r>
            <a:r>
              <a:rPr lang="en-US" dirty="0"/>
              <a:t>/a</a:t>
            </a:r>
            <a:r>
              <a:rPr lang="pt-BR" dirty="0"/>
              <a:t>!</a:t>
            </a:r>
          </a:p>
        </p:txBody>
      </p:sp>
      <p:sp>
        <p:nvSpPr>
          <p:cNvPr id="2" name="Espaço Reservado para Texto 6">
            <a:extLst>
              <a:ext uri="{FF2B5EF4-FFF2-40B4-BE49-F238E27FC236}">
                <a16:creationId xmlns:a16="http://schemas.microsoft.com/office/drawing/2014/main" id="{56D41AB6-A385-C139-8F6A-D98B5E43E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3875" y="4430713"/>
            <a:ext cx="6064250" cy="533400"/>
          </a:xfrm>
          <a:prstGeom prst="rect">
            <a:avLst/>
          </a:prstGeom>
        </p:spPr>
        <p:txBody>
          <a:bodyPr anchor="ctr"/>
          <a:lstStyle>
            <a:lvl1pPr>
              <a:defRPr b="0" spc="0"/>
            </a:lvl1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747201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enas Títul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8D0012D-7A41-310F-1847-81E63F1AC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774" y="1075248"/>
            <a:ext cx="10115113" cy="385761"/>
          </a:xfrm>
          <a:prstGeom prst="rect">
            <a:avLst/>
          </a:prstGeom>
        </p:spPr>
        <p:txBody>
          <a:bodyPr/>
          <a:lstStyle>
            <a:lvl1pPr algn="l">
              <a:defRPr lang="pt-BR" sz="1940" dirty="0">
                <a:solidFill>
                  <a:srgbClr val="171C66"/>
                </a:solidFill>
              </a:defRPr>
            </a:lvl1pPr>
          </a:lstStyle>
          <a:p>
            <a:pPr marL="0" lvl="0" algn="l"/>
            <a:r>
              <a:rPr lang="pt-BR"/>
              <a:t>Insira o tema do slide aqui</a:t>
            </a:r>
          </a:p>
        </p:txBody>
      </p:sp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16062A0-36DC-C6EB-BE95-4650A1C6A3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774" y="256496"/>
            <a:ext cx="2709862" cy="385762"/>
          </a:xfrm>
          <a:prstGeom prst="roundRect">
            <a:avLst>
              <a:gd name="adj" fmla="val 50000"/>
            </a:avLst>
          </a:prstGeom>
          <a:solidFill>
            <a:srgbClr val="5883D0"/>
          </a:solidFill>
          <a:ln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pt-BR"/>
              <a:t>INSIRA O TÍTULO AQUI</a:t>
            </a:r>
          </a:p>
        </p:txBody>
      </p:sp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id="{0C46A66F-76D2-0852-88CC-ABAAE0A7C0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8491" y="256496"/>
            <a:ext cx="2041375" cy="3857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171C66"/>
            </a:solidFill>
          </a:ln>
        </p:spPr>
        <p:txBody>
          <a:bodyPr anchor="ctr"/>
          <a:lstStyle>
            <a:lvl1pPr algn="ctr">
              <a:defRPr sz="1200">
                <a:solidFill>
                  <a:srgbClr val="171C66"/>
                </a:solidFill>
              </a:defRPr>
            </a:lvl1pPr>
          </a:lstStyle>
          <a:p>
            <a:pPr lvl="0"/>
            <a:r>
              <a:rPr lang="pt-BR"/>
              <a:t>INSIRA A SEÇÃO</a:t>
            </a:r>
          </a:p>
        </p:txBody>
      </p:sp>
    </p:spTree>
    <p:extLst>
      <p:ext uri="{BB962C8B-B14F-4D97-AF65-F5344CB8AC3E}">
        <p14:creationId xmlns:p14="http://schemas.microsoft.com/office/powerpoint/2010/main" val="2657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5F60C-CD00-3DBA-7472-F6383D91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EDC8E2-CD9A-8EE0-2FB4-BD37B0DD1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28E0B8-F57D-7874-CEAF-77BF01A8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C94B12-BA74-C93A-E169-EB3528C9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34B1F-7E26-9C41-C420-DE944E9B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31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353F1-EE0A-FF6B-A22E-B49D7F64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801D01-6067-51ED-F19B-FA14D1559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44F757-FB36-7B16-C9D1-4C900DCD4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40C8C0-877F-E55F-7E52-B6E5CB50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96FA51-70DE-3BCE-7C8F-3884F22A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BD4838-07D9-58B0-2932-C436131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00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8172A-E65C-8382-2E1C-961F08A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4CCC4F-8C39-26CB-9DD6-4D553AA11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5858E4-054D-508F-DADD-21FE94467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22B047-94D7-56F2-78EA-3AA34885D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6EEA78-21A6-A77B-710E-322594E48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39F182-8A1B-CDF8-9932-3B44EDFF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02EAAC-C350-A942-2FFC-E3BE6883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D5CA306-AA6D-04D9-99ED-CEEEFF09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41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7FC55-9D2C-4AEC-5F66-638DFA13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D4E921-9B89-CA4A-8E0F-F282C526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2FD89E-3169-236D-1391-047F7138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B0D6FAF-6E24-F191-A318-F11B58C5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7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1CD2A0-8201-650A-0AAF-BE545E96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247EFE-0655-BC76-4439-F4338085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25FE9C-C854-18D9-0FCD-F0EF050B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00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6D023-A5D7-54DB-084C-E6A1210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82A685-B0BC-1EEC-0510-C1FD45F2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98496B-4917-5C3B-EE09-BB6C343B3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9184BC-A1E4-34F8-1616-A6A2B6D5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E5782E-E146-07CD-F16D-7FCA8255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8D666E-8989-BB7A-4FD7-035D5B03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64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C597E-AEBF-7E5B-F9D0-3E987F0C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D4BA4E-F986-CB44-83A7-E711EA355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8D68E1-65B9-F7AF-93AA-1AED78B86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29473-38C3-28FD-D670-50E30D29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1452F7-2AF1-4829-3BB6-C7CE7A1B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C33A21-F75C-725E-5598-6047246D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94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FE1DDDB-B4AF-D8AE-4C8E-EB2F6E82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22C1FA-24AC-0284-B6B1-7251E00DE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53E1FC-6D21-52A7-DF3C-FFC317FAA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2BBBE-CF44-4BB1-97FF-6CE095BFBC3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E67D13-23F4-676C-5990-26E32C292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27A018-90CF-142C-C4C5-997461EE4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27E3-72E7-41BF-BC64-F34FAD56A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03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5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svg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DA7DF-6F5C-A66F-F0F5-C721049E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Audiência Pública</a:t>
            </a:r>
            <a:br>
              <a:rPr lang="pt-BR" dirty="0"/>
            </a:br>
            <a:r>
              <a:rPr lang="pt-BR" i="1" dirty="0"/>
              <a:t>PL 1915/2019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3313B0-54E6-EDF8-6A73-B8D2FB67A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04 </a:t>
            </a:r>
            <a:r>
              <a:rPr lang="pt-BR"/>
              <a:t>de novembro de 2025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5947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2A630-7DE1-E88F-A1A8-3B1C8413A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05111C0-DF6A-C01B-ECDE-55C3DA332248}"/>
              </a:ext>
            </a:extLst>
          </p:cNvPr>
          <p:cNvSpPr/>
          <p:nvPr/>
        </p:nvSpPr>
        <p:spPr>
          <a:xfrm>
            <a:off x="1463040" y="2072640"/>
            <a:ext cx="9123680" cy="23164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4203D2-3637-C536-D07E-4701CE522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AUDIÊNCIA PÚBLICA – PL 1915/2019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6AD879-D257-72E2-5552-34D5E9FB2B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49" name="Título 2">
            <a:extLst>
              <a:ext uri="{FF2B5EF4-FFF2-40B4-BE49-F238E27FC236}">
                <a16:creationId xmlns:a16="http://schemas.microsoft.com/office/drawing/2014/main" id="{62BDA184-C94F-FD67-F81F-BA6BB194A4E5}"/>
              </a:ext>
            </a:extLst>
          </p:cNvPr>
          <p:cNvSpPr txBox="1">
            <a:spLocks/>
          </p:cNvSpPr>
          <p:nvPr/>
        </p:nvSpPr>
        <p:spPr>
          <a:xfrm>
            <a:off x="783771" y="3692464"/>
            <a:ext cx="10465074" cy="42811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Principais Conclusões</a:t>
            </a:r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b="0" noProof="0" dirty="0"/>
              <a:t>1) </a:t>
            </a:r>
            <a:r>
              <a:rPr lang="pt-BR" b="0" u="sng" noProof="0" dirty="0"/>
              <a:t>Incompatibilidade</a:t>
            </a:r>
            <a:r>
              <a:rPr lang="pt-BR" b="0" noProof="0" dirty="0"/>
              <a:t> entre o projeto e a natureza democrática da cooperativa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pt-BR" b="0" dirty="0"/>
          </a:p>
          <a:p>
            <a:pPr algn="ctr"/>
            <a:r>
              <a:rPr lang="pt-BR" b="0" noProof="0" dirty="0"/>
              <a:t>2) Necessidade de </a:t>
            </a:r>
            <a:r>
              <a:rPr lang="pt-BR" b="0" u="sng" noProof="0" dirty="0"/>
              <a:t>aperfeiçoamento</a:t>
            </a:r>
            <a:r>
              <a:rPr lang="pt-BR" b="0" noProof="0" dirty="0"/>
              <a:t> da proposta legislativa, com a </a:t>
            </a:r>
            <a:r>
              <a:rPr lang="pt-BR" noProof="0" dirty="0" err="1"/>
              <a:t>exclus</a:t>
            </a:r>
            <a:r>
              <a:rPr lang="pt-BR" dirty="0" err="1"/>
              <a:t>ão</a:t>
            </a:r>
            <a:r>
              <a:rPr lang="pt-BR" dirty="0"/>
              <a:t> expressa das sociedades cooperativas</a:t>
            </a:r>
          </a:p>
        </p:txBody>
      </p:sp>
    </p:spTree>
    <p:extLst>
      <p:ext uri="{BB962C8B-B14F-4D97-AF65-F5344CB8AC3E}">
        <p14:creationId xmlns:p14="http://schemas.microsoft.com/office/powerpoint/2010/main" val="137343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4F73D-FB12-0F9B-8158-1BB3E9AD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013605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117D11C-2F22-CA41-59BA-83152A6DDDE0}"/>
              </a:ext>
            </a:extLst>
          </p:cNvPr>
          <p:cNvSpPr/>
          <p:nvPr/>
        </p:nvSpPr>
        <p:spPr>
          <a:xfrm>
            <a:off x="4933590" y="2618167"/>
            <a:ext cx="6538563" cy="1520350"/>
          </a:xfrm>
          <a:prstGeom prst="roundRect">
            <a:avLst>
              <a:gd name="adj" fmla="val 10971"/>
            </a:avLst>
          </a:prstGeom>
          <a:solidFill>
            <a:schemeClr val="bg1"/>
          </a:solidFill>
          <a:ln w="19050">
            <a:solidFill>
              <a:srgbClr val="00C5D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lnSpc>
                <a:spcPct val="150000"/>
              </a:lnSpc>
            </a:pPr>
            <a:endParaRPr lang="pt-BR" sz="1200" b="1">
              <a:solidFill>
                <a:srgbClr val="171C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A17484F-9781-C0F5-AD97-3B44F7527C63}"/>
              </a:ext>
            </a:extLst>
          </p:cNvPr>
          <p:cNvSpPr/>
          <p:nvPr/>
        </p:nvSpPr>
        <p:spPr>
          <a:xfrm>
            <a:off x="4933590" y="4279231"/>
            <a:ext cx="6538563" cy="1520350"/>
          </a:xfrm>
          <a:prstGeom prst="roundRect">
            <a:avLst>
              <a:gd name="adj" fmla="val 10971"/>
            </a:avLst>
          </a:prstGeom>
          <a:solidFill>
            <a:schemeClr val="bg1"/>
          </a:solidFill>
          <a:ln w="19050">
            <a:solidFill>
              <a:srgbClr val="00BD68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lnSpc>
                <a:spcPct val="150000"/>
              </a:lnSpc>
            </a:pPr>
            <a:endParaRPr lang="pt-BR" sz="1200" b="1">
              <a:solidFill>
                <a:srgbClr val="171C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3C58DB0-65FA-0706-F4AE-0663F735B180}"/>
              </a:ext>
            </a:extLst>
          </p:cNvPr>
          <p:cNvSpPr/>
          <p:nvPr/>
        </p:nvSpPr>
        <p:spPr>
          <a:xfrm>
            <a:off x="4933590" y="957103"/>
            <a:ext cx="6538563" cy="1520350"/>
          </a:xfrm>
          <a:prstGeom prst="roundRect">
            <a:avLst>
              <a:gd name="adj" fmla="val 10971"/>
            </a:avLst>
          </a:prstGeom>
          <a:solidFill>
            <a:schemeClr val="bg1"/>
          </a:solidFill>
          <a:ln w="19050">
            <a:solidFill>
              <a:srgbClr val="38ABB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lnSpc>
                <a:spcPct val="150000"/>
              </a:lnSpc>
            </a:pPr>
            <a:endParaRPr lang="pt-BR" sz="1200" b="1">
              <a:solidFill>
                <a:srgbClr val="171C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83182F6-020F-5D59-007F-3E68C2D06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2939" y="1379344"/>
            <a:ext cx="2267912" cy="67586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128266F-8953-1836-1B9B-E82DDC81C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2939" y="3038922"/>
            <a:ext cx="2027604" cy="67586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3DA477FA-9926-FC02-480E-CF372D213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2939" y="4699985"/>
            <a:ext cx="2508220" cy="67586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7318ADF-B915-A498-EDD6-A1D5BFFB2975}"/>
              </a:ext>
            </a:extLst>
          </p:cNvPr>
          <p:cNvSpPr/>
          <p:nvPr/>
        </p:nvSpPr>
        <p:spPr>
          <a:xfrm>
            <a:off x="7910496" y="957104"/>
            <a:ext cx="3274598" cy="152332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8"/>
            <a:r>
              <a:rPr lang="pt-BR" sz="1100" b="1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a entidade sindical de grau máximo das cooperativas, </a:t>
            </a:r>
            <a:r>
              <a:rPr lang="pt-BR" sz="11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criada para defender os interesses da categoria e promover a integração entre as federações e os sindicatos de cooperativas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13FB8E-7A65-9B47-2597-54436D2B9C02}"/>
              </a:ext>
            </a:extLst>
          </p:cNvPr>
          <p:cNvSpPr/>
          <p:nvPr/>
        </p:nvSpPr>
        <p:spPr>
          <a:xfrm>
            <a:off x="7910497" y="2615197"/>
            <a:ext cx="2923748" cy="152332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8"/>
            <a:r>
              <a:rPr lang="pt-BR" sz="1100" b="1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Atua em prol do cooperativismo junto aos Poderes Executivo, Legislativo e Judiciário, </a:t>
            </a:r>
            <a:r>
              <a:rPr lang="pt-BR" sz="11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representa e defende os interesses do movimento dentro e fora do país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6D6699D-1707-AAC6-5DE7-944C28993243}"/>
              </a:ext>
            </a:extLst>
          </p:cNvPr>
          <p:cNvSpPr/>
          <p:nvPr/>
        </p:nvSpPr>
        <p:spPr>
          <a:xfrm>
            <a:off x="7910496" y="4276260"/>
            <a:ext cx="3561657" cy="152332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8"/>
            <a:r>
              <a:rPr lang="pt-BR" sz="1100" b="1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Oferece soluções para a competitividade</a:t>
            </a:r>
            <a:br>
              <a:rPr lang="pt-BR" sz="1100" b="1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100" b="1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a sustentabilidade das </a:t>
            </a:r>
            <a:r>
              <a:rPr lang="pt-BR" sz="11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cooperativas com ferramentas de monitoramento de governança, gestão e desempenho financeiro, soluções de educação, e promoção social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4288A2F-A056-EA56-9DD4-A243F5F263ED}"/>
              </a:ext>
            </a:extLst>
          </p:cNvPr>
          <p:cNvSpPr/>
          <p:nvPr/>
        </p:nvSpPr>
        <p:spPr>
          <a:xfrm>
            <a:off x="429" y="241"/>
            <a:ext cx="4382556" cy="6857759"/>
          </a:xfrm>
          <a:prstGeom prst="rect">
            <a:avLst/>
          </a:prstGeom>
          <a:solidFill>
            <a:srgbClr val="171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/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DC056084-D26B-E6F0-79C4-29C59914DE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6532" y="2171637"/>
            <a:ext cx="3854231" cy="216694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137FCC7-308F-83C4-43F2-9A1180196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5880701"/>
            <a:ext cx="12191144" cy="977322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92246B-D618-5970-0FFB-8CAC4ED288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SISTEMA OCB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E57010C2-6E83-BFA4-DA0C-03ECEAB453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8676" y="256496"/>
            <a:ext cx="1664365" cy="385762"/>
          </a:xfrm>
        </p:spPr>
        <p:txBody>
          <a:bodyPr/>
          <a:lstStyle/>
          <a:p>
            <a:r>
              <a:rPr lang="pt-BR" dirty="0"/>
              <a:t>QUEM SOMOS</a:t>
            </a:r>
          </a:p>
        </p:txBody>
      </p:sp>
    </p:spTree>
    <p:extLst>
      <p:ext uri="{BB962C8B-B14F-4D97-AF65-F5344CB8AC3E}">
        <p14:creationId xmlns:p14="http://schemas.microsoft.com/office/powerpoint/2010/main" val="4061223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80">
            <a:extLst>
              <a:ext uri="{FF2B5EF4-FFF2-40B4-BE49-F238E27FC236}">
                <a16:creationId xmlns:a16="http://schemas.microsoft.com/office/drawing/2014/main" id="{B98CD388-280F-5346-98B9-0BDCCDA08044}"/>
              </a:ext>
            </a:extLst>
          </p:cNvPr>
          <p:cNvSpPr/>
          <p:nvPr/>
        </p:nvSpPr>
        <p:spPr>
          <a:xfrm>
            <a:off x="9295972" y="5679306"/>
            <a:ext cx="2171009" cy="941758"/>
          </a:xfrm>
          <a:prstGeom prst="roundRect">
            <a:avLst/>
          </a:prstGeom>
          <a:solidFill>
            <a:srgbClr val="F0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endParaRPr lang="en-BR" sz="109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5" name="Rounded Rectangle 80">
            <a:extLst>
              <a:ext uri="{FF2B5EF4-FFF2-40B4-BE49-F238E27FC236}">
                <a16:creationId xmlns:a16="http://schemas.microsoft.com/office/drawing/2014/main" id="{ED51FD57-0720-FE2C-1846-F2AAF76DEE3F}"/>
              </a:ext>
            </a:extLst>
          </p:cNvPr>
          <p:cNvSpPr/>
          <p:nvPr/>
        </p:nvSpPr>
        <p:spPr>
          <a:xfrm>
            <a:off x="5774997" y="4655604"/>
            <a:ext cx="3436287" cy="941758"/>
          </a:xfrm>
          <a:prstGeom prst="roundRect">
            <a:avLst/>
          </a:prstGeom>
          <a:solidFill>
            <a:srgbClr val="F0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endParaRPr lang="en-BR" sz="109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6" name="object 57">
            <a:extLst>
              <a:ext uri="{FF2B5EF4-FFF2-40B4-BE49-F238E27FC236}">
                <a16:creationId xmlns:a16="http://schemas.microsoft.com/office/drawing/2014/main" id="{E864759E-1678-FE4C-475D-D2200BD3DB19}"/>
              </a:ext>
            </a:extLst>
          </p:cNvPr>
          <p:cNvSpPr txBox="1"/>
          <p:nvPr/>
        </p:nvSpPr>
        <p:spPr>
          <a:xfrm>
            <a:off x="6516560" y="4696879"/>
            <a:ext cx="1345716" cy="796541"/>
          </a:xfrm>
          <a:prstGeom prst="rect">
            <a:avLst/>
          </a:prstGeom>
        </p:spPr>
        <p:txBody>
          <a:bodyPr vert="horz" wrap="square" lIns="0" tIns="100117" rIns="0" bIns="0" rtlCol="0">
            <a:spAutoFit/>
          </a:bodyPr>
          <a:lstStyle/>
          <a:p>
            <a:pPr marL="7701">
              <a:spcBef>
                <a:spcPts val="788"/>
              </a:spcBef>
              <a:defRPr/>
            </a:pP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Maior rede de atendimento entre</a:t>
            </a:r>
            <a:br>
              <a:rPr lang="pt-BR" sz="910">
                <a:solidFill>
                  <a:srgbClr val="171C66"/>
                </a:solidFill>
                <a:latin typeface="Verdana"/>
                <a:cs typeface="Verdana"/>
              </a:rPr>
            </a:br>
            <a:r>
              <a:rPr lang="pt-BR" sz="910" err="1">
                <a:solidFill>
                  <a:srgbClr val="171C66"/>
                </a:solidFill>
                <a:latin typeface="Verdana"/>
                <a:cs typeface="Verdana"/>
              </a:rPr>
              <a:t>IFs</a:t>
            </a: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, com mais de</a:t>
            </a:r>
            <a:br>
              <a:rPr lang="pt-BR" sz="910">
                <a:solidFill>
                  <a:srgbClr val="171C66"/>
                </a:solidFill>
                <a:latin typeface="Verdana"/>
                <a:cs typeface="Verdana"/>
              </a:rPr>
            </a:br>
            <a:r>
              <a:rPr lang="pt-BR" sz="1789" b="1" spc="-15">
                <a:solidFill>
                  <a:srgbClr val="4D58B0"/>
                </a:solidFill>
                <a:latin typeface="Tahoma"/>
                <a:cs typeface="Tahoma"/>
              </a:rPr>
              <a:t>10 mil</a:t>
            </a:r>
            <a:r>
              <a:rPr lang="pt-BR" sz="970" b="1" spc="-15">
                <a:solidFill>
                  <a:srgbClr val="4D58B0"/>
                </a:solidFill>
                <a:latin typeface="Tahoma"/>
                <a:cs typeface="Tahoma"/>
              </a:rPr>
              <a:t> </a:t>
            </a: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pontos</a:t>
            </a:r>
            <a:endParaRPr lang="pt-BR" sz="91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7" name="object 60">
            <a:extLst>
              <a:ext uri="{FF2B5EF4-FFF2-40B4-BE49-F238E27FC236}">
                <a16:creationId xmlns:a16="http://schemas.microsoft.com/office/drawing/2014/main" id="{2564C2DE-1C7D-3A79-FC65-26AF1D33A109}"/>
              </a:ext>
            </a:extLst>
          </p:cNvPr>
          <p:cNvSpPr txBox="1"/>
          <p:nvPr/>
        </p:nvSpPr>
        <p:spPr>
          <a:xfrm>
            <a:off x="7992136" y="4624178"/>
            <a:ext cx="1193195" cy="769676"/>
          </a:xfrm>
          <a:prstGeom prst="rect">
            <a:avLst/>
          </a:prstGeom>
        </p:spPr>
        <p:txBody>
          <a:bodyPr vert="horz" wrap="square" lIns="0" tIns="100117" rIns="0" bIns="0" rtlCol="0" anchor="t">
            <a:spAutoFit/>
          </a:bodyPr>
          <a:lstStyle/>
          <a:p>
            <a:pPr marL="7701" defTabSz="554466">
              <a:lnSpc>
                <a:spcPts val="2128"/>
              </a:lnSpc>
              <a:spcBef>
                <a:spcPts val="79"/>
              </a:spcBef>
              <a:defRPr/>
            </a:pPr>
            <a:r>
              <a:rPr lang="pt-BR" sz="910" spc="-15">
                <a:solidFill>
                  <a:srgbClr val="171C66"/>
                </a:solidFill>
                <a:latin typeface="Verdana"/>
                <a:cs typeface="Verdana"/>
              </a:rPr>
              <a:t>Única IF em</a:t>
            </a:r>
            <a:br>
              <a:rPr lang="pt-BR" sz="910" b="1" spc="-15">
                <a:latin typeface="Verdana"/>
                <a:cs typeface="Verdana"/>
              </a:rPr>
            </a:br>
            <a:r>
              <a:rPr lang="pt-BR" sz="1789" b="1">
                <a:solidFill>
                  <a:srgbClr val="4D58B0"/>
                </a:solidFill>
                <a:latin typeface="Tahoma"/>
                <a:ea typeface="Tahoma"/>
                <a:cs typeface="Tahoma"/>
              </a:rPr>
              <a:t>469</a:t>
            </a:r>
            <a:endParaRPr lang="pt-BR" sz="910" b="1">
              <a:solidFill>
                <a:srgbClr val="4D58B0"/>
              </a:solidFill>
              <a:latin typeface="Verdana"/>
              <a:ea typeface="Verdana"/>
              <a:cs typeface="Tahoma"/>
            </a:endParaRPr>
          </a:p>
          <a:p>
            <a:pPr marL="7701" defTabSz="554466">
              <a:lnSpc>
                <a:spcPts val="1073"/>
              </a:lnSpc>
              <a:defRPr/>
            </a:pP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municípios</a:t>
            </a:r>
            <a:r>
              <a:rPr lang="pt-BR" sz="910" spc="3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 spc="-6">
                <a:solidFill>
                  <a:srgbClr val="171C66"/>
                </a:solidFill>
                <a:latin typeface="Verdana"/>
                <a:cs typeface="Verdana"/>
              </a:rPr>
              <a:t>do país</a:t>
            </a:r>
            <a:endParaRPr lang="pt-BR" sz="91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8" name="Rounded Rectangle 80">
            <a:extLst>
              <a:ext uri="{FF2B5EF4-FFF2-40B4-BE49-F238E27FC236}">
                <a16:creationId xmlns:a16="http://schemas.microsoft.com/office/drawing/2014/main" id="{A822E586-2D75-58C3-85AA-D084A5CD7A07}"/>
              </a:ext>
            </a:extLst>
          </p:cNvPr>
          <p:cNvSpPr/>
          <p:nvPr/>
        </p:nvSpPr>
        <p:spPr>
          <a:xfrm>
            <a:off x="9295076" y="4657697"/>
            <a:ext cx="2171009" cy="941758"/>
          </a:xfrm>
          <a:prstGeom prst="roundRect">
            <a:avLst/>
          </a:prstGeom>
          <a:solidFill>
            <a:srgbClr val="F0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endParaRPr lang="en-BR" sz="109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A8639990-506D-FCB3-754D-8B273E723819}"/>
              </a:ext>
            </a:extLst>
          </p:cNvPr>
          <p:cNvSpPr txBox="1"/>
          <p:nvPr/>
        </p:nvSpPr>
        <p:spPr>
          <a:xfrm>
            <a:off x="10024603" y="4684417"/>
            <a:ext cx="1266087" cy="796541"/>
          </a:xfrm>
          <a:prstGeom prst="rect">
            <a:avLst/>
          </a:prstGeom>
        </p:spPr>
        <p:txBody>
          <a:bodyPr vert="horz" wrap="square" lIns="0" tIns="100117" rIns="0" bIns="0" rtlCol="0" anchor="t">
            <a:spAutoFit/>
          </a:bodyPr>
          <a:lstStyle/>
          <a:p>
            <a:pPr marL="7701">
              <a:spcBef>
                <a:spcPts val="788"/>
              </a:spcBef>
              <a:defRPr/>
            </a:pPr>
            <a:r>
              <a:rPr lang="en-US" sz="910" spc="-6" err="1">
                <a:solidFill>
                  <a:srgbClr val="171C66"/>
                </a:solidFill>
                <a:latin typeface="Verdana"/>
                <a:cs typeface="Verdana"/>
              </a:rPr>
              <a:t>Prêmio</a:t>
            </a:r>
            <a:r>
              <a:rPr lang="en-US" sz="910" spc="-6">
                <a:solidFill>
                  <a:srgbClr val="171C66"/>
                </a:solidFill>
                <a:latin typeface="Verdana"/>
                <a:cs typeface="Verdana"/>
              </a:rPr>
              <a:t> Aneel </a:t>
            </a:r>
            <a:r>
              <a:rPr lang="en-US" sz="910">
                <a:solidFill>
                  <a:srgbClr val="171C66"/>
                </a:solidFill>
                <a:latin typeface="Verdana"/>
                <a:cs typeface="Verdana"/>
              </a:rPr>
              <a:t>de</a:t>
            </a:r>
            <a:r>
              <a:rPr lang="en-US" sz="910" spc="24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en-US" sz="910" err="1">
                <a:solidFill>
                  <a:srgbClr val="171C66"/>
                </a:solidFill>
                <a:latin typeface="Verdana"/>
                <a:cs typeface="Verdana"/>
              </a:rPr>
              <a:t>satisfação</a:t>
            </a:r>
            <a:br>
              <a:rPr lang="en-US" sz="910" spc="-6">
                <a:latin typeface="Verdana"/>
                <a:cs typeface="Verdana"/>
              </a:rPr>
            </a:br>
            <a:r>
              <a:rPr lang="pt-BR" sz="1789" b="1" spc="-15">
                <a:solidFill>
                  <a:srgbClr val="FAA742"/>
                </a:solidFill>
                <a:latin typeface="Tahoma"/>
                <a:cs typeface="Tahoma"/>
              </a:rPr>
              <a:t>800</a:t>
            </a:r>
            <a:r>
              <a:rPr lang="pt-BR" sz="970" b="1" spc="-15">
                <a:solidFill>
                  <a:srgbClr val="FAA742"/>
                </a:solidFill>
                <a:latin typeface="Tahoma"/>
                <a:cs typeface="Tahoma"/>
              </a:rPr>
              <a:t> </a:t>
            </a:r>
            <a:r>
              <a:rPr lang="en-US" sz="910" err="1">
                <a:solidFill>
                  <a:srgbClr val="171C66"/>
                </a:solidFill>
                <a:latin typeface="Verdana"/>
                <a:cs typeface="Verdana"/>
              </a:rPr>
              <a:t>munícipios</a:t>
            </a:r>
            <a:r>
              <a:rPr lang="en-US" sz="910" spc="3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en-US" sz="910" err="1">
                <a:solidFill>
                  <a:srgbClr val="171C66"/>
                </a:solidFill>
                <a:latin typeface="Verdana"/>
                <a:cs typeface="Verdana"/>
              </a:rPr>
              <a:t>atendidos</a:t>
            </a:r>
            <a:r>
              <a:rPr lang="en-US" sz="910" spc="3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endParaRPr lang="en-US" sz="910" spc="-6">
              <a:solidFill>
                <a:srgbClr val="171C66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BB4C5A-F859-D4AF-A64F-D74DFFD1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5449" tIns="27725" rIns="55449" bIns="27725" anchor="t"/>
          <a:lstStyle/>
          <a:p>
            <a:pPr algn="l"/>
            <a:r>
              <a:rPr lang="pt-BR"/>
              <a:t>Cooperativismo no Brasil</a:t>
            </a:r>
          </a:p>
        </p:txBody>
      </p:sp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E9EEDD23-598D-E537-EB5E-4DF96FF18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55449" tIns="27725" rIns="55449" bIns="27725" anchor="ctr"/>
          <a:lstStyle/>
          <a:p>
            <a:r>
              <a:rPr lang="pt-BR" dirty="0"/>
              <a:t>SISTEMA OCB</a:t>
            </a:r>
          </a:p>
        </p:txBody>
      </p:sp>
      <p:pic>
        <p:nvPicPr>
          <p:cNvPr id="6" name="object 27">
            <a:extLst>
              <a:ext uri="{FF2B5EF4-FFF2-40B4-BE49-F238E27FC236}">
                <a16:creationId xmlns:a16="http://schemas.microsoft.com/office/drawing/2014/main" id="{18F01229-4D29-4CDB-596B-34003B2D17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307" y="1694827"/>
            <a:ext cx="4727381" cy="4875986"/>
          </a:xfrm>
          <a:prstGeom prst="rect">
            <a:avLst/>
          </a:prstGeom>
          <a:effectLst>
            <a:outerShdw blurRad="3810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7" name="CaixaDeTexto 4">
            <a:extLst>
              <a:ext uri="{FF2B5EF4-FFF2-40B4-BE49-F238E27FC236}">
                <a16:creationId xmlns:a16="http://schemas.microsoft.com/office/drawing/2014/main" id="{6A5DCD4A-EEBE-54E9-3B19-63033E6E40CC}"/>
              </a:ext>
            </a:extLst>
          </p:cNvPr>
          <p:cNvSpPr txBox="1"/>
          <p:nvPr/>
        </p:nvSpPr>
        <p:spPr>
          <a:xfrm>
            <a:off x="1808420" y="3246979"/>
            <a:ext cx="2523961" cy="1369493"/>
          </a:xfrm>
          <a:prstGeom prst="rect">
            <a:avLst/>
          </a:prstGeom>
          <a:noFill/>
        </p:spPr>
        <p:txBody>
          <a:bodyPr wrap="square" lIns="55449" tIns="27725" rIns="55449" bIns="27725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3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3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3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3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3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3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3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3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3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322" algn="ctr" defTabSz="554466">
              <a:spcBef>
                <a:spcPts val="99"/>
              </a:spcBef>
              <a:defRPr/>
            </a:pPr>
            <a:r>
              <a:rPr lang="pt-BR" sz="1698">
                <a:solidFill>
                  <a:prstClr val="white"/>
                </a:solidFill>
                <a:latin typeface="Verdana"/>
                <a:ea typeface="Verdana"/>
                <a:cs typeface="Verdana" panose="020B0604030504040204" pitchFamily="34" charset="0"/>
              </a:rPr>
              <a:t>Ingressos:</a:t>
            </a:r>
            <a:endParaRPr lang="pt-BR" sz="1213">
              <a:solidFill>
                <a:prstClr val="white"/>
              </a:solidFill>
              <a:latin typeface="Verdana"/>
              <a:ea typeface="Verdana"/>
            </a:endParaRPr>
          </a:p>
          <a:p>
            <a:pPr marL="7701" algn="ctr" defTabSz="554466">
              <a:spcBef>
                <a:spcPts val="82"/>
              </a:spcBef>
              <a:defRPr/>
            </a:pPr>
            <a:r>
              <a:rPr lang="pt-BR" sz="3275" b="1">
                <a:solidFill>
                  <a:srgbClr val="FFFFFF"/>
                </a:solidFill>
                <a:latin typeface="Tahoma"/>
                <a:ea typeface="+mn-ea"/>
                <a:cs typeface="Tahoma"/>
              </a:rPr>
              <a:t>R$ 757,9 bi</a:t>
            </a:r>
          </a:p>
          <a:p>
            <a:pPr marL="12322" algn="ctr" defTabSz="554466">
              <a:spcBef>
                <a:spcPts val="99"/>
              </a:spcBef>
              <a:defRPr/>
            </a:pPr>
            <a:r>
              <a:rPr lang="pt-BR" sz="1698">
                <a:solidFill>
                  <a:prstClr val="white"/>
                </a:solidFill>
                <a:latin typeface="Verdana"/>
                <a:ea typeface="Verdana"/>
                <a:cs typeface="Verdana" panose="020B0604030504040204" pitchFamily="34" charset="0"/>
              </a:rPr>
              <a:t>Somado das </a:t>
            </a:r>
            <a:r>
              <a:rPr lang="pt-BR" sz="1698" err="1">
                <a:solidFill>
                  <a:prstClr val="white"/>
                </a:solidFill>
                <a:latin typeface="Verdana"/>
                <a:ea typeface="Verdana"/>
                <a:cs typeface="Verdana" panose="020B0604030504040204" pitchFamily="34" charset="0"/>
              </a:rPr>
              <a:t>coops</a:t>
            </a:r>
            <a:r>
              <a:rPr lang="pt-BR" sz="1698">
                <a:solidFill>
                  <a:prstClr val="white"/>
                </a:solidFill>
                <a:latin typeface="Verdana"/>
                <a:ea typeface="Verdana"/>
                <a:cs typeface="Verdana" panose="020B0604030504040204" pitchFamily="34" charset="0"/>
              </a:rPr>
              <a:t> brasileiras</a:t>
            </a:r>
          </a:p>
        </p:txBody>
      </p:sp>
      <p:sp>
        <p:nvSpPr>
          <p:cNvPr id="9" name="Rounded Rectangle 80">
            <a:extLst>
              <a:ext uri="{FF2B5EF4-FFF2-40B4-BE49-F238E27FC236}">
                <a16:creationId xmlns:a16="http://schemas.microsoft.com/office/drawing/2014/main" id="{BD87EA2A-392A-557F-E001-523DFEDDDEE3}"/>
              </a:ext>
            </a:extLst>
          </p:cNvPr>
          <p:cNvSpPr/>
          <p:nvPr/>
        </p:nvSpPr>
        <p:spPr>
          <a:xfrm>
            <a:off x="5777573" y="2617631"/>
            <a:ext cx="5689409" cy="941758"/>
          </a:xfrm>
          <a:prstGeom prst="roundRect">
            <a:avLst/>
          </a:prstGeom>
          <a:solidFill>
            <a:srgbClr val="F0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endParaRPr lang="en-BR" sz="109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0" name="object 57">
            <a:extLst>
              <a:ext uri="{FF2B5EF4-FFF2-40B4-BE49-F238E27FC236}">
                <a16:creationId xmlns:a16="http://schemas.microsoft.com/office/drawing/2014/main" id="{FE5FEFF0-9C70-2530-24AE-3E3E99970EC7}"/>
              </a:ext>
            </a:extLst>
          </p:cNvPr>
          <p:cNvSpPr txBox="1"/>
          <p:nvPr/>
        </p:nvSpPr>
        <p:spPr>
          <a:xfrm>
            <a:off x="6519136" y="2715294"/>
            <a:ext cx="986150" cy="656503"/>
          </a:xfrm>
          <a:prstGeom prst="rect">
            <a:avLst/>
          </a:prstGeom>
        </p:spPr>
        <p:txBody>
          <a:bodyPr vert="horz" wrap="square" lIns="0" tIns="100117" rIns="0" bIns="0" rtlCol="0">
            <a:spAutoFit/>
          </a:bodyPr>
          <a:lstStyle/>
          <a:p>
            <a:pPr marL="7701" defTabSz="554466">
              <a:spcBef>
                <a:spcPts val="788"/>
              </a:spcBef>
              <a:defRPr/>
            </a:pPr>
            <a:r>
              <a:rPr sz="1789" b="1" spc="-15">
                <a:solidFill>
                  <a:srgbClr val="00BF6B"/>
                </a:solidFill>
                <a:latin typeface="Tahoma"/>
                <a:cs typeface="Tahoma"/>
              </a:rPr>
              <a:t>53%</a:t>
            </a:r>
            <a:br>
              <a:rPr lang="pt-BR" sz="1789" b="1" spc="-15">
                <a:solidFill>
                  <a:srgbClr val="00BF6B"/>
                </a:solidFill>
                <a:latin typeface="Tahoma"/>
                <a:cs typeface="Tahoma"/>
              </a:rPr>
            </a:b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d</a:t>
            </a:r>
            <a:r>
              <a:rPr sz="910">
                <a:solidFill>
                  <a:srgbClr val="171C66"/>
                </a:solidFill>
                <a:latin typeface="Verdana"/>
                <a:cs typeface="Verdana"/>
              </a:rPr>
              <a:t>e</a:t>
            </a:r>
            <a:r>
              <a:rPr sz="910" spc="15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 spc="-6" err="1">
                <a:solidFill>
                  <a:srgbClr val="171C66"/>
                </a:solidFill>
                <a:latin typeface="Verdana"/>
                <a:cs typeface="Verdana"/>
              </a:rPr>
              <a:t>produção</a:t>
            </a:r>
            <a:endParaRPr sz="910">
              <a:solidFill>
                <a:prstClr val="black"/>
              </a:solidFill>
              <a:latin typeface="Verdana"/>
              <a:cs typeface="Verdana"/>
            </a:endParaRPr>
          </a:p>
          <a:p>
            <a:pPr marL="7701" defTabSz="554466">
              <a:spcBef>
                <a:spcPts val="12"/>
              </a:spcBef>
              <a:defRPr/>
            </a:pPr>
            <a:r>
              <a:rPr sz="910">
                <a:solidFill>
                  <a:srgbClr val="171C66"/>
                </a:solidFill>
                <a:latin typeface="Verdana"/>
                <a:cs typeface="Verdana"/>
              </a:rPr>
              <a:t>de</a:t>
            </a:r>
            <a:r>
              <a:rPr sz="910" spc="18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 err="1">
                <a:solidFill>
                  <a:srgbClr val="171C66"/>
                </a:solidFill>
                <a:latin typeface="Verdana"/>
                <a:cs typeface="Verdana"/>
              </a:rPr>
              <a:t>grãos</a:t>
            </a:r>
            <a:r>
              <a:rPr sz="910" spc="18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>
                <a:solidFill>
                  <a:srgbClr val="171C66"/>
                </a:solidFill>
                <a:latin typeface="Verdana"/>
                <a:cs typeface="Verdana"/>
              </a:rPr>
              <a:t>do</a:t>
            </a:r>
            <a:r>
              <a:rPr sz="910" spc="18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 spc="-12" err="1">
                <a:solidFill>
                  <a:srgbClr val="171C66"/>
                </a:solidFill>
                <a:latin typeface="Verdana"/>
                <a:cs typeface="Verdana"/>
              </a:rPr>
              <a:t>país</a:t>
            </a:r>
            <a:endParaRPr sz="91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60">
            <a:extLst>
              <a:ext uri="{FF2B5EF4-FFF2-40B4-BE49-F238E27FC236}">
                <a16:creationId xmlns:a16="http://schemas.microsoft.com/office/drawing/2014/main" id="{12C8BE73-6AEC-C536-0365-D2C86074567B}"/>
              </a:ext>
            </a:extLst>
          </p:cNvPr>
          <p:cNvSpPr txBox="1"/>
          <p:nvPr/>
        </p:nvSpPr>
        <p:spPr>
          <a:xfrm>
            <a:off x="7757393" y="2715294"/>
            <a:ext cx="1430515" cy="656503"/>
          </a:xfrm>
          <a:prstGeom prst="rect">
            <a:avLst/>
          </a:prstGeom>
        </p:spPr>
        <p:txBody>
          <a:bodyPr vert="horz" wrap="square" lIns="0" tIns="100117" rIns="0" bIns="0" rtlCol="0">
            <a:spAutoFit/>
          </a:bodyPr>
          <a:lstStyle/>
          <a:p>
            <a:pPr marL="4814" defTabSz="554466">
              <a:spcBef>
                <a:spcPts val="788"/>
              </a:spcBef>
              <a:defRPr/>
            </a:pPr>
            <a:r>
              <a:rPr sz="1789" b="1" spc="-15">
                <a:solidFill>
                  <a:srgbClr val="00BF6B"/>
                </a:solidFill>
                <a:latin typeface="Tahoma"/>
                <a:cs typeface="Tahoma"/>
              </a:rPr>
              <a:t>25%</a:t>
            </a:r>
            <a:br>
              <a:rPr lang="pt-BR" sz="1789" b="1" spc="-15">
                <a:solidFill>
                  <a:srgbClr val="00BF6B"/>
                </a:solidFill>
                <a:latin typeface="Tahoma"/>
                <a:cs typeface="Tahoma"/>
              </a:rPr>
            </a:b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d</a:t>
            </a:r>
            <a:r>
              <a:rPr sz="910">
                <a:solidFill>
                  <a:srgbClr val="171C66"/>
                </a:solidFill>
                <a:latin typeface="Verdana"/>
                <a:cs typeface="Verdana"/>
              </a:rPr>
              <a:t>a</a:t>
            </a:r>
            <a:r>
              <a:rPr sz="910" spc="30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 err="1">
                <a:solidFill>
                  <a:srgbClr val="171C66"/>
                </a:solidFill>
                <a:latin typeface="Verdana"/>
                <a:cs typeface="Verdana"/>
              </a:rPr>
              <a:t>capacidade</a:t>
            </a:r>
            <a:r>
              <a:rPr sz="910" spc="33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 spc="-15">
                <a:solidFill>
                  <a:srgbClr val="171C66"/>
                </a:solidFill>
                <a:latin typeface="Verdana"/>
                <a:cs typeface="Verdana"/>
              </a:rPr>
              <a:t>de </a:t>
            </a:r>
            <a:r>
              <a:rPr sz="910" err="1">
                <a:solidFill>
                  <a:srgbClr val="171C66"/>
                </a:solidFill>
                <a:latin typeface="Verdana"/>
                <a:cs typeface="Verdana"/>
              </a:rPr>
              <a:t>armazenamento</a:t>
            </a:r>
            <a:r>
              <a:rPr sz="910" spc="3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>
                <a:solidFill>
                  <a:srgbClr val="171C66"/>
                </a:solidFill>
                <a:latin typeface="Verdana"/>
                <a:cs typeface="Verdana"/>
              </a:rPr>
              <a:t>do</a:t>
            </a:r>
            <a:r>
              <a:rPr sz="910" spc="3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 spc="-12" err="1">
                <a:solidFill>
                  <a:srgbClr val="171C66"/>
                </a:solidFill>
                <a:latin typeface="Verdana"/>
                <a:cs typeface="Verdana"/>
              </a:rPr>
              <a:t>país</a:t>
            </a:r>
            <a:endParaRPr sz="91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2" name="object 63">
            <a:extLst>
              <a:ext uri="{FF2B5EF4-FFF2-40B4-BE49-F238E27FC236}">
                <a16:creationId xmlns:a16="http://schemas.microsoft.com/office/drawing/2014/main" id="{3AC22D5F-F111-C344-9B01-1D6AF13BD069}"/>
              </a:ext>
            </a:extLst>
          </p:cNvPr>
          <p:cNvSpPr txBox="1"/>
          <p:nvPr/>
        </p:nvSpPr>
        <p:spPr>
          <a:xfrm>
            <a:off x="9440014" y="2715294"/>
            <a:ext cx="1607645" cy="656503"/>
          </a:xfrm>
          <a:prstGeom prst="rect">
            <a:avLst/>
          </a:prstGeom>
        </p:spPr>
        <p:txBody>
          <a:bodyPr vert="horz" wrap="square" lIns="0" tIns="100117" rIns="0" bIns="0" rtlCol="0">
            <a:spAutoFit/>
          </a:bodyPr>
          <a:lstStyle/>
          <a:p>
            <a:pPr marL="7701" defTabSz="554466">
              <a:spcBef>
                <a:spcPts val="788"/>
              </a:spcBef>
              <a:defRPr/>
            </a:pPr>
            <a:r>
              <a:rPr sz="1789" b="1">
                <a:solidFill>
                  <a:srgbClr val="00BF6B"/>
                </a:solidFill>
                <a:latin typeface="Tahoma"/>
                <a:cs typeface="Tahoma"/>
              </a:rPr>
              <a:t>9</a:t>
            </a:r>
            <a:r>
              <a:rPr sz="1789" b="1" spc="12">
                <a:solidFill>
                  <a:srgbClr val="00BF6B"/>
                </a:solidFill>
                <a:latin typeface="Tahoma"/>
                <a:cs typeface="Tahoma"/>
              </a:rPr>
              <a:t> </a:t>
            </a:r>
            <a:r>
              <a:rPr sz="1789" b="1" spc="-15">
                <a:solidFill>
                  <a:srgbClr val="00BF6B"/>
                </a:solidFill>
                <a:latin typeface="Tahoma"/>
                <a:cs typeface="Tahoma"/>
              </a:rPr>
              <a:t>mil</a:t>
            </a:r>
            <a:br>
              <a:rPr lang="pt-BR" sz="1789" b="1" spc="-15">
                <a:solidFill>
                  <a:srgbClr val="00BF6B"/>
                </a:solidFill>
                <a:latin typeface="Tahoma"/>
                <a:cs typeface="Tahoma"/>
              </a:rPr>
            </a:br>
            <a:r>
              <a:rPr sz="910" err="1">
                <a:solidFill>
                  <a:srgbClr val="171C66"/>
                </a:solidFill>
                <a:latin typeface="Verdana"/>
                <a:cs typeface="Verdana"/>
              </a:rPr>
              <a:t>profissionais</a:t>
            </a:r>
            <a:r>
              <a:rPr sz="910" spc="3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>
                <a:solidFill>
                  <a:srgbClr val="171C66"/>
                </a:solidFill>
                <a:latin typeface="Verdana"/>
                <a:cs typeface="Verdana"/>
              </a:rPr>
              <a:t>de</a:t>
            </a:r>
            <a:r>
              <a:rPr sz="910" spc="3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 spc="-6" err="1">
                <a:solidFill>
                  <a:srgbClr val="171C66"/>
                </a:solidFill>
                <a:latin typeface="Verdana"/>
                <a:cs typeface="Verdana"/>
              </a:rPr>
              <a:t>assistência</a:t>
            </a:r>
            <a:r>
              <a:rPr sz="910" spc="-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 err="1">
                <a:solidFill>
                  <a:srgbClr val="171C66"/>
                </a:solidFill>
                <a:latin typeface="Verdana"/>
                <a:cs typeface="Verdana"/>
              </a:rPr>
              <a:t>técnica</a:t>
            </a:r>
            <a:r>
              <a:rPr sz="910" spc="27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>
                <a:solidFill>
                  <a:srgbClr val="171C66"/>
                </a:solidFill>
                <a:latin typeface="Verdana"/>
                <a:cs typeface="Verdana"/>
              </a:rPr>
              <a:t>e</a:t>
            </a:r>
            <a:r>
              <a:rPr sz="910" spc="30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 err="1">
                <a:solidFill>
                  <a:srgbClr val="171C66"/>
                </a:solidFill>
                <a:latin typeface="Verdana"/>
                <a:cs typeface="Verdana"/>
              </a:rPr>
              <a:t>extensão</a:t>
            </a:r>
            <a:r>
              <a:rPr sz="910" spc="30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sz="910" spc="-12">
                <a:solidFill>
                  <a:srgbClr val="171C66"/>
                </a:solidFill>
                <a:latin typeface="Verdana"/>
                <a:cs typeface="Verdana"/>
              </a:rPr>
              <a:t>rural</a:t>
            </a:r>
            <a:endParaRPr sz="91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19" name="Imagem 41">
            <a:extLst>
              <a:ext uri="{FF2B5EF4-FFF2-40B4-BE49-F238E27FC236}">
                <a16:creationId xmlns:a16="http://schemas.microsoft.com/office/drawing/2014/main" id="{BD8E6B00-06A6-DBE6-8BC9-AB3493C0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632" y="2919208"/>
            <a:ext cx="387366" cy="327772"/>
          </a:xfrm>
          <a:prstGeom prst="rect">
            <a:avLst/>
          </a:prstGeom>
        </p:spPr>
      </p:pic>
      <p:pic>
        <p:nvPicPr>
          <p:cNvPr id="23" name="Imagem 60">
            <a:extLst>
              <a:ext uri="{FF2B5EF4-FFF2-40B4-BE49-F238E27FC236}">
                <a16:creationId xmlns:a16="http://schemas.microsoft.com/office/drawing/2014/main" id="{C4425356-4C8F-6362-9071-65AA8ABB1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82" y="6049113"/>
            <a:ext cx="408502" cy="245101"/>
          </a:xfrm>
          <a:prstGeom prst="rect">
            <a:avLst/>
          </a:prstGeom>
        </p:spPr>
      </p:pic>
      <p:grpSp>
        <p:nvGrpSpPr>
          <p:cNvPr id="49" name="Agrupar 48">
            <a:extLst>
              <a:ext uri="{FF2B5EF4-FFF2-40B4-BE49-F238E27FC236}">
                <a16:creationId xmlns:a16="http://schemas.microsoft.com/office/drawing/2014/main" id="{CC37F149-0ED7-FAB5-00B4-FEBFCC519802}"/>
              </a:ext>
            </a:extLst>
          </p:cNvPr>
          <p:cNvGrpSpPr/>
          <p:nvPr/>
        </p:nvGrpSpPr>
        <p:grpSpPr>
          <a:xfrm>
            <a:off x="5778822" y="471868"/>
            <a:ext cx="5687262" cy="2051583"/>
            <a:chOff x="9529000" y="830323"/>
            <a:chExt cx="9234073" cy="3331035"/>
          </a:xfrm>
        </p:grpSpPr>
        <p:sp>
          <p:nvSpPr>
            <p:cNvPr id="32" name="Rounded Rectangle 124">
              <a:extLst>
                <a:ext uri="{FF2B5EF4-FFF2-40B4-BE49-F238E27FC236}">
                  <a16:creationId xmlns:a16="http://schemas.microsoft.com/office/drawing/2014/main" id="{CB222C8C-B137-7386-9B3C-ED615368297E}"/>
                </a:ext>
              </a:extLst>
            </p:cNvPr>
            <p:cNvSpPr/>
            <p:nvPr/>
          </p:nvSpPr>
          <p:spPr>
            <a:xfrm>
              <a:off x="9529001" y="830323"/>
              <a:ext cx="4029452" cy="1615599"/>
            </a:xfrm>
            <a:prstGeom prst="roundRect">
              <a:avLst/>
            </a:prstGeom>
            <a:solidFill>
              <a:srgbClr val="171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66">
                <a:defRPr/>
              </a:pPr>
              <a:endParaRPr lang="en-BR" sz="97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4AD0096-26EC-7D0C-F8C0-61627A8D615F}"/>
                </a:ext>
              </a:extLst>
            </p:cNvPr>
            <p:cNvSpPr txBox="1"/>
            <p:nvPr/>
          </p:nvSpPr>
          <p:spPr>
            <a:xfrm>
              <a:off x="9770323" y="1054049"/>
              <a:ext cx="3547111" cy="1008168"/>
            </a:xfrm>
            <a:prstGeom prst="rect">
              <a:avLst/>
            </a:prstGeom>
          </p:spPr>
          <p:txBody>
            <a:bodyPr vert="horz" wrap="square" lIns="0" tIns="59300" rIns="0" bIns="0" rtlCol="0" anchor="t">
              <a:spAutoFit/>
            </a:bodyPr>
            <a:lstStyle/>
            <a:p>
              <a:pPr marL="7701" algn="ctr" defTabSz="554466">
                <a:spcBef>
                  <a:spcPts val="467"/>
                </a:spcBef>
                <a:defRPr/>
              </a:pPr>
              <a:r>
                <a:rPr lang="pt-BR" sz="2183" b="1">
                  <a:solidFill>
                    <a:srgbClr val="5982D1"/>
                  </a:solidFill>
                  <a:latin typeface="Tahoma"/>
                  <a:cs typeface="Tahoma"/>
                </a:rPr>
                <a:t>4,3</a:t>
              </a:r>
              <a:r>
                <a:rPr sz="2183" b="1" spc="3">
                  <a:solidFill>
                    <a:srgbClr val="5982D1"/>
                  </a:solidFill>
                  <a:latin typeface="Tahoma"/>
                  <a:cs typeface="Tahoma"/>
                </a:rPr>
                <a:t> </a:t>
              </a:r>
              <a:r>
                <a:rPr sz="2183" b="1" spc="-15">
                  <a:solidFill>
                    <a:srgbClr val="5982D1"/>
                  </a:solidFill>
                  <a:latin typeface="Tahoma"/>
                  <a:cs typeface="Tahoma"/>
                </a:rPr>
                <a:t>mil</a:t>
              </a:r>
              <a:endParaRPr sz="2183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7701" algn="ctr" defTabSz="554466">
                <a:spcBef>
                  <a:spcPts val="252"/>
                </a:spcBef>
                <a:defRPr/>
              </a:pPr>
              <a:r>
                <a:rPr sz="1213" err="1">
                  <a:solidFill>
                    <a:srgbClr val="FFFFFF"/>
                  </a:solidFill>
                  <a:latin typeface="Verdana"/>
                  <a:cs typeface="Verdana"/>
                </a:rPr>
                <a:t>Cooperativas</a:t>
              </a:r>
              <a:r>
                <a:rPr sz="1213" spc="-27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13">
                  <a:solidFill>
                    <a:srgbClr val="FFFFFF"/>
                  </a:solidFill>
                  <a:latin typeface="Verdana"/>
                  <a:cs typeface="Verdana"/>
                </a:rPr>
                <a:t>no</a:t>
              </a:r>
              <a:r>
                <a:rPr sz="1213" spc="-24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13" spc="-6" err="1">
                  <a:solidFill>
                    <a:srgbClr val="FFFFFF"/>
                  </a:solidFill>
                  <a:latin typeface="Verdana"/>
                  <a:cs typeface="Verdana"/>
                </a:rPr>
                <a:t>Brasil</a:t>
              </a:r>
              <a:endParaRPr sz="1213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  <p:sp>
          <p:nvSpPr>
            <p:cNvPr id="34" name="Rounded Rectangle 125">
              <a:extLst>
                <a:ext uri="{FF2B5EF4-FFF2-40B4-BE49-F238E27FC236}">
                  <a16:creationId xmlns:a16="http://schemas.microsoft.com/office/drawing/2014/main" id="{EA014935-EF45-728D-53C6-8DADCD46E3E1}"/>
                </a:ext>
              </a:extLst>
            </p:cNvPr>
            <p:cNvSpPr/>
            <p:nvPr/>
          </p:nvSpPr>
          <p:spPr>
            <a:xfrm>
              <a:off x="13689684" y="830323"/>
              <a:ext cx="5073389" cy="1615599"/>
            </a:xfrm>
            <a:prstGeom prst="roundRect">
              <a:avLst/>
            </a:prstGeom>
            <a:solidFill>
              <a:srgbClr val="171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66">
                <a:defRPr/>
              </a:pPr>
              <a:endParaRPr lang="en-BR" sz="97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CB33A211-9CB4-81AC-AD47-3239782F60A2}"/>
                </a:ext>
              </a:extLst>
            </p:cNvPr>
            <p:cNvSpPr txBox="1"/>
            <p:nvPr/>
          </p:nvSpPr>
          <p:spPr>
            <a:xfrm>
              <a:off x="13997451" y="846007"/>
              <a:ext cx="4349434" cy="1433240"/>
            </a:xfrm>
            <a:prstGeom prst="rect">
              <a:avLst/>
            </a:prstGeom>
          </p:spPr>
          <p:txBody>
            <a:bodyPr vert="horz" wrap="square" lIns="0" tIns="119370" rIns="0" bIns="0" rtlCol="0" anchor="t">
              <a:spAutoFit/>
            </a:bodyPr>
            <a:lstStyle/>
            <a:p>
              <a:pPr algn="ctr" defTabSz="554466">
                <a:spcBef>
                  <a:spcPts val="940"/>
                </a:spcBef>
                <a:defRPr/>
              </a:pPr>
              <a:r>
                <a:rPr lang="pt-BR" sz="2183" b="1">
                  <a:solidFill>
                    <a:srgbClr val="5982D1"/>
                  </a:solidFill>
                  <a:latin typeface="Tahoma"/>
                  <a:cs typeface="Tahoma"/>
                </a:rPr>
                <a:t>25,8</a:t>
              </a:r>
              <a:r>
                <a:rPr sz="2183" b="1" spc="3">
                  <a:solidFill>
                    <a:srgbClr val="5982D1"/>
                  </a:solidFill>
                  <a:latin typeface="Tahoma"/>
                  <a:cs typeface="Tahoma"/>
                </a:rPr>
                <a:t> </a:t>
              </a:r>
              <a:r>
                <a:rPr sz="2183" b="1" spc="-6" err="1">
                  <a:solidFill>
                    <a:srgbClr val="5982D1"/>
                  </a:solidFill>
                  <a:latin typeface="Tahoma"/>
                  <a:cs typeface="Tahoma"/>
                </a:rPr>
                <a:t>milhões</a:t>
              </a:r>
              <a:endParaRPr sz="2183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R="3081" algn="ctr" defTabSz="554466">
                <a:lnSpc>
                  <a:spcPct val="101000"/>
                </a:lnSpc>
                <a:spcBef>
                  <a:spcPts val="518"/>
                </a:spcBef>
                <a:defRPr/>
              </a:pPr>
              <a:r>
                <a:rPr sz="1213">
                  <a:solidFill>
                    <a:srgbClr val="FFFFFF"/>
                  </a:solidFill>
                  <a:latin typeface="Verdana"/>
                  <a:cs typeface="Verdana"/>
                </a:rPr>
                <a:t>de</a:t>
              </a:r>
              <a:r>
                <a:rPr sz="1213" spc="-6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13" err="1">
                  <a:solidFill>
                    <a:srgbClr val="FFFFFF"/>
                  </a:solidFill>
                  <a:latin typeface="Verdana"/>
                  <a:cs typeface="Verdana"/>
                </a:rPr>
                <a:t>cooperados</a:t>
              </a:r>
              <a:r>
                <a:rPr sz="1213" spc="-6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13">
                  <a:solidFill>
                    <a:srgbClr val="FFFFFF"/>
                  </a:solidFill>
                  <a:latin typeface="Verdana"/>
                  <a:cs typeface="Verdana"/>
                </a:rPr>
                <a:t>no</a:t>
              </a:r>
              <a:r>
                <a:rPr sz="1213" spc="-6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13" spc="-12" err="1">
                  <a:solidFill>
                    <a:srgbClr val="FFFFFF"/>
                  </a:solidFill>
                  <a:latin typeface="Verdana"/>
                  <a:cs typeface="Verdana"/>
                </a:rPr>
                <a:t>país</a:t>
              </a:r>
              <a:br>
                <a:rPr lang="pt-BR" sz="1213" spc="-12">
                  <a:solidFill>
                    <a:prstClr val="black"/>
                  </a:solidFill>
                  <a:latin typeface="Verdana"/>
                  <a:cs typeface="Verdana"/>
                </a:rPr>
              </a:br>
              <a:r>
                <a:rPr sz="1213">
                  <a:solidFill>
                    <a:srgbClr val="FFFFFF"/>
                  </a:solidFill>
                  <a:latin typeface="Verdana"/>
                  <a:cs typeface="Verdana"/>
                </a:rPr>
                <a:t>(</a:t>
              </a:r>
              <a:r>
                <a:rPr lang="pt-BR" sz="1213">
                  <a:solidFill>
                    <a:srgbClr val="FFFFFF"/>
                  </a:solidFill>
                  <a:latin typeface="Verdana"/>
                  <a:cs typeface="Verdana"/>
                </a:rPr>
                <a:t>12</a:t>
              </a:r>
              <a:r>
                <a:rPr sz="1213">
                  <a:solidFill>
                    <a:srgbClr val="FFFFFF"/>
                  </a:solidFill>
                  <a:latin typeface="Verdana"/>
                  <a:cs typeface="Verdana"/>
                </a:rPr>
                <a:t>%</a:t>
              </a:r>
              <a:r>
                <a:rPr sz="1213" spc="-6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13">
                  <a:solidFill>
                    <a:srgbClr val="FFFFFF"/>
                  </a:solidFill>
                  <a:latin typeface="Verdana"/>
                  <a:cs typeface="Verdana"/>
                </a:rPr>
                <a:t>da</a:t>
              </a:r>
              <a:r>
                <a:rPr sz="1213" spc="3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13" spc="-6" err="1">
                  <a:solidFill>
                    <a:srgbClr val="FFFFFF"/>
                  </a:solidFill>
                  <a:latin typeface="Verdana"/>
                  <a:cs typeface="Verdana"/>
                </a:rPr>
                <a:t>população</a:t>
              </a:r>
              <a:r>
                <a:rPr sz="1213" spc="-6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13" spc="-6" err="1">
                  <a:solidFill>
                    <a:srgbClr val="FFFFFF"/>
                  </a:solidFill>
                  <a:latin typeface="Verdana"/>
                  <a:cs typeface="Verdana"/>
                </a:rPr>
                <a:t>brasileira</a:t>
              </a:r>
              <a:r>
                <a:rPr sz="1213" spc="-6">
                  <a:solidFill>
                    <a:srgbClr val="FFFFFF"/>
                  </a:solidFill>
                  <a:latin typeface="Verdana"/>
                  <a:cs typeface="Verdana"/>
                </a:rPr>
                <a:t>)</a:t>
              </a:r>
              <a:endParaRPr sz="1213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  <p:sp>
          <p:nvSpPr>
            <p:cNvPr id="36" name="Rounded Rectangle 126">
              <a:extLst>
                <a:ext uri="{FF2B5EF4-FFF2-40B4-BE49-F238E27FC236}">
                  <a16:creationId xmlns:a16="http://schemas.microsoft.com/office/drawing/2014/main" id="{CD29F28E-8CDA-27BD-F496-2F8EBDF99492}"/>
                </a:ext>
              </a:extLst>
            </p:cNvPr>
            <p:cNvSpPr/>
            <p:nvPr/>
          </p:nvSpPr>
          <p:spPr>
            <a:xfrm>
              <a:off x="9529000" y="2660962"/>
              <a:ext cx="3281291" cy="1500396"/>
            </a:xfrm>
            <a:prstGeom prst="roundRect">
              <a:avLst/>
            </a:prstGeom>
            <a:solidFill>
              <a:srgbClr val="F0F1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66">
                <a:defRPr/>
              </a:pPr>
              <a:endParaRPr lang="en-BR" sz="109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7" name="object 24">
              <a:extLst>
                <a:ext uri="{FF2B5EF4-FFF2-40B4-BE49-F238E27FC236}">
                  <a16:creationId xmlns:a16="http://schemas.microsoft.com/office/drawing/2014/main" id="{474B9E8D-3519-5402-CFCC-F2D77360E61B}"/>
                </a:ext>
              </a:extLst>
            </p:cNvPr>
            <p:cNvSpPr txBox="1"/>
            <p:nvPr/>
          </p:nvSpPr>
          <p:spPr>
            <a:xfrm>
              <a:off x="9785884" y="2792352"/>
              <a:ext cx="2719190" cy="1163326"/>
            </a:xfrm>
            <a:prstGeom prst="rect">
              <a:avLst/>
            </a:prstGeom>
          </p:spPr>
          <p:txBody>
            <a:bodyPr vert="horz" wrap="square" lIns="0" tIns="7316" rIns="0" bIns="0" rtlCol="0" anchor="t">
              <a:spAutoFit/>
            </a:bodyPr>
            <a:lstStyle/>
            <a:p>
              <a:pPr defTabSz="554466">
                <a:spcBef>
                  <a:spcPts val="58"/>
                </a:spcBef>
                <a:defRPr/>
              </a:pPr>
              <a:r>
                <a:rPr sz="970" err="1">
                  <a:solidFill>
                    <a:srgbClr val="171C66"/>
                  </a:solidFill>
                  <a:latin typeface="Verdana"/>
                  <a:cs typeface="Verdana"/>
                </a:rPr>
                <a:t>Ingressos</a:t>
              </a:r>
              <a:r>
                <a:rPr sz="970" spc="-52">
                  <a:solidFill>
                    <a:srgbClr val="171C66"/>
                  </a:solidFill>
                  <a:latin typeface="Verdana"/>
                  <a:cs typeface="Verdana"/>
                </a:rPr>
                <a:t> </a:t>
              </a:r>
              <a:r>
                <a:rPr sz="970" spc="-15">
                  <a:solidFill>
                    <a:srgbClr val="171C66"/>
                  </a:solidFill>
                  <a:latin typeface="Verdana"/>
                  <a:cs typeface="Verdana"/>
                </a:rPr>
                <a:t>de</a:t>
              </a:r>
              <a:endParaRPr sz="970">
                <a:solidFill>
                  <a:prstClr val="black"/>
                </a:solidFill>
                <a:latin typeface="Verdana"/>
                <a:cs typeface="Verdana"/>
              </a:endParaRPr>
            </a:p>
            <a:p>
              <a:pPr defTabSz="554466">
                <a:defRPr/>
              </a:pPr>
              <a:r>
                <a:rPr sz="1698" b="1">
                  <a:solidFill>
                    <a:srgbClr val="5982D2"/>
                  </a:solidFill>
                  <a:latin typeface="Tahoma"/>
                  <a:cs typeface="Tahoma"/>
                </a:rPr>
                <a:t>R$</a:t>
              </a:r>
              <a:r>
                <a:rPr sz="1698" b="1" spc="3">
                  <a:solidFill>
                    <a:srgbClr val="5982D2"/>
                  </a:solidFill>
                  <a:latin typeface="Tahoma"/>
                  <a:cs typeface="Tahoma"/>
                </a:rPr>
                <a:t> </a:t>
              </a:r>
              <a:r>
                <a:rPr lang="pt-BR" sz="1698" b="1">
                  <a:solidFill>
                    <a:srgbClr val="5982D2"/>
                  </a:solidFill>
                  <a:latin typeface="Tahoma"/>
                  <a:cs typeface="Tahoma"/>
                </a:rPr>
                <a:t>757,9</a:t>
              </a:r>
              <a:r>
                <a:rPr sz="1698" b="1" spc="3">
                  <a:solidFill>
                    <a:srgbClr val="5982D2"/>
                  </a:solidFill>
                  <a:latin typeface="Tahoma"/>
                  <a:cs typeface="Tahoma"/>
                </a:rPr>
                <a:t> </a:t>
              </a:r>
              <a:r>
                <a:rPr sz="1698" b="1" spc="-6">
                  <a:solidFill>
                    <a:srgbClr val="5982D2"/>
                  </a:solidFill>
                  <a:latin typeface="Tahoma"/>
                  <a:cs typeface="Tahoma"/>
                </a:rPr>
                <a:t>bi</a:t>
              </a:r>
              <a:br>
                <a:rPr lang="pt-BR" sz="1698">
                  <a:solidFill>
                    <a:srgbClr val="5982D2"/>
                  </a:solidFill>
                  <a:latin typeface="Tahoma"/>
                  <a:cs typeface="Tahoma"/>
                </a:rPr>
              </a:br>
              <a:r>
                <a:rPr sz="970" err="1">
                  <a:solidFill>
                    <a:srgbClr val="171C66"/>
                  </a:solidFill>
                  <a:latin typeface="Verdana"/>
                  <a:cs typeface="Verdana"/>
                </a:rPr>
                <a:t>somando</a:t>
              </a:r>
              <a:r>
                <a:rPr sz="970" spc="-30">
                  <a:solidFill>
                    <a:srgbClr val="171C66"/>
                  </a:solidFill>
                  <a:latin typeface="Verdana"/>
                  <a:cs typeface="Verdana"/>
                </a:rPr>
                <a:t> </a:t>
              </a:r>
              <a:r>
                <a:rPr sz="970" err="1">
                  <a:solidFill>
                    <a:srgbClr val="171C66"/>
                  </a:solidFill>
                  <a:latin typeface="Verdana"/>
                  <a:cs typeface="Verdana"/>
                </a:rPr>
                <a:t>todas</a:t>
              </a:r>
              <a:r>
                <a:rPr sz="970" spc="-27">
                  <a:solidFill>
                    <a:srgbClr val="171C66"/>
                  </a:solidFill>
                  <a:latin typeface="Verdana"/>
                  <a:cs typeface="Verdana"/>
                </a:rPr>
                <a:t> </a:t>
              </a:r>
              <a:r>
                <a:rPr sz="970">
                  <a:solidFill>
                    <a:srgbClr val="171C66"/>
                  </a:solidFill>
                  <a:latin typeface="Verdana"/>
                  <a:cs typeface="Verdana"/>
                </a:rPr>
                <a:t>as</a:t>
              </a:r>
              <a:r>
                <a:rPr sz="970" spc="-27">
                  <a:solidFill>
                    <a:srgbClr val="171C66"/>
                  </a:solidFill>
                  <a:latin typeface="Verdana"/>
                  <a:cs typeface="Verdana"/>
                </a:rPr>
                <a:t> </a:t>
              </a:r>
              <a:r>
                <a:rPr sz="970" spc="-6">
                  <a:solidFill>
                    <a:srgbClr val="171C66"/>
                  </a:solidFill>
                  <a:latin typeface="Verdana"/>
                  <a:cs typeface="Verdana"/>
                </a:rPr>
                <a:t>coops </a:t>
              </a:r>
              <a:r>
                <a:rPr sz="970" spc="-6" err="1">
                  <a:solidFill>
                    <a:srgbClr val="171C66"/>
                  </a:solidFill>
                  <a:latin typeface="Verdana"/>
                  <a:cs typeface="Verdana"/>
                </a:rPr>
                <a:t>brasileiras</a:t>
              </a:r>
              <a:endParaRPr sz="970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  <p:sp>
          <p:nvSpPr>
            <p:cNvPr id="38" name="Rounded Rectangle 127">
              <a:extLst>
                <a:ext uri="{FF2B5EF4-FFF2-40B4-BE49-F238E27FC236}">
                  <a16:creationId xmlns:a16="http://schemas.microsoft.com/office/drawing/2014/main" id="{C8CDA34D-FBD8-F594-4FD9-A8FF8E3E3F2C}"/>
                </a:ext>
              </a:extLst>
            </p:cNvPr>
            <p:cNvSpPr/>
            <p:nvPr/>
          </p:nvSpPr>
          <p:spPr>
            <a:xfrm>
              <a:off x="12978004" y="2660962"/>
              <a:ext cx="2465166" cy="1500396"/>
            </a:xfrm>
            <a:prstGeom prst="roundRect">
              <a:avLst/>
            </a:prstGeom>
            <a:solidFill>
              <a:srgbClr val="F0F1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66">
                <a:defRPr/>
              </a:pPr>
              <a:endParaRPr lang="en-BR" sz="109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9" name="object 20">
              <a:extLst>
                <a:ext uri="{FF2B5EF4-FFF2-40B4-BE49-F238E27FC236}">
                  <a16:creationId xmlns:a16="http://schemas.microsoft.com/office/drawing/2014/main" id="{DB7D8BA3-24DC-2335-DC29-C9BD695CA3F4}"/>
                </a:ext>
              </a:extLst>
            </p:cNvPr>
            <p:cNvSpPr txBox="1"/>
            <p:nvPr/>
          </p:nvSpPr>
          <p:spPr>
            <a:xfrm>
              <a:off x="13169730" y="2806494"/>
              <a:ext cx="2035582" cy="1167116"/>
            </a:xfrm>
            <a:prstGeom prst="rect">
              <a:avLst/>
            </a:prstGeom>
          </p:spPr>
          <p:txBody>
            <a:bodyPr vert="horz" wrap="square" lIns="0" tIns="9627" rIns="0" bIns="0" rtlCol="0" anchor="t">
              <a:spAutoFit/>
            </a:bodyPr>
            <a:lstStyle/>
            <a:p>
              <a:pPr marL="7701" defTabSz="554466">
                <a:spcBef>
                  <a:spcPts val="76"/>
                </a:spcBef>
                <a:defRPr/>
              </a:pPr>
              <a:r>
                <a:rPr lang="pt-BR" sz="1698" b="1">
                  <a:solidFill>
                    <a:srgbClr val="5982D2"/>
                  </a:solidFill>
                  <a:latin typeface="Tahoma"/>
                  <a:cs typeface="Tahoma"/>
                </a:rPr>
                <a:t>578 </a:t>
              </a:r>
              <a:r>
                <a:rPr lang="pt-BR" sz="1698" b="1" spc="-15">
                  <a:solidFill>
                    <a:srgbClr val="5982D2"/>
                  </a:solidFill>
                  <a:latin typeface="Tahoma"/>
                  <a:cs typeface="Tahoma"/>
                </a:rPr>
                <a:t>mil</a:t>
              </a:r>
              <a:endParaRPr sz="1698">
                <a:solidFill>
                  <a:srgbClr val="5982D2"/>
                </a:solidFill>
                <a:latin typeface="Tahoma"/>
                <a:cs typeface="Tahoma"/>
              </a:endParaRPr>
            </a:p>
            <a:p>
              <a:pPr marL="7701" defTabSz="554466">
                <a:defRPr/>
              </a:pPr>
              <a:r>
                <a:rPr lang="en-US" sz="970" err="1">
                  <a:solidFill>
                    <a:srgbClr val="171C66"/>
                  </a:solidFill>
                  <a:latin typeface="Verdana"/>
                  <a:cs typeface="Verdana"/>
                </a:rPr>
                <a:t>e</a:t>
              </a:r>
              <a:r>
                <a:rPr sz="970" err="1">
                  <a:solidFill>
                    <a:srgbClr val="171C66"/>
                  </a:solidFill>
                  <a:latin typeface="Verdana"/>
                  <a:cs typeface="Verdana"/>
                </a:rPr>
                <a:t>mpregos</a:t>
              </a:r>
              <a:br>
                <a:rPr lang="pt-BR" sz="970" spc="-42">
                  <a:solidFill>
                    <a:prstClr val="black"/>
                  </a:solidFill>
                  <a:latin typeface="Verdana"/>
                  <a:cs typeface="Verdana"/>
                </a:rPr>
              </a:br>
              <a:r>
                <a:rPr sz="970" err="1">
                  <a:solidFill>
                    <a:srgbClr val="171C66"/>
                  </a:solidFill>
                  <a:latin typeface="Verdana"/>
                  <a:cs typeface="Verdana"/>
                </a:rPr>
                <a:t>diretos</a:t>
              </a:r>
              <a:r>
                <a:rPr sz="970" spc="-42">
                  <a:solidFill>
                    <a:srgbClr val="171C66"/>
                  </a:solidFill>
                  <a:latin typeface="Verdana"/>
                  <a:cs typeface="Verdana"/>
                </a:rPr>
                <a:t> </a:t>
              </a:r>
              <a:r>
                <a:rPr sz="970" spc="-6" err="1">
                  <a:solidFill>
                    <a:srgbClr val="171C66"/>
                  </a:solidFill>
                  <a:latin typeface="Verdana"/>
                  <a:cs typeface="Verdana"/>
                </a:rPr>
                <a:t>gerados</a:t>
              </a:r>
              <a:endParaRPr sz="970">
                <a:solidFill>
                  <a:prstClr val="black"/>
                </a:solidFill>
                <a:latin typeface="Verdana"/>
                <a:cs typeface="Verdana"/>
              </a:endParaRPr>
            </a:p>
            <a:p>
              <a:pPr marL="7701" defTabSz="554466">
                <a:spcBef>
                  <a:spcPts val="49"/>
                </a:spcBef>
                <a:defRPr/>
              </a:pPr>
              <a:r>
                <a:rPr sz="970" err="1">
                  <a:solidFill>
                    <a:srgbClr val="171C66"/>
                  </a:solidFill>
                  <a:latin typeface="Verdana"/>
                  <a:cs typeface="Verdana"/>
                </a:rPr>
                <a:t>pelas</a:t>
              </a:r>
              <a:r>
                <a:rPr sz="970" spc="-27">
                  <a:solidFill>
                    <a:srgbClr val="171C66"/>
                  </a:solidFill>
                  <a:latin typeface="Verdana"/>
                  <a:cs typeface="Verdana"/>
                </a:rPr>
                <a:t> </a:t>
              </a:r>
              <a:r>
                <a:rPr sz="970" spc="-6" err="1">
                  <a:solidFill>
                    <a:srgbClr val="171C66"/>
                  </a:solidFill>
                  <a:latin typeface="Verdana"/>
                  <a:cs typeface="Verdana"/>
                </a:rPr>
                <a:t>cooperativas</a:t>
              </a:r>
              <a:endParaRPr sz="970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  <p:sp>
          <p:nvSpPr>
            <p:cNvPr id="40" name="Rounded Rectangle 128">
              <a:extLst>
                <a:ext uri="{FF2B5EF4-FFF2-40B4-BE49-F238E27FC236}">
                  <a16:creationId xmlns:a16="http://schemas.microsoft.com/office/drawing/2014/main" id="{28307DCF-CEBA-A769-D22D-531B8AAA1769}"/>
                </a:ext>
              </a:extLst>
            </p:cNvPr>
            <p:cNvSpPr/>
            <p:nvPr/>
          </p:nvSpPr>
          <p:spPr>
            <a:xfrm>
              <a:off x="15610884" y="2660962"/>
              <a:ext cx="3152188" cy="1500396"/>
            </a:xfrm>
            <a:prstGeom prst="roundRect">
              <a:avLst/>
            </a:prstGeom>
            <a:solidFill>
              <a:srgbClr val="F0F1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66">
                <a:defRPr/>
              </a:pPr>
              <a:endParaRPr lang="en-BR" sz="109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41" name="object 20">
              <a:extLst>
                <a:ext uri="{FF2B5EF4-FFF2-40B4-BE49-F238E27FC236}">
                  <a16:creationId xmlns:a16="http://schemas.microsoft.com/office/drawing/2014/main" id="{B72AB7D7-1A96-4F8E-2D79-355512DFF859}"/>
                </a:ext>
              </a:extLst>
            </p:cNvPr>
            <p:cNvSpPr txBox="1"/>
            <p:nvPr/>
          </p:nvSpPr>
          <p:spPr>
            <a:xfrm>
              <a:off x="15899382" y="2913280"/>
              <a:ext cx="2728406" cy="924751"/>
            </a:xfrm>
            <a:prstGeom prst="rect">
              <a:avLst/>
            </a:prstGeom>
          </p:spPr>
          <p:txBody>
            <a:bodyPr vert="horz" wrap="square" lIns="0" tIns="9627" rIns="0" bIns="0" rtlCol="0" anchor="t">
              <a:spAutoFit/>
            </a:bodyPr>
            <a:lstStyle/>
            <a:p>
              <a:pPr marL="7701" defTabSz="554466">
                <a:spcBef>
                  <a:spcPts val="58"/>
                </a:spcBef>
                <a:defRPr/>
              </a:pPr>
              <a:r>
                <a:rPr lang="en-US" sz="970" err="1">
                  <a:solidFill>
                    <a:srgbClr val="171C66"/>
                  </a:solidFill>
                  <a:latin typeface="Verdana"/>
                  <a:cs typeface="Verdana"/>
                </a:rPr>
                <a:t>Ativos</a:t>
              </a:r>
              <a:r>
                <a:rPr lang="en-US" sz="970" spc="-55">
                  <a:solidFill>
                    <a:srgbClr val="171C66"/>
                  </a:solidFill>
                  <a:latin typeface="Verdana"/>
                  <a:cs typeface="Verdana"/>
                </a:rPr>
                <a:t> </a:t>
              </a:r>
              <a:r>
                <a:rPr lang="en-US" sz="970" spc="-15">
                  <a:solidFill>
                    <a:srgbClr val="171C66"/>
                  </a:solidFill>
                  <a:latin typeface="Verdana"/>
                  <a:cs typeface="Verdana"/>
                </a:rPr>
                <a:t>de</a:t>
              </a:r>
              <a:endParaRPr lang="en-US" sz="970">
                <a:solidFill>
                  <a:prstClr val="black"/>
                </a:solidFill>
                <a:latin typeface="Verdana"/>
                <a:cs typeface="Verdana"/>
              </a:endParaRPr>
            </a:p>
            <a:p>
              <a:pPr marL="7701" defTabSz="554466">
                <a:defRPr/>
              </a:pPr>
              <a:r>
                <a:rPr lang="en-US" sz="1698" b="1">
                  <a:solidFill>
                    <a:srgbClr val="36B3C2"/>
                  </a:solidFill>
                  <a:latin typeface="Tahoma"/>
                  <a:cs typeface="Tahoma"/>
                </a:rPr>
                <a:t>R$</a:t>
              </a:r>
              <a:r>
                <a:rPr lang="en-US" sz="1698" b="1" spc="3">
                  <a:solidFill>
                    <a:srgbClr val="36B3C2"/>
                  </a:solidFill>
                  <a:latin typeface="Tahoma"/>
                  <a:cs typeface="Tahoma"/>
                </a:rPr>
                <a:t> </a:t>
              </a:r>
              <a:r>
                <a:rPr lang="en-US" sz="1698" b="1">
                  <a:solidFill>
                    <a:srgbClr val="36B3C2"/>
                  </a:solidFill>
                  <a:latin typeface="Tahoma"/>
                  <a:cs typeface="Tahoma"/>
                </a:rPr>
                <a:t>1,39</a:t>
              </a:r>
              <a:r>
                <a:rPr lang="en-US" sz="1698" b="1" spc="3">
                  <a:solidFill>
                    <a:srgbClr val="36B3C2"/>
                  </a:solidFill>
                  <a:latin typeface="Tahoma"/>
                  <a:cs typeface="Tahoma"/>
                </a:rPr>
                <a:t> </a:t>
              </a:r>
              <a:r>
                <a:rPr lang="en-US" sz="1698" b="1" spc="-6" err="1">
                  <a:solidFill>
                    <a:srgbClr val="36B3C2"/>
                  </a:solidFill>
                  <a:latin typeface="Tahoma"/>
                  <a:cs typeface="Tahoma"/>
                </a:rPr>
                <a:t>trilhão</a:t>
              </a:r>
              <a:endParaRPr lang="en-US" sz="1698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7701" defTabSz="554466">
                <a:defRPr/>
              </a:pPr>
              <a:r>
                <a:rPr lang="en-US" sz="970">
                  <a:solidFill>
                    <a:srgbClr val="171C66"/>
                  </a:solidFill>
                  <a:latin typeface="Verdana"/>
                  <a:cs typeface="Verdana"/>
                </a:rPr>
                <a:t>no</a:t>
              </a:r>
              <a:r>
                <a:rPr lang="en-US" sz="970" spc="-24">
                  <a:solidFill>
                    <a:srgbClr val="171C66"/>
                  </a:solidFill>
                  <a:latin typeface="Verdana"/>
                  <a:cs typeface="Verdana"/>
                </a:rPr>
                <a:t> </a:t>
              </a:r>
              <a:r>
                <a:rPr lang="en-US" sz="970" err="1">
                  <a:solidFill>
                    <a:srgbClr val="171C66"/>
                  </a:solidFill>
                  <a:latin typeface="Verdana"/>
                  <a:cs typeface="Verdana"/>
                </a:rPr>
                <a:t>último</a:t>
              </a:r>
              <a:r>
                <a:rPr lang="en-US" sz="970" spc="-21">
                  <a:solidFill>
                    <a:srgbClr val="171C66"/>
                  </a:solidFill>
                  <a:latin typeface="Verdana"/>
                  <a:cs typeface="Verdana"/>
                </a:rPr>
                <a:t> </a:t>
              </a:r>
              <a:r>
                <a:rPr lang="en-US" sz="970" spc="-6" err="1">
                  <a:solidFill>
                    <a:srgbClr val="171C66"/>
                  </a:solidFill>
                  <a:latin typeface="Verdana"/>
                  <a:cs typeface="Verdana"/>
                </a:rPr>
                <a:t>exercício</a:t>
              </a:r>
              <a:endParaRPr lang="en-US" sz="970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46" name="Rounded Rectangle 80">
            <a:extLst>
              <a:ext uri="{FF2B5EF4-FFF2-40B4-BE49-F238E27FC236}">
                <a16:creationId xmlns:a16="http://schemas.microsoft.com/office/drawing/2014/main" id="{5230E464-3E1E-DAB7-1A17-06F3231E43FE}"/>
              </a:ext>
            </a:extLst>
          </p:cNvPr>
          <p:cNvSpPr/>
          <p:nvPr/>
        </p:nvSpPr>
        <p:spPr>
          <a:xfrm>
            <a:off x="5775893" y="3637147"/>
            <a:ext cx="3436287" cy="941758"/>
          </a:xfrm>
          <a:prstGeom prst="roundRect">
            <a:avLst/>
          </a:prstGeom>
          <a:solidFill>
            <a:srgbClr val="F0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endParaRPr lang="en-BR" sz="109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7" name="object 57">
            <a:extLst>
              <a:ext uri="{FF2B5EF4-FFF2-40B4-BE49-F238E27FC236}">
                <a16:creationId xmlns:a16="http://schemas.microsoft.com/office/drawing/2014/main" id="{C75408E5-7BF0-061D-B2E6-1413D2188B07}"/>
              </a:ext>
            </a:extLst>
          </p:cNvPr>
          <p:cNvSpPr txBox="1"/>
          <p:nvPr/>
        </p:nvSpPr>
        <p:spPr>
          <a:xfrm>
            <a:off x="6517456" y="3734810"/>
            <a:ext cx="1140944" cy="656503"/>
          </a:xfrm>
          <a:prstGeom prst="rect">
            <a:avLst/>
          </a:prstGeom>
        </p:spPr>
        <p:txBody>
          <a:bodyPr vert="horz" wrap="square" lIns="0" tIns="100117" rIns="0" bIns="0" rtlCol="0">
            <a:spAutoFit/>
          </a:bodyPr>
          <a:lstStyle/>
          <a:p>
            <a:pPr marL="7701" defTabSz="554466">
              <a:spcBef>
                <a:spcPts val="788"/>
              </a:spcBef>
              <a:defRPr/>
            </a:pPr>
            <a:r>
              <a:rPr lang="pt-BR" sz="1789" b="1" spc="-15">
                <a:solidFill>
                  <a:srgbClr val="FF7047"/>
                </a:solidFill>
                <a:latin typeface="Tahoma"/>
                <a:cs typeface="Tahoma"/>
              </a:rPr>
              <a:t>38%</a:t>
            </a:r>
            <a:br>
              <a:rPr lang="pt-BR" sz="3275" b="1" spc="-15">
                <a:solidFill>
                  <a:srgbClr val="FF7047"/>
                </a:solidFill>
                <a:latin typeface="Tahoma"/>
                <a:cs typeface="Tahoma"/>
              </a:rPr>
            </a:b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do</a:t>
            </a:r>
            <a:r>
              <a:rPr lang="pt-BR" sz="910" spc="27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mercado</a:t>
            </a:r>
            <a:r>
              <a:rPr lang="pt-BR" sz="910" spc="30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 spc="-15">
                <a:solidFill>
                  <a:srgbClr val="171C66"/>
                </a:solidFill>
                <a:latin typeface="Verdana"/>
                <a:cs typeface="Verdana"/>
              </a:rPr>
              <a:t>de </a:t>
            </a: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saúde</a:t>
            </a:r>
            <a:r>
              <a:rPr lang="pt-BR" sz="910" spc="27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 spc="-6">
                <a:solidFill>
                  <a:srgbClr val="171C66"/>
                </a:solidFill>
                <a:latin typeface="Verdana"/>
                <a:cs typeface="Verdana"/>
              </a:rPr>
              <a:t>suplementar</a:t>
            </a:r>
            <a:endParaRPr lang="pt-BR" sz="91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8" name="object 60">
            <a:extLst>
              <a:ext uri="{FF2B5EF4-FFF2-40B4-BE49-F238E27FC236}">
                <a16:creationId xmlns:a16="http://schemas.microsoft.com/office/drawing/2014/main" id="{9D83BC06-0375-9BAD-92A9-A4892441FB2E}"/>
              </a:ext>
            </a:extLst>
          </p:cNvPr>
          <p:cNvSpPr txBox="1"/>
          <p:nvPr/>
        </p:nvSpPr>
        <p:spPr>
          <a:xfrm>
            <a:off x="7755713" y="3734810"/>
            <a:ext cx="1430515" cy="656503"/>
          </a:xfrm>
          <a:prstGeom prst="rect">
            <a:avLst/>
          </a:prstGeom>
        </p:spPr>
        <p:txBody>
          <a:bodyPr vert="horz" wrap="square" lIns="0" tIns="100117" rIns="0" bIns="0" rtlCol="0" anchor="t">
            <a:spAutoFit/>
          </a:bodyPr>
          <a:lstStyle/>
          <a:p>
            <a:pPr marL="7701">
              <a:spcBef>
                <a:spcPts val="788"/>
              </a:spcBef>
              <a:defRPr/>
            </a:pPr>
            <a:r>
              <a:rPr lang="pt-BR" sz="1789" b="1" spc="-15">
                <a:solidFill>
                  <a:srgbClr val="FF7047"/>
                </a:solidFill>
                <a:latin typeface="Tahoma"/>
                <a:cs typeface="Tahoma"/>
              </a:rPr>
              <a:t>20,4 mi</a:t>
            </a:r>
            <a:br>
              <a:rPr lang="pt-BR" sz="910">
                <a:latin typeface="Verdana"/>
                <a:cs typeface="Verdana"/>
              </a:rPr>
            </a:b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de beneficiários em assistência médica</a:t>
            </a:r>
            <a:endParaRPr lang="pt-BR" sz="910">
              <a:solidFill>
                <a:prstClr val="black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1" name="Imagem 49">
            <a:extLst>
              <a:ext uri="{FF2B5EF4-FFF2-40B4-BE49-F238E27FC236}">
                <a16:creationId xmlns:a16="http://schemas.microsoft.com/office/drawing/2014/main" id="{9CDD8B68-2C5B-3AA8-5CEE-76019DC88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186" y="4025768"/>
            <a:ext cx="350898" cy="214107"/>
          </a:xfrm>
          <a:prstGeom prst="rect">
            <a:avLst/>
          </a:prstGeom>
        </p:spPr>
      </p:pic>
      <p:sp>
        <p:nvSpPr>
          <p:cNvPr id="51" name="Rounded Rectangle 80">
            <a:extLst>
              <a:ext uri="{FF2B5EF4-FFF2-40B4-BE49-F238E27FC236}">
                <a16:creationId xmlns:a16="http://schemas.microsoft.com/office/drawing/2014/main" id="{1F852E6F-21CC-4B45-AE8B-883A8D4CFDF1}"/>
              </a:ext>
            </a:extLst>
          </p:cNvPr>
          <p:cNvSpPr/>
          <p:nvPr/>
        </p:nvSpPr>
        <p:spPr>
          <a:xfrm>
            <a:off x="9295972" y="3639240"/>
            <a:ext cx="2171009" cy="941758"/>
          </a:xfrm>
          <a:prstGeom prst="roundRect">
            <a:avLst/>
          </a:prstGeom>
          <a:solidFill>
            <a:srgbClr val="F0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endParaRPr lang="en-BR" sz="1092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8" name="Imagem 55">
            <a:extLst>
              <a:ext uri="{FF2B5EF4-FFF2-40B4-BE49-F238E27FC236}">
                <a16:creationId xmlns:a16="http://schemas.microsoft.com/office/drawing/2014/main" id="{C903A480-9919-DFAC-B30C-A60A10CAA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0224" y="3968383"/>
            <a:ext cx="448188" cy="237276"/>
          </a:xfrm>
          <a:prstGeom prst="rect">
            <a:avLst/>
          </a:prstGeom>
        </p:spPr>
      </p:pic>
      <p:sp>
        <p:nvSpPr>
          <p:cNvPr id="52" name="object 57">
            <a:extLst>
              <a:ext uri="{FF2B5EF4-FFF2-40B4-BE49-F238E27FC236}">
                <a16:creationId xmlns:a16="http://schemas.microsoft.com/office/drawing/2014/main" id="{D1D4AE50-28A1-800E-53FC-631ED0F13D39}"/>
              </a:ext>
            </a:extLst>
          </p:cNvPr>
          <p:cNvSpPr txBox="1"/>
          <p:nvPr/>
        </p:nvSpPr>
        <p:spPr>
          <a:xfrm>
            <a:off x="10025500" y="3646642"/>
            <a:ext cx="1333654" cy="796541"/>
          </a:xfrm>
          <a:prstGeom prst="rect">
            <a:avLst/>
          </a:prstGeom>
        </p:spPr>
        <p:txBody>
          <a:bodyPr vert="horz" wrap="square" lIns="0" tIns="100117" rIns="0" bIns="0" rtlCol="0" anchor="t">
            <a:spAutoFit/>
          </a:bodyPr>
          <a:lstStyle/>
          <a:p>
            <a:pPr marL="7701" defTabSz="554466">
              <a:spcBef>
                <a:spcPts val="788"/>
              </a:spcBef>
              <a:defRPr/>
            </a:pPr>
            <a:r>
              <a:rPr lang="pt-BR" sz="1789" b="1" spc="-15">
                <a:solidFill>
                  <a:srgbClr val="576167"/>
                </a:solidFill>
                <a:latin typeface="Tahoma"/>
                <a:cs typeface="Tahoma"/>
              </a:rPr>
              <a:t>450</a:t>
            </a:r>
            <a:r>
              <a:rPr lang="pt-BR" sz="1789" b="1" spc="-15">
                <a:solidFill>
                  <a:srgbClr val="FF7047"/>
                </a:solidFill>
                <a:latin typeface="Tahoma"/>
                <a:cs typeface="Tahoma"/>
              </a:rPr>
              <a:t> </a:t>
            </a:r>
            <a:r>
              <a:rPr lang="pt-BR" sz="1213" b="1">
                <a:solidFill>
                  <a:srgbClr val="576167"/>
                </a:solidFill>
                <a:latin typeface="Tahoma"/>
                <a:cs typeface="Tahoma"/>
              </a:rPr>
              <a:t>milhões</a:t>
            </a:r>
            <a:br>
              <a:rPr lang="pt-BR" sz="3275" b="1" spc="-15">
                <a:latin typeface="Tahoma"/>
                <a:cs typeface="Tahoma"/>
              </a:rPr>
            </a:b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de toneladas de cargas movimentadas anualmente</a:t>
            </a:r>
            <a:endParaRPr lang="pt-BR" sz="91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31" name="Imagem 70">
            <a:extLst>
              <a:ext uri="{FF2B5EF4-FFF2-40B4-BE49-F238E27FC236}">
                <a16:creationId xmlns:a16="http://schemas.microsoft.com/office/drawing/2014/main" id="{78E71C97-A57D-2745-8710-6EE7C24E7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315" y="5044321"/>
            <a:ext cx="411530" cy="232399"/>
          </a:xfrm>
          <a:prstGeom prst="rect">
            <a:avLst/>
          </a:prstGeom>
        </p:spPr>
      </p:pic>
      <p:pic>
        <p:nvPicPr>
          <p:cNvPr id="62" name="Imagem 66">
            <a:extLst>
              <a:ext uri="{FF2B5EF4-FFF2-40B4-BE49-F238E27FC236}">
                <a16:creationId xmlns:a16="http://schemas.microsoft.com/office/drawing/2014/main" id="{F1241DE8-B803-C63D-F607-3634BF0470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0225" y="5001390"/>
            <a:ext cx="412996" cy="275330"/>
          </a:xfrm>
          <a:prstGeom prst="rect">
            <a:avLst/>
          </a:prstGeom>
        </p:spPr>
      </p:pic>
      <p:sp>
        <p:nvSpPr>
          <p:cNvPr id="63" name="Rounded Rectangle 80">
            <a:extLst>
              <a:ext uri="{FF2B5EF4-FFF2-40B4-BE49-F238E27FC236}">
                <a16:creationId xmlns:a16="http://schemas.microsoft.com/office/drawing/2014/main" id="{EAA56478-3547-1D8B-974D-68E2DED80D06}"/>
              </a:ext>
            </a:extLst>
          </p:cNvPr>
          <p:cNvSpPr/>
          <p:nvPr/>
        </p:nvSpPr>
        <p:spPr>
          <a:xfrm>
            <a:off x="5776216" y="5675120"/>
            <a:ext cx="3436287" cy="941758"/>
          </a:xfrm>
          <a:prstGeom prst="roundRect">
            <a:avLst/>
          </a:prstGeom>
          <a:solidFill>
            <a:srgbClr val="F0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endParaRPr lang="en-BR" sz="109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4" name="object 57">
            <a:extLst>
              <a:ext uri="{FF2B5EF4-FFF2-40B4-BE49-F238E27FC236}">
                <a16:creationId xmlns:a16="http://schemas.microsoft.com/office/drawing/2014/main" id="{59FB02C3-C1A2-6357-57DD-91397678DCD1}"/>
              </a:ext>
            </a:extLst>
          </p:cNvPr>
          <p:cNvSpPr txBox="1"/>
          <p:nvPr/>
        </p:nvSpPr>
        <p:spPr>
          <a:xfrm>
            <a:off x="6517779" y="5772783"/>
            <a:ext cx="2589719" cy="650925"/>
          </a:xfrm>
          <a:prstGeom prst="rect">
            <a:avLst/>
          </a:prstGeom>
        </p:spPr>
        <p:txBody>
          <a:bodyPr vert="horz" wrap="square" lIns="0" tIns="100117" rIns="0" bIns="0" rtlCol="0" anchor="t">
            <a:spAutoFit/>
          </a:bodyPr>
          <a:lstStyle/>
          <a:p>
            <a:pPr marL="7701" marR="3081">
              <a:lnSpc>
                <a:spcPct val="101200"/>
              </a:lnSpc>
              <a:spcBef>
                <a:spcPts val="361"/>
              </a:spcBef>
              <a:defRPr/>
            </a:pPr>
            <a:r>
              <a:rPr lang="pt-BR" sz="1789" b="1" spc="-15">
                <a:solidFill>
                  <a:srgbClr val="A85B97"/>
                </a:solidFill>
                <a:latin typeface="Tahoma"/>
                <a:cs typeface="Tahoma"/>
              </a:rPr>
              <a:t>187 mil</a:t>
            </a:r>
            <a:br>
              <a:rPr lang="pt-BR" sz="606"/>
            </a:b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brasileiros</a:t>
            </a:r>
            <a:r>
              <a:rPr lang="pt-BR" sz="910" spc="33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organizados</a:t>
            </a:r>
            <a:r>
              <a:rPr lang="pt-BR" sz="910" spc="3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em</a:t>
            </a:r>
            <a:r>
              <a:rPr lang="pt-BR" sz="910" spc="3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 spc="-6">
                <a:solidFill>
                  <a:srgbClr val="171C66"/>
                </a:solidFill>
                <a:latin typeface="Verdana"/>
                <a:cs typeface="Verdana"/>
              </a:rPr>
              <a:t>cooperativas</a:t>
            </a:r>
            <a:br>
              <a:rPr lang="pt-BR" sz="910" spc="-6">
                <a:latin typeface="Verdana"/>
                <a:cs typeface="Verdana"/>
              </a:rPr>
            </a:b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de</a:t>
            </a:r>
            <a:r>
              <a:rPr lang="pt-BR" sz="910" spc="18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trabalho, produção</a:t>
            </a:r>
            <a:r>
              <a:rPr lang="pt-BR" sz="910" spc="18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de</a:t>
            </a:r>
            <a:r>
              <a:rPr lang="pt-BR" sz="910" spc="21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bens</a:t>
            </a:r>
            <a:r>
              <a:rPr lang="pt-BR" sz="910" spc="18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>
                <a:solidFill>
                  <a:srgbClr val="171C66"/>
                </a:solidFill>
                <a:latin typeface="Verdana"/>
                <a:cs typeface="Verdana"/>
              </a:rPr>
              <a:t>e</a:t>
            </a:r>
            <a:r>
              <a:rPr lang="pt-BR" sz="910" spc="21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pt-BR" sz="910" spc="-6">
                <a:solidFill>
                  <a:srgbClr val="171C66"/>
                </a:solidFill>
                <a:latin typeface="Verdana"/>
                <a:cs typeface="Verdana"/>
              </a:rPr>
              <a:t>serviços</a:t>
            </a:r>
            <a:endParaRPr lang="pt-BR" sz="91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68" name="Gráfico 67">
            <a:extLst>
              <a:ext uri="{FF2B5EF4-FFF2-40B4-BE49-F238E27FC236}">
                <a16:creationId xmlns:a16="http://schemas.microsoft.com/office/drawing/2014/main" id="{D9FD396E-D9D5-FA28-0D99-AF692044E4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9984"/>
          <a:stretch/>
        </p:blipFill>
        <p:spPr>
          <a:xfrm>
            <a:off x="5793785" y="5868389"/>
            <a:ext cx="676065" cy="486215"/>
          </a:xfrm>
          <a:prstGeom prst="rect">
            <a:avLst/>
          </a:prstGeom>
        </p:spPr>
      </p:pic>
      <p:sp>
        <p:nvSpPr>
          <p:cNvPr id="124" name="object 57">
            <a:extLst>
              <a:ext uri="{FF2B5EF4-FFF2-40B4-BE49-F238E27FC236}">
                <a16:creationId xmlns:a16="http://schemas.microsoft.com/office/drawing/2014/main" id="{656EBE75-DFF6-3E76-351A-024E634F118A}"/>
              </a:ext>
            </a:extLst>
          </p:cNvPr>
          <p:cNvSpPr txBox="1"/>
          <p:nvPr/>
        </p:nvSpPr>
        <p:spPr>
          <a:xfrm>
            <a:off x="10025499" y="5766515"/>
            <a:ext cx="1326107" cy="796541"/>
          </a:xfrm>
          <a:prstGeom prst="rect">
            <a:avLst/>
          </a:prstGeom>
        </p:spPr>
        <p:txBody>
          <a:bodyPr vert="horz" wrap="square" lIns="0" tIns="100117" rIns="0" bIns="0" rtlCol="0">
            <a:spAutoFit/>
          </a:bodyPr>
          <a:lstStyle/>
          <a:p>
            <a:pPr marL="7701">
              <a:spcBef>
                <a:spcPts val="788"/>
              </a:spcBef>
              <a:defRPr/>
            </a:pPr>
            <a:r>
              <a:rPr lang="pt-BR" sz="1789" b="1" spc="-15">
                <a:solidFill>
                  <a:srgbClr val="36B3C2"/>
                </a:solidFill>
                <a:latin typeface="Tahoma"/>
                <a:cs typeface="Tahoma"/>
              </a:rPr>
              <a:t>2,5 </a:t>
            </a:r>
            <a:r>
              <a:rPr lang="pt-BR" sz="1213" b="1" spc="-15">
                <a:solidFill>
                  <a:srgbClr val="36B3C2"/>
                </a:solidFill>
                <a:latin typeface="Tahoma"/>
                <a:cs typeface="Tahoma"/>
              </a:rPr>
              <a:t>milhões</a:t>
            </a:r>
            <a:br>
              <a:rPr lang="en-US" sz="910" spc="-6">
                <a:solidFill>
                  <a:srgbClr val="171C66"/>
                </a:solidFill>
                <a:latin typeface="Verdana"/>
                <a:cs typeface="Tahoma"/>
              </a:rPr>
            </a:br>
            <a:r>
              <a:rPr lang="en-US" sz="910" spc="-6" err="1">
                <a:solidFill>
                  <a:srgbClr val="171C66"/>
                </a:solidFill>
                <a:latin typeface="Verdana"/>
                <a:cs typeface="Verdana"/>
              </a:rPr>
              <a:t>Associados</a:t>
            </a:r>
            <a:r>
              <a:rPr lang="en-US" sz="910" spc="-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en-US" sz="910" spc="-6" err="1">
                <a:solidFill>
                  <a:srgbClr val="171C66"/>
                </a:solidFill>
                <a:latin typeface="Verdana"/>
                <a:cs typeface="Verdana"/>
              </a:rPr>
              <a:t>em</a:t>
            </a:r>
            <a:r>
              <a:rPr lang="en-US" sz="910" spc="-6">
                <a:solidFill>
                  <a:srgbClr val="171C66"/>
                </a:solidFill>
                <a:latin typeface="Verdana"/>
                <a:cs typeface="Verdana"/>
              </a:rPr>
              <a:t> </a:t>
            </a:r>
            <a:r>
              <a:rPr lang="en-US" sz="910" spc="-6" err="1">
                <a:solidFill>
                  <a:srgbClr val="171C66"/>
                </a:solidFill>
                <a:latin typeface="Verdana"/>
                <a:cs typeface="Verdana"/>
              </a:rPr>
              <a:t>cooperativas</a:t>
            </a:r>
            <a:r>
              <a:rPr lang="en-US" sz="910" spc="-6">
                <a:solidFill>
                  <a:srgbClr val="171C66"/>
                </a:solidFill>
                <a:latin typeface="Verdana"/>
                <a:cs typeface="Verdana"/>
              </a:rPr>
              <a:t> de </a:t>
            </a:r>
            <a:r>
              <a:rPr lang="en-US" sz="910" spc="-6" err="1">
                <a:solidFill>
                  <a:srgbClr val="171C66"/>
                </a:solidFill>
                <a:latin typeface="Verdana"/>
                <a:cs typeface="Verdana"/>
              </a:rPr>
              <a:t>consumo</a:t>
            </a:r>
            <a:endParaRPr lang="pt-BR" sz="91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6" name="Espaço Reservado para Texto 18">
            <a:extLst>
              <a:ext uri="{FF2B5EF4-FFF2-40B4-BE49-F238E27FC236}">
                <a16:creationId xmlns:a16="http://schemas.microsoft.com/office/drawing/2014/main" id="{13632293-67AF-1791-9CCE-420C9923FB35}"/>
              </a:ext>
            </a:extLst>
          </p:cNvPr>
          <p:cNvSpPr txBox="1">
            <a:spLocks/>
          </p:cNvSpPr>
          <p:nvPr/>
        </p:nvSpPr>
        <p:spPr>
          <a:xfrm>
            <a:off x="3448681" y="256068"/>
            <a:ext cx="1420007" cy="3860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171C66"/>
            </a:solidFill>
          </a:ln>
        </p:spPr>
        <p:txBody>
          <a:bodyPr lIns="55449" tIns="27725" rIns="55449" bIns="27725" anchor="ctr"/>
          <a:lstStyle>
            <a:lvl1pPr marL="0" indent="0" algn="ctr" defTabSz="914413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sz="1979" b="1" kern="1200">
                <a:solidFill>
                  <a:srgbClr val="171C6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10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2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5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3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6" indent="-228603" algn="l" defTabSz="914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QUEM SOMOS</a:t>
            </a:r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2260C074-7224-8A1F-3952-26EB89BCC5CC}"/>
              </a:ext>
            </a:extLst>
          </p:cNvPr>
          <p:cNvSpPr txBox="1"/>
          <p:nvPr/>
        </p:nvSpPr>
        <p:spPr>
          <a:xfrm>
            <a:off x="6993032" y="6652607"/>
            <a:ext cx="4330436" cy="139231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r">
              <a:spcBef>
                <a:spcPts val="67"/>
              </a:spcBef>
            </a:pPr>
            <a:r>
              <a:rPr sz="849" spc="3">
                <a:solidFill>
                  <a:srgbClr val="171C66"/>
                </a:solidFill>
                <a:latin typeface="Verdana"/>
                <a:cs typeface="Verdana"/>
              </a:rPr>
              <a:t>*</a:t>
            </a:r>
            <a:r>
              <a:rPr lang="pt-BR" sz="849" spc="3">
                <a:solidFill>
                  <a:srgbClr val="171C66"/>
                </a:solidFill>
                <a:latin typeface="Verdana"/>
                <a:cs typeface="Verdana"/>
              </a:rPr>
              <a:t>Dados do Anuário do Cooperativismo Brasileiro 2025</a:t>
            </a:r>
            <a:endParaRPr sz="849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7453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4">
            <a:extLst>
              <a:ext uri="{FF2B5EF4-FFF2-40B4-BE49-F238E27FC236}">
                <a16:creationId xmlns:a16="http://schemas.microsoft.com/office/drawing/2014/main" id="{7AA143FA-5B24-C143-9ED3-885FDD6F4420}"/>
              </a:ext>
            </a:extLst>
          </p:cNvPr>
          <p:cNvSpPr/>
          <p:nvPr/>
        </p:nvSpPr>
        <p:spPr>
          <a:xfrm>
            <a:off x="734683" y="4572001"/>
            <a:ext cx="10722633" cy="1240627"/>
          </a:xfrm>
          <a:prstGeom prst="roundRect">
            <a:avLst/>
          </a:prstGeom>
          <a:solidFill>
            <a:srgbClr val="171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66">
              <a:defRPr/>
            </a:pPr>
            <a:endParaRPr lang="en-BR" sz="97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FFEA86-B4AA-1C8C-18DC-8B2E58B08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AUDIÊNCIA PÚBLICA – PL 1915/2019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AE6A10-129E-0BA9-BE79-722DF660EA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LEGISLAÇÃO CONSTITUCIONAL</a:t>
            </a:r>
          </a:p>
        </p:txBody>
      </p:sp>
      <p:sp>
        <p:nvSpPr>
          <p:cNvPr id="49" name="Título 2">
            <a:extLst>
              <a:ext uri="{FF2B5EF4-FFF2-40B4-BE49-F238E27FC236}">
                <a16:creationId xmlns:a16="http://schemas.microsoft.com/office/drawing/2014/main" id="{2E86D1E1-993D-A3B6-B6C8-B984A01BCAAF}"/>
              </a:ext>
            </a:extLst>
          </p:cNvPr>
          <p:cNvSpPr txBox="1">
            <a:spLocks/>
          </p:cNvSpPr>
          <p:nvPr/>
        </p:nvSpPr>
        <p:spPr>
          <a:xfrm>
            <a:off x="861405" y="5315103"/>
            <a:ext cx="9895115" cy="42811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Formas de Participação dos Trabalhadores nas Empresas</a:t>
            </a:r>
          </a:p>
          <a:p>
            <a:endParaRPr lang="pt-BR" dirty="0"/>
          </a:p>
          <a:p>
            <a:pPr marL="514350" indent="-514350">
              <a:buAutoNum type="romanUcParenR"/>
            </a:pPr>
            <a:r>
              <a:rPr lang="pt-BR" b="0" dirty="0"/>
              <a:t>Participação nos lucros ou resultados (art. 7º, XI);</a:t>
            </a:r>
          </a:p>
          <a:p>
            <a:pPr marL="514350" indent="-514350">
              <a:buAutoNum type="romanUcParenR"/>
            </a:pPr>
            <a:endParaRPr lang="pt-BR" b="0" dirty="0"/>
          </a:p>
          <a:p>
            <a:pPr marL="514350" indent="-514350">
              <a:buAutoNum type="romanUcParenR"/>
            </a:pPr>
            <a:r>
              <a:rPr lang="pt-BR" dirty="0"/>
              <a:t>Participação na gestão da empresa (art. 7º, XI);</a:t>
            </a:r>
          </a:p>
          <a:p>
            <a:pPr marL="514350" indent="-514350">
              <a:buAutoNum type="romanUcParenR"/>
            </a:pPr>
            <a:endParaRPr lang="pt-BR" dirty="0"/>
          </a:p>
          <a:p>
            <a:pPr marL="514350" indent="-514350">
              <a:buAutoNum type="romanUcParenR"/>
            </a:pPr>
            <a:r>
              <a:rPr lang="pt-BR" b="0" dirty="0"/>
              <a:t> Representante dos trabalhadores na empresa (art. 11)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dirty="0">
                <a:solidFill>
                  <a:schemeClr val="bg1"/>
                </a:solidFill>
              </a:rPr>
              <a:t>Os dispositivos constitucionais são destinados às relações típicas de trabalho – Vínculo Empregatício</a:t>
            </a:r>
          </a:p>
          <a:p>
            <a:pPr algn="ctr"/>
            <a:r>
              <a:rPr lang="pt-BR" b="0" i="1" dirty="0">
                <a:solidFill>
                  <a:schemeClr val="bg1"/>
                </a:solidFill>
              </a:rPr>
              <a:t>(Capital e Trabalho)</a:t>
            </a:r>
          </a:p>
        </p:txBody>
      </p:sp>
    </p:spTree>
    <p:extLst>
      <p:ext uri="{BB962C8B-B14F-4D97-AF65-F5344CB8AC3E}">
        <p14:creationId xmlns:p14="http://schemas.microsoft.com/office/powerpoint/2010/main" val="22183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3C847-1B19-AAB6-8166-1222E576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C6EAD6-1502-416B-EEC0-22AD25DE5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AUDIÊNCIA PÚBLICA – PL 1915/2019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6CC023-6DCD-5CA2-1EEB-DFF82FFAC2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NATUREZA JURÍDICA DAS COOPERATIVAS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1897729-7D74-A6A8-DFF9-57E3CA43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775" y="4581858"/>
            <a:ext cx="5080344" cy="783773"/>
          </a:xfrm>
        </p:spPr>
        <p:txBody>
          <a:bodyPr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Art. 201 da Constituição Federal</a:t>
            </a:r>
            <a:br>
              <a:rPr lang="pt-BR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lang="pt-BR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lang="pt-BR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lang="pt-BR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§1º (...) </a:t>
            </a:r>
            <a:br>
              <a:rPr lang="pt-B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II - cujas atividades sejam exercidas </a:t>
            </a:r>
            <a:r>
              <a:rPr lang="pt-BR" sz="18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 efetiva exposição a agentes químicos, físicos e biológicos prejudiciais à saúde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ou associação desses agentes, vedada a caracterização por categoria profissional ou ocupação. 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Título 2">
            <a:extLst>
              <a:ext uri="{FF2B5EF4-FFF2-40B4-BE49-F238E27FC236}">
                <a16:creationId xmlns:a16="http://schemas.microsoft.com/office/drawing/2014/main" id="{7A481275-C086-AE78-F451-77CB489DCBAA}"/>
              </a:ext>
            </a:extLst>
          </p:cNvPr>
          <p:cNvSpPr txBox="1">
            <a:spLocks/>
          </p:cNvSpPr>
          <p:nvPr/>
        </p:nvSpPr>
        <p:spPr>
          <a:xfrm>
            <a:off x="783771" y="6429888"/>
            <a:ext cx="10299388" cy="42811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Natureza Jurídica Diferenciada das Cooperativas (Lei 5.764/71)</a:t>
            </a:r>
          </a:p>
          <a:p>
            <a:endParaRPr lang="pt-B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0" dirty="0"/>
              <a:t>Sociedade de Pessoas, de natureza civil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0" dirty="0"/>
              <a:t>Sem objetivo de lucro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0" dirty="0"/>
              <a:t>Sociedade Empresária x Sociedade Cooperativa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0" dirty="0"/>
              <a:t>Princípios do Cooperativismo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Adesão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voluntária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livre;</a:t>
            </a:r>
            <a:endParaRPr lang="pt-BR" sz="24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</a:t>
            </a:r>
            <a:r>
              <a:rPr lang="en-US" sz="24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democrática</a:t>
            </a:r>
            <a:r>
              <a:rPr lang="en-US" sz="24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pelos</a:t>
            </a:r>
            <a:r>
              <a:rPr lang="en-US" sz="24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membros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sz="24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econômica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membros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sz="24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Autonomia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independência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sz="24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formação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informação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sz="24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Intercooperação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sz="24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Interesse pela </a:t>
            </a:r>
            <a:r>
              <a:rPr lang="en-US" sz="24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comunidade</a:t>
            </a:r>
            <a:r>
              <a:rPr lang="en-US" sz="24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24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romanUcParenR"/>
            </a:pPr>
            <a:endParaRPr lang="pt-BR" b="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3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74AA5-47B3-C2D8-9AB2-4FA0002E8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1FAC53-DED8-2F21-4754-40B8DE27B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AUDIÊNCIA PÚBLICA – PL 1915/2019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0F3862E-6AAC-BC8A-A4B9-1BF5BE0DEF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NATUREZA JURÍDICA DAS COOPERATIVAS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249AE17-7028-CB4B-C476-8D9111B3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775" y="4581858"/>
            <a:ext cx="5080344" cy="783773"/>
          </a:xfrm>
        </p:spPr>
        <p:txBody>
          <a:bodyPr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Art. 201 da Constituição Federal</a:t>
            </a:r>
            <a:br>
              <a:rPr lang="pt-BR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lang="pt-BR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lang="pt-BR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lang="pt-BR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pt-B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§1º (...) </a:t>
            </a:r>
            <a:br>
              <a:rPr lang="pt-B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II - cujas atividades sejam exercidas </a:t>
            </a:r>
            <a:r>
              <a:rPr lang="pt-BR" sz="180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 efetiva exposição a agentes químicos, físicos e biológicos prejudiciais à saúde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ou associação desses agentes, vedada a caracterização por categoria profissional ou ocupação. 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Título 2">
            <a:extLst>
              <a:ext uri="{FF2B5EF4-FFF2-40B4-BE49-F238E27FC236}">
                <a16:creationId xmlns:a16="http://schemas.microsoft.com/office/drawing/2014/main" id="{5007CA96-DAB3-E516-7FF2-A2A7FA8448F0}"/>
              </a:ext>
            </a:extLst>
          </p:cNvPr>
          <p:cNvSpPr txBox="1">
            <a:spLocks/>
          </p:cNvSpPr>
          <p:nvPr/>
        </p:nvSpPr>
        <p:spPr>
          <a:xfrm>
            <a:off x="783771" y="5980487"/>
            <a:ext cx="10299388" cy="42811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Natureza Jurídica Diferenciada das Cooperativas (Lei 5.764/71)</a:t>
            </a:r>
          </a:p>
          <a:p>
            <a:endParaRPr lang="pt-B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0" noProof="0" dirty="0"/>
              <a:t>Relação associativa (cogestão x autogestão cooperativista)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0" noProof="0" dirty="0"/>
              <a:t>Retirada e/ou Sobras x Remuneração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0" noProof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0" noProof="0" dirty="0"/>
              <a:t>Gestão por meio da assembleia geral e do conselho de administração, com voz e voto iguais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0" noProof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0" noProof="0" dirty="0"/>
              <a:t>O PL poderia gerar desequilíbrio jurídico, técnico e operacional, violando o princípio da autonomia e autogestão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0" noProof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0" noProof="0" dirty="0"/>
              <a:t>Criação de figura paralela e incompatível, em detrimento da democracia direta do modelo cooperativista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86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100CA-F8C9-614C-92F4-8246D55BA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BB1088-EDC2-624C-2B09-EB0F2AB93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AUDIÊNCIA PÚBLICA – PL 1915/2019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142827-234A-9836-F238-A024256F6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NATUREZA JURÍDICA DAS COOPERATIVAS</a:t>
            </a: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23B76D98-1961-760D-2429-8B31B28A7C89}"/>
              </a:ext>
            </a:extLst>
          </p:cNvPr>
          <p:cNvSpPr txBox="1"/>
          <p:nvPr/>
        </p:nvSpPr>
        <p:spPr>
          <a:xfrm>
            <a:off x="7499760" y="1211778"/>
            <a:ext cx="249174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="1" spc="170" dirty="0">
                <a:solidFill>
                  <a:srgbClr val="598CFF"/>
                </a:solidFill>
                <a:latin typeface="Calibri"/>
                <a:cs typeface="Calibri"/>
              </a:rPr>
              <a:t>EMPRESA</a:t>
            </a:r>
            <a:r>
              <a:rPr sz="1800" b="1" spc="-90" dirty="0">
                <a:solidFill>
                  <a:srgbClr val="598CFF"/>
                </a:solidFill>
                <a:latin typeface="Calibri"/>
                <a:cs typeface="Calibri"/>
              </a:rPr>
              <a:t> </a:t>
            </a:r>
            <a:r>
              <a:rPr sz="1800" b="1" spc="180" dirty="0">
                <a:solidFill>
                  <a:srgbClr val="598CFF"/>
                </a:solidFill>
                <a:latin typeface="Calibri"/>
                <a:cs typeface="Calibri"/>
              </a:rPr>
              <a:t>MERCANTIL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5">
            <a:extLst>
              <a:ext uri="{FF2B5EF4-FFF2-40B4-BE49-F238E27FC236}">
                <a16:creationId xmlns:a16="http://schemas.microsoft.com/office/drawing/2014/main" id="{5CB219F0-D270-280F-04CE-66A39EBC0916}"/>
              </a:ext>
            </a:extLst>
          </p:cNvPr>
          <p:cNvGrpSpPr/>
          <p:nvPr/>
        </p:nvGrpSpPr>
        <p:grpSpPr>
          <a:xfrm>
            <a:off x="250993" y="1054414"/>
            <a:ext cx="11439525" cy="5012690"/>
            <a:chOff x="2408266" y="2683408"/>
            <a:chExt cx="11439525" cy="5012690"/>
          </a:xfrm>
        </p:grpSpPr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0B77F795-F2C2-6490-0ABE-ECAB297DCA95}"/>
                </a:ext>
              </a:extLst>
            </p:cNvPr>
            <p:cNvSpPr/>
            <p:nvPr/>
          </p:nvSpPr>
          <p:spPr>
            <a:xfrm>
              <a:off x="2420966" y="2696108"/>
              <a:ext cx="11414125" cy="4987290"/>
            </a:xfrm>
            <a:custGeom>
              <a:avLst/>
              <a:gdLst/>
              <a:ahLst/>
              <a:cxnLst/>
              <a:rect l="l" t="t" r="r" b="b"/>
              <a:pathLst>
                <a:path w="11414125" h="4987290">
                  <a:moveTo>
                    <a:pt x="3544112" y="0"/>
                  </a:moveTo>
                  <a:lnTo>
                    <a:pt x="185280" y="0"/>
                  </a:lnTo>
                  <a:lnTo>
                    <a:pt x="136022" y="6618"/>
                  </a:lnTo>
                  <a:lnTo>
                    <a:pt x="91761" y="25297"/>
                  </a:lnTo>
                  <a:lnTo>
                    <a:pt x="54263" y="54270"/>
                  </a:lnTo>
                  <a:lnTo>
                    <a:pt x="25294" y="91771"/>
                  </a:lnTo>
                  <a:lnTo>
                    <a:pt x="6617" y="136034"/>
                  </a:lnTo>
                  <a:lnTo>
                    <a:pt x="0" y="185293"/>
                  </a:lnTo>
                  <a:lnTo>
                    <a:pt x="0" y="4801870"/>
                  </a:lnTo>
                  <a:lnTo>
                    <a:pt x="6617" y="4851122"/>
                  </a:lnTo>
                  <a:lnTo>
                    <a:pt x="25294" y="4895379"/>
                  </a:lnTo>
                  <a:lnTo>
                    <a:pt x="54263" y="4932875"/>
                  </a:lnTo>
                  <a:lnTo>
                    <a:pt x="91761" y="4961843"/>
                  </a:lnTo>
                  <a:lnTo>
                    <a:pt x="136022" y="4980519"/>
                  </a:lnTo>
                  <a:lnTo>
                    <a:pt x="185280" y="4987137"/>
                  </a:lnTo>
                  <a:lnTo>
                    <a:pt x="11228793" y="4987137"/>
                  </a:lnTo>
                  <a:lnTo>
                    <a:pt x="11278047" y="4980519"/>
                  </a:lnTo>
                  <a:lnTo>
                    <a:pt x="11322306" y="4961843"/>
                  </a:lnTo>
                  <a:lnTo>
                    <a:pt x="11359805" y="4932875"/>
                  </a:lnTo>
                  <a:lnTo>
                    <a:pt x="11388777" y="4895379"/>
                  </a:lnTo>
                  <a:lnTo>
                    <a:pt x="11407455" y="4851122"/>
                  </a:lnTo>
                  <a:lnTo>
                    <a:pt x="11414074" y="4801870"/>
                  </a:lnTo>
                  <a:lnTo>
                    <a:pt x="11414074" y="185293"/>
                  </a:lnTo>
                  <a:lnTo>
                    <a:pt x="11407455" y="136034"/>
                  </a:lnTo>
                  <a:lnTo>
                    <a:pt x="11388777" y="91771"/>
                  </a:lnTo>
                  <a:lnTo>
                    <a:pt x="11359805" y="54270"/>
                  </a:lnTo>
                  <a:lnTo>
                    <a:pt x="11322306" y="25297"/>
                  </a:lnTo>
                  <a:lnTo>
                    <a:pt x="11278047" y="6618"/>
                  </a:lnTo>
                  <a:lnTo>
                    <a:pt x="11228793" y="0"/>
                  </a:lnTo>
                  <a:lnTo>
                    <a:pt x="7959864" y="0"/>
                  </a:lnTo>
                  <a:lnTo>
                    <a:pt x="3544112" y="0"/>
                  </a:lnTo>
                  <a:close/>
                </a:path>
              </a:pathLst>
            </a:custGeom>
            <a:ln w="25399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F6DF5A0E-E68B-A6F3-A230-E132E89C5F7C}"/>
                </a:ext>
              </a:extLst>
            </p:cNvPr>
            <p:cNvSpPr/>
            <p:nvPr/>
          </p:nvSpPr>
          <p:spPr>
            <a:xfrm>
              <a:off x="3032775" y="3799404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A840368B-5BEE-1B25-8A9F-2D6C1B3F0E58}"/>
                </a:ext>
              </a:extLst>
            </p:cNvPr>
            <p:cNvSpPr/>
            <p:nvPr/>
          </p:nvSpPr>
          <p:spPr>
            <a:xfrm>
              <a:off x="3032775" y="4337602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42B3CA2D-8325-56F5-C2EE-4738A218A0D7}"/>
                </a:ext>
              </a:extLst>
            </p:cNvPr>
            <p:cNvSpPr/>
            <p:nvPr/>
          </p:nvSpPr>
          <p:spPr>
            <a:xfrm>
              <a:off x="3032775" y="4875799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429DB629-73F4-FD9C-9CAA-1B3C8CC36CD9}"/>
                </a:ext>
              </a:extLst>
            </p:cNvPr>
            <p:cNvSpPr/>
            <p:nvPr/>
          </p:nvSpPr>
          <p:spPr>
            <a:xfrm>
              <a:off x="3032775" y="5573325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0F29FB9D-33B6-A346-4EC0-661D1B7FDB92}"/>
                </a:ext>
              </a:extLst>
            </p:cNvPr>
            <p:cNvSpPr/>
            <p:nvPr/>
          </p:nvSpPr>
          <p:spPr>
            <a:xfrm>
              <a:off x="3032775" y="6208325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C62CF0C2-C6E4-B34C-DFA1-069D04D127BB}"/>
                </a:ext>
              </a:extLst>
            </p:cNvPr>
            <p:cNvSpPr/>
            <p:nvPr/>
          </p:nvSpPr>
          <p:spPr>
            <a:xfrm>
              <a:off x="3032775" y="6746522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3">
            <a:extLst>
              <a:ext uri="{FF2B5EF4-FFF2-40B4-BE49-F238E27FC236}">
                <a16:creationId xmlns:a16="http://schemas.microsoft.com/office/drawing/2014/main" id="{924DA359-489B-DCDC-6341-9092307FB5AF}"/>
              </a:ext>
            </a:extLst>
          </p:cNvPr>
          <p:cNvSpPr txBox="1"/>
          <p:nvPr/>
        </p:nvSpPr>
        <p:spPr>
          <a:xfrm>
            <a:off x="2064057" y="1241192"/>
            <a:ext cx="2378710" cy="782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20"/>
              </a:spcBef>
            </a:pPr>
            <a:r>
              <a:rPr sz="1800" b="1" spc="195" dirty="0">
                <a:solidFill>
                  <a:srgbClr val="598CFF"/>
                </a:solidFill>
                <a:latin typeface="Calibri"/>
                <a:cs typeface="Calibri"/>
              </a:rPr>
              <a:t>COOPERATIVA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1500" spc="195" dirty="0">
                <a:solidFill>
                  <a:srgbClr val="45556A"/>
                </a:solidFill>
                <a:latin typeface="Calibri"/>
                <a:cs typeface="Calibri"/>
              </a:rPr>
              <a:t>SOCIEDADE</a:t>
            </a:r>
            <a:r>
              <a:rPr sz="1500" spc="6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7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PESSOAS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9C2A1634-79E9-EFD8-E2E7-FCCFD0BE07D6}"/>
              </a:ext>
            </a:extLst>
          </p:cNvPr>
          <p:cNvSpPr txBox="1"/>
          <p:nvPr/>
        </p:nvSpPr>
        <p:spPr>
          <a:xfrm>
            <a:off x="1501700" y="2307712"/>
            <a:ext cx="35032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NÃO</a:t>
            </a:r>
            <a:r>
              <a:rPr sz="1500" spc="1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45556A"/>
                </a:solidFill>
                <a:latin typeface="Calibri"/>
                <a:cs typeface="Calibri"/>
              </a:rPr>
              <a:t>TEM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OBJETIVO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45556A"/>
                </a:solidFill>
                <a:latin typeface="Calibri"/>
                <a:cs typeface="Calibri"/>
              </a:rPr>
              <a:t>LUCRO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NA</a:t>
            </a:r>
            <a:r>
              <a:rPr sz="1500" spc="1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305" dirty="0">
                <a:solidFill>
                  <a:srgbClr val="45556A"/>
                </a:solidFill>
                <a:latin typeface="Calibri"/>
                <a:cs typeface="Calibri"/>
              </a:rPr>
              <a:t>PJ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CF247962-7F28-A644-7D8F-1084140B28B3}"/>
              </a:ext>
            </a:extLst>
          </p:cNvPr>
          <p:cNvSpPr txBox="1"/>
          <p:nvPr/>
        </p:nvSpPr>
        <p:spPr>
          <a:xfrm>
            <a:off x="1351968" y="2845875"/>
            <a:ext cx="38030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RETORNA</a:t>
            </a:r>
            <a:r>
              <a:rPr sz="1500" spc="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45556A"/>
                </a:solidFill>
                <a:latin typeface="Calibri"/>
                <a:cs typeface="Calibri"/>
              </a:rPr>
              <a:t>SOBRAS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45556A"/>
                </a:solidFill>
                <a:latin typeface="Calibri"/>
                <a:cs typeface="Calibri"/>
              </a:rPr>
              <a:t>PARA</a:t>
            </a:r>
            <a:r>
              <a:rPr sz="1500" spc="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45556A"/>
                </a:solidFill>
                <a:latin typeface="Calibri"/>
                <a:cs typeface="Calibri"/>
              </a:rPr>
              <a:t>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45556A"/>
                </a:solidFill>
                <a:latin typeface="Calibri"/>
                <a:cs typeface="Calibri"/>
              </a:rPr>
              <a:t>COOPERADO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2DB5D535-7688-63D9-B6C5-C8FB1204021D}"/>
              </a:ext>
            </a:extLst>
          </p:cNvPr>
          <p:cNvSpPr txBox="1"/>
          <p:nvPr/>
        </p:nvSpPr>
        <p:spPr>
          <a:xfrm>
            <a:off x="1036881" y="3349366"/>
            <a:ext cx="4432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ATIVIDADE</a:t>
            </a:r>
            <a:r>
              <a:rPr sz="1500" spc="7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45556A"/>
                </a:solidFill>
                <a:latin typeface="Calibri"/>
                <a:cs typeface="Calibri"/>
              </a:rPr>
              <a:t>ECONÔMICA</a:t>
            </a:r>
            <a:r>
              <a:rPr sz="1500" spc="2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5556A"/>
                </a:solidFill>
                <a:latin typeface="Calibri"/>
                <a:cs typeface="Calibri"/>
              </a:rPr>
              <a:t>EM</a:t>
            </a:r>
            <a:r>
              <a:rPr sz="1500" spc="8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45556A"/>
                </a:solidFill>
                <a:latin typeface="Calibri"/>
                <a:cs typeface="Calibri"/>
              </a:rPr>
              <a:t>PROVEITO</a:t>
            </a:r>
            <a:r>
              <a:rPr sz="1500" spc="7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45556A"/>
                </a:solidFill>
                <a:latin typeface="Calibri"/>
                <a:cs typeface="Calibri"/>
              </a:rPr>
              <a:t>COMUM </a:t>
            </a:r>
            <a:r>
              <a:rPr sz="1500" spc="180" dirty="0">
                <a:solidFill>
                  <a:srgbClr val="45556A"/>
                </a:solidFill>
                <a:latin typeface="Calibri"/>
                <a:cs typeface="Calibri"/>
              </a:rPr>
              <a:t>VINCULADA</a:t>
            </a:r>
            <a:r>
              <a:rPr sz="1500" spc="-3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45556A"/>
                </a:solidFill>
                <a:latin typeface="Calibri"/>
                <a:cs typeface="Calibri"/>
              </a:rPr>
              <a:t>À</a:t>
            </a:r>
            <a:r>
              <a:rPr sz="1500" spc="-3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ATIVIDADE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45556A"/>
                </a:solidFill>
                <a:latin typeface="Calibri"/>
                <a:cs typeface="Calibri"/>
              </a:rPr>
              <a:t>DOS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COOPERADOS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79070542-FFF4-1A78-E489-E9B94935395A}"/>
              </a:ext>
            </a:extLst>
          </p:cNvPr>
          <p:cNvSpPr txBox="1"/>
          <p:nvPr/>
        </p:nvSpPr>
        <p:spPr>
          <a:xfrm>
            <a:off x="1186994" y="4015545"/>
            <a:ext cx="41325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180">
              <a:lnSpc>
                <a:spcPct val="100000"/>
              </a:lnSpc>
              <a:spcBef>
                <a:spcPts val="100"/>
              </a:spcBef>
            </a:pP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NÃO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45556A"/>
                </a:solidFill>
                <a:latin typeface="Calibri"/>
                <a:cs typeface="Calibri"/>
              </a:rPr>
              <a:t>INCIDÊNCIA</a:t>
            </a:r>
            <a:r>
              <a:rPr sz="1500" spc="1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45556A"/>
                </a:solidFill>
                <a:latin typeface="Calibri"/>
                <a:cs typeface="Calibri"/>
              </a:rPr>
              <a:t>DO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IR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45556A"/>
                </a:solidFill>
                <a:latin typeface="Calibri"/>
                <a:cs typeface="Calibri"/>
              </a:rPr>
              <a:t>E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25" dirty="0">
                <a:solidFill>
                  <a:srgbClr val="45556A"/>
                </a:solidFill>
                <a:latin typeface="Calibri"/>
                <a:cs typeface="Calibri"/>
              </a:rPr>
              <a:t>CSLL</a:t>
            </a:r>
            <a:r>
              <a:rPr sz="1500" spc="1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45556A"/>
                </a:solidFill>
                <a:latin typeface="Calibri"/>
                <a:cs typeface="Calibri"/>
              </a:rPr>
              <a:t>PARA</a:t>
            </a:r>
            <a:r>
              <a:rPr sz="1500" spc="-3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45556A"/>
                </a:solidFill>
                <a:latin typeface="Calibri"/>
                <a:cs typeface="Calibri"/>
              </a:rPr>
              <a:t>ATOS </a:t>
            </a:r>
            <a:r>
              <a:rPr sz="1500" spc="185" dirty="0">
                <a:solidFill>
                  <a:srgbClr val="45556A"/>
                </a:solidFill>
                <a:latin typeface="Calibri"/>
                <a:cs typeface="Calibri"/>
              </a:rPr>
              <a:t>COOPERATIVOS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45556A"/>
                </a:solidFill>
                <a:latin typeface="Calibri"/>
                <a:cs typeface="Calibri"/>
              </a:rPr>
              <a:t>(TRIBUTA</a:t>
            </a:r>
            <a:r>
              <a:rPr sz="1500" spc="1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45556A"/>
                </a:solidFill>
                <a:latin typeface="Calibri"/>
                <a:cs typeface="Calibri"/>
              </a:rPr>
              <a:t>NO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COOPERADO</a:t>
            </a:r>
            <a:r>
              <a:rPr sz="1500" spc="165" dirty="0">
                <a:solidFill>
                  <a:srgbClr val="727171"/>
                </a:solidFill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8">
            <a:extLst>
              <a:ext uri="{FF2B5EF4-FFF2-40B4-BE49-F238E27FC236}">
                <a16:creationId xmlns:a16="http://schemas.microsoft.com/office/drawing/2014/main" id="{7A59F5D9-189D-7716-D80D-450FD43E8481}"/>
              </a:ext>
            </a:extLst>
          </p:cNvPr>
          <p:cNvSpPr txBox="1"/>
          <p:nvPr/>
        </p:nvSpPr>
        <p:spPr>
          <a:xfrm>
            <a:off x="1882129" y="4716394"/>
            <a:ext cx="2742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204" dirty="0">
                <a:solidFill>
                  <a:srgbClr val="45556A"/>
                </a:solidFill>
                <a:latin typeface="Calibri"/>
                <a:cs typeface="Calibri"/>
              </a:rPr>
              <a:t>CADA</a:t>
            </a:r>
            <a:r>
              <a:rPr sz="1500" spc="-2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ASSOCIADO,</a:t>
            </a:r>
            <a:r>
              <a:rPr sz="1500" spc="7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5556A"/>
                </a:solidFill>
                <a:latin typeface="Calibri"/>
                <a:cs typeface="Calibri"/>
              </a:rPr>
              <a:t>UM</a:t>
            </a:r>
            <a:r>
              <a:rPr sz="1500" spc="2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45556A"/>
                </a:solidFill>
                <a:latin typeface="Calibri"/>
                <a:cs typeface="Calibri"/>
              </a:rPr>
              <a:t>VOTO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E21C431F-A0E9-4145-DD38-EA16AD2A9590}"/>
              </a:ext>
            </a:extLst>
          </p:cNvPr>
          <p:cNvSpPr txBox="1"/>
          <p:nvPr/>
        </p:nvSpPr>
        <p:spPr>
          <a:xfrm>
            <a:off x="1116510" y="5211694"/>
            <a:ext cx="42799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</a:pP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CONSELHO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1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45556A"/>
                </a:solidFill>
                <a:latin typeface="Calibri"/>
                <a:cs typeface="Calibri"/>
              </a:rPr>
              <a:t>ADMINISTRAÇÃO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45556A"/>
                </a:solidFill>
                <a:latin typeface="Calibri"/>
                <a:cs typeface="Calibri"/>
              </a:rPr>
              <a:t>ELEITO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45556A"/>
                </a:solidFill>
                <a:latin typeface="Calibri"/>
                <a:cs typeface="Calibri"/>
              </a:rPr>
              <a:t>PELA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ASSEMBLEIA</a:t>
            </a:r>
            <a:r>
              <a:rPr sz="1500" spc="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45556A"/>
                </a:solidFill>
                <a:latin typeface="Calibri"/>
                <a:cs typeface="Calibri"/>
              </a:rPr>
              <a:t>GERAL</a:t>
            </a:r>
            <a:r>
              <a:rPr sz="1500" spc="1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COOPERADOS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7" name="object 30">
            <a:extLst>
              <a:ext uri="{FF2B5EF4-FFF2-40B4-BE49-F238E27FC236}">
                <a16:creationId xmlns:a16="http://schemas.microsoft.com/office/drawing/2014/main" id="{011161AD-DEF9-E6E4-3D35-207E1AE16169}"/>
              </a:ext>
            </a:extLst>
          </p:cNvPr>
          <p:cNvGrpSpPr/>
          <p:nvPr/>
        </p:nvGrpSpPr>
        <p:grpSpPr>
          <a:xfrm>
            <a:off x="6325847" y="2163596"/>
            <a:ext cx="4756150" cy="2864485"/>
            <a:chOff x="8483120" y="3792590"/>
            <a:chExt cx="4756150" cy="2864485"/>
          </a:xfrm>
        </p:grpSpPr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7B9A3DA6-D80C-7053-6DDF-741757C5A37D}"/>
                </a:ext>
              </a:extLst>
            </p:cNvPr>
            <p:cNvSpPr/>
            <p:nvPr/>
          </p:nvSpPr>
          <p:spPr>
            <a:xfrm>
              <a:off x="8483120" y="3799404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8E446B90-A432-0D2E-00BB-1F5EA8DCEDDB}"/>
                </a:ext>
              </a:extLst>
            </p:cNvPr>
            <p:cNvSpPr/>
            <p:nvPr/>
          </p:nvSpPr>
          <p:spPr>
            <a:xfrm>
              <a:off x="8483120" y="4337602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3">
              <a:extLst>
                <a:ext uri="{FF2B5EF4-FFF2-40B4-BE49-F238E27FC236}">
                  <a16:creationId xmlns:a16="http://schemas.microsoft.com/office/drawing/2014/main" id="{84230B57-B7DE-8368-9BC8-C11A6672FDE9}"/>
                </a:ext>
              </a:extLst>
            </p:cNvPr>
            <p:cNvSpPr/>
            <p:nvPr/>
          </p:nvSpPr>
          <p:spPr>
            <a:xfrm>
              <a:off x="8483120" y="4875799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4">
              <a:extLst>
                <a:ext uri="{FF2B5EF4-FFF2-40B4-BE49-F238E27FC236}">
                  <a16:creationId xmlns:a16="http://schemas.microsoft.com/office/drawing/2014/main" id="{8A53D9D4-0CC6-F287-B80F-3F41C2662625}"/>
                </a:ext>
              </a:extLst>
            </p:cNvPr>
            <p:cNvSpPr/>
            <p:nvPr/>
          </p:nvSpPr>
          <p:spPr>
            <a:xfrm>
              <a:off x="8483120" y="5573325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5">
              <a:extLst>
                <a:ext uri="{FF2B5EF4-FFF2-40B4-BE49-F238E27FC236}">
                  <a16:creationId xmlns:a16="http://schemas.microsoft.com/office/drawing/2014/main" id="{F6666A16-682B-DC03-27E5-02D3633F2F0F}"/>
                </a:ext>
              </a:extLst>
            </p:cNvPr>
            <p:cNvSpPr/>
            <p:nvPr/>
          </p:nvSpPr>
          <p:spPr>
            <a:xfrm>
              <a:off x="8483120" y="6111522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6">
              <a:extLst>
                <a:ext uri="{FF2B5EF4-FFF2-40B4-BE49-F238E27FC236}">
                  <a16:creationId xmlns:a16="http://schemas.microsoft.com/office/drawing/2014/main" id="{B9B3641B-97D5-1298-AE44-8BB4D689173D}"/>
                </a:ext>
              </a:extLst>
            </p:cNvPr>
            <p:cNvSpPr/>
            <p:nvPr/>
          </p:nvSpPr>
          <p:spPr>
            <a:xfrm>
              <a:off x="8483120" y="6649718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7">
            <a:extLst>
              <a:ext uri="{FF2B5EF4-FFF2-40B4-BE49-F238E27FC236}">
                <a16:creationId xmlns:a16="http://schemas.microsoft.com/office/drawing/2014/main" id="{6F1B06B0-0266-121B-92C6-80CFA1DD1298}"/>
              </a:ext>
            </a:extLst>
          </p:cNvPr>
          <p:cNvSpPr txBox="1"/>
          <p:nvPr/>
        </p:nvSpPr>
        <p:spPr>
          <a:xfrm>
            <a:off x="7556693" y="1769550"/>
            <a:ext cx="22999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95" dirty="0">
                <a:solidFill>
                  <a:srgbClr val="45556A"/>
                </a:solidFill>
                <a:latin typeface="Calibri"/>
                <a:cs typeface="Calibri"/>
              </a:rPr>
              <a:t>SOCIEDADE</a:t>
            </a:r>
            <a:r>
              <a:rPr sz="1500" spc="6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7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CAPITAL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5" name="object 38">
            <a:extLst>
              <a:ext uri="{FF2B5EF4-FFF2-40B4-BE49-F238E27FC236}">
                <a16:creationId xmlns:a16="http://schemas.microsoft.com/office/drawing/2014/main" id="{69859240-33EC-F872-EB52-B5638CC0F0C8}"/>
              </a:ext>
            </a:extLst>
          </p:cNvPr>
          <p:cNvSpPr txBox="1"/>
          <p:nvPr/>
        </p:nvSpPr>
        <p:spPr>
          <a:xfrm>
            <a:off x="7187124" y="2307712"/>
            <a:ext cx="3033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45556A"/>
                </a:solidFill>
                <a:latin typeface="Calibri"/>
                <a:cs typeface="Calibri"/>
              </a:rPr>
              <a:t>TEM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OBJETIVO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45556A"/>
                </a:solidFill>
                <a:latin typeface="Calibri"/>
                <a:cs typeface="Calibri"/>
              </a:rPr>
              <a:t>LUCRO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NA</a:t>
            </a:r>
            <a:r>
              <a:rPr sz="1500" spc="1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305" dirty="0">
                <a:solidFill>
                  <a:srgbClr val="45556A"/>
                </a:solidFill>
                <a:latin typeface="Calibri"/>
                <a:cs typeface="Calibri"/>
              </a:rPr>
              <a:t>PJ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6" name="object 39">
            <a:extLst>
              <a:ext uri="{FF2B5EF4-FFF2-40B4-BE49-F238E27FC236}">
                <a16:creationId xmlns:a16="http://schemas.microsoft.com/office/drawing/2014/main" id="{8BAFBD42-63A8-F450-B5C1-BAE637195B50}"/>
              </a:ext>
            </a:extLst>
          </p:cNvPr>
          <p:cNvSpPr txBox="1"/>
          <p:nvPr/>
        </p:nvSpPr>
        <p:spPr>
          <a:xfrm>
            <a:off x="7197030" y="2845875"/>
            <a:ext cx="3019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75" dirty="0">
                <a:solidFill>
                  <a:srgbClr val="45556A"/>
                </a:solidFill>
                <a:latin typeface="Calibri"/>
                <a:cs typeface="Calibri"/>
              </a:rPr>
              <a:t>DISTRIBUI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45556A"/>
                </a:solidFill>
                <a:latin typeface="Calibri"/>
                <a:cs typeface="Calibri"/>
              </a:rPr>
              <a:t>LUCROS</a:t>
            </a:r>
            <a:r>
              <a:rPr sz="1500" spc="1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45556A"/>
                </a:solidFill>
                <a:latin typeface="Calibri"/>
                <a:cs typeface="Calibri"/>
              </a:rPr>
              <a:t>AO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CAPITAL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7" name="object 40">
            <a:extLst>
              <a:ext uri="{FF2B5EF4-FFF2-40B4-BE49-F238E27FC236}">
                <a16:creationId xmlns:a16="http://schemas.microsoft.com/office/drawing/2014/main" id="{67AED946-65C5-F34F-C6A0-234E67A86C68}"/>
              </a:ext>
            </a:extLst>
          </p:cNvPr>
          <p:cNvSpPr txBox="1"/>
          <p:nvPr/>
        </p:nvSpPr>
        <p:spPr>
          <a:xfrm>
            <a:off x="6634483" y="3349366"/>
            <a:ext cx="4138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4815">
              <a:lnSpc>
                <a:spcPct val="100000"/>
              </a:lnSpc>
              <a:spcBef>
                <a:spcPts val="100"/>
              </a:spcBef>
            </a:pP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ATIVIDADE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45556A"/>
                </a:solidFill>
                <a:latin typeface="Calibri"/>
                <a:cs typeface="Calibri"/>
              </a:rPr>
              <a:t>ECONÔMICA</a:t>
            </a:r>
            <a:r>
              <a:rPr sz="1500" spc="2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45556A"/>
                </a:solidFill>
                <a:latin typeface="Calibri"/>
                <a:cs typeface="Calibri"/>
              </a:rPr>
              <a:t>PODE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SER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INDEPENDENTE</a:t>
            </a:r>
            <a:r>
              <a:rPr sz="1500" spc="6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45556A"/>
                </a:solidFill>
                <a:latin typeface="Calibri"/>
                <a:cs typeface="Calibri"/>
              </a:rPr>
              <a:t>DA</a:t>
            </a:r>
            <a:r>
              <a:rPr sz="1500" spc="-2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ATIVIDADE</a:t>
            </a:r>
            <a:r>
              <a:rPr sz="1500" spc="7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45556A"/>
                </a:solidFill>
                <a:latin typeface="Calibri"/>
                <a:cs typeface="Calibri"/>
              </a:rPr>
              <a:t>DOS</a:t>
            </a:r>
            <a:r>
              <a:rPr sz="1500" spc="7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40" dirty="0">
                <a:solidFill>
                  <a:srgbClr val="45556A"/>
                </a:solidFill>
                <a:latin typeface="Calibri"/>
                <a:cs typeface="Calibri"/>
              </a:rPr>
              <a:t>SÓCIOS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8" name="object 41">
            <a:extLst>
              <a:ext uri="{FF2B5EF4-FFF2-40B4-BE49-F238E27FC236}">
                <a16:creationId xmlns:a16="http://schemas.microsoft.com/office/drawing/2014/main" id="{1CA6C455-18CC-6012-C29B-BA95DD199746}"/>
              </a:ext>
            </a:extLst>
          </p:cNvPr>
          <p:cNvSpPr txBox="1"/>
          <p:nvPr/>
        </p:nvSpPr>
        <p:spPr>
          <a:xfrm>
            <a:off x="7588507" y="4081458"/>
            <a:ext cx="2235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5" dirty="0">
                <a:solidFill>
                  <a:srgbClr val="45556A"/>
                </a:solidFill>
                <a:latin typeface="Calibri"/>
                <a:cs typeface="Calibri"/>
              </a:rPr>
              <a:t>TRIBUTAÇÃO</a:t>
            </a:r>
            <a:r>
              <a:rPr sz="1500" spc="8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INTEGRAL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9" name="object 42">
            <a:extLst>
              <a:ext uri="{FF2B5EF4-FFF2-40B4-BE49-F238E27FC236}">
                <a16:creationId xmlns:a16="http://schemas.microsoft.com/office/drawing/2014/main" id="{35501CDF-107E-7E11-46A8-466FE834FB8C}"/>
              </a:ext>
            </a:extLst>
          </p:cNvPr>
          <p:cNvSpPr txBox="1"/>
          <p:nvPr/>
        </p:nvSpPr>
        <p:spPr>
          <a:xfrm>
            <a:off x="6941379" y="4619620"/>
            <a:ext cx="3524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QUANTO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45556A"/>
                </a:solidFill>
                <a:latin typeface="Calibri"/>
                <a:cs typeface="Calibri"/>
              </a:rPr>
              <a:t>MAIS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CAPITAL,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45556A"/>
                </a:solidFill>
                <a:latin typeface="Calibri"/>
                <a:cs typeface="Calibri"/>
              </a:rPr>
              <a:t>MAIS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PODER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0" name="object 43">
            <a:extLst>
              <a:ext uri="{FF2B5EF4-FFF2-40B4-BE49-F238E27FC236}">
                <a16:creationId xmlns:a16="http://schemas.microsoft.com/office/drawing/2014/main" id="{0B29A5FC-1D6D-95C8-8A7C-E9F521179B4D}"/>
              </a:ext>
            </a:extLst>
          </p:cNvPr>
          <p:cNvSpPr txBox="1"/>
          <p:nvPr/>
        </p:nvSpPr>
        <p:spPr>
          <a:xfrm>
            <a:off x="6719065" y="5099871"/>
            <a:ext cx="3968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215">
              <a:lnSpc>
                <a:spcPct val="100000"/>
              </a:lnSpc>
              <a:spcBef>
                <a:spcPts val="100"/>
              </a:spcBef>
            </a:pP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CONSELHO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45556A"/>
                </a:solidFill>
                <a:latin typeface="Calibri"/>
                <a:cs typeface="Calibri"/>
              </a:rPr>
              <a:t>ADMINISTRAÇÃO </a:t>
            </a:r>
            <a:r>
              <a:rPr sz="1500" spc="170" dirty="0">
                <a:solidFill>
                  <a:srgbClr val="45556A"/>
                </a:solidFill>
                <a:latin typeface="Calibri"/>
                <a:cs typeface="Calibri"/>
              </a:rPr>
              <a:t>DEFINIDO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45556A"/>
                </a:solidFill>
                <a:latin typeface="Calibri"/>
                <a:cs typeface="Calibri"/>
              </a:rPr>
              <a:t>PELOS</a:t>
            </a:r>
            <a:r>
              <a:rPr sz="1500" spc="6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50" dirty="0">
                <a:solidFill>
                  <a:srgbClr val="45556A"/>
                </a:solidFill>
                <a:latin typeface="Calibri"/>
                <a:cs typeface="Calibri"/>
              </a:rPr>
              <a:t>SÓCIOS</a:t>
            </a:r>
            <a:r>
              <a:rPr sz="1500" spc="6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45556A"/>
                </a:solidFill>
                <a:latin typeface="Calibri"/>
                <a:cs typeface="Calibri"/>
              </a:rPr>
              <a:t>MAJORITÁRIOS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44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C5925-D4A4-CE0D-D92E-DDC1348B0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26E5F5E-4B6D-A860-B93A-63CF86ABABF6}"/>
              </a:ext>
            </a:extLst>
          </p:cNvPr>
          <p:cNvSpPr/>
          <p:nvPr/>
        </p:nvSpPr>
        <p:spPr>
          <a:xfrm>
            <a:off x="6529160" y="4510201"/>
            <a:ext cx="4432935" cy="48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C96C840-6B12-AF6C-CEA3-F13CE2E16EC1}"/>
              </a:ext>
            </a:extLst>
          </p:cNvPr>
          <p:cNvSpPr/>
          <p:nvPr/>
        </p:nvSpPr>
        <p:spPr>
          <a:xfrm>
            <a:off x="1036814" y="4607130"/>
            <a:ext cx="4432935" cy="48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B72C83D-38B1-5811-8343-A4DE34A99889}"/>
              </a:ext>
            </a:extLst>
          </p:cNvPr>
          <p:cNvSpPr/>
          <p:nvPr/>
        </p:nvSpPr>
        <p:spPr>
          <a:xfrm>
            <a:off x="6529161" y="2198208"/>
            <a:ext cx="4432935" cy="48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A6B61DF-B498-FFAB-2647-116E02E46795}"/>
              </a:ext>
            </a:extLst>
          </p:cNvPr>
          <p:cNvSpPr/>
          <p:nvPr/>
        </p:nvSpPr>
        <p:spPr>
          <a:xfrm>
            <a:off x="1036815" y="2190352"/>
            <a:ext cx="4432935" cy="48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B19D4D0-65FC-9E63-C13F-BE4C0EFB28D1}"/>
              </a:ext>
            </a:extLst>
          </p:cNvPr>
          <p:cNvSpPr/>
          <p:nvPr/>
        </p:nvSpPr>
        <p:spPr>
          <a:xfrm>
            <a:off x="1036815" y="1626566"/>
            <a:ext cx="4432935" cy="48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B0B6713-FA51-75C7-0AA5-E71ABABEA4D2}"/>
              </a:ext>
            </a:extLst>
          </p:cNvPr>
          <p:cNvSpPr/>
          <p:nvPr/>
        </p:nvSpPr>
        <p:spPr>
          <a:xfrm>
            <a:off x="6529161" y="1626566"/>
            <a:ext cx="4432935" cy="48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969FEE8-431C-2E9C-AEB8-B325CFDAA46F}"/>
              </a:ext>
            </a:extLst>
          </p:cNvPr>
          <p:cNvSpPr/>
          <p:nvPr/>
        </p:nvSpPr>
        <p:spPr>
          <a:xfrm>
            <a:off x="6529162" y="5101186"/>
            <a:ext cx="4432935" cy="48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0737F60-7B6E-81AE-0A2B-5ACB989AE184}"/>
              </a:ext>
            </a:extLst>
          </p:cNvPr>
          <p:cNvSpPr/>
          <p:nvPr/>
        </p:nvSpPr>
        <p:spPr>
          <a:xfrm>
            <a:off x="1036881" y="5211694"/>
            <a:ext cx="4432935" cy="48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1F8C2F-9102-9CB6-9131-886EC900E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AUDIÊNCIA PÚBLICA – PL 1915/2019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B2318D-7FB5-77F5-9A47-BC42DFADF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NATUREZA JURÍDICA DAS COOPERATIVAS</a:t>
            </a: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54CF6096-0B68-6A9D-F027-FB4A0AB2A4F5}"/>
              </a:ext>
            </a:extLst>
          </p:cNvPr>
          <p:cNvSpPr txBox="1"/>
          <p:nvPr/>
        </p:nvSpPr>
        <p:spPr>
          <a:xfrm>
            <a:off x="7499760" y="1211778"/>
            <a:ext cx="249174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="1" spc="170" dirty="0">
                <a:solidFill>
                  <a:srgbClr val="598CFF"/>
                </a:solidFill>
                <a:latin typeface="Calibri"/>
                <a:cs typeface="Calibri"/>
              </a:rPr>
              <a:t>EMPRESA</a:t>
            </a:r>
            <a:r>
              <a:rPr sz="1800" b="1" spc="-90" dirty="0">
                <a:solidFill>
                  <a:srgbClr val="598CFF"/>
                </a:solidFill>
                <a:latin typeface="Calibri"/>
                <a:cs typeface="Calibri"/>
              </a:rPr>
              <a:t> </a:t>
            </a:r>
            <a:r>
              <a:rPr sz="1800" b="1" spc="180" dirty="0">
                <a:solidFill>
                  <a:srgbClr val="598CFF"/>
                </a:solidFill>
                <a:latin typeface="Calibri"/>
                <a:cs typeface="Calibri"/>
              </a:rPr>
              <a:t>MERCANTIL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5">
            <a:extLst>
              <a:ext uri="{FF2B5EF4-FFF2-40B4-BE49-F238E27FC236}">
                <a16:creationId xmlns:a16="http://schemas.microsoft.com/office/drawing/2014/main" id="{AE8A18CB-98B9-9D36-F7E2-6C1934C36EE1}"/>
              </a:ext>
            </a:extLst>
          </p:cNvPr>
          <p:cNvGrpSpPr/>
          <p:nvPr/>
        </p:nvGrpSpPr>
        <p:grpSpPr>
          <a:xfrm>
            <a:off x="250993" y="1054414"/>
            <a:ext cx="11439525" cy="5012690"/>
            <a:chOff x="2408266" y="2683408"/>
            <a:chExt cx="11439525" cy="5012690"/>
          </a:xfrm>
        </p:grpSpPr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333CB91A-1913-6B5D-0544-39F822854B2C}"/>
                </a:ext>
              </a:extLst>
            </p:cNvPr>
            <p:cNvSpPr/>
            <p:nvPr/>
          </p:nvSpPr>
          <p:spPr>
            <a:xfrm>
              <a:off x="2420966" y="2696108"/>
              <a:ext cx="11414125" cy="4987290"/>
            </a:xfrm>
            <a:custGeom>
              <a:avLst/>
              <a:gdLst/>
              <a:ahLst/>
              <a:cxnLst/>
              <a:rect l="l" t="t" r="r" b="b"/>
              <a:pathLst>
                <a:path w="11414125" h="4987290">
                  <a:moveTo>
                    <a:pt x="3544112" y="0"/>
                  </a:moveTo>
                  <a:lnTo>
                    <a:pt x="185280" y="0"/>
                  </a:lnTo>
                  <a:lnTo>
                    <a:pt x="136022" y="6618"/>
                  </a:lnTo>
                  <a:lnTo>
                    <a:pt x="91761" y="25297"/>
                  </a:lnTo>
                  <a:lnTo>
                    <a:pt x="54263" y="54270"/>
                  </a:lnTo>
                  <a:lnTo>
                    <a:pt x="25294" y="91771"/>
                  </a:lnTo>
                  <a:lnTo>
                    <a:pt x="6617" y="136034"/>
                  </a:lnTo>
                  <a:lnTo>
                    <a:pt x="0" y="185293"/>
                  </a:lnTo>
                  <a:lnTo>
                    <a:pt x="0" y="4801870"/>
                  </a:lnTo>
                  <a:lnTo>
                    <a:pt x="6617" y="4851122"/>
                  </a:lnTo>
                  <a:lnTo>
                    <a:pt x="25294" y="4895379"/>
                  </a:lnTo>
                  <a:lnTo>
                    <a:pt x="54263" y="4932875"/>
                  </a:lnTo>
                  <a:lnTo>
                    <a:pt x="91761" y="4961843"/>
                  </a:lnTo>
                  <a:lnTo>
                    <a:pt x="136022" y="4980519"/>
                  </a:lnTo>
                  <a:lnTo>
                    <a:pt x="185280" y="4987137"/>
                  </a:lnTo>
                  <a:lnTo>
                    <a:pt x="11228793" y="4987137"/>
                  </a:lnTo>
                  <a:lnTo>
                    <a:pt x="11278047" y="4980519"/>
                  </a:lnTo>
                  <a:lnTo>
                    <a:pt x="11322306" y="4961843"/>
                  </a:lnTo>
                  <a:lnTo>
                    <a:pt x="11359805" y="4932875"/>
                  </a:lnTo>
                  <a:lnTo>
                    <a:pt x="11388777" y="4895379"/>
                  </a:lnTo>
                  <a:lnTo>
                    <a:pt x="11407455" y="4851122"/>
                  </a:lnTo>
                  <a:lnTo>
                    <a:pt x="11414074" y="4801870"/>
                  </a:lnTo>
                  <a:lnTo>
                    <a:pt x="11414074" y="185293"/>
                  </a:lnTo>
                  <a:lnTo>
                    <a:pt x="11407455" y="136034"/>
                  </a:lnTo>
                  <a:lnTo>
                    <a:pt x="11388777" y="91771"/>
                  </a:lnTo>
                  <a:lnTo>
                    <a:pt x="11359805" y="54270"/>
                  </a:lnTo>
                  <a:lnTo>
                    <a:pt x="11322306" y="25297"/>
                  </a:lnTo>
                  <a:lnTo>
                    <a:pt x="11278047" y="6618"/>
                  </a:lnTo>
                  <a:lnTo>
                    <a:pt x="11228793" y="0"/>
                  </a:lnTo>
                  <a:lnTo>
                    <a:pt x="7959864" y="0"/>
                  </a:lnTo>
                  <a:lnTo>
                    <a:pt x="3544112" y="0"/>
                  </a:lnTo>
                  <a:close/>
                </a:path>
              </a:pathLst>
            </a:custGeom>
            <a:ln w="25399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73CE2751-3B92-65F5-0FFB-D49559BCB966}"/>
                </a:ext>
              </a:extLst>
            </p:cNvPr>
            <p:cNvSpPr/>
            <p:nvPr/>
          </p:nvSpPr>
          <p:spPr>
            <a:xfrm>
              <a:off x="3032775" y="3799404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203109A-033E-0EF7-28EE-FF3B793EBF8F}"/>
                </a:ext>
              </a:extLst>
            </p:cNvPr>
            <p:cNvSpPr/>
            <p:nvPr/>
          </p:nvSpPr>
          <p:spPr>
            <a:xfrm>
              <a:off x="3032775" y="4337602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73F533CC-B17C-412E-36C3-7A704BF6B0AF}"/>
                </a:ext>
              </a:extLst>
            </p:cNvPr>
            <p:cNvSpPr/>
            <p:nvPr/>
          </p:nvSpPr>
          <p:spPr>
            <a:xfrm>
              <a:off x="3032775" y="4875799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19A34C6B-2235-FB16-C948-F591ECEBD2D0}"/>
                </a:ext>
              </a:extLst>
            </p:cNvPr>
            <p:cNvSpPr/>
            <p:nvPr/>
          </p:nvSpPr>
          <p:spPr>
            <a:xfrm>
              <a:off x="3032775" y="5573325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90E0FC3-4F4F-F7AA-A1CB-5838A6B0CC18}"/>
                </a:ext>
              </a:extLst>
            </p:cNvPr>
            <p:cNvSpPr/>
            <p:nvPr/>
          </p:nvSpPr>
          <p:spPr>
            <a:xfrm>
              <a:off x="3032775" y="6208325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BB680D5A-BD7B-346B-B191-6257E46531AF}"/>
                </a:ext>
              </a:extLst>
            </p:cNvPr>
            <p:cNvSpPr/>
            <p:nvPr/>
          </p:nvSpPr>
          <p:spPr>
            <a:xfrm>
              <a:off x="3032775" y="6746522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3">
            <a:extLst>
              <a:ext uri="{FF2B5EF4-FFF2-40B4-BE49-F238E27FC236}">
                <a16:creationId xmlns:a16="http://schemas.microsoft.com/office/drawing/2014/main" id="{4A7D59B8-60D1-92ED-CDDD-8A73E3634907}"/>
              </a:ext>
            </a:extLst>
          </p:cNvPr>
          <p:cNvSpPr txBox="1"/>
          <p:nvPr/>
        </p:nvSpPr>
        <p:spPr>
          <a:xfrm>
            <a:off x="2064057" y="1241192"/>
            <a:ext cx="2378710" cy="782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20"/>
              </a:spcBef>
            </a:pPr>
            <a:r>
              <a:rPr sz="1800" b="1" spc="195" dirty="0">
                <a:solidFill>
                  <a:srgbClr val="598CFF"/>
                </a:solidFill>
                <a:latin typeface="Calibri"/>
                <a:cs typeface="Calibri"/>
              </a:rPr>
              <a:t>COOPERATIVA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1500" spc="195" dirty="0">
                <a:solidFill>
                  <a:srgbClr val="45556A"/>
                </a:solidFill>
                <a:latin typeface="Calibri"/>
                <a:cs typeface="Calibri"/>
              </a:rPr>
              <a:t>SOCIEDADE</a:t>
            </a:r>
            <a:r>
              <a:rPr sz="1500" spc="6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7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PESSOAS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D0AFAE3E-3318-5814-13C3-2BD76E13AFBE}"/>
              </a:ext>
            </a:extLst>
          </p:cNvPr>
          <p:cNvSpPr txBox="1"/>
          <p:nvPr/>
        </p:nvSpPr>
        <p:spPr>
          <a:xfrm>
            <a:off x="1501700" y="2307712"/>
            <a:ext cx="35032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NÃO</a:t>
            </a:r>
            <a:r>
              <a:rPr sz="1500" spc="1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45556A"/>
                </a:solidFill>
                <a:latin typeface="Calibri"/>
                <a:cs typeface="Calibri"/>
              </a:rPr>
              <a:t>TEM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OBJETIVO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45556A"/>
                </a:solidFill>
                <a:latin typeface="Calibri"/>
                <a:cs typeface="Calibri"/>
              </a:rPr>
              <a:t>LUCRO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NA</a:t>
            </a:r>
            <a:r>
              <a:rPr sz="1500" spc="1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305" dirty="0">
                <a:solidFill>
                  <a:srgbClr val="45556A"/>
                </a:solidFill>
                <a:latin typeface="Calibri"/>
                <a:cs typeface="Calibri"/>
              </a:rPr>
              <a:t>PJ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D5F40F26-8131-FCD0-ABF3-7C7D80138CDE}"/>
              </a:ext>
            </a:extLst>
          </p:cNvPr>
          <p:cNvSpPr txBox="1"/>
          <p:nvPr/>
        </p:nvSpPr>
        <p:spPr>
          <a:xfrm>
            <a:off x="1351968" y="2845875"/>
            <a:ext cx="38030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RETORNA</a:t>
            </a:r>
            <a:r>
              <a:rPr sz="1500" spc="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45556A"/>
                </a:solidFill>
                <a:latin typeface="Calibri"/>
                <a:cs typeface="Calibri"/>
              </a:rPr>
              <a:t>SOBRAS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45556A"/>
                </a:solidFill>
                <a:latin typeface="Calibri"/>
                <a:cs typeface="Calibri"/>
              </a:rPr>
              <a:t>PARA</a:t>
            </a:r>
            <a:r>
              <a:rPr sz="1500" spc="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45556A"/>
                </a:solidFill>
                <a:latin typeface="Calibri"/>
                <a:cs typeface="Calibri"/>
              </a:rPr>
              <a:t>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45556A"/>
                </a:solidFill>
                <a:latin typeface="Calibri"/>
                <a:cs typeface="Calibri"/>
              </a:rPr>
              <a:t>COOPERADO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841E5448-047C-4C77-4AB0-D1A645BDE681}"/>
              </a:ext>
            </a:extLst>
          </p:cNvPr>
          <p:cNvSpPr txBox="1"/>
          <p:nvPr/>
        </p:nvSpPr>
        <p:spPr>
          <a:xfrm>
            <a:off x="1036881" y="3349366"/>
            <a:ext cx="4432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ATIVIDADE</a:t>
            </a:r>
            <a:r>
              <a:rPr sz="1500" spc="7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45556A"/>
                </a:solidFill>
                <a:latin typeface="Calibri"/>
                <a:cs typeface="Calibri"/>
              </a:rPr>
              <a:t>ECONÔMICA</a:t>
            </a:r>
            <a:r>
              <a:rPr sz="1500" spc="2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5556A"/>
                </a:solidFill>
                <a:latin typeface="Calibri"/>
                <a:cs typeface="Calibri"/>
              </a:rPr>
              <a:t>EM</a:t>
            </a:r>
            <a:r>
              <a:rPr sz="1500" spc="8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45556A"/>
                </a:solidFill>
                <a:latin typeface="Calibri"/>
                <a:cs typeface="Calibri"/>
              </a:rPr>
              <a:t>PROVEITO</a:t>
            </a:r>
            <a:r>
              <a:rPr sz="1500" spc="7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95" dirty="0">
                <a:solidFill>
                  <a:srgbClr val="45556A"/>
                </a:solidFill>
                <a:latin typeface="Calibri"/>
                <a:cs typeface="Calibri"/>
              </a:rPr>
              <a:t>COMUM </a:t>
            </a:r>
            <a:r>
              <a:rPr sz="1500" spc="180" dirty="0">
                <a:solidFill>
                  <a:srgbClr val="45556A"/>
                </a:solidFill>
                <a:latin typeface="Calibri"/>
                <a:cs typeface="Calibri"/>
              </a:rPr>
              <a:t>VINCULADA</a:t>
            </a:r>
            <a:r>
              <a:rPr sz="1500" spc="-3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45556A"/>
                </a:solidFill>
                <a:latin typeface="Calibri"/>
                <a:cs typeface="Calibri"/>
              </a:rPr>
              <a:t>À</a:t>
            </a:r>
            <a:r>
              <a:rPr sz="1500" spc="-3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ATIVIDADE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45556A"/>
                </a:solidFill>
                <a:latin typeface="Calibri"/>
                <a:cs typeface="Calibri"/>
              </a:rPr>
              <a:t>DOS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COOPERADOS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D534155D-CF9E-64A5-79E6-AD00629D43B3}"/>
              </a:ext>
            </a:extLst>
          </p:cNvPr>
          <p:cNvSpPr txBox="1"/>
          <p:nvPr/>
        </p:nvSpPr>
        <p:spPr>
          <a:xfrm>
            <a:off x="1186994" y="4015545"/>
            <a:ext cx="41325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180">
              <a:lnSpc>
                <a:spcPct val="100000"/>
              </a:lnSpc>
              <a:spcBef>
                <a:spcPts val="100"/>
              </a:spcBef>
            </a:pP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NÃO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45556A"/>
                </a:solidFill>
                <a:latin typeface="Calibri"/>
                <a:cs typeface="Calibri"/>
              </a:rPr>
              <a:t>INCIDÊNCIA</a:t>
            </a:r>
            <a:r>
              <a:rPr sz="1500" spc="1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45556A"/>
                </a:solidFill>
                <a:latin typeface="Calibri"/>
                <a:cs typeface="Calibri"/>
              </a:rPr>
              <a:t>DO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IR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14" dirty="0">
                <a:solidFill>
                  <a:srgbClr val="45556A"/>
                </a:solidFill>
                <a:latin typeface="Calibri"/>
                <a:cs typeface="Calibri"/>
              </a:rPr>
              <a:t>E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25" dirty="0">
                <a:solidFill>
                  <a:srgbClr val="45556A"/>
                </a:solidFill>
                <a:latin typeface="Calibri"/>
                <a:cs typeface="Calibri"/>
              </a:rPr>
              <a:t>CSLL</a:t>
            </a:r>
            <a:r>
              <a:rPr sz="1500" spc="1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45556A"/>
                </a:solidFill>
                <a:latin typeface="Calibri"/>
                <a:cs typeface="Calibri"/>
              </a:rPr>
              <a:t>PARA</a:t>
            </a:r>
            <a:r>
              <a:rPr sz="1500" spc="-3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35" dirty="0">
                <a:solidFill>
                  <a:srgbClr val="45556A"/>
                </a:solidFill>
                <a:latin typeface="Calibri"/>
                <a:cs typeface="Calibri"/>
              </a:rPr>
              <a:t>ATOS </a:t>
            </a:r>
            <a:r>
              <a:rPr sz="1500" spc="185" dirty="0">
                <a:solidFill>
                  <a:srgbClr val="45556A"/>
                </a:solidFill>
                <a:latin typeface="Calibri"/>
                <a:cs typeface="Calibri"/>
              </a:rPr>
              <a:t>COOPERATIVOS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45556A"/>
                </a:solidFill>
                <a:latin typeface="Calibri"/>
                <a:cs typeface="Calibri"/>
              </a:rPr>
              <a:t>(TRIBUTA</a:t>
            </a:r>
            <a:r>
              <a:rPr sz="1500" spc="1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45556A"/>
                </a:solidFill>
                <a:latin typeface="Calibri"/>
                <a:cs typeface="Calibri"/>
              </a:rPr>
              <a:t>NO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COOPERADO</a:t>
            </a:r>
            <a:r>
              <a:rPr sz="1500" spc="165" dirty="0">
                <a:solidFill>
                  <a:srgbClr val="727171"/>
                </a:solidFill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8">
            <a:extLst>
              <a:ext uri="{FF2B5EF4-FFF2-40B4-BE49-F238E27FC236}">
                <a16:creationId xmlns:a16="http://schemas.microsoft.com/office/drawing/2014/main" id="{F59641D3-2DE5-0E0E-4851-F183F16A725B}"/>
              </a:ext>
            </a:extLst>
          </p:cNvPr>
          <p:cNvSpPr txBox="1"/>
          <p:nvPr/>
        </p:nvSpPr>
        <p:spPr>
          <a:xfrm>
            <a:off x="1882129" y="4716394"/>
            <a:ext cx="2742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204" dirty="0">
                <a:solidFill>
                  <a:srgbClr val="45556A"/>
                </a:solidFill>
                <a:latin typeface="Calibri"/>
                <a:cs typeface="Calibri"/>
              </a:rPr>
              <a:t>CADA</a:t>
            </a:r>
            <a:r>
              <a:rPr sz="1500" spc="-2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ASSOCIADO,</a:t>
            </a:r>
            <a:r>
              <a:rPr sz="1500" spc="7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5556A"/>
                </a:solidFill>
                <a:latin typeface="Calibri"/>
                <a:cs typeface="Calibri"/>
              </a:rPr>
              <a:t>UM</a:t>
            </a:r>
            <a:r>
              <a:rPr sz="1500" spc="2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10" dirty="0">
                <a:solidFill>
                  <a:srgbClr val="45556A"/>
                </a:solidFill>
                <a:latin typeface="Calibri"/>
                <a:cs typeface="Calibri"/>
              </a:rPr>
              <a:t>VOTO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8B99E0B7-CB80-B94C-EB1C-E6BFBB1432A9}"/>
              </a:ext>
            </a:extLst>
          </p:cNvPr>
          <p:cNvSpPr txBox="1"/>
          <p:nvPr/>
        </p:nvSpPr>
        <p:spPr>
          <a:xfrm>
            <a:off x="1116510" y="5211694"/>
            <a:ext cx="42799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</a:pP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CONSELHO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1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45556A"/>
                </a:solidFill>
                <a:latin typeface="Calibri"/>
                <a:cs typeface="Calibri"/>
              </a:rPr>
              <a:t>ADMINISTRAÇÃO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45556A"/>
                </a:solidFill>
                <a:latin typeface="Calibri"/>
                <a:cs typeface="Calibri"/>
              </a:rPr>
              <a:t>ELEITO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45556A"/>
                </a:solidFill>
                <a:latin typeface="Calibri"/>
                <a:cs typeface="Calibri"/>
              </a:rPr>
              <a:t>PELA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ASSEMBLEIA</a:t>
            </a:r>
            <a:r>
              <a:rPr sz="1500" spc="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45556A"/>
                </a:solidFill>
                <a:latin typeface="Calibri"/>
                <a:cs typeface="Calibri"/>
              </a:rPr>
              <a:t>GERAL</a:t>
            </a:r>
            <a:r>
              <a:rPr sz="1500" spc="1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COOPERADOS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7" name="object 30">
            <a:extLst>
              <a:ext uri="{FF2B5EF4-FFF2-40B4-BE49-F238E27FC236}">
                <a16:creationId xmlns:a16="http://schemas.microsoft.com/office/drawing/2014/main" id="{A893C54B-EC1B-D5C8-2E67-4EF5FDAE2BEE}"/>
              </a:ext>
            </a:extLst>
          </p:cNvPr>
          <p:cNvGrpSpPr/>
          <p:nvPr/>
        </p:nvGrpSpPr>
        <p:grpSpPr>
          <a:xfrm>
            <a:off x="6325847" y="2163596"/>
            <a:ext cx="4756150" cy="2864485"/>
            <a:chOff x="8483120" y="3792590"/>
            <a:chExt cx="4756150" cy="2864485"/>
          </a:xfrm>
        </p:grpSpPr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6C528333-1C5C-946B-3D99-2A965BB0FB7E}"/>
                </a:ext>
              </a:extLst>
            </p:cNvPr>
            <p:cNvSpPr/>
            <p:nvPr/>
          </p:nvSpPr>
          <p:spPr>
            <a:xfrm>
              <a:off x="8483120" y="3799404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CEC924D2-CC8F-44E7-4437-9DE68DDB2683}"/>
                </a:ext>
              </a:extLst>
            </p:cNvPr>
            <p:cNvSpPr/>
            <p:nvPr/>
          </p:nvSpPr>
          <p:spPr>
            <a:xfrm>
              <a:off x="8483120" y="4337602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3">
              <a:extLst>
                <a:ext uri="{FF2B5EF4-FFF2-40B4-BE49-F238E27FC236}">
                  <a16:creationId xmlns:a16="http://schemas.microsoft.com/office/drawing/2014/main" id="{0AD99EC8-CA3E-387D-B7BD-88B32E0FB7D2}"/>
                </a:ext>
              </a:extLst>
            </p:cNvPr>
            <p:cNvSpPr/>
            <p:nvPr/>
          </p:nvSpPr>
          <p:spPr>
            <a:xfrm>
              <a:off x="8483120" y="4875799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4">
              <a:extLst>
                <a:ext uri="{FF2B5EF4-FFF2-40B4-BE49-F238E27FC236}">
                  <a16:creationId xmlns:a16="http://schemas.microsoft.com/office/drawing/2014/main" id="{BDF77F47-BB35-1155-C1D4-31924BC8A10A}"/>
                </a:ext>
              </a:extLst>
            </p:cNvPr>
            <p:cNvSpPr/>
            <p:nvPr/>
          </p:nvSpPr>
          <p:spPr>
            <a:xfrm>
              <a:off x="8483120" y="5573325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5">
              <a:extLst>
                <a:ext uri="{FF2B5EF4-FFF2-40B4-BE49-F238E27FC236}">
                  <a16:creationId xmlns:a16="http://schemas.microsoft.com/office/drawing/2014/main" id="{0088ACD5-A6EE-DD81-9F22-7EA09B2D209C}"/>
                </a:ext>
              </a:extLst>
            </p:cNvPr>
            <p:cNvSpPr/>
            <p:nvPr/>
          </p:nvSpPr>
          <p:spPr>
            <a:xfrm>
              <a:off x="8483120" y="6111522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6">
              <a:extLst>
                <a:ext uri="{FF2B5EF4-FFF2-40B4-BE49-F238E27FC236}">
                  <a16:creationId xmlns:a16="http://schemas.microsoft.com/office/drawing/2014/main" id="{685572E8-BCE5-A102-1A99-3D50DBCEC0D0}"/>
                </a:ext>
              </a:extLst>
            </p:cNvPr>
            <p:cNvSpPr/>
            <p:nvPr/>
          </p:nvSpPr>
          <p:spPr>
            <a:xfrm>
              <a:off x="8483120" y="6649718"/>
              <a:ext cx="4756150" cy="0"/>
            </a:xfrm>
            <a:custGeom>
              <a:avLst/>
              <a:gdLst/>
              <a:ahLst/>
              <a:cxnLst/>
              <a:rect l="l" t="t" r="r" b="b"/>
              <a:pathLst>
                <a:path w="4756150">
                  <a:moveTo>
                    <a:pt x="0" y="0"/>
                  </a:moveTo>
                  <a:lnTo>
                    <a:pt x="4755540" y="0"/>
                  </a:lnTo>
                </a:path>
              </a:pathLst>
            </a:custGeom>
            <a:ln w="13627">
              <a:solidFill>
                <a:srgbClr val="59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7">
            <a:extLst>
              <a:ext uri="{FF2B5EF4-FFF2-40B4-BE49-F238E27FC236}">
                <a16:creationId xmlns:a16="http://schemas.microsoft.com/office/drawing/2014/main" id="{55DF1112-7C26-B14F-692E-CFA985D90340}"/>
              </a:ext>
            </a:extLst>
          </p:cNvPr>
          <p:cNvSpPr txBox="1"/>
          <p:nvPr/>
        </p:nvSpPr>
        <p:spPr>
          <a:xfrm>
            <a:off x="7556693" y="1769550"/>
            <a:ext cx="22999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95" dirty="0">
                <a:solidFill>
                  <a:srgbClr val="45556A"/>
                </a:solidFill>
                <a:latin typeface="Calibri"/>
                <a:cs typeface="Calibri"/>
              </a:rPr>
              <a:t>SOCIEDADE</a:t>
            </a:r>
            <a:r>
              <a:rPr sz="1500" spc="6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7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CAPITAL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5" name="object 38">
            <a:extLst>
              <a:ext uri="{FF2B5EF4-FFF2-40B4-BE49-F238E27FC236}">
                <a16:creationId xmlns:a16="http://schemas.microsoft.com/office/drawing/2014/main" id="{060F5654-B597-4F20-EB4E-1375ACECB1C1}"/>
              </a:ext>
            </a:extLst>
          </p:cNvPr>
          <p:cNvSpPr txBox="1"/>
          <p:nvPr/>
        </p:nvSpPr>
        <p:spPr>
          <a:xfrm>
            <a:off x="7187124" y="2307712"/>
            <a:ext cx="3033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45556A"/>
                </a:solidFill>
                <a:latin typeface="Calibri"/>
                <a:cs typeface="Calibri"/>
              </a:rPr>
              <a:t>TEM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OBJETIVO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45556A"/>
                </a:solidFill>
                <a:latin typeface="Calibri"/>
                <a:cs typeface="Calibri"/>
              </a:rPr>
              <a:t>LUCRO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NA</a:t>
            </a:r>
            <a:r>
              <a:rPr sz="1500" spc="1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305" dirty="0">
                <a:solidFill>
                  <a:srgbClr val="45556A"/>
                </a:solidFill>
                <a:latin typeface="Calibri"/>
                <a:cs typeface="Calibri"/>
              </a:rPr>
              <a:t>PJ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6" name="object 39">
            <a:extLst>
              <a:ext uri="{FF2B5EF4-FFF2-40B4-BE49-F238E27FC236}">
                <a16:creationId xmlns:a16="http://schemas.microsoft.com/office/drawing/2014/main" id="{CCB1A819-406E-A652-C221-2C3660CB58C7}"/>
              </a:ext>
            </a:extLst>
          </p:cNvPr>
          <p:cNvSpPr txBox="1"/>
          <p:nvPr/>
        </p:nvSpPr>
        <p:spPr>
          <a:xfrm>
            <a:off x="7197030" y="2845875"/>
            <a:ext cx="3019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75" dirty="0">
                <a:solidFill>
                  <a:srgbClr val="45556A"/>
                </a:solidFill>
                <a:latin typeface="Calibri"/>
                <a:cs typeface="Calibri"/>
              </a:rPr>
              <a:t>DISTRIBUI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45556A"/>
                </a:solidFill>
                <a:latin typeface="Calibri"/>
                <a:cs typeface="Calibri"/>
              </a:rPr>
              <a:t>LUCROS</a:t>
            </a:r>
            <a:r>
              <a:rPr sz="1500" spc="1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45556A"/>
                </a:solidFill>
                <a:latin typeface="Calibri"/>
                <a:cs typeface="Calibri"/>
              </a:rPr>
              <a:t>AO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CAPITAL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7" name="object 40">
            <a:extLst>
              <a:ext uri="{FF2B5EF4-FFF2-40B4-BE49-F238E27FC236}">
                <a16:creationId xmlns:a16="http://schemas.microsoft.com/office/drawing/2014/main" id="{E6471FBE-386C-3A5F-D583-D325F3A8730E}"/>
              </a:ext>
            </a:extLst>
          </p:cNvPr>
          <p:cNvSpPr txBox="1"/>
          <p:nvPr/>
        </p:nvSpPr>
        <p:spPr>
          <a:xfrm>
            <a:off x="6634483" y="3349366"/>
            <a:ext cx="4138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4815">
              <a:lnSpc>
                <a:spcPct val="100000"/>
              </a:lnSpc>
              <a:spcBef>
                <a:spcPts val="100"/>
              </a:spcBef>
            </a:pP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ATIVIDADE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45556A"/>
                </a:solidFill>
                <a:latin typeface="Calibri"/>
                <a:cs typeface="Calibri"/>
              </a:rPr>
              <a:t>ECONÔMICA</a:t>
            </a:r>
            <a:r>
              <a:rPr sz="1500" spc="2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45556A"/>
                </a:solidFill>
                <a:latin typeface="Calibri"/>
                <a:cs typeface="Calibri"/>
              </a:rPr>
              <a:t>PODE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SER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INDEPENDENTE</a:t>
            </a:r>
            <a:r>
              <a:rPr sz="1500" spc="6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45556A"/>
                </a:solidFill>
                <a:latin typeface="Calibri"/>
                <a:cs typeface="Calibri"/>
              </a:rPr>
              <a:t>DA</a:t>
            </a:r>
            <a:r>
              <a:rPr sz="1500" spc="-2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ATIVIDADE</a:t>
            </a:r>
            <a:r>
              <a:rPr sz="1500" spc="7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45556A"/>
                </a:solidFill>
                <a:latin typeface="Calibri"/>
                <a:cs typeface="Calibri"/>
              </a:rPr>
              <a:t>DOS</a:t>
            </a:r>
            <a:r>
              <a:rPr sz="1500" spc="7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40" dirty="0">
                <a:solidFill>
                  <a:srgbClr val="45556A"/>
                </a:solidFill>
                <a:latin typeface="Calibri"/>
                <a:cs typeface="Calibri"/>
              </a:rPr>
              <a:t>SÓCIOS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8" name="object 41">
            <a:extLst>
              <a:ext uri="{FF2B5EF4-FFF2-40B4-BE49-F238E27FC236}">
                <a16:creationId xmlns:a16="http://schemas.microsoft.com/office/drawing/2014/main" id="{197BB000-559B-6778-A0C3-E38871C4CAC9}"/>
              </a:ext>
            </a:extLst>
          </p:cNvPr>
          <p:cNvSpPr txBox="1"/>
          <p:nvPr/>
        </p:nvSpPr>
        <p:spPr>
          <a:xfrm>
            <a:off x="7588507" y="4081458"/>
            <a:ext cx="2235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5" dirty="0">
                <a:solidFill>
                  <a:srgbClr val="45556A"/>
                </a:solidFill>
                <a:latin typeface="Calibri"/>
                <a:cs typeface="Calibri"/>
              </a:rPr>
              <a:t>TRIBUTAÇÃO</a:t>
            </a:r>
            <a:r>
              <a:rPr sz="1500" spc="8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INTEGRAL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9" name="object 42">
            <a:extLst>
              <a:ext uri="{FF2B5EF4-FFF2-40B4-BE49-F238E27FC236}">
                <a16:creationId xmlns:a16="http://schemas.microsoft.com/office/drawing/2014/main" id="{9F66E8E3-D23E-9EE5-5314-8CF5EDA2978A}"/>
              </a:ext>
            </a:extLst>
          </p:cNvPr>
          <p:cNvSpPr txBox="1"/>
          <p:nvPr/>
        </p:nvSpPr>
        <p:spPr>
          <a:xfrm>
            <a:off x="6941379" y="4619620"/>
            <a:ext cx="35248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QUANTO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45556A"/>
                </a:solidFill>
                <a:latin typeface="Calibri"/>
                <a:cs typeface="Calibri"/>
              </a:rPr>
              <a:t>MAIS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50" dirty="0">
                <a:solidFill>
                  <a:srgbClr val="45556A"/>
                </a:solidFill>
                <a:latin typeface="Calibri"/>
                <a:cs typeface="Calibri"/>
              </a:rPr>
              <a:t>CAPITAL,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45556A"/>
                </a:solidFill>
                <a:latin typeface="Calibri"/>
                <a:cs typeface="Calibri"/>
              </a:rPr>
              <a:t>MAIS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45556A"/>
                </a:solidFill>
                <a:latin typeface="Calibri"/>
                <a:cs typeface="Calibri"/>
              </a:rPr>
              <a:t>PODER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0" name="object 43">
            <a:extLst>
              <a:ext uri="{FF2B5EF4-FFF2-40B4-BE49-F238E27FC236}">
                <a16:creationId xmlns:a16="http://schemas.microsoft.com/office/drawing/2014/main" id="{898B00F0-7CD5-E1CD-02AB-08E57C4AFB78}"/>
              </a:ext>
            </a:extLst>
          </p:cNvPr>
          <p:cNvSpPr txBox="1"/>
          <p:nvPr/>
        </p:nvSpPr>
        <p:spPr>
          <a:xfrm>
            <a:off x="6719065" y="5099871"/>
            <a:ext cx="3968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215">
              <a:lnSpc>
                <a:spcPct val="100000"/>
              </a:lnSpc>
              <a:spcBef>
                <a:spcPts val="100"/>
              </a:spcBef>
            </a:pPr>
            <a:r>
              <a:rPr sz="1500" spc="200" dirty="0">
                <a:solidFill>
                  <a:srgbClr val="45556A"/>
                </a:solidFill>
                <a:latin typeface="Calibri"/>
                <a:cs typeface="Calibri"/>
              </a:rPr>
              <a:t>CONSELHO</a:t>
            </a:r>
            <a:r>
              <a:rPr sz="1500" spc="5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45556A"/>
                </a:solidFill>
                <a:latin typeface="Calibri"/>
                <a:cs typeface="Calibri"/>
              </a:rPr>
              <a:t>DE</a:t>
            </a:r>
            <a:r>
              <a:rPr sz="1500" spc="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45556A"/>
                </a:solidFill>
                <a:latin typeface="Calibri"/>
                <a:cs typeface="Calibri"/>
              </a:rPr>
              <a:t>ADMINISTRAÇÃO </a:t>
            </a:r>
            <a:r>
              <a:rPr sz="1500" spc="170" dirty="0">
                <a:solidFill>
                  <a:srgbClr val="45556A"/>
                </a:solidFill>
                <a:latin typeface="Calibri"/>
                <a:cs typeface="Calibri"/>
              </a:rPr>
              <a:t>DEFINIDO</a:t>
            </a:r>
            <a:r>
              <a:rPr sz="1500" spc="60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45556A"/>
                </a:solidFill>
                <a:latin typeface="Calibri"/>
                <a:cs typeface="Calibri"/>
              </a:rPr>
              <a:t>PELOS</a:t>
            </a:r>
            <a:r>
              <a:rPr sz="1500" spc="6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250" dirty="0">
                <a:solidFill>
                  <a:srgbClr val="45556A"/>
                </a:solidFill>
                <a:latin typeface="Calibri"/>
                <a:cs typeface="Calibri"/>
              </a:rPr>
              <a:t>SÓCIOS</a:t>
            </a:r>
            <a:r>
              <a:rPr sz="1500" spc="65" dirty="0">
                <a:solidFill>
                  <a:srgbClr val="45556A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45556A"/>
                </a:solidFill>
                <a:latin typeface="Calibri"/>
                <a:cs typeface="Calibri"/>
              </a:rPr>
              <a:t>MAJORITÁRIOS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325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76148-E786-2F9A-B44E-B9EF42D7A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B53EB5-DBC3-A957-DF98-6FB47DBE8D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AUDIÊNCIA PÚBLICA – PL 1915/2019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693665-8BD7-1A2F-13C9-284CF6714C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DIREITO COMPARADO</a:t>
            </a:r>
          </a:p>
        </p:txBody>
      </p:sp>
      <p:sp>
        <p:nvSpPr>
          <p:cNvPr id="49" name="Título 2">
            <a:extLst>
              <a:ext uri="{FF2B5EF4-FFF2-40B4-BE49-F238E27FC236}">
                <a16:creationId xmlns:a16="http://schemas.microsoft.com/office/drawing/2014/main" id="{39A6287C-8782-2444-4B2A-9FFD8D0A5793}"/>
              </a:ext>
            </a:extLst>
          </p:cNvPr>
          <p:cNvSpPr txBox="1">
            <a:spLocks/>
          </p:cNvSpPr>
          <p:nvPr/>
        </p:nvSpPr>
        <p:spPr>
          <a:xfrm>
            <a:off x="783771" y="806979"/>
            <a:ext cx="10299388" cy="42811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Limitação da Participação dos Empregados em outros países</a:t>
            </a:r>
          </a:p>
        </p:txBody>
      </p:sp>
      <p:pic>
        <p:nvPicPr>
          <p:cNvPr id="1026" name="Picture 2" descr="Alemanha: dados gerais, bandeira, mapa, curiosidades - Brasil Escola">
            <a:extLst>
              <a:ext uri="{FF2B5EF4-FFF2-40B4-BE49-F238E27FC236}">
                <a16:creationId xmlns:a16="http://schemas.microsoft.com/office/drawing/2014/main" id="{745F3900-F080-4A2A-3AC4-A8070603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28" y="1400606"/>
            <a:ext cx="789228" cy="5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9639EB-7A08-4284-5EA8-F00FD51B3F99}"/>
              </a:ext>
            </a:extLst>
          </p:cNvPr>
          <p:cNvSpPr txBox="1"/>
          <p:nvPr/>
        </p:nvSpPr>
        <p:spPr>
          <a:xfrm>
            <a:off x="681485" y="1925801"/>
            <a:ext cx="541451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 </a:t>
            </a:r>
            <a:r>
              <a:rPr lang="pt-BR" sz="17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 de </a:t>
            </a:r>
            <a:r>
              <a:rPr lang="pt-BR" sz="1700" b="1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codeterminação</a:t>
            </a:r>
            <a:r>
              <a:rPr lang="pt-BR" sz="17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7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Mitbestimmungsgesetz</a:t>
            </a:r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 aplica-se principalmente a empresas de grande porte (geralmente com mais de 2.000 funcionários), exigindo a participação de representantes dos trabalhadores nos conselhos de administração. </a:t>
            </a:r>
          </a:p>
          <a:p>
            <a:pPr algn="ctr"/>
            <a:endParaRPr lang="pt-BR" sz="17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 cooperativas, por outro lado, são regidas por uma lei específica de 1889, que foi atualizada em 2006 e 2017.</a:t>
            </a:r>
          </a:p>
          <a:p>
            <a:pPr algn="ctr"/>
            <a:endParaRPr lang="pt-BR" sz="17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7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cooperativas têm seu próprio arcabouço legal </a:t>
            </a:r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já incorpora a ideia de </a:t>
            </a:r>
            <a:r>
              <a:rPr lang="pt-BR" sz="17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 e gestão democrática pelos seus membros</a:t>
            </a:r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que difere da </a:t>
            </a:r>
            <a:r>
              <a:rPr lang="pt-BR" sz="1700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codeterminação</a:t>
            </a:r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imposta por lei a empresas com um grande número de funcionários. 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F1A760F0-BF1C-A3F3-143E-CA6FB6D0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43" y="1400606"/>
            <a:ext cx="789228" cy="5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BD0B42-F992-A493-27C8-F476E9B7918F}"/>
              </a:ext>
            </a:extLst>
          </p:cNvPr>
          <p:cNvSpPr txBox="1"/>
          <p:nvPr/>
        </p:nvSpPr>
        <p:spPr>
          <a:xfrm>
            <a:off x="6096000" y="1925801"/>
            <a:ext cx="5414515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 </a:t>
            </a:r>
            <a:r>
              <a:rPr lang="pt-BR" sz="17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 </a:t>
            </a:r>
            <a:r>
              <a:rPr lang="pt-BR" sz="1700" b="1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Florange</a:t>
            </a:r>
            <a:r>
              <a:rPr lang="pt-BR" sz="17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(2014) </a:t>
            </a:r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um marco importante que reforça a presença dos representantes dos empregados nas empresas (sociedades anônimas e sociedades em comandita por ações) com pelo menos 1.000 empregados.</a:t>
            </a:r>
          </a:p>
          <a:p>
            <a:pPr algn="ctr"/>
            <a:endParaRPr lang="pt-BR" sz="17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 cooperativas, juntamente com as pequenas e médias empresas, </a:t>
            </a:r>
            <a:r>
              <a:rPr lang="pt-BR" sz="17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ficaram excluídas</a:t>
            </a:r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dessa obrigatoriedade.</a:t>
            </a:r>
          </a:p>
          <a:p>
            <a:pPr algn="ctr"/>
            <a:endParaRPr lang="pt-BR" sz="17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cooperativas também possuem legislação própria (1947). </a:t>
            </a:r>
          </a:p>
          <a:p>
            <a:pPr algn="ctr"/>
            <a:endParaRPr lang="pt-BR" sz="1700" b="1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7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Sendo assim, a aplicação da Lei </a:t>
            </a:r>
            <a:r>
              <a:rPr lang="pt-BR" sz="1700" b="1" dirty="0" err="1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Florange</a:t>
            </a:r>
            <a:r>
              <a:rPr lang="pt-BR" sz="1700" b="1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depende de remissão expressa nos estatutos da cooperativa ou em texto legal complementar</a:t>
            </a:r>
            <a:r>
              <a:rPr lang="pt-BR" sz="1700" dirty="0">
                <a:solidFill>
                  <a:srgbClr val="171C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pt-BR" sz="1700" dirty="0">
              <a:solidFill>
                <a:srgbClr val="171C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0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tema OCB - Modelo Apresenta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1035</Words>
  <Application>Microsoft Office PowerPoint</Application>
  <PresentationFormat>Widescreen</PresentationFormat>
  <Paragraphs>144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Tahoma</vt:lpstr>
      <vt:lpstr>Verdana</vt:lpstr>
      <vt:lpstr>Wingdings</vt:lpstr>
      <vt:lpstr>Tema do Office</vt:lpstr>
      <vt:lpstr>Sistema OCB - Modelo Apresentação</vt:lpstr>
      <vt:lpstr>Audiência Pública PL 1915/2019</vt:lpstr>
      <vt:lpstr>Apresentação do PowerPoint</vt:lpstr>
      <vt:lpstr>Cooperativismo no Brasil</vt:lpstr>
      <vt:lpstr>Apresentação do PowerPoint</vt:lpstr>
      <vt:lpstr>Art. 201 da Constituição Federal    §1º (...)   II - cujas atividades sejam exercidas com efetiva exposição a agentes químicos, físicos e biológicos prejudiciais à saúde, ou associação desses agentes, vedada a caracterização por categoria profissional ou ocupação. </vt:lpstr>
      <vt:lpstr>Art. 201 da Constituição Federal    §1º (...)   II - cujas atividades sejam exercidas com efetiva exposição a agentes químicos, físicos e biológicos prejudiciais à saúde, ou associação desses agentes, vedada a caracterização por categoria profissional ou ocupação. 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Eugenio Lechechem</dc:creator>
  <cp:lastModifiedBy>Ivan Cerqueira Filho</cp:lastModifiedBy>
  <cp:revision>13</cp:revision>
  <dcterms:created xsi:type="dcterms:W3CDTF">2023-10-24T12:14:02Z</dcterms:created>
  <dcterms:modified xsi:type="dcterms:W3CDTF">2025-11-04T10:42:15Z</dcterms:modified>
</cp:coreProperties>
</file>