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1674" r:id="rId2"/>
    <p:sldId id="1731" r:id="rId3"/>
    <p:sldId id="1769" r:id="rId4"/>
    <p:sldId id="1732" r:id="rId5"/>
    <p:sldId id="1733" r:id="rId6"/>
    <p:sldId id="1734" r:id="rId7"/>
    <p:sldId id="1736" r:id="rId8"/>
    <p:sldId id="1737" r:id="rId9"/>
    <p:sldId id="1738" r:id="rId10"/>
    <p:sldId id="1739" r:id="rId11"/>
    <p:sldId id="1768" r:id="rId12"/>
    <p:sldId id="1740" r:id="rId13"/>
    <p:sldId id="1741" r:id="rId14"/>
    <p:sldId id="1770" r:id="rId15"/>
    <p:sldId id="1742" r:id="rId16"/>
    <p:sldId id="1744" r:id="rId17"/>
    <p:sldId id="1746" r:id="rId18"/>
    <p:sldId id="1773" r:id="rId19"/>
    <p:sldId id="1747" r:id="rId20"/>
    <p:sldId id="1748" r:id="rId21"/>
    <p:sldId id="1749" r:id="rId22"/>
    <p:sldId id="1750" r:id="rId23"/>
    <p:sldId id="1780" r:id="rId24"/>
    <p:sldId id="1751" r:id="rId25"/>
    <p:sldId id="1752" r:id="rId26"/>
    <p:sldId id="1753" r:id="rId27"/>
    <p:sldId id="1754" r:id="rId28"/>
    <p:sldId id="1755" r:id="rId29"/>
    <p:sldId id="1781" r:id="rId30"/>
    <p:sldId id="1758" r:id="rId31"/>
    <p:sldId id="1774" r:id="rId32"/>
    <p:sldId id="1775" r:id="rId33"/>
    <p:sldId id="1776" r:id="rId34"/>
    <p:sldId id="1777" r:id="rId35"/>
    <p:sldId id="1778" r:id="rId36"/>
    <p:sldId id="1779" r:id="rId37"/>
    <p:sldId id="1759" r:id="rId38"/>
    <p:sldId id="1322" r:id="rId39"/>
  </p:sldIdLst>
  <p:sldSz cx="9144000" cy="5715000" type="screen16x10"/>
  <p:notesSz cx="7010400" cy="9296400"/>
  <p:custShowLst>
    <p:custShow name="Apresentação personalizada 1" id="0">
      <p:sldLst/>
    </p:custShow>
  </p:custShow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63E"/>
    <a:srgbClr val="003300"/>
    <a:srgbClr val="008000"/>
    <a:srgbClr val="5C2C04"/>
    <a:srgbClr val="006600"/>
    <a:srgbClr val="446C48"/>
    <a:srgbClr val="009900"/>
    <a:srgbClr val="A7D27C"/>
    <a:srgbClr val="86D680"/>
    <a:srgbClr val="62C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113" autoAdjust="0"/>
    <p:restoredTop sz="96547" autoAdjust="0"/>
  </p:normalViewPr>
  <p:slideViewPr>
    <p:cSldViewPr showGuides="1">
      <p:cViewPr>
        <p:scale>
          <a:sx n="100" d="100"/>
          <a:sy n="100" d="100"/>
        </p:scale>
        <p:origin x="-1368" y="-1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15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3037841" cy="464337"/>
          </a:xfrm>
          <a:prstGeom prst="rect">
            <a:avLst/>
          </a:prstGeom>
        </p:spPr>
        <p:txBody>
          <a:bodyPr vert="horz" lIns="91823" tIns="45911" rIns="91823" bIns="45911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942" y="5"/>
            <a:ext cx="3037841" cy="464337"/>
          </a:xfrm>
          <a:prstGeom prst="rect">
            <a:avLst/>
          </a:prstGeom>
        </p:spPr>
        <p:txBody>
          <a:bodyPr vert="horz" lIns="91823" tIns="45911" rIns="91823" bIns="45911" rtlCol="0"/>
          <a:lstStyle>
            <a:lvl1pPr algn="r">
              <a:defRPr sz="1200"/>
            </a:lvl1pPr>
          </a:lstStyle>
          <a:p>
            <a:fld id="{40C1C49F-DE04-4A7F-BCFE-29F38CCBFFF4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2" y="8830461"/>
            <a:ext cx="3037841" cy="464337"/>
          </a:xfrm>
          <a:prstGeom prst="rect">
            <a:avLst/>
          </a:prstGeom>
        </p:spPr>
        <p:txBody>
          <a:bodyPr vert="horz" lIns="91823" tIns="45911" rIns="91823" bIns="45911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942" y="8830461"/>
            <a:ext cx="3037841" cy="464337"/>
          </a:xfrm>
          <a:prstGeom prst="rect">
            <a:avLst/>
          </a:prstGeom>
        </p:spPr>
        <p:txBody>
          <a:bodyPr vert="horz" lIns="91823" tIns="45911" rIns="91823" bIns="45911" rtlCol="0" anchor="b"/>
          <a:lstStyle>
            <a:lvl1pPr algn="r">
              <a:defRPr sz="1200"/>
            </a:lvl1pPr>
          </a:lstStyle>
          <a:p>
            <a:fld id="{F2D3C445-6ADB-4E9F-8825-407CE8EFB2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03652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8" y="5"/>
            <a:ext cx="3038064" cy="465191"/>
          </a:xfrm>
          <a:prstGeom prst="rect">
            <a:avLst/>
          </a:prstGeom>
        </p:spPr>
        <p:txBody>
          <a:bodyPr vert="horz" lIns="91823" tIns="45911" rIns="91823" bIns="45911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675" y="5"/>
            <a:ext cx="3038064" cy="465191"/>
          </a:xfrm>
          <a:prstGeom prst="rect">
            <a:avLst/>
          </a:prstGeom>
        </p:spPr>
        <p:txBody>
          <a:bodyPr vert="horz" lIns="91823" tIns="45911" rIns="91823" bIns="45911" rtlCol="0"/>
          <a:lstStyle>
            <a:lvl1pPr algn="r">
              <a:defRPr sz="1200"/>
            </a:lvl1pPr>
          </a:lstStyle>
          <a:p>
            <a:fld id="{72FC9159-7143-4CFB-B8EA-DB1F3F6CC84B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695325"/>
            <a:ext cx="5581650" cy="3487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23" tIns="45911" rIns="91823" bIns="4591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0716" y="4415609"/>
            <a:ext cx="5608989" cy="4183750"/>
          </a:xfrm>
          <a:prstGeom prst="rect">
            <a:avLst/>
          </a:prstGeom>
        </p:spPr>
        <p:txBody>
          <a:bodyPr vert="horz" lIns="91823" tIns="45911" rIns="91823" bIns="45911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8" y="8829734"/>
            <a:ext cx="3038064" cy="465190"/>
          </a:xfrm>
          <a:prstGeom prst="rect">
            <a:avLst/>
          </a:prstGeom>
        </p:spPr>
        <p:txBody>
          <a:bodyPr vert="horz" lIns="91823" tIns="45911" rIns="91823" bIns="45911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675" y="8829734"/>
            <a:ext cx="3038064" cy="465190"/>
          </a:xfrm>
          <a:prstGeom prst="rect">
            <a:avLst/>
          </a:prstGeom>
        </p:spPr>
        <p:txBody>
          <a:bodyPr vert="horz" lIns="91823" tIns="45911" rIns="91823" bIns="45911" rtlCol="0" anchor="b"/>
          <a:lstStyle>
            <a:lvl1pPr algn="r">
              <a:defRPr sz="1200"/>
            </a:lvl1pPr>
          </a:lstStyle>
          <a:p>
            <a:fld id="{98EC1C8F-CFFE-440C-9ED1-D132B34741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3636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966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7542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7542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966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966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0567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966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38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37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47EF095-B58A-463C-8F34-7EB76BE992E2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245160D3-8A79-4E54-B9A6-6B04414C5A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21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47EF095-B58A-463C-8F34-7EB76BE992E2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245160D3-8A79-4E54-B9A6-6B04414C5A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623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Número de Slide 5"/>
          <p:cNvSpPr txBox="1">
            <a:spLocks noGrp="1"/>
          </p:cNvSpPr>
          <p:nvPr userDrawn="1"/>
        </p:nvSpPr>
        <p:spPr bwMode="auto">
          <a:xfrm>
            <a:off x="8559080" y="5449788"/>
            <a:ext cx="594792" cy="24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ras Demi ITC"/>
                <a:cs typeface="Arial" pitchFamily="34" charset="0"/>
              </a:rPr>
              <a:t>- </a:t>
            </a:r>
            <a:fld id="{1DAE3BE6-AD5E-4C63-8EF2-DDF8216B167F}" type="slidenum">
              <a:rPr lang="pt-BR" sz="900" smtClean="0">
                <a:solidFill>
                  <a:schemeClr val="tx1">
                    <a:lumMod val="85000"/>
                    <a:lumOff val="15000"/>
                  </a:schemeClr>
                </a:solidFill>
                <a:latin typeface="Eras Demi ITC"/>
                <a:cs typeface="Arial" pitchFamily="34" charset="0"/>
              </a:rPr>
              <a:pPr algn="ctr"/>
              <a:t>‹nº›</a:t>
            </a:fld>
            <a:r>
              <a:rPr lang="pt-B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ras Demi ITC"/>
                <a:cs typeface="Arial" pitchFamily="34" charset="0"/>
              </a:rPr>
              <a:t> -</a:t>
            </a:r>
            <a:endParaRPr lang="pt-BR" sz="900" dirty="0">
              <a:solidFill>
                <a:schemeClr val="tx1">
                  <a:lumMod val="85000"/>
                  <a:lumOff val="15000"/>
                </a:schemeClr>
              </a:solidFill>
              <a:latin typeface="Eras Demi ITC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138" y="0"/>
            <a:ext cx="947862" cy="51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663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106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5496" y="49190"/>
            <a:ext cx="8148404" cy="576064"/>
          </a:xfrm>
          <a:prstGeom prst="rect">
            <a:avLst/>
          </a:prstGeom>
        </p:spPr>
        <p:txBody>
          <a:bodyPr/>
          <a:lstStyle>
            <a:lvl1pPr algn="l">
              <a:defRPr sz="2800" b="1" i="1">
                <a:solidFill>
                  <a:schemeClr val="tx2">
                    <a:lumMod val="50000"/>
                  </a:schemeClr>
                </a:solidFill>
                <a:effectLst/>
                <a:latin typeface="Eras Demi ITC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429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5496" y="49190"/>
            <a:ext cx="8148404" cy="576064"/>
          </a:xfrm>
          <a:prstGeom prst="rect">
            <a:avLst/>
          </a:prstGeom>
        </p:spPr>
        <p:txBody>
          <a:bodyPr/>
          <a:lstStyle>
            <a:lvl1pPr algn="l">
              <a:defRPr sz="2800" b="1" i="1">
                <a:solidFill>
                  <a:schemeClr val="tx2">
                    <a:lumMod val="50000"/>
                  </a:schemeClr>
                </a:solidFill>
                <a:effectLst/>
                <a:latin typeface="Eras Demi ITC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22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5496" y="49189"/>
            <a:ext cx="8148404" cy="576064"/>
          </a:xfrm>
          <a:prstGeom prst="rect">
            <a:avLst/>
          </a:prstGeom>
        </p:spPr>
        <p:txBody>
          <a:bodyPr/>
          <a:lstStyle>
            <a:lvl1pPr algn="l">
              <a:defRPr sz="2800" b="1" i="1">
                <a:solidFill>
                  <a:schemeClr val="tx2">
                    <a:lumMod val="50000"/>
                  </a:schemeClr>
                </a:solidFill>
                <a:effectLst/>
                <a:latin typeface="Eras Demi ITC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4385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5496" y="49189"/>
            <a:ext cx="8148404" cy="576064"/>
          </a:xfrm>
          <a:prstGeom prst="rect">
            <a:avLst/>
          </a:prstGeom>
        </p:spPr>
        <p:txBody>
          <a:bodyPr/>
          <a:lstStyle>
            <a:lvl1pPr algn="l">
              <a:defRPr sz="2800" b="1" i="1">
                <a:solidFill>
                  <a:schemeClr val="tx2">
                    <a:lumMod val="50000"/>
                  </a:schemeClr>
                </a:solidFill>
                <a:effectLst/>
                <a:latin typeface="Eras Demi ITC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229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5496" y="49188"/>
            <a:ext cx="8148404" cy="576064"/>
          </a:xfrm>
          <a:prstGeom prst="rect">
            <a:avLst/>
          </a:prstGeom>
        </p:spPr>
        <p:txBody>
          <a:bodyPr/>
          <a:lstStyle>
            <a:lvl1pPr algn="l">
              <a:defRPr sz="2800" b="1" i="1">
                <a:solidFill>
                  <a:schemeClr val="tx2">
                    <a:lumMod val="50000"/>
                  </a:schemeClr>
                </a:solidFill>
                <a:effectLst/>
                <a:latin typeface="Eras Demi ITC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430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47EF095-B58A-463C-8F34-7EB76BE992E2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245160D3-8A79-4E54-B9A6-6B04414C5A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4354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47EF095-B58A-463C-8F34-7EB76BE992E2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245160D3-8A79-4E54-B9A6-6B04414C5A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57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47EF095-B58A-463C-8F34-7EB76BE992E2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245160D3-8A79-4E54-B9A6-6B04414C5A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47EF095-B58A-463C-8F34-7EB76BE992E2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245160D3-8A79-4E54-B9A6-6B04414C5A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87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47EF095-B58A-463C-8F34-7EB76BE992E2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245160D3-8A79-4E54-B9A6-6B04414C5A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43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47EF095-B58A-463C-8F34-7EB76BE992E2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245160D3-8A79-4E54-B9A6-6B04414C5A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201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47EF095-B58A-463C-8F34-7EB76BE992E2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245160D3-8A79-4E54-B9A6-6B04414C5A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76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escription: Macintosh HD:private:var:folders:qS:qSlx3HdJHnqIjF+HfN+LXU+++TI:-Tmp-:TemporaryItems:logo_GVagro.pdf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0" t="41273" r="10588" b="39090"/>
          <a:stretch>
            <a:fillRect/>
          </a:stretch>
        </p:blipFill>
        <p:spPr bwMode="auto">
          <a:xfrm>
            <a:off x="7274396" y="49188"/>
            <a:ext cx="1858901" cy="671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16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0" r:id="rId12"/>
    <p:sldLayoutId id="2147483679" r:id="rId13"/>
    <p:sldLayoutId id="2147483686" r:id="rId14"/>
    <p:sldLayoutId id="2147483689" r:id="rId15"/>
    <p:sldLayoutId id="2147483693" r:id="rId16"/>
    <p:sldLayoutId id="2147483694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83568" y="3816251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Eras Demi ITC" panose="020B0805030504020804" pitchFamily="34" charset="0"/>
                <a:ea typeface="Arial Unicode MS" pitchFamily="34" charset="-128"/>
                <a:cs typeface="Arial Unicode MS" pitchFamily="34" charset="-128"/>
              </a:rPr>
              <a:t>Roberto Rodrigues</a:t>
            </a:r>
          </a:p>
          <a:p>
            <a:r>
              <a:rPr lang="pt-BR" sz="20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Eras Demi ITC" panose="020B0805030504020804" pitchFamily="34" charset="0"/>
                <a:ea typeface="Arial Unicode MS" pitchFamily="34" charset="-128"/>
                <a:cs typeface="Arial Unicode MS" pitchFamily="34" charset="-128"/>
              </a:rPr>
              <a:t>GV Agro </a:t>
            </a:r>
            <a:endParaRPr lang="pt-BR" sz="20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Eras Demi ITC" panose="020B08050305040208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3568" y="4873724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Eras Demi ITC" panose="020B0805030504020804" pitchFamily="34" charset="0"/>
                <a:ea typeface="Arial Unicode MS" pitchFamily="34" charset="-128"/>
                <a:cs typeface="Arial Unicode MS" pitchFamily="34" charset="-128"/>
              </a:rPr>
              <a:t>13 de Agosto de 2015  </a:t>
            </a:r>
            <a:endParaRPr lang="pt-BR" sz="14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Eras Demi ITC" panose="020B08050305040208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39552" y="1237898"/>
            <a:ext cx="7344816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6600" cap="small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Observatório ABC</a:t>
            </a:r>
            <a:endParaRPr lang="pt-BR" sz="66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020272" y="0"/>
            <a:ext cx="2123728" cy="913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 descr="Description: Macintosh HD:private:var:folders:qS:qSlx3HdJHnqIjF+HfN+LXU+++TI:-Tmp-:TemporaryItems:logo_GVagro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0" t="41273" r="10588" b="39090"/>
          <a:stretch>
            <a:fillRect/>
          </a:stretch>
        </p:blipFill>
        <p:spPr bwMode="auto">
          <a:xfrm>
            <a:off x="6660232" y="212467"/>
            <a:ext cx="2448272" cy="884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67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2489193" y="925548"/>
            <a:ext cx="3592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b="1" dirty="0">
                <a:solidFill>
                  <a:prstClr val="black"/>
                </a:solidFill>
                <a:latin typeface="Eras Medium ITC" panose="020B0602030504020804" pitchFamily="34" charset="0"/>
              </a:rPr>
              <a:t>É essa adaptação que queremos?</a:t>
            </a:r>
            <a:endParaRPr lang="pt-BR" altLang="pt-BR" sz="1200" b="1" dirty="0">
              <a:solidFill>
                <a:prstClr val="black"/>
              </a:solidFill>
              <a:latin typeface="Eras Medium ITC" panose="020B0602030504020804" pitchFamily="34" charset="0"/>
            </a:endParaRPr>
          </a:p>
        </p:txBody>
      </p:sp>
      <p:sp>
        <p:nvSpPr>
          <p:cNvPr id="10" name="CaixaDeTexto 2"/>
          <p:cNvSpPr txBox="1">
            <a:spLocks noChangeArrowheads="1"/>
          </p:cNvSpPr>
          <p:nvPr/>
        </p:nvSpPr>
        <p:spPr bwMode="auto">
          <a:xfrm>
            <a:off x="2794410" y="4879577"/>
            <a:ext cx="11592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1100" b="1">
                <a:solidFill>
                  <a:prstClr val="black"/>
                </a:solidFill>
                <a:latin typeface="Eras Medium ITC" panose="020B0602030504020804" pitchFamily="34" charset="0"/>
              </a:rPr>
              <a:t>Brasil, NE 2011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t="8048" r="5840" b="4142"/>
          <a:stretch/>
        </p:blipFill>
        <p:spPr bwMode="auto">
          <a:xfrm>
            <a:off x="1497175" y="1397444"/>
            <a:ext cx="5525213" cy="347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5496" y="49189"/>
            <a:ext cx="8352928" cy="576064"/>
          </a:xfrm>
          <a:prstGeom prst="rect">
            <a:avLst/>
          </a:prstGeom>
        </p:spPr>
        <p:txBody>
          <a:bodyPr/>
          <a:lstStyle>
            <a:lvl1pPr algn="l">
              <a:defRPr sz="2400" b="1" i="1">
                <a:solidFill>
                  <a:schemeClr val="tx2">
                    <a:lumMod val="50000"/>
                  </a:schemeClr>
                </a:solidFill>
                <a:effectLst/>
                <a:latin typeface="Eras Demi ITC" pitchFamily="34" charset="0"/>
              </a:defRPr>
            </a:lvl1pPr>
          </a:lstStyle>
          <a:p>
            <a:r>
              <a:rPr lang="pt-BR" i="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  -  Integração Lavoura-Pecuária-Floresta</a:t>
            </a:r>
            <a:endParaRPr lang="pt-BR" b="0" i="0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03495"/>
            <a:ext cx="3882008" cy="291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473" y="597866"/>
            <a:ext cx="3894584" cy="264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2" y="2754678"/>
            <a:ext cx="3816424" cy="286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Imagem 0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"/>
          <a:stretch>
            <a:fillRect/>
          </a:stretch>
        </p:blipFill>
        <p:spPr bwMode="auto">
          <a:xfrm>
            <a:off x="899592" y="920242"/>
            <a:ext cx="3544610" cy="2318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9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0" t="28445" r="28125" b="31508"/>
          <a:stretch>
            <a:fillRect/>
          </a:stretch>
        </p:blipFill>
        <p:spPr bwMode="auto">
          <a:xfrm>
            <a:off x="28575" y="1309688"/>
            <a:ext cx="9053513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-36513" y="49213"/>
            <a:ext cx="8353426" cy="5762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2">
                    <a:lumMod val="50000"/>
                  </a:schemeClr>
                </a:solidFill>
                <a:effectLst/>
                <a:latin typeface="Eras Demi ITC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  -  Integração Lavoura-Pecuária-Floresta</a:t>
            </a:r>
            <a:endParaRPr lang="pt-BR" b="0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39700" y="912813"/>
            <a:ext cx="8777288" cy="530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cs typeface="+mn-cs"/>
              </a:rPr>
              <a:t>Esquema representativo da degradação de pastagem </a:t>
            </a:r>
          </a:p>
        </p:txBody>
      </p:sp>
      <p:sp>
        <p:nvSpPr>
          <p:cNvPr id="48133" name="CaixaDeTexto 5"/>
          <p:cNvSpPr txBox="1">
            <a:spLocks noChangeArrowheads="1"/>
          </p:cNvSpPr>
          <p:nvPr/>
        </p:nvSpPr>
        <p:spPr bwMode="auto">
          <a:xfrm>
            <a:off x="-36513" y="5491163"/>
            <a:ext cx="9180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000" i="1"/>
              <a:t>Fonte: Observatório ABC, Embrapa. (Foto Embrapa, CNPGL) </a:t>
            </a:r>
          </a:p>
        </p:txBody>
      </p:sp>
    </p:spTree>
    <p:extLst>
      <p:ext uri="{BB962C8B-B14F-4D97-AF65-F5344CB8AC3E}">
        <p14:creationId xmlns:p14="http://schemas.microsoft.com/office/powerpoint/2010/main" val="674002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3529" y="697260"/>
            <a:ext cx="8496944" cy="281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BENEFÍCIOS</a:t>
            </a:r>
          </a:p>
          <a:p>
            <a:pPr algn="just">
              <a:lnSpc>
                <a:spcPct val="114000"/>
              </a:lnSpc>
            </a:pPr>
            <a:endParaRPr lang="pt-BR" sz="11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anose="020B0602030504020804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prstClr val="black"/>
                </a:solidFill>
                <a:latin typeface="Eras Medium ITC" panose="020B0602030504020804" pitchFamily="34" charset="0"/>
              </a:rPr>
              <a:t>Conserva </a:t>
            </a:r>
            <a:r>
              <a:rPr lang="pt-BR" dirty="0">
                <a:solidFill>
                  <a:prstClr val="black"/>
                </a:solidFill>
                <a:latin typeface="Eras Medium ITC" panose="020B0602030504020804" pitchFamily="34" charset="0"/>
              </a:rPr>
              <a:t>o solo e sua umidade.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Eras Medium ITC" panose="020B0602030504020804" pitchFamily="34" charset="0"/>
              </a:rPr>
              <a:t>Aumenta o teor de matéria orgânica </a:t>
            </a:r>
            <a:r>
              <a:rPr lang="pt-BR" dirty="0" smtClean="0">
                <a:solidFill>
                  <a:prstClr val="black"/>
                </a:solidFill>
                <a:latin typeface="Eras Medium ITC" panose="020B0602030504020804" pitchFamily="34" charset="0"/>
              </a:rPr>
              <a:t>do </a:t>
            </a:r>
            <a:r>
              <a:rPr lang="pt-BR" dirty="0">
                <a:solidFill>
                  <a:prstClr val="black"/>
                </a:solidFill>
                <a:latin typeface="Eras Medium ITC" panose="020B0602030504020804" pitchFamily="34" charset="0"/>
              </a:rPr>
              <a:t>solo </a:t>
            </a:r>
            <a:endParaRPr lang="pt-BR" dirty="0" smtClean="0">
              <a:solidFill>
                <a:prstClr val="black"/>
              </a:solidFill>
              <a:latin typeface="Eras Medium ITC" panose="020B0602030504020804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prstClr val="black"/>
                </a:solidFill>
                <a:latin typeface="Eras Medium ITC" panose="020B0602030504020804" pitchFamily="34" charset="0"/>
              </a:rPr>
              <a:t>Reduz </a:t>
            </a:r>
            <a:r>
              <a:rPr lang="pt-BR" dirty="0">
                <a:solidFill>
                  <a:prstClr val="black"/>
                </a:solidFill>
                <a:latin typeface="Eras Medium ITC" panose="020B0602030504020804" pitchFamily="34" charset="0"/>
              </a:rPr>
              <a:t>a erosão.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Eras Medium ITC" panose="020B0602030504020804" pitchFamily="34" charset="0"/>
              </a:rPr>
              <a:t>Sequestra carbono da atmosfera.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prstClr val="black"/>
                </a:solidFill>
                <a:latin typeface="Eras Medium ITC" panose="020B0602030504020804" pitchFamily="34" charset="0"/>
              </a:rPr>
              <a:t>Aumenta </a:t>
            </a:r>
            <a:r>
              <a:rPr lang="pt-BR" dirty="0">
                <a:solidFill>
                  <a:prstClr val="black"/>
                </a:solidFill>
                <a:latin typeface="Eras Medium ITC" panose="020B0602030504020804" pitchFamily="34" charset="0"/>
              </a:rPr>
              <a:t>a eficiência da adubação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prstClr val="black"/>
                </a:solidFill>
                <a:latin typeface="Eras Medium ITC" panose="020B0602030504020804" pitchFamily="34" charset="0"/>
              </a:rPr>
              <a:t>Reduz </a:t>
            </a:r>
            <a:r>
              <a:rPr lang="pt-BR" dirty="0">
                <a:solidFill>
                  <a:prstClr val="black"/>
                </a:solidFill>
                <a:latin typeface="Eras Medium ITC" panose="020B0602030504020804" pitchFamily="34" charset="0"/>
              </a:rPr>
              <a:t>consumo de energia fóssil, por menor utilização de tratores e arados.</a:t>
            </a:r>
          </a:p>
          <a:p>
            <a:pPr algn="just">
              <a:lnSpc>
                <a:spcPct val="114000"/>
              </a:lnSpc>
            </a:pPr>
            <a:endParaRPr lang="pt-BR" dirty="0" smtClean="0">
              <a:solidFill>
                <a:prstClr val="black"/>
              </a:solidFill>
              <a:latin typeface="Eras Medium ITC" panose="020B0602030504020804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5496" y="61190"/>
            <a:ext cx="8352928" cy="576064"/>
          </a:xfrm>
          <a:prstGeom prst="rect">
            <a:avLst/>
          </a:prstGeom>
        </p:spPr>
        <p:txBody>
          <a:bodyPr/>
          <a:lstStyle>
            <a:lvl1pPr algn="l">
              <a:defRPr sz="2400" b="1" i="1">
                <a:solidFill>
                  <a:schemeClr val="tx2">
                    <a:lumMod val="50000"/>
                  </a:schemeClr>
                </a:solidFill>
                <a:effectLst/>
                <a:latin typeface="Eras Demi ITC" pitchFamily="34" charset="0"/>
              </a:defRPr>
            </a:lvl1pPr>
          </a:lstStyle>
          <a:p>
            <a:r>
              <a:rPr lang="pt-BR" i="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ABC  -  PLANTIO DIRETO</a:t>
            </a:r>
            <a:endParaRPr lang="pt-BR" b="0" i="0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9211" y="5468839"/>
            <a:ext cx="9091777" cy="28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4000"/>
              </a:lnSpc>
            </a:pPr>
            <a:r>
              <a:rPr lang="pt-BR" sz="1100" i="1" dirty="0" smtClean="0">
                <a:solidFill>
                  <a:prstClr val="black"/>
                </a:solidFill>
              </a:rPr>
              <a:t>Fonte: Observatório ABC</a:t>
            </a:r>
          </a:p>
        </p:txBody>
      </p:sp>
      <p:pic>
        <p:nvPicPr>
          <p:cNvPr id="9" name="Picture 4" descr="Resultado de imagem para conservação do so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266" y="3799778"/>
            <a:ext cx="2266950" cy="186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655762"/>
            <a:ext cx="2195122" cy="166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995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105115"/>
            <a:ext cx="1907704" cy="1430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141286"/>
            <a:ext cx="7560840" cy="576064"/>
          </a:xfrm>
          <a:prstGeom prst="rect">
            <a:avLst/>
          </a:prstGeom>
        </p:spPr>
        <p:txBody>
          <a:bodyPr/>
          <a:lstStyle>
            <a:lvl1pPr algn="l">
              <a:defRPr sz="2400" b="1" i="1">
                <a:solidFill>
                  <a:schemeClr val="tx2">
                    <a:lumMod val="50000"/>
                  </a:schemeClr>
                </a:solidFill>
                <a:effectLst/>
                <a:latin typeface="Eras Demi ITC" pitchFamily="34" charset="0"/>
              </a:defRPr>
            </a:lvl1pPr>
          </a:lstStyle>
          <a:p>
            <a:r>
              <a:rPr lang="pt-BR" sz="2300" i="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ABC  - Recuperação de pastagens degradadas</a:t>
            </a:r>
            <a:endParaRPr lang="pt-BR" sz="2300" b="0" i="0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45757" y="5535459"/>
            <a:ext cx="9091777" cy="28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pt-BR" sz="1100" i="1" dirty="0" smtClean="0">
                <a:solidFill>
                  <a:prstClr val="black"/>
                </a:solidFill>
              </a:rPr>
              <a:t>Fonte: Observatório ABC</a:t>
            </a:r>
          </a:p>
        </p:txBody>
      </p:sp>
      <p:sp>
        <p:nvSpPr>
          <p:cNvPr id="2" name="Retângulo 1"/>
          <p:cNvSpPr/>
          <p:nvPr/>
        </p:nvSpPr>
        <p:spPr>
          <a:xfrm>
            <a:off x="539552" y="734962"/>
            <a:ext cx="7776864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Principais Benefícios</a:t>
            </a:r>
          </a:p>
          <a:p>
            <a:pPr>
              <a:lnSpc>
                <a:spcPct val="150000"/>
              </a:lnSpc>
            </a:pPr>
            <a:endParaRPr lang="pt-BR" sz="1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prstClr val="black"/>
                </a:solidFill>
                <a:latin typeface="Eras Demi ITC" panose="020B0805030504020804" pitchFamily="34" charset="0"/>
              </a:rPr>
              <a:t>•</a:t>
            </a:r>
            <a:r>
              <a:rPr lang="pt-BR" dirty="0" smtClean="0">
                <a:latin typeface="Eras Demi ITC" panose="020B0805030504020804" pitchFamily="34" charset="0"/>
              </a:rPr>
              <a:t>Restabelecimento </a:t>
            </a:r>
            <a:r>
              <a:rPr lang="pt-BR" dirty="0">
                <a:latin typeface="Eras Demi ITC" panose="020B0805030504020804" pitchFamily="34" charset="0"/>
              </a:rPr>
              <a:t>da capacidade produtiva de pastagens cultivadas;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Eras Demi ITC" panose="020B0805030504020804" pitchFamily="34" charset="0"/>
              </a:rPr>
              <a:t>•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Conservação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do solo e da água;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Eras Demi ITC" panose="020B0805030504020804" pitchFamily="34" charset="0"/>
              </a:rPr>
              <a:t>•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Aumento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do teor de matéria orgânica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e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de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carbono do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solo;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•Aumento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da fertilidade do solo e da reciclagem de nutrientes;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•Aumento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da atividade biológica do solo;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prstClr val="black"/>
                </a:solidFill>
                <a:latin typeface="Eras Demi ITC" panose="020B0805030504020804" pitchFamily="34" charset="0"/>
              </a:rPr>
              <a:t>•Aumento </a:t>
            </a:r>
            <a:r>
              <a:rPr lang="pt-BR" dirty="0">
                <a:solidFill>
                  <a:prstClr val="black"/>
                </a:solidFill>
                <a:latin typeface="Eras Demi ITC" panose="020B0805030504020804" pitchFamily="34" charset="0"/>
              </a:rPr>
              <a:t>da produtividade agrícola e da renda do produtor </a:t>
            </a:r>
            <a:r>
              <a:rPr lang="pt-BR" dirty="0" smtClean="0">
                <a:solidFill>
                  <a:prstClr val="black"/>
                </a:solidFill>
                <a:latin typeface="Eras Demi ITC" panose="020B0805030504020804" pitchFamily="34" charset="0"/>
              </a:rPr>
              <a:t>rural</a:t>
            </a:r>
            <a:endParaRPr lang="pt-BR" dirty="0">
              <a:solidFill>
                <a:prstClr val="black"/>
              </a:solidFill>
              <a:latin typeface="Eras Demi ITC" panose="020B08050305040208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653" y="4245032"/>
            <a:ext cx="2093234" cy="1419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558" y="4180216"/>
            <a:ext cx="1869095" cy="1401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3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69268"/>
            <a:ext cx="9144000" cy="49457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971600" y="1417340"/>
            <a:ext cx="72008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5400" b="1" cap="small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2. O Observatório ABC</a:t>
            </a:r>
            <a:endParaRPr lang="pt-BR" sz="1050" b="1" cap="small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08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08860"/>
            <a:ext cx="504056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11560" y="208860"/>
            <a:ext cx="6696744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300" b="1" dirty="0" smtClean="0">
                <a:solidFill>
                  <a:prstClr val="white"/>
                </a:solidFill>
                <a:latin typeface="Candara" panose="020E0502030303020204" pitchFamily="34" charset="0"/>
              </a:rPr>
              <a:t>A Criação do Observatório ABC – novembro de 2012</a:t>
            </a:r>
            <a:endParaRPr lang="pt-BR" sz="2300" dirty="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8984" y="937287"/>
            <a:ext cx="835292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20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O </a:t>
            </a:r>
            <a:r>
              <a:rPr lang="pt-BR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Observatório </a:t>
            </a:r>
            <a:r>
              <a:rPr lang="pt-BR" sz="20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ABC</a:t>
            </a:r>
            <a:r>
              <a:rPr lang="pt-BR" sz="20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pt-BR" sz="2000" dirty="0" smtClean="0">
                <a:solidFill>
                  <a:prstClr val="black"/>
                </a:solidFill>
                <a:latin typeface="Candara" panose="020E0502030303020204" pitchFamily="34" charset="0"/>
              </a:rPr>
              <a:t>é </a:t>
            </a:r>
            <a:r>
              <a:rPr lang="pt-BR" sz="2000" dirty="0">
                <a:solidFill>
                  <a:prstClr val="black"/>
                </a:solidFill>
                <a:latin typeface="Candara" panose="020E0502030303020204" pitchFamily="34" charset="0"/>
              </a:rPr>
              <a:t>uma iniciativa voltada à produção de estudos, informações, eventos, debates e discussões sobre a Agricultura de Baixa Emissão de Carbono no Brasil, visando o fomento do Plano e do Programa ABC no </a:t>
            </a:r>
            <a:r>
              <a:rPr lang="pt-BR" sz="2000" dirty="0" smtClean="0">
                <a:solidFill>
                  <a:prstClr val="black"/>
                </a:solidFill>
                <a:latin typeface="Candara" panose="020E0502030303020204" pitchFamily="34" charset="0"/>
              </a:rPr>
              <a:t>país;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sz="20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Coordenado pelo </a:t>
            </a:r>
            <a:r>
              <a:rPr lang="pt-BR" sz="2000" b="1" dirty="0" err="1">
                <a:solidFill>
                  <a:prstClr val="black"/>
                </a:solidFill>
                <a:latin typeface="Candara" panose="020E0502030303020204" pitchFamily="34" charset="0"/>
              </a:rPr>
              <a:t>GVAgro</a:t>
            </a:r>
            <a:r>
              <a:rPr lang="pt-BR" sz="2000" dirty="0">
                <a:solidFill>
                  <a:prstClr val="black"/>
                </a:solidFill>
                <a:latin typeface="Candara" panose="020E0502030303020204" pitchFamily="34" charset="0"/>
              </a:rPr>
              <a:t> – Centro de Estudos em Agronegócio da FGV</a:t>
            </a:r>
            <a:r>
              <a:rPr lang="pt-BR" sz="2000" dirty="0" smtClean="0">
                <a:solidFill>
                  <a:prstClr val="black"/>
                </a:solidFill>
                <a:latin typeface="Candara" panose="020E0502030303020204" pitchFamily="34" charset="0"/>
              </a:rPr>
              <a:t>, e desenvolvido </a:t>
            </a:r>
            <a:r>
              <a:rPr lang="pt-BR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em parceria com o </a:t>
            </a:r>
            <a:r>
              <a:rPr lang="pt-BR" sz="2000" b="1" dirty="0" err="1">
                <a:solidFill>
                  <a:prstClr val="black"/>
                </a:solidFill>
                <a:latin typeface="Candara" panose="020E0502030303020204" pitchFamily="34" charset="0"/>
              </a:rPr>
              <a:t>GVCes</a:t>
            </a:r>
            <a:r>
              <a:rPr lang="pt-BR" sz="2000" dirty="0">
                <a:solidFill>
                  <a:prstClr val="black"/>
                </a:solidFill>
                <a:latin typeface="Candara" panose="020E0502030303020204" pitchFamily="34" charset="0"/>
              </a:rPr>
              <a:t> – Centro de Sustentabilidade da FGV, o Observatório iniciou suas atividades em setembro de </a:t>
            </a:r>
            <a:r>
              <a:rPr lang="pt-BR" sz="2000" dirty="0" smtClean="0">
                <a:solidFill>
                  <a:prstClr val="black"/>
                </a:solidFill>
                <a:latin typeface="Candara" panose="020E0502030303020204" pitchFamily="34" charset="0"/>
              </a:rPr>
              <a:t>2012.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sz="20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2000" dirty="0" smtClean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pt-BR" sz="20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Financiado pela CLUA (Aliança pelo Clima e Uso da Terra)     </a:t>
            </a:r>
          </a:p>
          <a:p>
            <a:pPr marL="361950" algn="just"/>
            <a:r>
              <a:rPr lang="pt-BR" dirty="0" smtClean="0">
                <a:solidFill>
                  <a:prstClr val="black"/>
                </a:solidFill>
                <a:latin typeface="Candara" panose="020E0502030303020204" pitchFamily="34" charset="0"/>
              </a:rPr>
              <a:t>Entidade mantida por 4 fundações: Ford, Moore</a:t>
            </a:r>
            <a:r>
              <a:rPr lang="pt-BR" dirty="0">
                <a:solidFill>
                  <a:prstClr val="black"/>
                </a:solidFill>
                <a:latin typeface="Candara" panose="020E0502030303020204" pitchFamily="34" charset="0"/>
              </a:rPr>
              <a:t>, </a:t>
            </a:r>
            <a:r>
              <a:rPr lang="pt-BR" dirty="0" smtClean="0">
                <a:solidFill>
                  <a:prstClr val="black"/>
                </a:solidFill>
                <a:latin typeface="Candara" panose="020E0502030303020204" pitchFamily="34" charset="0"/>
              </a:rPr>
              <a:t>Packard e </a:t>
            </a:r>
            <a:r>
              <a:rPr lang="pt-BR" dirty="0" err="1" smtClean="0">
                <a:solidFill>
                  <a:prstClr val="black"/>
                </a:solidFill>
                <a:latin typeface="Candara" panose="020E0502030303020204" pitchFamily="34" charset="0"/>
              </a:rPr>
              <a:t>Climate</a:t>
            </a:r>
            <a:r>
              <a:rPr lang="pt-BR" dirty="0" smtClean="0">
                <a:solidFill>
                  <a:prstClr val="black"/>
                </a:solidFill>
                <a:latin typeface="Candara" panose="020E0502030303020204" pitchFamily="34" charset="0"/>
              </a:rPr>
              <a:t> Works</a:t>
            </a:r>
          </a:p>
          <a:p>
            <a:pPr algn="just"/>
            <a:endParaRPr lang="pt-BR" dirty="0" smtClean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337220"/>
            <a:ext cx="504056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11560" y="337220"/>
            <a:ext cx="6696744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Candara" panose="020E0502030303020204" pitchFamily="34" charset="0"/>
              </a:rPr>
              <a:t>Observatório </a:t>
            </a:r>
            <a:r>
              <a:rPr lang="pt-BR" sz="2400" b="1" dirty="0">
                <a:latin typeface="Candara" panose="020E0502030303020204" pitchFamily="34" charset="0"/>
              </a:rPr>
              <a:t>ABC </a:t>
            </a:r>
            <a:r>
              <a:rPr lang="pt-BR" sz="2400" b="1" dirty="0" smtClean="0">
                <a:latin typeface="Candara" panose="020E0502030303020204" pitchFamily="34" charset="0"/>
              </a:rPr>
              <a:t> - Agricultura </a:t>
            </a:r>
            <a:r>
              <a:rPr lang="pt-BR" sz="2400" b="1" dirty="0">
                <a:latin typeface="Candara" panose="020E0502030303020204" pitchFamily="34" charset="0"/>
              </a:rPr>
              <a:t>de Baixo </a:t>
            </a:r>
            <a:r>
              <a:rPr lang="pt-BR" sz="2400" b="1" dirty="0" smtClean="0">
                <a:latin typeface="Candara" panose="020E0502030303020204" pitchFamily="34" charset="0"/>
              </a:rPr>
              <a:t>Carbono</a:t>
            </a:r>
            <a:endParaRPr lang="pt-BR" sz="2400" dirty="0">
              <a:latin typeface="Candara" panose="020E0502030303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1560" y="1031836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b="1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Principais resultados:</a:t>
            </a:r>
            <a:endParaRPr lang="pt-BR" sz="2000" b="1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pt-BR" b="1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pt-BR" b="1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Publicação do Plano ABC  - Novembro/2013</a:t>
            </a:r>
          </a:p>
          <a:p>
            <a:pPr lvl="0"/>
            <a:endParaRPr lang="pt-BR" sz="2000" b="1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Aproximação com BNDES e Banco do Brasil, que promoveu a sensibilização destes atores na importância do uso dos recursos.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pt-BR" sz="2000" b="1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Parceria com o BNDES e com o Banco Central  para fornecimento dos dados de aplicação dos recursos financeiros do Programa ABC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pt-BR" sz="2000" b="1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8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65212"/>
            <a:ext cx="504056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11560" y="265212"/>
            <a:ext cx="6840760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Candara" panose="020E0502030303020204" pitchFamily="34" charset="0"/>
              </a:rPr>
              <a:t>Observatório </a:t>
            </a:r>
            <a:r>
              <a:rPr lang="pt-BR" sz="2400" b="1" dirty="0">
                <a:latin typeface="Candara" panose="020E0502030303020204" pitchFamily="34" charset="0"/>
              </a:rPr>
              <a:t>ABC </a:t>
            </a:r>
            <a:r>
              <a:rPr lang="pt-BR" sz="2400" b="1" dirty="0" smtClean="0">
                <a:latin typeface="Candara" panose="020E0502030303020204" pitchFamily="34" charset="0"/>
              </a:rPr>
              <a:t> - Agricultura </a:t>
            </a:r>
            <a:r>
              <a:rPr lang="pt-BR" sz="2400" b="1" dirty="0">
                <a:latin typeface="Candara" panose="020E0502030303020204" pitchFamily="34" charset="0"/>
              </a:rPr>
              <a:t>de Baixo </a:t>
            </a:r>
            <a:r>
              <a:rPr lang="pt-BR" sz="2400" b="1" dirty="0" smtClean="0">
                <a:latin typeface="Candara" panose="020E0502030303020204" pitchFamily="34" charset="0"/>
              </a:rPr>
              <a:t>Carbono</a:t>
            </a:r>
            <a:endParaRPr lang="pt-BR" sz="2400" dirty="0">
              <a:latin typeface="Candara" panose="020E0502030303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68102" y="985292"/>
            <a:ext cx="835292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Principais resultados: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lvl="0"/>
            <a:endParaRPr lang="pt-BR" b="1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t-BR" sz="19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O Observatório é reconhecido como a principal referência no tema Agricultura ABC no país (tanto para o setor público, quanto para o setor privado)</a:t>
            </a:r>
          </a:p>
          <a:p>
            <a:pPr lvl="0"/>
            <a:endParaRPr lang="pt-BR" sz="1900" b="1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19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Consulta do Ministério Público referente a auditoria sobre políticas públicas que afetam o uso da terra no Brasil;</a:t>
            </a:r>
          </a:p>
          <a:p>
            <a:pPr lvl="1"/>
            <a:endParaRPr lang="pt-BR" sz="1900" b="1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19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Aproximação de diversas entidades para trabalharem associadas a nós (WRI, </a:t>
            </a:r>
            <a:r>
              <a:rPr lang="pt-BR" sz="1900" b="1" dirty="0" err="1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Esalq</a:t>
            </a:r>
            <a:r>
              <a:rPr lang="pt-BR" sz="19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, Imaflora, TNC, GTPS, CAGG  - </a:t>
            </a:r>
            <a:r>
              <a:rPr lang="pt-BR" sz="1900" b="1" dirty="0" err="1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Coalision</a:t>
            </a:r>
            <a:r>
              <a:rPr lang="pt-BR" sz="19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pt-BR" sz="1900" b="1" dirty="0" err="1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on</a:t>
            </a:r>
            <a:r>
              <a:rPr lang="pt-BR" sz="19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pt-BR" sz="1900" b="1" dirty="0" err="1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Agriculture</a:t>
            </a:r>
            <a:r>
              <a:rPr lang="pt-BR" sz="19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pt-BR" sz="1900" b="1" dirty="0" err="1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Greenhouse</a:t>
            </a:r>
            <a:r>
              <a:rPr lang="pt-BR" sz="19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 Gases);</a:t>
            </a:r>
          </a:p>
          <a:p>
            <a:pPr lvl="1"/>
            <a:endParaRPr lang="pt-BR" b="1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37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337220"/>
            <a:ext cx="504056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9211" y="5468839"/>
            <a:ext cx="9091777" cy="28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4000"/>
              </a:lnSpc>
            </a:pPr>
            <a:r>
              <a:rPr lang="pt-BR" sz="1100" i="1" dirty="0" smtClean="0">
                <a:solidFill>
                  <a:prstClr val="black"/>
                </a:solidFill>
              </a:rPr>
              <a:t>Fonte: Observatório ABC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9468"/>
            <a:ext cx="7580806" cy="248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39552" y="337221"/>
            <a:ext cx="7056784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Candara" panose="020E0502030303020204" pitchFamily="34" charset="0"/>
              </a:rPr>
              <a:t>Observatório </a:t>
            </a:r>
            <a:r>
              <a:rPr lang="pt-BR" sz="2400" b="1" dirty="0">
                <a:latin typeface="Candara" panose="020E0502030303020204" pitchFamily="34" charset="0"/>
              </a:rPr>
              <a:t>ABC </a:t>
            </a:r>
            <a:r>
              <a:rPr lang="pt-BR" sz="2400" b="1" dirty="0" smtClean="0">
                <a:latin typeface="Candara" panose="020E0502030303020204" pitchFamily="34" charset="0"/>
              </a:rPr>
              <a:t> - Agricultura </a:t>
            </a:r>
            <a:r>
              <a:rPr lang="pt-BR" sz="2400" b="1" dirty="0">
                <a:latin typeface="Candara" panose="020E0502030303020204" pitchFamily="34" charset="0"/>
              </a:rPr>
              <a:t>de Baixo </a:t>
            </a:r>
            <a:r>
              <a:rPr lang="pt-BR" sz="2400" b="1" dirty="0" smtClean="0">
                <a:latin typeface="Candara" panose="020E0502030303020204" pitchFamily="34" charset="0"/>
              </a:rPr>
              <a:t>Carbono</a:t>
            </a:r>
            <a:endParaRPr lang="pt-BR" sz="2400" dirty="0">
              <a:latin typeface="Candara" panose="020E0502030303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24147" y="808088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b="1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Principais resultados:</a:t>
            </a:r>
            <a:endParaRPr lang="pt-BR" sz="2000" b="1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lvl="1"/>
            <a:endParaRPr lang="pt-BR" b="1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Aumentos 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dos desembolsos do Programa ABC</a:t>
            </a:r>
          </a:p>
          <a:p>
            <a:pPr lvl="1"/>
            <a:endParaRPr lang="pt-BR" sz="2000" b="1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pt-BR" sz="2000" b="1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pt-BR" sz="2000" b="1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pt-BR" sz="2000" b="1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6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93204"/>
            <a:ext cx="504056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11560" y="193204"/>
            <a:ext cx="6624736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 b="1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ctr"/>
            <a:r>
              <a:rPr lang="pt-BR" sz="21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Ações </a:t>
            </a:r>
            <a:r>
              <a:rPr lang="pt-BR" sz="2100" b="1" dirty="0">
                <a:solidFill>
                  <a:schemeClr val="bg1"/>
                </a:solidFill>
                <a:latin typeface="Candara" panose="020E0502030303020204" pitchFamily="34" charset="0"/>
              </a:rPr>
              <a:t>do Observatório que viabilizaram esse resultado:</a:t>
            </a:r>
          </a:p>
          <a:p>
            <a:pPr algn="ctr"/>
            <a:endParaRPr lang="pt-BR" sz="21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7544" y="1006019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t-BR" sz="2000" b="1" u="sng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Website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 do projeto com: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estudos, sistemas, notícias, agenda, publicações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e vídeos produzidos pela equipe do Observatório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ublicações, notícias e informações sobre o Plano e o Programa ABC</a:t>
            </a:r>
          </a:p>
          <a:p>
            <a:pPr lvl="1"/>
            <a:endParaRPr lang="pt-BR" sz="2000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lvl="1"/>
            <a:r>
              <a:rPr lang="pt-BR" sz="2000" b="1" i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O Observatório ABC e seu website tornaram-se referência de consulta sobre o tema para diversos </a:t>
            </a:r>
            <a:r>
              <a:rPr lang="pt-BR" sz="2000" b="1" i="1" dirty="0" err="1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stakeholders</a:t>
            </a:r>
            <a:r>
              <a:rPr lang="pt-BR" sz="2000" b="1" i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Ministério Público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Ministérios da Agricultura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BNDES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Secretarias Estaduais de Agricultura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Embrapa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ONGs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Instituições privadas e de representação de classe do setor</a:t>
            </a:r>
          </a:p>
          <a:p>
            <a:pPr lvl="1"/>
            <a:endParaRPr lang="pt-BR" sz="2000" b="1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0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8861" y="1273324"/>
            <a:ext cx="8064896" cy="2661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pt-BR" sz="26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Estado da arte antes da criação do Observatório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Tx/>
              <a:buAutoNum type="arabicPeriod"/>
            </a:pPr>
            <a:r>
              <a:rPr lang="pt-BR" sz="26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O Observatório ABC</a:t>
            </a:r>
            <a:endParaRPr lang="pt-BR" sz="2600" b="1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pt-BR" sz="26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Ações do Observatório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pt-BR" sz="26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Propostas para Revisão do Plano ABC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93204"/>
            <a:ext cx="504056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683568" y="193204"/>
            <a:ext cx="6192688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latin typeface="Candara" panose="020E0502030303020204" pitchFamily="34" charset="0"/>
              </a:rPr>
              <a:t>Agenda</a:t>
            </a:r>
            <a:endParaRPr lang="pt-BR" sz="28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96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 t="10714" r="20574"/>
          <a:stretch/>
        </p:blipFill>
        <p:spPr bwMode="auto">
          <a:xfrm>
            <a:off x="4716015" y="199654"/>
            <a:ext cx="4077669" cy="269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8" t="12157" r="20909" b="9325"/>
          <a:stretch/>
        </p:blipFill>
        <p:spPr bwMode="auto">
          <a:xfrm>
            <a:off x="275309" y="2934043"/>
            <a:ext cx="414984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2" r="19911"/>
          <a:stretch/>
        </p:blipFill>
        <p:spPr bwMode="auto">
          <a:xfrm>
            <a:off x="299369" y="277214"/>
            <a:ext cx="4128244" cy="262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1" t="12239" r="25649" b="6025"/>
          <a:stretch/>
        </p:blipFill>
        <p:spPr bwMode="auto">
          <a:xfrm>
            <a:off x="4716017" y="2963023"/>
            <a:ext cx="4077669" cy="24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24884"/>
            <a:ext cx="504056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11561" y="424884"/>
            <a:ext cx="7416824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Ações do Observatório que viabilizaram esse resultado: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5536" y="985292"/>
            <a:ext cx="8496944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t-BR" b="1" u="sng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oito </a:t>
            </a:r>
            <a:r>
              <a:rPr lang="pt-BR" b="1" u="sng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estudos e relatórios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 (versando sobre os aspectos técnicos do Plano ABC, status do Plano no Brasil e na Amazônia, governança, desembolsos do programa ABC, entre outros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):</a:t>
            </a:r>
          </a:p>
          <a:p>
            <a:pPr lvl="0"/>
            <a:endParaRPr lang="pt-BR" sz="1200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16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Agricultura de Baixa Emissão de Carbono: A Evolução de um Novo Paradigma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Agricultura de Baixa Emissão de Carbono: </a:t>
            </a:r>
            <a:r>
              <a:rPr lang="pt-BR" sz="16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Quem Cumpre as Decisões – Uma Análise da Governança do Plano ABC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Agricultura de Baixa Emissão de Carbono: </a:t>
            </a:r>
            <a:r>
              <a:rPr lang="pt-BR" sz="16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Financiando a Transição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Análise dos Desembolsos do Programa ABC - Safra </a:t>
            </a:r>
            <a:r>
              <a:rPr lang="pt-BR" sz="16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2013/2014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Análise dos Recursos do Programa ABC - Visão </a:t>
            </a:r>
            <a:r>
              <a:rPr lang="pt-BR" sz="16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Regional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16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Análise 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dos Recursos do Programa </a:t>
            </a:r>
            <a:r>
              <a:rPr lang="pt-BR" sz="16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ABC - Finalidades </a:t>
            </a: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de investimentos</a:t>
            </a:r>
            <a:endParaRPr lang="pt-BR" sz="1600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Análise dos recursos do Programa ABC - Foco na Amazônia </a:t>
            </a:r>
            <a:r>
              <a:rPr lang="pt-BR" sz="16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Legal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16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Invertendo o Sinal de Carbono da Agropecuária Brasileira</a:t>
            </a:r>
          </a:p>
          <a:p>
            <a:pPr lvl="1"/>
            <a:endParaRPr lang="pt-BR" sz="1600" b="1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lvl="1"/>
            <a:r>
              <a:rPr lang="pt-BR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Todos os estudos estão disponíveis no website do Observatório ABC em português e em inglês*</a:t>
            </a:r>
          </a:p>
          <a:p>
            <a:pPr lvl="1"/>
            <a:endParaRPr lang="pt-BR" sz="1400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lvl="1"/>
            <a:r>
              <a:rPr lang="pt-BR" sz="11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* Os três últimos estão em processo de tradução</a:t>
            </a:r>
          </a:p>
        </p:txBody>
      </p:sp>
    </p:spTree>
    <p:extLst>
      <p:ext uri="{BB962C8B-B14F-4D97-AF65-F5344CB8AC3E}">
        <p14:creationId xmlns:p14="http://schemas.microsoft.com/office/powerpoint/2010/main" val="99739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7" t="10516" r="31841" b="1587"/>
          <a:stretch/>
        </p:blipFill>
        <p:spPr bwMode="auto">
          <a:xfrm>
            <a:off x="6749329" y="3494847"/>
            <a:ext cx="1965413" cy="215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0095" r="31928" b="2536"/>
          <a:stretch/>
        </p:blipFill>
        <p:spPr bwMode="auto">
          <a:xfrm>
            <a:off x="4572000" y="3456528"/>
            <a:ext cx="1965414" cy="220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9" t="10095" r="40044" b="2536"/>
          <a:stretch/>
        </p:blipFill>
        <p:spPr bwMode="auto">
          <a:xfrm>
            <a:off x="2411761" y="3445569"/>
            <a:ext cx="1993138" cy="220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0" t="10095" r="30032" b="2536"/>
          <a:stretch/>
        </p:blipFill>
        <p:spPr bwMode="auto">
          <a:xfrm>
            <a:off x="235932" y="937287"/>
            <a:ext cx="2011504" cy="217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0" t="10095" r="30143" b="2536"/>
          <a:stretch/>
        </p:blipFill>
        <p:spPr bwMode="auto">
          <a:xfrm>
            <a:off x="2411761" y="950763"/>
            <a:ext cx="1993138" cy="215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8" t="10095" r="31705" b="2536"/>
          <a:stretch/>
        </p:blipFill>
        <p:spPr bwMode="auto">
          <a:xfrm>
            <a:off x="4572000" y="950763"/>
            <a:ext cx="1965414" cy="212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7" t="10095" r="31707" b="2536"/>
          <a:stretch/>
        </p:blipFill>
        <p:spPr bwMode="auto">
          <a:xfrm>
            <a:off x="6749329" y="950762"/>
            <a:ext cx="1965413" cy="212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32" y="3456528"/>
            <a:ext cx="2011504" cy="219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54412" y="200835"/>
            <a:ext cx="6483002" cy="49642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Candara" panose="020E0502030303020204" pitchFamily="34" charset="0"/>
              </a:rPr>
              <a:t>Observatório </a:t>
            </a:r>
            <a:r>
              <a:rPr lang="pt-BR" sz="2400" b="1" dirty="0">
                <a:latin typeface="Candara" panose="020E0502030303020204" pitchFamily="34" charset="0"/>
              </a:rPr>
              <a:t>ABC </a:t>
            </a:r>
            <a:r>
              <a:rPr lang="pt-BR" sz="2400" b="1" dirty="0" smtClean="0">
                <a:latin typeface="Candara" panose="020E0502030303020204" pitchFamily="34" charset="0"/>
              </a:rPr>
              <a:t> - Publicações</a:t>
            </a:r>
            <a:endParaRPr lang="pt-BR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7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69268"/>
            <a:ext cx="9144000" cy="49457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971600" y="1417340"/>
            <a:ext cx="72008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5400" b="1" cap="small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3</a:t>
            </a:r>
            <a:r>
              <a:rPr lang="pt-BR" sz="5400" b="1" cap="small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. Ações do Observatório ABC</a:t>
            </a:r>
            <a:endParaRPr lang="pt-BR" sz="1050" b="1" cap="small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62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337220"/>
            <a:ext cx="504056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95536" y="1120687"/>
            <a:ext cx="8352928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t-BR" sz="2000" b="1" u="sng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sistema de informação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 de acompanhamento da elaboração e execução dos Planos Estaduais do ABC (Comitês Gestores Estaduais do Plano ABC)</a:t>
            </a:r>
          </a:p>
          <a:p>
            <a:pPr lvl="0"/>
            <a:endParaRPr lang="pt-BR" sz="2000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19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Desenvolvimento de cartilha de sugestões para elaboração do plano estadual com boas práticas de governança;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t-BR" sz="19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Contribuição ao Ministério da Agricultura, que não desenvolveu tal produto</a:t>
            </a:r>
          </a:p>
          <a:p>
            <a:pPr lvl="2"/>
            <a:endParaRPr lang="pt-BR" sz="1900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19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Workshop em Brasília para treinamento em formulação e governança dos Planos Estaduais para os Comitês Gestores do Plano na Amazônia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t-BR" sz="19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Participação de representantes de oito dos nove estados da Amazônia Legal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t-BR" sz="19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Preenchimento de planilhas do sistema de informação do Observatório ABC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1560" y="337220"/>
            <a:ext cx="6768752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b="1" dirty="0">
                <a:solidFill>
                  <a:schemeClr val="bg1"/>
                </a:solidFill>
                <a:latin typeface="Candara" panose="020E0502030303020204" pitchFamily="34" charset="0"/>
              </a:rPr>
              <a:t>Ações do Observatório que viabilizaram esse resultado:</a:t>
            </a:r>
          </a:p>
        </p:txBody>
      </p:sp>
    </p:spTree>
    <p:extLst>
      <p:ext uri="{BB962C8B-B14F-4D97-AF65-F5344CB8AC3E}">
        <p14:creationId xmlns:p14="http://schemas.microsoft.com/office/powerpoint/2010/main" val="24582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24884"/>
            <a:ext cx="504056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83568" y="424884"/>
            <a:ext cx="8352928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Candara" panose="020E0502030303020204" pitchFamily="34" charset="0"/>
              </a:rPr>
              <a:t>Sistema de acompanhamento dos Comitês Gestores Estaduais </a:t>
            </a:r>
            <a:endParaRPr lang="pt-BR" sz="2400" dirty="0">
              <a:latin typeface="Candara" panose="020E0502030303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8" t="19313" r="19180" b="6250"/>
          <a:stretch/>
        </p:blipFill>
        <p:spPr bwMode="auto">
          <a:xfrm>
            <a:off x="408756" y="1105358"/>
            <a:ext cx="8267700" cy="453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5" t="31511" r="23499" b="16666"/>
          <a:stretch/>
        </p:blipFill>
        <p:spPr bwMode="auto">
          <a:xfrm>
            <a:off x="5867486" y="2125473"/>
            <a:ext cx="257175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04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65212"/>
            <a:ext cx="504056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33636" y="995625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t-BR" sz="2000" b="1" u="sng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sistema </a:t>
            </a:r>
            <a:r>
              <a:rPr lang="pt-BR" sz="2000" b="1" u="sng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de informação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 dos desembolsos do Programa ABC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(parte do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crédito agrícola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)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pt-BR" sz="20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Parceria com Banco Central (SICOR) e BNDES para acesso aos dados;</a:t>
            </a:r>
          </a:p>
          <a:p>
            <a:pPr lvl="1"/>
            <a:endParaRPr lang="pt-BR" sz="2000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Sistematiza e disponibiliza dados atualizados mensalmente sobre o crédito tomado pelo agropecuarista para desenvolvimento das tecnologias de baixa emissão de carbono;</a:t>
            </a:r>
          </a:p>
          <a:p>
            <a:pPr lvl="1"/>
            <a:endParaRPr lang="pt-BR" sz="2000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Permite transparência e acesso a dados antes não sistematizados e disponíveis a nível público;</a:t>
            </a:r>
          </a:p>
          <a:p>
            <a:pPr lvl="1"/>
            <a:endParaRPr lang="pt-BR" sz="2000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Permitiu identificar inconsistências entre diferentes fontes de informação;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1560" y="265212"/>
            <a:ext cx="6696744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b="1" dirty="0">
                <a:solidFill>
                  <a:schemeClr val="bg1"/>
                </a:solidFill>
                <a:latin typeface="Candara" panose="020E0502030303020204" pitchFamily="34" charset="0"/>
              </a:rPr>
              <a:t>Ações do Observatório que viabilizaram esse resultado:</a:t>
            </a:r>
          </a:p>
        </p:txBody>
      </p:sp>
    </p:spTree>
    <p:extLst>
      <p:ext uri="{BB962C8B-B14F-4D97-AF65-F5344CB8AC3E}">
        <p14:creationId xmlns:p14="http://schemas.microsoft.com/office/powerpoint/2010/main" val="9788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0" t="12156" r="19675" b="10726"/>
          <a:stretch/>
        </p:blipFill>
        <p:spPr bwMode="auto">
          <a:xfrm>
            <a:off x="323528" y="841276"/>
            <a:ext cx="8483386" cy="445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97194"/>
            <a:ext cx="504056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11561" y="97194"/>
            <a:ext cx="6480720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b="1" dirty="0">
                <a:solidFill>
                  <a:schemeClr val="bg1"/>
                </a:solidFill>
                <a:latin typeface="Candara" panose="020E0502030303020204" pitchFamily="34" charset="0"/>
              </a:rPr>
              <a:t>S</a:t>
            </a:r>
            <a:r>
              <a:rPr lang="pt-BR" sz="21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istema </a:t>
            </a:r>
            <a:r>
              <a:rPr lang="pt-BR" sz="2100" b="1" dirty="0">
                <a:solidFill>
                  <a:schemeClr val="bg1"/>
                </a:solidFill>
                <a:latin typeface="Candara" panose="020E0502030303020204" pitchFamily="34" charset="0"/>
              </a:rPr>
              <a:t>de informação dos desembolsos do Programa ABC</a:t>
            </a:r>
          </a:p>
        </p:txBody>
      </p:sp>
    </p:spTree>
    <p:extLst>
      <p:ext uri="{BB962C8B-B14F-4D97-AF65-F5344CB8AC3E}">
        <p14:creationId xmlns:p14="http://schemas.microsoft.com/office/powerpoint/2010/main" val="382315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93204"/>
            <a:ext cx="504056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95536" y="913284"/>
            <a:ext cx="835292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t-BR" sz="2000" u="sng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oito </a:t>
            </a:r>
            <a:r>
              <a:rPr lang="pt-BR" sz="2000" u="sng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eventos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de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lançamento e debate dos estudos com a presença de debatedores do setor público, do setor privado e do terceiro setor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;</a:t>
            </a:r>
          </a:p>
          <a:p>
            <a:pPr lvl="0"/>
            <a:endParaRPr lang="pt-BR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Presenciais e todos com transmissão online;</a:t>
            </a:r>
          </a:p>
          <a:p>
            <a:pPr lvl="1"/>
            <a:endParaRPr lang="pt-BR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Participação de debatedores externos em todos: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Gestores da política pública: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Ministério da Agricultura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BNDES</a:t>
            </a:r>
            <a:endParaRPr lang="pt-BR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Banco do Brasil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Ministério do Meio Ambiente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Ministério da Fazenda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EMBRAPA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Secretaria de Assuntos Estratégicos da Presidência da República;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Representantes do setor privado;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Representantes de Organizações Não Governamentais;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1560" y="193204"/>
            <a:ext cx="6624736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b="1" dirty="0">
                <a:solidFill>
                  <a:schemeClr val="bg1"/>
                </a:solidFill>
                <a:latin typeface="Candara" panose="020E0502030303020204" pitchFamily="34" charset="0"/>
              </a:rPr>
              <a:t>Ações do Observatório que viabilizaram esse resultado:</a:t>
            </a:r>
          </a:p>
        </p:txBody>
      </p:sp>
    </p:spTree>
    <p:extLst>
      <p:ext uri="{BB962C8B-B14F-4D97-AF65-F5344CB8AC3E}">
        <p14:creationId xmlns:p14="http://schemas.microsoft.com/office/powerpoint/2010/main" val="291953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69268"/>
            <a:ext cx="9144000" cy="49457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971600" y="1417340"/>
            <a:ext cx="7200800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5400" b="1" cap="small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4. Propostas para Revisão do Plano ABC</a:t>
            </a:r>
            <a:endParaRPr lang="pt-BR" sz="1050" b="1" cap="small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69268"/>
            <a:ext cx="9144000" cy="49457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971600" y="1417340"/>
            <a:ext cx="7200800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5400" b="1" cap="small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1</a:t>
            </a:r>
            <a:r>
              <a:rPr lang="pt-BR" sz="5400" b="1" cap="small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. Estado da Arte antes da Criação do Observatório ABC</a:t>
            </a:r>
            <a:endParaRPr lang="pt-BR" sz="1050" b="1" cap="small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9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93204"/>
            <a:ext cx="504056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23528" y="913284"/>
            <a:ext cx="856895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t-BR" sz="2000" b="1" u="sng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Um documentos </a:t>
            </a:r>
            <a:r>
              <a:rPr lang="pt-BR" sz="2000" b="1" u="sng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de propostas </a:t>
            </a:r>
            <a:r>
              <a:rPr lang="pt-BR" sz="2000" b="1" u="sng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para a revisão oficial do Plano ABC dirigido ao governo</a:t>
            </a:r>
          </a:p>
          <a:p>
            <a:pPr lvl="0"/>
            <a:endParaRPr lang="pt-BR" sz="20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Iniciativa do Observatório ABC considerando que o Plano ABC deve ser revisado, por Lei, a cada dois anos;</a:t>
            </a:r>
          </a:p>
          <a:p>
            <a:pPr lvl="1"/>
            <a:endParaRPr lang="pt-BR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Construído via consulta pública, com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a colaboração de instituições do agronegócio, não-governamentais, ambientais e acadêmicas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;</a:t>
            </a:r>
          </a:p>
          <a:p>
            <a:pPr lvl="1"/>
            <a:endParaRPr lang="pt-BR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Discussão do documento base em </a:t>
            </a:r>
            <a:r>
              <a:rPr lang="pt-BR" u="sng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quatro workshops regionais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 presenciais (Brasília, São Paulo, Belém e Cuiabá) com mais de 200 participantes;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pt-BR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63960" y="193204"/>
            <a:ext cx="6480719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Propostas de revisão do Plano ABC</a:t>
            </a:r>
            <a:endParaRPr lang="pt-BR" sz="28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18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93204"/>
            <a:ext cx="504056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23528" y="913284"/>
            <a:ext cx="856895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t-BR" sz="2000" b="1" u="sng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Um documentos </a:t>
            </a:r>
            <a:r>
              <a:rPr lang="pt-BR" sz="2000" b="1" u="sng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de propostas </a:t>
            </a:r>
            <a:r>
              <a:rPr lang="pt-BR" sz="2000" b="1" u="sng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para a revisão oficial do Plano ABC dirigido ao governo</a:t>
            </a:r>
            <a:endParaRPr lang="pt-BR" sz="20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pt-BR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Documento apoiado institucionalmente por 21 instituições e entidades;</a:t>
            </a:r>
          </a:p>
          <a:p>
            <a:pPr lvl="1"/>
            <a:endParaRPr lang="pt-BR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Documento entregue a seis Ministros de Estado e diversos parlamentares:</a:t>
            </a:r>
          </a:p>
          <a:p>
            <a:pPr lvl="1"/>
            <a:endParaRPr lang="pt-BR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Ministério da Agricultura, Pecuária e Abastecimento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Ministério do Meio Ambiente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Ministério do Desenvolvimento Agrário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Ministério de Minas e Energia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Ministério da Ciência, Tecnologia e Inovação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Secretaria de Assuntos Estratégicos da Presidência da República</a:t>
            </a:r>
          </a:p>
        </p:txBody>
      </p:sp>
      <p:sp>
        <p:nvSpPr>
          <p:cNvPr id="5" name="Retângulo 4"/>
          <p:cNvSpPr/>
          <p:nvPr/>
        </p:nvSpPr>
        <p:spPr>
          <a:xfrm>
            <a:off x="611560" y="193204"/>
            <a:ext cx="6480719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Propostas de revisão do Plano ABC</a:t>
            </a:r>
            <a:endParaRPr lang="pt-BR" sz="28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6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93204"/>
            <a:ext cx="504056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20005" y="985291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u="sng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Subdivisão do Documento</a:t>
            </a:r>
            <a:endParaRPr lang="pt-BR" sz="24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pt-BR" sz="1200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Financiamento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e Incentivos Creditícios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Divulgação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e Capacitação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Governança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e Articulação Institucional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Monitoramento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e Controle do Plano ABC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Transparência</a:t>
            </a:r>
            <a:endParaRPr lang="pt-BR" sz="20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Conhecimento</a:t>
            </a:r>
            <a:endParaRPr lang="pt-BR" sz="20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193204"/>
            <a:ext cx="6480719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Propostas de revisão do Plano ABC</a:t>
            </a:r>
            <a:endParaRPr lang="pt-BR" sz="28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2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93204"/>
            <a:ext cx="504056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04056" y="818331"/>
            <a:ext cx="8300467" cy="47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 b="1" u="sng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Governança:</a:t>
            </a:r>
            <a:endParaRPr lang="pt-BR" sz="20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Percebe-se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a falta de articulação entre os Ministérios</a:t>
            </a: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O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Comitê Interministerial sobre Mudança do Clima – CIM (coordenado pela Casa Civil) é composto por 17 Ministérios</a:t>
            </a: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Só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fica claramente visível o trabalho do Ministério da Agricultura (com o apoio do Ministério da Fazenda na formatação dos programas de financiamento)</a:t>
            </a: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Se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esperava mais adesão do MDA em relação aos financiamentos para a agricultura familiar</a:t>
            </a: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O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MMA é que deverá prestar contas dos resultados alcançados</a:t>
            </a: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Os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demais Ministérios só se envolveram no nascedouro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do Programa</a:t>
            </a:r>
            <a:endParaRPr lang="pt-BR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193204"/>
            <a:ext cx="6480719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Propostas de revisão do Plano ABC</a:t>
            </a:r>
            <a:endParaRPr lang="pt-BR" sz="28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26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93204"/>
            <a:ext cx="504056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04057" y="935664"/>
            <a:ext cx="8028384" cy="429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 b="1" u="sng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Governança:</a:t>
            </a:r>
          </a:p>
          <a:p>
            <a:pPr marL="342900" lvl="0" indent="-34290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9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Os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financiamentos concedidos aos agricultores cresceram exponencialmente (acumulado de R$ 17,5 bilhões até 2014/2015 + 3 bi para a safra 15/16)</a:t>
            </a: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Enquanto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os recursos (orçamentários, humanos e materiais) para as demais atividades (em cada Ministério) cresceram muito menos</a:t>
            </a: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Consequência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: em todos os anos-safras, até este ano, o montante dos financiamentos concedidos ficou aquém do volume de recursos alocados</a:t>
            </a: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Faltaram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recursos para as atividades complementares de Difusão e Capacitação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1560" y="193204"/>
            <a:ext cx="6480719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Propostas de revisão do Plano ABC</a:t>
            </a:r>
            <a:endParaRPr lang="pt-BR" sz="28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93204"/>
            <a:ext cx="504056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04057" y="1057300"/>
            <a:ext cx="8028384" cy="400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b="1" u="sng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Monitoramento:</a:t>
            </a:r>
          </a:p>
          <a:p>
            <a:pPr marL="342900" lvl="0" indent="-342900" algn="just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pt-BR" sz="6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 algn="just">
              <a:lnSpc>
                <a:spcPct val="13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Exigiu-se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do agricultor a análise de solo e o </a:t>
            </a:r>
            <a:r>
              <a:rPr lang="pt-BR" sz="20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geo-referenciamento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 da área financiada, mas essa informação não foi captada pelos sistemas de informação dos Bancos</a:t>
            </a:r>
          </a:p>
          <a:p>
            <a:pPr marL="800100" lvl="1" indent="-342900" algn="just">
              <a:lnSpc>
                <a:spcPct val="13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Ainda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não está em pleno funcionamento o sistema de monitoramento das atividades financiadas/desenvolvidas, de forma a permitir a comparação entre as metas e os resultados alcançados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1560" y="193204"/>
            <a:ext cx="6480719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Propostas de revisão do Plano ABC</a:t>
            </a:r>
            <a:endParaRPr lang="pt-BR" sz="28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93204"/>
            <a:ext cx="504056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76065" y="1133078"/>
            <a:ext cx="7956375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b="1" u="sng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Falta articulação com os Estados:</a:t>
            </a:r>
            <a:endParaRPr lang="pt-BR" sz="2400" b="1" u="sng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pt-BR" sz="6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 algn="just">
              <a:lnSpc>
                <a:spcPct val="13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Esperava-se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muito da </a:t>
            </a:r>
            <a:r>
              <a:rPr lang="pt-BR" sz="20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Anater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 (criada por Lei de dez/2013), mas 1 ano e meio depois da Lei, ainda não tem Diretoria nomeada</a:t>
            </a:r>
          </a:p>
          <a:p>
            <a:pPr marL="800100" lvl="1" indent="-342900" algn="just">
              <a:lnSpc>
                <a:spcPct val="13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Promover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maior envolvimento do setor privado que ganha (produz/vende mais) com o Plano</a:t>
            </a:r>
          </a:p>
          <a:p>
            <a:pPr marL="800100" lvl="1" indent="-342900" algn="just">
              <a:lnSpc>
                <a:spcPct val="13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pt-BR" sz="2000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193204"/>
            <a:ext cx="6480719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Propostas de revisão do Plano ABC</a:t>
            </a:r>
            <a:endParaRPr lang="pt-BR" sz="28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0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24884"/>
            <a:ext cx="504056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83568" y="424884"/>
            <a:ext cx="7056784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Candara" panose="020E0502030303020204" pitchFamily="34" charset="0"/>
              </a:rPr>
              <a:t>Observatório </a:t>
            </a:r>
            <a:r>
              <a:rPr lang="pt-BR" sz="2400" b="1" dirty="0">
                <a:latin typeface="Candara" panose="020E0502030303020204" pitchFamily="34" charset="0"/>
              </a:rPr>
              <a:t>ABC </a:t>
            </a:r>
            <a:r>
              <a:rPr lang="pt-BR" sz="2400" b="1" dirty="0" smtClean="0">
                <a:latin typeface="Candara" panose="020E0502030303020204" pitchFamily="34" charset="0"/>
              </a:rPr>
              <a:t> - Agricultura </a:t>
            </a:r>
            <a:r>
              <a:rPr lang="pt-BR" sz="2400" b="1" dirty="0">
                <a:latin typeface="Candara" panose="020E0502030303020204" pitchFamily="34" charset="0"/>
              </a:rPr>
              <a:t>de Baixo </a:t>
            </a:r>
            <a:r>
              <a:rPr lang="pt-BR" sz="2400" b="1" dirty="0" smtClean="0">
                <a:latin typeface="Candara" panose="020E0502030303020204" pitchFamily="34" charset="0"/>
              </a:rPr>
              <a:t>Carbono</a:t>
            </a:r>
            <a:endParaRPr lang="pt-BR" sz="2400" dirty="0">
              <a:latin typeface="Candara" panose="020E0502030303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t="11740" r="23308" b="417"/>
          <a:stretch/>
        </p:blipFill>
        <p:spPr bwMode="auto">
          <a:xfrm>
            <a:off x="35497" y="1537354"/>
            <a:ext cx="4496627" cy="337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1" t="11769" r="23409" b="1525"/>
          <a:stretch/>
        </p:blipFill>
        <p:spPr bwMode="auto">
          <a:xfrm>
            <a:off x="4572001" y="1537354"/>
            <a:ext cx="4477169" cy="337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9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ixaDeTexto 32"/>
          <p:cNvSpPr txBox="1"/>
          <p:nvPr/>
        </p:nvSpPr>
        <p:spPr>
          <a:xfrm>
            <a:off x="-887" y="2611812"/>
            <a:ext cx="9135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Roberto  Rodrigues</a:t>
            </a:r>
            <a:endParaRPr lang="pt-BR" sz="28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222" y="1489348"/>
            <a:ext cx="9135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Muito Obrigado!</a:t>
            </a:r>
            <a:endParaRPr lang="pt-BR" sz="44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223" y="3621132"/>
            <a:ext cx="913577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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gvagro@fgv.br</a:t>
            </a:r>
          </a:p>
          <a:p>
            <a:pPr algn="ctr"/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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pt-BR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+</a:t>
            </a:r>
            <a:r>
              <a:rPr lang="pt-BR" sz="20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55 (11) </a:t>
            </a:r>
            <a:r>
              <a:rPr lang="pt-BR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3799-3645</a:t>
            </a:r>
            <a:endParaRPr lang="pt-BR" sz="20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58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93204"/>
            <a:ext cx="457765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83568" y="193204"/>
            <a:ext cx="6408712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prstClr val="white"/>
                </a:solidFill>
                <a:latin typeface="Candara" panose="020E0502030303020204" pitchFamily="34" charset="0"/>
              </a:rPr>
              <a:t> Estado da arte antes da criação do Observatório</a:t>
            </a:r>
            <a:endParaRPr lang="pt-BR" sz="2200" dirty="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8984" y="1099105"/>
            <a:ext cx="820546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2009 -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O Brasil assumiu um compromisso voluntário de redução das emissões de Gases de Efeito Estufa em Copenhague, na 15ª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Conferência das Partes (COP-15) da Convenção do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Clima, da ordem de 36,1 a 38,9% em relação ao que emitiria em 2020 se nada fosse feito.</a:t>
            </a:r>
          </a:p>
          <a:p>
            <a:pPr marL="285750" indent="-285750" algn="just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2009 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–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Para cumprir com essa meta, é instituída a Política Nacional sobre Mudança do Clima em (Lei 12.187/2009).</a:t>
            </a:r>
          </a:p>
          <a:p>
            <a:pPr marL="285750" indent="-285750" algn="just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2009 - Elaboração do 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Plano </a:t>
            </a: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ABC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(Plano setorial de Mitigação e de Adaptação às Mudanças Climáticas visando à consolidação de uma Economia de Baixa Emissão de Carbono na Agricultura) que faz parte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da Política Nacional de Mudanças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Climáticas, </a:t>
            </a: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porém não foi publicado!</a:t>
            </a:r>
            <a:endParaRPr lang="pt-BR" sz="2000" b="1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377259"/>
            <a:ext cx="504056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611560" y="377259"/>
            <a:ext cx="7128792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Candara" panose="020E0502030303020204" pitchFamily="34" charset="0"/>
              </a:rPr>
              <a:t>Proposta Brasileira de mitigação de emissões de GEE</a:t>
            </a:r>
            <a:endParaRPr lang="pt-BR" sz="2400" b="1" dirty="0">
              <a:latin typeface="Candara" panose="020E0502030303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511671" y="1284279"/>
            <a:ext cx="8316416" cy="3837167"/>
            <a:chOff x="526504" y="1269024"/>
            <a:chExt cx="8316416" cy="383716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6" t="11852" r="6763" b="10722"/>
            <a:stretch/>
          </p:blipFill>
          <p:spPr bwMode="auto">
            <a:xfrm>
              <a:off x="526504" y="1269024"/>
              <a:ext cx="8316416" cy="383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526504" y="1269024"/>
              <a:ext cx="805136" cy="292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42138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93204"/>
            <a:ext cx="504056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11560" y="193204"/>
            <a:ext cx="6480720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300" b="1" dirty="0" smtClean="0">
                <a:solidFill>
                  <a:prstClr val="white"/>
                </a:solidFill>
                <a:latin typeface="Candara" panose="020E0502030303020204" pitchFamily="34" charset="0"/>
              </a:rPr>
              <a:t> Estado da arte antes da criação do Observatório</a:t>
            </a:r>
            <a:endParaRPr lang="pt-BR" sz="2300" dirty="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4056" y="997294"/>
            <a:ext cx="824785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sz="2200" b="1" dirty="0" smtClean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22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2010/2011 – </a:t>
            </a:r>
            <a:r>
              <a:rPr lang="pt-BR" sz="2200" dirty="0" smtClean="0">
                <a:solidFill>
                  <a:prstClr val="black"/>
                </a:solidFill>
                <a:latin typeface="Candara" panose="020E0502030303020204" pitchFamily="34" charset="0"/>
              </a:rPr>
              <a:t>O Ministério da Agricultura cria, via Plano de Safra, uma linha de crédito para financiar recursos para Agricultura de Baixa Emissão de Carbono – nasce o Programa ABC - e disponibiliza R$ 2 bilhões para esta finalidade;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sz="22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22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Os recursos disponibilizados, não eram aplicados...</a:t>
            </a:r>
          </a:p>
          <a:p>
            <a:pPr algn="just"/>
            <a:endParaRPr lang="pt-BR" sz="2200" b="1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algn="just"/>
            <a:r>
              <a:rPr lang="pt-BR" sz="22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Safra 2010/2011 – R$2 bilhões disponibilizados – 0,4 bilhão utilizado</a:t>
            </a:r>
          </a:p>
          <a:p>
            <a:pPr algn="just"/>
            <a:r>
              <a:rPr lang="pt-BR" sz="22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Safra 2011/2012 – R$ 3,15 bi disponibilizado – 1,5 bi utilizado</a:t>
            </a:r>
          </a:p>
          <a:p>
            <a:pPr algn="just"/>
            <a:endParaRPr lang="pt-BR" sz="2200" b="1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algn="just"/>
            <a:endParaRPr lang="pt-BR" sz="2200" b="1" dirty="0" smtClean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algn="just"/>
            <a:endParaRPr lang="pt-BR" sz="2200" b="1" dirty="0" smtClean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8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3.amazonaws.com/arquivos2.gvces.com.br/publicacoes/big/10155460_712171055526306_4096956085982373648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985292"/>
            <a:ext cx="5103812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43608" y="2629942"/>
            <a:ext cx="6984776" cy="1631216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Demi ITC" panose="020B0805030504020804" pitchFamily="34" charset="0"/>
              </a:rPr>
              <a:t>Visa difundir uma nova agricultura sustentável, que reduza o aquecimento global e a liberação de gás carbônico na atmosfera.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Demi ITC" panose="020B0805030504020804" pitchFamily="34" charset="0"/>
              </a:rPr>
              <a:t>O Programa ABC conta com seis iniciativas, e metas 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Demi ITC" panose="020B0805030504020804" pitchFamily="34" charset="0"/>
              </a:rPr>
              <a:t>até</a:t>
            </a:r>
            <a:r>
              <a:rPr kumimoji="0" lang="pt-BR" sz="2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Demi ITC" panose="020B0805030504020804" pitchFamily="34" charset="0"/>
              </a:rPr>
              <a:t> </a:t>
            </a: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Demi ITC" panose="020B0805030504020804" pitchFamily="34" charset="0"/>
              </a:rPr>
              <a:t>2020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Demi ITC" panose="020B0805030504020804" pitchFamily="34" charset="0"/>
              </a:rPr>
              <a:t>.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183679"/>
            <a:ext cx="504056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10890" y="183679"/>
            <a:ext cx="6481390" cy="632416"/>
          </a:xfrm>
          <a:prstGeom prst="rect">
            <a:avLst/>
          </a:prstGeom>
          <a:solidFill>
            <a:srgbClr val="102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300" b="1" dirty="0" smtClean="0">
                <a:latin typeface="Candara" panose="020E0502030303020204" pitchFamily="34" charset="0"/>
              </a:rPr>
              <a:t>Agricultura de Baixo Carbono</a:t>
            </a:r>
            <a:endParaRPr lang="pt-BR" sz="2300" b="1" dirty="0">
              <a:latin typeface="Candara" panose="020E0502030303020204" pitchFamily="34" charset="0"/>
            </a:endParaRPr>
          </a:p>
        </p:txBody>
      </p:sp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184150" y="4475584"/>
            <a:ext cx="8737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2000" dirty="0">
                <a:solidFill>
                  <a:srgbClr val="C00000"/>
                </a:solidFill>
                <a:latin typeface="Eras Demi ITC" pitchFamily="34" charset="0"/>
              </a:rPr>
              <a:t>PAP </a:t>
            </a:r>
            <a:r>
              <a:rPr lang="pt-BR" altLang="pt-BR" sz="2000" dirty="0" smtClean="0">
                <a:solidFill>
                  <a:srgbClr val="C00000"/>
                </a:solidFill>
                <a:latin typeface="Eras Demi ITC" pitchFamily="34" charset="0"/>
              </a:rPr>
              <a:t>2015/16: </a:t>
            </a:r>
            <a:r>
              <a:rPr lang="pt-BR" altLang="pt-BR" sz="2000" dirty="0">
                <a:solidFill>
                  <a:srgbClr val="C00000"/>
                </a:solidFill>
                <a:latin typeface="Eras Demi ITC" pitchFamily="34" charset="0"/>
              </a:rPr>
              <a:t>serão disponibilizados R$ </a:t>
            </a:r>
            <a:r>
              <a:rPr lang="pt-BR" altLang="pt-BR" sz="2000" dirty="0" smtClean="0">
                <a:solidFill>
                  <a:srgbClr val="C00000"/>
                </a:solidFill>
                <a:latin typeface="Eras Demi ITC" pitchFamily="34" charset="0"/>
              </a:rPr>
              <a:t>3 </a:t>
            </a:r>
            <a:r>
              <a:rPr lang="pt-BR" altLang="pt-BR" sz="2000" dirty="0">
                <a:solidFill>
                  <a:srgbClr val="C00000"/>
                </a:solidFill>
                <a:latin typeface="Eras Demi ITC" pitchFamily="34" charset="0"/>
              </a:rPr>
              <a:t>bi, com limite de R$ 2 milhões por produtor, taxas de juros de </a:t>
            </a:r>
            <a:r>
              <a:rPr lang="pt-BR" altLang="pt-BR" sz="2000" dirty="0" smtClean="0">
                <a:solidFill>
                  <a:srgbClr val="C00000"/>
                </a:solidFill>
                <a:latin typeface="Eras Demi ITC" pitchFamily="34" charset="0"/>
              </a:rPr>
              <a:t>7,5</a:t>
            </a:r>
            <a:r>
              <a:rPr lang="pt-BR" altLang="pt-BR" sz="2000" dirty="0">
                <a:solidFill>
                  <a:srgbClr val="C00000"/>
                </a:solidFill>
                <a:latin typeface="Eras Demi ITC" pitchFamily="34" charset="0"/>
              </a:rPr>
              <a:t>% a </a:t>
            </a:r>
            <a:r>
              <a:rPr lang="pt-BR" altLang="pt-BR" sz="2000" dirty="0" smtClean="0">
                <a:solidFill>
                  <a:srgbClr val="C00000"/>
                </a:solidFill>
                <a:latin typeface="Eras Demi ITC" pitchFamily="34" charset="0"/>
              </a:rPr>
              <a:t>8% </a:t>
            </a:r>
            <a:r>
              <a:rPr lang="pt-BR" altLang="pt-BR" sz="2000" dirty="0">
                <a:solidFill>
                  <a:srgbClr val="C00000"/>
                </a:solidFill>
                <a:latin typeface="Eras Demi ITC" pitchFamily="34" charset="0"/>
              </a:rPr>
              <a:t>ao ano, carência de 6 anos e prazo máximo de 15 anos.</a:t>
            </a:r>
          </a:p>
        </p:txBody>
      </p:sp>
    </p:spTree>
    <p:extLst>
      <p:ext uri="{BB962C8B-B14F-4D97-AF65-F5344CB8AC3E}">
        <p14:creationId xmlns:p14="http://schemas.microsoft.com/office/powerpoint/2010/main" val="351501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de cantos arredondados 12"/>
          <p:cNvSpPr/>
          <p:nvPr/>
        </p:nvSpPr>
        <p:spPr>
          <a:xfrm>
            <a:off x="853155" y="769268"/>
            <a:ext cx="8183343" cy="4669110"/>
          </a:xfrm>
          <a:prstGeom prst="roundRect">
            <a:avLst>
              <a:gd name="adj" fmla="val 686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8" name="Retângulo de cantos arredondados 57"/>
          <p:cNvSpPr>
            <a:spLocks noChangeAspect="1"/>
          </p:cNvSpPr>
          <p:nvPr/>
        </p:nvSpPr>
        <p:spPr>
          <a:xfrm>
            <a:off x="185009" y="4009628"/>
            <a:ext cx="1650689" cy="1258652"/>
          </a:xfrm>
          <a:prstGeom prst="roundRect">
            <a:avLst>
              <a:gd name="adj" fmla="val 1502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7" name="Retângulo de cantos arredondados 56"/>
          <p:cNvSpPr>
            <a:spLocks noChangeAspect="1"/>
          </p:cNvSpPr>
          <p:nvPr/>
        </p:nvSpPr>
        <p:spPr>
          <a:xfrm>
            <a:off x="185009" y="2497460"/>
            <a:ext cx="1650689" cy="1258652"/>
          </a:xfrm>
          <a:prstGeom prst="roundRect">
            <a:avLst>
              <a:gd name="adj" fmla="val 1502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de cantos arredondados 7"/>
          <p:cNvSpPr>
            <a:spLocks noChangeAspect="1"/>
          </p:cNvSpPr>
          <p:nvPr/>
        </p:nvSpPr>
        <p:spPr>
          <a:xfrm>
            <a:off x="185009" y="985292"/>
            <a:ext cx="1650689" cy="1258652"/>
          </a:xfrm>
          <a:prstGeom prst="roundRect">
            <a:avLst>
              <a:gd name="adj" fmla="val 1502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925960" y="1295391"/>
            <a:ext cx="689419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900" i="1" dirty="0" smtClean="0">
                <a:latin typeface="Eras Demi ITC"/>
              </a:rPr>
              <a:t>O objetivo é ampliar os atuais 26 milhões de hectares para 33 milhões de ha. Esse acréscimo permitirá a redução da emissão de 16 a 20 milhões de toneladas de </a:t>
            </a:r>
            <a:r>
              <a:rPr lang="pt-BR" sz="1900" i="1" dirty="0" smtClean="0">
                <a:latin typeface="Eras Demi ITC" pitchFamily="34" charset="0"/>
              </a:rPr>
              <a:t>CO</a:t>
            </a:r>
            <a:r>
              <a:rPr lang="pt-BR" sz="1900" i="1" baseline="-25000" dirty="0" smtClean="0">
                <a:latin typeface="Eras Demi ITC" pitchFamily="34" charset="0"/>
              </a:rPr>
              <a:t>2 </a:t>
            </a:r>
            <a:r>
              <a:rPr lang="pt-BR" sz="1900" i="1" dirty="0">
                <a:latin typeface="Eras Demi ITC"/>
              </a:rPr>
              <a:t> </a:t>
            </a:r>
            <a:r>
              <a:rPr lang="pt-BR" sz="1900" i="1" dirty="0" smtClean="0">
                <a:latin typeface="Eras Demi ITC"/>
              </a:rPr>
              <a:t>eq.</a:t>
            </a:r>
            <a:endParaRPr lang="pt-BR" sz="1900" i="1" dirty="0">
              <a:latin typeface="Eras Demi ITC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25960" y="913285"/>
            <a:ext cx="4590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1F497D">
                    <a:lumMod val="50000"/>
                  </a:srgbClr>
                </a:solidFill>
                <a:latin typeface="Eras Demi ITC"/>
              </a:rPr>
              <a:t>Plantio Direto na Palha</a:t>
            </a:r>
            <a:endParaRPr lang="pt-BR" sz="2400" b="1" i="1" dirty="0">
              <a:solidFill>
                <a:srgbClr val="1F497D">
                  <a:lumMod val="50000"/>
                </a:srgbClr>
              </a:solidFill>
              <a:latin typeface="Eras Demi ITC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1925960" y="2941702"/>
            <a:ext cx="68941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900" i="1" dirty="0" smtClean="0">
                <a:latin typeface="Eras Demi ITC"/>
              </a:rPr>
              <a:t>A meta é recuperar 15 milhões </a:t>
            </a:r>
            <a:r>
              <a:rPr lang="pt-BR" sz="1900" i="1" dirty="0">
                <a:latin typeface="Eras Demi ITC"/>
              </a:rPr>
              <a:t>de </a:t>
            </a:r>
            <a:r>
              <a:rPr lang="pt-BR" sz="1900" i="1" dirty="0" smtClean="0">
                <a:latin typeface="Eras Demi ITC"/>
              </a:rPr>
              <a:t>hectares  e reduzir entre 83 ae104 milhões de toneladas de </a:t>
            </a:r>
            <a:r>
              <a:rPr lang="pt-BR" sz="1900" i="1" dirty="0" smtClean="0">
                <a:latin typeface="Eras Demi ITC" pitchFamily="34" charset="0"/>
              </a:rPr>
              <a:t>CO</a:t>
            </a:r>
            <a:r>
              <a:rPr lang="pt-BR" sz="1900" i="1" baseline="-25000" dirty="0" smtClean="0">
                <a:latin typeface="Eras Demi ITC" pitchFamily="34" charset="0"/>
              </a:rPr>
              <a:t>2  </a:t>
            </a:r>
            <a:r>
              <a:rPr lang="pt-BR" sz="1900" i="1" dirty="0" smtClean="0">
                <a:latin typeface="Eras Demi ITC"/>
              </a:rPr>
              <a:t>eq</a:t>
            </a:r>
            <a:r>
              <a:rPr lang="en-US" sz="1900" i="1" dirty="0" smtClean="0">
                <a:latin typeface="Eras Demi ITC"/>
              </a:rPr>
              <a:t>.</a:t>
            </a:r>
            <a:endParaRPr lang="en-US" sz="1900" i="1" dirty="0">
              <a:latin typeface="Eras Demi ITC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1925960" y="2500363"/>
            <a:ext cx="6750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1F497D">
                    <a:lumMod val="50000"/>
                  </a:srgbClr>
                </a:solidFill>
                <a:latin typeface="Eras Demi ITC"/>
              </a:rPr>
              <a:t>Recuperação de Áreas Degradadas</a:t>
            </a:r>
            <a:endParaRPr lang="pt-BR" sz="2400" b="1" i="1" dirty="0">
              <a:solidFill>
                <a:srgbClr val="1F497D">
                  <a:lumMod val="50000"/>
                </a:srgbClr>
              </a:solidFill>
              <a:latin typeface="Eras Demi ITC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925960" y="4310434"/>
            <a:ext cx="689419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900" i="1" dirty="0">
                <a:latin typeface="Eras Demi ITC"/>
              </a:rPr>
              <a:t>O objetivo é </a:t>
            </a:r>
            <a:r>
              <a:rPr lang="pt-BR" sz="1900" i="1" dirty="0" smtClean="0">
                <a:latin typeface="Eras Demi ITC"/>
              </a:rPr>
              <a:t>aumentar a utilização do sistema em 4 milhões de hectares e evitar as emissões de 18 a 22 milhões de toneladas de </a:t>
            </a:r>
            <a:r>
              <a:rPr lang="pt-BR" sz="1900" i="1" dirty="0" smtClean="0">
                <a:latin typeface="Eras Demi ITC" pitchFamily="34" charset="0"/>
              </a:rPr>
              <a:t>CO</a:t>
            </a:r>
            <a:r>
              <a:rPr lang="pt-BR" sz="1900" i="1" baseline="-25000" dirty="0" smtClean="0">
                <a:latin typeface="Eras Demi ITC" pitchFamily="34" charset="0"/>
              </a:rPr>
              <a:t>2  </a:t>
            </a:r>
            <a:r>
              <a:rPr lang="pt-BR" sz="1900" i="1" dirty="0" smtClean="0">
                <a:latin typeface="Eras Demi ITC"/>
              </a:rPr>
              <a:t>eq</a:t>
            </a:r>
            <a:r>
              <a:rPr lang="pt-BR" sz="1900" i="1" dirty="0">
                <a:latin typeface="Eras Demi ITC"/>
              </a:rPr>
              <a:t>.</a:t>
            </a:r>
            <a:endParaRPr lang="en-US" sz="1900" i="1" dirty="0">
              <a:latin typeface="Eras Demi ITC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1925961" y="3865613"/>
            <a:ext cx="6112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1F497D">
                    <a:lumMod val="50000"/>
                  </a:srgbClr>
                </a:solidFill>
                <a:latin typeface="Eras Demi ITC"/>
              </a:rPr>
              <a:t>Integração Lavoura-Pecuária-Floresta</a:t>
            </a:r>
            <a:endParaRPr lang="pt-BR" sz="2400" b="1" i="1" dirty="0">
              <a:solidFill>
                <a:srgbClr val="1F497D">
                  <a:lumMod val="50000"/>
                </a:srgbClr>
              </a:solidFill>
              <a:latin typeface="Eras Demi ITC"/>
            </a:endParaRPr>
          </a:p>
        </p:txBody>
      </p:sp>
      <p:sp>
        <p:nvSpPr>
          <p:cNvPr id="59" name="Título 1"/>
          <p:cNvSpPr>
            <a:spLocks noGrp="1"/>
          </p:cNvSpPr>
          <p:nvPr>
            <p:ph type="title" idx="4294967295"/>
          </p:nvPr>
        </p:nvSpPr>
        <p:spPr>
          <a:xfrm>
            <a:off x="107504" y="49189"/>
            <a:ext cx="8352928" cy="576064"/>
          </a:xfrm>
          <a:prstGeom prst="rect">
            <a:avLst/>
          </a:prstGeom>
        </p:spPr>
        <p:txBody>
          <a:bodyPr/>
          <a:lstStyle>
            <a:lvl1pPr algn="l">
              <a:defRPr sz="2400" b="1" i="1">
                <a:solidFill>
                  <a:schemeClr val="tx2">
                    <a:lumMod val="50000"/>
                  </a:schemeClr>
                </a:solidFill>
                <a:effectLst/>
                <a:latin typeface="Eras Demi ITC" pitchFamily="34" charset="0"/>
              </a:defRPr>
            </a:lvl1pPr>
          </a:lstStyle>
          <a:p>
            <a:r>
              <a:rPr lang="pt-BR" i="0" cap="small" dirty="0" smtClean="0"/>
              <a:t>Plano ABC  - Agricultura de Baixo Carbono</a:t>
            </a:r>
            <a:endParaRPr lang="pt-BR" b="0" i="0" cap="small" dirty="0" smtClean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771" y="1064205"/>
            <a:ext cx="1475042" cy="112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103" y="2556073"/>
            <a:ext cx="1508400" cy="114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103" y="4068097"/>
            <a:ext cx="1508400" cy="114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105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de cantos arredondados 12"/>
          <p:cNvSpPr/>
          <p:nvPr/>
        </p:nvSpPr>
        <p:spPr>
          <a:xfrm>
            <a:off x="853155" y="769268"/>
            <a:ext cx="8183343" cy="4669110"/>
          </a:xfrm>
          <a:prstGeom prst="roundRect">
            <a:avLst>
              <a:gd name="adj" fmla="val 686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8" name="Retângulo de cantos arredondados 57"/>
          <p:cNvSpPr>
            <a:spLocks noChangeAspect="1"/>
          </p:cNvSpPr>
          <p:nvPr/>
        </p:nvSpPr>
        <p:spPr>
          <a:xfrm>
            <a:off x="185009" y="4009628"/>
            <a:ext cx="1650689" cy="1258652"/>
          </a:xfrm>
          <a:prstGeom prst="roundRect">
            <a:avLst>
              <a:gd name="adj" fmla="val 1502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7" name="Retângulo de cantos arredondados 56"/>
          <p:cNvSpPr>
            <a:spLocks noChangeAspect="1"/>
          </p:cNvSpPr>
          <p:nvPr/>
        </p:nvSpPr>
        <p:spPr>
          <a:xfrm>
            <a:off x="185009" y="2497460"/>
            <a:ext cx="1650689" cy="1258652"/>
          </a:xfrm>
          <a:prstGeom prst="roundRect">
            <a:avLst>
              <a:gd name="adj" fmla="val 1502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de cantos arredondados 7"/>
          <p:cNvSpPr>
            <a:spLocks noChangeAspect="1"/>
          </p:cNvSpPr>
          <p:nvPr/>
        </p:nvSpPr>
        <p:spPr>
          <a:xfrm>
            <a:off x="185009" y="985292"/>
            <a:ext cx="1650689" cy="1258652"/>
          </a:xfrm>
          <a:prstGeom prst="roundRect">
            <a:avLst>
              <a:gd name="adj" fmla="val 1502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925960" y="1295390"/>
            <a:ext cx="689419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900" i="1" dirty="0">
                <a:latin typeface="Eras Demi ITC"/>
              </a:rPr>
              <a:t>O </a:t>
            </a:r>
            <a:r>
              <a:rPr lang="pt-BR" sz="1900" i="1" dirty="0" smtClean="0">
                <a:latin typeface="Eras Demi ITC"/>
              </a:rPr>
              <a:t>objetivo é </a:t>
            </a:r>
            <a:r>
              <a:rPr lang="pt-BR" sz="1900" i="1" dirty="0">
                <a:latin typeface="Eras Demi ITC"/>
              </a:rPr>
              <a:t>incentivar a utilização dessa técnica em 5,5 milhões de hectares, resultando na redução da emissão de </a:t>
            </a:r>
            <a:br>
              <a:rPr lang="pt-BR" sz="1900" i="1" dirty="0">
                <a:latin typeface="Eras Demi ITC"/>
              </a:rPr>
            </a:br>
            <a:r>
              <a:rPr lang="pt-BR" sz="1900" i="1" dirty="0">
                <a:latin typeface="Eras Demi ITC"/>
              </a:rPr>
              <a:t>10 milhões de toneladas de </a:t>
            </a:r>
            <a:r>
              <a:rPr lang="pt-BR" sz="1900" i="1" dirty="0">
                <a:latin typeface="Eras Demi ITC" pitchFamily="34" charset="0"/>
              </a:rPr>
              <a:t>CO</a:t>
            </a:r>
            <a:r>
              <a:rPr lang="pt-BR" sz="1900" i="1" baseline="-25000" dirty="0">
                <a:latin typeface="Eras Demi ITC" pitchFamily="34" charset="0"/>
              </a:rPr>
              <a:t>2 </a:t>
            </a:r>
            <a:r>
              <a:rPr lang="pt-BR" sz="1900" i="1" dirty="0">
                <a:latin typeface="Eras Demi ITC"/>
              </a:rPr>
              <a:t> eq</a:t>
            </a:r>
            <a:r>
              <a:rPr lang="pt-BR" sz="1900" i="1" dirty="0" smtClean="0">
                <a:latin typeface="Eras Demi ITC"/>
              </a:rPr>
              <a:t>.</a:t>
            </a:r>
            <a:endParaRPr lang="pt-BR" sz="1900" i="1" dirty="0">
              <a:latin typeface="Eras Demi ITC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25960" y="913285"/>
            <a:ext cx="4590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1F497D">
                    <a:lumMod val="50000"/>
                  </a:srgbClr>
                </a:solidFill>
                <a:latin typeface="Eras Demi ITC"/>
              </a:rPr>
              <a:t>Fixação Biológica de N</a:t>
            </a:r>
            <a:endParaRPr lang="pt-BR" sz="2400" b="1" i="1" dirty="0">
              <a:solidFill>
                <a:srgbClr val="1F497D">
                  <a:lumMod val="50000"/>
                </a:srgbClr>
              </a:solidFill>
              <a:latin typeface="Eras Demi ITC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1925960" y="2941702"/>
            <a:ext cx="68941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900" i="1" dirty="0" smtClean="0">
                <a:latin typeface="Eras Demi ITC"/>
              </a:rPr>
              <a:t>A meta é </a:t>
            </a:r>
            <a:r>
              <a:rPr lang="pt-BR" sz="1900" i="1" dirty="0">
                <a:latin typeface="Eras Demi ITC"/>
              </a:rPr>
              <a:t>expandir em 3 milhões de ha a área de florestas </a:t>
            </a:r>
            <a:r>
              <a:rPr lang="pt-BR" sz="1900" i="1" dirty="0" smtClean="0">
                <a:latin typeface="Eras Demi ITC"/>
              </a:rPr>
              <a:t>plantadas, chegando a 9 milhões de hectares em 2020</a:t>
            </a:r>
            <a:r>
              <a:rPr lang="en-US" sz="1900" i="1" dirty="0" smtClean="0">
                <a:latin typeface="Eras Demi ITC"/>
              </a:rPr>
              <a:t>.</a:t>
            </a:r>
            <a:endParaRPr lang="en-US" sz="1900" i="1" dirty="0">
              <a:latin typeface="Eras Demi ITC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1925960" y="2500363"/>
            <a:ext cx="4783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1F497D">
                    <a:lumMod val="50000"/>
                  </a:srgbClr>
                </a:solidFill>
                <a:latin typeface="Eras Demi ITC"/>
              </a:rPr>
              <a:t>Florestas Plantadas</a:t>
            </a:r>
            <a:endParaRPr lang="pt-BR" sz="2400" b="1" i="1" dirty="0">
              <a:solidFill>
                <a:srgbClr val="1F497D">
                  <a:lumMod val="50000"/>
                </a:srgbClr>
              </a:solidFill>
              <a:latin typeface="Eras Demi ITC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925960" y="4310434"/>
            <a:ext cx="689419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900" i="1" dirty="0">
                <a:latin typeface="Eras Demi ITC"/>
              </a:rPr>
              <a:t>O objetivo é tratar 4,4 milhões de </a:t>
            </a:r>
            <a:r>
              <a:rPr lang="pt-BR" sz="1900" i="1" dirty="0" smtClean="0">
                <a:latin typeface="Eras Demi ITC"/>
              </a:rPr>
              <a:t>m³ </a:t>
            </a:r>
            <a:r>
              <a:rPr lang="pt-BR" sz="1900" i="1" dirty="0">
                <a:latin typeface="Eras Demi ITC"/>
              </a:rPr>
              <a:t>de resíduos da suinocultura e outras atividades, deixando de </a:t>
            </a:r>
            <a:r>
              <a:rPr lang="pt-BR" sz="1900" i="1" dirty="0" smtClean="0">
                <a:latin typeface="Eras Demi ITC"/>
              </a:rPr>
              <a:t>emitir 6,9 </a:t>
            </a:r>
            <a:r>
              <a:rPr lang="pt-BR" sz="1900" i="1" dirty="0">
                <a:latin typeface="Eras Demi ITC"/>
              </a:rPr>
              <a:t>milhões de toneladas de </a:t>
            </a:r>
            <a:r>
              <a:rPr lang="pt-BR" sz="1900" i="1" dirty="0">
                <a:latin typeface="Eras Demi ITC" pitchFamily="34" charset="0"/>
              </a:rPr>
              <a:t>CO</a:t>
            </a:r>
            <a:r>
              <a:rPr lang="pt-BR" sz="1900" i="1" baseline="-25000" dirty="0">
                <a:latin typeface="Eras Demi ITC" pitchFamily="34" charset="0"/>
              </a:rPr>
              <a:t>2 </a:t>
            </a:r>
            <a:r>
              <a:rPr lang="pt-BR" sz="1900" i="1" dirty="0">
                <a:latin typeface="Eras Demi ITC"/>
              </a:rPr>
              <a:t> eq</a:t>
            </a:r>
            <a:r>
              <a:rPr lang="pt-BR" sz="1900" i="1" dirty="0" smtClean="0">
                <a:latin typeface="Eras Demi ITC"/>
              </a:rPr>
              <a:t>.</a:t>
            </a:r>
            <a:endParaRPr lang="pt-BR" sz="1900" i="1" dirty="0">
              <a:latin typeface="Eras Demi ITC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1925961" y="3865613"/>
            <a:ext cx="6112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>
                <a:solidFill>
                  <a:srgbClr val="1F497D">
                    <a:lumMod val="50000"/>
                  </a:srgbClr>
                </a:solidFill>
                <a:latin typeface="Eras Demi ITC"/>
              </a:rPr>
              <a:t>Tratamento de </a:t>
            </a:r>
            <a:r>
              <a:rPr lang="pt-BR" sz="2400" b="1" i="1" dirty="0" smtClean="0">
                <a:solidFill>
                  <a:srgbClr val="1F497D">
                    <a:lumMod val="50000"/>
                  </a:srgbClr>
                </a:solidFill>
                <a:latin typeface="Eras Demi ITC"/>
              </a:rPr>
              <a:t> Resíduos </a:t>
            </a:r>
            <a:r>
              <a:rPr lang="pt-BR" sz="2400" b="1" i="1" dirty="0">
                <a:solidFill>
                  <a:srgbClr val="1F497D">
                    <a:lumMod val="50000"/>
                  </a:srgbClr>
                </a:solidFill>
                <a:latin typeface="Eras Demi ITC"/>
              </a:rPr>
              <a:t>Animais</a:t>
            </a:r>
          </a:p>
        </p:txBody>
      </p:sp>
      <p:sp>
        <p:nvSpPr>
          <p:cNvPr id="59" name="Título 1"/>
          <p:cNvSpPr>
            <a:spLocks noGrp="1"/>
          </p:cNvSpPr>
          <p:nvPr>
            <p:ph type="title"/>
          </p:nvPr>
        </p:nvSpPr>
        <p:spPr>
          <a:xfrm>
            <a:off x="107504" y="49189"/>
            <a:ext cx="8352928" cy="576064"/>
          </a:xfrm>
          <a:prstGeom prst="rect">
            <a:avLst/>
          </a:prstGeom>
        </p:spPr>
        <p:txBody>
          <a:bodyPr/>
          <a:lstStyle>
            <a:lvl1pPr algn="l">
              <a:defRPr sz="2400" b="1" i="1">
                <a:solidFill>
                  <a:schemeClr val="tx2">
                    <a:lumMod val="50000"/>
                  </a:schemeClr>
                </a:solidFill>
                <a:effectLst/>
                <a:latin typeface="Eras Demi ITC" pitchFamily="34" charset="0"/>
              </a:defRPr>
            </a:lvl1pPr>
          </a:lstStyle>
          <a:p>
            <a:r>
              <a:rPr lang="pt-BR" i="0" cap="small" smtClean="0"/>
              <a:t>Plano ABC  - Agricultura de Baixo Carbono</a:t>
            </a:r>
            <a:endParaRPr lang="pt-BR" b="0" i="0" cap="small" smtClean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10" y="1057300"/>
            <a:ext cx="1491978" cy="11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710" y="2581658"/>
            <a:ext cx="1491978" cy="11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710" y="4071822"/>
            <a:ext cx="1491978" cy="11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786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57279</TotalTime>
  <Words>2013</Words>
  <Application>Microsoft Office PowerPoint</Application>
  <PresentationFormat>Apresentação na tela (16:10)</PresentationFormat>
  <Paragraphs>232</Paragraphs>
  <Slides>38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  <vt:variant>
        <vt:lpstr>Apresentações personalizadas</vt:lpstr>
      </vt:variant>
      <vt:variant>
        <vt:i4>1</vt:i4>
      </vt:variant>
    </vt:vector>
  </HeadingPairs>
  <TitlesOfParts>
    <vt:vector size="4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Plano ABC  - Agricultura de Baixo Carbono</vt:lpstr>
      <vt:lpstr>Plano ABC  - Agricultura de Baixo Carbono</vt:lpstr>
      <vt:lpstr>ABC  -  Integração Lavoura-Pecuária-Floresta</vt:lpstr>
      <vt:lpstr>Apresentação do PowerPoint</vt:lpstr>
      <vt:lpstr>Plano ABC  -  PLANTIO DIRETO</vt:lpstr>
      <vt:lpstr>Plano ABC  - Recuperação de pastagens degradadas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personalizada 1</vt:lpstr>
    </vt:vector>
  </TitlesOfParts>
  <Company>GV AGRO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Raquel Magossi Rodrigues</dc:creator>
  <cp:lastModifiedBy>Raquel Magossi Rodrigues</cp:lastModifiedBy>
  <cp:revision>2148</cp:revision>
  <cp:lastPrinted>2015-08-12T19:46:08Z</cp:lastPrinted>
  <dcterms:created xsi:type="dcterms:W3CDTF">2011-01-12T20:08:36Z</dcterms:created>
  <dcterms:modified xsi:type="dcterms:W3CDTF">2015-08-12T19:46:12Z</dcterms:modified>
</cp:coreProperties>
</file>