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7" r:id="rId2"/>
    <p:sldId id="1570" r:id="rId3"/>
    <p:sldId id="272" r:id="rId4"/>
    <p:sldId id="263" r:id="rId5"/>
    <p:sldId id="291" r:id="rId6"/>
    <p:sldId id="1548" r:id="rId7"/>
    <p:sldId id="278" r:id="rId8"/>
    <p:sldId id="276" r:id="rId9"/>
    <p:sldId id="277" r:id="rId10"/>
    <p:sldId id="2529" r:id="rId11"/>
    <p:sldId id="2543" r:id="rId12"/>
    <p:sldId id="271" r:id="rId13"/>
    <p:sldId id="2372" r:id="rId14"/>
    <p:sldId id="1609" r:id="rId15"/>
    <p:sldId id="1538" r:id="rId16"/>
    <p:sldId id="1557" r:id="rId17"/>
    <p:sldId id="2285" r:id="rId18"/>
    <p:sldId id="285" r:id="rId19"/>
    <p:sldId id="2546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310C9271-6CF3-437E-B4EE-BFF3B9C68357}">
          <p14:sldIdLst>
            <p14:sldId id="287"/>
          </p14:sldIdLst>
        </p14:section>
        <p14:section name="Mercado" id="{53C59275-0B5D-4583-8EA4-9078E874DEDC}">
          <p14:sldIdLst>
            <p14:sldId id="1570"/>
            <p14:sldId id="272"/>
            <p14:sldId id="263"/>
            <p14:sldId id="291"/>
            <p14:sldId id="1548"/>
            <p14:sldId id="278"/>
            <p14:sldId id="276"/>
            <p14:sldId id="277"/>
            <p14:sldId id="2529"/>
            <p14:sldId id="2543"/>
            <p14:sldId id="271"/>
            <p14:sldId id="2372"/>
            <p14:sldId id="1609"/>
            <p14:sldId id="1538"/>
            <p14:sldId id="1557"/>
          </p14:sldIdLst>
        </p14:section>
        <p14:section name="Tecnologia" id="{9BCDDD98-4E3F-4FC9-83CF-68F8F8C4F5DF}">
          <p14:sldIdLst/>
        </p14:section>
        <p14:section name="Legislação" id="{488DFB93-3710-4DCE-8566-1B86D820E76B}">
          <p14:sldIdLst>
            <p14:sldId id="2285"/>
            <p14:sldId id="285"/>
            <p14:sldId id="254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E43FE4-D149-88F5-F9FB-14192E650B25}" name="Alexandre Moriya ABREN" initials="AA" userId="9ba241b2a098975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366"/>
    <a:srgbClr val="C2500A"/>
    <a:srgbClr val="F4C454"/>
    <a:srgbClr val="10222C"/>
    <a:srgbClr val="97A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9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Moriya | Serra do Amolar &amp; Co." userId="0d05b18d-3cf5-4a61-abd0-72cc10ef6285" providerId="ADAL" clId="{B7B486B7-281F-4906-8225-A2A4DF95700E}"/>
    <pc:docChg chg="undo custSel addSld delSld modSld sldOrd addSection delSection modSection">
      <pc:chgData name="Alexandre Moriya | Serra do Amolar &amp; Co." userId="0d05b18d-3cf5-4a61-abd0-72cc10ef6285" providerId="ADAL" clId="{B7B486B7-281F-4906-8225-A2A4DF95700E}" dt="2025-10-13T21:28:32.255" v="51" actId="47"/>
      <pc:docMkLst>
        <pc:docMk/>
      </pc:docMkLst>
      <pc:sldChg chg="ord">
        <pc:chgData name="Alexandre Moriya | Serra do Amolar &amp; Co." userId="0d05b18d-3cf5-4a61-abd0-72cc10ef6285" providerId="ADAL" clId="{B7B486B7-281F-4906-8225-A2A4DF95700E}" dt="2025-10-13T21:15:16.395" v="18"/>
        <pc:sldMkLst>
          <pc:docMk/>
          <pc:sldMk cId="1132211811" sldId="263"/>
        </pc:sldMkLst>
      </pc:sldChg>
      <pc:sldChg chg="mod modShow">
        <pc:chgData name="Alexandre Moriya | Serra do Amolar &amp; Co." userId="0d05b18d-3cf5-4a61-abd0-72cc10ef6285" providerId="ADAL" clId="{B7B486B7-281F-4906-8225-A2A4DF95700E}" dt="2025-10-13T21:13:42.231" v="2" actId="729"/>
        <pc:sldMkLst>
          <pc:docMk/>
          <pc:sldMk cId="3483473047" sldId="271"/>
        </pc:sldMkLst>
      </pc:sldChg>
      <pc:sldChg chg="ord">
        <pc:chgData name="Alexandre Moriya | Serra do Amolar &amp; Co." userId="0d05b18d-3cf5-4a61-abd0-72cc10ef6285" providerId="ADAL" clId="{B7B486B7-281F-4906-8225-A2A4DF95700E}" dt="2025-10-13T21:14:16.623" v="9"/>
        <pc:sldMkLst>
          <pc:docMk/>
          <pc:sldMk cId="3588190218" sldId="272"/>
        </pc:sldMkLst>
      </pc:sldChg>
      <pc:sldChg chg="add del ord">
        <pc:chgData name="Alexandre Moriya | Serra do Amolar &amp; Co." userId="0d05b18d-3cf5-4a61-abd0-72cc10ef6285" providerId="ADAL" clId="{B7B486B7-281F-4906-8225-A2A4DF95700E}" dt="2025-10-13T21:19:09.604" v="45"/>
        <pc:sldMkLst>
          <pc:docMk/>
          <pc:sldMk cId="941831957" sldId="276"/>
        </pc:sldMkLst>
      </pc:sldChg>
      <pc:sldChg chg="modSp add del mod ord">
        <pc:chgData name="Alexandre Moriya | Serra do Amolar &amp; Co." userId="0d05b18d-3cf5-4a61-abd0-72cc10ef6285" providerId="ADAL" clId="{B7B486B7-281F-4906-8225-A2A4DF95700E}" dt="2025-10-13T21:26:57.453" v="50" actId="20577"/>
        <pc:sldMkLst>
          <pc:docMk/>
          <pc:sldMk cId="2607351904" sldId="277"/>
        </pc:sldMkLst>
        <pc:spChg chg="mod">
          <ac:chgData name="Alexandre Moriya | Serra do Amolar &amp; Co." userId="0d05b18d-3cf5-4a61-abd0-72cc10ef6285" providerId="ADAL" clId="{B7B486B7-281F-4906-8225-A2A4DF95700E}" dt="2025-10-13T21:26:57.453" v="50" actId="20577"/>
          <ac:spMkLst>
            <pc:docMk/>
            <pc:sldMk cId="2607351904" sldId="277"/>
            <ac:spMk id="2" creationId="{D66CB1F1-9B0A-9516-A52D-9FB279CC710B}"/>
          </ac:spMkLst>
        </pc:spChg>
      </pc:sldChg>
      <pc:sldChg chg="ord">
        <pc:chgData name="Alexandre Moriya | Serra do Amolar &amp; Co." userId="0d05b18d-3cf5-4a61-abd0-72cc10ef6285" providerId="ADAL" clId="{B7B486B7-281F-4906-8225-A2A4DF95700E}" dt="2025-10-13T21:18:14.089" v="42"/>
        <pc:sldMkLst>
          <pc:docMk/>
          <pc:sldMk cId="786390775" sldId="278"/>
        </pc:sldMkLst>
      </pc:sldChg>
      <pc:sldChg chg="add del">
        <pc:chgData name="Alexandre Moriya | Serra do Amolar &amp; Co." userId="0d05b18d-3cf5-4a61-abd0-72cc10ef6285" providerId="ADAL" clId="{B7B486B7-281F-4906-8225-A2A4DF95700E}" dt="2025-10-13T21:16:07.646" v="26" actId="47"/>
        <pc:sldMkLst>
          <pc:docMk/>
          <pc:sldMk cId="162598556" sldId="285"/>
        </pc:sldMkLst>
      </pc:sldChg>
      <pc:sldChg chg="delSp modSp mod">
        <pc:chgData name="Alexandre Moriya | Serra do Amolar &amp; Co." userId="0d05b18d-3cf5-4a61-abd0-72cc10ef6285" providerId="ADAL" clId="{B7B486B7-281F-4906-8225-A2A4DF95700E}" dt="2025-10-13T21:16:58.988" v="34" actId="1076"/>
        <pc:sldMkLst>
          <pc:docMk/>
          <pc:sldMk cId="2088324154" sldId="287"/>
        </pc:sldMkLst>
        <pc:spChg chg="mod">
          <ac:chgData name="Alexandre Moriya | Serra do Amolar &amp; Co." userId="0d05b18d-3cf5-4a61-abd0-72cc10ef6285" providerId="ADAL" clId="{B7B486B7-281F-4906-8225-A2A4DF95700E}" dt="2025-10-13T21:16:58.988" v="34" actId="1076"/>
          <ac:spMkLst>
            <pc:docMk/>
            <pc:sldMk cId="2088324154" sldId="287"/>
            <ac:spMk id="3" creationId="{5D234049-34AB-20EC-852E-4CF6B33C6572}"/>
          </ac:spMkLst>
        </pc:spChg>
        <pc:spChg chg="del">
          <ac:chgData name="Alexandre Moriya | Serra do Amolar &amp; Co." userId="0d05b18d-3cf5-4a61-abd0-72cc10ef6285" providerId="ADAL" clId="{B7B486B7-281F-4906-8225-A2A4DF95700E}" dt="2025-10-13T21:16:42.307" v="28" actId="478"/>
          <ac:spMkLst>
            <pc:docMk/>
            <pc:sldMk cId="2088324154" sldId="287"/>
            <ac:spMk id="6" creationId="{559DE001-05E4-4A31-59F0-D65C98F0DBC5}"/>
          </ac:spMkLst>
        </pc:spChg>
        <pc:spChg chg="del">
          <ac:chgData name="Alexandre Moriya | Serra do Amolar &amp; Co." userId="0d05b18d-3cf5-4a61-abd0-72cc10ef6285" providerId="ADAL" clId="{B7B486B7-281F-4906-8225-A2A4DF95700E}" dt="2025-10-13T21:16:44.482" v="29" actId="478"/>
          <ac:spMkLst>
            <pc:docMk/>
            <pc:sldMk cId="2088324154" sldId="287"/>
            <ac:spMk id="7" creationId="{7D48A02F-4828-EA15-CDF0-4405881676CC}"/>
          </ac:spMkLst>
        </pc:spChg>
        <pc:spChg chg="mod">
          <ac:chgData name="Alexandre Moriya | Serra do Amolar &amp; Co." userId="0d05b18d-3cf5-4a61-abd0-72cc10ef6285" providerId="ADAL" clId="{B7B486B7-281F-4906-8225-A2A4DF95700E}" dt="2025-10-13T21:16:47.526" v="30" actId="1076"/>
          <ac:spMkLst>
            <pc:docMk/>
            <pc:sldMk cId="2088324154" sldId="287"/>
            <ac:spMk id="8" creationId="{E02FFEBD-AD98-B8AD-745B-37334F6B0C56}"/>
          </ac:spMkLst>
        </pc:spChg>
        <pc:spChg chg="del">
          <ac:chgData name="Alexandre Moriya | Serra do Amolar &amp; Co." userId="0d05b18d-3cf5-4a61-abd0-72cc10ef6285" providerId="ADAL" clId="{B7B486B7-281F-4906-8225-A2A4DF95700E}" dt="2025-10-13T21:16:52.681" v="32" actId="478"/>
          <ac:spMkLst>
            <pc:docMk/>
            <pc:sldMk cId="2088324154" sldId="287"/>
            <ac:spMk id="14" creationId="{710EF622-D90B-C16D-3C64-40E4BF84C540}"/>
          </ac:spMkLst>
        </pc:spChg>
        <pc:spChg chg="del">
          <ac:chgData name="Alexandre Moriya | Serra do Amolar &amp; Co." userId="0d05b18d-3cf5-4a61-abd0-72cc10ef6285" providerId="ADAL" clId="{B7B486B7-281F-4906-8225-A2A4DF95700E}" dt="2025-10-13T21:16:54.987" v="33" actId="478"/>
          <ac:spMkLst>
            <pc:docMk/>
            <pc:sldMk cId="2088324154" sldId="287"/>
            <ac:spMk id="15" creationId="{74A32134-2C7B-DE67-9502-A6ECFEC1C56A}"/>
          </ac:spMkLst>
        </pc:spChg>
      </pc:sldChg>
      <pc:sldChg chg="ord">
        <pc:chgData name="Alexandre Moriya | Serra do Amolar &amp; Co." userId="0d05b18d-3cf5-4a61-abd0-72cc10ef6285" providerId="ADAL" clId="{B7B486B7-281F-4906-8225-A2A4DF95700E}" dt="2025-10-13T21:15:06.393" v="16"/>
        <pc:sldMkLst>
          <pc:docMk/>
          <pc:sldMk cId="2776351253" sldId="291"/>
        </pc:sldMkLst>
      </pc:sldChg>
      <pc:sldChg chg="del">
        <pc:chgData name="Alexandre Moriya | Serra do Amolar &amp; Co." userId="0d05b18d-3cf5-4a61-abd0-72cc10ef6285" providerId="ADAL" clId="{B7B486B7-281F-4906-8225-A2A4DF95700E}" dt="2025-10-13T21:14:22.500" v="11" actId="47"/>
        <pc:sldMkLst>
          <pc:docMk/>
          <pc:sldMk cId="2326367650" sldId="299"/>
        </pc:sldMkLst>
      </pc:sldChg>
      <pc:sldChg chg="add del">
        <pc:chgData name="Alexandre Moriya | Serra do Amolar &amp; Co." userId="0d05b18d-3cf5-4a61-abd0-72cc10ef6285" providerId="ADAL" clId="{B7B486B7-281F-4906-8225-A2A4DF95700E}" dt="2025-10-13T21:15:53.344" v="22" actId="47"/>
        <pc:sldMkLst>
          <pc:docMk/>
          <pc:sldMk cId="0" sldId="1445"/>
        </pc:sldMkLst>
      </pc:sldChg>
      <pc:sldChg chg="add del">
        <pc:chgData name="Alexandre Moriya | Serra do Amolar &amp; Co." userId="0d05b18d-3cf5-4a61-abd0-72cc10ef6285" providerId="ADAL" clId="{B7B486B7-281F-4906-8225-A2A4DF95700E}" dt="2025-10-13T21:15:54.756" v="23" actId="47"/>
        <pc:sldMkLst>
          <pc:docMk/>
          <pc:sldMk cId="0" sldId="1446"/>
        </pc:sldMkLst>
      </pc:sldChg>
      <pc:sldChg chg="add del">
        <pc:chgData name="Alexandre Moriya | Serra do Amolar &amp; Co." userId="0d05b18d-3cf5-4a61-abd0-72cc10ef6285" providerId="ADAL" clId="{B7B486B7-281F-4906-8225-A2A4DF95700E}" dt="2025-10-13T21:15:59.659" v="24" actId="47"/>
        <pc:sldMkLst>
          <pc:docMk/>
          <pc:sldMk cId="3756305319" sldId="1449"/>
        </pc:sldMkLst>
      </pc:sldChg>
      <pc:sldChg chg="del ord">
        <pc:chgData name="Alexandre Moriya | Serra do Amolar &amp; Co." userId="0d05b18d-3cf5-4a61-abd0-72cc10ef6285" providerId="ADAL" clId="{B7B486B7-281F-4906-8225-A2A4DF95700E}" dt="2025-10-13T21:14:52.381" v="14" actId="47"/>
        <pc:sldMkLst>
          <pc:docMk/>
          <pc:sldMk cId="1530914855" sldId="1502"/>
        </pc:sldMkLst>
      </pc:sldChg>
      <pc:sldChg chg="add del ord">
        <pc:chgData name="Alexandre Moriya | Serra do Amolar &amp; Co." userId="0d05b18d-3cf5-4a61-abd0-72cc10ef6285" providerId="ADAL" clId="{B7B486B7-281F-4906-8225-A2A4DF95700E}" dt="2025-10-13T21:20:01.454" v="49"/>
        <pc:sldMkLst>
          <pc:docMk/>
          <pc:sldMk cId="0" sldId="1548"/>
        </pc:sldMkLst>
      </pc:sldChg>
      <pc:sldChg chg="del mod modShow">
        <pc:chgData name="Alexandre Moriya | Serra do Amolar &amp; Co." userId="0d05b18d-3cf5-4a61-abd0-72cc10ef6285" providerId="ADAL" clId="{B7B486B7-281F-4906-8225-A2A4DF95700E}" dt="2025-10-13T21:17:19.034" v="38" actId="47"/>
        <pc:sldMkLst>
          <pc:docMk/>
          <pc:sldMk cId="3294448" sldId="2183"/>
        </pc:sldMkLst>
      </pc:sldChg>
      <pc:sldChg chg="del mod modShow">
        <pc:chgData name="Alexandre Moriya | Serra do Amolar &amp; Co." userId="0d05b18d-3cf5-4a61-abd0-72cc10ef6285" providerId="ADAL" clId="{B7B486B7-281F-4906-8225-A2A4DF95700E}" dt="2025-10-13T21:17:16.145" v="37" actId="47"/>
        <pc:sldMkLst>
          <pc:docMk/>
          <pc:sldMk cId="566356545" sldId="2237"/>
        </pc:sldMkLst>
      </pc:sldChg>
      <pc:sldChg chg="del">
        <pc:chgData name="Alexandre Moriya | Serra do Amolar &amp; Co." userId="0d05b18d-3cf5-4a61-abd0-72cc10ef6285" providerId="ADAL" clId="{B7B486B7-281F-4906-8225-A2A4DF95700E}" dt="2025-10-13T21:28:32.255" v="51" actId="47"/>
        <pc:sldMkLst>
          <pc:docMk/>
          <pc:sldMk cId="2257460588" sldId="2238"/>
        </pc:sldMkLst>
      </pc:sldChg>
      <pc:sldChg chg="add del">
        <pc:chgData name="Alexandre Moriya | Serra do Amolar &amp; Co." userId="0d05b18d-3cf5-4a61-abd0-72cc10ef6285" providerId="ADAL" clId="{B7B486B7-281F-4906-8225-A2A4DF95700E}" dt="2025-10-13T21:16:07.646" v="26" actId="47"/>
        <pc:sldMkLst>
          <pc:docMk/>
          <pc:sldMk cId="1399270508" sldId="2285"/>
        </pc:sldMkLst>
      </pc:sldChg>
      <pc:sldChg chg="mod modShow">
        <pc:chgData name="Alexandre Moriya | Serra do Amolar &amp; Co." userId="0d05b18d-3cf5-4a61-abd0-72cc10ef6285" providerId="ADAL" clId="{B7B486B7-281F-4906-8225-A2A4DF95700E}" dt="2025-10-13T21:13:48.577" v="4" actId="729"/>
        <pc:sldMkLst>
          <pc:docMk/>
          <pc:sldMk cId="3234896875" sldId="2372"/>
        </pc:sldMkLst>
      </pc:sldChg>
      <pc:sldChg chg="del mod modShow">
        <pc:chgData name="Alexandre Moriya | Serra do Amolar &amp; Co." userId="0d05b18d-3cf5-4a61-abd0-72cc10ef6285" providerId="ADAL" clId="{B7B486B7-281F-4906-8225-A2A4DF95700E}" dt="2025-10-13T21:17:12.100" v="35" actId="47"/>
        <pc:sldMkLst>
          <pc:docMk/>
          <pc:sldMk cId="339488476" sldId="2385"/>
        </pc:sldMkLst>
      </pc:sldChg>
      <pc:sldChg chg="del mod modShow">
        <pc:chgData name="Alexandre Moriya | Serra do Amolar &amp; Co." userId="0d05b18d-3cf5-4a61-abd0-72cc10ef6285" providerId="ADAL" clId="{B7B486B7-281F-4906-8225-A2A4DF95700E}" dt="2025-10-13T21:17:14.900" v="36" actId="47"/>
        <pc:sldMkLst>
          <pc:docMk/>
          <pc:sldMk cId="1035264080" sldId="2390"/>
        </pc:sldMkLst>
      </pc:sldChg>
      <pc:sldChg chg="del">
        <pc:chgData name="Alexandre Moriya | Serra do Amolar &amp; Co." userId="0d05b18d-3cf5-4a61-abd0-72cc10ef6285" providerId="ADAL" clId="{B7B486B7-281F-4906-8225-A2A4DF95700E}" dt="2025-10-13T21:18:25.374" v="43" actId="47"/>
        <pc:sldMkLst>
          <pc:docMk/>
          <pc:sldMk cId="2726347943" sldId="2542"/>
        </pc:sldMkLst>
      </pc:sldChg>
      <pc:sldChg chg="add del">
        <pc:chgData name="Alexandre Moriya | Serra do Amolar &amp; Co." userId="0d05b18d-3cf5-4a61-abd0-72cc10ef6285" providerId="ADAL" clId="{B7B486B7-281F-4906-8225-A2A4DF95700E}" dt="2025-10-13T21:17:33.048" v="40" actId="47"/>
        <pc:sldMkLst>
          <pc:docMk/>
          <pc:sldMk cId="1203823846" sldId="2544"/>
        </pc:sldMkLst>
      </pc:sldChg>
      <pc:sldChg chg="add del">
        <pc:chgData name="Alexandre Moriya | Serra do Amolar &amp; Co." userId="0d05b18d-3cf5-4a61-abd0-72cc10ef6285" providerId="ADAL" clId="{B7B486B7-281F-4906-8225-A2A4DF95700E}" dt="2025-10-13T21:17:31.046" v="39" actId="47"/>
        <pc:sldMkLst>
          <pc:docMk/>
          <pc:sldMk cId="2592770770" sldId="2545"/>
        </pc:sldMkLst>
      </pc:sldChg>
      <pc:sldChg chg="add del">
        <pc:chgData name="Alexandre Moriya | Serra do Amolar &amp; Co." userId="0d05b18d-3cf5-4a61-abd0-72cc10ef6285" providerId="ADAL" clId="{B7B486B7-281F-4906-8225-A2A4DF95700E}" dt="2025-10-13T21:16:07.646" v="26" actId="47"/>
        <pc:sldMkLst>
          <pc:docMk/>
          <pc:sldMk cId="2762699609" sldId="2546"/>
        </pc:sldMkLst>
      </pc:sldChg>
      <pc:sldChg chg="del">
        <pc:chgData name="Alexandre Moriya | Serra do Amolar &amp; Co." userId="0d05b18d-3cf5-4a61-abd0-72cc10ef6285" providerId="ADAL" clId="{B7B486B7-281F-4906-8225-A2A4DF95700E}" dt="2025-10-13T21:14:20.883" v="10" actId="47"/>
        <pc:sldMkLst>
          <pc:docMk/>
          <pc:sldMk cId="1602760252" sldId="2547"/>
        </pc:sldMkLst>
      </pc:sldChg>
      <pc:sldChg chg="add del">
        <pc:chgData name="Alexandre Moriya | Serra do Amolar &amp; Co." userId="0d05b18d-3cf5-4a61-abd0-72cc10ef6285" providerId="ADAL" clId="{B7B486B7-281F-4906-8225-A2A4DF95700E}" dt="2025-10-13T21:15:45.879" v="21" actId="47"/>
        <pc:sldMkLst>
          <pc:docMk/>
          <pc:sldMk cId="518136737" sldId="2548"/>
        </pc:sldMkLst>
      </pc:sldChg>
      <pc:sldChg chg="add del">
        <pc:chgData name="Alexandre Moriya | Serra do Amolar &amp; Co." userId="0d05b18d-3cf5-4a61-abd0-72cc10ef6285" providerId="ADAL" clId="{B7B486B7-281F-4906-8225-A2A4DF95700E}" dt="2025-10-13T21:16:10.151" v="27" actId="47"/>
        <pc:sldMkLst>
          <pc:docMk/>
          <pc:sldMk cId="2403408028" sldId="254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lara\Desktop\SERGS\Emissions%20to%20Air%20in%20EU_10.10.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ara\Desktop\SERGS\Emissions%20to%20Air%20in%20EU_10.10.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ara\Desktop\SERGS\Emissions%20to%20Air%20in%20EU_10.10.201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lara\Google%20Drive\!%20PROJETOS%20EM%20CURSO\LFT\METAS%20PLANARES%202020-re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527901403628895E-2"/>
          <c:y val="9.1598459283498648E-2"/>
          <c:w val="0.81587503608084799"/>
          <c:h val="0.82858997170808191"/>
        </c:manualLayout>
      </c:layout>
      <c:pieChart>
        <c:varyColors val="1"/>
        <c:ser>
          <c:idx val="8"/>
          <c:order val="8"/>
          <c:tx>
            <c:strRef>
              <c:f>'Perfo OV_TF'!$B$1</c:f>
              <c:strCache>
                <c:ptCount val="1"/>
                <c:pt idx="0">
                  <c:v>Slice Value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400">
              <a:solidFill>
                <a:schemeClr val="bg1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4FB-43EF-93AB-BB4A8990D5A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04FB-43EF-93AB-BB4A8990D5A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04FB-43EF-93AB-BB4A8990D5A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04FB-43EF-93AB-BB4A8990D5AE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04FB-43EF-93AB-BB4A8990D5AE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04FB-43EF-93AB-BB4A8990D5AE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04FB-43EF-93AB-BB4A8990D5AE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04FB-43EF-93AB-BB4A8990D5AE}"/>
              </c:ext>
            </c:extLst>
          </c:dPt>
          <c:dLbls>
            <c:dLbl>
              <c:idx val="2"/>
              <c:layout>
                <c:manualLayout>
                  <c:x val="-6.7320471437882709E-2"/>
                  <c:y val="-0.121833997078309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FB-43EF-93AB-BB4A8990D5AE}"/>
                </c:ext>
              </c:extLst>
            </c:dLbl>
            <c:dLbl>
              <c:idx val="4"/>
              <c:layout>
                <c:manualLayout>
                  <c:x val="0.10508243652224997"/>
                  <c:y val="-0.100624622606769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FB-43EF-93AB-BB4A8990D5AE}"/>
                </c:ext>
              </c:extLst>
            </c:dLbl>
            <c:dLbl>
              <c:idx val="5"/>
              <c:layout>
                <c:manualLayout>
                  <c:x val="0.10407723241155227"/>
                  <c:y val="-4.43033404198328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FB-43EF-93AB-BB4A8990D5AE}"/>
                </c:ext>
              </c:extLst>
            </c:dLbl>
            <c:dLbl>
              <c:idx val="6"/>
              <c:layout>
                <c:manualLayout>
                  <c:x val="9.2787646529041409E-2"/>
                  <c:y val="8.05028701666333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FB-43EF-93AB-BB4A8990D5AE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'Perfo OV_TF'!$A$2:$A$8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'Perfo OV_TF'!$B$2:$B$8</c:f>
              <c:numCache>
                <c:formatCode>#,##0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FB-43EF-93AB-BB4A8990D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radarChart>
        <c:radarStyle val="filled"/>
        <c:varyColors val="0"/>
        <c:ser>
          <c:idx val="0"/>
          <c:order val="0"/>
          <c:tx>
            <c:strRef>
              <c:f>'Perfo OV_TF'!$K$5</c:f>
              <c:strCache>
                <c:ptCount val="1"/>
                <c:pt idx="0">
                  <c:v>HCl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  <a:prstDash val="solid"/>
            </a:ln>
          </c:spPr>
          <c:cat>
            <c:strRef>
              <c:f>'Perfo OV_TF'!$A$2:$A$8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'Perfo OV_TF'!$K$6:$K$365</c:f>
              <c:numCache>
                <c:formatCode>General</c:formatCode>
                <c:ptCount val="360"/>
                <c:pt idx="0">
                  <c:v>5.5555555555555558E-3</c:v>
                </c:pt>
                <c:pt idx="1">
                  <c:v>5.5555555555555558E-3</c:v>
                </c:pt>
                <c:pt idx="2">
                  <c:v>5.5555555555555558E-3</c:v>
                </c:pt>
                <c:pt idx="3">
                  <c:v>5.5555555555555558E-3</c:v>
                </c:pt>
                <c:pt idx="4">
                  <c:v>5.5555555555555558E-3</c:v>
                </c:pt>
                <c:pt idx="5">
                  <c:v>5.5555555555555558E-3</c:v>
                </c:pt>
                <c:pt idx="6">
                  <c:v>5.5555555555555558E-3</c:v>
                </c:pt>
                <c:pt idx="7">
                  <c:v>5.5555555555555558E-3</c:v>
                </c:pt>
                <c:pt idx="8">
                  <c:v>5.5555555555555558E-3</c:v>
                </c:pt>
                <c:pt idx="9">
                  <c:v>5.5555555555555558E-3</c:v>
                </c:pt>
                <c:pt idx="10">
                  <c:v>5.5555555555555558E-3</c:v>
                </c:pt>
                <c:pt idx="11">
                  <c:v>5.5555555555555558E-3</c:v>
                </c:pt>
                <c:pt idx="12">
                  <c:v>5.5555555555555558E-3</c:v>
                </c:pt>
                <c:pt idx="13">
                  <c:v>5.5555555555555558E-3</c:v>
                </c:pt>
                <c:pt idx="14">
                  <c:v>5.5555555555555558E-3</c:v>
                </c:pt>
                <c:pt idx="15">
                  <c:v>5.5555555555555558E-3</c:v>
                </c:pt>
                <c:pt idx="16">
                  <c:v>5.5555555555555558E-3</c:v>
                </c:pt>
                <c:pt idx="17">
                  <c:v>5.5555555555555558E-3</c:v>
                </c:pt>
                <c:pt idx="18">
                  <c:v>5.5555555555555558E-3</c:v>
                </c:pt>
                <c:pt idx="19">
                  <c:v>5.5555555555555558E-3</c:v>
                </c:pt>
                <c:pt idx="20">
                  <c:v>5.5555555555555558E-3</c:v>
                </c:pt>
                <c:pt idx="21">
                  <c:v>5.5555555555555558E-3</c:v>
                </c:pt>
                <c:pt idx="22">
                  <c:v>5.5555555555555558E-3</c:v>
                </c:pt>
                <c:pt idx="23">
                  <c:v>5.5555555555555558E-3</c:v>
                </c:pt>
                <c:pt idx="24">
                  <c:v>5.5555555555555558E-3</c:v>
                </c:pt>
                <c:pt idx="25">
                  <c:v>5.5555555555555558E-3</c:v>
                </c:pt>
                <c:pt idx="26">
                  <c:v>5.5555555555555558E-3</c:v>
                </c:pt>
                <c:pt idx="27">
                  <c:v>5.5555555555555558E-3</c:v>
                </c:pt>
                <c:pt idx="28">
                  <c:v>5.5555555555555558E-3</c:v>
                </c:pt>
                <c:pt idx="29">
                  <c:v>5.5555555555555558E-3</c:v>
                </c:pt>
                <c:pt idx="30">
                  <c:v>5.5555555555555558E-3</c:v>
                </c:pt>
                <c:pt idx="31">
                  <c:v>5.5555555555555558E-3</c:v>
                </c:pt>
                <c:pt idx="32">
                  <c:v>5.5555555555555558E-3</c:v>
                </c:pt>
                <c:pt idx="33">
                  <c:v>5.5555555555555558E-3</c:v>
                </c:pt>
                <c:pt idx="34">
                  <c:v>5.5555555555555558E-3</c:v>
                </c:pt>
                <c:pt idx="35">
                  <c:v>5.5555555555555558E-3</c:v>
                </c:pt>
                <c:pt idx="36">
                  <c:v>5.5555555555555558E-3</c:v>
                </c:pt>
                <c:pt idx="37">
                  <c:v>5.5555555555555558E-3</c:v>
                </c:pt>
                <c:pt idx="38">
                  <c:v>5.5555555555555558E-3</c:v>
                </c:pt>
                <c:pt idx="39">
                  <c:v>5.5555555555555558E-3</c:v>
                </c:pt>
                <c:pt idx="40">
                  <c:v>5.5555555555555558E-3</c:v>
                </c:pt>
                <c:pt idx="41">
                  <c:v>5.5555555555555558E-3</c:v>
                </c:pt>
                <c:pt idx="42">
                  <c:v>5.5555555555555558E-3</c:v>
                </c:pt>
                <c:pt idx="43">
                  <c:v>5.5555555555555558E-3</c:v>
                </c:pt>
                <c:pt idx="44">
                  <c:v>5.5555555555555558E-3</c:v>
                </c:pt>
                <c:pt idx="45">
                  <c:v>5.5555555555555558E-3</c:v>
                </c:pt>
                <c:pt idx="46">
                  <c:v>5.5555555555555558E-3</c:v>
                </c:pt>
                <c:pt idx="47">
                  <c:v>5.5555555555555558E-3</c:v>
                </c:pt>
                <c:pt idx="48">
                  <c:v>5.5555555555555558E-3</c:v>
                </c:pt>
                <c:pt idx="49">
                  <c:v>5.5555555555555558E-3</c:v>
                </c:pt>
                <c:pt idx="50">
                  <c:v>5.5555555555555558E-3</c:v>
                </c:pt>
                <c:pt idx="51">
                  <c:v>5.5555555555555558E-3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4FB-43EF-93AB-BB4A8990D5AE}"/>
            </c:ext>
          </c:extLst>
        </c:ser>
        <c:ser>
          <c:idx val="1"/>
          <c:order val="1"/>
          <c:tx>
            <c:strRef>
              <c:f>'Perfo OV_TF'!$L$5</c:f>
              <c:strCache>
                <c:ptCount val="1"/>
                <c:pt idx="0">
                  <c:v>SO2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  <a:prstDash val="solid"/>
            </a:ln>
          </c:spPr>
          <c:cat>
            <c:strRef>
              <c:f>'Perfo OV_TF'!$A$2:$A$8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'Perfo OV_TF'!$L$6:$L$365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0.16666666666666666</c:v>
                </c:pt>
                <c:pt idx="53">
                  <c:v>0.16666666666666666</c:v>
                </c:pt>
                <c:pt idx="54">
                  <c:v>0.16666666666666666</c:v>
                </c:pt>
                <c:pt idx="55">
                  <c:v>0.16666666666666666</c:v>
                </c:pt>
                <c:pt idx="56">
                  <c:v>0.16666666666666666</c:v>
                </c:pt>
                <c:pt idx="57">
                  <c:v>0.16666666666666666</c:v>
                </c:pt>
                <c:pt idx="58">
                  <c:v>0.16666666666666666</c:v>
                </c:pt>
                <c:pt idx="59">
                  <c:v>0.16666666666666666</c:v>
                </c:pt>
                <c:pt idx="60">
                  <c:v>0.16666666666666666</c:v>
                </c:pt>
                <c:pt idx="61">
                  <c:v>0.16666666666666666</c:v>
                </c:pt>
                <c:pt idx="62">
                  <c:v>0.16666666666666666</c:v>
                </c:pt>
                <c:pt idx="63">
                  <c:v>0.16666666666666666</c:v>
                </c:pt>
                <c:pt idx="64">
                  <c:v>0.16666666666666666</c:v>
                </c:pt>
                <c:pt idx="65">
                  <c:v>0.16666666666666666</c:v>
                </c:pt>
                <c:pt idx="66">
                  <c:v>0.16666666666666666</c:v>
                </c:pt>
                <c:pt idx="67">
                  <c:v>0.16666666666666666</c:v>
                </c:pt>
                <c:pt idx="68">
                  <c:v>0.16666666666666666</c:v>
                </c:pt>
                <c:pt idx="69">
                  <c:v>0.16666666666666666</c:v>
                </c:pt>
                <c:pt idx="70">
                  <c:v>0.16666666666666666</c:v>
                </c:pt>
                <c:pt idx="71">
                  <c:v>0.16666666666666666</c:v>
                </c:pt>
                <c:pt idx="72">
                  <c:v>0.16666666666666666</c:v>
                </c:pt>
                <c:pt idx="73">
                  <c:v>0.16666666666666666</c:v>
                </c:pt>
                <c:pt idx="74">
                  <c:v>0.16666666666666666</c:v>
                </c:pt>
                <c:pt idx="75">
                  <c:v>0.16666666666666666</c:v>
                </c:pt>
                <c:pt idx="76">
                  <c:v>0.16666666666666666</c:v>
                </c:pt>
                <c:pt idx="77">
                  <c:v>0.16666666666666666</c:v>
                </c:pt>
                <c:pt idx="78">
                  <c:v>0.16666666666666666</c:v>
                </c:pt>
                <c:pt idx="79">
                  <c:v>0.16666666666666666</c:v>
                </c:pt>
                <c:pt idx="80">
                  <c:v>0.16666666666666666</c:v>
                </c:pt>
                <c:pt idx="81">
                  <c:v>0.16666666666666666</c:v>
                </c:pt>
                <c:pt idx="82">
                  <c:v>0.16666666666666666</c:v>
                </c:pt>
                <c:pt idx="83">
                  <c:v>0.16666666666666666</c:v>
                </c:pt>
                <c:pt idx="84">
                  <c:v>0.16666666666666666</c:v>
                </c:pt>
                <c:pt idx="85">
                  <c:v>0.16666666666666666</c:v>
                </c:pt>
                <c:pt idx="86">
                  <c:v>0.16666666666666666</c:v>
                </c:pt>
                <c:pt idx="87">
                  <c:v>0.16666666666666666</c:v>
                </c:pt>
                <c:pt idx="88">
                  <c:v>0.16666666666666666</c:v>
                </c:pt>
                <c:pt idx="89">
                  <c:v>0.16666666666666666</c:v>
                </c:pt>
                <c:pt idx="90">
                  <c:v>0.16666666666666666</c:v>
                </c:pt>
                <c:pt idx="91">
                  <c:v>0.16666666666666666</c:v>
                </c:pt>
                <c:pt idx="92">
                  <c:v>0.16666666666666666</c:v>
                </c:pt>
                <c:pt idx="93">
                  <c:v>0.16666666666666666</c:v>
                </c:pt>
                <c:pt idx="94">
                  <c:v>0.16666666666666666</c:v>
                </c:pt>
                <c:pt idx="95">
                  <c:v>0.16666666666666666</c:v>
                </c:pt>
                <c:pt idx="96">
                  <c:v>0.16666666666666666</c:v>
                </c:pt>
                <c:pt idx="97">
                  <c:v>0.16666666666666666</c:v>
                </c:pt>
                <c:pt idx="98">
                  <c:v>0.16666666666666666</c:v>
                </c:pt>
                <c:pt idx="99">
                  <c:v>0.16666666666666666</c:v>
                </c:pt>
                <c:pt idx="100">
                  <c:v>0.16666666666666666</c:v>
                </c:pt>
                <c:pt idx="101">
                  <c:v>0.16666666666666666</c:v>
                </c:pt>
                <c:pt idx="102">
                  <c:v>0.16666666666666666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FB-43EF-93AB-BB4A8990D5AE}"/>
            </c:ext>
          </c:extLst>
        </c:ser>
        <c:ser>
          <c:idx val="2"/>
          <c:order val="2"/>
          <c:tx>
            <c:strRef>
              <c:f>'Perfo OV_TF'!$M$5</c:f>
              <c:strCache>
                <c:ptCount val="1"/>
                <c:pt idx="0">
                  <c:v>Hg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  <a:prstDash val="solid"/>
            </a:ln>
          </c:spPr>
          <c:cat>
            <c:strRef>
              <c:f>'Perfo OV_TF'!$A$2:$A$8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'Perfo OV_TF'!$M$6:$M$365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0.05</c:v>
                </c:pt>
                <c:pt idx="104">
                  <c:v>0.05</c:v>
                </c:pt>
                <c:pt idx="105">
                  <c:v>0.05</c:v>
                </c:pt>
                <c:pt idx="106">
                  <c:v>0.05</c:v>
                </c:pt>
                <c:pt idx="107">
                  <c:v>0.05</c:v>
                </c:pt>
                <c:pt idx="108">
                  <c:v>0.05</c:v>
                </c:pt>
                <c:pt idx="109">
                  <c:v>0.05</c:v>
                </c:pt>
                <c:pt idx="110">
                  <c:v>0.05</c:v>
                </c:pt>
                <c:pt idx="111">
                  <c:v>0.05</c:v>
                </c:pt>
                <c:pt idx="112">
                  <c:v>0.05</c:v>
                </c:pt>
                <c:pt idx="113">
                  <c:v>0.05</c:v>
                </c:pt>
                <c:pt idx="114">
                  <c:v>0.05</c:v>
                </c:pt>
                <c:pt idx="115">
                  <c:v>0.05</c:v>
                </c:pt>
                <c:pt idx="116">
                  <c:v>0.05</c:v>
                </c:pt>
                <c:pt idx="117">
                  <c:v>0.05</c:v>
                </c:pt>
                <c:pt idx="118">
                  <c:v>0.05</c:v>
                </c:pt>
                <c:pt idx="119">
                  <c:v>0.05</c:v>
                </c:pt>
                <c:pt idx="120">
                  <c:v>0.05</c:v>
                </c:pt>
                <c:pt idx="121">
                  <c:v>0.05</c:v>
                </c:pt>
                <c:pt idx="122">
                  <c:v>0.05</c:v>
                </c:pt>
                <c:pt idx="123">
                  <c:v>0.05</c:v>
                </c:pt>
                <c:pt idx="124">
                  <c:v>0.05</c:v>
                </c:pt>
                <c:pt idx="125">
                  <c:v>0.05</c:v>
                </c:pt>
                <c:pt idx="126">
                  <c:v>0.05</c:v>
                </c:pt>
                <c:pt idx="127">
                  <c:v>0.05</c:v>
                </c:pt>
                <c:pt idx="128">
                  <c:v>0.05</c:v>
                </c:pt>
                <c:pt idx="129">
                  <c:v>0.05</c:v>
                </c:pt>
                <c:pt idx="130">
                  <c:v>0.05</c:v>
                </c:pt>
                <c:pt idx="131">
                  <c:v>0.05</c:v>
                </c:pt>
                <c:pt idx="132">
                  <c:v>0.05</c:v>
                </c:pt>
                <c:pt idx="133">
                  <c:v>0.05</c:v>
                </c:pt>
                <c:pt idx="134">
                  <c:v>0.05</c:v>
                </c:pt>
                <c:pt idx="135">
                  <c:v>0.05</c:v>
                </c:pt>
                <c:pt idx="136">
                  <c:v>0.05</c:v>
                </c:pt>
                <c:pt idx="137">
                  <c:v>0.05</c:v>
                </c:pt>
                <c:pt idx="138">
                  <c:v>0.05</c:v>
                </c:pt>
                <c:pt idx="139">
                  <c:v>0.05</c:v>
                </c:pt>
                <c:pt idx="140">
                  <c:v>0.05</c:v>
                </c:pt>
                <c:pt idx="141">
                  <c:v>0.05</c:v>
                </c:pt>
                <c:pt idx="142">
                  <c:v>0.05</c:v>
                </c:pt>
                <c:pt idx="143">
                  <c:v>0.05</c:v>
                </c:pt>
                <c:pt idx="144">
                  <c:v>0.05</c:v>
                </c:pt>
                <c:pt idx="145">
                  <c:v>0.05</c:v>
                </c:pt>
                <c:pt idx="146">
                  <c:v>0.05</c:v>
                </c:pt>
                <c:pt idx="147">
                  <c:v>0.05</c:v>
                </c:pt>
                <c:pt idx="148">
                  <c:v>0.05</c:v>
                </c:pt>
                <c:pt idx="149">
                  <c:v>0.05</c:v>
                </c:pt>
                <c:pt idx="150">
                  <c:v>0.05</c:v>
                </c:pt>
                <c:pt idx="151">
                  <c:v>0.05</c:v>
                </c:pt>
                <c:pt idx="152">
                  <c:v>0.05</c:v>
                </c:pt>
                <c:pt idx="153">
                  <c:v>0.05</c:v>
                </c:pt>
                <c:pt idx="154">
                  <c:v>0.05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4FB-43EF-93AB-BB4A8990D5AE}"/>
            </c:ext>
          </c:extLst>
        </c:ser>
        <c:ser>
          <c:idx val="3"/>
          <c:order val="3"/>
          <c:tx>
            <c:strRef>
              <c:f>'Perfo OV_TF'!$N$5</c:f>
              <c:strCache>
                <c:ptCount val="1"/>
                <c:pt idx="0">
                  <c:v>MP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  <a:prstDash val="solid"/>
            </a:ln>
          </c:spPr>
          <c:cat>
            <c:strRef>
              <c:f>'Perfo OV_TF'!$A$2:$A$8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'Perfo OV_TF'!$N$6:$N$365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4.1666666666666669E-4</c:v>
                </c:pt>
                <c:pt idx="156">
                  <c:v>4.1666666666666669E-4</c:v>
                </c:pt>
                <c:pt idx="157">
                  <c:v>4.1666666666666669E-4</c:v>
                </c:pt>
                <c:pt idx="158">
                  <c:v>4.1666666666666669E-4</c:v>
                </c:pt>
                <c:pt idx="159">
                  <c:v>4.1666666666666669E-4</c:v>
                </c:pt>
                <c:pt idx="160">
                  <c:v>4.1666666666666669E-4</c:v>
                </c:pt>
                <c:pt idx="161">
                  <c:v>4.1666666666666669E-4</c:v>
                </c:pt>
                <c:pt idx="162">
                  <c:v>4.1666666666666669E-4</c:v>
                </c:pt>
                <c:pt idx="163">
                  <c:v>4.1666666666666669E-4</c:v>
                </c:pt>
                <c:pt idx="164">
                  <c:v>4.1666666666666669E-4</c:v>
                </c:pt>
                <c:pt idx="165">
                  <c:v>4.1666666666666669E-4</c:v>
                </c:pt>
                <c:pt idx="166">
                  <c:v>4.1666666666666669E-4</c:v>
                </c:pt>
                <c:pt idx="167">
                  <c:v>4.1666666666666669E-4</c:v>
                </c:pt>
                <c:pt idx="168">
                  <c:v>4.1666666666666669E-4</c:v>
                </c:pt>
                <c:pt idx="169">
                  <c:v>4.1666666666666669E-4</c:v>
                </c:pt>
                <c:pt idx="170">
                  <c:v>4.1666666666666669E-4</c:v>
                </c:pt>
                <c:pt idx="171">
                  <c:v>4.1666666666666669E-4</c:v>
                </c:pt>
                <c:pt idx="172">
                  <c:v>4.1666666666666669E-4</c:v>
                </c:pt>
                <c:pt idx="173">
                  <c:v>4.1666666666666669E-4</c:v>
                </c:pt>
                <c:pt idx="174">
                  <c:v>4.1666666666666669E-4</c:v>
                </c:pt>
                <c:pt idx="175">
                  <c:v>4.1666666666666669E-4</c:v>
                </c:pt>
                <c:pt idx="176">
                  <c:v>4.1666666666666669E-4</c:v>
                </c:pt>
                <c:pt idx="177">
                  <c:v>4.1666666666666669E-4</c:v>
                </c:pt>
                <c:pt idx="178">
                  <c:v>4.1666666666666669E-4</c:v>
                </c:pt>
                <c:pt idx="179">
                  <c:v>4.1666666666666669E-4</c:v>
                </c:pt>
                <c:pt idx="180">
                  <c:v>4.1666666666666669E-4</c:v>
                </c:pt>
                <c:pt idx="181">
                  <c:v>4.1666666666666669E-4</c:v>
                </c:pt>
                <c:pt idx="182">
                  <c:v>4.1666666666666669E-4</c:v>
                </c:pt>
                <c:pt idx="183">
                  <c:v>4.1666666666666669E-4</c:v>
                </c:pt>
                <c:pt idx="184">
                  <c:v>4.1666666666666669E-4</c:v>
                </c:pt>
                <c:pt idx="185">
                  <c:v>4.1666666666666669E-4</c:v>
                </c:pt>
                <c:pt idx="186">
                  <c:v>4.1666666666666669E-4</c:v>
                </c:pt>
                <c:pt idx="187">
                  <c:v>4.1666666666666669E-4</c:v>
                </c:pt>
                <c:pt idx="188">
                  <c:v>4.1666666666666669E-4</c:v>
                </c:pt>
                <c:pt idx="189">
                  <c:v>4.1666666666666669E-4</c:v>
                </c:pt>
                <c:pt idx="190">
                  <c:v>4.1666666666666669E-4</c:v>
                </c:pt>
                <c:pt idx="191">
                  <c:v>4.1666666666666669E-4</c:v>
                </c:pt>
                <c:pt idx="192">
                  <c:v>4.1666666666666669E-4</c:v>
                </c:pt>
                <c:pt idx="193">
                  <c:v>4.1666666666666669E-4</c:v>
                </c:pt>
                <c:pt idx="194">
                  <c:v>4.1666666666666669E-4</c:v>
                </c:pt>
                <c:pt idx="195">
                  <c:v>4.1666666666666669E-4</c:v>
                </c:pt>
                <c:pt idx="196">
                  <c:v>4.1666666666666669E-4</c:v>
                </c:pt>
                <c:pt idx="197">
                  <c:v>4.1666666666666669E-4</c:v>
                </c:pt>
                <c:pt idx="198">
                  <c:v>4.1666666666666669E-4</c:v>
                </c:pt>
                <c:pt idx="199">
                  <c:v>4.1666666666666669E-4</c:v>
                </c:pt>
                <c:pt idx="200">
                  <c:v>4.1666666666666669E-4</c:v>
                </c:pt>
                <c:pt idx="201">
                  <c:v>4.1666666666666669E-4</c:v>
                </c:pt>
                <c:pt idx="202">
                  <c:v>4.1666666666666669E-4</c:v>
                </c:pt>
                <c:pt idx="203">
                  <c:v>4.1666666666666669E-4</c:v>
                </c:pt>
                <c:pt idx="204">
                  <c:v>4.1666666666666669E-4</c:v>
                </c:pt>
                <c:pt idx="205">
                  <c:v>4.1666666666666669E-4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4FB-43EF-93AB-BB4A8990D5AE}"/>
            </c:ext>
          </c:extLst>
        </c:ser>
        <c:ser>
          <c:idx val="4"/>
          <c:order val="4"/>
          <c:tx>
            <c:strRef>
              <c:f>'Perfo OV_TF'!$O$5</c:f>
              <c:strCache>
                <c:ptCount val="1"/>
                <c:pt idx="0">
                  <c:v>Metais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  <a:prstDash val="solid"/>
            </a:ln>
          </c:spPr>
          <c:cat>
            <c:strRef>
              <c:f>'Perfo OV_TF'!$A$2:$A$8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'Perfo OV_TF'!$O$6:$O$365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1.5E-3</c:v>
                </c:pt>
                <c:pt idx="207">
                  <c:v>1.5E-3</c:v>
                </c:pt>
                <c:pt idx="208">
                  <c:v>1.5E-3</c:v>
                </c:pt>
                <c:pt idx="209">
                  <c:v>1.5E-3</c:v>
                </c:pt>
                <c:pt idx="210">
                  <c:v>1.5E-3</c:v>
                </c:pt>
                <c:pt idx="211">
                  <c:v>1.5E-3</c:v>
                </c:pt>
                <c:pt idx="212">
                  <c:v>1.5E-3</c:v>
                </c:pt>
                <c:pt idx="213">
                  <c:v>1.5E-3</c:v>
                </c:pt>
                <c:pt idx="214">
                  <c:v>1.5E-3</c:v>
                </c:pt>
                <c:pt idx="215">
                  <c:v>1.5E-3</c:v>
                </c:pt>
                <c:pt idx="216">
                  <c:v>1.5E-3</c:v>
                </c:pt>
                <c:pt idx="217">
                  <c:v>1.5E-3</c:v>
                </c:pt>
                <c:pt idx="218">
                  <c:v>1.5E-3</c:v>
                </c:pt>
                <c:pt idx="219">
                  <c:v>1.5E-3</c:v>
                </c:pt>
                <c:pt idx="220">
                  <c:v>1.5E-3</c:v>
                </c:pt>
                <c:pt idx="221">
                  <c:v>1.5E-3</c:v>
                </c:pt>
                <c:pt idx="222">
                  <c:v>1.5E-3</c:v>
                </c:pt>
                <c:pt idx="223">
                  <c:v>1.5E-3</c:v>
                </c:pt>
                <c:pt idx="224">
                  <c:v>1.5E-3</c:v>
                </c:pt>
                <c:pt idx="225">
                  <c:v>1.5E-3</c:v>
                </c:pt>
                <c:pt idx="226">
                  <c:v>1.5E-3</c:v>
                </c:pt>
                <c:pt idx="227">
                  <c:v>1.5E-3</c:v>
                </c:pt>
                <c:pt idx="228">
                  <c:v>1.5E-3</c:v>
                </c:pt>
                <c:pt idx="229">
                  <c:v>1.5E-3</c:v>
                </c:pt>
                <c:pt idx="230">
                  <c:v>1.5E-3</c:v>
                </c:pt>
                <c:pt idx="231">
                  <c:v>1.5E-3</c:v>
                </c:pt>
                <c:pt idx="232">
                  <c:v>1.5E-3</c:v>
                </c:pt>
                <c:pt idx="233">
                  <c:v>1.5E-3</c:v>
                </c:pt>
                <c:pt idx="234">
                  <c:v>1.5E-3</c:v>
                </c:pt>
                <c:pt idx="235">
                  <c:v>1.5E-3</c:v>
                </c:pt>
                <c:pt idx="236">
                  <c:v>1.5E-3</c:v>
                </c:pt>
                <c:pt idx="237">
                  <c:v>1.5E-3</c:v>
                </c:pt>
                <c:pt idx="238">
                  <c:v>1.5E-3</c:v>
                </c:pt>
                <c:pt idx="239">
                  <c:v>1.5E-3</c:v>
                </c:pt>
                <c:pt idx="240">
                  <c:v>1.5E-3</c:v>
                </c:pt>
                <c:pt idx="241">
                  <c:v>1.5E-3</c:v>
                </c:pt>
                <c:pt idx="242">
                  <c:v>1.5E-3</c:v>
                </c:pt>
                <c:pt idx="243">
                  <c:v>1.5E-3</c:v>
                </c:pt>
                <c:pt idx="244">
                  <c:v>1.5E-3</c:v>
                </c:pt>
                <c:pt idx="245">
                  <c:v>1.5E-3</c:v>
                </c:pt>
                <c:pt idx="246">
                  <c:v>1.5E-3</c:v>
                </c:pt>
                <c:pt idx="247">
                  <c:v>1.5E-3</c:v>
                </c:pt>
                <c:pt idx="248">
                  <c:v>1.5E-3</c:v>
                </c:pt>
                <c:pt idx="249">
                  <c:v>1.5E-3</c:v>
                </c:pt>
                <c:pt idx="250">
                  <c:v>1.5E-3</c:v>
                </c:pt>
                <c:pt idx="251">
                  <c:v>1.5E-3</c:v>
                </c:pt>
                <c:pt idx="252">
                  <c:v>1.5E-3</c:v>
                </c:pt>
                <c:pt idx="253">
                  <c:v>1.5E-3</c:v>
                </c:pt>
                <c:pt idx="254">
                  <c:v>1.5E-3</c:v>
                </c:pt>
                <c:pt idx="255">
                  <c:v>1.5E-3</c:v>
                </c:pt>
                <c:pt idx="256">
                  <c:v>1.5E-3</c:v>
                </c:pt>
                <c:pt idx="257">
                  <c:v>1.5E-3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4FB-43EF-93AB-BB4A8990D5AE}"/>
            </c:ext>
          </c:extLst>
        </c:ser>
        <c:ser>
          <c:idx val="5"/>
          <c:order val="5"/>
          <c:tx>
            <c:strRef>
              <c:f>'Perfo OV_TF'!$P$5</c:f>
              <c:strCache>
                <c:ptCount val="1"/>
                <c:pt idx="0">
                  <c:v>NOx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  <a:prstDash val="solid"/>
            </a:ln>
          </c:spPr>
          <c:cat>
            <c:strRef>
              <c:f>'Perfo OV_TF'!$A$2:$A$8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'Perfo OV_TF'!$P$6:$P$365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0.4</c:v>
                </c:pt>
                <c:pt idx="259">
                  <c:v>0.4</c:v>
                </c:pt>
                <c:pt idx="260">
                  <c:v>0.4</c:v>
                </c:pt>
                <c:pt idx="261">
                  <c:v>0.4</c:v>
                </c:pt>
                <c:pt idx="262">
                  <c:v>0.4</c:v>
                </c:pt>
                <c:pt idx="263">
                  <c:v>0.4</c:v>
                </c:pt>
                <c:pt idx="264">
                  <c:v>0.4</c:v>
                </c:pt>
                <c:pt idx="265">
                  <c:v>0.4</c:v>
                </c:pt>
                <c:pt idx="266">
                  <c:v>0.4</c:v>
                </c:pt>
                <c:pt idx="267">
                  <c:v>0.4</c:v>
                </c:pt>
                <c:pt idx="268">
                  <c:v>0.4</c:v>
                </c:pt>
                <c:pt idx="269">
                  <c:v>0.4</c:v>
                </c:pt>
                <c:pt idx="270">
                  <c:v>0.4</c:v>
                </c:pt>
                <c:pt idx="271">
                  <c:v>0.4</c:v>
                </c:pt>
                <c:pt idx="272">
                  <c:v>0.4</c:v>
                </c:pt>
                <c:pt idx="273">
                  <c:v>0.4</c:v>
                </c:pt>
                <c:pt idx="274">
                  <c:v>0.4</c:v>
                </c:pt>
                <c:pt idx="275">
                  <c:v>0.4</c:v>
                </c:pt>
                <c:pt idx="276">
                  <c:v>0.4</c:v>
                </c:pt>
                <c:pt idx="277">
                  <c:v>0.4</c:v>
                </c:pt>
                <c:pt idx="278">
                  <c:v>0.4</c:v>
                </c:pt>
                <c:pt idx="279">
                  <c:v>0.4</c:v>
                </c:pt>
                <c:pt idx="280">
                  <c:v>0.4</c:v>
                </c:pt>
                <c:pt idx="281">
                  <c:v>0.4</c:v>
                </c:pt>
                <c:pt idx="282">
                  <c:v>0.4</c:v>
                </c:pt>
                <c:pt idx="283">
                  <c:v>0.4</c:v>
                </c:pt>
                <c:pt idx="284">
                  <c:v>0.4</c:v>
                </c:pt>
                <c:pt idx="285">
                  <c:v>0.4</c:v>
                </c:pt>
                <c:pt idx="286">
                  <c:v>0.4</c:v>
                </c:pt>
                <c:pt idx="287">
                  <c:v>0.4</c:v>
                </c:pt>
                <c:pt idx="288">
                  <c:v>0.4</c:v>
                </c:pt>
                <c:pt idx="289">
                  <c:v>0.4</c:v>
                </c:pt>
                <c:pt idx="290">
                  <c:v>0.4</c:v>
                </c:pt>
                <c:pt idx="291">
                  <c:v>0.4</c:v>
                </c:pt>
                <c:pt idx="292">
                  <c:v>0.4</c:v>
                </c:pt>
                <c:pt idx="293">
                  <c:v>0.4</c:v>
                </c:pt>
                <c:pt idx="294">
                  <c:v>0.4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</c:v>
                </c:pt>
                <c:pt idx="299">
                  <c:v>0.4</c:v>
                </c:pt>
                <c:pt idx="300">
                  <c:v>0.4</c:v>
                </c:pt>
                <c:pt idx="301">
                  <c:v>0.4</c:v>
                </c:pt>
                <c:pt idx="302">
                  <c:v>0.4</c:v>
                </c:pt>
                <c:pt idx="303">
                  <c:v>0.4</c:v>
                </c:pt>
                <c:pt idx="304">
                  <c:v>0.4</c:v>
                </c:pt>
                <c:pt idx="305">
                  <c:v>0.4</c:v>
                </c:pt>
                <c:pt idx="306">
                  <c:v>0.4</c:v>
                </c:pt>
                <c:pt idx="307">
                  <c:v>0.4</c:v>
                </c:pt>
                <c:pt idx="308">
                  <c:v>0.4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4FB-43EF-93AB-BB4A8990D5AE}"/>
            </c:ext>
          </c:extLst>
        </c:ser>
        <c:ser>
          <c:idx val="6"/>
          <c:order val="6"/>
          <c:tx>
            <c:strRef>
              <c:f>'Perfo OV_TF'!$Q$5</c:f>
              <c:strCache>
                <c:ptCount val="1"/>
                <c:pt idx="0">
                  <c:v>Dioxinas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  <a:prstDash val="solid"/>
            </a:ln>
          </c:spPr>
          <c:cat>
            <c:strRef>
              <c:f>'Perfo OV_TF'!$A$2:$A$8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'Perfo OV_TF'!$Q$6:$Q$365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0.01</c:v>
                </c:pt>
                <c:pt idx="310">
                  <c:v>0.01</c:v>
                </c:pt>
                <c:pt idx="311">
                  <c:v>0.01</c:v>
                </c:pt>
                <c:pt idx="312">
                  <c:v>0.01</c:v>
                </c:pt>
                <c:pt idx="313">
                  <c:v>0.01</c:v>
                </c:pt>
                <c:pt idx="314">
                  <c:v>0.01</c:v>
                </c:pt>
                <c:pt idx="315">
                  <c:v>0.01</c:v>
                </c:pt>
                <c:pt idx="316">
                  <c:v>0.01</c:v>
                </c:pt>
                <c:pt idx="317">
                  <c:v>0.01</c:v>
                </c:pt>
                <c:pt idx="318">
                  <c:v>0.01</c:v>
                </c:pt>
                <c:pt idx="319">
                  <c:v>0.01</c:v>
                </c:pt>
                <c:pt idx="320">
                  <c:v>0.01</c:v>
                </c:pt>
                <c:pt idx="321">
                  <c:v>0.01</c:v>
                </c:pt>
                <c:pt idx="322">
                  <c:v>0.01</c:v>
                </c:pt>
                <c:pt idx="323">
                  <c:v>0.01</c:v>
                </c:pt>
                <c:pt idx="324">
                  <c:v>0.01</c:v>
                </c:pt>
                <c:pt idx="325">
                  <c:v>0.01</c:v>
                </c:pt>
                <c:pt idx="326">
                  <c:v>0.01</c:v>
                </c:pt>
                <c:pt idx="327">
                  <c:v>0.01</c:v>
                </c:pt>
                <c:pt idx="328">
                  <c:v>0.01</c:v>
                </c:pt>
                <c:pt idx="329">
                  <c:v>0.01</c:v>
                </c:pt>
                <c:pt idx="330">
                  <c:v>0.01</c:v>
                </c:pt>
                <c:pt idx="331">
                  <c:v>0.01</c:v>
                </c:pt>
                <c:pt idx="332">
                  <c:v>0.01</c:v>
                </c:pt>
                <c:pt idx="333">
                  <c:v>0.01</c:v>
                </c:pt>
                <c:pt idx="334">
                  <c:v>0.01</c:v>
                </c:pt>
                <c:pt idx="335">
                  <c:v>0.01</c:v>
                </c:pt>
                <c:pt idx="336">
                  <c:v>0.01</c:v>
                </c:pt>
                <c:pt idx="337">
                  <c:v>0.01</c:v>
                </c:pt>
                <c:pt idx="338">
                  <c:v>0.01</c:v>
                </c:pt>
                <c:pt idx="339">
                  <c:v>0.01</c:v>
                </c:pt>
                <c:pt idx="340">
                  <c:v>0.01</c:v>
                </c:pt>
                <c:pt idx="341">
                  <c:v>0.01</c:v>
                </c:pt>
                <c:pt idx="342">
                  <c:v>0.01</c:v>
                </c:pt>
                <c:pt idx="343">
                  <c:v>0.01</c:v>
                </c:pt>
                <c:pt idx="344">
                  <c:v>0.01</c:v>
                </c:pt>
                <c:pt idx="345">
                  <c:v>0.01</c:v>
                </c:pt>
                <c:pt idx="346">
                  <c:v>0.01</c:v>
                </c:pt>
                <c:pt idx="347">
                  <c:v>0.01</c:v>
                </c:pt>
                <c:pt idx="348">
                  <c:v>0.01</c:v>
                </c:pt>
                <c:pt idx="349">
                  <c:v>0.01</c:v>
                </c:pt>
                <c:pt idx="350">
                  <c:v>0.01</c:v>
                </c:pt>
                <c:pt idx="351">
                  <c:v>0.01</c:v>
                </c:pt>
                <c:pt idx="352">
                  <c:v>0.01</c:v>
                </c:pt>
                <c:pt idx="353">
                  <c:v>0.01</c:v>
                </c:pt>
                <c:pt idx="354">
                  <c:v>0.01</c:v>
                </c:pt>
                <c:pt idx="355">
                  <c:v>0.01</c:v>
                </c:pt>
                <c:pt idx="356">
                  <c:v>0.01</c:v>
                </c:pt>
                <c:pt idx="357">
                  <c:v>0.01</c:v>
                </c:pt>
                <c:pt idx="358">
                  <c:v>0.01</c:v>
                </c:pt>
                <c:pt idx="35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4FB-43EF-93AB-BB4A8990D5AE}"/>
            </c:ext>
          </c:extLst>
        </c:ser>
        <c:ser>
          <c:idx val="7"/>
          <c:order val="7"/>
          <c:tx>
            <c:strRef>
              <c:f>'Perfo OV_TF'!$R$5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'Perfo OV_TF'!$A$2:$A$8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'Perfo OV_TF'!$R$6:$R$365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4FB-43EF-93AB-BB4A8990D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750080"/>
        <c:axId val="58751616"/>
      </c:radarChart>
      <c:catAx>
        <c:axId val="5875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58751616"/>
        <c:crosses val="autoZero"/>
        <c:auto val="0"/>
        <c:lblAlgn val="ctr"/>
        <c:lblOffset val="100"/>
        <c:noMultiLvlLbl val="0"/>
      </c:catAx>
      <c:valAx>
        <c:axId val="58751616"/>
        <c:scaling>
          <c:orientation val="minMax"/>
          <c:max val="1"/>
          <c:min val="0"/>
        </c:scaling>
        <c:delete val="0"/>
        <c:axPos val="l"/>
        <c:numFmt formatCode="General" sourceLinked="1"/>
        <c:majorTickMark val="cross"/>
        <c:minorTickMark val="none"/>
        <c:tickLblPos val="none"/>
        <c:spPr>
          <a:ln w="9525">
            <a:noFill/>
          </a:ln>
        </c:spPr>
        <c:crossAx val="58750080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527901403628895E-2"/>
          <c:y val="9.1598459283498648E-2"/>
          <c:w val="0.81587503608084799"/>
          <c:h val="0.82858997170808191"/>
        </c:manualLayout>
      </c:layout>
      <c:pieChart>
        <c:varyColors val="1"/>
        <c:ser>
          <c:idx val="8"/>
          <c:order val="8"/>
          <c:tx>
            <c:strRef>
              <c:f>Perfo_BAT!$B$1</c:f>
              <c:strCache>
                <c:ptCount val="1"/>
                <c:pt idx="0">
                  <c:v>Slice Value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400">
              <a:solidFill>
                <a:schemeClr val="bg1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B74-4990-B6B1-53C098885B2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B74-4990-B6B1-53C098885B2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B74-4990-B6B1-53C098885B2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2B74-4990-B6B1-53C098885B2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2B74-4990-B6B1-53C098885B2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2B74-4990-B6B1-53C098885B2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2B74-4990-B6B1-53C098885B2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2B74-4990-B6B1-53C098885B26}"/>
              </c:ext>
            </c:extLst>
          </c:dPt>
          <c:dLbls>
            <c:dLbl>
              <c:idx val="2"/>
              <c:layout>
                <c:manualLayout>
                  <c:x val="-6.7320471437882709E-2"/>
                  <c:y val="-0.121833997078309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74-4990-B6B1-53C098885B26}"/>
                </c:ext>
              </c:extLst>
            </c:dLbl>
            <c:dLbl>
              <c:idx val="4"/>
              <c:layout>
                <c:manualLayout>
                  <c:x val="0.12767732293862574"/>
                  <c:y val="-9.41203712122589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74-4990-B6B1-53C098885B26}"/>
                </c:ext>
              </c:extLst>
            </c:dLbl>
            <c:dLbl>
              <c:idx val="5"/>
              <c:layout>
                <c:manualLayout>
                  <c:x val="0.12010187865974976"/>
                  <c:y val="-2.37854403932520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74-4990-B6B1-53C098885B26}"/>
                </c:ext>
              </c:extLst>
            </c:dLbl>
            <c:dLbl>
              <c:idx val="6"/>
              <c:layout>
                <c:manualLayout>
                  <c:x val="9.2787646529041409E-2"/>
                  <c:y val="8.05028701666333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74-4990-B6B1-53C098885B26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Perfo_BAT!$A$2:$A$9</c:f>
              <c:strCache>
                <c:ptCount val="8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  <c:pt idx="7">
                  <c:v>https://www.eea.europa.eu/data-and-maps/data/industrial-reporting-under-the-industrial-1</c:v>
                </c:pt>
              </c:strCache>
            </c:strRef>
          </c:cat>
          <c:val>
            <c:numRef>
              <c:f>Perfo_BAT!$B$2:$B$9</c:f>
              <c:numCache>
                <c:formatCode>#,##0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74-4990-B6B1-53C098885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radarChart>
        <c:radarStyle val="filled"/>
        <c:varyColors val="0"/>
        <c:ser>
          <c:idx val="0"/>
          <c:order val="0"/>
          <c:tx>
            <c:strRef>
              <c:f>Perfo_BAT!$K$5</c:f>
              <c:strCache>
                <c:ptCount val="1"/>
                <c:pt idx="0">
                  <c:v>HCl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  <a:prstDash val="solid"/>
            </a:ln>
          </c:spPr>
          <c:cat>
            <c:strRef>
              <c:f>Perfo_BAT!$A$2:$A$8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Perfo_BAT!$K$6:$K$365</c:f>
              <c:numCache>
                <c:formatCode>General</c:formatCode>
                <c:ptCount val="360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B74-4990-B6B1-53C098885B26}"/>
            </c:ext>
          </c:extLst>
        </c:ser>
        <c:ser>
          <c:idx val="1"/>
          <c:order val="1"/>
          <c:tx>
            <c:strRef>
              <c:f>Perfo_BAT!$L$5</c:f>
              <c:strCache>
                <c:ptCount val="1"/>
                <c:pt idx="0">
                  <c:v>SO2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  <a:prstDash val="solid"/>
            </a:ln>
          </c:spPr>
          <c:cat>
            <c:strRef>
              <c:f>Perfo_BAT!$A$2:$A$8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Perfo_BAT!$L$6:$L$365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B74-4990-B6B1-53C098885B26}"/>
            </c:ext>
          </c:extLst>
        </c:ser>
        <c:ser>
          <c:idx val="2"/>
          <c:order val="2"/>
          <c:tx>
            <c:strRef>
              <c:f>Perfo_BAT!$M$5</c:f>
              <c:strCache>
                <c:ptCount val="1"/>
                <c:pt idx="0">
                  <c:v>Hg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  <a:prstDash val="solid"/>
            </a:ln>
          </c:spPr>
          <c:cat>
            <c:strRef>
              <c:f>Perfo_BAT!$A$2:$A$8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Perfo_BAT!$M$6:$M$365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  <c:pt idx="137">
                  <c:v>0.02</c:v>
                </c:pt>
                <c:pt idx="138">
                  <c:v>0.02</c:v>
                </c:pt>
                <c:pt idx="139">
                  <c:v>0.02</c:v>
                </c:pt>
                <c:pt idx="140">
                  <c:v>0.02</c:v>
                </c:pt>
                <c:pt idx="141">
                  <c:v>0.02</c:v>
                </c:pt>
                <c:pt idx="142">
                  <c:v>0.02</c:v>
                </c:pt>
                <c:pt idx="143">
                  <c:v>0.02</c:v>
                </c:pt>
                <c:pt idx="144">
                  <c:v>0.02</c:v>
                </c:pt>
                <c:pt idx="145">
                  <c:v>0.02</c:v>
                </c:pt>
                <c:pt idx="146">
                  <c:v>0.02</c:v>
                </c:pt>
                <c:pt idx="147">
                  <c:v>0.02</c:v>
                </c:pt>
                <c:pt idx="148">
                  <c:v>0.02</c:v>
                </c:pt>
                <c:pt idx="149">
                  <c:v>0.02</c:v>
                </c:pt>
                <c:pt idx="150">
                  <c:v>0.02</c:v>
                </c:pt>
                <c:pt idx="151">
                  <c:v>0.02</c:v>
                </c:pt>
                <c:pt idx="152">
                  <c:v>0.02</c:v>
                </c:pt>
                <c:pt idx="153">
                  <c:v>0.02</c:v>
                </c:pt>
                <c:pt idx="154">
                  <c:v>0.02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B74-4990-B6B1-53C098885B26}"/>
            </c:ext>
          </c:extLst>
        </c:ser>
        <c:ser>
          <c:idx val="3"/>
          <c:order val="3"/>
          <c:tx>
            <c:strRef>
              <c:f>Perfo_BAT!$N$5</c:f>
              <c:strCache>
                <c:ptCount val="1"/>
                <c:pt idx="0">
                  <c:v>MP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  <a:prstDash val="solid"/>
            </a:ln>
          </c:spPr>
          <c:cat>
            <c:strRef>
              <c:f>Perfo_BAT!$A$2:$A$8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Perfo_BAT!$N$6:$N$365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0.1</c:v>
                </c:pt>
                <c:pt idx="156">
                  <c:v>0.1</c:v>
                </c:pt>
                <c:pt idx="157">
                  <c:v>0.1</c:v>
                </c:pt>
                <c:pt idx="158">
                  <c:v>0.1</c:v>
                </c:pt>
                <c:pt idx="159">
                  <c:v>0.1</c:v>
                </c:pt>
                <c:pt idx="160">
                  <c:v>0.1</c:v>
                </c:pt>
                <c:pt idx="161">
                  <c:v>0.1</c:v>
                </c:pt>
                <c:pt idx="162">
                  <c:v>0.1</c:v>
                </c:pt>
                <c:pt idx="163">
                  <c:v>0.1</c:v>
                </c:pt>
                <c:pt idx="164">
                  <c:v>0.1</c:v>
                </c:pt>
                <c:pt idx="165">
                  <c:v>0.1</c:v>
                </c:pt>
                <c:pt idx="166">
                  <c:v>0.1</c:v>
                </c:pt>
                <c:pt idx="167">
                  <c:v>0.1</c:v>
                </c:pt>
                <c:pt idx="168">
                  <c:v>0.1</c:v>
                </c:pt>
                <c:pt idx="169">
                  <c:v>0.1</c:v>
                </c:pt>
                <c:pt idx="170">
                  <c:v>0.1</c:v>
                </c:pt>
                <c:pt idx="171">
                  <c:v>0.1</c:v>
                </c:pt>
                <c:pt idx="172">
                  <c:v>0.1</c:v>
                </c:pt>
                <c:pt idx="173">
                  <c:v>0.1</c:v>
                </c:pt>
                <c:pt idx="174">
                  <c:v>0.1</c:v>
                </c:pt>
                <c:pt idx="175">
                  <c:v>0.1</c:v>
                </c:pt>
                <c:pt idx="176">
                  <c:v>0.1</c:v>
                </c:pt>
                <c:pt idx="177">
                  <c:v>0.1</c:v>
                </c:pt>
                <c:pt idx="178">
                  <c:v>0.1</c:v>
                </c:pt>
                <c:pt idx="179">
                  <c:v>0.1</c:v>
                </c:pt>
                <c:pt idx="180">
                  <c:v>0.1</c:v>
                </c:pt>
                <c:pt idx="181">
                  <c:v>0.1</c:v>
                </c:pt>
                <c:pt idx="182">
                  <c:v>0.1</c:v>
                </c:pt>
                <c:pt idx="183">
                  <c:v>0.1</c:v>
                </c:pt>
                <c:pt idx="184">
                  <c:v>0.1</c:v>
                </c:pt>
                <c:pt idx="185">
                  <c:v>0.1</c:v>
                </c:pt>
                <c:pt idx="186">
                  <c:v>0.1</c:v>
                </c:pt>
                <c:pt idx="187">
                  <c:v>0.1</c:v>
                </c:pt>
                <c:pt idx="188">
                  <c:v>0.1</c:v>
                </c:pt>
                <c:pt idx="189">
                  <c:v>0.1</c:v>
                </c:pt>
                <c:pt idx="190">
                  <c:v>0.1</c:v>
                </c:pt>
                <c:pt idx="191">
                  <c:v>0.1</c:v>
                </c:pt>
                <c:pt idx="192">
                  <c:v>0.1</c:v>
                </c:pt>
                <c:pt idx="193">
                  <c:v>0.1</c:v>
                </c:pt>
                <c:pt idx="194">
                  <c:v>0.1</c:v>
                </c:pt>
                <c:pt idx="195">
                  <c:v>0.1</c:v>
                </c:pt>
                <c:pt idx="196">
                  <c:v>0.1</c:v>
                </c:pt>
                <c:pt idx="197">
                  <c:v>0.1</c:v>
                </c:pt>
                <c:pt idx="198">
                  <c:v>0.1</c:v>
                </c:pt>
                <c:pt idx="199">
                  <c:v>0.1</c:v>
                </c:pt>
                <c:pt idx="200">
                  <c:v>0.1</c:v>
                </c:pt>
                <c:pt idx="201">
                  <c:v>0.1</c:v>
                </c:pt>
                <c:pt idx="202">
                  <c:v>0.1</c:v>
                </c:pt>
                <c:pt idx="203">
                  <c:v>0.1</c:v>
                </c:pt>
                <c:pt idx="204">
                  <c:v>0.1</c:v>
                </c:pt>
                <c:pt idx="205">
                  <c:v>0.1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74-4990-B6B1-53C098885B26}"/>
            </c:ext>
          </c:extLst>
        </c:ser>
        <c:ser>
          <c:idx val="4"/>
          <c:order val="4"/>
          <c:tx>
            <c:strRef>
              <c:f>Perfo_BAT!$O$5</c:f>
              <c:strCache>
                <c:ptCount val="1"/>
                <c:pt idx="0">
                  <c:v>Metais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  <a:prstDash val="solid"/>
            </a:ln>
          </c:spPr>
          <c:cat>
            <c:strRef>
              <c:f>Perfo_BAT!$A$2:$A$8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Perfo_BAT!$O$6:$O$365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0.01</c:v>
                </c:pt>
                <c:pt idx="207">
                  <c:v>0.01</c:v>
                </c:pt>
                <c:pt idx="208">
                  <c:v>0.01</c:v>
                </c:pt>
                <c:pt idx="209">
                  <c:v>0.01</c:v>
                </c:pt>
                <c:pt idx="210">
                  <c:v>0.01</c:v>
                </c:pt>
                <c:pt idx="211">
                  <c:v>0.01</c:v>
                </c:pt>
                <c:pt idx="212">
                  <c:v>0.01</c:v>
                </c:pt>
                <c:pt idx="213">
                  <c:v>0.01</c:v>
                </c:pt>
                <c:pt idx="214">
                  <c:v>0.01</c:v>
                </c:pt>
                <c:pt idx="215">
                  <c:v>0.01</c:v>
                </c:pt>
                <c:pt idx="216">
                  <c:v>0.01</c:v>
                </c:pt>
                <c:pt idx="217">
                  <c:v>0.01</c:v>
                </c:pt>
                <c:pt idx="218">
                  <c:v>0.01</c:v>
                </c:pt>
                <c:pt idx="219">
                  <c:v>0.01</c:v>
                </c:pt>
                <c:pt idx="220">
                  <c:v>0.01</c:v>
                </c:pt>
                <c:pt idx="221">
                  <c:v>0.01</c:v>
                </c:pt>
                <c:pt idx="222">
                  <c:v>0.01</c:v>
                </c:pt>
                <c:pt idx="223">
                  <c:v>0.01</c:v>
                </c:pt>
                <c:pt idx="224">
                  <c:v>0.01</c:v>
                </c:pt>
                <c:pt idx="225">
                  <c:v>0.01</c:v>
                </c:pt>
                <c:pt idx="226">
                  <c:v>0.01</c:v>
                </c:pt>
                <c:pt idx="227">
                  <c:v>0.01</c:v>
                </c:pt>
                <c:pt idx="228">
                  <c:v>0.01</c:v>
                </c:pt>
                <c:pt idx="229">
                  <c:v>0.01</c:v>
                </c:pt>
                <c:pt idx="230">
                  <c:v>0.01</c:v>
                </c:pt>
                <c:pt idx="231">
                  <c:v>0.01</c:v>
                </c:pt>
                <c:pt idx="232">
                  <c:v>0.01</c:v>
                </c:pt>
                <c:pt idx="233">
                  <c:v>0.01</c:v>
                </c:pt>
                <c:pt idx="234">
                  <c:v>0.01</c:v>
                </c:pt>
                <c:pt idx="235">
                  <c:v>0.01</c:v>
                </c:pt>
                <c:pt idx="236">
                  <c:v>0.01</c:v>
                </c:pt>
                <c:pt idx="237">
                  <c:v>0.01</c:v>
                </c:pt>
                <c:pt idx="238">
                  <c:v>0.01</c:v>
                </c:pt>
                <c:pt idx="239">
                  <c:v>0.01</c:v>
                </c:pt>
                <c:pt idx="240">
                  <c:v>0.01</c:v>
                </c:pt>
                <c:pt idx="241">
                  <c:v>0.01</c:v>
                </c:pt>
                <c:pt idx="242">
                  <c:v>0.01</c:v>
                </c:pt>
                <c:pt idx="243">
                  <c:v>0.01</c:v>
                </c:pt>
                <c:pt idx="244">
                  <c:v>0.01</c:v>
                </c:pt>
                <c:pt idx="245">
                  <c:v>0.01</c:v>
                </c:pt>
                <c:pt idx="246">
                  <c:v>0.01</c:v>
                </c:pt>
                <c:pt idx="247">
                  <c:v>0.01</c:v>
                </c:pt>
                <c:pt idx="248">
                  <c:v>0.01</c:v>
                </c:pt>
                <c:pt idx="249">
                  <c:v>0.01</c:v>
                </c:pt>
                <c:pt idx="250">
                  <c:v>0.01</c:v>
                </c:pt>
                <c:pt idx="251">
                  <c:v>0.01</c:v>
                </c:pt>
                <c:pt idx="252">
                  <c:v>0.01</c:v>
                </c:pt>
                <c:pt idx="253">
                  <c:v>0.01</c:v>
                </c:pt>
                <c:pt idx="254">
                  <c:v>0.01</c:v>
                </c:pt>
                <c:pt idx="255">
                  <c:v>0.01</c:v>
                </c:pt>
                <c:pt idx="256">
                  <c:v>0.01</c:v>
                </c:pt>
                <c:pt idx="257">
                  <c:v>0.01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B74-4990-B6B1-53C098885B26}"/>
            </c:ext>
          </c:extLst>
        </c:ser>
        <c:ser>
          <c:idx val="5"/>
          <c:order val="5"/>
          <c:tx>
            <c:strRef>
              <c:f>Perfo_BAT!$P$5</c:f>
              <c:strCache>
                <c:ptCount val="1"/>
                <c:pt idx="0">
                  <c:v>NOx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  <a:prstDash val="solid"/>
            </a:ln>
          </c:spPr>
          <c:cat>
            <c:strRef>
              <c:f>Perfo_BAT!$A$2:$A$8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Perfo_BAT!$P$6:$P$365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0.6</c:v>
                </c:pt>
                <c:pt idx="259">
                  <c:v>0.6</c:v>
                </c:pt>
                <c:pt idx="260">
                  <c:v>0.6</c:v>
                </c:pt>
                <c:pt idx="261">
                  <c:v>0.6</c:v>
                </c:pt>
                <c:pt idx="262">
                  <c:v>0.6</c:v>
                </c:pt>
                <c:pt idx="263">
                  <c:v>0.6</c:v>
                </c:pt>
                <c:pt idx="264">
                  <c:v>0.6</c:v>
                </c:pt>
                <c:pt idx="265">
                  <c:v>0.6</c:v>
                </c:pt>
                <c:pt idx="266">
                  <c:v>0.6</c:v>
                </c:pt>
                <c:pt idx="267">
                  <c:v>0.6</c:v>
                </c:pt>
                <c:pt idx="268">
                  <c:v>0.6</c:v>
                </c:pt>
                <c:pt idx="269">
                  <c:v>0.6</c:v>
                </c:pt>
                <c:pt idx="270">
                  <c:v>0.6</c:v>
                </c:pt>
                <c:pt idx="271">
                  <c:v>0.6</c:v>
                </c:pt>
                <c:pt idx="272">
                  <c:v>0.6</c:v>
                </c:pt>
                <c:pt idx="273">
                  <c:v>0.6</c:v>
                </c:pt>
                <c:pt idx="274">
                  <c:v>0.6</c:v>
                </c:pt>
                <c:pt idx="275">
                  <c:v>0.6</c:v>
                </c:pt>
                <c:pt idx="276">
                  <c:v>0.6</c:v>
                </c:pt>
                <c:pt idx="277">
                  <c:v>0.6</c:v>
                </c:pt>
                <c:pt idx="278">
                  <c:v>0.6</c:v>
                </c:pt>
                <c:pt idx="279">
                  <c:v>0.6</c:v>
                </c:pt>
                <c:pt idx="280">
                  <c:v>0.6</c:v>
                </c:pt>
                <c:pt idx="281">
                  <c:v>0.6</c:v>
                </c:pt>
                <c:pt idx="282">
                  <c:v>0.6</c:v>
                </c:pt>
                <c:pt idx="283">
                  <c:v>0.6</c:v>
                </c:pt>
                <c:pt idx="284">
                  <c:v>0.6</c:v>
                </c:pt>
                <c:pt idx="285">
                  <c:v>0.6</c:v>
                </c:pt>
                <c:pt idx="286">
                  <c:v>0.6</c:v>
                </c:pt>
                <c:pt idx="287">
                  <c:v>0.6</c:v>
                </c:pt>
                <c:pt idx="288">
                  <c:v>0.6</c:v>
                </c:pt>
                <c:pt idx="289">
                  <c:v>0.6</c:v>
                </c:pt>
                <c:pt idx="290">
                  <c:v>0.6</c:v>
                </c:pt>
                <c:pt idx="291">
                  <c:v>0.6</c:v>
                </c:pt>
                <c:pt idx="292">
                  <c:v>0.6</c:v>
                </c:pt>
                <c:pt idx="293">
                  <c:v>0.6</c:v>
                </c:pt>
                <c:pt idx="294">
                  <c:v>0.6</c:v>
                </c:pt>
                <c:pt idx="295">
                  <c:v>0.6</c:v>
                </c:pt>
                <c:pt idx="296">
                  <c:v>0.6</c:v>
                </c:pt>
                <c:pt idx="297">
                  <c:v>0.6</c:v>
                </c:pt>
                <c:pt idx="298">
                  <c:v>0.6</c:v>
                </c:pt>
                <c:pt idx="299">
                  <c:v>0.6</c:v>
                </c:pt>
                <c:pt idx="300">
                  <c:v>0.6</c:v>
                </c:pt>
                <c:pt idx="301">
                  <c:v>0.6</c:v>
                </c:pt>
                <c:pt idx="302">
                  <c:v>0.6</c:v>
                </c:pt>
                <c:pt idx="303">
                  <c:v>0.6</c:v>
                </c:pt>
                <c:pt idx="304">
                  <c:v>0.6</c:v>
                </c:pt>
                <c:pt idx="305">
                  <c:v>0.6</c:v>
                </c:pt>
                <c:pt idx="306">
                  <c:v>0.6</c:v>
                </c:pt>
                <c:pt idx="307">
                  <c:v>0.6</c:v>
                </c:pt>
                <c:pt idx="308">
                  <c:v>0.6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B74-4990-B6B1-53C098885B26}"/>
            </c:ext>
          </c:extLst>
        </c:ser>
        <c:ser>
          <c:idx val="6"/>
          <c:order val="6"/>
          <c:tx>
            <c:strRef>
              <c:f>Perfo_BAT!$Q$5</c:f>
              <c:strCache>
                <c:ptCount val="1"/>
                <c:pt idx="0">
                  <c:v>Dioxinas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  <a:prstDash val="solid"/>
            </a:ln>
          </c:spPr>
          <c:cat>
            <c:strRef>
              <c:f>Perfo_BAT!$A$2:$A$8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Perfo_BAT!$Q$6:$Q$365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9.9999999999999992E-2</c:v>
                </c:pt>
                <c:pt idx="310">
                  <c:v>9.9999999999999992E-2</c:v>
                </c:pt>
                <c:pt idx="311">
                  <c:v>9.9999999999999992E-2</c:v>
                </c:pt>
                <c:pt idx="312">
                  <c:v>9.9999999999999992E-2</c:v>
                </c:pt>
                <c:pt idx="313">
                  <c:v>9.9999999999999992E-2</c:v>
                </c:pt>
                <c:pt idx="314">
                  <c:v>9.9999999999999992E-2</c:v>
                </c:pt>
                <c:pt idx="315">
                  <c:v>9.9999999999999992E-2</c:v>
                </c:pt>
                <c:pt idx="316">
                  <c:v>9.9999999999999992E-2</c:v>
                </c:pt>
                <c:pt idx="317">
                  <c:v>9.9999999999999992E-2</c:v>
                </c:pt>
                <c:pt idx="318">
                  <c:v>9.9999999999999992E-2</c:v>
                </c:pt>
                <c:pt idx="319">
                  <c:v>9.9999999999999992E-2</c:v>
                </c:pt>
                <c:pt idx="320">
                  <c:v>9.9999999999999992E-2</c:v>
                </c:pt>
                <c:pt idx="321">
                  <c:v>9.9999999999999992E-2</c:v>
                </c:pt>
                <c:pt idx="322">
                  <c:v>9.9999999999999992E-2</c:v>
                </c:pt>
                <c:pt idx="323">
                  <c:v>9.9999999999999992E-2</c:v>
                </c:pt>
                <c:pt idx="324">
                  <c:v>9.9999999999999992E-2</c:v>
                </c:pt>
                <c:pt idx="325">
                  <c:v>9.9999999999999992E-2</c:v>
                </c:pt>
                <c:pt idx="326">
                  <c:v>9.9999999999999992E-2</c:v>
                </c:pt>
                <c:pt idx="327">
                  <c:v>9.9999999999999992E-2</c:v>
                </c:pt>
                <c:pt idx="328">
                  <c:v>9.9999999999999992E-2</c:v>
                </c:pt>
                <c:pt idx="329">
                  <c:v>9.9999999999999992E-2</c:v>
                </c:pt>
                <c:pt idx="330">
                  <c:v>9.9999999999999992E-2</c:v>
                </c:pt>
                <c:pt idx="331">
                  <c:v>9.9999999999999992E-2</c:v>
                </c:pt>
                <c:pt idx="332">
                  <c:v>9.9999999999999992E-2</c:v>
                </c:pt>
                <c:pt idx="333">
                  <c:v>9.9999999999999992E-2</c:v>
                </c:pt>
                <c:pt idx="334">
                  <c:v>9.9999999999999992E-2</c:v>
                </c:pt>
                <c:pt idx="335">
                  <c:v>9.9999999999999992E-2</c:v>
                </c:pt>
                <c:pt idx="336">
                  <c:v>9.9999999999999992E-2</c:v>
                </c:pt>
                <c:pt idx="337">
                  <c:v>9.9999999999999992E-2</c:v>
                </c:pt>
                <c:pt idx="338">
                  <c:v>9.9999999999999992E-2</c:v>
                </c:pt>
                <c:pt idx="339">
                  <c:v>9.9999999999999992E-2</c:v>
                </c:pt>
                <c:pt idx="340">
                  <c:v>9.9999999999999992E-2</c:v>
                </c:pt>
                <c:pt idx="341">
                  <c:v>9.9999999999999992E-2</c:v>
                </c:pt>
                <c:pt idx="342">
                  <c:v>9.9999999999999992E-2</c:v>
                </c:pt>
                <c:pt idx="343">
                  <c:v>9.9999999999999992E-2</c:v>
                </c:pt>
                <c:pt idx="344">
                  <c:v>9.9999999999999992E-2</c:v>
                </c:pt>
                <c:pt idx="345">
                  <c:v>9.9999999999999992E-2</c:v>
                </c:pt>
                <c:pt idx="346">
                  <c:v>9.9999999999999992E-2</c:v>
                </c:pt>
                <c:pt idx="347">
                  <c:v>9.9999999999999992E-2</c:v>
                </c:pt>
                <c:pt idx="348">
                  <c:v>9.9999999999999992E-2</c:v>
                </c:pt>
                <c:pt idx="349">
                  <c:v>9.9999999999999992E-2</c:v>
                </c:pt>
                <c:pt idx="350">
                  <c:v>9.9999999999999992E-2</c:v>
                </c:pt>
                <c:pt idx="351">
                  <c:v>9.9999999999999992E-2</c:v>
                </c:pt>
                <c:pt idx="352">
                  <c:v>9.9999999999999992E-2</c:v>
                </c:pt>
                <c:pt idx="353">
                  <c:v>9.9999999999999992E-2</c:v>
                </c:pt>
                <c:pt idx="354">
                  <c:v>9.9999999999999992E-2</c:v>
                </c:pt>
                <c:pt idx="355">
                  <c:v>9.9999999999999992E-2</c:v>
                </c:pt>
                <c:pt idx="356">
                  <c:v>9.9999999999999992E-2</c:v>
                </c:pt>
                <c:pt idx="357">
                  <c:v>9.9999999999999992E-2</c:v>
                </c:pt>
                <c:pt idx="358">
                  <c:v>9.9999999999999992E-2</c:v>
                </c:pt>
                <c:pt idx="359">
                  <c:v>9.9999999999999992E-2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B74-4990-B6B1-53C098885B26}"/>
            </c:ext>
          </c:extLst>
        </c:ser>
        <c:ser>
          <c:idx val="7"/>
          <c:order val="7"/>
          <c:tx>
            <c:strRef>
              <c:f>Perfo_BAT!$R$5</c:f>
              <c:strCache>
                <c:ptCount val="1"/>
                <c:pt idx="0">
                  <c:v>https://www.eea.europa.eu/data-and-maps/data/industrial-reporting-under-the-industrial-1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Perfo_BAT!$A$2:$A$8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Perfo_BAT!$R$6:$R$365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B74-4990-B6B1-53C098885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290176"/>
        <c:axId val="192296064"/>
      </c:radarChart>
      <c:catAx>
        <c:axId val="19229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92296064"/>
        <c:crosses val="autoZero"/>
        <c:auto val="0"/>
        <c:lblAlgn val="ctr"/>
        <c:lblOffset val="100"/>
        <c:noMultiLvlLbl val="0"/>
      </c:catAx>
      <c:valAx>
        <c:axId val="192296064"/>
        <c:scaling>
          <c:orientation val="minMax"/>
          <c:max val="1"/>
          <c:min val="0"/>
        </c:scaling>
        <c:delete val="0"/>
        <c:axPos val="l"/>
        <c:numFmt formatCode="General" sourceLinked="1"/>
        <c:majorTickMark val="cross"/>
        <c:minorTickMark val="none"/>
        <c:tickLblPos val="none"/>
        <c:spPr>
          <a:ln w="9525">
            <a:noFill/>
          </a:ln>
        </c:spPr>
        <c:crossAx val="192290176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527901403628895E-2"/>
          <c:y val="9.1598459283498648E-2"/>
          <c:w val="0.81587503608084799"/>
          <c:h val="0.82858997170808191"/>
        </c:manualLayout>
      </c:layout>
      <c:pieChart>
        <c:varyColors val="1"/>
        <c:ser>
          <c:idx val="8"/>
          <c:order val="8"/>
          <c:tx>
            <c:strRef>
              <c:f>Perfo_OV_WID!$B$1</c:f>
              <c:strCache>
                <c:ptCount val="1"/>
                <c:pt idx="0">
                  <c:v>Slice Value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400">
              <a:solidFill>
                <a:schemeClr val="bg1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DBB-406E-AFA6-C49C31496C4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5DBB-406E-AFA6-C49C31496C4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5DBB-406E-AFA6-C49C31496C4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5DBB-406E-AFA6-C49C31496C4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5DBB-406E-AFA6-C49C31496C47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5DBB-406E-AFA6-C49C31496C4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5DBB-406E-AFA6-C49C31496C47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5DBB-406E-AFA6-C49C31496C47}"/>
              </c:ext>
            </c:extLst>
          </c:dPt>
          <c:dLbls>
            <c:dLbl>
              <c:idx val="2"/>
              <c:layout>
                <c:manualLayout>
                  <c:x val="-6.7320471437882709E-2"/>
                  <c:y val="-0.121833997078309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BB-406E-AFA6-C49C31496C47}"/>
                </c:ext>
              </c:extLst>
            </c:dLbl>
            <c:dLbl>
              <c:idx val="4"/>
              <c:layout>
                <c:manualLayout>
                  <c:x val="0.12767732293862574"/>
                  <c:y val="-9.41203712122589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BB-406E-AFA6-C49C31496C47}"/>
                </c:ext>
              </c:extLst>
            </c:dLbl>
            <c:dLbl>
              <c:idx val="5"/>
              <c:layout>
                <c:manualLayout>
                  <c:x val="0.12010187865974976"/>
                  <c:y val="-2.37854403932520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BB-406E-AFA6-C49C31496C47}"/>
                </c:ext>
              </c:extLst>
            </c:dLbl>
            <c:dLbl>
              <c:idx val="6"/>
              <c:layout>
                <c:manualLayout>
                  <c:x val="9.2787646529041409E-2"/>
                  <c:y val="8.05028701666333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BB-406E-AFA6-C49C31496C47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Perfo_OV_WID!$A$2:$A$9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Perfo_OV_WID!$B$2:$B$9</c:f>
              <c:numCache>
                <c:formatCode>#,##0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BB-406E-AFA6-C49C31496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radarChart>
        <c:radarStyle val="filled"/>
        <c:varyColors val="0"/>
        <c:ser>
          <c:idx val="0"/>
          <c:order val="0"/>
          <c:tx>
            <c:strRef>
              <c:f>Perfo_OV_WID!$K$5</c:f>
              <c:strCache>
                <c:ptCount val="1"/>
                <c:pt idx="0">
                  <c:v>HCl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  <a:prstDash val="solid"/>
            </a:ln>
          </c:spPr>
          <c:cat>
            <c:strRef>
              <c:f>Perfo_OV_WID!$A$2:$A$8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Perfo_OV_WID!$K$6:$K$365</c:f>
              <c:numCache>
                <c:formatCode>General</c:formatCode>
                <c:ptCount val="36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0.5</c:v>
                </c:pt>
                <c:pt idx="40">
                  <c:v>0.5</c:v>
                </c:pt>
                <c:pt idx="41">
                  <c:v>0.5</c:v>
                </c:pt>
                <c:pt idx="42">
                  <c:v>0.5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0.5</c:v>
                </c:pt>
                <c:pt idx="47">
                  <c:v>0.5</c:v>
                </c:pt>
                <c:pt idx="48">
                  <c:v>0.5</c:v>
                </c:pt>
                <c:pt idx="49">
                  <c:v>0.5</c:v>
                </c:pt>
                <c:pt idx="50">
                  <c:v>0.5</c:v>
                </c:pt>
                <c:pt idx="51">
                  <c:v>0.5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DBB-406E-AFA6-C49C31496C47}"/>
            </c:ext>
          </c:extLst>
        </c:ser>
        <c:ser>
          <c:idx val="1"/>
          <c:order val="1"/>
          <c:tx>
            <c:strRef>
              <c:f>Perfo_OV_WID!$L$5</c:f>
              <c:strCache>
                <c:ptCount val="1"/>
                <c:pt idx="0">
                  <c:v>SO2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  <a:prstDash val="solid"/>
            </a:ln>
          </c:spPr>
          <c:cat>
            <c:strRef>
              <c:f>Perfo_OV_WID!$A$2:$A$8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Perfo_OV_WID!$L$6:$L$365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0.5</c:v>
                </c:pt>
                <c:pt idx="53">
                  <c:v>0.5</c:v>
                </c:pt>
                <c:pt idx="54">
                  <c:v>0.5</c:v>
                </c:pt>
                <c:pt idx="55">
                  <c:v>0.5</c:v>
                </c:pt>
                <c:pt idx="56">
                  <c:v>0.5</c:v>
                </c:pt>
                <c:pt idx="57">
                  <c:v>0.5</c:v>
                </c:pt>
                <c:pt idx="58">
                  <c:v>0.5</c:v>
                </c:pt>
                <c:pt idx="59">
                  <c:v>0.5</c:v>
                </c:pt>
                <c:pt idx="60">
                  <c:v>0.5</c:v>
                </c:pt>
                <c:pt idx="61">
                  <c:v>0.5</c:v>
                </c:pt>
                <c:pt idx="62">
                  <c:v>0.5</c:v>
                </c:pt>
                <c:pt idx="63">
                  <c:v>0.5</c:v>
                </c:pt>
                <c:pt idx="64">
                  <c:v>0.5</c:v>
                </c:pt>
                <c:pt idx="65">
                  <c:v>0.5</c:v>
                </c:pt>
                <c:pt idx="66">
                  <c:v>0.5</c:v>
                </c:pt>
                <c:pt idx="67">
                  <c:v>0.5</c:v>
                </c:pt>
                <c:pt idx="68">
                  <c:v>0.5</c:v>
                </c:pt>
                <c:pt idx="69">
                  <c:v>0.5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</c:v>
                </c:pt>
                <c:pt idx="78">
                  <c:v>0.5</c:v>
                </c:pt>
                <c:pt idx="79">
                  <c:v>0.5</c:v>
                </c:pt>
                <c:pt idx="80">
                  <c:v>0.5</c:v>
                </c:pt>
                <c:pt idx="81">
                  <c:v>0.5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0.5</c:v>
                </c:pt>
                <c:pt idx="88">
                  <c:v>0.5</c:v>
                </c:pt>
                <c:pt idx="89">
                  <c:v>0.5</c:v>
                </c:pt>
                <c:pt idx="90">
                  <c:v>0.5</c:v>
                </c:pt>
                <c:pt idx="91">
                  <c:v>0.5</c:v>
                </c:pt>
                <c:pt idx="92">
                  <c:v>0.5</c:v>
                </c:pt>
                <c:pt idx="93">
                  <c:v>0.5</c:v>
                </c:pt>
                <c:pt idx="94">
                  <c:v>0.5</c:v>
                </c:pt>
                <c:pt idx="95">
                  <c:v>0.5</c:v>
                </c:pt>
                <c:pt idx="96">
                  <c:v>0.5</c:v>
                </c:pt>
                <c:pt idx="97">
                  <c:v>0.5</c:v>
                </c:pt>
                <c:pt idx="98">
                  <c:v>0.5</c:v>
                </c:pt>
                <c:pt idx="99">
                  <c:v>0.5</c:v>
                </c:pt>
                <c:pt idx="100">
                  <c:v>0.5</c:v>
                </c:pt>
                <c:pt idx="101">
                  <c:v>0.5</c:v>
                </c:pt>
                <c:pt idx="102">
                  <c:v>0.5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DBB-406E-AFA6-C49C31496C47}"/>
            </c:ext>
          </c:extLst>
        </c:ser>
        <c:ser>
          <c:idx val="2"/>
          <c:order val="2"/>
          <c:tx>
            <c:strRef>
              <c:f>Perfo_OV_WID!$M$5</c:f>
              <c:strCache>
                <c:ptCount val="1"/>
                <c:pt idx="0">
                  <c:v>Hg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  <a:prstDash val="solid"/>
            </a:ln>
          </c:spPr>
          <c:cat>
            <c:strRef>
              <c:f>Perfo_OV_WID!$A$2:$A$8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Perfo_OV_WID!$M$6:$M$365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0.3</c:v>
                </c:pt>
                <c:pt idx="104">
                  <c:v>0.3</c:v>
                </c:pt>
                <c:pt idx="105">
                  <c:v>0.3</c:v>
                </c:pt>
                <c:pt idx="106">
                  <c:v>0.3</c:v>
                </c:pt>
                <c:pt idx="107">
                  <c:v>0.3</c:v>
                </c:pt>
                <c:pt idx="108">
                  <c:v>0.3</c:v>
                </c:pt>
                <c:pt idx="109">
                  <c:v>0.3</c:v>
                </c:pt>
                <c:pt idx="110">
                  <c:v>0.3</c:v>
                </c:pt>
                <c:pt idx="111">
                  <c:v>0.3</c:v>
                </c:pt>
                <c:pt idx="112">
                  <c:v>0.3</c:v>
                </c:pt>
                <c:pt idx="113">
                  <c:v>0.3</c:v>
                </c:pt>
                <c:pt idx="114">
                  <c:v>0.3</c:v>
                </c:pt>
                <c:pt idx="115">
                  <c:v>0.3</c:v>
                </c:pt>
                <c:pt idx="116">
                  <c:v>0.3</c:v>
                </c:pt>
                <c:pt idx="117">
                  <c:v>0.3</c:v>
                </c:pt>
                <c:pt idx="118">
                  <c:v>0.3</c:v>
                </c:pt>
                <c:pt idx="119">
                  <c:v>0.3</c:v>
                </c:pt>
                <c:pt idx="120">
                  <c:v>0.3</c:v>
                </c:pt>
                <c:pt idx="121">
                  <c:v>0.3</c:v>
                </c:pt>
                <c:pt idx="122">
                  <c:v>0.3</c:v>
                </c:pt>
                <c:pt idx="123">
                  <c:v>0.3</c:v>
                </c:pt>
                <c:pt idx="124">
                  <c:v>0.3</c:v>
                </c:pt>
                <c:pt idx="125">
                  <c:v>0.3</c:v>
                </c:pt>
                <c:pt idx="126">
                  <c:v>0.3</c:v>
                </c:pt>
                <c:pt idx="127">
                  <c:v>0.3</c:v>
                </c:pt>
                <c:pt idx="128">
                  <c:v>0.3</c:v>
                </c:pt>
                <c:pt idx="129">
                  <c:v>0.3</c:v>
                </c:pt>
                <c:pt idx="130">
                  <c:v>0.3</c:v>
                </c:pt>
                <c:pt idx="131">
                  <c:v>0.3</c:v>
                </c:pt>
                <c:pt idx="132">
                  <c:v>0.3</c:v>
                </c:pt>
                <c:pt idx="133">
                  <c:v>0.3</c:v>
                </c:pt>
                <c:pt idx="134">
                  <c:v>0.3</c:v>
                </c:pt>
                <c:pt idx="135">
                  <c:v>0.3</c:v>
                </c:pt>
                <c:pt idx="136">
                  <c:v>0.3</c:v>
                </c:pt>
                <c:pt idx="137">
                  <c:v>0.3</c:v>
                </c:pt>
                <c:pt idx="138">
                  <c:v>0.3</c:v>
                </c:pt>
                <c:pt idx="139">
                  <c:v>0.3</c:v>
                </c:pt>
                <c:pt idx="140">
                  <c:v>0.3</c:v>
                </c:pt>
                <c:pt idx="141">
                  <c:v>0.3</c:v>
                </c:pt>
                <c:pt idx="142">
                  <c:v>0.3</c:v>
                </c:pt>
                <c:pt idx="143">
                  <c:v>0.3</c:v>
                </c:pt>
                <c:pt idx="144">
                  <c:v>0.3</c:v>
                </c:pt>
                <c:pt idx="145">
                  <c:v>0.3</c:v>
                </c:pt>
                <c:pt idx="146">
                  <c:v>0.3</c:v>
                </c:pt>
                <c:pt idx="147">
                  <c:v>0.3</c:v>
                </c:pt>
                <c:pt idx="148">
                  <c:v>0.3</c:v>
                </c:pt>
                <c:pt idx="149">
                  <c:v>0.3</c:v>
                </c:pt>
                <c:pt idx="150">
                  <c:v>0.3</c:v>
                </c:pt>
                <c:pt idx="151">
                  <c:v>0.3</c:v>
                </c:pt>
                <c:pt idx="152">
                  <c:v>0.3</c:v>
                </c:pt>
                <c:pt idx="153">
                  <c:v>0.3</c:v>
                </c:pt>
                <c:pt idx="154">
                  <c:v>0.3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DBB-406E-AFA6-C49C31496C47}"/>
            </c:ext>
          </c:extLst>
        </c:ser>
        <c:ser>
          <c:idx val="3"/>
          <c:order val="3"/>
          <c:tx>
            <c:strRef>
              <c:f>Perfo_OV_WID!$N$5</c:f>
              <c:strCache>
                <c:ptCount val="1"/>
                <c:pt idx="0">
                  <c:v>MP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  <a:prstDash val="solid"/>
            </a:ln>
          </c:spPr>
          <c:cat>
            <c:strRef>
              <c:f>Perfo_OV_WID!$A$2:$A$8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Perfo_OV_WID!$N$6:$N$365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0.25</c:v>
                </c:pt>
                <c:pt idx="156">
                  <c:v>0.25</c:v>
                </c:pt>
                <c:pt idx="157">
                  <c:v>0.25</c:v>
                </c:pt>
                <c:pt idx="158">
                  <c:v>0.25</c:v>
                </c:pt>
                <c:pt idx="159">
                  <c:v>0.25</c:v>
                </c:pt>
                <c:pt idx="160">
                  <c:v>0.25</c:v>
                </c:pt>
                <c:pt idx="161">
                  <c:v>0.25</c:v>
                </c:pt>
                <c:pt idx="162">
                  <c:v>0.25</c:v>
                </c:pt>
                <c:pt idx="163">
                  <c:v>0.25</c:v>
                </c:pt>
                <c:pt idx="164">
                  <c:v>0.25</c:v>
                </c:pt>
                <c:pt idx="165">
                  <c:v>0.25</c:v>
                </c:pt>
                <c:pt idx="166">
                  <c:v>0.25</c:v>
                </c:pt>
                <c:pt idx="167">
                  <c:v>0.25</c:v>
                </c:pt>
                <c:pt idx="168">
                  <c:v>0.25</c:v>
                </c:pt>
                <c:pt idx="169">
                  <c:v>0.25</c:v>
                </c:pt>
                <c:pt idx="170">
                  <c:v>0.25</c:v>
                </c:pt>
                <c:pt idx="171">
                  <c:v>0.25</c:v>
                </c:pt>
                <c:pt idx="172">
                  <c:v>0.25</c:v>
                </c:pt>
                <c:pt idx="173">
                  <c:v>0.25</c:v>
                </c:pt>
                <c:pt idx="174">
                  <c:v>0.25</c:v>
                </c:pt>
                <c:pt idx="175">
                  <c:v>0.25</c:v>
                </c:pt>
                <c:pt idx="176">
                  <c:v>0.25</c:v>
                </c:pt>
                <c:pt idx="177">
                  <c:v>0.25</c:v>
                </c:pt>
                <c:pt idx="178">
                  <c:v>0.25</c:v>
                </c:pt>
                <c:pt idx="179">
                  <c:v>0.25</c:v>
                </c:pt>
                <c:pt idx="180">
                  <c:v>0.25</c:v>
                </c:pt>
                <c:pt idx="181">
                  <c:v>0.25</c:v>
                </c:pt>
                <c:pt idx="182">
                  <c:v>0.25</c:v>
                </c:pt>
                <c:pt idx="183">
                  <c:v>0.25</c:v>
                </c:pt>
                <c:pt idx="184">
                  <c:v>0.25</c:v>
                </c:pt>
                <c:pt idx="185">
                  <c:v>0.25</c:v>
                </c:pt>
                <c:pt idx="186">
                  <c:v>0.25</c:v>
                </c:pt>
                <c:pt idx="187">
                  <c:v>0.25</c:v>
                </c:pt>
                <c:pt idx="188">
                  <c:v>0.25</c:v>
                </c:pt>
                <c:pt idx="189">
                  <c:v>0.25</c:v>
                </c:pt>
                <c:pt idx="190">
                  <c:v>0.25</c:v>
                </c:pt>
                <c:pt idx="191">
                  <c:v>0.25</c:v>
                </c:pt>
                <c:pt idx="192">
                  <c:v>0.25</c:v>
                </c:pt>
                <c:pt idx="193">
                  <c:v>0.25</c:v>
                </c:pt>
                <c:pt idx="194">
                  <c:v>0.25</c:v>
                </c:pt>
                <c:pt idx="195">
                  <c:v>0.25</c:v>
                </c:pt>
                <c:pt idx="196">
                  <c:v>0.25</c:v>
                </c:pt>
                <c:pt idx="197">
                  <c:v>0.25</c:v>
                </c:pt>
                <c:pt idx="198">
                  <c:v>0.25</c:v>
                </c:pt>
                <c:pt idx="199">
                  <c:v>0.25</c:v>
                </c:pt>
                <c:pt idx="200">
                  <c:v>0.25</c:v>
                </c:pt>
                <c:pt idx="201">
                  <c:v>0.25</c:v>
                </c:pt>
                <c:pt idx="202">
                  <c:v>0.25</c:v>
                </c:pt>
                <c:pt idx="203">
                  <c:v>0.25</c:v>
                </c:pt>
                <c:pt idx="204">
                  <c:v>0.25</c:v>
                </c:pt>
                <c:pt idx="205">
                  <c:v>0.25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DBB-406E-AFA6-C49C31496C47}"/>
            </c:ext>
          </c:extLst>
        </c:ser>
        <c:ser>
          <c:idx val="4"/>
          <c:order val="4"/>
          <c:tx>
            <c:strRef>
              <c:f>Perfo_OV_WID!$O$5</c:f>
              <c:strCache>
                <c:ptCount val="1"/>
                <c:pt idx="0">
                  <c:v>Metais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  <a:prstDash val="solid"/>
            </a:ln>
          </c:spPr>
          <c:cat>
            <c:strRef>
              <c:f>Perfo_OV_WID!$A$2:$A$8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Perfo_OV_WID!$O$6:$O$365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0.3</c:v>
                </c:pt>
                <c:pt idx="207">
                  <c:v>0.3</c:v>
                </c:pt>
                <c:pt idx="208">
                  <c:v>0.3</c:v>
                </c:pt>
                <c:pt idx="209">
                  <c:v>0.3</c:v>
                </c:pt>
                <c:pt idx="210">
                  <c:v>0.3</c:v>
                </c:pt>
                <c:pt idx="211">
                  <c:v>0.3</c:v>
                </c:pt>
                <c:pt idx="212">
                  <c:v>0.3</c:v>
                </c:pt>
                <c:pt idx="213">
                  <c:v>0.3</c:v>
                </c:pt>
                <c:pt idx="214">
                  <c:v>0.3</c:v>
                </c:pt>
                <c:pt idx="215">
                  <c:v>0.3</c:v>
                </c:pt>
                <c:pt idx="216">
                  <c:v>0.3</c:v>
                </c:pt>
                <c:pt idx="217">
                  <c:v>0.3</c:v>
                </c:pt>
                <c:pt idx="218">
                  <c:v>0.3</c:v>
                </c:pt>
                <c:pt idx="219">
                  <c:v>0.3</c:v>
                </c:pt>
                <c:pt idx="220">
                  <c:v>0.3</c:v>
                </c:pt>
                <c:pt idx="221">
                  <c:v>0.3</c:v>
                </c:pt>
                <c:pt idx="222">
                  <c:v>0.3</c:v>
                </c:pt>
                <c:pt idx="223">
                  <c:v>0.3</c:v>
                </c:pt>
                <c:pt idx="224">
                  <c:v>0.3</c:v>
                </c:pt>
                <c:pt idx="225">
                  <c:v>0.3</c:v>
                </c:pt>
                <c:pt idx="226">
                  <c:v>0.3</c:v>
                </c:pt>
                <c:pt idx="227">
                  <c:v>0.3</c:v>
                </c:pt>
                <c:pt idx="228">
                  <c:v>0.3</c:v>
                </c:pt>
                <c:pt idx="229">
                  <c:v>0.3</c:v>
                </c:pt>
                <c:pt idx="230">
                  <c:v>0.3</c:v>
                </c:pt>
                <c:pt idx="231">
                  <c:v>0.3</c:v>
                </c:pt>
                <c:pt idx="232">
                  <c:v>0.3</c:v>
                </c:pt>
                <c:pt idx="233">
                  <c:v>0.3</c:v>
                </c:pt>
                <c:pt idx="234">
                  <c:v>0.3</c:v>
                </c:pt>
                <c:pt idx="235">
                  <c:v>0.3</c:v>
                </c:pt>
                <c:pt idx="236">
                  <c:v>0.3</c:v>
                </c:pt>
                <c:pt idx="237">
                  <c:v>0.3</c:v>
                </c:pt>
                <c:pt idx="238">
                  <c:v>0.3</c:v>
                </c:pt>
                <c:pt idx="239">
                  <c:v>0.3</c:v>
                </c:pt>
                <c:pt idx="240">
                  <c:v>0.3</c:v>
                </c:pt>
                <c:pt idx="241">
                  <c:v>0.3</c:v>
                </c:pt>
                <c:pt idx="242">
                  <c:v>0.3</c:v>
                </c:pt>
                <c:pt idx="243">
                  <c:v>0.3</c:v>
                </c:pt>
                <c:pt idx="244">
                  <c:v>0.3</c:v>
                </c:pt>
                <c:pt idx="245">
                  <c:v>0.3</c:v>
                </c:pt>
                <c:pt idx="246">
                  <c:v>0.3</c:v>
                </c:pt>
                <c:pt idx="247">
                  <c:v>0.3</c:v>
                </c:pt>
                <c:pt idx="248">
                  <c:v>0.3</c:v>
                </c:pt>
                <c:pt idx="249">
                  <c:v>0.3</c:v>
                </c:pt>
                <c:pt idx="250">
                  <c:v>0.3</c:v>
                </c:pt>
                <c:pt idx="251">
                  <c:v>0.3</c:v>
                </c:pt>
                <c:pt idx="252">
                  <c:v>0.3</c:v>
                </c:pt>
                <c:pt idx="253">
                  <c:v>0.3</c:v>
                </c:pt>
                <c:pt idx="254">
                  <c:v>0.3</c:v>
                </c:pt>
                <c:pt idx="255">
                  <c:v>0.3</c:v>
                </c:pt>
                <c:pt idx="256">
                  <c:v>0.3</c:v>
                </c:pt>
                <c:pt idx="257">
                  <c:v>0.3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DBB-406E-AFA6-C49C31496C47}"/>
            </c:ext>
          </c:extLst>
        </c:ser>
        <c:ser>
          <c:idx val="5"/>
          <c:order val="5"/>
          <c:tx>
            <c:strRef>
              <c:f>Perfo_OV_WID!$P$5</c:f>
              <c:strCache>
                <c:ptCount val="1"/>
                <c:pt idx="0">
                  <c:v>NOx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  <a:prstDash val="solid"/>
            </a:ln>
          </c:spPr>
          <c:cat>
            <c:strRef>
              <c:f>Perfo_OV_WID!$A$2:$A$8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Perfo_OV_WID!$P$6:$P$365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0.9</c:v>
                </c:pt>
                <c:pt idx="259">
                  <c:v>0.9</c:v>
                </c:pt>
                <c:pt idx="260">
                  <c:v>0.9</c:v>
                </c:pt>
                <c:pt idx="261">
                  <c:v>0.9</c:v>
                </c:pt>
                <c:pt idx="262">
                  <c:v>0.9</c:v>
                </c:pt>
                <c:pt idx="263">
                  <c:v>0.9</c:v>
                </c:pt>
                <c:pt idx="264">
                  <c:v>0.9</c:v>
                </c:pt>
                <c:pt idx="265">
                  <c:v>0.9</c:v>
                </c:pt>
                <c:pt idx="266">
                  <c:v>0.9</c:v>
                </c:pt>
                <c:pt idx="267">
                  <c:v>0.9</c:v>
                </c:pt>
                <c:pt idx="268">
                  <c:v>0.9</c:v>
                </c:pt>
                <c:pt idx="269">
                  <c:v>0.9</c:v>
                </c:pt>
                <c:pt idx="270">
                  <c:v>0.9</c:v>
                </c:pt>
                <c:pt idx="271">
                  <c:v>0.9</c:v>
                </c:pt>
                <c:pt idx="272">
                  <c:v>0.9</c:v>
                </c:pt>
                <c:pt idx="273">
                  <c:v>0.9</c:v>
                </c:pt>
                <c:pt idx="274">
                  <c:v>0.9</c:v>
                </c:pt>
                <c:pt idx="275">
                  <c:v>0.9</c:v>
                </c:pt>
                <c:pt idx="276">
                  <c:v>0.9</c:v>
                </c:pt>
                <c:pt idx="277">
                  <c:v>0.9</c:v>
                </c:pt>
                <c:pt idx="278">
                  <c:v>0.9</c:v>
                </c:pt>
                <c:pt idx="279">
                  <c:v>0.9</c:v>
                </c:pt>
                <c:pt idx="280">
                  <c:v>0.9</c:v>
                </c:pt>
                <c:pt idx="281">
                  <c:v>0.9</c:v>
                </c:pt>
                <c:pt idx="282">
                  <c:v>0.9</c:v>
                </c:pt>
                <c:pt idx="283">
                  <c:v>0.9</c:v>
                </c:pt>
                <c:pt idx="284">
                  <c:v>0.9</c:v>
                </c:pt>
                <c:pt idx="285">
                  <c:v>0.9</c:v>
                </c:pt>
                <c:pt idx="286">
                  <c:v>0.9</c:v>
                </c:pt>
                <c:pt idx="287">
                  <c:v>0.9</c:v>
                </c:pt>
                <c:pt idx="288">
                  <c:v>0.9</c:v>
                </c:pt>
                <c:pt idx="289">
                  <c:v>0.9</c:v>
                </c:pt>
                <c:pt idx="290">
                  <c:v>0.9</c:v>
                </c:pt>
                <c:pt idx="291">
                  <c:v>0.9</c:v>
                </c:pt>
                <c:pt idx="292">
                  <c:v>0.9</c:v>
                </c:pt>
                <c:pt idx="293">
                  <c:v>0.9</c:v>
                </c:pt>
                <c:pt idx="294">
                  <c:v>0.9</c:v>
                </c:pt>
                <c:pt idx="295">
                  <c:v>0.9</c:v>
                </c:pt>
                <c:pt idx="296">
                  <c:v>0.9</c:v>
                </c:pt>
                <c:pt idx="297">
                  <c:v>0.9</c:v>
                </c:pt>
                <c:pt idx="298">
                  <c:v>0.9</c:v>
                </c:pt>
                <c:pt idx="299">
                  <c:v>0.9</c:v>
                </c:pt>
                <c:pt idx="300">
                  <c:v>0.9</c:v>
                </c:pt>
                <c:pt idx="301">
                  <c:v>0.9</c:v>
                </c:pt>
                <c:pt idx="302">
                  <c:v>0.9</c:v>
                </c:pt>
                <c:pt idx="303">
                  <c:v>0.9</c:v>
                </c:pt>
                <c:pt idx="304">
                  <c:v>0.9</c:v>
                </c:pt>
                <c:pt idx="305">
                  <c:v>0.9</c:v>
                </c:pt>
                <c:pt idx="306">
                  <c:v>0.9</c:v>
                </c:pt>
                <c:pt idx="307">
                  <c:v>0.9</c:v>
                </c:pt>
                <c:pt idx="308">
                  <c:v>0.9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DBB-406E-AFA6-C49C31496C47}"/>
            </c:ext>
          </c:extLst>
        </c:ser>
        <c:ser>
          <c:idx val="6"/>
          <c:order val="6"/>
          <c:tx>
            <c:strRef>
              <c:f>Perfo_OV_WID!$Q$5</c:f>
              <c:strCache>
                <c:ptCount val="1"/>
                <c:pt idx="0">
                  <c:v>Dioxinas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  <a:prstDash val="solid"/>
            </a:ln>
          </c:spPr>
          <c:cat>
            <c:strRef>
              <c:f>Perfo_OV_WID!$A$2:$A$8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Perfo_OV_WID!$Q$6:$Q$365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0.5</c:v>
                </c:pt>
                <c:pt idx="310">
                  <c:v>0.5</c:v>
                </c:pt>
                <c:pt idx="311">
                  <c:v>0.5</c:v>
                </c:pt>
                <c:pt idx="312">
                  <c:v>0.5</c:v>
                </c:pt>
                <c:pt idx="313">
                  <c:v>0.5</c:v>
                </c:pt>
                <c:pt idx="314">
                  <c:v>0.5</c:v>
                </c:pt>
                <c:pt idx="315">
                  <c:v>0.5</c:v>
                </c:pt>
                <c:pt idx="316">
                  <c:v>0.5</c:v>
                </c:pt>
                <c:pt idx="317">
                  <c:v>0.5</c:v>
                </c:pt>
                <c:pt idx="318">
                  <c:v>0.5</c:v>
                </c:pt>
                <c:pt idx="319">
                  <c:v>0.5</c:v>
                </c:pt>
                <c:pt idx="320">
                  <c:v>0.5</c:v>
                </c:pt>
                <c:pt idx="321">
                  <c:v>0.5</c:v>
                </c:pt>
                <c:pt idx="322">
                  <c:v>0.5</c:v>
                </c:pt>
                <c:pt idx="323">
                  <c:v>0.5</c:v>
                </c:pt>
                <c:pt idx="324">
                  <c:v>0.5</c:v>
                </c:pt>
                <c:pt idx="325">
                  <c:v>0.5</c:v>
                </c:pt>
                <c:pt idx="326">
                  <c:v>0.5</c:v>
                </c:pt>
                <c:pt idx="327">
                  <c:v>0.5</c:v>
                </c:pt>
                <c:pt idx="328">
                  <c:v>0.5</c:v>
                </c:pt>
                <c:pt idx="329">
                  <c:v>0.5</c:v>
                </c:pt>
                <c:pt idx="330">
                  <c:v>0.5</c:v>
                </c:pt>
                <c:pt idx="331">
                  <c:v>0.5</c:v>
                </c:pt>
                <c:pt idx="332">
                  <c:v>0.5</c:v>
                </c:pt>
                <c:pt idx="333">
                  <c:v>0.5</c:v>
                </c:pt>
                <c:pt idx="334">
                  <c:v>0.5</c:v>
                </c:pt>
                <c:pt idx="335">
                  <c:v>0.5</c:v>
                </c:pt>
                <c:pt idx="336">
                  <c:v>0.5</c:v>
                </c:pt>
                <c:pt idx="337">
                  <c:v>0.5</c:v>
                </c:pt>
                <c:pt idx="338">
                  <c:v>0.5</c:v>
                </c:pt>
                <c:pt idx="339">
                  <c:v>0.5</c:v>
                </c:pt>
                <c:pt idx="340">
                  <c:v>0.5</c:v>
                </c:pt>
                <c:pt idx="341">
                  <c:v>0.5</c:v>
                </c:pt>
                <c:pt idx="342">
                  <c:v>0.5</c:v>
                </c:pt>
                <c:pt idx="343">
                  <c:v>0.5</c:v>
                </c:pt>
                <c:pt idx="344">
                  <c:v>0.5</c:v>
                </c:pt>
                <c:pt idx="345">
                  <c:v>0.5</c:v>
                </c:pt>
                <c:pt idx="346">
                  <c:v>0.5</c:v>
                </c:pt>
                <c:pt idx="347">
                  <c:v>0.5</c:v>
                </c:pt>
                <c:pt idx="348">
                  <c:v>0.5</c:v>
                </c:pt>
                <c:pt idx="349">
                  <c:v>0.5</c:v>
                </c:pt>
                <c:pt idx="350">
                  <c:v>0.5</c:v>
                </c:pt>
                <c:pt idx="351">
                  <c:v>0.5</c:v>
                </c:pt>
                <c:pt idx="352">
                  <c:v>0.5</c:v>
                </c:pt>
                <c:pt idx="353">
                  <c:v>0.5</c:v>
                </c:pt>
                <c:pt idx="354">
                  <c:v>0.5</c:v>
                </c:pt>
                <c:pt idx="355">
                  <c:v>0.5</c:v>
                </c:pt>
                <c:pt idx="356">
                  <c:v>0.5</c:v>
                </c:pt>
                <c:pt idx="357">
                  <c:v>0.5</c:v>
                </c:pt>
                <c:pt idx="358">
                  <c:v>0.5</c:v>
                </c:pt>
                <c:pt idx="35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DBB-406E-AFA6-C49C31496C47}"/>
            </c:ext>
          </c:extLst>
        </c:ser>
        <c:ser>
          <c:idx val="7"/>
          <c:order val="7"/>
          <c:tx>
            <c:strRef>
              <c:f>Perfo_OV_WID!$R$5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Perfo_OV_WID!$A$2:$A$8</c:f>
              <c:strCache>
                <c:ptCount val="7"/>
                <c:pt idx="0">
                  <c:v>HCl</c:v>
                </c:pt>
                <c:pt idx="1">
                  <c:v>SO2</c:v>
                </c:pt>
                <c:pt idx="2">
                  <c:v>Hg</c:v>
                </c:pt>
                <c:pt idx="3">
                  <c:v>MP</c:v>
                </c:pt>
                <c:pt idx="4">
                  <c:v>Metais</c:v>
                </c:pt>
                <c:pt idx="5">
                  <c:v>NOx</c:v>
                </c:pt>
                <c:pt idx="6">
                  <c:v>Dioxinas</c:v>
                </c:pt>
              </c:strCache>
            </c:strRef>
          </c:cat>
          <c:val>
            <c:numRef>
              <c:f>Perfo_OV_WID!$R$6:$R$365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DBB-406E-AFA6-C49C31496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290176"/>
        <c:axId val="192296064"/>
      </c:radarChart>
      <c:catAx>
        <c:axId val="19229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92296064"/>
        <c:crosses val="autoZero"/>
        <c:auto val="0"/>
        <c:lblAlgn val="ctr"/>
        <c:lblOffset val="100"/>
        <c:noMultiLvlLbl val="0"/>
      </c:catAx>
      <c:valAx>
        <c:axId val="192296064"/>
        <c:scaling>
          <c:orientation val="minMax"/>
          <c:max val="1"/>
          <c:min val="0"/>
        </c:scaling>
        <c:delete val="0"/>
        <c:axPos val="l"/>
        <c:numFmt formatCode="General" sourceLinked="1"/>
        <c:majorTickMark val="cross"/>
        <c:minorTickMark val="none"/>
        <c:tickLblPos val="none"/>
        <c:spPr>
          <a:ln w="9525">
            <a:noFill/>
          </a:ln>
        </c:spPr>
        <c:crossAx val="192290176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99421344261793E-2"/>
          <c:y val="0.2042653253449111"/>
          <c:w val="0.92614658255437365"/>
          <c:h val="0.65474366712270848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CALCS!$D$37</c:f>
              <c:strCache>
                <c:ptCount val="1"/>
                <c:pt idx="0">
                  <c:v>Lixão e Aterro Controlado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9C-4FDD-B3E9-1F6567E029D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9C-4FDD-B3E9-1F6567E029D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9C-4FDD-B3E9-1F6567E029D1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9C-4FDD-B3E9-1F6567E029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CALCS!$E$3:$Z$3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  <c:extLst/>
            </c:numRef>
          </c:cat>
          <c:val>
            <c:numRef>
              <c:f>CALCS!$E$37:$Z$37</c:f>
              <c:numCache>
                <c:formatCode>0%</c:formatCode>
                <c:ptCount val="21"/>
                <c:pt idx="0">
                  <c:v>0.4</c:v>
                </c:pt>
                <c:pt idx="1">
                  <c:v>0.3000000000000001</c:v>
                </c:pt>
                <c:pt idx="2">
                  <c:v>0.20000000000000015</c:v>
                </c:pt>
                <c:pt idx="3">
                  <c:v>9.9999999999999978E-2</c:v>
                </c:pt>
                <c:pt idx="4">
                  <c:v>0</c:v>
                </c:pt>
                <c:pt idx="5">
                  <c:v>8.8845366471006778E-17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039C-4FDD-B3E9-1F6567E029D1}"/>
            </c:ext>
          </c:extLst>
        </c:ser>
        <c:ser>
          <c:idx val="2"/>
          <c:order val="1"/>
          <c:tx>
            <c:strRef>
              <c:f>CALCS!$D$36</c:f>
              <c:strCache>
                <c:ptCount val="1"/>
                <c:pt idx="0">
                  <c:v>Aterro Sanitario</c:v>
                </c:pt>
              </c:strCache>
            </c:strRef>
          </c:tx>
          <c:spPr>
            <a:solidFill>
              <a:srgbClr val="E04A0E">
                <a:alpha val="70000"/>
              </a:srgb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CALCS!$E$3:$Z$3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  <c:extLst/>
            </c:numRef>
          </c:cat>
          <c:val>
            <c:numRef>
              <c:f>CALCS!$E$36:$Z$36</c:f>
              <c:numCache>
                <c:formatCode>0%</c:formatCode>
                <c:ptCount val="21"/>
                <c:pt idx="0">
                  <c:v>0.57799999999999996</c:v>
                </c:pt>
                <c:pt idx="1">
                  <c:v>0.64899999999999991</c:v>
                </c:pt>
                <c:pt idx="2">
                  <c:v>0.71999999999999986</c:v>
                </c:pt>
                <c:pt idx="3">
                  <c:v>0.79100000000000004</c:v>
                </c:pt>
                <c:pt idx="4">
                  <c:v>0.86199999999999999</c:v>
                </c:pt>
                <c:pt idx="5">
                  <c:v>0.84049999999999991</c:v>
                </c:pt>
                <c:pt idx="6">
                  <c:v>0.81900000000000006</c:v>
                </c:pt>
                <c:pt idx="7">
                  <c:v>0.79749999999999999</c:v>
                </c:pt>
                <c:pt idx="8">
                  <c:v>0.77599999999999991</c:v>
                </c:pt>
                <c:pt idx="9">
                  <c:v>0.75450000000000006</c:v>
                </c:pt>
                <c:pt idx="10">
                  <c:v>0.73299999999999998</c:v>
                </c:pt>
                <c:pt idx="11">
                  <c:v>0.71149999999999991</c:v>
                </c:pt>
                <c:pt idx="12">
                  <c:v>0.69000000000000006</c:v>
                </c:pt>
                <c:pt idx="13">
                  <c:v>0.66849999999999998</c:v>
                </c:pt>
                <c:pt idx="14">
                  <c:v>0.64700000000000002</c:v>
                </c:pt>
                <c:pt idx="15">
                  <c:v>0.62549999999999994</c:v>
                </c:pt>
                <c:pt idx="16">
                  <c:v>0.60399999999999998</c:v>
                </c:pt>
                <c:pt idx="17">
                  <c:v>0.58250000000000002</c:v>
                </c:pt>
                <c:pt idx="18">
                  <c:v>0.56100000000000005</c:v>
                </c:pt>
                <c:pt idx="19">
                  <c:v>0.53950000000000009</c:v>
                </c:pt>
                <c:pt idx="20">
                  <c:v>0.51800000000000002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039C-4FDD-B3E9-1F6567E029D1}"/>
            </c:ext>
          </c:extLst>
        </c:ser>
        <c:ser>
          <c:idx val="1"/>
          <c:order val="2"/>
          <c:tx>
            <c:strRef>
              <c:f>CALCS!$D$35</c:f>
              <c:strCache>
                <c:ptCount val="1"/>
                <c:pt idx="0">
                  <c:v>Waste-to-Energy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9C-4FDD-B3E9-1F6567E029D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9C-4FDD-B3E9-1F6567E029D1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9C-4FDD-B3E9-1F6567E029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CALCS!$E$3:$Z$3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  <c:extLst/>
            </c:numRef>
          </c:cat>
          <c:val>
            <c:numRef>
              <c:f>CALCS!$E$35:$Z$35</c:f>
              <c:numCache>
                <c:formatCode>0%</c:formatCode>
                <c:ptCount val="21"/>
                <c:pt idx="0">
                  <c:v>0</c:v>
                </c:pt>
                <c:pt idx="1">
                  <c:v>1.3500000000000005E-2</c:v>
                </c:pt>
                <c:pt idx="2">
                  <c:v>2.700000000000001E-2</c:v>
                </c:pt>
                <c:pt idx="3">
                  <c:v>4.0500000000000008E-2</c:v>
                </c:pt>
                <c:pt idx="4">
                  <c:v>5.4000000000000006E-2</c:v>
                </c:pt>
                <c:pt idx="5">
                  <c:v>0.06</c:v>
                </c:pt>
                <c:pt idx="6">
                  <c:v>6.6000000000000003E-2</c:v>
                </c:pt>
                <c:pt idx="7">
                  <c:v>7.1999999999999995E-2</c:v>
                </c:pt>
                <c:pt idx="8">
                  <c:v>7.8000000000000028E-2</c:v>
                </c:pt>
                <c:pt idx="9">
                  <c:v>8.3749999999999977E-2</c:v>
                </c:pt>
                <c:pt idx="10">
                  <c:v>8.9499999999999996E-2</c:v>
                </c:pt>
                <c:pt idx="11">
                  <c:v>9.5250000000000001E-2</c:v>
                </c:pt>
                <c:pt idx="12">
                  <c:v>0.10100000000000001</c:v>
                </c:pt>
                <c:pt idx="13">
                  <c:v>0.10675000000000004</c:v>
                </c:pt>
                <c:pt idx="14">
                  <c:v>0.11249999999999998</c:v>
                </c:pt>
                <c:pt idx="15">
                  <c:v>0.11825000000000004</c:v>
                </c:pt>
                <c:pt idx="16">
                  <c:v>0.12400000000000001</c:v>
                </c:pt>
                <c:pt idx="17">
                  <c:v>0.12974999999999998</c:v>
                </c:pt>
                <c:pt idx="18">
                  <c:v>0.13549999999999995</c:v>
                </c:pt>
                <c:pt idx="19">
                  <c:v>0.14124999999999985</c:v>
                </c:pt>
                <c:pt idx="20">
                  <c:v>0.14699999999999999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039C-4FDD-B3E9-1F6567E029D1}"/>
            </c:ext>
          </c:extLst>
        </c:ser>
        <c:ser>
          <c:idx val="0"/>
          <c:order val="3"/>
          <c:tx>
            <c:strRef>
              <c:f>CALCS!$D$34</c:f>
              <c:strCache>
                <c:ptCount val="1"/>
                <c:pt idx="0">
                  <c:v>Reciclagem e Tratamento Biologico</c:v>
                </c:pt>
              </c:strCache>
            </c:strRef>
          </c:tx>
          <c:spPr>
            <a:solidFill>
              <a:srgbClr val="77933C">
                <a:alpha val="69804"/>
              </a:srgb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CALCS!$E$3:$Z$3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  <c:extLst/>
            </c:numRef>
          </c:cat>
          <c:val>
            <c:numRef>
              <c:f>CALCS!$E$34:$Z$34</c:f>
              <c:numCache>
                <c:formatCode>0%</c:formatCode>
                <c:ptCount val="21"/>
                <c:pt idx="0">
                  <c:v>2.1999999999999999E-2</c:v>
                </c:pt>
                <c:pt idx="1">
                  <c:v>3.7499999999999999E-2</c:v>
                </c:pt>
                <c:pt idx="2">
                  <c:v>5.3000000000000005E-2</c:v>
                </c:pt>
                <c:pt idx="3">
                  <c:v>6.8499999999999991E-2</c:v>
                </c:pt>
                <c:pt idx="4">
                  <c:v>8.4000000000000005E-2</c:v>
                </c:pt>
                <c:pt idx="5">
                  <c:v>9.9500000000000005E-2</c:v>
                </c:pt>
                <c:pt idx="6">
                  <c:v>0.115</c:v>
                </c:pt>
                <c:pt idx="7">
                  <c:v>0.13049999999999998</c:v>
                </c:pt>
                <c:pt idx="8">
                  <c:v>0.14599999999999999</c:v>
                </c:pt>
                <c:pt idx="9">
                  <c:v>0.16175</c:v>
                </c:pt>
                <c:pt idx="10">
                  <c:v>0.17750000000000002</c:v>
                </c:pt>
                <c:pt idx="11">
                  <c:v>0.19325000000000003</c:v>
                </c:pt>
                <c:pt idx="12">
                  <c:v>0.20900000000000002</c:v>
                </c:pt>
                <c:pt idx="13">
                  <c:v>0.22474999999999998</c:v>
                </c:pt>
                <c:pt idx="14">
                  <c:v>0.24050000000000005</c:v>
                </c:pt>
                <c:pt idx="15">
                  <c:v>0.25625000000000003</c:v>
                </c:pt>
                <c:pt idx="16">
                  <c:v>0.27200000000000002</c:v>
                </c:pt>
                <c:pt idx="17">
                  <c:v>0.28775000000000001</c:v>
                </c:pt>
                <c:pt idx="18">
                  <c:v>0.30350000000000005</c:v>
                </c:pt>
                <c:pt idx="19">
                  <c:v>0.31925000000000003</c:v>
                </c:pt>
                <c:pt idx="20">
                  <c:v>0.33500000000000002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039C-4FDD-B3E9-1F6567E02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37116415"/>
        <c:axId val="1028054383"/>
      </c:barChart>
      <c:catAx>
        <c:axId val="153711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fr-FR"/>
          </a:p>
        </c:txPr>
        <c:crossAx val="1028054383"/>
        <c:crosses val="autoZero"/>
        <c:auto val="1"/>
        <c:lblAlgn val="ctr"/>
        <c:lblOffset val="100"/>
        <c:noMultiLvlLbl val="0"/>
      </c:catAx>
      <c:valAx>
        <c:axId val="10280543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fr-FR"/>
          </a:p>
        </c:txPr>
        <c:crossAx val="1537116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762234570177055E-2"/>
          <c:y val="9.1786113787697743E-2"/>
          <c:w val="0.92613549978493492"/>
          <c:h val="7.5473202283285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0.51603</cdr:x>
      <cdr:y>0.19609</cdr:y>
    </cdr:from>
    <cdr:to>
      <cdr:x>0.66074</cdr:x>
      <cdr:y>0.2575</cdr:y>
    </cdr:to>
    <cdr:sp macro="" textlink="">
      <cdr:nvSpPr>
        <cdr:cNvPr id="2" name="ZoneTexte 11"/>
        <cdr:cNvSpPr txBox="1"/>
      </cdr:nvSpPr>
      <cdr:spPr>
        <a:xfrm xmlns:a="http://schemas.openxmlformats.org/drawingml/2006/main">
          <a:off x="3832723" y="782367"/>
          <a:ext cx="1074815" cy="24502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000" b="1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900 </a:t>
          </a:r>
          <a:r>
            <a:rPr lang="fr-FR" sz="700" b="1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mg/ Nm3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5A2C19D-1115-5FBF-5A0B-DE6A094399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BED5679-2B4B-D7CD-7524-BFE7246C1A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D227C-8329-4C51-B30E-A92DA11408EF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F55597F-0056-578B-37D3-F66EDF7DA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8FA6561-F825-C8B1-A035-92FF09C0F0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892FF-B789-4C37-B5DB-814509AD0E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5645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68217-449D-418E-A55A-F6AECC395E5B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C48AC-8A9C-47E9-827F-456D9C699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5766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37AD5-E938-6BC8-C9A8-DBBF5B499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9A1816-A64E-3A1D-1B23-2360BEC3D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961984-BB30-431E-5EB4-10015CE3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F77AF8-ECD0-0DFE-46E6-43E6B39B7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FA0323-2C73-A697-256E-B14972F4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33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F05C1-1E41-F676-55C0-CFED7F9B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E06B4FC-2FFF-FBC8-E004-8AC4CD3DB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F1A801-8AA4-3F6A-5DE0-0FBF7283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B3A79A-5784-7866-44FD-FFBD069D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C7D2A7-65AE-8DCA-3897-E43AF14F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39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8E9CD0-6E29-9BAF-E814-237AD9461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10E1176-9FCF-90BF-9995-4DB561E17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5F9FB3-834D-D080-000D-7632150D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F16B9B-E25D-E52B-3078-71E19A6C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9B80E4-76B9-5C68-C865-66BC5634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77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23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339DF-9DE6-8D23-BBA9-BB02244A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8D486B-01D6-5080-9F66-1DC055E2E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7A360C-6914-3A34-8208-8CE1123BA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8FFBF7-CF34-6701-2DDD-5439BED6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609AFD-0E02-14EA-5571-154A8503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62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BC6F1-8DC9-849B-0313-C9564C24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800C9F-EE97-0447-FEE8-5E37CF4F2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10595C-8E94-04CD-5F00-51AEFF98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9EF067-C683-53F0-89FC-5AB0FE0D8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9E2935-7C5C-C498-FDCF-7F9AF9A9D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32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836D71-F89C-7C43-6059-E6AB6CC37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0FD80D-4D08-3358-4848-1BCCDEF7A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B5856D7-A0D6-DEFC-5981-985E05F2A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C15209-403E-89C3-6A0A-CF527CC07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09AC98-227B-1362-927C-3BD999E2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0F12F8-B963-48B8-3886-8CC0C97C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6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037FE-CD09-6A30-40F4-21A1D92D3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AF827A-71DB-F77B-CCA8-45549169D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782797-0EE7-7003-629B-4E934037D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4353C8F-A697-B538-37C3-AFDC1A2DC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33F291-8D24-1765-FB64-180EC08FE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778F2EB-870B-45E0-BB20-6B10C1E37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D2AFFF7-A0BC-4A03-8EF6-24003D4C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5EA5634-4CBF-E3DD-3F99-B6C2D7FE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50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CAFAA-594E-E194-4DDB-F2861F091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C21256D-4E2E-C5D5-53AB-3CB2F810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235D62E-BC92-CAF3-37BF-A988D094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153A98-6BE9-17A2-1AE6-7742D9E6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18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62AA1B0-AD76-8CF4-205A-1A310D5D6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D872A90-6515-764B-C46F-D4B8196D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B7EAB6-5071-F34D-D4A8-C5F405DF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34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C2BE4-9B40-629F-F425-E9C35328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0416E3-43BB-6A69-0BAE-40C1D59D4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4858F8-8535-E46B-8746-8C5F9C794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562310-DB57-4852-34CE-DFBC00307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DB541B-55FA-001C-59B1-BE70C37B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F6CFA4-6D6D-FA78-7B90-5832AA74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88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2B4BE-7C0B-E99D-FF6E-778E7FBB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4801382-7552-A885-22BF-20FB40BDC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F2AC79-B4A5-2DF6-BECB-EB15CE22B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D86488-2F14-23F7-9374-B1E9D944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7C6477-6389-6B63-009D-F21998B3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D1F087-7662-B344-DC93-88C0B055B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79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0D4AAA2-6F91-0B8D-C681-9D0940F03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674CC9-2072-BA17-D0D7-F9012563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ECEFE5-C806-01A9-B8AB-6A4822C117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82F5A3-5955-EB63-5160-F6CEF368D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F0B210-21AE-2EDA-CFD1-08A1EDF02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0C42D7-FB8F-4F2D-84E6-72D5FD1623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6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http://consultaspublicas.mma.gov.br/planares/wp-content/uploads/2020/07/Plano-Nacional-de-Res%C3%ADduos-S%C3%B3lidos-Consulta-P%C3%BAblic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E9A5DC3-4BD7-7385-E2C7-7626F19D3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5566721-4147-B474-664A-6A5F2FC9214C}"/>
              </a:ext>
            </a:extLst>
          </p:cNvPr>
          <p:cNvSpPr txBox="1"/>
          <p:nvPr/>
        </p:nvSpPr>
        <p:spPr>
          <a:xfrm>
            <a:off x="511278" y="554699"/>
            <a:ext cx="54667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>
                <a:solidFill>
                  <a:schemeClr val="bg1"/>
                </a:solidFill>
                <a:latin typeface="Arial Black" panose="020B0A04020102020204" pitchFamily="34" charset="0"/>
              </a:rPr>
              <a:t>Saneamento Energético</a:t>
            </a:r>
          </a:p>
          <a:p>
            <a:r>
              <a:rPr lang="pt-BR" sz="5400">
                <a:solidFill>
                  <a:schemeClr val="bg1"/>
                </a:solidFill>
                <a:latin typeface="Arial Black" panose="020B0A04020102020204" pitchFamily="34" charset="0"/>
              </a:rPr>
              <a:t>no Brasil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6B2A0C1-65A7-4AB9-565B-458D304943E4}"/>
              </a:ext>
            </a:extLst>
          </p:cNvPr>
          <p:cNvSpPr txBox="1"/>
          <p:nvPr/>
        </p:nvSpPr>
        <p:spPr>
          <a:xfrm>
            <a:off x="545385" y="3071198"/>
            <a:ext cx="5845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Soluções tecnológicas sustentáveis para geração de energia a partir de resíduos da agropecuária e urbanos: biogás, </a:t>
            </a:r>
            <a:r>
              <a:rPr lang="pt-BR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biometano</a:t>
            </a:r>
            <a:r>
              <a:rPr lang="pt-B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recuperação energética de resíduos</a:t>
            </a:r>
            <a:endParaRPr lang="pt-BR" b="1" i="1" dirty="0">
              <a:solidFill>
                <a:srgbClr val="F4C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C4B7C78-3992-C953-EB53-AD02FA90EB9E}"/>
              </a:ext>
            </a:extLst>
          </p:cNvPr>
          <p:cNvCxnSpPr/>
          <p:nvPr/>
        </p:nvCxnSpPr>
        <p:spPr>
          <a:xfrm flipV="1">
            <a:off x="309720" y="698705"/>
            <a:ext cx="0" cy="3543940"/>
          </a:xfrm>
          <a:prstGeom prst="line">
            <a:avLst/>
          </a:prstGeom>
          <a:ln w="9525">
            <a:solidFill>
              <a:srgbClr val="F4C4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2FDCD1C1-E302-43F4-1BB7-E609BA205090}"/>
              </a:ext>
            </a:extLst>
          </p:cNvPr>
          <p:cNvGrpSpPr/>
          <p:nvPr/>
        </p:nvGrpSpPr>
        <p:grpSpPr>
          <a:xfrm>
            <a:off x="288984" y="4631141"/>
            <a:ext cx="59829" cy="304800"/>
            <a:chOff x="286603" y="4631140"/>
            <a:chExt cx="59829" cy="304800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3E209862-1A92-E20B-FACE-DE61F961F718}"/>
                </a:ext>
              </a:extLst>
            </p:cNvPr>
            <p:cNvSpPr/>
            <p:nvPr/>
          </p:nvSpPr>
          <p:spPr>
            <a:xfrm>
              <a:off x="286603" y="4631140"/>
              <a:ext cx="59140" cy="59140"/>
            </a:xfrm>
            <a:prstGeom prst="ellipse">
              <a:avLst/>
            </a:prstGeom>
            <a:solidFill>
              <a:srgbClr val="F4C4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0ADC4561-4C9C-FBD5-E74C-2691F5FDF1F8}"/>
                </a:ext>
              </a:extLst>
            </p:cNvPr>
            <p:cNvSpPr/>
            <p:nvPr/>
          </p:nvSpPr>
          <p:spPr>
            <a:xfrm>
              <a:off x="287292" y="4753970"/>
              <a:ext cx="59140" cy="59140"/>
            </a:xfrm>
            <a:prstGeom prst="ellipse">
              <a:avLst/>
            </a:prstGeom>
            <a:solidFill>
              <a:srgbClr val="F4C4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702B706F-38EA-E6E7-8205-7EE5E56D11B2}"/>
                </a:ext>
              </a:extLst>
            </p:cNvPr>
            <p:cNvSpPr/>
            <p:nvPr/>
          </p:nvSpPr>
          <p:spPr>
            <a:xfrm>
              <a:off x="286603" y="4876800"/>
              <a:ext cx="59140" cy="59140"/>
            </a:xfrm>
            <a:prstGeom prst="ellipse">
              <a:avLst/>
            </a:prstGeom>
            <a:solidFill>
              <a:srgbClr val="F4C4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5D234049-34AB-20EC-852E-4CF6B33C6572}"/>
              </a:ext>
            </a:extLst>
          </p:cNvPr>
          <p:cNvSpPr txBox="1"/>
          <p:nvPr/>
        </p:nvSpPr>
        <p:spPr>
          <a:xfrm>
            <a:off x="424478" y="4813111"/>
            <a:ext cx="5845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Coordenador Técnico da ABREN</a:t>
            </a:r>
            <a:endParaRPr lang="pt-BR" sz="1400" b="1" i="1" dirty="0">
              <a:solidFill>
                <a:srgbClr val="F4C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02FFEBD-AD98-B8AD-745B-37334F6B0C56}"/>
              </a:ext>
            </a:extLst>
          </p:cNvPr>
          <p:cNvSpPr txBox="1"/>
          <p:nvPr/>
        </p:nvSpPr>
        <p:spPr>
          <a:xfrm>
            <a:off x="434066" y="4553938"/>
            <a:ext cx="5466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Arial Black" panose="020B0A04020102020204" pitchFamily="34" charset="0"/>
              </a:rPr>
              <a:t>Alexandre Moriya</a:t>
            </a:r>
          </a:p>
        </p:txBody>
      </p:sp>
      <p:sp>
        <p:nvSpPr>
          <p:cNvPr id="17" name="Espaço Reservado para Número de Slide 16">
            <a:extLst>
              <a:ext uri="{FF2B5EF4-FFF2-40B4-BE49-F238E27FC236}">
                <a16:creationId xmlns:a16="http://schemas.microsoft.com/office/drawing/2014/main" id="{90D4B561-DA71-A0D1-5903-B71215E8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32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7D58E2E-C67D-4AFD-B14E-36880AA72452}"/>
              </a:ext>
            </a:extLst>
          </p:cNvPr>
          <p:cNvSpPr/>
          <p:nvPr/>
        </p:nvSpPr>
        <p:spPr>
          <a:xfrm>
            <a:off x="45585" y="1324693"/>
            <a:ext cx="11757297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fontAlgn="auto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>
                <a:srgbClr val="4A7EBB"/>
              </a:buClr>
              <a:defRPr/>
            </a:pPr>
            <a:r>
              <a:rPr lang="pt-BR" sz="2000" kern="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Gestão de Resíduos na Europa: países que mais reciclam estão entre os que mais recuperam energia através do tratamento térmico (WTE)</a:t>
            </a:r>
          </a:p>
        </p:txBody>
      </p:sp>
      <p:sp>
        <p:nvSpPr>
          <p:cNvPr id="8197" name="AutoShape 3">
            <a:extLst>
              <a:ext uri="{FF2B5EF4-FFF2-40B4-BE49-F238E27FC236}">
                <a16:creationId xmlns:a16="http://schemas.microsoft.com/office/drawing/2014/main" id="{38957D3E-EE60-4028-9EBF-9E360CFD4E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28788" y="2074863"/>
            <a:ext cx="8459787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200" name="Rectangle 13">
            <a:extLst>
              <a:ext uri="{FF2B5EF4-FFF2-40B4-BE49-F238E27FC236}">
                <a16:creationId xmlns:a16="http://schemas.microsoft.com/office/drawing/2014/main" id="{ED1D744D-C646-480A-BC7D-87B472544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733" y="4379865"/>
            <a:ext cx="31662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pt-BR" sz="1400" b="1" dirty="0"/>
              <a:t>Municipal waste treatment in 2019</a:t>
            </a:r>
            <a:endParaRPr lang="pt-BR" altLang="pt-BR" sz="1400" b="1" dirty="0"/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D909F47F-8C6D-487C-B28B-101A480D4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76516"/>
              </p:ext>
            </p:extLst>
          </p:nvPr>
        </p:nvGraphicFramePr>
        <p:xfrm>
          <a:off x="3847098" y="6179102"/>
          <a:ext cx="2801938" cy="30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4499">
                  <a:extLst>
                    <a:ext uri="{9D8B030D-6E8A-4147-A177-3AD203B41FA5}">
                      <a16:colId xmlns:a16="http://schemas.microsoft.com/office/drawing/2014/main" val="995941749"/>
                    </a:ext>
                  </a:extLst>
                </a:gridCol>
                <a:gridCol w="2347439">
                  <a:extLst>
                    <a:ext uri="{9D8B030D-6E8A-4147-A177-3AD203B41FA5}">
                      <a16:colId xmlns:a16="http://schemas.microsoft.com/office/drawing/2014/main" val="3591370464"/>
                    </a:ext>
                  </a:extLst>
                </a:gridCol>
              </a:tblGrid>
              <a:tr h="198754">
                <a:tc>
                  <a:txBody>
                    <a:bodyPr/>
                    <a:lstStyle/>
                    <a:p>
                      <a:pPr algn="l"/>
                      <a:endParaRPr lang="pt-BR" sz="1200" b="1" dirty="0">
                        <a:latin typeface="Tw Cen MT" panose="020B0602020104020603" pitchFamily="34" charset="0"/>
                      </a:endParaRPr>
                    </a:p>
                  </a:txBody>
                  <a:tcPr marL="91461" marR="914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Tw Cen MT" panose="020B0602020104020603" pitchFamily="34" charset="0"/>
                        </a:rPr>
                        <a:t>Reciclagem + Compostagem</a:t>
                      </a:r>
                      <a:endParaRPr lang="pt-BR" sz="1400" b="1" dirty="0">
                        <a:latin typeface="Tw Cen MT" panose="020B0602020104020603" pitchFamily="34" charset="0"/>
                      </a:endParaRPr>
                    </a:p>
                  </a:txBody>
                  <a:tcPr marL="91461" marR="914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899174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F4CDE4D1-C718-44D8-94CC-A19F79BDA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047186"/>
              </p:ext>
            </p:extLst>
          </p:nvPr>
        </p:nvGraphicFramePr>
        <p:xfrm>
          <a:off x="8976311" y="6179102"/>
          <a:ext cx="2403475" cy="30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4468">
                  <a:extLst>
                    <a:ext uri="{9D8B030D-6E8A-4147-A177-3AD203B41FA5}">
                      <a16:colId xmlns:a16="http://schemas.microsoft.com/office/drawing/2014/main" val="2588222729"/>
                    </a:ext>
                  </a:extLst>
                </a:gridCol>
                <a:gridCol w="1949007">
                  <a:extLst>
                    <a:ext uri="{9D8B030D-6E8A-4147-A177-3AD203B41FA5}">
                      <a16:colId xmlns:a16="http://schemas.microsoft.com/office/drawing/2014/main" val="80078279"/>
                    </a:ext>
                  </a:extLst>
                </a:gridCol>
              </a:tblGrid>
              <a:tr h="198754">
                <a:tc>
                  <a:txBody>
                    <a:bodyPr/>
                    <a:lstStyle/>
                    <a:p>
                      <a:pPr algn="l"/>
                      <a:endParaRPr lang="pt-BR" sz="1400" b="1" dirty="0">
                        <a:latin typeface="Tw Cen MT" panose="020B0602020104020603" pitchFamily="34" charset="0"/>
                      </a:endParaRPr>
                    </a:p>
                  </a:txBody>
                  <a:tcPr marL="91455" marR="9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4A0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Tw Cen MT" panose="020B0602020104020603" pitchFamily="34" charset="0"/>
                        </a:rPr>
                        <a:t>Aterro</a:t>
                      </a:r>
                      <a:endParaRPr lang="pt-BR" sz="1400" b="1" dirty="0">
                        <a:latin typeface="Tw Cen MT" panose="020B0602020104020603" pitchFamily="34" charset="0"/>
                      </a:endParaRPr>
                    </a:p>
                  </a:txBody>
                  <a:tcPr marL="91455" marR="9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87889"/>
                  </a:ext>
                </a:extLst>
              </a:tr>
            </a:tbl>
          </a:graphicData>
        </a:graphic>
      </p:graphicFrame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D7914416-F2A7-4B3C-B023-1FC471E92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557107"/>
              </p:ext>
            </p:extLst>
          </p:nvPr>
        </p:nvGraphicFramePr>
        <p:xfrm>
          <a:off x="6747461" y="6179102"/>
          <a:ext cx="1887537" cy="30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4611">
                  <a:extLst>
                    <a:ext uri="{9D8B030D-6E8A-4147-A177-3AD203B41FA5}">
                      <a16:colId xmlns:a16="http://schemas.microsoft.com/office/drawing/2014/main" val="2439283441"/>
                    </a:ext>
                  </a:extLst>
                </a:gridCol>
                <a:gridCol w="1432926">
                  <a:extLst>
                    <a:ext uri="{9D8B030D-6E8A-4147-A177-3AD203B41FA5}">
                      <a16:colId xmlns:a16="http://schemas.microsoft.com/office/drawing/2014/main" val="1195972362"/>
                    </a:ext>
                  </a:extLst>
                </a:gridCol>
              </a:tblGrid>
              <a:tr h="198754">
                <a:tc>
                  <a:txBody>
                    <a:bodyPr/>
                    <a:lstStyle/>
                    <a:p>
                      <a:pPr algn="l"/>
                      <a:endParaRPr lang="pt-BR" sz="1400" b="1" dirty="0">
                        <a:latin typeface="Tw Cen MT" panose="020B0602020104020603" pitchFamily="34" charset="0"/>
                      </a:endParaRPr>
                    </a:p>
                  </a:txBody>
                  <a:tcPr marL="91484" marR="914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u="sng" dirty="0">
                          <a:latin typeface="Tw Cen MT" panose="020B0602020104020603" pitchFamily="34" charset="0"/>
                        </a:rPr>
                        <a:t>Waste-to-Energy</a:t>
                      </a:r>
                      <a:endParaRPr lang="pt-BR" sz="1400" b="1" u="sng" dirty="0">
                        <a:latin typeface="Tw Cen MT" panose="020B0602020104020603" pitchFamily="34" charset="0"/>
                      </a:endParaRPr>
                    </a:p>
                  </a:txBody>
                  <a:tcPr marL="91484" marR="914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117115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4B16145D-6469-49AE-8B1C-B20B016AD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284063"/>
              </p:ext>
            </p:extLst>
          </p:nvPr>
        </p:nvGraphicFramePr>
        <p:xfrm>
          <a:off x="10463212" y="6179102"/>
          <a:ext cx="2401887" cy="30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4168">
                  <a:extLst>
                    <a:ext uri="{9D8B030D-6E8A-4147-A177-3AD203B41FA5}">
                      <a16:colId xmlns:a16="http://schemas.microsoft.com/office/drawing/2014/main" val="1785246473"/>
                    </a:ext>
                  </a:extLst>
                </a:gridCol>
                <a:gridCol w="1947719">
                  <a:extLst>
                    <a:ext uri="{9D8B030D-6E8A-4147-A177-3AD203B41FA5}">
                      <a16:colId xmlns:a16="http://schemas.microsoft.com/office/drawing/2014/main" val="1604962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pt-BR" sz="1400" b="1" dirty="0">
                        <a:latin typeface="Tw Cen MT" panose="020B0602020104020603" pitchFamily="34" charset="0"/>
                      </a:endParaRPr>
                    </a:p>
                  </a:txBody>
                  <a:tcPr marL="91395" marR="913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latin typeface="Tw Cen MT" panose="020B0602020104020603" pitchFamily="34" charset="0"/>
                        </a:rPr>
                        <a:t>NA</a:t>
                      </a:r>
                      <a:endParaRPr lang="pt-BR" sz="1400" b="1" dirty="0">
                        <a:latin typeface="Tw Cen MT" panose="020B0602020104020603" pitchFamily="34" charset="0"/>
                      </a:endParaRPr>
                    </a:p>
                  </a:txBody>
                  <a:tcPr marL="91395" marR="913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386876"/>
                  </a:ext>
                </a:extLst>
              </a:tr>
            </a:tbl>
          </a:graphicData>
        </a:graphic>
      </p:graphicFrame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96153ACB-76BE-4F96-BEEA-20443ACB4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649753"/>
              </p:ext>
            </p:extLst>
          </p:nvPr>
        </p:nvGraphicFramePr>
        <p:xfrm>
          <a:off x="101691" y="2160501"/>
          <a:ext cx="3411538" cy="1645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3471">
                  <a:extLst>
                    <a:ext uri="{9D8B030D-6E8A-4147-A177-3AD203B41FA5}">
                      <a16:colId xmlns:a16="http://schemas.microsoft.com/office/drawing/2014/main" val="3544236511"/>
                    </a:ext>
                  </a:extLst>
                </a:gridCol>
                <a:gridCol w="1480510">
                  <a:extLst>
                    <a:ext uri="{9D8B030D-6E8A-4147-A177-3AD203B41FA5}">
                      <a16:colId xmlns:a16="http://schemas.microsoft.com/office/drawing/2014/main" val="123392634"/>
                    </a:ext>
                  </a:extLst>
                </a:gridCol>
                <a:gridCol w="769247">
                  <a:extLst>
                    <a:ext uri="{9D8B030D-6E8A-4147-A177-3AD203B41FA5}">
                      <a16:colId xmlns:a16="http://schemas.microsoft.com/office/drawing/2014/main" val="2388073164"/>
                    </a:ext>
                  </a:extLst>
                </a:gridCol>
                <a:gridCol w="768310">
                  <a:extLst>
                    <a:ext uri="{9D8B030D-6E8A-4147-A177-3AD203B41FA5}">
                      <a16:colId xmlns:a16="http://schemas.microsoft.com/office/drawing/2014/main" val="91576669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Pais/ Tratamento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R+C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WTE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0438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Alemanha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5299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7656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Holanda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3078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Bélgica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4915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Dinamarca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74432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4276B67E-8F1C-4554-8471-22D270F02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7866" y="2051752"/>
            <a:ext cx="7364606" cy="41273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3D04D5C-FE56-46D2-9493-3750E2CF1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515" y="4098051"/>
            <a:ext cx="2891840" cy="263549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5161704-B4C6-4BB7-8154-9A0B577171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4527" t="-3767" r="32674" b="63999"/>
          <a:stretch/>
        </p:blipFill>
        <p:spPr>
          <a:xfrm>
            <a:off x="281545" y="6009695"/>
            <a:ext cx="1167702" cy="71278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E8F404F-1D83-3ADC-1D00-D5B1DA22FBB7}"/>
              </a:ext>
            </a:extLst>
          </p:cNvPr>
          <p:cNvSpPr/>
          <p:nvPr/>
        </p:nvSpPr>
        <p:spPr>
          <a:xfrm>
            <a:off x="2" y="0"/>
            <a:ext cx="9010648" cy="1285875"/>
          </a:xfrm>
          <a:prstGeom prst="rect">
            <a:avLst/>
          </a:prstGeom>
          <a:gradFill flip="none" rotWithShape="1">
            <a:gsLst>
              <a:gs pos="25000">
                <a:srgbClr val="305366">
                  <a:lumMod val="100000"/>
                </a:srgbClr>
              </a:gs>
              <a:gs pos="100000">
                <a:srgbClr val="10222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EBA1075-FFA2-930E-82C3-C744CEA341D8}"/>
              </a:ext>
            </a:extLst>
          </p:cNvPr>
          <p:cNvSpPr txBox="1"/>
          <p:nvPr/>
        </p:nvSpPr>
        <p:spPr>
          <a:xfrm>
            <a:off x="389117" y="473726"/>
            <a:ext cx="783723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Arial Black"/>
              </a:rPr>
              <a:t>Gestão de resíduos na Europa</a:t>
            </a:r>
          </a:p>
          <a:p>
            <a:endParaRPr lang="pt-BR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EF79ED2-7FC7-A4DB-18BE-D076C4A079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538" y="342124"/>
            <a:ext cx="1903856" cy="63972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C99A55E-B654-4856-CAA2-CF30587761DD}"/>
              </a:ext>
            </a:extLst>
          </p:cNvPr>
          <p:cNvSpPr/>
          <p:nvPr/>
        </p:nvSpPr>
        <p:spPr>
          <a:xfrm>
            <a:off x="0" y="0"/>
            <a:ext cx="255181" cy="1285875"/>
          </a:xfrm>
          <a:prstGeom prst="rect">
            <a:avLst/>
          </a:prstGeom>
          <a:solidFill>
            <a:srgbClr val="F4C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Gráfico, Linha do tempo, Gráfico de barras&#10;&#10;O conteúdo gerado por IA pode estar incorreto.">
            <a:extLst>
              <a:ext uri="{FF2B5EF4-FFF2-40B4-BE49-F238E27FC236}">
                <a16:creationId xmlns:a16="http://schemas.microsoft.com/office/drawing/2014/main" id="{5537C865-6C19-9F78-A6BB-ABBA6D04AD3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91" t="-147" r="18288" b="133"/>
          <a:stretch>
            <a:fillRect/>
          </a:stretch>
        </p:blipFill>
        <p:spPr>
          <a:xfrm>
            <a:off x="3695673" y="2012934"/>
            <a:ext cx="7548991" cy="410339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D6ECC49-5F64-BA10-85BF-1C68C30C60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5239" y="4579189"/>
            <a:ext cx="688409" cy="62164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AAC36FB-DC86-7B5E-E198-35F5DD404E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620" y="4940301"/>
            <a:ext cx="799305" cy="68240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39F0845-AE93-5AA9-3AA0-E1789F7FE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4031" y="5681967"/>
            <a:ext cx="949938" cy="497135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D1884B44-C719-DEDA-5F11-90F2039315B7}"/>
              </a:ext>
            </a:extLst>
          </p:cNvPr>
          <p:cNvSpPr txBox="1"/>
          <p:nvPr/>
        </p:nvSpPr>
        <p:spPr>
          <a:xfrm>
            <a:off x="2045618" y="4687642"/>
            <a:ext cx="778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Aterro 23%</a:t>
            </a:r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EFCE8BD-1FB4-DF79-1DA4-09B7EDC89531}"/>
              </a:ext>
            </a:extLst>
          </p:cNvPr>
          <p:cNvSpPr txBox="1"/>
          <p:nvPr/>
        </p:nvSpPr>
        <p:spPr>
          <a:xfrm>
            <a:off x="1940698" y="5778862"/>
            <a:ext cx="778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WTE 26%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28B1DC8-0FD4-41CB-DF51-7C4D6E807EDD}"/>
              </a:ext>
            </a:extLst>
          </p:cNvPr>
          <p:cNvSpPr txBox="1"/>
          <p:nvPr/>
        </p:nvSpPr>
        <p:spPr>
          <a:xfrm>
            <a:off x="652037" y="5118233"/>
            <a:ext cx="1283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Reciclagem + Compostagem 49%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491D22F5-CCDD-9F66-DF50-D0BF1964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344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D64535B-790A-BC45-A036-4A69EFF75B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92"/>
          <a:stretch/>
        </p:blipFill>
        <p:spPr>
          <a:xfrm>
            <a:off x="369782" y="2067728"/>
            <a:ext cx="11479147" cy="452189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2F922DB-3685-4994-8A1A-841F4B8E20E1}"/>
              </a:ext>
            </a:extLst>
          </p:cNvPr>
          <p:cNvSpPr txBox="1"/>
          <p:nvPr/>
        </p:nvSpPr>
        <p:spPr>
          <a:xfrm>
            <a:off x="255181" y="1353636"/>
            <a:ext cx="1159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Entre 2001 e 2016 a taxa de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reciclagem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compostagem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aumentou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 +19% e WTE de +11%,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enquanto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aterramento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reduziu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 -31%.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de &lt; 10% de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aterro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2035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BFF5010-ECA9-DF13-B0C7-4A07E7528421}"/>
              </a:ext>
            </a:extLst>
          </p:cNvPr>
          <p:cNvSpPr/>
          <p:nvPr/>
        </p:nvSpPr>
        <p:spPr>
          <a:xfrm>
            <a:off x="2" y="0"/>
            <a:ext cx="9010648" cy="1285875"/>
          </a:xfrm>
          <a:prstGeom prst="rect">
            <a:avLst/>
          </a:prstGeom>
          <a:gradFill flip="none" rotWithShape="1">
            <a:gsLst>
              <a:gs pos="25000">
                <a:srgbClr val="305366">
                  <a:lumMod val="100000"/>
                </a:srgbClr>
              </a:gs>
              <a:gs pos="100000">
                <a:srgbClr val="10222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70D2CF-FDB2-1154-3A13-D5DD039AD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538" y="342124"/>
            <a:ext cx="1903856" cy="63972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011B441-1DBE-76FB-5DC3-C2D45FACA2C4}"/>
              </a:ext>
            </a:extLst>
          </p:cNvPr>
          <p:cNvSpPr/>
          <p:nvPr/>
        </p:nvSpPr>
        <p:spPr>
          <a:xfrm>
            <a:off x="0" y="0"/>
            <a:ext cx="255181" cy="1285875"/>
          </a:xfrm>
          <a:prstGeom prst="rect">
            <a:avLst/>
          </a:prstGeom>
          <a:solidFill>
            <a:srgbClr val="F4C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A8A42B-CC5D-A27D-090A-8C25F5EBE9C8}"/>
              </a:ext>
            </a:extLst>
          </p:cNvPr>
          <p:cNvSpPr txBox="1"/>
          <p:nvPr/>
        </p:nvSpPr>
        <p:spPr>
          <a:xfrm>
            <a:off x="389117" y="473726"/>
            <a:ext cx="783723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Arial Black"/>
              </a:rPr>
              <a:t>Gestão de resíduos na Europa</a:t>
            </a:r>
          </a:p>
          <a:p>
            <a:endParaRPr lang="pt-BR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23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B8DC6-E4CD-45A6-2671-7AF215512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B658790A-B5B5-CC18-E1B2-F5D3CEE8AF2A}"/>
              </a:ext>
            </a:extLst>
          </p:cNvPr>
          <p:cNvSpPr/>
          <p:nvPr/>
        </p:nvSpPr>
        <p:spPr>
          <a:xfrm>
            <a:off x="2" y="0"/>
            <a:ext cx="9010648" cy="1285875"/>
          </a:xfrm>
          <a:prstGeom prst="rect">
            <a:avLst/>
          </a:prstGeom>
          <a:gradFill flip="none" rotWithShape="1">
            <a:gsLst>
              <a:gs pos="25000">
                <a:srgbClr val="305366">
                  <a:lumMod val="100000"/>
                </a:srgbClr>
              </a:gs>
              <a:gs pos="100000">
                <a:srgbClr val="10222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A095DF9-37EF-8DF6-534F-B37F5D543D6C}"/>
              </a:ext>
            </a:extLst>
          </p:cNvPr>
          <p:cNvSpPr txBox="1"/>
          <p:nvPr/>
        </p:nvSpPr>
        <p:spPr>
          <a:xfrm>
            <a:off x="487440" y="154178"/>
            <a:ext cx="783723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Arial Black"/>
              </a:rPr>
              <a:t>Gestão de RSU no Brasil</a:t>
            </a:r>
          </a:p>
          <a:p>
            <a:endParaRPr lang="pt-BR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22CCD32-69E2-8155-294C-738633789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538" y="342124"/>
            <a:ext cx="1903856" cy="63972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3322FE9-92B2-CC46-0F4B-4F64C269131D}"/>
              </a:ext>
            </a:extLst>
          </p:cNvPr>
          <p:cNvSpPr txBox="1"/>
          <p:nvPr/>
        </p:nvSpPr>
        <p:spPr>
          <a:xfrm>
            <a:off x="866464" y="1626764"/>
            <a:ext cx="10459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Após 2 décadas de tramitação no congresso e 1 década de vigência da PNRS, a quantidade de RSU destinada a lixões e aterros controlados (que deveriam ter sido extintos em 2014), praticamente não se alterou em termos percentuais.</a:t>
            </a:r>
            <a:endParaRPr lang="pt-BR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F6AAA69-9AAE-46FD-D735-A8BEE21DAB91}"/>
              </a:ext>
            </a:extLst>
          </p:cNvPr>
          <p:cNvSpPr/>
          <p:nvPr/>
        </p:nvSpPr>
        <p:spPr>
          <a:xfrm>
            <a:off x="0" y="0"/>
            <a:ext cx="255181" cy="1285875"/>
          </a:xfrm>
          <a:prstGeom prst="rect">
            <a:avLst/>
          </a:prstGeom>
          <a:solidFill>
            <a:srgbClr val="F4C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A5FA9174-D449-5DBC-27A6-CBDBF4769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2399882"/>
            <a:ext cx="12192005" cy="4009647"/>
          </a:xfrm>
          <a:prstGeom prst="rect">
            <a:avLst/>
          </a:prstGeom>
        </p:spPr>
      </p:pic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929DB31-BDF0-D3B8-47E1-B74698BC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47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1F756-7EFA-1112-46B7-CCD8BC63B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E323D1D-6EB6-92E9-AD50-AA089C993AF6}"/>
              </a:ext>
            </a:extLst>
          </p:cNvPr>
          <p:cNvSpPr txBox="1">
            <a:spLocks/>
          </p:cNvSpPr>
          <p:nvPr/>
        </p:nvSpPr>
        <p:spPr>
          <a:xfrm>
            <a:off x="554037" y="6399212"/>
            <a:ext cx="10715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LBR Engenharia e Wteec Engenharia</a:t>
            </a:r>
            <a:endParaRPr lang="de-DE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8C5B2E3-B2F4-7715-FB2A-5C3B8AB59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0330" t="17516" r="10066" b="13700"/>
          <a:stretch/>
        </p:blipFill>
        <p:spPr>
          <a:xfrm>
            <a:off x="10352421" y="1943100"/>
            <a:ext cx="1575320" cy="1392145"/>
          </a:xfrm>
          <a:prstGeom prst="rect">
            <a:avLst/>
          </a:prstGeom>
        </p:spPr>
      </p:pic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E28A2864-BDF9-E110-5FBE-753BC4A384A2}"/>
              </a:ext>
            </a:extLst>
          </p:cNvPr>
          <p:cNvGraphicFramePr>
            <a:graphicFrameLocks noGrp="1"/>
          </p:cNvGraphicFramePr>
          <p:nvPr/>
        </p:nvGraphicFramePr>
        <p:xfrm>
          <a:off x="685120" y="1557184"/>
          <a:ext cx="10787743" cy="4722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309">
                  <a:extLst>
                    <a:ext uri="{9D8B030D-6E8A-4147-A177-3AD203B41FA5}">
                      <a16:colId xmlns:a16="http://schemas.microsoft.com/office/drawing/2014/main" val="3801174432"/>
                    </a:ext>
                  </a:extLst>
                </a:gridCol>
                <a:gridCol w="8834434">
                  <a:extLst>
                    <a:ext uri="{9D8B030D-6E8A-4147-A177-3AD203B41FA5}">
                      <a16:colId xmlns:a16="http://schemas.microsoft.com/office/drawing/2014/main" val="4209531646"/>
                    </a:ext>
                  </a:extLst>
                </a:gridCol>
              </a:tblGrid>
              <a:tr h="552812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Clr>
                          <a:srgbClr val="0066A4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Central</a:t>
                      </a:r>
                      <a:endParaRPr lang="pt-BR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3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Clr>
                          <a:srgbClr val="30536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Reduzir as emissões de metano em 30% até 2030, usando 2020 como ano base.</a:t>
                      </a:r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623803"/>
                  </a:ext>
                </a:extLst>
              </a:tr>
              <a:tr h="50891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300"/>
                        </a:spcBef>
                        <a:buClr>
                          <a:srgbClr val="0066A4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Alcance Global</a:t>
                      </a:r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3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Clr>
                          <a:srgbClr val="30536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Adotado por mais de 150 países, incluindo potências econômicas globais.</a:t>
                      </a:r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058599"/>
                  </a:ext>
                </a:extLst>
              </a:tr>
              <a:tr h="7558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6A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Impacto Esperado</a:t>
                      </a:r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3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30536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Contribuição significativa para limitar o aquecimento global próximo a 1,5°C.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30536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Potencial para reduzir o aquecimento global em 0,2°C até 2050.</a:t>
                      </a:r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781067"/>
                  </a:ext>
                </a:extLst>
              </a:tr>
              <a:tr h="1116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6A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Compromissos dos Participantes</a:t>
                      </a:r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3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30536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Implementar e aprimorar as metodologias de inventário de metano conforme as práticas recomendadas pelo IPCC.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30536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Assegurar relatórios de emissões mais precisos e transparentes em conformidade com o UNFCCC e o Acordo de Paris.</a:t>
                      </a:r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491479"/>
                  </a:ext>
                </a:extLst>
              </a:tr>
              <a:tr h="965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6A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Suporte e Cooperação</a:t>
                      </a:r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3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30536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Inclui engajamento ativo do setor privado, bancos de desenvolvimento e instituições financeiras.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30536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Apoio técnico e político para fortalecer as iniciativas internacionais de redução de metano.</a:t>
                      </a:r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975913"/>
                  </a:ext>
                </a:extLst>
              </a:tr>
              <a:tr h="821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6A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Importância Estratégica </a:t>
                      </a:r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3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30536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Reduzir emissões de metano é crucial não só para o clima, mas também para a saúde pública, prevenindo mortes prematuras e perda de produtividade agrícola devido a ozônio troposférico.</a:t>
                      </a:r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549270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785A283D-A112-3B9A-E25B-B608DA81E7F1}"/>
              </a:ext>
            </a:extLst>
          </p:cNvPr>
          <p:cNvSpPr/>
          <p:nvPr/>
        </p:nvSpPr>
        <p:spPr>
          <a:xfrm>
            <a:off x="2" y="0"/>
            <a:ext cx="9010648" cy="1285875"/>
          </a:xfrm>
          <a:prstGeom prst="rect">
            <a:avLst/>
          </a:prstGeom>
          <a:gradFill flip="none" rotWithShape="1">
            <a:gsLst>
              <a:gs pos="25000">
                <a:srgbClr val="305366">
                  <a:lumMod val="100000"/>
                </a:srgbClr>
              </a:gs>
              <a:gs pos="100000">
                <a:srgbClr val="10222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B993F6-4CB5-02AE-E979-7AC2E3325725}"/>
              </a:ext>
            </a:extLst>
          </p:cNvPr>
          <p:cNvSpPr txBox="1"/>
          <p:nvPr/>
        </p:nvSpPr>
        <p:spPr>
          <a:xfrm>
            <a:off x="516194" y="150763"/>
            <a:ext cx="834840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Arial Black"/>
              </a:rPr>
              <a:t>Global </a:t>
            </a:r>
            <a:r>
              <a:rPr lang="pt-BR" sz="3000" dirty="0" err="1">
                <a:solidFill>
                  <a:schemeClr val="bg1"/>
                </a:solidFill>
                <a:latin typeface="Arial Black"/>
              </a:rPr>
              <a:t>Methane</a:t>
            </a:r>
            <a:r>
              <a:rPr lang="pt-BR" sz="3000" dirty="0">
                <a:solidFill>
                  <a:schemeClr val="bg1"/>
                </a:solidFill>
                <a:latin typeface="Arial Black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Arial Black"/>
              </a:rPr>
              <a:t>Pledge</a:t>
            </a:r>
            <a:r>
              <a:rPr lang="pt-BR" sz="3000" dirty="0">
                <a:solidFill>
                  <a:schemeClr val="bg1"/>
                </a:solidFill>
                <a:latin typeface="Arial Black"/>
              </a:rPr>
              <a:t> </a:t>
            </a:r>
          </a:p>
          <a:p>
            <a:r>
              <a:rPr lang="pt-BR" sz="3000" dirty="0">
                <a:solidFill>
                  <a:schemeClr val="bg1"/>
                </a:solidFill>
                <a:latin typeface="Arial Black"/>
              </a:rPr>
              <a:t>Acordo Global Pra redução de metano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8A2A7F6-5A3F-586B-EFB6-D2E87C00C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538" y="342124"/>
            <a:ext cx="1903856" cy="63972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4D331B76-B481-C04A-81B3-96ADFC667D2B}"/>
              </a:ext>
            </a:extLst>
          </p:cNvPr>
          <p:cNvSpPr/>
          <p:nvPr/>
        </p:nvSpPr>
        <p:spPr>
          <a:xfrm>
            <a:off x="0" y="0"/>
            <a:ext cx="255181" cy="1285875"/>
          </a:xfrm>
          <a:prstGeom prst="rect">
            <a:avLst/>
          </a:prstGeom>
          <a:solidFill>
            <a:srgbClr val="F4C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C8005A-91A5-BA78-484D-66697DC3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89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ixaDeTexto 46">
            <a:extLst>
              <a:ext uri="{FF2B5EF4-FFF2-40B4-BE49-F238E27FC236}">
                <a16:creationId xmlns:a16="http://schemas.microsoft.com/office/drawing/2014/main" id="{A78F6034-035D-7B37-6444-8557248D86D7}"/>
              </a:ext>
            </a:extLst>
          </p:cNvPr>
          <p:cNvSpPr txBox="1"/>
          <p:nvPr/>
        </p:nvSpPr>
        <p:spPr>
          <a:xfrm>
            <a:off x="974279" y="6043108"/>
            <a:ext cx="106843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i="1" dirty="0" bmk="_Toc71039857">
                <a:latin typeface="Arial" panose="020B0604020202020204" pitchFamily="34" charset="0"/>
                <a:cs typeface="Arial" panose="020B0604020202020204" pitchFamily="34" charset="0"/>
              </a:rPr>
              <a:t>Resultados da avaliação de impacto ambiental para a comparação do cenário base e projeto – redução em relação ao cenário base (%) (UF=1t de resíduo).</a:t>
            </a: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1D993FC0-B289-D057-522D-FC6F7D649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760" y="1285875"/>
            <a:ext cx="2750440" cy="3385888"/>
          </a:xfrm>
          <a:prstGeom prst="rect">
            <a:avLst/>
          </a:prstGeom>
        </p:spPr>
      </p:pic>
      <p:sp>
        <p:nvSpPr>
          <p:cNvPr id="71" name="CaixaDeTexto 70">
            <a:extLst>
              <a:ext uri="{FF2B5EF4-FFF2-40B4-BE49-F238E27FC236}">
                <a16:creationId xmlns:a16="http://schemas.microsoft.com/office/drawing/2014/main" id="{32C6047D-CD2F-9FC1-E52E-310D458E7C8E}"/>
              </a:ext>
            </a:extLst>
          </p:cNvPr>
          <p:cNvSpPr txBox="1"/>
          <p:nvPr/>
        </p:nvSpPr>
        <p:spPr>
          <a:xfrm>
            <a:off x="497885" y="2293339"/>
            <a:ext cx="8588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“O projeto de planta de tratamento térmico com geração de energia elétrica, compostagem dos orgânicos e reciclagem para atender os municípios do CONSIMARES apresenta uma significativa redução dos impactos nas categorias aquecimento global, depleção de ozônio estratosférico, acidificação terrestre, eutrofização de água doce e ecotoxicidade terrestre.”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2" name="Tabela 71">
            <a:extLst>
              <a:ext uri="{FF2B5EF4-FFF2-40B4-BE49-F238E27FC236}">
                <a16:creationId xmlns:a16="http://schemas.microsoft.com/office/drawing/2014/main" id="{EA31855F-21FF-D362-42EB-67782E993543}"/>
              </a:ext>
            </a:extLst>
          </p:cNvPr>
          <p:cNvGraphicFramePr>
            <a:graphicFrameLocks noGrp="1"/>
          </p:cNvGraphicFramePr>
          <p:nvPr/>
        </p:nvGraphicFramePr>
        <p:xfrm>
          <a:off x="635000" y="3429000"/>
          <a:ext cx="8375650" cy="253081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624278">
                  <a:extLst>
                    <a:ext uri="{9D8B030D-6E8A-4147-A177-3AD203B41FA5}">
                      <a16:colId xmlns:a16="http://schemas.microsoft.com/office/drawing/2014/main" val="2277795479"/>
                    </a:ext>
                  </a:extLst>
                </a:gridCol>
                <a:gridCol w="1711158">
                  <a:extLst>
                    <a:ext uri="{9D8B030D-6E8A-4147-A177-3AD203B41FA5}">
                      <a16:colId xmlns:a16="http://schemas.microsoft.com/office/drawing/2014/main" val="3182208328"/>
                    </a:ext>
                  </a:extLst>
                </a:gridCol>
                <a:gridCol w="1594866">
                  <a:extLst>
                    <a:ext uri="{9D8B030D-6E8A-4147-A177-3AD203B41FA5}">
                      <a16:colId xmlns:a16="http://schemas.microsoft.com/office/drawing/2014/main" val="931603393"/>
                    </a:ext>
                  </a:extLst>
                </a:gridCol>
                <a:gridCol w="1445348">
                  <a:extLst>
                    <a:ext uri="{9D8B030D-6E8A-4147-A177-3AD203B41FA5}">
                      <a16:colId xmlns:a16="http://schemas.microsoft.com/office/drawing/2014/main" val="647352746"/>
                    </a:ext>
                  </a:extLst>
                </a:gridCol>
              </a:tblGrid>
              <a:tr h="47023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Categoria de impacto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Unidade/ t resíduo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3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Comparação entre cenários </a:t>
                      </a:r>
                      <a:b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(Valores relativos)</a:t>
                      </a:r>
                      <a:endParaRPr lang="pt-BR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221217"/>
                  </a:ext>
                </a:extLst>
              </a:tr>
              <a:tr h="2285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Cenário projeto X Cenário base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711950"/>
                  </a:ext>
                </a:extLst>
              </a:tr>
              <a:tr h="3791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Aquecimento global</a:t>
                      </a:r>
                      <a:endParaRPr lang="pt-BR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 CO2 </a:t>
                      </a:r>
                      <a:r>
                        <a:rPr lang="pt-BR" sz="12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</a:t>
                      </a:r>
                      <a:endParaRPr lang="pt-BR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-1735,724</a:t>
                      </a:r>
                    </a:p>
                  </a:txBody>
                  <a:tcPr marL="6350" marR="6350" marT="63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-88,58%</a:t>
                      </a:r>
                    </a:p>
                  </a:txBody>
                  <a:tcPr marL="6350" marR="6350" marT="63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855382"/>
                  </a:ext>
                </a:extLst>
              </a:tr>
              <a:tr h="2905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Depleção de ozônio estratosférico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 CFC11 </a:t>
                      </a:r>
                      <a:r>
                        <a:rPr lang="pt-BR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-3,034E-04</a:t>
                      </a:r>
                    </a:p>
                  </a:txBody>
                  <a:tcPr marL="6350" marR="6350" marT="63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-5396,51%</a:t>
                      </a:r>
                    </a:p>
                  </a:txBody>
                  <a:tcPr marL="6350" marR="6350" marT="63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118954"/>
                  </a:ext>
                </a:extLst>
              </a:tr>
              <a:tr h="2905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Formação de ozônio, ecossistemas terrestres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 </a:t>
                      </a:r>
                      <a:r>
                        <a:rPr lang="pt-BR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NOx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0,800</a:t>
                      </a:r>
                    </a:p>
                  </a:txBody>
                  <a:tcPr marL="6350" marR="6350" marT="63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532,80%</a:t>
                      </a:r>
                    </a:p>
                  </a:txBody>
                  <a:tcPr marL="6350" marR="6350" marT="63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959310"/>
                  </a:ext>
                </a:extLst>
              </a:tr>
              <a:tr h="2905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Acidificação terrestre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 SO2 eq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-2,846</a:t>
                      </a:r>
                    </a:p>
                  </a:txBody>
                  <a:tcPr marL="6350" marR="6350" marT="63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-96,90%</a:t>
                      </a:r>
                    </a:p>
                  </a:txBody>
                  <a:tcPr marL="6350" marR="6350" marT="63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332566"/>
                  </a:ext>
                </a:extLst>
              </a:tr>
              <a:tr h="2905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Eutrofização de água doce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 P eq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-0,002</a:t>
                      </a:r>
                    </a:p>
                  </a:txBody>
                  <a:tcPr marL="6350" marR="6350" marT="63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-329,22%</a:t>
                      </a:r>
                    </a:p>
                  </a:txBody>
                  <a:tcPr marL="6350" marR="6350" marT="63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63482"/>
                  </a:ext>
                </a:extLst>
              </a:tr>
              <a:tr h="2905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Ecotoxicidade terrestre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 1,4-DCB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-92,167</a:t>
                      </a:r>
                    </a:p>
                  </a:txBody>
                  <a:tcPr marL="6350" marR="6350" marT="63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-40,33%</a:t>
                      </a:r>
                    </a:p>
                  </a:txBody>
                  <a:tcPr marL="6350" marR="6350" marT="63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038217"/>
                  </a:ext>
                </a:extLst>
              </a:tr>
            </a:tbl>
          </a:graphicData>
        </a:graphic>
      </p:graphicFrame>
      <p:sp>
        <p:nvSpPr>
          <p:cNvPr id="74" name="CaixaDeTexto 73">
            <a:extLst>
              <a:ext uri="{FF2B5EF4-FFF2-40B4-BE49-F238E27FC236}">
                <a16:creationId xmlns:a16="http://schemas.microsoft.com/office/drawing/2014/main" id="{96DD9CF6-BA4B-0FEA-50AC-92B2038F3427}"/>
              </a:ext>
            </a:extLst>
          </p:cNvPr>
          <p:cNvSpPr txBox="1"/>
          <p:nvPr/>
        </p:nvSpPr>
        <p:spPr>
          <a:xfrm>
            <a:off x="497885" y="1353948"/>
            <a:ext cx="858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Projeto permite reduzir em 88% as emissões de GEE com relação ao cenário atual, mitigando 413.432 t CO2 eq./ano (correspondendo ao plantio de 2,95 milhões de árvores)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6D3A9C9-8F10-784F-65D2-6BB60035DBC7}"/>
              </a:ext>
            </a:extLst>
          </p:cNvPr>
          <p:cNvSpPr/>
          <p:nvPr/>
        </p:nvSpPr>
        <p:spPr>
          <a:xfrm>
            <a:off x="2" y="0"/>
            <a:ext cx="9010648" cy="1285875"/>
          </a:xfrm>
          <a:prstGeom prst="rect">
            <a:avLst/>
          </a:prstGeom>
          <a:gradFill flip="none" rotWithShape="1">
            <a:gsLst>
              <a:gs pos="25000">
                <a:srgbClr val="305366">
                  <a:lumMod val="100000"/>
                </a:srgbClr>
              </a:gs>
              <a:gs pos="100000">
                <a:srgbClr val="10222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79FD3B5-0124-C694-3AC8-0AC87EE05546}"/>
              </a:ext>
            </a:extLst>
          </p:cNvPr>
          <p:cNvSpPr txBox="1"/>
          <p:nvPr/>
        </p:nvSpPr>
        <p:spPr>
          <a:xfrm>
            <a:off x="497885" y="239103"/>
            <a:ext cx="7623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</a:rPr>
              <a:t>Potencial de Descarbonização dos Resíduos (Estudo BEP/UK)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6B8802-9D30-AA60-97C4-08DA5F62D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538" y="342124"/>
            <a:ext cx="1903856" cy="63972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813AD6E-E0CD-9949-B9F8-765A56F9CB90}"/>
              </a:ext>
            </a:extLst>
          </p:cNvPr>
          <p:cNvSpPr/>
          <p:nvPr/>
        </p:nvSpPr>
        <p:spPr>
          <a:xfrm>
            <a:off x="0" y="0"/>
            <a:ext cx="255181" cy="1285875"/>
          </a:xfrm>
          <a:prstGeom prst="rect">
            <a:avLst/>
          </a:prstGeom>
          <a:solidFill>
            <a:srgbClr val="F4C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7C1E24-BB63-D357-1E6E-580C7374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76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A1F8E8-F1E7-4516-B665-EB55C5A56F98}"/>
              </a:ext>
            </a:extLst>
          </p:cNvPr>
          <p:cNvSpPr/>
          <p:nvPr/>
        </p:nvSpPr>
        <p:spPr>
          <a:xfrm>
            <a:off x="448283" y="1374007"/>
            <a:ext cx="1118432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4A7EBB"/>
              </a:buClr>
            </a:pPr>
            <a:r>
              <a:rPr lang="pt-BR" sz="2000" spc="150" dirty="0">
                <a:ln w="1143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Indicador global 9 : </a:t>
            </a:r>
            <a:r>
              <a:rPr lang="pt-BR" sz="2000" b="1" spc="150" dirty="0">
                <a:ln w="1143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Aumentar a recuperação e aproveitamento energético por meio de tratamento térmico de RSU.</a:t>
            </a:r>
          </a:p>
          <a:p>
            <a:pPr>
              <a:spcBef>
                <a:spcPts val="600"/>
              </a:spcBef>
              <a:buClr>
                <a:srgbClr val="4A7EBB"/>
              </a:buClr>
            </a:pPr>
            <a:endParaRPr lang="pt-BR" sz="2000" spc="150" dirty="0">
              <a:ln w="1143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ea typeface="Artifakt Element Medium" panose="020B0603050000020004" pitchFamily="34" charset="0"/>
                <a:cs typeface="Arial" panose="020B0604020202020204" pitchFamily="34" charset="0"/>
              </a:rPr>
              <a:t>META 9: </a:t>
            </a:r>
            <a:r>
              <a:rPr lang="pt-BR" sz="2000" b="1" dirty="0">
                <a:latin typeface="Arial" panose="020B0604020202020204" pitchFamily="34" charset="0"/>
                <a:ea typeface="Artifakt Element Medium" panose="020B0603050000020004" pitchFamily="34" charset="0"/>
                <a:cs typeface="Arial" panose="020B0604020202020204" pitchFamily="34" charset="0"/>
              </a:rPr>
              <a:t>994 MW de potência instalada de usinas de recuperação energética (combustão) </a:t>
            </a:r>
            <a:r>
              <a:rPr lang="pt-BR" sz="2000" dirty="0">
                <a:latin typeface="Arial" panose="020B0604020202020204" pitchFamily="34" charset="0"/>
                <a:ea typeface="Artifakt Element Medium" panose="020B0603050000020004" pitchFamily="34" charset="0"/>
                <a:cs typeface="Arial" panose="020B0604020202020204" pitchFamily="34" charset="0"/>
              </a:rPr>
              <a:t>para tratar 14,6% do RSU nacional;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>
              <a:latin typeface="Arial" panose="020B0604020202020204" pitchFamily="34" charset="0"/>
              <a:ea typeface="Artifakt Element Medium" panose="020B06030500000200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ea typeface="Artifakt Element Medium" panose="020B0603050000020004" pitchFamily="34" charset="0"/>
                <a:cs typeface="Arial" panose="020B0604020202020204" pitchFamily="34" charset="0"/>
              </a:rPr>
              <a:t>META 8.2.: </a:t>
            </a:r>
            <a:r>
              <a:rPr lang="pt-BR" sz="2000" b="1" dirty="0">
                <a:latin typeface="Arial" panose="020B0604020202020204" pitchFamily="34" charset="0"/>
                <a:ea typeface="Artifakt Element Medium" panose="020B0603050000020004" pitchFamily="34" charset="0"/>
                <a:cs typeface="Arial" panose="020B0604020202020204" pitchFamily="34" charset="0"/>
              </a:rPr>
              <a:t>69 MW de potência instalada de biodigestão anaeróbia </a:t>
            </a:r>
            <a:r>
              <a:rPr lang="pt-BR" sz="2000" dirty="0">
                <a:latin typeface="Arial" panose="020B0604020202020204" pitchFamily="34" charset="0"/>
                <a:ea typeface="Artifakt Element Medium" panose="020B0603050000020004" pitchFamily="34" charset="0"/>
                <a:cs typeface="Arial" panose="020B0604020202020204" pitchFamily="34" charset="0"/>
              </a:rPr>
              <a:t>para tratar 4% do total do RSU nacional;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F885929-8E2D-4061-8277-78470203E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83" y="4337437"/>
            <a:ext cx="11209873" cy="841219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E1FFC781-86C7-4CB2-B56E-EF514F2148E5}"/>
              </a:ext>
            </a:extLst>
          </p:cNvPr>
          <p:cNvSpPr/>
          <p:nvPr/>
        </p:nvSpPr>
        <p:spPr>
          <a:xfrm>
            <a:off x="10325106" y="4154793"/>
            <a:ext cx="1268573" cy="1142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841B57-7744-44DE-88C2-B69CB65B30B5}"/>
              </a:ext>
            </a:extLst>
          </p:cNvPr>
          <p:cNvSpPr txBox="1"/>
          <p:nvPr/>
        </p:nvSpPr>
        <p:spPr>
          <a:xfrm>
            <a:off x="6441395" y="5373751"/>
            <a:ext cx="5216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(=) 50 usinas WTE de 20 </a:t>
            </a:r>
            <a:r>
              <a:rPr lang="fr-F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MWe</a:t>
            </a:r>
            <a:endParaRPr lang="fr-F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 3 usinas WTE de 20 MWe por ano)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1790750-A00F-0D40-E623-50B0F1F45573}"/>
              </a:ext>
            </a:extLst>
          </p:cNvPr>
          <p:cNvSpPr/>
          <p:nvPr/>
        </p:nvSpPr>
        <p:spPr>
          <a:xfrm>
            <a:off x="2" y="0"/>
            <a:ext cx="9010648" cy="1285875"/>
          </a:xfrm>
          <a:prstGeom prst="rect">
            <a:avLst/>
          </a:prstGeom>
          <a:gradFill flip="none" rotWithShape="1">
            <a:gsLst>
              <a:gs pos="25000">
                <a:srgbClr val="305366">
                  <a:lumMod val="100000"/>
                </a:srgbClr>
              </a:gs>
              <a:gs pos="100000">
                <a:srgbClr val="10222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0B8088E-C40A-4D87-D51F-5E47738DB011}"/>
              </a:ext>
            </a:extLst>
          </p:cNvPr>
          <p:cNvSpPr txBox="1"/>
          <p:nvPr/>
        </p:nvSpPr>
        <p:spPr>
          <a:xfrm>
            <a:off x="516194" y="150763"/>
            <a:ext cx="834840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Arial Black"/>
              </a:rPr>
              <a:t>Metas de Recuperação Energética no Brasil - PLANARES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F78883E-F72E-D2A4-DCF7-8B27BA085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538" y="342124"/>
            <a:ext cx="1903856" cy="63972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68C595B-1355-153F-EA23-B4961178D7A2}"/>
              </a:ext>
            </a:extLst>
          </p:cNvPr>
          <p:cNvSpPr/>
          <p:nvPr/>
        </p:nvSpPr>
        <p:spPr>
          <a:xfrm>
            <a:off x="0" y="0"/>
            <a:ext cx="255181" cy="1285875"/>
          </a:xfrm>
          <a:prstGeom prst="rect">
            <a:avLst/>
          </a:prstGeom>
          <a:solidFill>
            <a:srgbClr val="F4C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70DA946-AD75-2905-FA8C-139CED541A72}"/>
              </a:ext>
            </a:extLst>
          </p:cNvPr>
          <p:cNvSpPr txBox="1"/>
          <p:nvPr/>
        </p:nvSpPr>
        <p:spPr>
          <a:xfrm>
            <a:off x="516195" y="6169378"/>
            <a:ext cx="10958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latin typeface="Arial" panose="020B0604020202020204" pitchFamily="34" charset="0"/>
                <a:ea typeface="Artifakt Element Medium" panose="020B0603050000020004" pitchFamily="34" charset="0"/>
                <a:cs typeface="Arial" panose="020B0604020202020204" pitchFamily="34" charset="0"/>
              </a:rPr>
              <a:t>PLANARES, https://planalto.gov.br/ccivil_03/_Ato2019-2022/2022/Decreto/Anexo/and11043.pdf</a:t>
            </a:r>
          </a:p>
        </p:txBody>
      </p:sp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42988ECB-29EC-1E41-2824-9AEC88A53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19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2">
            <a:extLst>
              <a:ext uri="{FF2B5EF4-FFF2-40B4-BE49-F238E27FC236}">
                <a16:creationId xmlns:a16="http://schemas.microsoft.com/office/drawing/2014/main" id="{739BDBEB-59FC-4A3A-B2E7-C28C7A9B5FA1}"/>
              </a:ext>
            </a:extLst>
          </p:cNvPr>
          <p:cNvSpPr/>
          <p:nvPr/>
        </p:nvSpPr>
        <p:spPr>
          <a:xfrm>
            <a:off x="288470" y="1816770"/>
            <a:ext cx="11649529" cy="486073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sp>
        <p:nvSpPr>
          <p:cNvPr id="23559" name="Rectangle 9">
            <a:extLst>
              <a:ext uri="{FF2B5EF4-FFF2-40B4-BE49-F238E27FC236}">
                <a16:creationId xmlns:a16="http://schemas.microsoft.com/office/drawing/2014/main" id="{734E1F02-FAE4-42FB-8C17-FD01A5BC9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6159500"/>
            <a:ext cx="116495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8263">
              <a:tabLst>
                <a:tab pos="3556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/>
            <a:r>
              <a:rPr lang="pt-BR" altLang="pt-BR" sz="1200" i="1" dirty="0">
                <a:latin typeface="Tw Cen MT" panose="020B06020201040206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PLANARES, </a:t>
            </a:r>
            <a:r>
              <a:rPr lang="fr-FR" altLang="pt-BR" sz="1200" dirty="0">
                <a:latin typeface="Tw Cen MT" panose="020B0602020104020603" pitchFamily="34" charset="0"/>
                <a:hlinkClick r:id="rId2"/>
              </a:rPr>
              <a:t>http://consultaspublicas.mma.gov.br/planares/wp-content/uploads/2020/07/Plano-Nacional-de-Res%C3%ADduos-S%C3%B3lidos-Consulta-P%C3%BAblica.pdf</a:t>
            </a:r>
            <a:r>
              <a:rPr lang="fr-FR" altLang="pt-BR" sz="1200" dirty="0">
                <a:latin typeface="Tw Cen MT" panose="020B0602020104020603" pitchFamily="34" charset="0"/>
              </a:rPr>
              <a:t> 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9382F699-C8CA-47B2-99AF-838280416489}"/>
              </a:ext>
            </a:extLst>
          </p:cNvPr>
          <p:cNvGraphicFramePr>
            <a:graphicFrameLocks/>
          </p:cNvGraphicFramePr>
          <p:nvPr/>
        </p:nvGraphicFramePr>
        <p:xfrm>
          <a:off x="246740" y="1428750"/>
          <a:ext cx="11537537" cy="459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27666D9F-7743-DABF-095F-88A1EEC13337}"/>
              </a:ext>
            </a:extLst>
          </p:cNvPr>
          <p:cNvSpPr/>
          <p:nvPr/>
        </p:nvSpPr>
        <p:spPr>
          <a:xfrm>
            <a:off x="2" y="0"/>
            <a:ext cx="9010648" cy="1285875"/>
          </a:xfrm>
          <a:prstGeom prst="rect">
            <a:avLst/>
          </a:prstGeom>
          <a:gradFill flip="none" rotWithShape="1">
            <a:gsLst>
              <a:gs pos="25000">
                <a:srgbClr val="305366">
                  <a:lumMod val="100000"/>
                </a:srgbClr>
              </a:gs>
              <a:gs pos="100000">
                <a:srgbClr val="10222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8B30C1A-6FAA-703A-0852-E59EBDAEC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538" y="342124"/>
            <a:ext cx="1903856" cy="63972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88A1AA1-203E-B899-CBD2-970D3A64BD9E}"/>
              </a:ext>
            </a:extLst>
          </p:cNvPr>
          <p:cNvSpPr/>
          <p:nvPr/>
        </p:nvSpPr>
        <p:spPr>
          <a:xfrm>
            <a:off x="0" y="0"/>
            <a:ext cx="255181" cy="1285875"/>
          </a:xfrm>
          <a:prstGeom prst="rect">
            <a:avLst/>
          </a:prstGeom>
          <a:solidFill>
            <a:srgbClr val="F4C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F20DB7E-B200-6392-590A-6AD316241AFC}"/>
              </a:ext>
            </a:extLst>
          </p:cNvPr>
          <p:cNvSpPr txBox="1"/>
          <p:nvPr/>
        </p:nvSpPr>
        <p:spPr>
          <a:xfrm>
            <a:off x="389116" y="80026"/>
            <a:ext cx="852084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Arial Black"/>
              </a:rPr>
              <a:t>Evolução da Destinação de RSU no Brasil conforme Metas Planares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8A277D-9DC7-A57F-E691-F3845688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143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074B79B-8866-48E5-A898-20AC99EEFBA7}"/>
              </a:ext>
            </a:extLst>
          </p:cNvPr>
          <p:cNvSpPr txBox="1"/>
          <p:nvPr/>
        </p:nvSpPr>
        <p:spPr>
          <a:xfrm>
            <a:off x="346056" y="1578049"/>
            <a:ext cx="615634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spcBef>
                <a:spcPts val="600"/>
              </a:spcBef>
              <a:spcAft>
                <a:spcPts val="600"/>
              </a:spcAft>
              <a:buClr>
                <a:srgbClr val="4A7644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Aumento da quantidade de resíduos tratados, contribuindo para cumprimento de metas de saneamento e de redução de GEE/ metano.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Clr>
                <a:srgbClr val="4A7644"/>
              </a:buClr>
              <a:buFont typeface="Wingdings" panose="05000000000000000000" pitchFamily="2" charset="2"/>
              <a:buChar char="§"/>
            </a:pP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Produção de  energia limpa e renovável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normalmente equivalente a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do consumo residencial dos municípios, ou 200% do consumo publico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4A7644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Contribuição à economia circular através da r</a:t>
            </a: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eciclagem de minerais 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agregado na construção civil, bem como de </a:t>
            </a: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metais 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extraídos</a:t>
            </a: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processo de tratamento térmico;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4A7644"/>
              </a:buClr>
              <a:buFont typeface="Wingdings" panose="05000000000000000000" pitchFamily="2" charset="2"/>
              <a:buChar char="§"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Redução de ~1.7 t COeq./ t RSU desviada de aterro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contribuindo com os compromissos do acordo de Paris/ COP26.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4A7644"/>
              </a:buClr>
              <a:buFont typeface="Wingdings" panose="05000000000000000000" pitchFamily="2" charset="2"/>
              <a:buChar char="§"/>
            </a:pPr>
            <a:r>
              <a:rPr lang="pt-BR" sz="1600" b="1" dirty="0">
                <a:latin typeface="Arial"/>
                <a:cs typeface="Arial"/>
              </a:rPr>
              <a:t>Beneficia o setor elétrico </a:t>
            </a:r>
            <a:r>
              <a:rPr lang="pt-BR" sz="1600" dirty="0">
                <a:latin typeface="Arial"/>
                <a:cs typeface="Arial"/>
              </a:rPr>
              <a:t>através da </a:t>
            </a:r>
            <a:r>
              <a:rPr lang="pt-BR" sz="1600" b="1" dirty="0">
                <a:latin typeface="Arial"/>
                <a:cs typeface="Arial"/>
              </a:rPr>
              <a:t>diversificação</a:t>
            </a:r>
            <a:r>
              <a:rPr lang="pt-BR" sz="1600" dirty="0">
                <a:latin typeface="Arial"/>
                <a:cs typeface="Arial"/>
              </a:rPr>
              <a:t> da Matriz Elétrica, </a:t>
            </a:r>
            <a:r>
              <a:rPr lang="pt-BR" sz="1600" b="1" dirty="0">
                <a:latin typeface="Arial"/>
                <a:cs typeface="Arial"/>
              </a:rPr>
              <a:t>ajudando a evitar o acionamento de térmicas fósseis</a:t>
            </a:r>
            <a:r>
              <a:rPr lang="pt-BR" sz="1600" dirty="0">
                <a:latin typeface="Arial"/>
                <a:cs typeface="Arial"/>
              </a:rPr>
              <a:t>, gerando próximo ao centro de carga com </a:t>
            </a:r>
            <a:r>
              <a:rPr lang="pt-BR" sz="1600" b="1" dirty="0">
                <a:latin typeface="Arial"/>
                <a:cs typeface="Arial"/>
              </a:rPr>
              <a:t>previsibilidade e estabilidade </a:t>
            </a:r>
            <a:r>
              <a:rPr lang="pt-BR" sz="1600" dirty="0">
                <a:latin typeface="Arial"/>
                <a:cs typeface="Arial"/>
              </a:rPr>
              <a:t>tarifária, além de complementar Fontes renováveis intermitentes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14DB308-196A-7828-6564-55B7DEEE2336}"/>
              </a:ext>
            </a:extLst>
          </p:cNvPr>
          <p:cNvSpPr/>
          <p:nvPr/>
        </p:nvSpPr>
        <p:spPr>
          <a:xfrm>
            <a:off x="2" y="0"/>
            <a:ext cx="9010648" cy="1285875"/>
          </a:xfrm>
          <a:prstGeom prst="rect">
            <a:avLst/>
          </a:prstGeom>
          <a:gradFill flip="none" rotWithShape="1">
            <a:gsLst>
              <a:gs pos="25000">
                <a:srgbClr val="305366">
                  <a:lumMod val="100000"/>
                </a:srgbClr>
              </a:gs>
              <a:gs pos="100000">
                <a:srgbClr val="10222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D92ED5-BBEC-86AB-C933-A6871CE072B2}"/>
              </a:ext>
            </a:extLst>
          </p:cNvPr>
          <p:cNvSpPr txBox="1"/>
          <p:nvPr/>
        </p:nvSpPr>
        <p:spPr>
          <a:xfrm>
            <a:off x="516195" y="369838"/>
            <a:ext cx="7837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Arial Black" panose="020B0A04020102020204" pitchFamily="34" charset="0"/>
              </a:rPr>
              <a:t>Benefícios para a Sociedade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6512220-336B-117C-CDEC-55D8C3083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538" y="342124"/>
            <a:ext cx="1903856" cy="63972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AD748F7-4FF1-79E4-0F9B-577D815045FF}"/>
              </a:ext>
            </a:extLst>
          </p:cNvPr>
          <p:cNvSpPr/>
          <p:nvPr/>
        </p:nvSpPr>
        <p:spPr>
          <a:xfrm>
            <a:off x="0" y="0"/>
            <a:ext cx="255181" cy="1285875"/>
          </a:xfrm>
          <a:prstGeom prst="rect">
            <a:avLst/>
          </a:prstGeom>
          <a:solidFill>
            <a:srgbClr val="F4C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ZoneTexte 6">
            <a:extLst>
              <a:ext uri="{FF2B5EF4-FFF2-40B4-BE49-F238E27FC236}">
                <a16:creationId xmlns:a16="http://schemas.microsoft.com/office/drawing/2014/main" id="{4C80FB06-7FFA-705C-E664-84A645AF2774}"/>
              </a:ext>
            </a:extLst>
          </p:cNvPr>
          <p:cNvSpPr txBox="1"/>
          <p:nvPr/>
        </p:nvSpPr>
        <p:spPr>
          <a:xfrm>
            <a:off x="6502400" y="1800299"/>
            <a:ext cx="5419744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1200"/>
              </a:spcBef>
              <a:spcAft>
                <a:spcPts val="600"/>
              </a:spcAft>
              <a:buClr>
                <a:srgbClr val="4A7644"/>
              </a:buClr>
              <a:buFont typeface="Wingdings" panose="05000000000000000000" pitchFamily="2" charset="2"/>
              <a:buChar char="§"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Economia em Custos Ambientais e de Atendimento à saúde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da população, uma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Economia em Custos de Transmissão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 energia, bem como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Economia em Custos de transporte de resíduos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71450" indent="-171450">
              <a:spcBef>
                <a:spcPts val="1200"/>
              </a:spcBef>
              <a:spcAft>
                <a:spcPts val="600"/>
              </a:spcAft>
              <a:buClr>
                <a:srgbClr val="4A7644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latin typeface="Arial"/>
                <a:cs typeface="Arial"/>
              </a:rPr>
              <a:t>De acordo com a OMS, a cada 1 real investido em saneamento, 4 reais são economizados na saúde pública.</a:t>
            </a:r>
          </a:p>
          <a:p>
            <a:pPr marL="171450" indent="-171450">
              <a:spcBef>
                <a:spcPts val="1200"/>
              </a:spcBef>
              <a:spcAft>
                <a:spcPts val="600"/>
              </a:spcAft>
              <a:buClr>
                <a:srgbClr val="4A7644"/>
              </a:buClr>
              <a:buFont typeface="Wingdings" panose="05000000000000000000" pitchFamily="2" charset="2"/>
              <a:buChar char="§"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Aquecimento da indústria e comércio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com bilhões em investimentos a serem aportados pela iniciativa privada, propiciando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aumento da arrecadação tributária direta e indireta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1200"/>
              </a:spcBef>
              <a:spcAft>
                <a:spcPts val="600"/>
              </a:spcAft>
              <a:buClr>
                <a:srgbClr val="4A7644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Geração de milhares de empregos formais e qualificados.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66B548EA-5C1D-CF19-960C-6C2EBB0AC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270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4F6DC-0F12-364B-F4AE-55279D61C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C0A7D18-8A5F-2901-AEBD-BEEC8DDCD79D}"/>
              </a:ext>
            </a:extLst>
          </p:cNvPr>
          <p:cNvSpPr/>
          <p:nvPr/>
        </p:nvSpPr>
        <p:spPr>
          <a:xfrm>
            <a:off x="2" y="0"/>
            <a:ext cx="9010648" cy="1285875"/>
          </a:xfrm>
          <a:prstGeom prst="rect">
            <a:avLst/>
          </a:prstGeom>
          <a:gradFill flip="none" rotWithShape="1">
            <a:gsLst>
              <a:gs pos="25000">
                <a:srgbClr val="305366">
                  <a:lumMod val="100000"/>
                </a:srgbClr>
              </a:gs>
              <a:gs pos="100000">
                <a:srgbClr val="10222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A4F8BE6-4802-ABCB-5646-0BBE1D21C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538" y="342124"/>
            <a:ext cx="1903856" cy="639722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841D391C-3B5B-1773-F717-E42AF7423130}"/>
              </a:ext>
            </a:extLst>
          </p:cNvPr>
          <p:cNvSpPr/>
          <p:nvPr/>
        </p:nvSpPr>
        <p:spPr>
          <a:xfrm>
            <a:off x="0" y="0"/>
            <a:ext cx="255181" cy="1285875"/>
          </a:xfrm>
          <a:prstGeom prst="rect">
            <a:avLst/>
          </a:prstGeom>
          <a:solidFill>
            <a:srgbClr val="F4C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E23BB26-57A6-651B-32B1-14EBAC756A75}"/>
              </a:ext>
            </a:extLst>
          </p:cNvPr>
          <p:cNvGrpSpPr/>
          <p:nvPr/>
        </p:nvGrpSpPr>
        <p:grpSpPr>
          <a:xfrm>
            <a:off x="452695" y="1864496"/>
            <a:ext cx="10756856" cy="4222747"/>
            <a:chOff x="717572" y="2483435"/>
            <a:chExt cx="10756856" cy="2218353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551E92FF-ACE9-A3E5-D4E6-6AA5CE050E95}"/>
                </a:ext>
              </a:extLst>
            </p:cNvPr>
            <p:cNvSpPr/>
            <p:nvPr/>
          </p:nvSpPr>
          <p:spPr>
            <a:xfrm>
              <a:off x="717572" y="2483435"/>
              <a:ext cx="10756856" cy="3736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0000" tIns="45720" rIns="450000" bIns="45720" rtlCol="0" anchor="ctr"/>
            <a:lstStyle/>
            <a:p>
              <a:pPr marL="285750" indent="-285750" algn="just">
                <a:spcBef>
                  <a:spcPts val="3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pt-BR" dirty="0">
                  <a:solidFill>
                    <a:schemeClr val="tx1"/>
                  </a:solidFill>
                  <a:latin typeface="Arial"/>
                  <a:ea typeface="Source Sans Pro"/>
                  <a:cs typeface="Arial"/>
                </a:rPr>
                <a:t>Aprovação do Programa Nacional da Recuperação Energética de Resíduos – </a:t>
              </a:r>
              <a:r>
                <a:rPr lang="pt-BR" b="1" dirty="0">
                  <a:solidFill>
                    <a:schemeClr val="tx1"/>
                  </a:solidFill>
                  <a:latin typeface="Arial"/>
                  <a:ea typeface="Source Sans Pro"/>
                  <a:cs typeface="Arial"/>
                </a:rPr>
                <a:t>PNRE: PL 1202/23 e PL 924/22;</a:t>
              </a: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40A14C8-455D-F329-A5B5-CEB43EFAA4E2}"/>
                </a:ext>
              </a:extLst>
            </p:cNvPr>
            <p:cNvSpPr/>
            <p:nvPr/>
          </p:nvSpPr>
          <p:spPr>
            <a:xfrm>
              <a:off x="717572" y="2982933"/>
              <a:ext cx="10756856" cy="373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0000" rIns="450000" rtlCol="0" anchor="ctr"/>
            <a:lstStyle/>
            <a:p>
              <a:pPr marL="285750" indent="-285750" algn="just">
                <a:spcBef>
                  <a:spcPts val="3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pt-BR" b="1" dirty="0">
                  <a:solidFill>
                    <a:schemeClr val="tx1"/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O Estado pode criar blocos regionais para prestação regionalizada de resíduos urbanos</a:t>
              </a:r>
              <a:r>
                <a:rPr lang="pt-BR" dirty="0">
                  <a:solidFill>
                    <a:schemeClr val="tx1"/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: Lei e/ou Decreto Estadual;</a:t>
              </a: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057C97EC-CDC2-47B3-D381-30D6309453C3}"/>
                </a:ext>
              </a:extLst>
            </p:cNvPr>
            <p:cNvSpPr/>
            <p:nvPr/>
          </p:nvSpPr>
          <p:spPr>
            <a:xfrm>
              <a:off x="717572" y="3476246"/>
              <a:ext cx="10756856" cy="3418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0000" rIns="450000" rtlCol="0" anchor="ctr"/>
            <a:lstStyle/>
            <a:p>
              <a:pPr marL="285750" indent="-285750" algn="just">
                <a:spcBef>
                  <a:spcPts val="3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pt-BR" b="1" dirty="0">
                  <a:solidFill>
                    <a:schemeClr val="tx1"/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O Estado pode estruturar concessões de 30 anos</a:t>
              </a:r>
              <a:r>
                <a:rPr lang="pt-BR" dirty="0">
                  <a:solidFill>
                    <a:schemeClr val="tx1"/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 com usina </a:t>
              </a:r>
              <a:r>
                <a:rPr lang="pt-BR" dirty="0" err="1">
                  <a:solidFill>
                    <a:schemeClr val="tx1"/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WtE</a:t>
              </a:r>
              <a:r>
                <a:rPr lang="pt-BR" dirty="0">
                  <a:solidFill>
                    <a:schemeClr val="tx1"/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;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26224ED6-FB42-CFBB-26A4-6847E50727F9}"/>
                </a:ext>
              </a:extLst>
            </p:cNvPr>
            <p:cNvSpPr/>
            <p:nvPr/>
          </p:nvSpPr>
          <p:spPr>
            <a:xfrm>
              <a:off x="717572" y="3937812"/>
              <a:ext cx="10756856" cy="3418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0000" rIns="450000" rtlCol="0" anchor="ctr"/>
            <a:lstStyle/>
            <a:p>
              <a:pPr marL="285750" indent="-285750" algn="just">
                <a:spcBef>
                  <a:spcPts val="3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pt-BR" b="1" dirty="0">
                  <a:solidFill>
                    <a:schemeClr val="tx1"/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Cobrança de tarifa na conta de água e luz</a:t>
              </a:r>
              <a:r>
                <a:rPr lang="pt-BR" dirty="0">
                  <a:solidFill>
                    <a:schemeClr val="tx1"/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 para garantir o financiamento;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111A789F-767B-EB37-EEB7-4E9BD0F4C969}"/>
                </a:ext>
              </a:extLst>
            </p:cNvPr>
            <p:cNvSpPr/>
            <p:nvPr/>
          </p:nvSpPr>
          <p:spPr>
            <a:xfrm>
              <a:off x="717572" y="4359916"/>
              <a:ext cx="10756856" cy="3418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0000" rIns="450000" rtlCol="0" anchor="ctr"/>
            <a:lstStyle/>
            <a:p>
              <a:pPr marL="285750" indent="-285750" algn="just">
                <a:spcBef>
                  <a:spcPts val="3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pt-BR" b="1" dirty="0">
                  <a:solidFill>
                    <a:schemeClr val="tx1"/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Mecanismos para a venda ou utilização da energia</a:t>
              </a:r>
              <a:r>
                <a:rPr lang="pt-BR" dirty="0">
                  <a:solidFill>
                    <a:schemeClr val="tx1"/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. Leilões, autoprodução, compra direta;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634DB0DA-6FF2-126D-C27A-2AE246EBE877}"/>
              </a:ext>
            </a:extLst>
          </p:cNvPr>
          <p:cNvSpPr txBox="1"/>
          <p:nvPr/>
        </p:nvSpPr>
        <p:spPr>
          <a:xfrm>
            <a:off x="516195" y="369838"/>
            <a:ext cx="7837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Arial Black" panose="020B0A04020102020204" pitchFamily="34" charset="0"/>
              </a:rPr>
              <a:t>O que fazer?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ABCDE9D1-6157-E672-D11E-CAF1AEAD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98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8B137-0F8F-18FF-821A-AF5A7A107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9D8A3AD-A2C0-3B50-147B-E59D4E7EF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422A38B-C519-EC48-E9A3-B918D1ECA328}"/>
              </a:ext>
            </a:extLst>
          </p:cNvPr>
          <p:cNvSpPr txBox="1"/>
          <p:nvPr/>
        </p:nvSpPr>
        <p:spPr>
          <a:xfrm>
            <a:off x="598533" y="6070521"/>
            <a:ext cx="10994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Endereço: </a:t>
            </a:r>
            <a:r>
              <a:rPr lang="pt-BR" sz="14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SHS, </a:t>
            </a:r>
            <a:r>
              <a:rPr lang="pt-BR" sz="1400" b="1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Qd</a:t>
            </a:r>
            <a:r>
              <a:rPr lang="pt-BR" sz="14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06, </a:t>
            </a:r>
            <a:r>
              <a:rPr lang="pt-BR" sz="1400" b="1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Cj</a:t>
            </a:r>
            <a:r>
              <a:rPr lang="pt-BR" sz="14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A, </a:t>
            </a:r>
            <a:r>
              <a:rPr lang="pt-BR" sz="1400" b="1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</a:t>
            </a:r>
            <a:r>
              <a:rPr lang="pt-BR" sz="14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A, </a:t>
            </a:r>
            <a:r>
              <a:rPr lang="pt-BR" sz="1400" b="1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lang="pt-BR" sz="14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501, Ed. Brasil 21, Brasília-DF</a:t>
            </a:r>
          </a:p>
          <a:p>
            <a:pPr algn="ctr"/>
            <a:r>
              <a:rPr lang="pt-BR" sz="14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Site: </a:t>
            </a:r>
            <a:r>
              <a:rPr lang="pt-BR" sz="14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www.abren.org.br  | </a:t>
            </a:r>
            <a:r>
              <a:rPr lang="pt-BR" sz="14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14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assessoria@abren.org.br  |  </a:t>
            </a:r>
            <a:r>
              <a:rPr lang="pt-BR" sz="14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Tel./Whatsapp: </a:t>
            </a:r>
            <a:r>
              <a:rPr lang="pt-BR" sz="1400" b="1">
                <a:latin typeface="Arial" panose="020B0604020202020204" pitchFamily="34" charset="0"/>
                <a:cs typeface="Arial" panose="020B0604020202020204" pitchFamily="34" charset="0"/>
              </a:rPr>
              <a:t>+55 61 9147- 3456</a:t>
            </a:r>
            <a:endParaRPr lang="pt-BR" sz="14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C8B112E-B11C-7215-036D-0FB12DC2E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69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12">
            <a:extLst>
              <a:ext uri="{FF2B5EF4-FFF2-40B4-BE49-F238E27FC236}">
                <a16:creationId xmlns:a16="http://schemas.microsoft.com/office/drawing/2014/main" id="{A43F3893-F172-478C-BD5E-ED54275B4E11}"/>
              </a:ext>
            </a:extLst>
          </p:cNvPr>
          <p:cNvSpPr/>
          <p:nvPr/>
        </p:nvSpPr>
        <p:spPr>
          <a:xfrm>
            <a:off x="254000" y="1923144"/>
            <a:ext cx="11684000" cy="475435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sp>
        <p:nvSpPr>
          <p:cNvPr id="7170" name="AutoShape 3">
            <a:extLst>
              <a:ext uri="{FF2B5EF4-FFF2-40B4-BE49-F238E27FC236}">
                <a16:creationId xmlns:a16="http://schemas.microsoft.com/office/drawing/2014/main" id="{2369E297-4EA4-4C42-B71A-BB13848BF8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84073" y="1801990"/>
            <a:ext cx="8459787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D58E2E-C67D-4AFD-B14E-36880AA72452}"/>
              </a:ext>
            </a:extLst>
          </p:cNvPr>
          <p:cNvSpPr/>
          <p:nvPr/>
        </p:nvSpPr>
        <p:spPr>
          <a:xfrm>
            <a:off x="348343" y="1374372"/>
            <a:ext cx="11406753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4A7EBB"/>
              </a:buClr>
              <a:defRPr/>
            </a:pPr>
            <a:r>
              <a:rPr lang="pt-BR" kern="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Ordem hierárquica de gestão de residuos: reciclagem, outras recuperações (inclui recuperação energética) e disposição final (aterro)</a:t>
            </a:r>
          </a:p>
        </p:txBody>
      </p:sp>
      <p:pic>
        <p:nvPicPr>
          <p:cNvPr id="33" name="Picture 8" descr="C:\Documents and Settings\sian.davies.CEWEP\Local Settings\Temporary Internet Files\Content.IE5\YPLA2FUM\MCj03499140000[1].wmf">
            <a:extLst>
              <a:ext uri="{FF2B5EF4-FFF2-40B4-BE49-F238E27FC236}">
                <a16:creationId xmlns:a16="http://schemas.microsoft.com/office/drawing/2014/main" id="{D3829168-2F9B-42C3-8931-A7A5617F6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12" y="1946668"/>
            <a:ext cx="6177993" cy="409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5">
            <a:extLst>
              <a:ext uri="{FF2B5EF4-FFF2-40B4-BE49-F238E27FC236}">
                <a16:creationId xmlns:a16="http://schemas.microsoft.com/office/drawing/2014/main" id="{9196A041-8C35-4F41-AB15-2D4F67A412E6}"/>
              </a:ext>
            </a:extLst>
          </p:cNvPr>
          <p:cNvGrpSpPr>
            <a:grpSpLocks/>
          </p:cNvGrpSpPr>
          <p:nvPr/>
        </p:nvGrpSpPr>
        <p:grpSpPr bwMode="auto">
          <a:xfrm>
            <a:off x="5771935" y="4146807"/>
            <a:ext cx="3733085" cy="522907"/>
            <a:chOff x="2700" y="2476"/>
            <a:chExt cx="2556" cy="390"/>
          </a:xfrm>
        </p:grpSpPr>
        <p:sp>
          <p:nvSpPr>
            <p:cNvPr id="36" name="Text Box 20">
              <a:extLst>
                <a:ext uri="{FF2B5EF4-FFF2-40B4-BE49-F238E27FC236}">
                  <a16:creationId xmlns:a16="http://schemas.microsoft.com/office/drawing/2014/main" id="{D92F0FD6-3D30-42C6-B622-805CE98C5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9" y="2476"/>
              <a:ext cx="2017" cy="390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 b="1" dirty="0">
                  <a:solidFill>
                    <a:schemeClr val="bg1"/>
                  </a:solidFill>
                  <a:ea typeface="ＭＳ Ｐゴシック" pitchFamily="34" charset="-128"/>
                </a:rPr>
                <a:t>Ex: recuperação </a:t>
              </a:r>
              <a:r>
                <a:rPr lang="en-GB" sz="1400" b="1" dirty="0" err="1">
                  <a:solidFill>
                    <a:schemeClr val="bg1"/>
                  </a:solidFill>
                  <a:ea typeface="ＭＳ Ｐゴシック" pitchFamily="34" charset="-128"/>
                </a:rPr>
                <a:t>energética</a:t>
              </a:r>
              <a:br>
                <a:rPr lang="en-GB" sz="1400" b="1" dirty="0">
                  <a:solidFill>
                    <a:schemeClr val="bg1"/>
                  </a:solidFill>
                  <a:ea typeface="ＭＳ Ｐゴシック" pitchFamily="34" charset="-128"/>
                </a:rPr>
              </a:br>
              <a:r>
                <a:rPr lang="en-GB" sz="1400" b="1" dirty="0">
                  <a:solidFill>
                    <a:schemeClr val="bg1"/>
                  </a:solidFill>
                  <a:ea typeface="ＭＳ Ｐゴシック" pitchFamily="34" charset="-128"/>
                </a:rPr>
                <a:t>(W-t-E)</a:t>
              </a:r>
            </a:p>
          </p:txBody>
        </p:sp>
        <p:sp>
          <p:nvSpPr>
            <p:cNvPr id="37" name="AutoShape 21">
              <a:extLst>
                <a:ext uri="{FF2B5EF4-FFF2-40B4-BE49-F238E27FC236}">
                  <a16:creationId xmlns:a16="http://schemas.microsoft.com/office/drawing/2014/main" id="{3C60F10B-F56F-4155-832C-C0C7CB279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2552"/>
              <a:ext cx="453" cy="136"/>
            </a:xfrm>
            <a:prstGeom prst="leftArrow">
              <a:avLst>
                <a:gd name="adj1" fmla="val 50000"/>
                <a:gd name="adj2" fmla="val 83272"/>
              </a:avLst>
            </a:prstGeom>
            <a:solidFill>
              <a:srgbClr val="00B0F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n-US" sz="1600">
                <a:ea typeface="ＭＳ Ｐゴシック" pitchFamily="34" charset="-128"/>
              </a:endParaRPr>
            </a:p>
          </p:txBody>
        </p:sp>
      </p:grpSp>
      <p:sp>
        <p:nvSpPr>
          <p:cNvPr id="38" name="TextBox 8">
            <a:extLst>
              <a:ext uri="{FF2B5EF4-FFF2-40B4-BE49-F238E27FC236}">
                <a16:creationId xmlns:a16="http://schemas.microsoft.com/office/drawing/2014/main" id="{BA42E1EC-B7F0-4F6B-AF79-6D50B7915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628" y="2319313"/>
            <a:ext cx="1834411" cy="338554"/>
          </a:xfrm>
          <a:prstGeom prst="rect">
            <a:avLst/>
          </a:prstGeom>
          <a:solidFill>
            <a:srgbClr val="4A7644"/>
          </a:solidFill>
          <a:ln>
            <a:noFill/>
          </a:ln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600" b="1" dirty="0" err="1">
                <a:solidFill>
                  <a:schemeClr val="bg1"/>
                </a:solidFill>
                <a:ea typeface="ＭＳ Ｐゴシック" pitchFamily="34" charset="-128"/>
              </a:rPr>
              <a:t>Prevenção</a:t>
            </a:r>
            <a:endParaRPr lang="en-GB" sz="16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3275BC7E-331B-4D68-BDC5-18ABEC6F0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510" y="2933394"/>
            <a:ext cx="1137743" cy="338554"/>
          </a:xfrm>
          <a:prstGeom prst="rect">
            <a:avLst/>
          </a:prstGeom>
          <a:solidFill>
            <a:srgbClr val="4A7644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600" b="1" dirty="0" err="1">
                <a:solidFill>
                  <a:schemeClr val="bg1"/>
                </a:solidFill>
                <a:ea typeface="ＭＳ Ｐゴシック" pitchFamily="34" charset="-128"/>
              </a:rPr>
              <a:t>Reuso</a:t>
            </a:r>
            <a:endParaRPr lang="en-GB" sz="16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A5B2B501-C7A3-4A87-BC30-2FB673EC1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27" y="3547475"/>
            <a:ext cx="1529162" cy="338554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600" b="1" dirty="0">
                <a:solidFill>
                  <a:schemeClr val="bg1"/>
                </a:solidFill>
                <a:ea typeface="ＭＳ Ｐゴシック" pitchFamily="34" charset="-128"/>
              </a:rPr>
              <a:t>Reciclagem</a:t>
            </a: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690374E2-003A-4D5B-BF9C-341201E81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923" y="4200438"/>
            <a:ext cx="2506250" cy="338554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600" b="1" dirty="0" err="1">
                <a:solidFill>
                  <a:schemeClr val="bg1"/>
                </a:solidFill>
                <a:ea typeface="ＭＳ Ｐゴシック" pitchFamily="34" charset="-128"/>
              </a:rPr>
              <a:t>Outras</a:t>
            </a:r>
            <a:r>
              <a:rPr lang="en-GB" sz="1600" b="1" dirty="0">
                <a:solidFill>
                  <a:schemeClr val="bg1"/>
                </a:solidFill>
                <a:ea typeface="ＭＳ Ｐゴシック" pitchFamily="34" charset="-128"/>
              </a:rPr>
              <a:t> Recuperações</a:t>
            </a:r>
          </a:p>
        </p:txBody>
      </p:sp>
      <p:sp>
        <p:nvSpPr>
          <p:cNvPr id="42" name="TextBox 12">
            <a:extLst>
              <a:ext uri="{FF2B5EF4-FFF2-40B4-BE49-F238E27FC236}">
                <a16:creationId xmlns:a16="http://schemas.microsoft.com/office/drawing/2014/main" id="{427CC5DD-1627-4B90-8AAB-6D08C0F3E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015" y="4901671"/>
            <a:ext cx="152916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600" b="1" dirty="0" err="1">
                <a:ea typeface="ＭＳ Ｐゴシック" pitchFamily="34" charset="-128"/>
              </a:rPr>
              <a:t>Disposição</a:t>
            </a:r>
            <a:endParaRPr lang="en-GB" sz="1600" b="1" dirty="0">
              <a:ea typeface="ＭＳ Ｐゴシック" pitchFamily="34" charset="-128"/>
            </a:endParaRPr>
          </a:p>
        </p:txBody>
      </p:sp>
      <p:grpSp>
        <p:nvGrpSpPr>
          <p:cNvPr id="43" name="Group 13">
            <a:extLst>
              <a:ext uri="{FF2B5EF4-FFF2-40B4-BE49-F238E27FC236}">
                <a16:creationId xmlns:a16="http://schemas.microsoft.com/office/drawing/2014/main" id="{B1C82074-DCE6-4681-9D33-CB01931D8601}"/>
              </a:ext>
            </a:extLst>
          </p:cNvPr>
          <p:cNvGrpSpPr>
            <a:grpSpLocks/>
          </p:cNvGrpSpPr>
          <p:nvPr/>
        </p:nvGrpSpPr>
        <p:grpSpPr bwMode="auto">
          <a:xfrm>
            <a:off x="5733961" y="4951284"/>
            <a:ext cx="2585118" cy="339220"/>
            <a:chOff x="2930" y="3060"/>
            <a:chExt cx="1770" cy="253"/>
          </a:xfrm>
        </p:grpSpPr>
        <p:sp>
          <p:nvSpPr>
            <p:cNvPr id="44" name="AutoShape 14">
              <a:extLst>
                <a:ext uri="{FF2B5EF4-FFF2-40B4-BE49-F238E27FC236}">
                  <a16:creationId xmlns:a16="http://schemas.microsoft.com/office/drawing/2014/main" id="{B6C323C9-B6C7-4916-AE5A-58B69C6EC6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3126" y="2894"/>
              <a:ext cx="192" cy="583"/>
            </a:xfrm>
            <a:custGeom>
              <a:avLst/>
              <a:gdLst>
                <a:gd name="T0" fmla="*/ 137 w 21600"/>
                <a:gd name="T1" fmla="*/ 0 h 21600"/>
                <a:gd name="T2" fmla="*/ 82 w 21600"/>
                <a:gd name="T3" fmla="*/ 194 h 21600"/>
                <a:gd name="T4" fmla="*/ 0 w 21600"/>
                <a:gd name="T5" fmla="*/ 486 h 21600"/>
                <a:gd name="T6" fmla="*/ 82 w 21600"/>
                <a:gd name="T7" fmla="*/ 583 h 21600"/>
                <a:gd name="T8" fmla="*/ 165 w 21600"/>
                <a:gd name="T9" fmla="*/ 405 h 21600"/>
                <a:gd name="T10" fmla="*/ 192 w 21600"/>
                <a:gd name="T11" fmla="*/ 194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12 h 21600"/>
                <a:gd name="T20" fmla="*/ 18563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00"/>
            </a:p>
          </p:txBody>
        </p:sp>
        <p:sp>
          <p:nvSpPr>
            <p:cNvPr id="45" name="Text Box 20">
              <a:extLst>
                <a:ext uri="{FF2B5EF4-FFF2-40B4-BE49-F238E27FC236}">
                  <a16:creationId xmlns:a16="http://schemas.microsoft.com/office/drawing/2014/main" id="{517492C8-676D-470B-B0BA-540DC648D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3060"/>
              <a:ext cx="1116" cy="2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600" b="1" dirty="0" err="1">
                  <a:ea typeface="ＭＳ Ｐゴシック" pitchFamily="34" charset="-128"/>
                </a:rPr>
                <a:t>Aterramento</a:t>
              </a:r>
              <a:endParaRPr lang="en-GB" sz="1600" b="1" dirty="0">
                <a:ea typeface="ＭＳ Ｐゴシック" pitchFamily="34" charset="-128"/>
              </a:endParaRPr>
            </a:p>
          </p:txBody>
        </p:sp>
      </p:grpSp>
      <p:sp>
        <p:nvSpPr>
          <p:cNvPr id="46" name="Rectangle 17">
            <a:extLst>
              <a:ext uri="{FF2B5EF4-FFF2-40B4-BE49-F238E27FC236}">
                <a16:creationId xmlns:a16="http://schemas.microsoft.com/office/drawing/2014/main" id="{09E2EDD5-989C-4382-B42F-73A2538809B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92615" y="3774808"/>
            <a:ext cx="1077611" cy="1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A340"/>
              </a:buClr>
              <a:buFont typeface="Arial" pitchFamily="34" charset="0"/>
              <a:buChar char="►"/>
              <a:defRPr sz="2000" b="1">
                <a:solidFill>
                  <a:schemeClr val="bg1"/>
                </a:solidFill>
                <a:latin typeface="Helvetica 45 Light"/>
                <a:ea typeface="+mn-ea"/>
                <a:cs typeface="+mn-cs"/>
              </a:defRPr>
            </a:lvl1pPr>
            <a:lvl2pPr marL="741363" indent="-166688" algn="l" rtl="0" eaLnBrk="0" fontAlgn="base" hangingPunct="0">
              <a:spcBef>
                <a:spcPts val="480"/>
              </a:spcBef>
              <a:spcAft>
                <a:spcPct val="0"/>
              </a:spcAft>
              <a:buClr>
                <a:srgbClr val="68A340"/>
              </a:buClr>
              <a:buSzPct val="100000"/>
              <a:buFont typeface="Wingdings" pitchFamily="2" charset="2"/>
              <a:buChar char=""/>
              <a:defRPr sz="1600" b="1">
                <a:solidFill>
                  <a:schemeClr val="bg1"/>
                </a:solidFill>
                <a:latin typeface="Helvetica 45 Light"/>
                <a:ea typeface="+mn-ea"/>
                <a:cs typeface="+mn-cs"/>
              </a:defRPr>
            </a:lvl2pPr>
            <a:lvl3pPr marL="814388" indent="176213" algn="l" rtl="0" eaLnBrk="0" fontAlgn="base" hangingPunct="0">
              <a:spcBef>
                <a:spcPts val="480"/>
              </a:spcBef>
              <a:spcAft>
                <a:spcPct val="0"/>
              </a:spcAft>
              <a:buClr>
                <a:srgbClr val="68A340"/>
              </a:buClr>
              <a:buChar char="•"/>
              <a:defRPr sz="1400">
                <a:solidFill>
                  <a:srgbClr val="878787"/>
                </a:solidFill>
                <a:latin typeface="Helvetica 45 Light"/>
                <a:ea typeface="+mn-ea"/>
                <a:cs typeface="+mn-cs"/>
              </a:defRPr>
            </a:lvl3pPr>
            <a:lvl4pPr marL="1295400" indent="-157163" algn="l" rtl="0" eaLnBrk="0" fontAlgn="base" hangingPunct="0">
              <a:spcBef>
                <a:spcPts val="480"/>
              </a:spcBef>
              <a:spcAft>
                <a:spcPct val="0"/>
              </a:spcAft>
              <a:buClr>
                <a:srgbClr val="68A340"/>
              </a:buClr>
              <a:buSzPct val="100000"/>
              <a:buFont typeface="Courier New" pitchFamily="49" charset="0"/>
              <a:buChar char="o"/>
              <a:defRPr sz="1300" b="0">
                <a:solidFill>
                  <a:srgbClr val="878787"/>
                </a:solidFill>
                <a:latin typeface="Helvetica 45 Light"/>
                <a:ea typeface="+mn-ea"/>
                <a:cs typeface="+mn-cs"/>
              </a:defRPr>
            </a:lvl4pPr>
            <a:lvl5pPr marL="1525588" indent="149225" algn="l" rtl="0" eaLnBrk="0" fontAlgn="base" hangingPunct="0">
              <a:spcBef>
                <a:spcPts val="480"/>
              </a:spcBef>
              <a:spcAft>
                <a:spcPct val="0"/>
              </a:spcAft>
              <a:buSzPct val="80000"/>
              <a:buFont typeface="Wingdings" pitchFamily="2" charset="2"/>
              <a:buChar char="o"/>
              <a:defRPr sz="1300">
                <a:solidFill>
                  <a:srgbClr val="878787"/>
                </a:solidFill>
                <a:latin typeface="Helvetica 45 Light"/>
                <a:ea typeface="+mn-ea"/>
                <a:cs typeface="+mn-cs"/>
              </a:defRPr>
            </a:lvl5pPr>
            <a:lvl6pPr marL="1982788" indent="149225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-92" charset="2"/>
              <a:buChar char="o"/>
              <a:defRPr sz="1300">
                <a:solidFill>
                  <a:schemeClr val="bg2"/>
                </a:solidFill>
                <a:latin typeface="+mn-lt"/>
                <a:ea typeface="+mn-ea"/>
              </a:defRPr>
            </a:lvl6pPr>
            <a:lvl7pPr marL="2439988" indent="149225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-92" charset="2"/>
              <a:buChar char="o"/>
              <a:defRPr sz="1300">
                <a:solidFill>
                  <a:schemeClr val="bg2"/>
                </a:solidFill>
                <a:latin typeface="+mn-lt"/>
                <a:ea typeface="+mn-ea"/>
              </a:defRPr>
            </a:lvl7pPr>
            <a:lvl8pPr marL="2897188" indent="149225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-92" charset="2"/>
              <a:buChar char="o"/>
              <a:defRPr sz="1300">
                <a:solidFill>
                  <a:schemeClr val="bg2"/>
                </a:solidFill>
                <a:latin typeface="+mn-lt"/>
                <a:ea typeface="+mn-ea"/>
              </a:defRPr>
            </a:lvl8pPr>
            <a:lvl9pPr marL="3354388" indent="149225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-92" charset="2"/>
              <a:buChar char="o"/>
              <a:defRPr sz="13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12700" algn="ctr" eaLnBrk="1" hangingPunct="1">
              <a:buFontTx/>
              <a:buNone/>
            </a:pPr>
            <a:r>
              <a:rPr lang="en-GB" sz="1400" kern="0" dirty="0">
                <a:solidFill>
                  <a:srgbClr val="00B0F0"/>
                </a:solidFill>
              </a:rPr>
              <a:t>3 </a:t>
            </a:r>
            <a:r>
              <a:rPr lang="en-GB" sz="1400" kern="0" dirty="0" err="1">
                <a:solidFill>
                  <a:srgbClr val="00B0F0"/>
                </a:solidFill>
              </a:rPr>
              <a:t>etapas</a:t>
            </a:r>
            <a:r>
              <a:rPr lang="en-GB" sz="1400" kern="0" dirty="0">
                <a:solidFill>
                  <a:srgbClr val="00B0F0"/>
                </a:solidFill>
              </a:rPr>
              <a:t> Residuos</a:t>
            </a:r>
          </a:p>
        </p:txBody>
      </p:sp>
      <p:sp>
        <p:nvSpPr>
          <p:cNvPr id="47" name="Rectangle 18">
            <a:extLst>
              <a:ext uri="{FF2B5EF4-FFF2-40B4-BE49-F238E27FC236}">
                <a16:creationId xmlns:a16="http://schemas.microsoft.com/office/drawing/2014/main" id="{A2B22E6F-7BEE-462A-AC5B-D240F42DAB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79099" y="2387106"/>
            <a:ext cx="1073481" cy="21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indent="12700" algn="ctr">
              <a:spcBef>
                <a:spcPct val="20000"/>
              </a:spcBef>
            </a:pPr>
            <a:r>
              <a:rPr lang="en-GB" sz="1400" b="1" dirty="0">
                <a:solidFill>
                  <a:srgbClr val="669900"/>
                </a:solidFill>
              </a:rPr>
              <a:t>2 </a:t>
            </a:r>
            <a:r>
              <a:rPr lang="en-GB" sz="1400" b="1" dirty="0" err="1">
                <a:solidFill>
                  <a:srgbClr val="669900"/>
                </a:solidFill>
              </a:rPr>
              <a:t>etapas</a:t>
            </a:r>
            <a:r>
              <a:rPr lang="en-GB" sz="1400" b="1" dirty="0">
                <a:solidFill>
                  <a:srgbClr val="669900"/>
                </a:solidFill>
              </a:rPr>
              <a:t> Produtos</a:t>
            </a:r>
          </a:p>
        </p:txBody>
      </p:sp>
      <p:sp>
        <p:nvSpPr>
          <p:cNvPr id="48" name="AutoShape 19">
            <a:extLst>
              <a:ext uri="{FF2B5EF4-FFF2-40B4-BE49-F238E27FC236}">
                <a16:creationId xmlns:a16="http://schemas.microsoft.com/office/drawing/2014/main" id="{B160DC55-CDE8-4B9B-8E67-7F7A2720E95B}"/>
              </a:ext>
            </a:extLst>
          </p:cNvPr>
          <p:cNvSpPr>
            <a:spLocks/>
          </p:cNvSpPr>
          <p:nvPr/>
        </p:nvSpPr>
        <p:spPr bwMode="auto">
          <a:xfrm rot="8589578">
            <a:off x="6786922" y="2072609"/>
            <a:ext cx="262893" cy="1162463"/>
          </a:xfrm>
          <a:prstGeom prst="leftBrace">
            <a:avLst>
              <a:gd name="adj1" fmla="val 40139"/>
              <a:gd name="adj2" fmla="val 50000"/>
            </a:avLst>
          </a:prstGeom>
          <a:noFill/>
          <a:ln w="28575">
            <a:solidFill>
              <a:srgbClr val="68A34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600"/>
          </a:p>
        </p:txBody>
      </p:sp>
      <p:sp>
        <p:nvSpPr>
          <p:cNvPr id="49" name="AutoShape 20">
            <a:extLst>
              <a:ext uri="{FF2B5EF4-FFF2-40B4-BE49-F238E27FC236}">
                <a16:creationId xmlns:a16="http://schemas.microsoft.com/office/drawing/2014/main" id="{43A05BE3-19C3-4287-9242-5B25E5BCC031}"/>
              </a:ext>
            </a:extLst>
          </p:cNvPr>
          <p:cNvSpPr>
            <a:spLocks/>
          </p:cNvSpPr>
          <p:nvPr/>
        </p:nvSpPr>
        <p:spPr bwMode="auto">
          <a:xfrm rot="1787252">
            <a:off x="2481387" y="3302110"/>
            <a:ext cx="334458" cy="1974981"/>
          </a:xfrm>
          <a:prstGeom prst="leftBrace">
            <a:avLst>
              <a:gd name="adj1" fmla="val 53603"/>
              <a:gd name="adj2" fmla="val 50000"/>
            </a:avLst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600"/>
          </a:p>
        </p:txBody>
      </p:sp>
      <p:sp>
        <p:nvSpPr>
          <p:cNvPr id="50" name="Rectangle 21">
            <a:extLst>
              <a:ext uri="{FF2B5EF4-FFF2-40B4-BE49-F238E27FC236}">
                <a16:creationId xmlns:a16="http://schemas.microsoft.com/office/drawing/2014/main" id="{BC47D71F-B428-4A65-BA95-90E8C58ADC6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87819" y="5647755"/>
            <a:ext cx="4456041" cy="78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/>
          <a:p>
            <a:pPr indent="12700">
              <a:spcBef>
                <a:spcPct val="20000"/>
              </a:spcBef>
            </a:pPr>
            <a:r>
              <a:rPr lang="en-GB" sz="1400" dirty="0"/>
              <a:t>A hierarquia é </a:t>
            </a:r>
            <a:r>
              <a:rPr lang="en-GB" sz="1400" dirty="0" err="1"/>
              <a:t>apenas</a:t>
            </a:r>
            <a:r>
              <a:rPr lang="en-GB" sz="1400" dirty="0"/>
              <a:t> </a:t>
            </a:r>
            <a:r>
              <a:rPr lang="en-GB" sz="1400" dirty="0" err="1"/>
              <a:t>uma</a:t>
            </a:r>
            <a:r>
              <a:rPr lang="en-GB" sz="1400" dirty="0"/>
              <a:t> </a:t>
            </a:r>
            <a:r>
              <a:rPr lang="en-GB" sz="1400" dirty="0" err="1"/>
              <a:t>prioridade</a:t>
            </a:r>
            <a:r>
              <a:rPr lang="en-GB" sz="1400" dirty="0"/>
              <a:t> e </a:t>
            </a:r>
            <a:r>
              <a:rPr lang="en-GB" sz="1400" dirty="0" err="1"/>
              <a:t>não</a:t>
            </a:r>
            <a:r>
              <a:rPr lang="en-GB" sz="1400" dirty="0"/>
              <a:t> </a:t>
            </a:r>
            <a:r>
              <a:rPr lang="en-GB" sz="1400" dirty="0" err="1"/>
              <a:t>uma</a:t>
            </a:r>
            <a:r>
              <a:rPr lang="en-GB" sz="1400" dirty="0"/>
              <a:t> </a:t>
            </a:r>
            <a:r>
              <a:rPr lang="en-GB" sz="1400" dirty="0" err="1"/>
              <a:t>obrigação</a:t>
            </a:r>
            <a:r>
              <a:rPr lang="en-GB" sz="1400" dirty="0"/>
              <a:t>, </a:t>
            </a:r>
            <a:r>
              <a:rPr lang="en-GB" sz="1400" dirty="0" err="1"/>
              <a:t>complementada</a:t>
            </a:r>
            <a:r>
              <a:rPr lang="en-GB" sz="1400" dirty="0"/>
              <a:t> </a:t>
            </a:r>
            <a:r>
              <a:rPr lang="en-GB" sz="1400" dirty="0" err="1"/>
              <a:t>por</a:t>
            </a:r>
            <a:r>
              <a:rPr lang="en-GB" sz="1400" dirty="0"/>
              <a:t> </a:t>
            </a:r>
            <a:r>
              <a:rPr lang="en-GB" sz="1400" dirty="0" err="1"/>
              <a:t>uma</a:t>
            </a:r>
            <a:r>
              <a:rPr lang="en-GB" sz="1400" dirty="0"/>
              <a:t> </a:t>
            </a:r>
            <a:r>
              <a:rPr lang="en-GB" sz="1400" dirty="0" err="1"/>
              <a:t>analise</a:t>
            </a:r>
            <a:r>
              <a:rPr lang="en-GB" sz="1400" dirty="0"/>
              <a:t> de </a:t>
            </a:r>
            <a:r>
              <a:rPr lang="en-GB" sz="1400" dirty="0" err="1"/>
              <a:t>impacto</a:t>
            </a:r>
            <a:r>
              <a:rPr lang="en-GB" sz="1400" dirty="0"/>
              <a:t> </a:t>
            </a:r>
            <a:r>
              <a:rPr lang="en-GB" sz="1400" dirty="0" err="1"/>
              <a:t>ambiental</a:t>
            </a:r>
            <a:r>
              <a:rPr lang="en-GB" sz="1400" dirty="0"/>
              <a:t> e de </a:t>
            </a:r>
            <a:r>
              <a:rPr lang="en-GB" sz="1400" dirty="0" err="1"/>
              <a:t>ciclo</a:t>
            </a:r>
            <a:r>
              <a:rPr lang="en-GB" sz="1400" dirty="0"/>
              <a:t> de </a:t>
            </a:r>
            <a:r>
              <a:rPr lang="en-GB" sz="1400" dirty="0" err="1"/>
              <a:t>vida</a:t>
            </a:r>
            <a:endParaRPr lang="en-GB" sz="1400" dirty="0"/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03BE61A2-DB3A-47A4-832C-A08FA9AE89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7910" y="4854742"/>
            <a:ext cx="8233029" cy="8045"/>
          </a:xfrm>
          <a:prstGeom prst="line">
            <a:avLst/>
          </a:prstGeom>
          <a:noFill/>
          <a:ln w="38100" cmpd="dbl">
            <a:solidFill>
              <a:srgbClr val="E04A0E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B017CDA-3AD8-737C-1B88-047100F3AC2F}"/>
              </a:ext>
            </a:extLst>
          </p:cNvPr>
          <p:cNvSpPr/>
          <p:nvPr/>
        </p:nvSpPr>
        <p:spPr>
          <a:xfrm>
            <a:off x="2" y="0"/>
            <a:ext cx="9010648" cy="1285875"/>
          </a:xfrm>
          <a:prstGeom prst="rect">
            <a:avLst/>
          </a:prstGeom>
          <a:gradFill flip="none" rotWithShape="1">
            <a:gsLst>
              <a:gs pos="25000">
                <a:srgbClr val="305366">
                  <a:lumMod val="100000"/>
                </a:srgbClr>
              </a:gs>
              <a:gs pos="100000">
                <a:srgbClr val="10222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1FF6E96-0F06-D04F-8654-9F6657E0495F}"/>
              </a:ext>
            </a:extLst>
          </p:cNvPr>
          <p:cNvSpPr txBox="1"/>
          <p:nvPr/>
        </p:nvSpPr>
        <p:spPr>
          <a:xfrm>
            <a:off x="480433" y="287210"/>
            <a:ext cx="7837230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Arial Black"/>
              </a:rPr>
              <a:t>Hierarquia de Gestão de RSU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B43ACF4-6533-0582-F7B4-42F11E15AD14}"/>
              </a:ext>
            </a:extLst>
          </p:cNvPr>
          <p:cNvSpPr/>
          <p:nvPr/>
        </p:nvSpPr>
        <p:spPr>
          <a:xfrm>
            <a:off x="0" y="0"/>
            <a:ext cx="255181" cy="1285875"/>
          </a:xfrm>
          <a:prstGeom prst="rect">
            <a:avLst/>
          </a:prstGeom>
          <a:solidFill>
            <a:srgbClr val="F4C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52673ED-3CC6-B2BE-CB93-DC3FBDB7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538" y="342124"/>
            <a:ext cx="1903856" cy="639722"/>
          </a:xfrm>
          <a:prstGeom prst="rect">
            <a:avLst/>
          </a:prstGeom>
        </p:spPr>
      </p:pic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2C4975-6F94-A004-6735-CD069725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56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6DEF1-5233-2BF4-861B-F80B76067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32EBAA2-51E8-3808-E411-1A1B637BB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181" y="577867"/>
            <a:ext cx="11073219" cy="622868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13A211C-C4BC-8337-3B92-64CCF3708022}"/>
              </a:ext>
            </a:extLst>
          </p:cNvPr>
          <p:cNvSpPr/>
          <p:nvPr/>
        </p:nvSpPr>
        <p:spPr>
          <a:xfrm>
            <a:off x="2" y="0"/>
            <a:ext cx="9010648" cy="1285875"/>
          </a:xfrm>
          <a:prstGeom prst="rect">
            <a:avLst/>
          </a:prstGeom>
          <a:gradFill flip="none" rotWithShape="1">
            <a:gsLst>
              <a:gs pos="25000">
                <a:srgbClr val="305366">
                  <a:lumMod val="100000"/>
                </a:srgbClr>
              </a:gs>
              <a:gs pos="100000">
                <a:srgbClr val="10222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1F674F-9064-0743-E696-27A7A2966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538" y="342124"/>
            <a:ext cx="1903856" cy="63972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D563EC3-0441-9539-95F9-4DEFE0B2E500}"/>
              </a:ext>
            </a:extLst>
          </p:cNvPr>
          <p:cNvSpPr/>
          <p:nvPr/>
        </p:nvSpPr>
        <p:spPr>
          <a:xfrm>
            <a:off x="0" y="0"/>
            <a:ext cx="255181" cy="1285875"/>
          </a:xfrm>
          <a:prstGeom prst="rect">
            <a:avLst/>
          </a:prstGeom>
          <a:solidFill>
            <a:srgbClr val="F4C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F27381-8FA0-2AB6-5CD7-93D27A978C60}"/>
              </a:ext>
            </a:extLst>
          </p:cNvPr>
          <p:cNvSpPr txBox="1"/>
          <p:nvPr/>
        </p:nvSpPr>
        <p:spPr>
          <a:xfrm>
            <a:off x="516195" y="150763"/>
            <a:ext cx="781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Arial Black" panose="020B0A04020102020204" pitchFamily="34" charset="0"/>
              </a:rPr>
              <a:t>Gestão Integrada Sustentável de Tratamento de RSU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636E8B7-C076-2AE1-2745-CCA543D51246}"/>
              </a:ext>
            </a:extLst>
          </p:cNvPr>
          <p:cNvSpPr txBox="1"/>
          <p:nvPr/>
        </p:nvSpPr>
        <p:spPr>
          <a:xfrm>
            <a:off x="330200" y="1426504"/>
            <a:ext cx="1164464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dirty="0">
                <a:latin typeface="Arial"/>
                <a:ea typeface="Artifakt Element Medium" panose="020B0603050000020004" pitchFamily="34" charset="0"/>
                <a:cs typeface="Arial"/>
              </a:rPr>
              <a:t>Tratamento térmico dos rejeitos da coleta seletiva, da triagem de recicláveis e de tratamento orgânico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768D47-E717-2BE3-ECFB-8671B712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19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A360A-6C51-2147-86C3-757D693DD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B6FD45BD-B495-1A12-93B4-EB47E8C01293}"/>
              </a:ext>
            </a:extLst>
          </p:cNvPr>
          <p:cNvSpPr/>
          <p:nvPr/>
        </p:nvSpPr>
        <p:spPr>
          <a:xfrm>
            <a:off x="2" y="0"/>
            <a:ext cx="9010648" cy="1285875"/>
          </a:xfrm>
          <a:prstGeom prst="rect">
            <a:avLst/>
          </a:prstGeom>
          <a:gradFill flip="none" rotWithShape="1">
            <a:gsLst>
              <a:gs pos="25000">
                <a:srgbClr val="305366">
                  <a:lumMod val="100000"/>
                </a:srgbClr>
              </a:gs>
              <a:gs pos="100000">
                <a:srgbClr val="10222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47B3E1-9ABC-6B95-2A61-3D723F900B6D}"/>
              </a:ext>
            </a:extLst>
          </p:cNvPr>
          <p:cNvSpPr txBox="1"/>
          <p:nvPr/>
        </p:nvSpPr>
        <p:spPr>
          <a:xfrm>
            <a:off x="516195" y="369838"/>
            <a:ext cx="7837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Arial Black" panose="020B0A04020102020204" pitchFamily="34" charset="0"/>
              </a:rPr>
              <a:t>Usinas de Biogás e Biometano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CB47641-A33E-B26B-8D62-CADD5CF07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538" y="342124"/>
            <a:ext cx="1903856" cy="639722"/>
          </a:xfrm>
          <a:prstGeom prst="rect">
            <a:avLst/>
          </a:prstGeom>
        </p:spPr>
      </p:pic>
      <p:pic>
        <p:nvPicPr>
          <p:cNvPr id="3" name="Imagem 2" descr="Diagrama">
            <a:extLst>
              <a:ext uri="{FF2B5EF4-FFF2-40B4-BE49-F238E27FC236}">
                <a16:creationId xmlns:a16="http://schemas.microsoft.com/office/drawing/2014/main" id="{9A62D207-17B7-D3D1-6746-57444AD52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1506020"/>
            <a:ext cx="11083636" cy="453543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CF15A5B-A68E-FC81-A4C9-82244F58B148}"/>
              </a:ext>
            </a:extLst>
          </p:cNvPr>
          <p:cNvSpPr txBox="1"/>
          <p:nvPr/>
        </p:nvSpPr>
        <p:spPr>
          <a:xfrm>
            <a:off x="866467" y="6125273"/>
            <a:ext cx="10459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Fonte: BIOGAS Know-how4. Digestate as Fertilizers. GIZ and German Biogas Association (www.digestate-as-fertilizer.com)</a:t>
            </a:r>
            <a:endParaRPr lang="pt-BR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1F8855C-2975-0336-8F98-F86BD0583CD5}"/>
              </a:ext>
            </a:extLst>
          </p:cNvPr>
          <p:cNvSpPr/>
          <p:nvPr/>
        </p:nvSpPr>
        <p:spPr>
          <a:xfrm>
            <a:off x="0" y="0"/>
            <a:ext cx="255181" cy="1285875"/>
          </a:xfrm>
          <a:prstGeom prst="rect">
            <a:avLst/>
          </a:prstGeom>
          <a:solidFill>
            <a:srgbClr val="F4C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ECCDF91-140C-495D-D6B2-AA645173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211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47AE5-2058-98A4-1230-A00126E4A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Diagrama&#10;&#10;O conteúdo gerado por IA pode estar incorreto.">
            <a:extLst>
              <a:ext uri="{FF2B5EF4-FFF2-40B4-BE49-F238E27FC236}">
                <a16:creationId xmlns:a16="http://schemas.microsoft.com/office/drawing/2014/main" id="{791092D4-AE99-9B68-EBAA-00AE934328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93"/>
          <a:stretch>
            <a:fillRect/>
          </a:stretch>
        </p:blipFill>
        <p:spPr>
          <a:xfrm>
            <a:off x="722193" y="825794"/>
            <a:ext cx="9520357" cy="596870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5180EC9-73E6-79B0-E9EC-9B01B9082156}"/>
              </a:ext>
            </a:extLst>
          </p:cNvPr>
          <p:cNvSpPr/>
          <p:nvPr/>
        </p:nvSpPr>
        <p:spPr>
          <a:xfrm>
            <a:off x="2" y="0"/>
            <a:ext cx="9010648" cy="1285875"/>
          </a:xfrm>
          <a:prstGeom prst="rect">
            <a:avLst/>
          </a:prstGeom>
          <a:gradFill flip="none" rotWithShape="1">
            <a:gsLst>
              <a:gs pos="25000">
                <a:srgbClr val="305366">
                  <a:lumMod val="100000"/>
                </a:srgbClr>
              </a:gs>
              <a:gs pos="100000">
                <a:srgbClr val="10222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A3A84CD-5B66-04F4-37A9-EB95FF3A6C7F}"/>
              </a:ext>
            </a:extLst>
          </p:cNvPr>
          <p:cNvSpPr txBox="1"/>
          <p:nvPr/>
        </p:nvSpPr>
        <p:spPr>
          <a:xfrm>
            <a:off x="516195" y="369838"/>
            <a:ext cx="7837230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Arial Black"/>
              </a:rPr>
              <a:t>Usina Waste-to-Energy (WtE)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437BA46-B1E2-83D4-4920-DEC16EF13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538" y="342124"/>
            <a:ext cx="1903856" cy="63972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FCAEAA9-BD45-D728-3651-100592F3C2FA}"/>
              </a:ext>
            </a:extLst>
          </p:cNvPr>
          <p:cNvSpPr/>
          <p:nvPr/>
        </p:nvSpPr>
        <p:spPr>
          <a:xfrm>
            <a:off x="0" y="0"/>
            <a:ext cx="255181" cy="1285875"/>
          </a:xfrm>
          <a:prstGeom prst="rect">
            <a:avLst/>
          </a:prstGeom>
          <a:solidFill>
            <a:srgbClr val="F4C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4630F52-C2E0-FF69-555D-5F190958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351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 12">
            <a:extLst>
              <a:ext uri="{FF2B5EF4-FFF2-40B4-BE49-F238E27FC236}">
                <a16:creationId xmlns:a16="http://schemas.microsoft.com/office/drawing/2014/main" id="{1544AC0F-C585-43A7-B608-BE196F7D161B}"/>
              </a:ext>
            </a:extLst>
          </p:cNvPr>
          <p:cNvSpPr/>
          <p:nvPr/>
        </p:nvSpPr>
        <p:spPr>
          <a:xfrm>
            <a:off x="254000" y="1923144"/>
            <a:ext cx="11684000" cy="475435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D58E2E-C67D-4AFD-B14E-36880AA72452}"/>
              </a:ext>
            </a:extLst>
          </p:cNvPr>
          <p:cNvSpPr/>
          <p:nvPr/>
        </p:nvSpPr>
        <p:spPr>
          <a:xfrm>
            <a:off x="254000" y="1311594"/>
            <a:ext cx="11245850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4A7EBB"/>
              </a:buClr>
              <a:defRPr/>
            </a:pPr>
            <a:r>
              <a:rPr lang="pt-BR" sz="1600" kern="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Usinas WTE equipadas com tecnologias eficientes de tratamento de gases de combustão apresentam valores de emissões muito menores do que os limites de emissões exigidos pela legislação da UE</a:t>
            </a:r>
          </a:p>
        </p:txBody>
      </p:sp>
      <p:sp>
        <p:nvSpPr>
          <p:cNvPr id="48134" name="AutoShape 3">
            <a:extLst>
              <a:ext uri="{FF2B5EF4-FFF2-40B4-BE49-F238E27FC236}">
                <a16:creationId xmlns:a16="http://schemas.microsoft.com/office/drawing/2014/main" id="{9B4F1E1C-2C74-4CD8-A549-9A705DE24A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28788" y="2074863"/>
            <a:ext cx="8459787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8136" name="Rectangle 3">
            <a:extLst>
              <a:ext uri="{FF2B5EF4-FFF2-40B4-BE49-F238E27FC236}">
                <a16:creationId xmlns:a16="http://schemas.microsoft.com/office/drawing/2014/main" id="{AC34956D-B03C-4761-B7C2-6749088BB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46" y="2149678"/>
            <a:ext cx="33231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Valores típicos de emissões </a:t>
            </a:r>
            <a:r>
              <a:rPr lang="pt-BR" altLang="pt-BR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medidos na chaminé </a:t>
            </a:r>
            <a:r>
              <a:rPr lang="pt-BR" alt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com relação aos </a:t>
            </a:r>
            <a:r>
              <a:rPr lang="pt-BR" altLang="pt-BR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limites da Diretiva  </a:t>
            </a:r>
            <a:r>
              <a:rPr lang="en-US" altLang="pt-BR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Européia 2000/76/EC </a:t>
            </a:r>
          </a:p>
        </p:txBody>
      </p:sp>
      <p:sp>
        <p:nvSpPr>
          <p:cNvPr id="48137" name="Rectangle 5">
            <a:extLst>
              <a:ext uri="{FF2B5EF4-FFF2-40B4-BE49-F238E27FC236}">
                <a16:creationId xmlns:a16="http://schemas.microsoft.com/office/drawing/2014/main" id="{04B9C1EA-4FFB-446F-9E58-D00967A21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9866" y="2091493"/>
            <a:ext cx="33786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Valores de típicos emissões </a:t>
            </a:r>
            <a:r>
              <a:rPr lang="pt-BR" altLang="pt-BR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medidos na chaminé </a:t>
            </a:r>
            <a:r>
              <a:rPr lang="pt-BR" alt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com relação à </a:t>
            </a:r>
            <a:r>
              <a:rPr lang="pt-BR" altLang="pt-BR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entrada do Tratamento de Gases</a:t>
            </a: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C864C5FA-8EE7-4D62-9F62-734F828FE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874" y="2076729"/>
            <a:ext cx="41962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Valores minimos de emissões com “Best Available Techniques (BAT)” </a:t>
            </a:r>
            <a:r>
              <a:rPr lang="pt-BR" altLang="pt-BR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medidos na chaminé </a:t>
            </a:r>
            <a:r>
              <a:rPr lang="pt-BR" alt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com relação aos limites da Diretiva  </a:t>
            </a:r>
            <a:r>
              <a:rPr lang="en-US" alt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Européia 2000/76/EC </a:t>
            </a:r>
          </a:p>
        </p:txBody>
      </p: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6EF30643-6DC6-4050-9C4D-4AAA659CF1DB}"/>
              </a:ext>
            </a:extLst>
          </p:cNvPr>
          <p:cNvGrpSpPr/>
          <p:nvPr/>
        </p:nvGrpSpPr>
        <p:grpSpPr>
          <a:xfrm>
            <a:off x="6248830" y="2453357"/>
            <a:ext cx="7427375" cy="3989929"/>
            <a:chOff x="0" y="0"/>
            <a:chExt cx="5620749" cy="3905078"/>
          </a:xfrm>
        </p:grpSpPr>
        <p:graphicFrame>
          <p:nvGraphicFramePr>
            <p:cNvPr id="109" name="Graphique 108">
              <a:extLst>
                <a:ext uri="{FF2B5EF4-FFF2-40B4-BE49-F238E27FC236}">
                  <a16:creationId xmlns:a16="http://schemas.microsoft.com/office/drawing/2014/main" id="{AF76C032-AAB1-4679-9D64-A8DF6C85827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5620749" cy="39050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0" name="ZoneTexte 18">
              <a:extLst>
                <a:ext uri="{FF2B5EF4-FFF2-40B4-BE49-F238E27FC236}">
                  <a16:creationId xmlns:a16="http://schemas.microsoft.com/office/drawing/2014/main" id="{42C544C4-E26E-462C-A587-26B20B4FAF1E}"/>
                </a:ext>
              </a:extLst>
            </p:cNvPr>
            <p:cNvSpPr txBox="1"/>
            <p:nvPr/>
          </p:nvSpPr>
          <p:spPr>
            <a:xfrm>
              <a:off x="2267688" y="775522"/>
              <a:ext cx="461217" cy="24098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5 </a:t>
              </a:r>
              <a:r>
                <a:rPr lang="fr-FR" sz="7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ng/ Nm3</a:t>
              </a:r>
            </a:p>
          </p:txBody>
        </p:sp>
        <p:sp>
          <p:nvSpPr>
            <p:cNvPr id="111" name="ZoneTexte 19">
              <a:extLst>
                <a:ext uri="{FF2B5EF4-FFF2-40B4-BE49-F238E27FC236}">
                  <a16:creationId xmlns:a16="http://schemas.microsoft.com/office/drawing/2014/main" id="{227B9EF2-D9F9-4E1F-A656-204D1B31AE51}"/>
                </a:ext>
              </a:extLst>
            </p:cNvPr>
            <p:cNvSpPr txBox="1"/>
            <p:nvPr/>
          </p:nvSpPr>
          <p:spPr>
            <a:xfrm>
              <a:off x="2276104" y="1260393"/>
              <a:ext cx="592231" cy="3916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latin typeface="Source Sans Pro" panose="020B0503030403020204" pitchFamily="34" charset="0"/>
                  <a:cs typeface="Helvetica" panose="020B0604020202020204" pitchFamily="34" charset="0"/>
                </a:rPr>
                <a:t>0,05 </a:t>
              </a:r>
              <a:r>
                <a:rPr lang="fr-FR" sz="700" b="1">
                  <a:latin typeface="Source Sans Pro" panose="020B0503030403020204" pitchFamily="34" charset="0"/>
                  <a:cs typeface="Helvetica" panose="020B0604020202020204" pitchFamily="34" charset="0"/>
                </a:rPr>
                <a:t>ng/ Nm3</a:t>
              </a:r>
            </a:p>
            <a:p>
              <a:pPr algn="ctr"/>
              <a:r>
                <a:rPr lang="fr-FR" sz="1000" b="1">
                  <a:latin typeface="Source Sans Pro" panose="020B0503030403020204" pitchFamily="34" charset="0"/>
                  <a:cs typeface="Helvetica" panose="020B0604020202020204" pitchFamily="34" charset="0"/>
                </a:rPr>
                <a:t>(1%)</a:t>
              </a:r>
            </a:p>
          </p:txBody>
        </p:sp>
        <p:sp>
          <p:nvSpPr>
            <p:cNvPr id="112" name="ZoneTexte 20">
              <a:extLst>
                <a:ext uri="{FF2B5EF4-FFF2-40B4-BE49-F238E27FC236}">
                  <a16:creationId xmlns:a16="http://schemas.microsoft.com/office/drawing/2014/main" id="{2CF3545F-CD3B-4D15-883E-85B07F297507}"/>
                </a:ext>
              </a:extLst>
            </p:cNvPr>
            <p:cNvSpPr txBox="1"/>
            <p:nvPr/>
          </p:nvSpPr>
          <p:spPr>
            <a:xfrm>
              <a:off x="2990031" y="1216934"/>
              <a:ext cx="480626" cy="3916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latin typeface="Source Sans Pro" panose="020B0503030403020204" pitchFamily="34" charset="0"/>
                  <a:cs typeface="Helvetica" panose="020B0604020202020204" pitchFamily="34" charset="0"/>
                </a:rPr>
                <a:t>5 </a:t>
              </a:r>
              <a:r>
                <a:rPr lang="fr-FR" sz="700" b="1"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  <a:p>
              <a:pPr algn="ctr"/>
              <a:r>
                <a:rPr lang="fr-FR" sz="1000" b="1">
                  <a:latin typeface="Source Sans Pro" panose="020B0503030403020204" pitchFamily="34" charset="0"/>
                  <a:cs typeface="Helvetica" panose="020B0604020202020204" pitchFamily="34" charset="0"/>
                </a:rPr>
                <a:t>(0,6%)</a:t>
              </a:r>
            </a:p>
          </p:txBody>
        </p:sp>
        <p:sp>
          <p:nvSpPr>
            <p:cNvPr id="113" name="ZoneTexte 21">
              <a:extLst>
                <a:ext uri="{FF2B5EF4-FFF2-40B4-BE49-F238E27FC236}">
                  <a16:creationId xmlns:a16="http://schemas.microsoft.com/office/drawing/2014/main" id="{863639A1-3060-4385-B9D4-C5EA8C2F6C77}"/>
                </a:ext>
              </a:extLst>
            </p:cNvPr>
            <p:cNvSpPr txBox="1"/>
            <p:nvPr/>
          </p:nvSpPr>
          <p:spPr>
            <a:xfrm>
              <a:off x="3030451" y="1678325"/>
              <a:ext cx="531576" cy="3916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latin typeface="Source Sans Pro" panose="020B0503030403020204" pitchFamily="34" charset="0"/>
                  <a:cs typeface="Helvetica" panose="020B0604020202020204" pitchFamily="34" charset="0"/>
                </a:rPr>
                <a:t>25 </a:t>
              </a:r>
              <a:r>
                <a:rPr lang="fr-FR" sz="700" b="1"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  <a:p>
              <a:pPr algn="ctr"/>
              <a:r>
                <a:rPr lang="fr-FR" sz="1000" b="1">
                  <a:latin typeface="Source Sans Pro" panose="020B0503030403020204" pitchFamily="34" charset="0"/>
                  <a:cs typeface="Helvetica" panose="020B0604020202020204" pitchFamily="34" charset="0"/>
                </a:rPr>
                <a:t>(17%)</a:t>
              </a:r>
            </a:p>
          </p:txBody>
        </p:sp>
        <p:sp>
          <p:nvSpPr>
            <p:cNvPr id="114" name="ZoneTexte 23">
              <a:extLst>
                <a:ext uri="{FF2B5EF4-FFF2-40B4-BE49-F238E27FC236}">
                  <a16:creationId xmlns:a16="http://schemas.microsoft.com/office/drawing/2014/main" id="{D131A361-7C89-4437-A486-140E11CBA0B2}"/>
                </a:ext>
              </a:extLst>
            </p:cNvPr>
            <p:cNvSpPr txBox="1"/>
            <p:nvPr/>
          </p:nvSpPr>
          <p:spPr>
            <a:xfrm>
              <a:off x="2613523" y="2532115"/>
              <a:ext cx="560690" cy="3916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latin typeface="Source Sans Pro" panose="020B0503030403020204" pitchFamily="34" charset="0"/>
                  <a:cs typeface="Helvetica" panose="020B0604020202020204" pitchFamily="34" charset="0"/>
                </a:rPr>
                <a:t>2,5 </a:t>
              </a:r>
              <a:r>
                <a:rPr lang="fr-FR" sz="700" b="1"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  <a:p>
              <a:pPr algn="ctr"/>
              <a:r>
                <a:rPr lang="fr-FR" sz="1000" b="1">
                  <a:latin typeface="Source Sans Pro" panose="020B0503030403020204" pitchFamily="34" charset="0"/>
                  <a:cs typeface="Helvetica" panose="020B0604020202020204" pitchFamily="34" charset="0"/>
                </a:rPr>
                <a:t>(0,04%)</a:t>
              </a:r>
            </a:p>
          </p:txBody>
        </p:sp>
        <p:sp>
          <p:nvSpPr>
            <p:cNvPr id="115" name="ZoneTexte 24">
              <a:extLst>
                <a:ext uri="{FF2B5EF4-FFF2-40B4-BE49-F238E27FC236}">
                  <a16:creationId xmlns:a16="http://schemas.microsoft.com/office/drawing/2014/main" id="{459104F6-25B0-4DE0-BBF4-3397869337E3}"/>
                </a:ext>
              </a:extLst>
            </p:cNvPr>
            <p:cNvSpPr txBox="1"/>
            <p:nvPr/>
          </p:nvSpPr>
          <p:spPr>
            <a:xfrm>
              <a:off x="2063346" y="2179600"/>
              <a:ext cx="611640" cy="3916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 dirty="0">
                  <a:latin typeface="Source Sans Pro" panose="020B0503030403020204" pitchFamily="34" charset="0"/>
                  <a:cs typeface="Helvetica" panose="020B0604020202020204" pitchFamily="34" charset="0"/>
                </a:rPr>
                <a:t>0,15 </a:t>
              </a:r>
              <a:r>
                <a:rPr lang="fr-FR" sz="700" b="1" dirty="0"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  <a:p>
              <a:pPr algn="ctr"/>
              <a:r>
                <a:rPr lang="fr-FR" sz="1000" b="1" dirty="0">
                  <a:latin typeface="Source Sans Pro" panose="020B0503030403020204" pitchFamily="34" charset="0"/>
                  <a:cs typeface="Helvetica" panose="020B0604020202020204" pitchFamily="34" charset="0"/>
                </a:rPr>
                <a:t>(0,15%)</a:t>
              </a:r>
            </a:p>
          </p:txBody>
        </p:sp>
        <p:sp>
          <p:nvSpPr>
            <p:cNvPr id="116" name="ZoneTexte 25">
              <a:extLst>
                <a:ext uri="{FF2B5EF4-FFF2-40B4-BE49-F238E27FC236}">
                  <a16:creationId xmlns:a16="http://schemas.microsoft.com/office/drawing/2014/main" id="{85F87496-C411-46E8-838A-288F3395149C}"/>
                </a:ext>
              </a:extLst>
            </p:cNvPr>
            <p:cNvSpPr txBox="1"/>
            <p:nvPr/>
          </p:nvSpPr>
          <p:spPr>
            <a:xfrm>
              <a:off x="1728840" y="1718279"/>
              <a:ext cx="582527" cy="3916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latin typeface="Source Sans Pro" panose="020B0503030403020204" pitchFamily="34" charset="0"/>
                  <a:cs typeface="Helvetica" panose="020B0604020202020204" pitchFamily="34" charset="0"/>
                </a:rPr>
                <a:t>180 </a:t>
              </a:r>
              <a:r>
                <a:rPr lang="fr-FR" sz="700" b="1"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  <a:p>
              <a:pPr algn="ctr"/>
              <a:r>
                <a:rPr lang="fr-FR" sz="1000" b="1">
                  <a:latin typeface="Source Sans Pro" panose="020B0503030403020204" pitchFamily="34" charset="0"/>
                  <a:cs typeface="Helvetica" panose="020B0604020202020204" pitchFamily="34" charset="0"/>
                </a:rPr>
                <a:t>(40%)</a:t>
              </a:r>
            </a:p>
          </p:txBody>
        </p:sp>
        <p:sp>
          <p:nvSpPr>
            <p:cNvPr id="117" name="ZoneTexte 27">
              <a:extLst>
                <a:ext uri="{FF2B5EF4-FFF2-40B4-BE49-F238E27FC236}">
                  <a16:creationId xmlns:a16="http://schemas.microsoft.com/office/drawing/2014/main" id="{CBA5DD78-D15F-476C-85B2-012BC413FA98}"/>
                </a:ext>
              </a:extLst>
            </p:cNvPr>
            <p:cNvSpPr txBox="1"/>
            <p:nvPr/>
          </p:nvSpPr>
          <p:spPr>
            <a:xfrm>
              <a:off x="3516249" y="1745364"/>
              <a:ext cx="582527" cy="24098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150 </a:t>
              </a:r>
              <a:r>
                <a:rPr lang="fr-FR" sz="7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</p:txBody>
        </p:sp>
        <p:sp>
          <p:nvSpPr>
            <p:cNvPr id="118" name="ZoneTexte 28">
              <a:extLst>
                <a:ext uri="{FF2B5EF4-FFF2-40B4-BE49-F238E27FC236}">
                  <a16:creationId xmlns:a16="http://schemas.microsoft.com/office/drawing/2014/main" id="{87C5D844-74F3-419F-B041-F2F3FAD3B250}"/>
                </a:ext>
              </a:extLst>
            </p:cNvPr>
            <p:cNvSpPr txBox="1"/>
            <p:nvPr/>
          </p:nvSpPr>
          <p:spPr>
            <a:xfrm>
              <a:off x="3300044" y="2729333"/>
              <a:ext cx="560690" cy="24098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0,3 </a:t>
              </a:r>
              <a:r>
                <a:rPr lang="fr-FR" sz="7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</p:txBody>
        </p:sp>
        <p:sp>
          <p:nvSpPr>
            <p:cNvPr id="119" name="ZoneTexte 29">
              <a:extLst>
                <a:ext uri="{FF2B5EF4-FFF2-40B4-BE49-F238E27FC236}">
                  <a16:creationId xmlns:a16="http://schemas.microsoft.com/office/drawing/2014/main" id="{65288F16-6E32-4B93-AEB1-3C535DB01F97}"/>
                </a:ext>
              </a:extLst>
            </p:cNvPr>
            <p:cNvSpPr txBox="1"/>
            <p:nvPr/>
          </p:nvSpPr>
          <p:spPr>
            <a:xfrm>
              <a:off x="2586553" y="3050115"/>
              <a:ext cx="662590" cy="24098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6.000 </a:t>
              </a:r>
              <a:r>
                <a:rPr lang="fr-FR" sz="7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</p:txBody>
        </p:sp>
        <p:sp>
          <p:nvSpPr>
            <p:cNvPr id="120" name="ZoneTexte 30">
              <a:extLst>
                <a:ext uri="{FF2B5EF4-FFF2-40B4-BE49-F238E27FC236}">
                  <a16:creationId xmlns:a16="http://schemas.microsoft.com/office/drawing/2014/main" id="{FE5116AE-C58E-4A98-90D7-AABD6D4E3EFC}"/>
                </a:ext>
              </a:extLst>
            </p:cNvPr>
            <p:cNvSpPr txBox="1"/>
            <p:nvPr/>
          </p:nvSpPr>
          <p:spPr>
            <a:xfrm>
              <a:off x="1881061" y="2791206"/>
              <a:ext cx="582527" cy="24098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100 </a:t>
              </a:r>
              <a:r>
                <a:rPr lang="fr-FR" sz="7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</p:txBody>
        </p:sp>
        <p:sp>
          <p:nvSpPr>
            <p:cNvPr id="121" name="ZoneTexte 31">
              <a:extLst>
                <a:ext uri="{FF2B5EF4-FFF2-40B4-BE49-F238E27FC236}">
                  <a16:creationId xmlns:a16="http://schemas.microsoft.com/office/drawing/2014/main" id="{5C20AFBE-1DA4-4D93-A0F3-E591A69C999D}"/>
                </a:ext>
              </a:extLst>
            </p:cNvPr>
            <p:cNvSpPr txBox="1"/>
            <p:nvPr/>
          </p:nvSpPr>
          <p:spPr>
            <a:xfrm>
              <a:off x="1725178" y="1499222"/>
              <a:ext cx="582527" cy="24098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450 </a:t>
              </a:r>
              <a:r>
                <a:rPr lang="fr-FR" sz="7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</p:txBody>
        </p:sp>
        <p:sp>
          <p:nvSpPr>
            <p:cNvPr id="122" name="ZoneTexte 32">
              <a:extLst>
                <a:ext uri="{FF2B5EF4-FFF2-40B4-BE49-F238E27FC236}">
                  <a16:creationId xmlns:a16="http://schemas.microsoft.com/office/drawing/2014/main" id="{5F04A2F4-8A17-48B5-8113-6BADCE8EC019}"/>
                </a:ext>
              </a:extLst>
            </p:cNvPr>
            <p:cNvSpPr txBox="1"/>
            <p:nvPr/>
          </p:nvSpPr>
          <p:spPr>
            <a:xfrm>
              <a:off x="2937826" y="2139904"/>
              <a:ext cx="662590" cy="3916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latin typeface="Source Sans Pro" panose="020B0503030403020204" pitchFamily="34" charset="0"/>
                  <a:cs typeface="Helvetica" panose="020B0604020202020204" pitchFamily="34" charset="0"/>
                </a:rPr>
                <a:t>0,015 </a:t>
              </a:r>
              <a:r>
                <a:rPr lang="fr-FR" sz="700" b="1"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  <a:p>
              <a:pPr algn="ctr"/>
              <a:r>
                <a:rPr lang="fr-FR" sz="1000" b="1">
                  <a:latin typeface="Source Sans Pro" panose="020B0503030403020204" pitchFamily="34" charset="0"/>
                  <a:cs typeface="Helvetica" panose="020B0604020202020204" pitchFamily="34" charset="0"/>
                </a:rPr>
                <a:t>(5%)</a:t>
              </a:r>
            </a:p>
          </p:txBody>
        </p:sp>
      </p:grp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F63C3295-E0BF-488B-84F4-86012033B036}"/>
              </a:ext>
            </a:extLst>
          </p:cNvPr>
          <p:cNvGrpSpPr/>
          <p:nvPr/>
        </p:nvGrpSpPr>
        <p:grpSpPr>
          <a:xfrm>
            <a:off x="3225183" y="2450194"/>
            <a:ext cx="5986412" cy="4026653"/>
            <a:chOff x="0" y="0"/>
            <a:chExt cx="5653392" cy="3905078"/>
          </a:xfrm>
        </p:grpSpPr>
        <p:graphicFrame>
          <p:nvGraphicFramePr>
            <p:cNvPr id="124" name="Graphique 123">
              <a:extLst>
                <a:ext uri="{FF2B5EF4-FFF2-40B4-BE49-F238E27FC236}">
                  <a16:creationId xmlns:a16="http://schemas.microsoft.com/office/drawing/2014/main" id="{19754C79-C84B-4092-BED1-D53240C2EA6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5653392" cy="39050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5" name="ZoneTexte 4">
              <a:extLst>
                <a:ext uri="{FF2B5EF4-FFF2-40B4-BE49-F238E27FC236}">
                  <a16:creationId xmlns:a16="http://schemas.microsoft.com/office/drawing/2014/main" id="{3B50CE9A-CA55-4C8E-83DC-0A4BC392E379}"/>
                </a:ext>
              </a:extLst>
            </p:cNvPr>
            <p:cNvSpPr txBox="1"/>
            <p:nvPr/>
          </p:nvSpPr>
          <p:spPr>
            <a:xfrm>
              <a:off x="1926647" y="750863"/>
              <a:ext cx="759102" cy="23980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0,1 </a:t>
              </a:r>
              <a:r>
                <a:rPr lang="fr-FR" sz="700" b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ng/ Nm3</a:t>
              </a:r>
            </a:p>
          </p:txBody>
        </p:sp>
        <p:sp>
          <p:nvSpPr>
            <p:cNvPr id="126" name="ZoneTexte 5">
              <a:extLst>
                <a:ext uri="{FF2B5EF4-FFF2-40B4-BE49-F238E27FC236}">
                  <a16:creationId xmlns:a16="http://schemas.microsoft.com/office/drawing/2014/main" id="{E68387B6-3AC4-4903-B94B-C883276C2248}"/>
                </a:ext>
              </a:extLst>
            </p:cNvPr>
            <p:cNvSpPr txBox="1"/>
            <p:nvPr/>
          </p:nvSpPr>
          <p:spPr>
            <a:xfrm>
              <a:off x="2089090" y="1125922"/>
              <a:ext cx="778196" cy="37517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0,01 </a:t>
              </a:r>
              <a:r>
                <a:rPr lang="fr-FR" sz="700" b="1">
                  <a:latin typeface="Helvetica" panose="020B0604020202020204" pitchFamily="34" charset="0"/>
                  <a:cs typeface="Helvetica" panose="020B0604020202020204" pitchFamily="34" charset="0"/>
                </a:rPr>
                <a:t>ng/ Nm3</a:t>
              </a:r>
            </a:p>
            <a:p>
              <a:pPr algn="ctr"/>
              <a:r>
                <a:rPr lang="fr-FR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(10%)</a:t>
              </a:r>
            </a:p>
          </p:txBody>
        </p:sp>
        <p:sp>
          <p:nvSpPr>
            <p:cNvPr id="127" name="ZoneTexte 6">
              <a:extLst>
                <a:ext uri="{FF2B5EF4-FFF2-40B4-BE49-F238E27FC236}">
                  <a16:creationId xmlns:a16="http://schemas.microsoft.com/office/drawing/2014/main" id="{FDD24939-A6F4-4502-A222-AD378AA4F715}"/>
                </a:ext>
              </a:extLst>
            </p:cNvPr>
            <p:cNvSpPr txBox="1"/>
            <p:nvPr/>
          </p:nvSpPr>
          <p:spPr>
            <a:xfrm>
              <a:off x="2828834" y="1228139"/>
              <a:ext cx="633469" cy="37517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1 </a:t>
              </a:r>
              <a:r>
                <a:rPr lang="fr-FR" sz="700" b="1">
                  <a:latin typeface="Helvetica" panose="020B0604020202020204" pitchFamily="34" charset="0"/>
                  <a:cs typeface="Helvetica" panose="020B0604020202020204" pitchFamily="34" charset="0"/>
                </a:rPr>
                <a:t>mg/ Nm3</a:t>
              </a:r>
            </a:p>
            <a:p>
              <a:pPr algn="ctr"/>
              <a:r>
                <a:rPr lang="fr-FR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(10%)</a:t>
              </a:r>
            </a:p>
          </p:txBody>
        </p:sp>
        <p:sp>
          <p:nvSpPr>
            <p:cNvPr id="128" name="ZoneTexte 7">
              <a:extLst>
                <a:ext uri="{FF2B5EF4-FFF2-40B4-BE49-F238E27FC236}">
                  <a16:creationId xmlns:a16="http://schemas.microsoft.com/office/drawing/2014/main" id="{1898607C-C9B9-4953-BA80-77CE45FCE395}"/>
                </a:ext>
              </a:extLst>
            </p:cNvPr>
            <p:cNvSpPr txBox="1"/>
            <p:nvPr/>
          </p:nvSpPr>
          <p:spPr>
            <a:xfrm>
              <a:off x="3148122" y="1638439"/>
              <a:ext cx="633469" cy="37517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1 </a:t>
              </a:r>
              <a:r>
                <a:rPr lang="fr-FR" sz="700" b="1">
                  <a:latin typeface="Helvetica" panose="020B0604020202020204" pitchFamily="34" charset="0"/>
                  <a:cs typeface="Helvetica" panose="020B0604020202020204" pitchFamily="34" charset="0"/>
                </a:rPr>
                <a:t>mg/ Nm3</a:t>
              </a:r>
            </a:p>
            <a:p>
              <a:pPr algn="ctr"/>
              <a:r>
                <a:rPr lang="fr-FR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(2%)</a:t>
              </a:r>
            </a:p>
          </p:txBody>
        </p:sp>
        <p:sp>
          <p:nvSpPr>
            <p:cNvPr id="129" name="ZoneTexte 8">
              <a:extLst>
                <a:ext uri="{FF2B5EF4-FFF2-40B4-BE49-F238E27FC236}">
                  <a16:creationId xmlns:a16="http://schemas.microsoft.com/office/drawing/2014/main" id="{7B3A412B-9312-4E28-A3F1-6578BB968F08}"/>
                </a:ext>
              </a:extLst>
            </p:cNvPr>
            <p:cNvSpPr txBox="1"/>
            <p:nvPr/>
          </p:nvSpPr>
          <p:spPr>
            <a:xfrm>
              <a:off x="3046340" y="2188609"/>
              <a:ext cx="869149" cy="37517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0,001 </a:t>
              </a:r>
              <a:r>
                <a:rPr lang="fr-FR" sz="700" b="1">
                  <a:latin typeface="Helvetica" panose="020B0604020202020204" pitchFamily="34" charset="0"/>
                  <a:cs typeface="Helvetica" panose="020B0604020202020204" pitchFamily="34" charset="0"/>
                </a:rPr>
                <a:t>mg/ Nm3</a:t>
              </a:r>
            </a:p>
            <a:p>
              <a:pPr algn="ctr"/>
              <a:r>
                <a:rPr lang="fr-FR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(2%)</a:t>
              </a:r>
            </a:p>
          </p:txBody>
        </p:sp>
        <p:sp>
          <p:nvSpPr>
            <p:cNvPr id="130" name="ZoneTexte 9">
              <a:extLst>
                <a:ext uri="{FF2B5EF4-FFF2-40B4-BE49-F238E27FC236}">
                  <a16:creationId xmlns:a16="http://schemas.microsoft.com/office/drawing/2014/main" id="{B50DA928-199B-4BB7-9084-C99C70AD6026}"/>
                </a:ext>
              </a:extLst>
            </p:cNvPr>
            <p:cNvSpPr txBox="1"/>
            <p:nvPr/>
          </p:nvSpPr>
          <p:spPr>
            <a:xfrm>
              <a:off x="2539132" y="2509705"/>
              <a:ext cx="633469" cy="37517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1 </a:t>
              </a:r>
              <a:r>
                <a:rPr lang="fr-FR" sz="700" b="1">
                  <a:latin typeface="Helvetica" panose="020B0604020202020204" pitchFamily="34" charset="0"/>
                  <a:cs typeface="Helvetica" panose="020B0604020202020204" pitchFamily="34" charset="0"/>
                </a:rPr>
                <a:t>mg/ Nm3</a:t>
              </a:r>
            </a:p>
            <a:p>
              <a:pPr algn="ctr"/>
              <a:r>
                <a:rPr lang="fr-FR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(10%)</a:t>
              </a:r>
            </a:p>
          </p:txBody>
        </p:sp>
        <p:sp>
          <p:nvSpPr>
            <p:cNvPr id="131" name="ZoneTexte 10">
              <a:extLst>
                <a:ext uri="{FF2B5EF4-FFF2-40B4-BE49-F238E27FC236}">
                  <a16:creationId xmlns:a16="http://schemas.microsoft.com/office/drawing/2014/main" id="{2627B9EF-F8CA-4E48-8C7F-EE0F197BBDCE}"/>
                </a:ext>
              </a:extLst>
            </p:cNvPr>
            <p:cNvSpPr txBox="1"/>
            <p:nvPr/>
          </p:nvSpPr>
          <p:spPr>
            <a:xfrm>
              <a:off x="1880440" y="2190972"/>
              <a:ext cx="801812" cy="37517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0,01 </a:t>
              </a:r>
              <a:r>
                <a:rPr lang="fr-FR" sz="700" b="1">
                  <a:latin typeface="Helvetica" panose="020B0604020202020204" pitchFamily="34" charset="0"/>
                  <a:cs typeface="Helvetica" panose="020B0604020202020204" pitchFamily="34" charset="0"/>
                </a:rPr>
                <a:t>mg/ Nm3</a:t>
              </a:r>
            </a:p>
            <a:p>
              <a:pPr algn="ctr"/>
              <a:r>
                <a:rPr lang="fr-FR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(1%)</a:t>
              </a:r>
            </a:p>
          </p:txBody>
        </p:sp>
        <p:sp>
          <p:nvSpPr>
            <p:cNvPr id="132" name="ZoneTexte 11">
              <a:extLst>
                <a:ext uri="{FF2B5EF4-FFF2-40B4-BE49-F238E27FC236}">
                  <a16:creationId xmlns:a16="http://schemas.microsoft.com/office/drawing/2014/main" id="{E111C33D-74FD-4BA2-B4C3-62E6E9C96B27}"/>
                </a:ext>
              </a:extLst>
            </p:cNvPr>
            <p:cNvSpPr txBox="1"/>
            <p:nvPr/>
          </p:nvSpPr>
          <p:spPr>
            <a:xfrm>
              <a:off x="1859176" y="1707073"/>
              <a:ext cx="768143" cy="37517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120 </a:t>
              </a:r>
              <a:r>
                <a:rPr lang="fr-FR" sz="700" b="1">
                  <a:latin typeface="Helvetica" panose="020B0604020202020204" pitchFamily="34" charset="0"/>
                  <a:cs typeface="Helvetica" panose="020B0604020202020204" pitchFamily="34" charset="0"/>
                </a:rPr>
                <a:t>mg/ Nm3</a:t>
              </a:r>
            </a:p>
            <a:p>
              <a:pPr algn="ctr"/>
              <a:r>
                <a:rPr lang="fr-FR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(60%)</a:t>
              </a:r>
            </a:p>
          </p:txBody>
        </p:sp>
        <p:sp>
          <p:nvSpPr>
            <p:cNvPr id="133" name="ZoneTexte 12">
              <a:extLst>
                <a:ext uri="{FF2B5EF4-FFF2-40B4-BE49-F238E27FC236}">
                  <a16:creationId xmlns:a16="http://schemas.microsoft.com/office/drawing/2014/main" id="{D6B24A00-F93E-4E40-9A3A-CD0549589A03}"/>
                </a:ext>
              </a:extLst>
            </p:cNvPr>
            <p:cNvSpPr txBox="1"/>
            <p:nvPr/>
          </p:nvSpPr>
          <p:spPr>
            <a:xfrm>
              <a:off x="3049262" y="774235"/>
              <a:ext cx="712413" cy="23980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10</a:t>
              </a:r>
              <a:r>
                <a:rPr lang="fr-FR" sz="700" b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mg/ Nm3</a:t>
              </a:r>
            </a:p>
          </p:txBody>
        </p:sp>
        <p:sp>
          <p:nvSpPr>
            <p:cNvPr id="134" name="ZoneTexte 13">
              <a:extLst>
                <a:ext uri="{FF2B5EF4-FFF2-40B4-BE49-F238E27FC236}">
                  <a16:creationId xmlns:a16="http://schemas.microsoft.com/office/drawing/2014/main" id="{1ACAAB9C-755F-4526-9208-D4DE3F1BD4D9}"/>
                </a:ext>
              </a:extLst>
            </p:cNvPr>
            <p:cNvSpPr txBox="1"/>
            <p:nvPr/>
          </p:nvSpPr>
          <p:spPr>
            <a:xfrm>
              <a:off x="3708904" y="1741651"/>
              <a:ext cx="748366" cy="23980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50 </a:t>
              </a:r>
              <a:r>
                <a:rPr lang="fr-FR" sz="700" b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mg/ Nm3</a:t>
              </a:r>
            </a:p>
          </p:txBody>
        </p:sp>
        <p:sp>
          <p:nvSpPr>
            <p:cNvPr id="135" name="ZoneTexte 14">
              <a:extLst>
                <a:ext uri="{FF2B5EF4-FFF2-40B4-BE49-F238E27FC236}">
                  <a16:creationId xmlns:a16="http://schemas.microsoft.com/office/drawing/2014/main" id="{CE7BC401-2197-42D4-908A-9E113A411E3B}"/>
                </a:ext>
              </a:extLst>
            </p:cNvPr>
            <p:cNvSpPr txBox="1"/>
            <p:nvPr/>
          </p:nvSpPr>
          <p:spPr>
            <a:xfrm>
              <a:off x="3374639" y="2717934"/>
              <a:ext cx="856228" cy="23980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0,05 </a:t>
              </a:r>
              <a:r>
                <a:rPr lang="fr-FR" sz="700" b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mg/ Nm3</a:t>
              </a:r>
            </a:p>
          </p:txBody>
        </p:sp>
        <p:sp>
          <p:nvSpPr>
            <p:cNvPr id="136" name="ZoneTexte 15">
              <a:extLst>
                <a:ext uri="{FF2B5EF4-FFF2-40B4-BE49-F238E27FC236}">
                  <a16:creationId xmlns:a16="http://schemas.microsoft.com/office/drawing/2014/main" id="{133DC83E-DC32-48DD-939B-84FD1FD0ECD2}"/>
                </a:ext>
              </a:extLst>
            </p:cNvPr>
            <p:cNvSpPr txBox="1"/>
            <p:nvPr/>
          </p:nvSpPr>
          <p:spPr>
            <a:xfrm>
              <a:off x="2528071" y="3117350"/>
              <a:ext cx="748367" cy="23980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10 </a:t>
              </a:r>
              <a:r>
                <a:rPr lang="fr-FR" sz="700" b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mg/ Nm3</a:t>
              </a:r>
            </a:p>
          </p:txBody>
        </p:sp>
        <p:sp>
          <p:nvSpPr>
            <p:cNvPr id="137" name="ZoneTexte 16">
              <a:extLst>
                <a:ext uri="{FF2B5EF4-FFF2-40B4-BE49-F238E27FC236}">
                  <a16:creationId xmlns:a16="http://schemas.microsoft.com/office/drawing/2014/main" id="{D5C536FC-F784-4768-ACEE-5D425C07AE0E}"/>
                </a:ext>
              </a:extLst>
            </p:cNvPr>
            <p:cNvSpPr txBox="1"/>
            <p:nvPr/>
          </p:nvSpPr>
          <p:spPr>
            <a:xfrm>
              <a:off x="1555591" y="2806897"/>
              <a:ext cx="784320" cy="23980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0,5 </a:t>
              </a:r>
              <a:r>
                <a:rPr lang="fr-FR" sz="700" b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mg/ Nm3</a:t>
              </a:r>
            </a:p>
          </p:txBody>
        </p:sp>
        <p:sp>
          <p:nvSpPr>
            <p:cNvPr id="138" name="ZoneTexte 17">
              <a:extLst>
                <a:ext uri="{FF2B5EF4-FFF2-40B4-BE49-F238E27FC236}">
                  <a16:creationId xmlns:a16="http://schemas.microsoft.com/office/drawing/2014/main" id="{8BDD305B-9B64-4CA3-B3DB-D31C8EE516E7}"/>
                </a:ext>
              </a:extLst>
            </p:cNvPr>
            <p:cNvSpPr txBox="1"/>
            <p:nvPr/>
          </p:nvSpPr>
          <p:spPr>
            <a:xfrm>
              <a:off x="1375373" y="1537502"/>
              <a:ext cx="820274" cy="23980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200 </a:t>
              </a:r>
              <a:r>
                <a:rPr lang="fr-FR" sz="700" b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mg/ Nm3</a:t>
              </a:r>
            </a:p>
          </p:txBody>
        </p:sp>
      </p:grpSp>
      <p:grpSp>
        <p:nvGrpSpPr>
          <p:cNvPr id="48138" name="Groupe 8">
            <a:extLst>
              <a:ext uri="{FF2B5EF4-FFF2-40B4-BE49-F238E27FC236}">
                <a16:creationId xmlns:a16="http://schemas.microsoft.com/office/drawing/2014/main" id="{5AC399A2-BE71-42D4-8DD3-50C939BF7DD0}"/>
              </a:ext>
            </a:extLst>
          </p:cNvPr>
          <p:cNvGrpSpPr>
            <a:grpSpLocks/>
          </p:cNvGrpSpPr>
          <p:nvPr/>
        </p:nvGrpSpPr>
        <p:grpSpPr bwMode="auto">
          <a:xfrm>
            <a:off x="3354324" y="6242724"/>
            <a:ext cx="6405563" cy="285750"/>
            <a:chOff x="2165044" y="6120024"/>
            <a:chExt cx="6405515" cy="284962"/>
          </a:xfrm>
        </p:grpSpPr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CAACF872-ED4C-424E-9A8A-BD9714A39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6366" y="6124773"/>
              <a:ext cx="3535337" cy="264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en-GB" sz="1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anose="020B0503030403020204" pitchFamily="34" charset="0"/>
                </a:rPr>
                <a:t>Limites</a:t>
              </a:r>
              <a:r>
                <a:rPr lang="en-GB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anose="020B0503030403020204" pitchFamily="34" charset="0"/>
                </a:rPr>
                <a:t> de </a:t>
              </a:r>
              <a:r>
                <a:rPr lang="en-GB" sz="1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anose="020B0503030403020204" pitchFamily="34" charset="0"/>
                </a:rPr>
                <a:t>Emissões</a:t>
              </a:r>
              <a:endPara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CC422D3-0AA4-46D8-98AE-88D932B4D4A5}"/>
                </a:ext>
              </a:extLst>
            </p:cNvPr>
            <p:cNvSpPr/>
            <p:nvPr/>
          </p:nvSpPr>
          <p:spPr>
            <a:xfrm>
              <a:off x="2165044" y="6140604"/>
              <a:ext cx="342897" cy="264382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latin typeface="Source Sans Pro" panose="020B0503030403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E79537-9D42-424E-82D1-C968614DF886}"/>
                </a:ext>
              </a:extLst>
            </p:cNvPr>
            <p:cNvSpPr/>
            <p:nvPr/>
          </p:nvSpPr>
          <p:spPr>
            <a:xfrm>
              <a:off x="4576439" y="6120024"/>
              <a:ext cx="342897" cy="264381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latin typeface="Source Sans Pro" panose="020B0503030403020204" pitchFamily="34" charset="0"/>
              </a:endParaRPr>
            </a:p>
          </p:txBody>
        </p:sp>
        <p:sp>
          <p:nvSpPr>
            <p:cNvPr id="48144" name="Rectangle 3">
              <a:extLst>
                <a:ext uri="{FF2B5EF4-FFF2-40B4-BE49-F238E27FC236}">
                  <a16:creationId xmlns:a16="http://schemas.microsoft.com/office/drawing/2014/main" id="{C53A3B38-44D9-4ACD-B34E-EC23382A48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4759" y="6120024"/>
              <a:ext cx="3535800" cy="263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ts val="2663"/>
                </a:spcBef>
                <a:buClr>
                  <a:schemeClr val="accent1"/>
                </a:buClr>
                <a:buSzPct val="75000"/>
                <a:defRPr sz="2000">
                  <a:solidFill>
                    <a:srgbClr val="125B7B"/>
                  </a:solidFill>
                  <a:latin typeface="Tw Cen MT" panose="020B0602020104020603" pitchFamily="34" charset="0"/>
                  <a:ea typeface="Tw Cen MT" panose="020B0602020104020603" pitchFamily="34" charset="0"/>
                  <a:cs typeface="Tw Cen MT" panose="020B0602020104020603" pitchFamily="34" charset="0"/>
                </a:defRPr>
              </a:lvl1pPr>
              <a:lvl2pPr>
                <a:spcBef>
                  <a:spcPts val="800"/>
                </a:spcBef>
                <a:buClr>
                  <a:srgbClr val="D9D9D9"/>
                </a:buClr>
                <a:buSzPct val="75000"/>
                <a:defRPr b="1">
                  <a:solidFill>
                    <a:schemeClr val="tx1"/>
                  </a:solidFill>
                  <a:latin typeface="Tw Cen MT" panose="020B0602020104020603" pitchFamily="34" charset="0"/>
                  <a:ea typeface="Tw Cen MT" panose="020B0602020104020603" pitchFamily="34" charset="0"/>
                  <a:cs typeface="Tw Cen MT" panose="020B0602020104020603" pitchFamily="34" charset="0"/>
                </a:defRPr>
              </a:lvl2pPr>
              <a:lvl3pPr>
                <a:spcBef>
                  <a:spcPts val="800"/>
                </a:spcBef>
                <a:buClr>
                  <a:schemeClr val="accent1"/>
                </a:buClr>
                <a:buSzPct val="100000"/>
                <a:defRPr sz="1600">
                  <a:solidFill>
                    <a:srgbClr val="000000"/>
                  </a:solidFill>
                  <a:latin typeface="Tw Cen MT" panose="020B0602020104020603" pitchFamily="34" charset="0"/>
                  <a:ea typeface="Tw Cen MT" panose="020B0602020104020603" pitchFamily="34" charset="0"/>
                  <a:cs typeface="Tw Cen MT" panose="020B0602020104020603" pitchFamily="34" charset="0"/>
                </a:defRPr>
              </a:lvl3pPr>
              <a:lvl4pPr marL="236538">
                <a:spcBef>
                  <a:spcPts val="800"/>
                </a:spcBef>
                <a:buClr>
                  <a:srgbClr val="D9D9D9"/>
                </a:buClr>
                <a:buSzPct val="120000"/>
                <a:defRPr sz="1600">
                  <a:solidFill>
                    <a:srgbClr val="000000"/>
                  </a:solidFill>
                  <a:latin typeface="Tw Cen MT" panose="020B0602020104020603" pitchFamily="34" charset="0"/>
                  <a:ea typeface="Tw Cen MT" panose="020B0602020104020603" pitchFamily="34" charset="0"/>
                  <a:cs typeface="Tw Cen MT" panose="020B0602020104020603" pitchFamily="34" charset="0"/>
                </a:defRPr>
              </a:lvl4pPr>
              <a:lvl5pPr>
                <a:spcBef>
                  <a:spcPts val="800"/>
                </a:spcBef>
                <a:buClr>
                  <a:schemeClr val="accent1"/>
                </a:buClr>
                <a:buSzPct val="120000"/>
                <a:defRPr sz="1600">
                  <a:solidFill>
                    <a:srgbClr val="000000"/>
                  </a:solidFill>
                  <a:latin typeface="Tw Cen MT" panose="020B0602020104020603" pitchFamily="34" charset="0"/>
                  <a:ea typeface="Tw Cen MT" panose="020B0602020104020603" pitchFamily="34" charset="0"/>
                  <a:cs typeface="Tw Cen MT" panose="020B0602020104020603" pitchFamily="34" charset="0"/>
                </a:defRPr>
              </a:lvl5pPr>
              <a:lvl6pPr marL="457200" fontAlgn="base"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defRPr sz="1600">
                  <a:solidFill>
                    <a:srgbClr val="000000"/>
                  </a:solidFill>
                  <a:latin typeface="Tw Cen MT" panose="020B0602020104020603" pitchFamily="34" charset="0"/>
                  <a:ea typeface="Tw Cen MT" panose="020B0602020104020603" pitchFamily="34" charset="0"/>
                  <a:cs typeface="Tw Cen MT" panose="020B0602020104020603" pitchFamily="34" charset="0"/>
                </a:defRPr>
              </a:lvl6pPr>
              <a:lvl7pPr marL="914400" fontAlgn="base"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defRPr sz="1600">
                  <a:solidFill>
                    <a:srgbClr val="000000"/>
                  </a:solidFill>
                  <a:latin typeface="Tw Cen MT" panose="020B0602020104020603" pitchFamily="34" charset="0"/>
                  <a:ea typeface="Tw Cen MT" panose="020B0602020104020603" pitchFamily="34" charset="0"/>
                  <a:cs typeface="Tw Cen MT" panose="020B0602020104020603" pitchFamily="34" charset="0"/>
                </a:defRPr>
              </a:lvl7pPr>
              <a:lvl8pPr marL="1371600" fontAlgn="base"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defRPr sz="1600">
                  <a:solidFill>
                    <a:srgbClr val="000000"/>
                  </a:solidFill>
                  <a:latin typeface="Tw Cen MT" panose="020B0602020104020603" pitchFamily="34" charset="0"/>
                  <a:ea typeface="Tw Cen MT" panose="020B0602020104020603" pitchFamily="34" charset="0"/>
                  <a:cs typeface="Tw Cen MT" panose="020B0602020104020603" pitchFamily="34" charset="0"/>
                </a:defRPr>
              </a:lvl8pPr>
              <a:lvl9pPr marL="1828800" fontAlgn="base"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defRPr sz="1600">
                  <a:solidFill>
                    <a:srgbClr val="000000"/>
                  </a:solidFill>
                  <a:latin typeface="Tw Cen MT" panose="020B0602020104020603" pitchFamily="34" charset="0"/>
                  <a:ea typeface="Tw Cen MT" panose="020B0602020104020603" pitchFamily="34" charset="0"/>
                  <a:cs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</a:pPr>
              <a:r>
                <a:rPr lang="en-GB" altLang="pt-BR" sz="1600" b="1" dirty="0" err="1">
                  <a:solidFill>
                    <a:srgbClr val="92D050"/>
                  </a:solidFill>
                  <a:latin typeface="Source Sans Pro" panose="020B0503030403020204" pitchFamily="34" charset="0"/>
                </a:rPr>
                <a:t>Valores</a:t>
              </a:r>
              <a:r>
                <a:rPr lang="en-GB" altLang="pt-BR" sz="1600" b="1" dirty="0">
                  <a:solidFill>
                    <a:srgbClr val="92D050"/>
                  </a:solidFill>
                  <a:latin typeface="Source Sans Pro" panose="020B0503030403020204" pitchFamily="34" charset="0"/>
                </a:rPr>
                <a:t> </a:t>
              </a:r>
              <a:r>
                <a:rPr lang="en-GB" altLang="pt-BR" sz="1600" b="1" dirty="0" err="1">
                  <a:solidFill>
                    <a:srgbClr val="92D050"/>
                  </a:solidFill>
                  <a:latin typeface="Source Sans Pro" panose="020B0503030403020204" pitchFamily="34" charset="0"/>
                </a:rPr>
                <a:t>Tipicos</a:t>
              </a:r>
              <a:r>
                <a:rPr lang="en-GB" altLang="pt-BR" sz="1600" b="1" dirty="0">
                  <a:solidFill>
                    <a:srgbClr val="92D050"/>
                  </a:solidFill>
                  <a:latin typeface="Source Sans Pro" panose="020B0503030403020204" pitchFamily="34" charset="0"/>
                </a:rPr>
                <a:t> de Performance</a:t>
              </a:r>
              <a:endParaRPr lang="en-GB" altLang="pt-BR" sz="1200" b="1" dirty="0">
                <a:solidFill>
                  <a:srgbClr val="92D050"/>
                </a:solidFill>
                <a:latin typeface="Source Sans Pro" panose="020B0503030403020204" pitchFamily="34" charset="0"/>
              </a:endParaRP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F6651BA8-7F1A-2955-A51B-1ADBA17F3DE0}"/>
              </a:ext>
            </a:extLst>
          </p:cNvPr>
          <p:cNvSpPr/>
          <p:nvPr/>
        </p:nvSpPr>
        <p:spPr>
          <a:xfrm>
            <a:off x="2" y="0"/>
            <a:ext cx="9010648" cy="1285875"/>
          </a:xfrm>
          <a:prstGeom prst="rect">
            <a:avLst/>
          </a:prstGeom>
          <a:gradFill flip="none" rotWithShape="1">
            <a:gsLst>
              <a:gs pos="25000">
                <a:srgbClr val="305366">
                  <a:lumMod val="100000"/>
                </a:srgbClr>
              </a:gs>
              <a:gs pos="100000">
                <a:srgbClr val="10222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6D3BFB-6FBC-976C-0F15-D5A14F2D5F74}"/>
              </a:ext>
            </a:extLst>
          </p:cNvPr>
          <p:cNvSpPr txBox="1"/>
          <p:nvPr/>
        </p:nvSpPr>
        <p:spPr>
          <a:xfrm>
            <a:off x="516195" y="312105"/>
            <a:ext cx="8459183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Arial Black"/>
              </a:rPr>
              <a:t>Eficiência Ambiental de Usinas WTE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A3D1E4-C758-7B9D-05F1-476A0DF3C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538" y="342124"/>
            <a:ext cx="1903856" cy="63972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5D1664B-99BC-5E65-32BB-747BA4F3F665}"/>
              </a:ext>
            </a:extLst>
          </p:cNvPr>
          <p:cNvSpPr/>
          <p:nvPr/>
        </p:nvSpPr>
        <p:spPr>
          <a:xfrm>
            <a:off x="0" y="0"/>
            <a:ext cx="255181" cy="1285875"/>
          </a:xfrm>
          <a:prstGeom prst="rect">
            <a:avLst/>
          </a:prstGeom>
          <a:solidFill>
            <a:srgbClr val="F4C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oupe 75">
            <a:extLst>
              <a:ext uri="{FF2B5EF4-FFF2-40B4-BE49-F238E27FC236}">
                <a16:creationId xmlns:a16="http://schemas.microsoft.com/office/drawing/2014/main" id="{4B956620-53FD-4CC1-ABC0-B6F62EA5EE8A}"/>
              </a:ext>
            </a:extLst>
          </p:cNvPr>
          <p:cNvGrpSpPr/>
          <p:nvPr/>
        </p:nvGrpSpPr>
        <p:grpSpPr>
          <a:xfrm>
            <a:off x="-785641" y="2419205"/>
            <a:ext cx="5986207" cy="4031145"/>
            <a:chOff x="0" y="0"/>
            <a:chExt cx="5653392" cy="3905078"/>
          </a:xfrm>
        </p:grpSpPr>
        <p:graphicFrame>
          <p:nvGraphicFramePr>
            <p:cNvPr id="7" name="Graphique 76">
              <a:extLst>
                <a:ext uri="{FF2B5EF4-FFF2-40B4-BE49-F238E27FC236}">
                  <a16:creationId xmlns:a16="http://schemas.microsoft.com/office/drawing/2014/main" id="{FB526F39-61FD-4EED-A853-2E1FEEE05A8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5653392" cy="39050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" name="ZoneTexte 3">
              <a:extLst>
                <a:ext uri="{FF2B5EF4-FFF2-40B4-BE49-F238E27FC236}">
                  <a16:creationId xmlns:a16="http://schemas.microsoft.com/office/drawing/2014/main" id="{2DFDA965-145E-4392-8CCB-4E5FF319E002}"/>
                </a:ext>
              </a:extLst>
            </p:cNvPr>
            <p:cNvSpPr txBox="1"/>
            <p:nvPr/>
          </p:nvSpPr>
          <p:spPr>
            <a:xfrm>
              <a:off x="1921779" y="750863"/>
              <a:ext cx="675494" cy="2385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0,1 </a:t>
              </a:r>
              <a:r>
                <a:rPr lang="fr-FR" sz="7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ng/ Nm3</a:t>
              </a:r>
            </a:p>
          </p:txBody>
        </p:sp>
        <p:sp>
          <p:nvSpPr>
            <p:cNvPr id="9" name="ZoneTexte 4">
              <a:extLst>
                <a:ext uri="{FF2B5EF4-FFF2-40B4-BE49-F238E27FC236}">
                  <a16:creationId xmlns:a16="http://schemas.microsoft.com/office/drawing/2014/main" id="{683084B6-DD3B-4031-B04C-AD88E06A2ABF}"/>
                </a:ext>
              </a:extLst>
            </p:cNvPr>
            <p:cNvSpPr txBox="1"/>
            <p:nvPr/>
          </p:nvSpPr>
          <p:spPr>
            <a:xfrm>
              <a:off x="2170929" y="1157411"/>
              <a:ext cx="739078" cy="3875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 dirty="0">
                  <a:latin typeface="Source Sans Pro" panose="020B0503030403020204" pitchFamily="34" charset="0"/>
                  <a:cs typeface="Helvetica" panose="020B0604020202020204" pitchFamily="34" charset="0"/>
                </a:rPr>
                <a:t>0,05 </a:t>
              </a:r>
              <a:r>
                <a:rPr lang="fr-FR" sz="700" b="1" dirty="0" err="1">
                  <a:latin typeface="Source Sans Pro" panose="020B0503030403020204" pitchFamily="34" charset="0"/>
                  <a:cs typeface="Helvetica" panose="020B0604020202020204" pitchFamily="34" charset="0"/>
                </a:rPr>
                <a:t>ng</a:t>
              </a:r>
              <a:r>
                <a:rPr lang="fr-FR" sz="700" b="1" dirty="0">
                  <a:latin typeface="Source Sans Pro" panose="020B0503030403020204" pitchFamily="34" charset="0"/>
                  <a:cs typeface="Helvetica" panose="020B0604020202020204" pitchFamily="34" charset="0"/>
                </a:rPr>
                <a:t>/ Nm3</a:t>
              </a:r>
            </a:p>
            <a:p>
              <a:pPr algn="ctr"/>
              <a:r>
                <a:rPr lang="fr-FR" sz="1000" b="1" dirty="0">
                  <a:latin typeface="Source Sans Pro" panose="020B0503030403020204" pitchFamily="34" charset="0"/>
                  <a:cs typeface="Helvetica" panose="020B0604020202020204" pitchFamily="34" charset="0"/>
                </a:rPr>
                <a:t>(50%)</a:t>
              </a:r>
            </a:p>
          </p:txBody>
        </p:sp>
        <p:sp>
          <p:nvSpPr>
            <p:cNvPr id="10" name="ZoneTexte 5">
              <a:extLst>
                <a:ext uri="{FF2B5EF4-FFF2-40B4-BE49-F238E27FC236}">
                  <a16:creationId xmlns:a16="http://schemas.microsoft.com/office/drawing/2014/main" id="{387E4E96-69A4-4673-B236-FFEF9029537E}"/>
                </a:ext>
              </a:extLst>
            </p:cNvPr>
            <p:cNvSpPr txBox="1"/>
            <p:nvPr/>
          </p:nvSpPr>
          <p:spPr>
            <a:xfrm>
              <a:off x="2845669" y="1228139"/>
              <a:ext cx="599799" cy="3875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latin typeface="Source Sans Pro" panose="020B0503030403020204" pitchFamily="34" charset="0"/>
                  <a:cs typeface="Helvetica" panose="020B0604020202020204" pitchFamily="34" charset="0"/>
                </a:rPr>
                <a:t>5 </a:t>
              </a:r>
              <a:r>
                <a:rPr lang="fr-FR" sz="700" b="1"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  <a:p>
              <a:pPr algn="ctr"/>
              <a:r>
                <a:rPr lang="fr-FR" sz="1000" b="1">
                  <a:latin typeface="Source Sans Pro" panose="020B0503030403020204" pitchFamily="34" charset="0"/>
                  <a:cs typeface="Helvetica" panose="020B0604020202020204" pitchFamily="34" charset="0"/>
                </a:rPr>
                <a:t>(50%)</a:t>
              </a:r>
            </a:p>
          </p:txBody>
        </p:sp>
        <p:sp>
          <p:nvSpPr>
            <p:cNvPr id="11" name="ZoneTexte 6">
              <a:extLst>
                <a:ext uri="{FF2B5EF4-FFF2-40B4-BE49-F238E27FC236}">
                  <a16:creationId xmlns:a16="http://schemas.microsoft.com/office/drawing/2014/main" id="{1B489FC8-ECF6-417D-BB7D-1719FAAC3DF7}"/>
                </a:ext>
              </a:extLst>
            </p:cNvPr>
            <p:cNvSpPr txBox="1"/>
            <p:nvPr/>
          </p:nvSpPr>
          <p:spPr>
            <a:xfrm>
              <a:off x="3141143" y="1681756"/>
              <a:ext cx="663383" cy="3875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latin typeface="Source Sans Pro" panose="020B0503030403020204" pitchFamily="34" charset="0"/>
                  <a:cs typeface="Helvetica" panose="020B0604020202020204" pitchFamily="34" charset="0"/>
                </a:rPr>
                <a:t>25 </a:t>
              </a:r>
              <a:r>
                <a:rPr lang="fr-FR" sz="700" b="1"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  <a:p>
              <a:pPr algn="ctr"/>
              <a:r>
                <a:rPr lang="fr-FR" sz="1000" b="1">
                  <a:latin typeface="Source Sans Pro" panose="020B0503030403020204" pitchFamily="34" charset="0"/>
                  <a:cs typeface="Helvetica" panose="020B0604020202020204" pitchFamily="34" charset="0"/>
                </a:rPr>
                <a:t>(50%)</a:t>
              </a:r>
            </a:p>
          </p:txBody>
        </p:sp>
        <p:sp>
          <p:nvSpPr>
            <p:cNvPr id="12" name="ZoneTexte 7">
              <a:extLst>
                <a:ext uri="{FF2B5EF4-FFF2-40B4-BE49-F238E27FC236}">
                  <a16:creationId xmlns:a16="http://schemas.microsoft.com/office/drawing/2014/main" id="{5BC13B61-E26B-42E1-ACE9-0C21005380E5}"/>
                </a:ext>
              </a:extLst>
            </p:cNvPr>
            <p:cNvSpPr txBox="1"/>
            <p:nvPr/>
          </p:nvSpPr>
          <p:spPr>
            <a:xfrm>
              <a:off x="2995512" y="2151700"/>
              <a:ext cx="826882" cy="3875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latin typeface="Source Sans Pro" panose="020B0503030403020204" pitchFamily="34" charset="0"/>
                  <a:cs typeface="Helvetica" panose="020B0604020202020204" pitchFamily="34" charset="0"/>
                </a:rPr>
                <a:t>0,015 </a:t>
              </a:r>
              <a:r>
                <a:rPr lang="fr-FR" sz="700" b="1"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  <a:p>
              <a:pPr algn="ctr"/>
              <a:r>
                <a:rPr lang="fr-FR" sz="1000" b="1">
                  <a:latin typeface="Source Sans Pro" panose="020B0503030403020204" pitchFamily="34" charset="0"/>
                  <a:cs typeface="Helvetica" panose="020B0604020202020204" pitchFamily="34" charset="0"/>
                </a:rPr>
                <a:t>(30%)</a:t>
              </a:r>
            </a:p>
          </p:txBody>
        </p:sp>
        <p:sp>
          <p:nvSpPr>
            <p:cNvPr id="13" name="ZoneTexte 8">
              <a:extLst>
                <a:ext uri="{FF2B5EF4-FFF2-40B4-BE49-F238E27FC236}">
                  <a16:creationId xmlns:a16="http://schemas.microsoft.com/office/drawing/2014/main" id="{8F87E903-03CC-4B6B-BB76-7161F2989072}"/>
                </a:ext>
              </a:extLst>
            </p:cNvPr>
            <p:cNvSpPr txBox="1"/>
            <p:nvPr/>
          </p:nvSpPr>
          <p:spPr>
            <a:xfrm>
              <a:off x="2532996" y="2583522"/>
              <a:ext cx="699716" cy="3875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 dirty="0">
                  <a:latin typeface="Source Sans Pro" panose="020B0503030403020204" pitchFamily="34" charset="0"/>
                  <a:cs typeface="Helvetica" panose="020B0604020202020204" pitchFamily="34" charset="0"/>
                </a:rPr>
                <a:t>2,5 </a:t>
              </a:r>
              <a:r>
                <a:rPr lang="fr-FR" sz="700" b="1" dirty="0"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  <a:p>
              <a:pPr algn="ctr"/>
              <a:r>
                <a:rPr lang="fr-FR" sz="1000" b="1" dirty="0">
                  <a:latin typeface="Source Sans Pro" panose="020B0503030403020204" pitchFamily="34" charset="0"/>
                  <a:cs typeface="Helvetica" panose="020B0604020202020204" pitchFamily="34" charset="0"/>
                </a:rPr>
                <a:t>(25%)</a:t>
              </a:r>
            </a:p>
          </p:txBody>
        </p:sp>
        <p:sp>
          <p:nvSpPr>
            <p:cNvPr id="14" name="ZoneTexte 9">
              <a:extLst>
                <a:ext uri="{FF2B5EF4-FFF2-40B4-BE49-F238E27FC236}">
                  <a16:creationId xmlns:a16="http://schemas.microsoft.com/office/drawing/2014/main" id="{80BA0946-BC15-418A-B2E7-DA88C4B198C5}"/>
                </a:ext>
              </a:extLst>
            </p:cNvPr>
            <p:cNvSpPr txBox="1"/>
            <p:nvPr/>
          </p:nvSpPr>
          <p:spPr>
            <a:xfrm>
              <a:off x="1899697" y="2190972"/>
              <a:ext cx="763299" cy="3875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latin typeface="Source Sans Pro" panose="020B0503030403020204" pitchFamily="34" charset="0"/>
                  <a:cs typeface="Helvetica" panose="020B0604020202020204" pitchFamily="34" charset="0"/>
                </a:rPr>
                <a:t>0,15 </a:t>
              </a:r>
              <a:r>
                <a:rPr lang="fr-FR" sz="700" b="1"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  <a:p>
              <a:pPr algn="ctr"/>
              <a:r>
                <a:rPr lang="fr-FR" sz="1000" b="1">
                  <a:latin typeface="Source Sans Pro" panose="020B0503030403020204" pitchFamily="34" charset="0"/>
                  <a:cs typeface="Helvetica" panose="020B0604020202020204" pitchFamily="34" charset="0"/>
                </a:rPr>
                <a:t>(30%)</a:t>
              </a:r>
            </a:p>
          </p:txBody>
        </p:sp>
        <p:sp>
          <p:nvSpPr>
            <p:cNvPr id="15" name="ZoneTexte 10">
              <a:extLst>
                <a:ext uri="{FF2B5EF4-FFF2-40B4-BE49-F238E27FC236}">
                  <a16:creationId xmlns:a16="http://schemas.microsoft.com/office/drawing/2014/main" id="{4BC55665-BF49-476A-BCF2-EECC9345681B}"/>
                </a:ext>
              </a:extLst>
            </p:cNvPr>
            <p:cNvSpPr txBox="1"/>
            <p:nvPr/>
          </p:nvSpPr>
          <p:spPr>
            <a:xfrm>
              <a:off x="1879765" y="1707073"/>
              <a:ext cx="726966" cy="3875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latin typeface="Source Sans Pro" panose="020B0503030403020204" pitchFamily="34" charset="0"/>
                  <a:cs typeface="Helvetica" panose="020B0604020202020204" pitchFamily="34" charset="0"/>
                </a:rPr>
                <a:t>180 </a:t>
              </a:r>
              <a:r>
                <a:rPr lang="fr-FR" sz="700" b="1"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  <a:p>
              <a:pPr algn="ctr"/>
              <a:r>
                <a:rPr lang="fr-FR" sz="1000" b="1">
                  <a:latin typeface="Source Sans Pro" panose="020B0503030403020204" pitchFamily="34" charset="0"/>
                  <a:cs typeface="Helvetica" panose="020B0604020202020204" pitchFamily="34" charset="0"/>
                </a:rPr>
                <a:t>(90%)</a:t>
              </a:r>
            </a:p>
          </p:txBody>
        </p:sp>
        <p:sp>
          <p:nvSpPr>
            <p:cNvPr id="17" name="ZoneTexte 11">
              <a:extLst>
                <a:ext uri="{FF2B5EF4-FFF2-40B4-BE49-F238E27FC236}">
                  <a16:creationId xmlns:a16="http://schemas.microsoft.com/office/drawing/2014/main" id="{2D179E48-1BE0-498C-AFF6-626BDB21C2CC}"/>
                </a:ext>
              </a:extLst>
            </p:cNvPr>
            <p:cNvSpPr txBox="1"/>
            <p:nvPr/>
          </p:nvSpPr>
          <p:spPr>
            <a:xfrm>
              <a:off x="3162262" y="787307"/>
              <a:ext cx="639161" cy="2385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10</a:t>
              </a:r>
              <a:r>
                <a:rPr lang="fr-FR" sz="7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</p:txBody>
        </p:sp>
        <p:sp>
          <p:nvSpPr>
            <p:cNvPr id="21" name="ZoneTexte 12">
              <a:extLst>
                <a:ext uri="{FF2B5EF4-FFF2-40B4-BE49-F238E27FC236}">
                  <a16:creationId xmlns:a16="http://schemas.microsoft.com/office/drawing/2014/main" id="{CA20AAE1-DD3E-4700-BE5B-6D594211F65B}"/>
                </a:ext>
              </a:extLst>
            </p:cNvPr>
            <p:cNvSpPr txBox="1"/>
            <p:nvPr/>
          </p:nvSpPr>
          <p:spPr>
            <a:xfrm>
              <a:off x="3795267" y="1787276"/>
              <a:ext cx="663383" cy="2385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50 </a:t>
              </a:r>
              <a:r>
                <a:rPr lang="fr-FR" sz="7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</p:txBody>
        </p:sp>
        <p:sp>
          <p:nvSpPr>
            <p:cNvPr id="22" name="ZoneTexte 13">
              <a:extLst>
                <a:ext uri="{FF2B5EF4-FFF2-40B4-BE49-F238E27FC236}">
                  <a16:creationId xmlns:a16="http://schemas.microsoft.com/office/drawing/2014/main" id="{65283106-2C8A-4236-AA56-C7352FA95E10}"/>
                </a:ext>
              </a:extLst>
            </p:cNvPr>
            <p:cNvSpPr txBox="1"/>
            <p:nvPr/>
          </p:nvSpPr>
          <p:spPr>
            <a:xfrm>
              <a:off x="3389619" y="2717934"/>
              <a:ext cx="763299" cy="2385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0,05 </a:t>
              </a:r>
              <a:r>
                <a:rPr lang="fr-FR" sz="7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</p:txBody>
        </p:sp>
        <p:sp>
          <p:nvSpPr>
            <p:cNvPr id="23" name="ZoneTexte 14">
              <a:extLst>
                <a:ext uri="{FF2B5EF4-FFF2-40B4-BE49-F238E27FC236}">
                  <a16:creationId xmlns:a16="http://schemas.microsoft.com/office/drawing/2014/main" id="{70D67F1D-A784-4CCF-8213-5767C8551189}"/>
                </a:ext>
              </a:extLst>
            </p:cNvPr>
            <p:cNvSpPr txBox="1"/>
            <p:nvPr/>
          </p:nvSpPr>
          <p:spPr>
            <a:xfrm>
              <a:off x="2570562" y="3117350"/>
              <a:ext cx="663383" cy="2385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10 </a:t>
              </a:r>
              <a:r>
                <a:rPr lang="fr-FR" sz="7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</p:txBody>
        </p:sp>
        <p:sp>
          <p:nvSpPr>
            <p:cNvPr id="24" name="ZoneTexte 15">
              <a:extLst>
                <a:ext uri="{FF2B5EF4-FFF2-40B4-BE49-F238E27FC236}">
                  <a16:creationId xmlns:a16="http://schemas.microsoft.com/office/drawing/2014/main" id="{DE44F7F9-ED34-4B05-B223-B3BAE4BDB6E3}"/>
                </a:ext>
              </a:extLst>
            </p:cNvPr>
            <p:cNvSpPr txBox="1"/>
            <p:nvPr/>
          </p:nvSpPr>
          <p:spPr>
            <a:xfrm>
              <a:off x="1640920" y="2825352"/>
              <a:ext cx="699716" cy="2385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0,5 </a:t>
              </a:r>
              <a:r>
                <a:rPr lang="fr-FR" sz="7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</p:txBody>
        </p:sp>
        <p:sp>
          <p:nvSpPr>
            <p:cNvPr id="26" name="ZoneTexte 16">
              <a:extLst>
                <a:ext uri="{FF2B5EF4-FFF2-40B4-BE49-F238E27FC236}">
                  <a16:creationId xmlns:a16="http://schemas.microsoft.com/office/drawing/2014/main" id="{A9460533-0F59-4457-B691-C9D9F906111A}"/>
                </a:ext>
              </a:extLst>
            </p:cNvPr>
            <p:cNvSpPr txBox="1"/>
            <p:nvPr/>
          </p:nvSpPr>
          <p:spPr>
            <a:xfrm>
              <a:off x="1464457" y="1520072"/>
              <a:ext cx="726966" cy="2385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200 </a:t>
              </a:r>
              <a:r>
                <a:rPr lang="fr-FR" sz="700" b="1">
                  <a:solidFill>
                    <a:schemeClr val="bg1"/>
                  </a:solidFill>
                  <a:latin typeface="Source Sans Pro" panose="020B0503030403020204" pitchFamily="34" charset="0"/>
                  <a:cs typeface="Helvetica" panose="020B0604020202020204" pitchFamily="34" charset="0"/>
                </a:rPr>
                <a:t>mg/ Nm3</a:t>
              </a:r>
            </a:p>
          </p:txBody>
        </p:sp>
      </p:grpSp>
      <p:sp>
        <p:nvSpPr>
          <p:cNvPr id="29" name="Espaço Reservado para Número de Slide 28">
            <a:extLst>
              <a:ext uri="{FF2B5EF4-FFF2-40B4-BE49-F238E27FC236}">
                <a16:creationId xmlns:a16="http://schemas.microsoft.com/office/drawing/2014/main" id="{3E07AFE2-DE3D-35BA-6A0D-7963F1F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51190F6-DE5B-0582-588F-04130010B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2129" y="1296465"/>
            <a:ext cx="7753073" cy="507536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02EB563-7C1F-DE66-CC32-8C660D116BE4}"/>
              </a:ext>
            </a:extLst>
          </p:cNvPr>
          <p:cNvSpPr/>
          <p:nvPr/>
        </p:nvSpPr>
        <p:spPr>
          <a:xfrm>
            <a:off x="0" y="0"/>
            <a:ext cx="3982065" cy="6858000"/>
          </a:xfrm>
          <a:prstGeom prst="rect">
            <a:avLst/>
          </a:prstGeom>
          <a:gradFill flip="none" rotWithShape="1">
            <a:gsLst>
              <a:gs pos="25000">
                <a:srgbClr val="305366">
                  <a:lumMod val="100000"/>
                </a:srgbClr>
              </a:gs>
              <a:gs pos="100000">
                <a:srgbClr val="10222C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FD6FCC4-981D-86A3-65F5-1BE8D7FF5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44" y="5678940"/>
            <a:ext cx="1903856" cy="639723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93B77332-FA56-754A-349F-049FE0389782}"/>
              </a:ext>
            </a:extLst>
          </p:cNvPr>
          <p:cNvSpPr/>
          <p:nvPr/>
        </p:nvSpPr>
        <p:spPr>
          <a:xfrm>
            <a:off x="0" y="0"/>
            <a:ext cx="255181" cy="6858000"/>
          </a:xfrm>
          <a:prstGeom prst="rect">
            <a:avLst/>
          </a:prstGeom>
          <a:solidFill>
            <a:srgbClr val="F4C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6CEB1BD-A4EA-93F9-3567-9786D42C17B8}"/>
              </a:ext>
            </a:extLst>
          </p:cNvPr>
          <p:cNvSpPr txBox="1"/>
          <p:nvPr/>
        </p:nvSpPr>
        <p:spPr>
          <a:xfrm>
            <a:off x="4294028" y="502728"/>
            <a:ext cx="7274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>
                <a:latin typeface="Arial Black" panose="020B0A04020102020204" pitchFamily="34" charset="0"/>
              </a:rPr>
              <a:t>3.035 Usinas no Mundo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AD7EEAA5-E1CE-DD06-C7DB-EB400F0BB514}"/>
              </a:ext>
            </a:extLst>
          </p:cNvPr>
          <p:cNvGrpSpPr/>
          <p:nvPr/>
        </p:nvGrpSpPr>
        <p:grpSpPr>
          <a:xfrm>
            <a:off x="449685" y="1763494"/>
            <a:ext cx="3154751" cy="2105699"/>
            <a:chOff x="516194" y="1335756"/>
            <a:chExt cx="2954593" cy="2105699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69E886AF-D152-FED1-4D3A-F128C4515AD3}"/>
                </a:ext>
              </a:extLst>
            </p:cNvPr>
            <p:cNvSpPr txBox="1"/>
            <p:nvPr/>
          </p:nvSpPr>
          <p:spPr>
            <a:xfrm>
              <a:off x="516194" y="1335756"/>
              <a:ext cx="2954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000">
                  <a:solidFill>
                    <a:schemeClr val="bg1"/>
                  </a:solidFill>
                  <a:latin typeface="Arial Black" panose="020B0A04020102020204" pitchFamily="34" charset="0"/>
                </a:rPr>
                <a:t>Panorama Mundial </a:t>
              </a:r>
              <a:r>
                <a:rPr lang="pt-BR" sz="3000" err="1">
                  <a:solidFill>
                    <a:schemeClr val="bg1"/>
                  </a:solidFill>
                  <a:latin typeface="Arial Black" panose="020B0A04020102020204" pitchFamily="34" charset="0"/>
                </a:rPr>
                <a:t>WtE</a:t>
              </a:r>
              <a:endParaRPr lang="pt-BR" sz="30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7CDC7EC3-3248-E60E-4AF6-61DBE39564C8}"/>
                </a:ext>
              </a:extLst>
            </p:cNvPr>
            <p:cNvSpPr txBox="1"/>
            <p:nvPr/>
          </p:nvSpPr>
          <p:spPr>
            <a:xfrm>
              <a:off x="516194" y="2487348"/>
              <a:ext cx="29545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Usinas </a:t>
              </a:r>
              <a:r>
                <a:rPr lang="pt-BR" sz="140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Waste</a:t>
              </a:r>
              <a:r>
                <a:rPr lang="pt-BR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pt-BR" sz="140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lang="pt-BR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-Energy - combustão de RSU</a:t>
              </a:r>
            </a:p>
            <a:p>
              <a:br>
                <a:rPr lang="pt-BR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400" b="1">
                  <a:solidFill>
                    <a:srgbClr val="F4C45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Fonte: </a:t>
              </a:r>
              <a:r>
                <a:rPr lang="pt-BR" sz="1400" b="1" err="1">
                  <a:solidFill>
                    <a:srgbClr val="F4C45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Ecoprog</a:t>
              </a:r>
              <a:r>
                <a:rPr lang="pt-BR" sz="1400" b="1">
                  <a:solidFill>
                    <a:srgbClr val="F4C45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 ICCWTE, 2023</a:t>
              </a:r>
              <a:endParaRPr lang="pt-BR" sz="1400" b="1">
                <a:solidFill>
                  <a:srgbClr val="F4C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F9CEE55-279B-5AFB-8C01-D32574C2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39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B1493-D306-16C2-D5B5-9DE842773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CDF2561-7865-2E0D-92FF-173AB6EE4867}"/>
              </a:ext>
            </a:extLst>
          </p:cNvPr>
          <p:cNvSpPr/>
          <p:nvPr/>
        </p:nvSpPr>
        <p:spPr>
          <a:xfrm>
            <a:off x="2" y="0"/>
            <a:ext cx="9010648" cy="1285875"/>
          </a:xfrm>
          <a:prstGeom prst="rect">
            <a:avLst/>
          </a:prstGeom>
          <a:gradFill flip="none" rotWithShape="1">
            <a:gsLst>
              <a:gs pos="25000">
                <a:srgbClr val="305366">
                  <a:lumMod val="100000"/>
                </a:srgbClr>
              </a:gs>
              <a:gs pos="100000">
                <a:srgbClr val="10222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B43A0D5-1B79-69A0-F963-7DE5AF0B9C0D}"/>
              </a:ext>
            </a:extLst>
          </p:cNvPr>
          <p:cNvSpPr txBox="1"/>
          <p:nvPr/>
        </p:nvSpPr>
        <p:spPr>
          <a:xfrm>
            <a:off x="586711" y="154153"/>
            <a:ext cx="7837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Arial Black" panose="020B0A04020102020204" pitchFamily="34" charset="0"/>
              </a:rPr>
              <a:t>Usinas Waste-to-Energy (WtE) em Centros Urbanos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24F9D0-8D2E-BFE0-1483-F2EE6A4F5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538" y="342124"/>
            <a:ext cx="1903856" cy="63972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9AF8B6C-AEEB-D41B-325F-14AA2B1F5E4E}"/>
              </a:ext>
            </a:extLst>
          </p:cNvPr>
          <p:cNvSpPr/>
          <p:nvPr/>
        </p:nvSpPr>
        <p:spPr>
          <a:xfrm>
            <a:off x="0" y="0"/>
            <a:ext cx="255181" cy="1285875"/>
          </a:xfrm>
          <a:prstGeom prst="rect">
            <a:avLst/>
          </a:prstGeom>
          <a:solidFill>
            <a:srgbClr val="F4C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A15E4DA-211B-B9F6-EF35-92A5F587427C}"/>
              </a:ext>
            </a:extLst>
          </p:cNvPr>
          <p:cNvSpPr txBox="1"/>
          <p:nvPr/>
        </p:nvSpPr>
        <p:spPr>
          <a:xfrm>
            <a:off x="537461" y="1517571"/>
            <a:ext cx="10994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Paris, 3 usinas </a:t>
            </a:r>
            <a:r>
              <a:rPr lang="pt-BR" sz="1400" b="1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WtE</a:t>
            </a:r>
            <a:r>
              <a:rPr lang="pt-BR" sz="14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próximas ao hipercentro (15 mil </a:t>
            </a:r>
            <a:r>
              <a:rPr lang="pt-BR" sz="1400" b="1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hab</a:t>
            </a:r>
            <a:r>
              <a:rPr lang="pt-BR" sz="14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/ km</a:t>
            </a:r>
            <a:r>
              <a:rPr lang="pt-BR" sz="1400" b="1" i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²)</a:t>
            </a:r>
            <a:endParaRPr lang="pt-BR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3DAF9F1-B922-56B6-6B2B-C9267C402C9A}"/>
              </a:ext>
            </a:extLst>
          </p:cNvPr>
          <p:cNvGrpSpPr/>
          <p:nvPr/>
        </p:nvGrpSpPr>
        <p:grpSpPr>
          <a:xfrm>
            <a:off x="687238" y="2001325"/>
            <a:ext cx="10817524" cy="4497470"/>
            <a:chOff x="700563" y="2001325"/>
            <a:chExt cx="10817524" cy="4497470"/>
          </a:xfrm>
        </p:grpSpPr>
        <p:pic>
          <p:nvPicPr>
            <p:cNvPr id="10" name="Imagem 9" descr="Tela de um aparelho eletrônico">
              <a:extLst>
                <a:ext uri="{FF2B5EF4-FFF2-40B4-BE49-F238E27FC236}">
                  <a16:creationId xmlns:a16="http://schemas.microsoft.com/office/drawing/2014/main" id="{8F7DA54E-DB15-29F4-C06C-EFA53BC6F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3" y="2001325"/>
              <a:ext cx="6214814" cy="4497470"/>
            </a:xfrm>
            <a:prstGeom prst="rect">
              <a:avLst/>
            </a:prstGeom>
          </p:spPr>
        </p:pic>
        <p:pic>
          <p:nvPicPr>
            <p:cNvPr id="12" name="Imagem 11" descr="Diagrama">
              <a:extLst>
                <a:ext uri="{FF2B5EF4-FFF2-40B4-BE49-F238E27FC236}">
                  <a16:creationId xmlns:a16="http://schemas.microsoft.com/office/drawing/2014/main" id="{909BBCE8-C2F2-94CF-C122-2229874AE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337" y="2001325"/>
              <a:ext cx="4269750" cy="4497470"/>
            </a:xfrm>
            <a:prstGeom prst="rect">
              <a:avLst/>
            </a:prstGeom>
          </p:spPr>
        </p:pic>
      </p:grp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3A4D48-1BA2-A853-B2F3-762E1203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83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05BAB-F320-FB0E-E3AB-C8DA7D9C4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EA9546A7-6A4E-6218-B241-5C40738874F8}"/>
              </a:ext>
            </a:extLst>
          </p:cNvPr>
          <p:cNvSpPr/>
          <p:nvPr/>
        </p:nvSpPr>
        <p:spPr>
          <a:xfrm>
            <a:off x="2" y="0"/>
            <a:ext cx="9010648" cy="1285875"/>
          </a:xfrm>
          <a:prstGeom prst="rect">
            <a:avLst/>
          </a:prstGeom>
          <a:gradFill flip="none" rotWithShape="1">
            <a:gsLst>
              <a:gs pos="25000">
                <a:srgbClr val="305366">
                  <a:lumMod val="100000"/>
                </a:srgbClr>
              </a:gs>
              <a:gs pos="100000">
                <a:srgbClr val="10222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C458F4-8553-6BAB-E09D-362354A1E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538" y="342124"/>
            <a:ext cx="1903856" cy="63972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23F25BA-DE05-7B05-B19B-1A03CFC55DA0}"/>
              </a:ext>
            </a:extLst>
          </p:cNvPr>
          <p:cNvSpPr/>
          <p:nvPr/>
        </p:nvSpPr>
        <p:spPr>
          <a:xfrm>
            <a:off x="0" y="0"/>
            <a:ext cx="255181" cy="1285875"/>
          </a:xfrm>
          <a:prstGeom prst="rect">
            <a:avLst/>
          </a:prstGeom>
          <a:solidFill>
            <a:srgbClr val="F4C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6CB1F1-9B0A-9516-A52D-9FB279CC710B}"/>
              </a:ext>
            </a:extLst>
          </p:cNvPr>
          <p:cNvSpPr txBox="1"/>
          <p:nvPr/>
        </p:nvSpPr>
        <p:spPr>
          <a:xfrm>
            <a:off x="537461" y="1517571"/>
            <a:ext cx="10994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Usina WTE </a:t>
            </a:r>
            <a:r>
              <a:rPr lang="pt-BR" sz="1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Amager</a:t>
            </a:r>
            <a:r>
              <a:rPr lang="pt-BR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Bakke</a:t>
            </a:r>
            <a:r>
              <a:rPr lang="pt-BR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(Dinamarca) incinera 400.000 t de resíduos anualmente, produzindo eletricidade e calor para 150.000 casas em Copenhagen, e funciona como uma pista de esqui e parede de escalada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191A3F5-A6C2-BA7E-949F-EB86E6470455}"/>
              </a:ext>
            </a:extLst>
          </p:cNvPr>
          <p:cNvGrpSpPr/>
          <p:nvPr/>
        </p:nvGrpSpPr>
        <p:grpSpPr>
          <a:xfrm>
            <a:off x="524454" y="2271692"/>
            <a:ext cx="11143092" cy="4216470"/>
            <a:chOff x="614483" y="2271692"/>
            <a:chExt cx="11143092" cy="4216470"/>
          </a:xfrm>
        </p:grpSpPr>
        <p:pic>
          <p:nvPicPr>
            <p:cNvPr id="3" name="Picture 8" descr="BIG's Copenhill Energy Plant featuring giant greenery ski slope opened in  Copenhagen">
              <a:extLst>
                <a:ext uri="{FF2B5EF4-FFF2-40B4-BE49-F238E27FC236}">
                  <a16:creationId xmlns:a16="http://schemas.microsoft.com/office/drawing/2014/main" id="{55AF33E1-7BC5-D99A-5354-1298727DA4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01" t="7528" r="14142" b="13832"/>
            <a:stretch/>
          </p:blipFill>
          <p:spPr bwMode="auto">
            <a:xfrm>
              <a:off x="614483" y="2271692"/>
              <a:ext cx="4717667" cy="4195094"/>
            </a:xfrm>
            <a:prstGeom prst="roundRect">
              <a:avLst>
                <a:gd name="adj" fmla="val 819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CopenHill, the Danish Ski Hill on the Roof of a Power Plant - SnowBrains">
              <a:extLst>
                <a:ext uri="{FF2B5EF4-FFF2-40B4-BE49-F238E27FC236}">
                  <a16:creationId xmlns:a16="http://schemas.microsoft.com/office/drawing/2014/main" id="{38C75402-E922-9DB1-4B2E-8CA8513C2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072" y="2732978"/>
              <a:ext cx="2656540" cy="2187659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6" descr="COPENHILL-BY-NIGHT">
              <a:extLst>
                <a:ext uri="{FF2B5EF4-FFF2-40B4-BE49-F238E27FC236}">
                  <a16:creationId xmlns:a16="http://schemas.microsoft.com/office/drawing/2014/main" id="{BC76AA25-5646-CA6D-575E-80D6A12B4A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6537" y="2272487"/>
              <a:ext cx="6181038" cy="4215675"/>
            </a:xfrm>
            <a:prstGeom prst="roundRect">
              <a:avLst>
                <a:gd name="adj" fmla="val 819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Pin on Public + commercial architecture">
              <a:extLst>
                <a:ext uri="{FF2B5EF4-FFF2-40B4-BE49-F238E27FC236}">
                  <a16:creationId xmlns:a16="http://schemas.microsoft.com/office/drawing/2014/main" id="{456C29FC-9998-10FA-E213-1A0DABE64E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904" y="2748883"/>
              <a:ext cx="2609904" cy="21717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A49E733-E270-D870-7B00-435755ADC832}"/>
              </a:ext>
            </a:extLst>
          </p:cNvPr>
          <p:cNvSpPr txBox="1"/>
          <p:nvPr/>
        </p:nvSpPr>
        <p:spPr>
          <a:xfrm>
            <a:off x="586711" y="154153"/>
            <a:ext cx="7837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Arial Black" panose="020B0A04020102020204" pitchFamily="34" charset="0"/>
              </a:rPr>
              <a:t>Usinas Waste-to-Energy (WtE) em Centros Urbanos</a:t>
            </a:r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F1BEBFBF-2795-83B4-E748-AC616E41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42D7-FB8F-4F2D-84E6-72D5FD1623D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351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450000" rIns="450000" rtlCol="0" anchor="ctr"/>
      <a:lstStyle>
        <a:defPPr marL="285750" indent="-285750" algn="l">
          <a:buFont typeface="Wingdings" panose="05000000000000000000" pitchFamily="2" charset="2"/>
          <a:buChar char="§"/>
          <a:defRPr sz="2000" b="1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1694</Words>
  <Application>Microsoft Office PowerPoint</Application>
  <PresentationFormat>Widescreen</PresentationFormat>
  <Paragraphs>250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ＭＳ Ｐゴシック</vt:lpstr>
      <vt:lpstr>Aptos</vt:lpstr>
      <vt:lpstr>Aptos Display</vt:lpstr>
      <vt:lpstr>Arial</vt:lpstr>
      <vt:lpstr>Arial Black</vt:lpstr>
      <vt:lpstr>Helvetica</vt:lpstr>
      <vt:lpstr>Source Sans Pro</vt:lpstr>
      <vt:lpstr>Tw Cen MT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Ernani Neto</dc:creator>
  <cp:lastModifiedBy>Alexandre Moriya | Serra do Amolar &amp; Co.</cp:lastModifiedBy>
  <cp:revision>204</cp:revision>
  <dcterms:created xsi:type="dcterms:W3CDTF">2025-02-27T21:45:17Z</dcterms:created>
  <dcterms:modified xsi:type="dcterms:W3CDTF">2025-10-13T21:28:41Z</dcterms:modified>
</cp:coreProperties>
</file>