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1996" r:id="rId3"/>
    <p:sldId id="1997" r:id="rId4"/>
    <p:sldId id="1998" r:id="rId5"/>
    <p:sldId id="1999" r:id="rId6"/>
    <p:sldId id="1995" r:id="rId7"/>
  </p:sldIdLst>
  <p:sldSz cx="12192000" cy="6858000"/>
  <p:notesSz cx="9926638" cy="6797675"/>
  <p:embeddedFontLst>
    <p:embeddedFont>
      <p:font typeface="Noto Sans Symbols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8" roundtripDataSignature="AMtx7mhiUJK9z+/uLB/KMyvtwqjEMTCBT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nm" initials="c" lastIdx="3" clrIdx="0">
    <p:extLst>
      <p:ext uri="{19B8F6BF-5375-455C-9EA6-DF929625EA0E}">
        <p15:presenceInfo xmlns:p15="http://schemas.microsoft.com/office/powerpoint/2012/main" userId="cn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E0000"/>
    <a:srgbClr val="004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B5BC7-4834-4B0D-8467-FB95B0908E1B}">
  <a:tblStyle styleId="{2D6B5BC7-4834-4B0D-8467-FB95B0908E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385BFC2-43E7-41ED-BF68-22DA3032DE1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17" autoAdjust="0"/>
    <p:restoredTop sz="94344" autoAdjust="0"/>
  </p:normalViewPr>
  <p:slideViewPr>
    <p:cSldViewPr snapToGrid="0">
      <p:cViewPr varScale="1">
        <p:scale>
          <a:sx n="67" d="100"/>
          <a:sy n="67" d="100"/>
        </p:scale>
        <p:origin x="2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159" Type="http://schemas.openxmlformats.org/officeDocument/2006/relationships/commentAuthors" Target="commentAuthors.xml"/><Relationship Id="rId7" Type="http://schemas.openxmlformats.org/officeDocument/2006/relationships/slide" Target="slides/slide6.xml"/><Relationship Id="rId158" Type="http://customschemas.google.com/relationships/presentationmetadata" Target="metadata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60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>
          <a:extLst>
            <a:ext uri="{FF2B5EF4-FFF2-40B4-BE49-F238E27FC236}">
              <a16:creationId xmlns:a16="http://schemas.microsoft.com/office/drawing/2014/main" id="{A3EE5D01-AED0-3CD5-C765-DE55FA6F6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5ff7133a_0_70:notes">
            <a:extLst>
              <a:ext uri="{FF2B5EF4-FFF2-40B4-BE49-F238E27FC236}">
                <a16:creationId xmlns:a16="http://schemas.microsoft.com/office/drawing/2014/main" id="{E2617338-2077-1D25-DED2-1D8C089CB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1155ff7133a_0_70:notes">
            <a:extLst>
              <a:ext uri="{FF2B5EF4-FFF2-40B4-BE49-F238E27FC236}">
                <a16:creationId xmlns:a16="http://schemas.microsoft.com/office/drawing/2014/main" id="{C8E4667B-E050-5FC4-F273-4B350402E7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2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>
          <a:extLst>
            <a:ext uri="{FF2B5EF4-FFF2-40B4-BE49-F238E27FC236}">
              <a16:creationId xmlns:a16="http://schemas.microsoft.com/office/drawing/2014/main" id="{F3D10777-25C6-4DBE-C0B4-6608BDFF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5ff7133a_0_70:notes">
            <a:extLst>
              <a:ext uri="{FF2B5EF4-FFF2-40B4-BE49-F238E27FC236}">
                <a16:creationId xmlns:a16="http://schemas.microsoft.com/office/drawing/2014/main" id="{CD0E8F44-60D5-378D-9987-BC64CC2562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1155ff7133a_0_70:notes">
            <a:extLst>
              <a:ext uri="{FF2B5EF4-FFF2-40B4-BE49-F238E27FC236}">
                <a16:creationId xmlns:a16="http://schemas.microsoft.com/office/drawing/2014/main" id="{D8EF89A6-E2D0-8B61-5804-DE7308A736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44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>
          <a:extLst>
            <a:ext uri="{FF2B5EF4-FFF2-40B4-BE49-F238E27FC236}">
              <a16:creationId xmlns:a16="http://schemas.microsoft.com/office/drawing/2014/main" id="{1E2D532E-6C98-F690-8475-592BF5E7E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5ff7133a_0_70:notes">
            <a:extLst>
              <a:ext uri="{FF2B5EF4-FFF2-40B4-BE49-F238E27FC236}">
                <a16:creationId xmlns:a16="http://schemas.microsoft.com/office/drawing/2014/main" id="{DE27226F-5697-6829-95EC-90C407C6F6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1155ff7133a_0_70:notes">
            <a:extLst>
              <a:ext uri="{FF2B5EF4-FFF2-40B4-BE49-F238E27FC236}">
                <a16:creationId xmlns:a16="http://schemas.microsoft.com/office/drawing/2014/main" id="{98A395E1-1317-B084-E50D-B06227CC81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20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>
          <a:extLst>
            <a:ext uri="{FF2B5EF4-FFF2-40B4-BE49-F238E27FC236}">
              <a16:creationId xmlns:a16="http://schemas.microsoft.com/office/drawing/2014/main" id="{46E8791C-B54F-56AD-0AC9-FEE4D5085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5ff7133a_0_70:notes">
            <a:extLst>
              <a:ext uri="{FF2B5EF4-FFF2-40B4-BE49-F238E27FC236}">
                <a16:creationId xmlns:a16="http://schemas.microsoft.com/office/drawing/2014/main" id="{50A68E9A-798D-4026-B5AF-B6A808427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1155ff7133a_0_70:notes">
            <a:extLst>
              <a:ext uri="{FF2B5EF4-FFF2-40B4-BE49-F238E27FC236}">
                <a16:creationId xmlns:a16="http://schemas.microsoft.com/office/drawing/2014/main" id="{6562630D-8FB4-26A9-E134-6BC7F28FC7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00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3" y="-1"/>
            <a:ext cx="12187238" cy="686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4"/>
          <p:cNvSpPr txBox="1">
            <a:spLocks noGrp="1"/>
          </p:cNvSpPr>
          <p:nvPr>
            <p:ph type="title"/>
          </p:nvPr>
        </p:nvSpPr>
        <p:spPr>
          <a:xfrm>
            <a:off x="0" y="1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body" idx="1"/>
          </p:nvPr>
        </p:nvSpPr>
        <p:spPr>
          <a:xfrm>
            <a:off x="471001" y="2043341"/>
            <a:ext cx="11250000" cy="45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▪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-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Char char="»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59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5"/>
          <p:cNvSpPr txBox="1">
            <a:spLocks noGrp="1"/>
          </p:cNvSpPr>
          <p:nvPr>
            <p:ph type="ctrTitle"/>
          </p:nvPr>
        </p:nvSpPr>
        <p:spPr>
          <a:xfrm>
            <a:off x="467965" y="2235200"/>
            <a:ext cx="11250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5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>
          <a:extLst>
            <a:ext uri="{FF2B5EF4-FFF2-40B4-BE49-F238E27FC236}">
              <a16:creationId xmlns:a16="http://schemas.microsoft.com/office/drawing/2014/main" id="{A7904710-D679-ED97-0E8D-7E63C18C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55ff7133a_0_70">
            <a:extLst>
              <a:ext uri="{FF2B5EF4-FFF2-40B4-BE49-F238E27FC236}">
                <a16:creationId xmlns:a16="http://schemas.microsoft.com/office/drawing/2014/main" id="{6982210E-228D-C519-F576-395106F024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37" y="0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Desafios da Educação Infantil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077294-AAEA-C9D2-F72A-3F4C450C0160}"/>
              </a:ext>
            </a:extLst>
          </p:cNvPr>
          <p:cNvSpPr txBox="1"/>
          <p:nvPr/>
        </p:nvSpPr>
        <p:spPr>
          <a:xfrm>
            <a:off x="147737" y="1968718"/>
            <a:ext cx="11619542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99,1% das matrículas públicas em educação infantil e 67% de todas das vagas em creches estão sob responsabilidade dos Municípios (Segundo o Censo Escolar 2024)</a:t>
            </a:r>
          </a:p>
          <a:p>
            <a:pPr algn="just">
              <a:spcAft>
                <a:spcPts val="800"/>
              </a:spcAft>
            </a:pPr>
            <a:endParaRPr lang="pt-BR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Em 2022, o STF julgou pela obrigatoriedade do poder público de garantir vagas em escolas para crianças de 0 a 5 anos. </a:t>
            </a:r>
          </a:p>
          <a:p>
            <a:pPr algn="just">
              <a:spcAft>
                <a:spcPts val="800"/>
              </a:spcAft>
            </a:pPr>
            <a:endParaRPr lang="pt-BR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Lei 14.851/2024 reforça a Lei 14.685/2023: determina o levantamento e divulgação da demanda por vagas para crianças de 0 a 3 anos: </a:t>
            </a:r>
          </a:p>
          <a:p>
            <a:pPr marL="342900" lvl="6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no caso de demanda não atendida, lista de espera organizada pelos Municípios, com 	transparência e critérios para priorização das vagas: situação econômica e </a:t>
            </a:r>
            <a:r>
              <a:rPr lang="pt-BR" sz="2000" kern="12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monoparentalidade</a:t>
            </a: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	das famílias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planejamento para expansão de vagas com base na realidade e necessidades locais</a:t>
            </a:r>
          </a:p>
          <a:p>
            <a:pPr algn="just">
              <a:spcAft>
                <a:spcPts val="800"/>
              </a:spcAft>
            </a:pPr>
            <a:r>
              <a:rPr lang="pt-BR" sz="20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impacto financeiro: atendimento da demanda por creche</a:t>
            </a:r>
          </a:p>
        </p:txBody>
      </p:sp>
    </p:spTree>
    <p:extLst>
      <p:ext uri="{BB962C8B-B14F-4D97-AF65-F5344CB8AC3E}">
        <p14:creationId xmlns:p14="http://schemas.microsoft.com/office/powerpoint/2010/main" val="280215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>
          <a:extLst>
            <a:ext uri="{FF2B5EF4-FFF2-40B4-BE49-F238E27FC236}">
              <a16:creationId xmlns:a16="http://schemas.microsoft.com/office/drawing/2014/main" id="{0EA015F6-97D5-5A2B-7389-5CB69CAD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55ff7133a_0_70">
            <a:extLst>
              <a:ext uri="{FF2B5EF4-FFF2-40B4-BE49-F238E27FC236}">
                <a16:creationId xmlns:a16="http://schemas.microsoft.com/office/drawing/2014/main" id="{0E67E05C-1572-5DCC-D911-6653C39C46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37" y="0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Desafios da Educação Infantil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93D599-1E92-3E24-DE90-08BC9470D113}"/>
              </a:ext>
            </a:extLst>
          </p:cNvPr>
          <p:cNvSpPr txBox="1"/>
          <p:nvPr/>
        </p:nvSpPr>
        <p:spPr>
          <a:xfrm>
            <a:off x="354767" y="2208558"/>
            <a:ext cx="11482466" cy="414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2,2 Milhões  demandam vagas em creche</a:t>
            </a:r>
          </a:p>
          <a:p>
            <a:pPr lvl="1" algn="just">
              <a:spcAft>
                <a:spcPts val="800"/>
              </a:spcAft>
            </a:pPr>
            <a:r>
              <a:rPr lang="pt-BR" sz="21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pt-BR" sz="2100" kern="12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em cada 3 crianças está fora da creche por falta de vaga </a:t>
            </a:r>
            <a:r>
              <a:rPr lang="pt-BR" sz="21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(inexistência de escolas 	na localidade, falta de vagas ou não aceitação da matrícula por restrição etária).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100" kern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46 mil Judicializações</a:t>
            </a: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 por ausência de vaga; quase metade de todas as judicializações na Ed. Infantil (painel CNJ)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100" kern="12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Em média </a:t>
            </a:r>
            <a:r>
              <a:rPr lang="pt-BR" sz="2100" b="1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85% do Fundeb </a:t>
            </a: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já comprometido com remuneração de pessoal;</a:t>
            </a:r>
          </a:p>
          <a:p>
            <a:pPr marL="342900" lvl="2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	Apenas 15% para outras ações de MDE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	1843 </a:t>
            </a:r>
            <a:r>
              <a:rPr lang="pt-BR" sz="2100" kern="12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Municipios</a:t>
            </a:r>
            <a:r>
              <a:rPr lang="pt-BR" sz="21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 (33%), utilizam de 90% a 100% do Fundeb com Remuneração </a:t>
            </a:r>
          </a:p>
        </p:txBody>
      </p:sp>
    </p:spTree>
    <p:extLst>
      <p:ext uri="{BB962C8B-B14F-4D97-AF65-F5344CB8AC3E}">
        <p14:creationId xmlns:p14="http://schemas.microsoft.com/office/powerpoint/2010/main" val="47523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>
          <a:extLst>
            <a:ext uri="{FF2B5EF4-FFF2-40B4-BE49-F238E27FC236}">
              <a16:creationId xmlns:a16="http://schemas.microsoft.com/office/drawing/2014/main" id="{8247BF2B-E2C8-54FF-7AD4-C95E4E69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55ff7133a_0_70">
            <a:extLst>
              <a:ext uri="{FF2B5EF4-FFF2-40B4-BE49-F238E27FC236}">
                <a16:creationId xmlns:a16="http://schemas.microsoft.com/office/drawing/2014/main" id="{58519157-BC7B-C49E-697D-30D952AF3E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37" y="0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Desafios da Educação Infantil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3524D4-DB52-8153-0DB8-21D359218494}"/>
              </a:ext>
            </a:extLst>
          </p:cNvPr>
          <p:cNvSpPr txBox="1"/>
          <p:nvPr/>
        </p:nvSpPr>
        <p:spPr>
          <a:xfrm>
            <a:off x="467192" y="1868506"/>
            <a:ext cx="105081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R$ 45,3 bilhões/ano – já deduzido o Fundeb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A7DC2FC-98FE-B2C1-6840-CFA026DB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23" y="2324598"/>
            <a:ext cx="7958353" cy="39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8CD623-CF1B-0517-46A6-B276E86E4490}"/>
              </a:ext>
            </a:extLst>
          </p:cNvPr>
          <p:cNvSpPr txBox="1"/>
          <p:nvPr/>
        </p:nvSpPr>
        <p:spPr>
          <a:xfrm>
            <a:off x="3106575" y="6314143"/>
            <a:ext cx="6270887" cy="564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pt-BR" sz="12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Estimativa decorrente de incursões da Confederação – por meio dos projetos </a:t>
            </a:r>
          </a:p>
          <a:p>
            <a:pPr algn="ctr">
              <a:spcAft>
                <a:spcPts val="800"/>
              </a:spcAft>
            </a:pPr>
            <a:r>
              <a:rPr lang="pt-BR" sz="12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“Experiência Municipal” e “Realidade Municipal”</a:t>
            </a:r>
          </a:p>
        </p:txBody>
      </p:sp>
    </p:spTree>
    <p:extLst>
      <p:ext uri="{BB962C8B-B14F-4D97-AF65-F5344CB8AC3E}">
        <p14:creationId xmlns:p14="http://schemas.microsoft.com/office/powerpoint/2010/main" val="406700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>
          <a:extLst>
            <a:ext uri="{FF2B5EF4-FFF2-40B4-BE49-F238E27FC236}">
              <a16:creationId xmlns:a16="http://schemas.microsoft.com/office/drawing/2014/main" id="{ECD6E00C-E9D9-0AE1-7BF1-310F3FD3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155ff7133a_0_70">
            <a:extLst>
              <a:ext uri="{FF2B5EF4-FFF2-40B4-BE49-F238E27FC236}">
                <a16:creationId xmlns:a16="http://schemas.microsoft.com/office/drawing/2014/main" id="{1F5D6A69-A7C0-05C4-2134-DF15F31B51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37" y="0"/>
            <a:ext cx="9229725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Desafios da Educação Infantil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1E7992-280F-A2D1-F7FD-A4584227ECD7}"/>
              </a:ext>
            </a:extLst>
          </p:cNvPr>
          <p:cNvSpPr txBox="1"/>
          <p:nvPr/>
        </p:nvSpPr>
        <p:spPr>
          <a:xfrm>
            <a:off x="419724" y="2125882"/>
            <a:ext cx="10508105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Apesar de fatores de ponderação maiores no Fundeb, ao longo dos anos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rgbClr val="002060"/>
                </a:solidFill>
                <a:cs typeface="Times New Roman" panose="02020603050405020304" pitchFamily="18" charset="0"/>
              </a:rPr>
              <a:t>Desafios técnicos, operacionais e financeiros significativos para os entes locais</a:t>
            </a:r>
          </a:p>
          <a:p>
            <a:pPr algn="just">
              <a:spcAft>
                <a:spcPts val="800"/>
              </a:spcAft>
            </a:pPr>
            <a:endParaRPr lang="pt-BR" sz="24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Lei 14.851, Art. 4º - cooperação federativa.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4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Qualidade de educação não se faz só com remuneração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kern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A62250A-EF86-409C-3984-6EC3C365E20D}"/>
              </a:ext>
            </a:extLst>
          </p:cNvPr>
          <p:cNvGrpSpPr/>
          <p:nvPr/>
        </p:nvGrpSpPr>
        <p:grpSpPr>
          <a:xfrm>
            <a:off x="9301680" y="3847550"/>
            <a:ext cx="2845350" cy="2935500"/>
            <a:chOff x="8912055" y="3557375"/>
            <a:chExt cx="2845350" cy="2935500"/>
          </a:xfrm>
        </p:grpSpPr>
        <p:grpSp>
          <p:nvGrpSpPr>
            <p:cNvPr id="3" name="Google Shape;190;p12">
              <a:extLst>
                <a:ext uri="{FF2B5EF4-FFF2-40B4-BE49-F238E27FC236}">
                  <a16:creationId xmlns:a16="http://schemas.microsoft.com/office/drawing/2014/main" id="{371BED01-EB50-0249-A579-FB386187278C}"/>
                </a:ext>
              </a:extLst>
            </p:cNvPr>
            <p:cNvGrpSpPr/>
            <p:nvPr/>
          </p:nvGrpSpPr>
          <p:grpSpPr>
            <a:xfrm>
              <a:off x="8926925" y="3557375"/>
              <a:ext cx="2800500" cy="2935500"/>
              <a:chOff x="9331660" y="3777520"/>
              <a:chExt cx="2800500" cy="2935500"/>
            </a:xfrm>
          </p:grpSpPr>
          <p:sp>
            <p:nvSpPr>
              <p:cNvPr id="5" name="Google Shape;191;p12">
                <a:extLst>
                  <a:ext uri="{FF2B5EF4-FFF2-40B4-BE49-F238E27FC236}">
                    <a16:creationId xmlns:a16="http://schemas.microsoft.com/office/drawing/2014/main" id="{62AF4184-EA8D-9BAF-ACA2-1E28C823E4EA}"/>
                  </a:ext>
                </a:extLst>
              </p:cNvPr>
              <p:cNvSpPr/>
              <p:nvPr/>
            </p:nvSpPr>
            <p:spPr>
              <a:xfrm>
                <a:off x="9331660" y="3777520"/>
                <a:ext cx="2800500" cy="293550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" name="Google Shape;192;p12" title="WhatsApp Image 2025-08-12 at 10.00.58 (1).jpeg">
                <a:extLst>
                  <a:ext uri="{FF2B5EF4-FFF2-40B4-BE49-F238E27FC236}">
                    <a16:creationId xmlns:a16="http://schemas.microsoft.com/office/drawing/2014/main" id="{A082902B-20F5-DE1A-C041-0C2AC54BA97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502813" y="3842840"/>
                <a:ext cx="2393675" cy="247685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Google Shape;193;p12" descr="Rectangle: Click to edit Master text styles&#10;Second level&#10;Third level&#10;Fourth level&#10;Fifth level">
              <a:extLst>
                <a:ext uri="{FF2B5EF4-FFF2-40B4-BE49-F238E27FC236}">
                  <a16:creationId xmlns:a16="http://schemas.microsoft.com/office/drawing/2014/main" id="{4C522FCA-6245-DB8F-4895-7BEF351E3D99}"/>
                </a:ext>
              </a:extLst>
            </p:cNvPr>
            <p:cNvSpPr txBox="1">
              <a:spLocks/>
            </p:cNvSpPr>
            <p:nvPr/>
          </p:nvSpPr>
          <p:spPr>
            <a:xfrm>
              <a:off x="8912055" y="5806218"/>
              <a:ext cx="284535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 indent="0" algn="ctr">
                <a:lnSpc>
                  <a:spcPct val="70000"/>
                </a:lnSpc>
                <a:spcBef>
                  <a:spcPts val="1600"/>
                </a:spcBef>
                <a:buClr>
                  <a:srgbClr val="2F5496"/>
                </a:buClr>
                <a:buSzPts val="2220"/>
                <a:buFont typeface="Arial"/>
                <a:buNone/>
              </a:pPr>
              <a:r>
                <a:rPr lang="pt-BR" sz="1600" dirty="0">
                  <a:solidFill>
                    <a:srgbClr val="2F5496"/>
                  </a:solidFill>
                </a:rPr>
                <a:t>Esclarecimentos sobre a oferta das matrículas em creche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19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31B27BF-6EA0-4E3D-87D4-A988C87AA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3073" y="3395268"/>
            <a:ext cx="3825854" cy="207573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Obrigado</a:t>
            </a:r>
            <a:br>
              <a:rPr lang="pt-BR" sz="4400" dirty="0"/>
            </a:br>
            <a:endParaRPr lang="pt-BR" sz="4400" b="0" dirty="0"/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2F3A02-9508-4482-42E7-CB231AD35B78}"/>
              </a:ext>
            </a:extLst>
          </p:cNvPr>
          <p:cNvSpPr txBox="1">
            <a:spLocks/>
          </p:cNvSpPr>
          <p:nvPr/>
        </p:nvSpPr>
        <p:spPr>
          <a:xfrm>
            <a:off x="3969032" y="6175946"/>
            <a:ext cx="3825854" cy="577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dirty="0"/>
              <a:t>educação@cnm.org.br</a:t>
            </a:r>
          </a:p>
          <a:p>
            <a:r>
              <a:rPr lang="pt-BR" sz="2800" dirty="0"/>
              <a:t>(61) 2101-6069 | 6077 | 6616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04943F9B-533A-EB27-BAD7-D364E59C0292}"/>
              </a:ext>
            </a:extLst>
          </p:cNvPr>
          <p:cNvSpPr txBox="1">
            <a:spLocks/>
          </p:cNvSpPr>
          <p:nvPr/>
        </p:nvSpPr>
        <p:spPr>
          <a:xfrm>
            <a:off x="4183073" y="2911838"/>
            <a:ext cx="3825854" cy="114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br>
              <a:rPr lang="pt-BR" sz="4400" dirty="0"/>
            </a:br>
            <a:r>
              <a:rPr lang="pt-BR" sz="2800" b="0" dirty="0"/>
              <a:t>EDUCAÇÃO/CNM</a:t>
            </a:r>
          </a:p>
        </p:txBody>
      </p:sp>
    </p:spTree>
    <p:extLst>
      <p:ext uri="{BB962C8B-B14F-4D97-AF65-F5344CB8AC3E}">
        <p14:creationId xmlns:p14="http://schemas.microsoft.com/office/powerpoint/2010/main" val="1442770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18022</TotalTime>
  <Words>352</Words>
  <Application>Microsoft Office PowerPoint</Application>
  <PresentationFormat>Widescreen</PresentationFormat>
  <Paragraphs>35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Noto Sans Symbols</vt:lpstr>
      <vt:lpstr>Arial</vt:lpstr>
      <vt:lpstr>Calibri</vt:lpstr>
      <vt:lpstr>Times New Roman</vt:lpstr>
      <vt:lpstr>Tema do Office</vt:lpstr>
      <vt:lpstr>Apresentação do PowerPoint</vt:lpstr>
      <vt:lpstr>Desafios da Educação Infantil</vt:lpstr>
      <vt:lpstr>Desafios da Educação Infantil</vt:lpstr>
      <vt:lpstr>Desafios da Educação Infantil</vt:lpstr>
      <vt:lpstr>Desafios da Educação Infantil</vt:lpstr>
      <vt:lpstr>Obrigado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Silva</dc:creator>
  <cp:lastModifiedBy>Christopher Breno Coelho Xavier</cp:lastModifiedBy>
  <cp:revision>383</cp:revision>
  <cp:lastPrinted>2025-08-26T20:57:32Z</cp:lastPrinted>
  <dcterms:created xsi:type="dcterms:W3CDTF">2021-09-08T18:13:14Z</dcterms:created>
  <dcterms:modified xsi:type="dcterms:W3CDTF">2025-08-27T11:45:37Z</dcterms:modified>
</cp:coreProperties>
</file>