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4" r:id="rId5"/>
    <p:sldId id="259" r:id="rId6"/>
    <p:sldId id="262" r:id="rId7"/>
    <p:sldId id="303" r:id="rId8"/>
    <p:sldId id="278" r:id="rId9"/>
    <p:sldId id="268" r:id="rId10"/>
    <p:sldId id="304" r:id="rId11"/>
    <p:sldId id="309" r:id="rId12"/>
    <p:sldId id="308" r:id="rId13"/>
    <p:sldId id="269" r:id="rId14"/>
    <p:sldId id="263" r:id="rId15"/>
    <p:sldId id="265" r:id="rId16"/>
    <p:sldId id="266" r:id="rId17"/>
    <p:sldId id="267" r:id="rId18"/>
    <p:sldId id="271" r:id="rId19"/>
    <p:sldId id="307" r:id="rId20"/>
    <p:sldId id="305" r:id="rId21"/>
    <p:sldId id="272" r:id="rId22"/>
    <p:sldId id="274" r:id="rId23"/>
    <p:sldId id="273" r:id="rId24"/>
    <p:sldId id="276" r:id="rId25"/>
    <p:sldId id="277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88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765-DB92-4BC7-93B3-A0BF3B02535D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F57-4F50-4F2D-A705-D931ACFAF6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49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765-DB92-4BC7-93B3-A0BF3B02535D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F57-4F50-4F2D-A705-D931ACFAF6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91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765-DB92-4BC7-93B3-A0BF3B02535D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F57-4F50-4F2D-A705-D931ACFAF6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50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765-DB92-4BC7-93B3-A0BF3B02535D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F57-4F50-4F2D-A705-D931ACFAF6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5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765-DB92-4BC7-93B3-A0BF3B02535D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F57-4F50-4F2D-A705-D931ACFAF6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15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765-DB92-4BC7-93B3-A0BF3B02535D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F57-4F50-4F2D-A705-D931ACFAF6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11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765-DB92-4BC7-93B3-A0BF3B02535D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F57-4F50-4F2D-A705-D931ACFAF6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52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765-DB92-4BC7-93B3-A0BF3B02535D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F57-4F50-4F2D-A705-D931ACFAF6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89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765-DB92-4BC7-93B3-A0BF3B02535D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F57-4F50-4F2D-A705-D931ACFAF6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016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765-DB92-4BC7-93B3-A0BF3B02535D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F57-4F50-4F2D-A705-D931ACFAF6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90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765-DB92-4BC7-93B3-A0BF3B02535D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F57-4F50-4F2D-A705-D931ACFAF6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39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61765-DB92-4BC7-93B3-A0BF3B02535D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2F57-4F50-4F2D-A705-D931ACFAF6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65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83874" y="2796631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DESENVOLVIMENTO ECONÔMICO</a:t>
            </a:r>
          </a:p>
          <a:p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87815" y="3126717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LEGISLAÇÃO ESTADUAL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87815" y="3126717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2425963"/>
            <a:ext cx="5076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Lei nº 2.812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17/07/2003 -   UF:  Amazonas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3244333"/>
            <a:ext cx="5181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Lei Nº 15232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 27/02/2014 – UF: Pernambuco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3933056"/>
            <a:ext cx="5296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Nº 7355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 14/07/  2016 – UF: Rio de Janeiro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87815" y="3126717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LEGISLAÇÃO MUNICIPAL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9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200"/>
            <a:ext cx="9144000" cy="646961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59532" y="4806444"/>
            <a:ext cx="6583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LEI nº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3.997/2017 -  CIDADE DE IPATINGA - MINAS GERAIS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43440" y="2900842"/>
            <a:ext cx="69338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nº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4746/ 2015 -  CIDADE DE CONTAGEM   - MINAS GERAIS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3440" y="2716176"/>
            <a:ext cx="7276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LEI 10.389/2012 - CIDADE DE BELO HORIZONTE - MINAS GERAIS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387"/>
            <a:ext cx="9144000" cy="646961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20016" y="2708920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ABNT</a:t>
            </a: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Associação  Brasileira de Normas Técnicas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10"/>
            <a:ext cx="9144000" cy="646961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79512" y="107339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  <a:r>
              <a:rPr lang="pt-BR" dirty="0" smtClean="0"/>
              <a:t>                                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ABNT</a:t>
            </a: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Associação 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Brasileira de Normas Técnicas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99791" y="2276872"/>
            <a:ext cx="327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NBR 14.608 /2009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1520" y="2996952"/>
            <a:ext cx="66736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Dimensionamento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Formação dos instrutores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Matriz curricular para a formação do profissional Bombeiro Civil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47664" y="2936454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Corpo de Bombeiros Militar 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7504" y="2564904"/>
            <a:ext cx="8784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CBMMG – CBMBA – CBMDF - CBMSP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23628" y="2182601"/>
            <a:ext cx="6552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IT                             NT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Instrução Técnica                                  Norma Técnica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332656"/>
            <a:ext cx="3886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CORPO DE BOMBEIROS MILITAR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79512" y="306896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ENTIDADES CLASSE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" y="116632"/>
            <a:ext cx="9144000" cy="646961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6578" y="2204864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FENABCI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 Federação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Nacional dos Trabalhadores Bombeiros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Civis (LABORAL)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FEBRABOM - Federação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Brasileira de Bombeiro Civil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(PATRONAL)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4310" y="3351439"/>
            <a:ext cx="9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INADEBOP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 Instituto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Nacional para o Desenvolvimento da Profissão de Bombeiro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34712" y="11663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REGULAMENTAÇÃO DA ATIVIDADE DE SEGURANÇA CONTRA INCÊNDIO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8323" y="1988840"/>
            <a:ext cx="7032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Lei Federal n° 11.901 de 12 de janeiro de 2009</a:t>
            </a:r>
            <a:endParaRPr lang="pt-BR" sz="2800" b="1" dirty="0"/>
          </a:p>
        </p:txBody>
      </p:sp>
      <p:sp>
        <p:nvSpPr>
          <p:cNvPr id="4" name="Retângulo 3"/>
          <p:cNvSpPr/>
          <p:nvPr/>
        </p:nvSpPr>
        <p:spPr>
          <a:xfrm>
            <a:off x="107504" y="2780928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Art. </a:t>
            </a:r>
            <a:r>
              <a:rPr lang="pt-BR" dirty="0" smtClean="0"/>
              <a:t>1°  </a:t>
            </a:r>
            <a:r>
              <a:rPr lang="pt-BR" dirty="0"/>
              <a:t>O exercício da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profissão de Bombeiro Civil </a:t>
            </a:r>
            <a:r>
              <a:rPr lang="pt-BR" dirty="0"/>
              <a:t>reger-se-á pelo disposto nesta Lei. </a:t>
            </a:r>
          </a:p>
          <a:p>
            <a:endParaRPr lang="pt-BR" dirty="0"/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Art.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2°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Considera-se Bombeiro Civil aquele que, habilitado nos termos desta Lei, exerça, em caráter habitual, função remunerada e exclusiva de prevenção e combate a incêndio, como empregado contratado diretamente por empresas privadas ou públicas, sociedades de economia mista, ou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empresas especializadas em prestação de serviços de prevenção e combate a incêndio.</a:t>
            </a:r>
          </a:p>
        </p:txBody>
      </p:sp>
    </p:spTree>
    <p:extLst>
      <p:ext uri="{BB962C8B-B14F-4D97-AF65-F5344CB8AC3E}">
        <p14:creationId xmlns:p14="http://schemas.microsoft.com/office/powerpoint/2010/main" val="40672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78556" y="306322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EXERCICIO DE ATIVIDADE ECONÔMICA 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4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2175247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SETOR  PÚBLICO                                                                SETOR PRIVADO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219998"/>
            <a:ext cx="4677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EXERCICIO DE ATIVIDADE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ECONÔMICA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6504" y="3455107"/>
            <a:ext cx="19751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Governo Federal</a:t>
            </a:r>
          </a:p>
          <a:p>
            <a:endParaRPr lang="pt-BR" dirty="0" smtClean="0"/>
          </a:p>
          <a:p>
            <a:r>
              <a:rPr lang="pt-BR" dirty="0" smtClean="0"/>
              <a:t>Governo Estadual</a:t>
            </a:r>
          </a:p>
          <a:p>
            <a:endParaRPr lang="pt-BR" dirty="0" smtClean="0"/>
          </a:p>
          <a:p>
            <a:r>
              <a:rPr lang="pt-BR" dirty="0" smtClean="0"/>
              <a:t>Governo Municipal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270051" y="3212976"/>
            <a:ext cx="1423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Comercio</a:t>
            </a:r>
          </a:p>
          <a:p>
            <a:endParaRPr lang="pt-BR" dirty="0" smtClean="0"/>
          </a:p>
          <a:p>
            <a:r>
              <a:rPr lang="pt-BR" dirty="0" smtClean="0"/>
              <a:t>Industria</a:t>
            </a:r>
          </a:p>
          <a:p>
            <a:endParaRPr lang="pt-BR" dirty="0"/>
          </a:p>
          <a:p>
            <a:r>
              <a:rPr lang="pt-BR" dirty="0" smtClean="0"/>
              <a:t>Eventos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015767" y="3497369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Regime de contratação:</a:t>
            </a:r>
          </a:p>
          <a:p>
            <a:endParaRPr lang="pt-BR" dirty="0"/>
          </a:p>
          <a:p>
            <a:r>
              <a:rPr lang="pt-BR" dirty="0" smtClean="0"/>
              <a:t>     Concursado -  CLT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55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23528" y="2564904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CNAE</a:t>
            </a:r>
          </a:p>
          <a:p>
            <a:r>
              <a:rPr lang="pt-BR" sz="2800" dirty="0" smtClean="0"/>
              <a:t>       </a:t>
            </a:r>
          </a:p>
          <a:p>
            <a:r>
              <a:rPr lang="pt-BR" sz="2800" dirty="0"/>
              <a:t> </a:t>
            </a:r>
            <a:r>
              <a:rPr lang="pt-BR" sz="2800" dirty="0" smtClean="0"/>
              <a:t>          Classificação </a:t>
            </a:r>
            <a:r>
              <a:rPr lang="pt-BR" sz="2800" dirty="0"/>
              <a:t>Nacional de Atividades Econômicas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15516" y="2505669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CNAE-Fiscal é uma classificação usada com o objetivo de padronizar os códigos de identificação das unidades produtivas do país nos cadastros e registros da administração pública nas três esferas de governo, em especial na área tributária, contribuindo para a melhoria da qualidade dos sistemas de informação que dão suporte às decisões e ações do Estado, possibilitando, ainda, a maior articulação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intersistemas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5516" y="199677"/>
            <a:ext cx="2155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CNAE</a:t>
            </a:r>
          </a:p>
        </p:txBody>
      </p:sp>
    </p:spTree>
    <p:extLst>
      <p:ext uri="{BB962C8B-B14F-4D97-AF65-F5344CB8AC3E}">
        <p14:creationId xmlns:p14="http://schemas.microsoft.com/office/powerpoint/2010/main" val="16955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2" t="20932" r="15348" b="51319"/>
          <a:stretch/>
        </p:blipFill>
        <p:spPr bwMode="auto">
          <a:xfrm>
            <a:off x="107504" y="2348880"/>
            <a:ext cx="90010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5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t="23642" r="17126" b="53018"/>
          <a:stretch/>
        </p:blipFill>
        <p:spPr bwMode="auto">
          <a:xfrm>
            <a:off x="120789" y="2060848"/>
            <a:ext cx="8550942" cy="236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5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1500" y="1988840"/>
            <a:ext cx="9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Art.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9° 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As empresas e demais entidades que se utilizem do serviço de Bombeiro Civil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poderão firmar convênios com os Corpos de Bombeiros Militares dos Estados, dos Territórios e do Distrito Federal, para assistência técnica a seus profissionais</a:t>
            </a:r>
            <a:r>
              <a:rPr lang="pt-BR" dirty="0"/>
              <a:t>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91024" y="44624"/>
            <a:ext cx="6569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REGULAMENTAÇÃO DA ATIVIDADE DE SEGURANÇA CONTRA INCÊNDIO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60625" y="3105835"/>
            <a:ext cx="86227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Diretrizes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gerais sobre medidas de prevenção e combate a incêndio</a:t>
            </a:r>
          </a:p>
        </p:txBody>
      </p:sp>
    </p:spTree>
    <p:extLst>
      <p:ext uri="{BB962C8B-B14F-4D97-AF65-F5344CB8AC3E}">
        <p14:creationId xmlns:p14="http://schemas.microsoft.com/office/powerpoint/2010/main" val="13669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79512" y="2060848"/>
            <a:ext cx="6912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LEI Nº 13.425,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março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35089" y="2636912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Art.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1°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Esta Lei:</a:t>
            </a:r>
          </a:p>
          <a:p>
            <a:pPr algn="just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estabelece diretrizes gerais e ações complementares sobre prevenção e combate a incêndio e a desastres em estabelecimentos, edificações e áreas de reunião de público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atendendo ao disposto no inciso XX do art. 21, no inciso I, in fine, do art. 24, no § 5º, in fine, do art. 144 e no caput do art. 182 da Constituição Federal;</a:t>
            </a:r>
          </a:p>
        </p:txBody>
      </p:sp>
      <p:sp>
        <p:nvSpPr>
          <p:cNvPr id="6" name="Retângulo 5"/>
          <p:cNvSpPr/>
          <p:nvPr/>
        </p:nvSpPr>
        <p:spPr>
          <a:xfrm>
            <a:off x="135088" y="116632"/>
            <a:ext cx="6525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Diretrizes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gerais sobre medidas de prevenção e combate a incêndio</a:t>
            </a:r>
          </a:p>
        </p:txBody>
      </p:sp>
    </p:spTree>
    <p:extLst>
      <p:ext uri="{BB962C8B-B14F-4D97-AF65-F5344CB8AC3E}">
        <p14:creationId xmlns:p14="http://schemas.microsoft.com/office/powerpoint/2010/main" val="212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1500" y="3717032"/>
            <a:ext cx="9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3°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Sem prejuízo de outras medidas cabíveis e do disposto na Lei no 11.901, de 12 de janeiro de 2009, o laudo referido no inciso V do caput deste artigo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poderá exigir a existência de bombeiros civis e a fixação do seu quantitativo nos estabelecimentos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edificações e áreas de reunião de público, bem como de funcionários treinados para agir em situações de emergência,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certificados por cursos oficialmente reconhecidos.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6336" y="2132856"/>
            <a:ext cx="89649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Art.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4°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processo de aprovação da construção, instalação, reforma, ocupação ou uso de estabelecimentos, edificações e áreas de reunião de público perante o poder público municipal, voltado à emissão de alvará de licença ou autorização, ou documento equivalente, deverá observar:</a:t>
            </a:r>
          </a:p>
        </p:txBody>
      </p:sp>
      <p:sp>
        <p:nvSpPr>
          <p:cNvPr id="6" name="Retângulo 5"/>
          <p:cNvSpPr/>
          <p:nvPr/>
        </p:nvSpPr>
        <p:spPr>
          <a:xfrm>
            <a:off x="71500" y="115818"/>
            <a:ext cx="6732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Diretrizes gerais sobre medidas de prevenção e combate a incêndio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13380" y="3645024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CBO</a:t>
            </a: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Classificação Brasileira Ocupações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13380" y="238460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Ministério do Trabalho 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385"/>
            <a:ext cx="9144000" cy="646961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59632" y="2961419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1319" y="153843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CBO</a:t>
            </a: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Classificação Brasileira Ocupações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241757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CBO 5171-10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2822919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Bombeiro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</a:p>
          <a:p>
            <a:pPr algn="just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Agente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investigação de incêndio, Bombeiro de empresas particulares, Bombeiro de estabelecimentos comerciais, Bombeiro de estabelecimentos industriais, Bombeiro de segurança do trabalho</a:t>
            </a:r>
          </a:p>
        </p:txBody>
      </p:sp>
    </p:spTree>
    <p:extLst>
      <p:ext uri="{BB962C8B-B14F-4D97-AF65-F5344CB8AC3E}">
        <p14:creationId xmlns:p14="http://schemas.microsoft.com/office/powerpoint/2010/main" val="16955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3508" y="2290068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Descrição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Sumária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Previnem situações de risco e executam salvamentos terrestres, aquáticos e em altura, protegendo pessoas e patrimônios de incêndios, explosões, vazamentos, afogamentos ou qualquer outra situação de emergência, com o objetivo de salvar e resgatar vidas; prestam primeiros socorros, verificando o estado da vítima para realizar o procedimento adequado; realizam cursos e campanhas educativas, formando e treinando equipes, brigadas e corpo voluntário de emergência.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786</Words>
  <Application>Microsoft Office PowerPoint</Application>
  <PresentationFormat>Apresentação na tela (4:3)</PresentationFormat>
  <Paragraphs>90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</dc:creator>
  <cp:lastModifiedBy>lorena borges</cp:lastModifiedBy>
  <cp:revision>27</cp:revision>
  <dcterms:created xsi:type="dcterms:W3CDTF">2017-10-20T17:33:05Z</dcterms:created>
  <dcterms:modified xsi:type="dcterms:W3CDTF">2017-10-25T02:16:46Z</dcterms:modified>
</cp:coreProperties>
</file>