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97" r:id="rId2"/>
    <p:sldId id="571" r:id="rId3"/>
    <p:sldId id="575" r:id="rId4"/>
    <p:sldId id="615" r:id="rId5"/>
    <p:sldId id="617" r:id="rId6"/>
    <p:sldId id="618" r:id="rId7"/>
    <p:sldId id="597" r:id="rId8"/>
    <p:sldId id="619" r:id="rId9"/>
    <p:sldId id="626" r:id="rId10"/>
    <p:sldId id="624" r:id="rId11"/>
    <p:sldId id="627" r:id="rId12"/>
    <p:sldId id="628" r:id="rId13"/>
    <p:sldId id="622" r:id="rId14"/>
    <p:sldId id="623" r:id="rId15"/>
    <p:sldId id="629" r:id="rId16"/>
    <p:sldId id="625" r:id="rId17"/>
    <p:sldId id="630" r:id="rId18"/>
    <p:sldId id="570" r:id="rId19"/>
  </p:sldIdLst>
  <p:sldSz cx="9144000" cy="6858000" type="screen4x3"/>
  <p:notesSz cx="6858000" cy="92964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6">
          <p15:clr>
            <a:srgbClr val="A4A3A4"/>
          </p15:clr>
        </p15:guide>
        <p15:guide id="2" orient="horz" pos="754">
          <p15:clr>
            <a:srgbClr val="A4A3A4"/>
          </p15:clr>
        </p15:guide>
        <p15:guide id="3" orient="horz" pos="323">
          <p15:clr>
            <a:srgbClr val="A4A3A4"/>
          </p15:clr>
        </p15:guide>
        <p15:guide id="4" orient="horz" pos="1217">
          <p15:clr>
            <a:srgbClr val="A4A3A4"/>
          </p15:clr>
        </p15:guide>
        <p15:guide id="5" orient="horz" pos="2024">
          <p15:clr>
            <a:srgbClr val="A4A3A4"/>
          </p15:clr>
        </p15:guide>
        <p15:guide id="6" orient="horz" pos="1865">
          <p15:clr>
            <a:srgbClr val="A4A3A4"/>
          </p15:clr>
        </p15:guide>
        <p15:guide id="7" pos="2903">
          <p15:clr>
            <a:srgbClr val="A4A3A4"/>
          </p15:clr>
        </p15:guide>
        <p15:guide id="8" pos="317">
          <p15:clr>
            <a:srgbClr val="A4A3A4"/>
          </p15:clr>
        </p15:guide>
        <p15:guide id="9" pos="526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376307"/>
    <a:srgbClr val="759466"/>
    <a:srgbClr val="84A176"/>
    <a:srgbClr val="C2E4C9"/>
    <a:srgbClr val="D4FFB5"/>
    <a:srgbClr val="DAFFE1"/>
    <a:srgbClr val="ECFFF0"/>
    <a:srgbClr val="AFD3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1250" autoAdjust="0"/>
    <p:restoredTop sz="90844" autoAdjust="0"/>
  </p:normalViewPr>
  <p:slideViewPr>
    <p:cSldViewPr snapToObjects="1">
      <p:cViewPr varScale="1">
        <p:scale>
          <a:sx n="68" d="100"/>
          <a:sy n="68" d="100"/>
        </p:scale>
        <p:origin x="804" y="48"/>
      </p:cViewPr>
      <p:guideLst>
        <p:guide orient="horz" pos="1366"/>
        <p:guide orient="horz" pos="754"/>
        <p:guide orient="horz" pos="323"/>
        <p:guide orient="horz" pos="1217"/>
        <p:guide orient="horz" pos="2024"/>
        <p:guide orient="horz" pos="1865"/>
        <p:guide pos="2903"/>
        <p:guide pos="317"/>
        <p:guide pos="5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Objects="1">
      <p:cViewPr varScale="1">
        <p:scale>
          <a:sx n="77" d="100"/>
          <a:sy n="77" d="100"/>
        </p:scale>
        <p:origin x="-1470" y="-90"/>
      </p:cViewPr>
      <p:guideLst>
        <p:guide orient="horz" pos="2928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6B48A0B-4794-44B9-844C-6460B08B85B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6583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5790"/>
            <a:ext cx="5486400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ED373CD-DE30-422C-AD1E-5FEBFD24DD8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55366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 txBox="1">
            <a:spLocks noGrp="1" noChangeArrowheads="1"/>
          </p:cNvSpPr>
          <p:nvPr/>
        </p:nvSpPr>
        <p:spPr>
          <a:xfrm>
            <a:off x="3883852" y="8684826"/>
            <a:ext cx="2972547" cy="457711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F064F8-A1DD-42D1-8281-FBFAF69A7045}" type="slidenum">
              <a:rPr lang="pt-BR" sz="1200">
                <a:solidFill>
                  <a:prstClr val="black"/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pt-BR" sz="120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44387" name="Rectangle 7"/>
          <p:cNvSpPr txBox="1">
            <a:spLocks noGrp="1" noChangeArrowheads="1"/>
          </p:cNvSpPr>
          <p:nvPr/>
        </p:nvSpPr>
        <p:spPr bwMode="auto">
          <a:xfrm>
            <a:off x="3883852" y="8684826"/>
            <a:ext cx="2972547" cy="45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344E6AA-CFD6-4EF4-8FFE-DD3944A6624B}" type="slidenum">
              <a:rPr lang="pt-BR" sz="1200">
                <a:solidFill>
                  <a:srgbClr val="000000"/>
                </a:solidFill>
              </a:rPr>
              <a:pPr algn="r"/>
              <a:t>9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144388" name="Rectangle 7"/>
          <p:cNvSpPr txBox="1">
            <a:spLocks noGrp="1" noChangeArrowheads="1"/>
          </p:cNvSpPr>
          <p:nvPr/>
        </p:nvSpPr>
        <p:spPr bwMode="auto">
          <a:xfrm>
            <a:off x="3883852" y="8684826"/>
            <a:ext cx="2972547" cy="45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0FD93EC-2632-46F6-B6E9-A6D2DACD8B4B}" type="slidenum">
              <a:rPr lang="pt-BR" sz="1200">
                <a:solidFill>
                  <a:srgbClr val="000000"/>
                </a:solidFill>
              </a:rPr>
              <a:pPr algn="r"/>
              <a:t>9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144389" name="Rectangle 7"/>
          <p:cNvSpPr txBox="1">
            <a:spLocks noGrp="1" noChangeArrowheads="1"/>
          </p:cNvSpPr>
          <p:nvPr/>
        </p:nvSpPr>
        <p:spPr bwMode="auto">
          <a:xfrm>
            <a:off x="3883852" y="8687750"/>
            <a:ext cx="2972547" cy="45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486" tIns="47745" rIns="95486" bIns="47745" anchor="b"/>
          <a:lstStyle/>
          <a:p>
            <a:pPr algn="r" defTabSz="950913"/>
            <a:fld id="{5CDA08BE-7402-4FDF-B590-514DCE981496}" type="slidenum">
              <a:rPr lang="pt-BR" sz="1300">
                <a:solidFill>
                  <a:srgbClr val="000000"/>
                </a:solidFill>
                <a:cs typeface="Arial" pitchFamily="34" charset="0"/>
              </a:rPr>
              <a:pPr algn="r" defTabSz="950913"/>
              <a:t>9</a:t>
            </a:fld>
            <a:endParaRPr lang="pt-BR" sz="13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43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5863" y="709613"/>
            <a:ext cx="4530725" cy="33988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0133" y="4322671"/>
            <a:ext cx="5570323" cy="4110633"/>
          </a:xfrm>
          <a:noFill/>
        </p:spPr>
        <p:txBody>
          <a:bodyPr wrap="square" lIns="95486" tIns="47745" rIns="95486" bIns="47745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790572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 txBox="1">
            <a:spLocks noGrp="1" noChangeArrowheads="1"/>
          </p:cNvSpPr>
          <p:nvPr/>
        </p:nvSpPr>
        <p:spPr bwMode="auto">
          <a:xfrm>
            <a:off x="3883852" y="8684826"/>
            <a:ext cx="2972547" cy="45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3" tIns="45706" rIns="91413" bIns="45706" anchor="b"/>
          <a:lstStyle/>
          <a:p>
            <a:pPr algn="r"/>
            <a:fld id="{083A9C3C-60DF-4C77-93DF-FBF26CFB7310}" type="slidenum">
              <a:rPr lang="pt-BR" sz="1200">
                <a:solidFill>
                  <a:srgbClr val="000000"/>
                </a:solidFill>
                <a:cs typeface="Arial" pitchFamily="34" charset="0"/>
              </a:rPr>
              <a:pPr algn="r"/>
              <a:t>11</a:t>
            </a:fld>
            <a:endParaRPr lang="pt-BR" sz="12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70412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508" y="4347532"/>
            <a:ext cx="5028986" cy="4112094"/>
          </a:xfrm>
          <a:noFill/>
        </p:spPr>
        <p:txBody>
          <a:bodyPr wrap="square" lIns="94808" tIns="47403" rIns="94808" bIns="4740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1501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924514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416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55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280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10363" y="-26988"/>
            <a:ext cx="2146300" cy="633571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66700" y="-26988"/>
            <a:ext cx="6291263" cy="633571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5099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b="1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940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32971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66700" y="1304925"/>
            <a:ext cx="4217988" cy="500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37088" y="1304925"/>
            <a:ext cx="4219575" cy="500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4840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7040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559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4005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149120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059691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-4763"/>
            <a:ext cx="914400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7" descr="cgee transp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1573213"/>
            <a:ext cx="560070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6700" y="1304925"/>
            <a:ext cx="8589963" cy="500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9" name="Rectangle 27"/>
          <p:cNvSpPr>
            <a:spLocks noGrp="1" noChangeArrowheads="1"/>
          </p:cNvSpPr>
          <p:nvPr>
            <p:ph type="title"/>
          </p:nvPr>
        </p:nvSpPr>
        <p:spPr bwMode="auto">
          <a:xfrm>
            <a:off x="1079500" y="12700"/>
            <a:ext cx="7237413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30" name="Rectangle 30"/>
          <p:cNvSpPr>
            <a:spLocks noChangeArrowheads="1"/>
          </p:cNvSpPr>
          <p:nvPr userDrawn="1"/>
        </p:nvSpPr>
        <p:spPr bwMode="auto">
          <a:xfrm>
            <a:off x="0" y="6632575"/>
            <a:ext cx="9148763" cy="225425"/>
          </a:xfrm>
          <a:prstGeom prst="rect">
            <a:avLst/>
          </a:prstGeom>
          <a:solidFill>
            <a:srgbClr val="AFD3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31" name="CaixaDeTexto 1"/>
          <p:cNvSpPr txBox="1">
            <a:spLocks noChangeArrowheads="1"/>
          </p:cNvSpPr>
          <p:nvPr userDrawn="1"/>
        </p:nvSpPr>
        <p:spPr bwMode="auto">
          <a:xfrm>
            <a:off x="7775575" y="6623050"/>
            <a:ext cx="118903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-84" charset="-128"/>
              </a:defRPr>
            </a:lvl9pPr>
          </a:lstStyle>
          <a:p>
            <a:pPr algn="r" eaLnBrk="1" hangingPunct="1">
              <a:defRPr/>
            </a:pPr>
            <a:r>
              <a:rPr lang="pt-BR" sz="1100" b="1" dirty="0" smtClean="0">
                <a:solidFill>
                  <a:srgbClr val="FFFFFF"/>
                </a:solidFill>
              </a:rPr>
              <a:t>Slide </a:t>
            </a:r>
            <a:fld id="{22E119D5-9935-4671-854E-2E0DDE279DED}" type="slidenum">
              <a:rPr lang="pt-BR" sz="1100" b="1" smtClean="0">
                <a:solidFill>
                  <a:srgbClr val="FFFFFF"/>
                </a:solidFill>
              </a:rPr>
              <a:pPr algn="r" eaLnBrk="1" hangingPunct="1">
                <a:defRPr/>
              </a:pPr>
              <a:t>‹nº›</a:t>
            </a:fld>
            <a:endParaRPr lang="pt-BR" sz="1100" b="1" dirty="0" smtClean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6600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6600"/>
          </a:solidFill>
          <a:latin typeface="Arial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6600"/>
          </a:solidFill>
          <a:latin typeface="Arial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6600"/>
          </a:solidFill>
          <a:latin typeface="Arial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6600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w"/>
        <a:defRPr sz="1700">
          <a:solidFill>
            <a:srgbClr val="5F5F5F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700">
          <a:solidFill>
            <a:srgbClr val="5F5F5F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700">
          <a:solidFill>
            <a:srgbClr val="5F5F5F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rgbClr val="5F5F5F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¬"/>
        <a:defRPr sz="1700">
          <a:solidFill>
            <a:srgbClr val="5F5F5F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¬"/>
        <a:defRPr sz="1700">
          <a:solidFill>
            <a:srgbClr val="5F5F5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¬"/>
        <a:defRPr sz="1700">
          <a:solidFill>
            <a:srgbClr val="5F5F5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¬"/>
        <a:defRPr sz="1700">
          <a:solidFill>
            <a:srgbClr val="5F5F5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¬"/>
        <a:defRPr sz="1700">
          <a:solidFill>
            <a:srgbClr val="5F5F5F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Microsoft_Excel_97-2003_Worksheet1.xls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64332" y="3045400"/>
            <a:ext cx="885666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pt-BR" sz="1000" b="1" dirty="0"/>
          </a:p>
          <a:p>
            <a:pPr eaLnBrk="1" hangingPunct="1"/>
            <a:endParaRPr lang="pt-BR" sz="2800" dirty="0"/>
          </a:p>
          <a:p>
            <a:pPr eaLnBrk="1" hangingPunct="1"/>
            <a:endParaRPr lang="pt-BR" sz="2800" dirty="0"/>
          </a:p>
        </p:txBody>
      </p:sp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235770" y="3337828"/>
            <a:ext cx="87137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sz="2400" b="1" dirty="0" smtClean="0">
                <a:solidFill>
                  <a:srgbClr val="376307"/>
                </a:solidFill>
              </a:rPr>
              <a:t>Formação de Recursos Humanos para CTI: Programa Ciência sem Fronteiras</a:t>
            </a:r>
            <a:endParaRPr lang="pt-BR" sz="2400" b="1" dirty="0" smtClean="0">
              <a:solidFill>
                <a:srgbClr val="376307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35770" y="5913276"/>
            <a:ext cx="7792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Brasília</a:t>
            </a:r>
            <a:r>
              <a:rPr lang="pt-BR" b="1" dirty="0" smtClean="0"/>
              <a:t>, </a:t>
            </a:r>
            <a:r>
              <a:rPr lang="pt-BR" b="1" dirty="0" smtClean="0"/>
              <a:t>22 </a:t>
            </a:r>
            <a:r>
              <a:rPr lang="pt-BR" b="1" dirty="0" smtClean="0"/>
              <a:t>de setembro </a:t>
            </a:r>
            <a:r>
              <a:rPr lang="pt-BR" b="1" dirty="0"/>
              <a:t>de </a:t>
            </a:r>
            <a:r>
              <a:rPr lang="pt-BR" b="1" dirty="0" smtClean="0"/>
              <a:t>2015</a:t>
            </a:r>
            <a:endParaRPr lang="pt-BR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5480613" y="4571836"/>
            <a:ext cx="3159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/>
              <a:t>Mariano Francisco </a:t>
            </a:r>
            <a:r>
              <a:rPr lang="pt-BR" b="1" dirty="0" err="1" smtClean="0"/>
              <a:t>Laplane</a:t>
            </a:r>
            <a:endParaRPr lang="pt-BR" b="1" dirty="0" smtClean="0"/>
          </a:p>
          <a:p>
            <a:pPr algn="ctr"/>
            <a:r>
              <a:rPr lang="pt-BR" b="1" dirty="0" smtClean="0"/>
              <a:t>presidencia@cgee.org.br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18642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9652" y="44624"/>
            <a:ext cx="7704348" cy="778098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Número</a:t>
            </a:r>
            <a:r>
              <a:rPr lang="en-US" sz="2000" dirty="0" smtClean="0"/>
              <a:t> de </a:t>
            </a:r>
            <a:r>
              <a:rPr lang="en-US" sz="2000" dirty="0" err="1" smtClean="0"/>
              <a:t>estudantes</a:t>
            </a:r>
            <a:r>
              <a:rPr lang="en-US" sz="2000" dirty="0" smtClean="0"/>
              <a:t> no </a:t>
            </a:r>
            <a:r>
              <a:rPr lang="en-US" sz="2000" dirty="0" err="1" smtClean="0"/>
              <a:t>ensino</a:t>
            </a:r>
            <a:r>
              <a:rPr lang="en-US" sz="2000" dirty="0" smtClean="0"/>
              <a:t> superior</a:t>
            </a:r>
            <a:r>
              <a:rPr lang="en-US" sz="2000" b="1" dirty="0" smtClean="0"/>
              <a:t> (1.000’s)</a:t>
            </a:r>
            <a:endParaRPr lang="pt-BR" sz="2000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438733"/>
              </p:ext>
            </p:extLst>
          </p:nvPr>
        </p:nvGraphicFramePr>
        <p:xfrm>
          <a:off x="35496" y="1052736"/>
          <a:ext cx="8964489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8163"/>
                <a:gridCol w="2988163"/>
                <a:gridCol w="2988163"/>
              </a:tblGrid>
              <a:tr h="376841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Pais</a:t>
                      </a:r>
                      <a:endParaRPr lang="pt-BR" sz="24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Estudantes (Milhares)</a:t>
                      </a:r>
                      <a:endParaRPr lang="pt-BR" sz="24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% do total mundial</a:t>
                      </a:r>
                      <a:endParaRPr lang="pt-BR" sz="24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6841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China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29.296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17.4</a:t>
                      </a:r>
                      <a:endParaRPr lang="pt-BR" sz="2400" dirty="0"/>
                    </a:p>
                  </a:txBody>
                  <a:tcPr/>
                </a:tc>
              </a:tr>
              <a:tr h="376841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Estados</a:t>
                      </a:r>
                      <a:r>
                        <a:rPr lang="pt-BR" sz="2400" baseline="0" dirty="0" smtClean="0"/>
                        <a:t> </a:t>
                      </a:r>
                      <a:r>
                        <a:rPr lang="pt-BR" sz="2400" dirty="0" smtClean="0"/>
                        <a:t>Unidos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19.103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11.3</a:t>
                      </a:r>
                      <a:endParaRPr lang="pt-BR" sz="2400" dirty="0"/>
                    </a:p>
                  </a:txBody>
                  <a:tcPr/>
                </a:tc>
              </a:tr>
              <a:tr h="376841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Índia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14.862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8.8</a:t>
                      </a:r>
                      <a:endParaRPr lang="pt-BR" sz="2400" dirty="0"/>
                    </a:p>
                  </a:txBody>
                  <a:tcPr/>
                </a:tc>
              </a:tr>
              <a:tr h="376841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Rússia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9.446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5.6</a:t>
                      </a:r>
                      <a:endParaRPr lang="pt-BR" sz="2400" dirty="0"/>
                    </a:p>
                  </a:txBody>
                  <a:tcPr/>
                </a:tc>
              </a:tr>
              <a:tr h="376841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Brasil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6.115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3.6</a:t>
                      </a:r>
                      <a:endParaRPr lang="pt-BR" sz="2400" dirty="0"/>
                    </a:p>
                  </a:txBody>
                  <a:tcPr/>
                </a:tc>
              </a:tr>
              <a:tr h="376841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Indonésia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4.859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2.9</a:t>
                      </a:r>
                      <a:endParaRPr lang="pt-BR" sz="2400" dirty="0"/>
                    </a:p>
                  </a:txBody>
                  <a:tcPr/>
                </a:tc>
              </a:tr>
              <a:tr h="376841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Japão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3.874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2.3</a:t>
                      </a:r>
                      <a:endParaRPr lang="pt-BR" sz="2400" dirty="0"/>
                    </a:p>
                  </a:txBody>
                  <a:tcPr/>
                </a:tc>
              </a:tr>
              <a:tr h="376841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Iran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3.350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2.0</a:t>
                      </a:r>
                      <a:endParaRPr lang="pt-BR" sz="2400" dirty="0"/>
                    </a:p>
                  </a:txBody>
                  <a:tcPr/>
                </a:tc>
              </a:tr>
              <a:tr h="376841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Coréia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3.219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1.9</a:t>
                      </a:r>
                      <a:endParaRPr lang="pt-BR" sz="2400" dirty="0"/>
                    </a:p>
                  </a:txBody>
                  <a:tcPr/>
                </a:tc>
              </a:tr>
              <a:tr h="376841">
                <a:tc>
                  <a:txBody>
                    <a:bodyPr/>
                    <a:lstStyle/>
                    <a:p>
                      <a:r>
                        <a:rPr lang="pt-BR" sz="2400" dirty="0" err="1" smtClean="0"/>
                        <a:t>Ucránia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2.799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1.7</a:t>
                      </a:r>
                      <a:endParaRPr lang="pt-BR" sz="2400" dirty="0"/>
                    </a:p>
                  </a:txBody>
                  <a:tcPr/>
                </a:tc>
              </a:tr>
              <a:tr h="376841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Total mundial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168.582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100.0</a:t>
                      </a:r>
                      <a:endParaRPr lang="pt-BR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003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15"/>
          <p:cNvGraphicFramePr>
            <a:graphicFrameLocks noChangeAspect="1"/>
          </p:cNvGraphicFramePr>
          <p:nvPr/>
        </p:nvGraphicFramePr>
        <p:xfrm>
          <a:off x="109538" y="1125538"/>
          <a:ext cx="8956675" cy="518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Planilha" r:id="rId4" imgW="9534327" imgH="4524390" progId="Excel.Sheet.8">
                  <p:embed/>
                </p:oleObj>
              </mc:Choice>
              <mc:Fallback>
                <p:oleObj name="Planilha" r:id="rId4" imgW="9534327" imgH="452439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538" y="1125538"/>
                        <a:ext cx="8956675" cy="5183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Rectangle 1029"/>
          <p:cNvSpPr>
            <a:spLocks noChangeArrowheads="1"/>
          </p:cNvSpPr>
          <p:nvPr/>
        </p:nvSpPr>
        <p:spPr bwMode="auto">
          <a:xfrm>
            <a:off x="6477000" y="3810000"/>
            <a:ext cx="2008188" cy="650875"/>
          </a:xfrm>
          <a:prstGeom prst="rect">
            <a:avLst/>
          </a:prstGeom>
          <a:solidFill>
            <a:srgbClr val="CCFFCC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b="1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11,4 mil doutores titulados em 2009</a:t>
            </a:r>
          </a:p>
        </p:txBody>
      </p:sp>
      <p:sp>
        <p:nvSpPr>
          <p:cNvPr id="4100" name="Rectangle 1030"/>
          <p:cNvSpPr>
            <a:spLocks noChangeArrowheads="1"/>
          </p:cNvSpPr>
          <p:nvPr/>
        </p:nvSpPr>
        <p:spPr bwMode="auto">
          <a:xfrm>
            <a:off x="6170613" y="1519238"/>
            <a:ext cx="2008187" cy="650875"/>
          </a:xfrm>
          <a:prstGeom prst="rect">
            <a:avLst/>
          </a:prstGeom>
          <a:solidFill>
            <a:srgbClr val="CCECFF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b="1">
                <a:solidFill>
                  <a:srgbClr val="000099"/>
                </a:solidFill>
                <a:latin typeface="Calibri" pitchFamily="34" charset="0"/>
                <a:cs typeface="Arial" pitchFamily="34" charset="0"/>
              </a:rPr>
              <a:t>38,8 mil mestres titulados em 2009</a:t>
            </a:r>
          </a:p>
        </p:txBody>
      </p:sp>
      <p:sp>
        <p:nvSpPr>
          <p:cNvPr id="7" name="Espaço Reservado para Número de Slide 3"/>
          <p:cNvSpPr txBox="1">
            <a:spLocks/>
          </p:cNvSpPr>
          <p:nvPr/>
        </p:nvSpPr>
        <p:spPr>
          <a:xfrm>
            <a:off x="87313" y="6348413"/>
            <a:ext cx="52387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C6C0B3-721F-440D-B2A1-D51E0C32061A}" type="slidenum">
              <a:rPr lang="pt-BR" sz="16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pPr>
                <a:defRPr/>
              </a:pPr>
              <a:t>11</a:t>
            </a:fld>
            <a:endParaRPr lang="pt-BR" sz="1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547664" y="332656"/>
            <a:ext cx="5799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/>
              <a:t>Mestres e Doutores titulados anualmente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689223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4645025" y="1114425"/>
            <a:ext cx="4103688" cy="298351"/>
          </a:xfrm>
          <a:prstGeom prst="rect">
            <a:avLst/>
          </a:prstGeom>
          <a:solidFill>
            <a:srgbClr val="FFFFCC"/>
          </a:solidFill>
          <a:ln w="19050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539750" y="1077913"/>
            <a:ext cx="4103688" cy="334863"/>
          </a:xfrm>
          <a:prstGeom prst="rect">
            <a:avLst/>
          </a:prstGeom>
          <a:solidFill>
            <a:srgbClr val="DDDDDD"/>
          </a:solidFill>
          <a:ln w="19050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4643438" y="1412577"/>
            <a:ext cx="4103687" cy="5184775"/>
          </a:xfrm>
          <a:prstGeom prst="rect">
            <a:avLst/>
          </a:prstGeom>
          <a:solidFill>
            <a:srgbClr val="FFFFE1"/>
          </a:solidFill>
          <a:ln w="19050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539750" y="1412776"/>
            <a:ext cx="4103688" cy="5184775"/>
          </a:xfrm>
          <a:prstGeom prst="rect">
            <a:avLst/>
          </a:prstGeom>
          <a:solidFill>
            <a:srgbClr val="EAEAEA"/>
          </a:solidFill>
          <a:ln w="19050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eaLnBrk="0" hangingPunct="0"/>
            <a:endParaRPr lang="en-US" sz="2400">
              <a:solidFill>
                <a:srgbClr val="000000"/>
              </a:solidFill>
              <a:latin typeface="verdana unicode ms"/>
              <a:cs typeface="Arial" pitchFamily="34" charset="0"/>
            </a:endParaRPr>
          </a:p>
          <a:p>
            <a:pPr eaLnBrk="0" hangingPunct="0"/>
            <a:endParaRPr lang="en-US" sz="240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82951" name="Rectangle 7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52" name="Rectangle 8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53" name="Rectangle 9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54" name="Rectangle 10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55" name="Rectangle 11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56" name="Rectangle 12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57" name="Rectangle 13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58" name="Rectangle 14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59" name="Rectangle 15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60" name="Rectangle 16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61" name="Rectangle 17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62" name="Rectangle 18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63" name="Rectangle 19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64" name="Rectangle 20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65" name="Rectangle 21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66" name="Rectangle 22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67" name="Rectangle 23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68" name="Rectangle 24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69" name="Rectangle 25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82970" name="Rectangle 26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pt-BR"/>
          </a:p>
        </p:txBody>
      </p:sp>
      <p:sp>
        <p:nvSpPr>
          <p:cNvPr id="208923" name="Text Box 27"/>
          <p:cNvSpPr txBox="1">
            <a:spLocks noChangeArrowheads="1"/>
          </p:cNvSpPr>
          <p:nvPr/>
        </p:nvSpPr>
        <p:spPr bwMode="auto">
          <a:xfrm>
            <a:off x="4876799" y="1520788"/>
            <a:ext cx="4042117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Engenharias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Física e Astronomia 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Ciências de Materiais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Química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Medicina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Bioquímica, Genética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Ciências de Computação 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Ciências Planetárias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    e da Terra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Engenharia Química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Matemática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Agricultura 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    e Ciências Biológicas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Energia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Ciências Ambientais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Toxicologia, Farmacologia 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    e Ciências Farmacêuticas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Administração e Contabilidade</a:t>
            </a:r>
          </a:p>
        </p:txBody>
      </p:sp>
      <p:sp>
        <p:nvSpPr>
          <p:cNvPr id="208924" name="Text Box 28"/>
          <p:cNvSpPr txBox="1">
            <a:spLocks noChangeArrowheads="1"/>
          </p:cNvSpPr>
          <p:nvPr/>
        </p:nvSpPr>
        <p:spPr bwMode="auto">
          <a:xfrm>
            <a:off x="1042988" y="1051905"/>
            <a:ext cx="903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pt-BR" sz="2000" b="1" dirty="0">
                <a:solidFill>
                  <a:srgbClr val="990000"/>
                </a:solidFill>
                <a:latin typeface="Tahoma" pitchFamily="34" charset="0"/>
                <a:cs typeface="Arial" pitchFamily="34" charset="0"/>
              </a:rPr>
              <a:t>Brasil</a:t>
            </a:r>
          </a:p>
        </p:txBody>
      </p:sp>
      <p:sp>
        <p:nvSpPr>
          <p:cNvPr id="208925" name="Text Box 29"/>
          <p:cNvSpPr txBox="1">
            <a:spLocks noChangeArrowheads="1"/>
          </p:cNvSpPr>
          <p:nvPr/>
        </p:nvSpPr>
        <p:spPr bwMode="auto">
          <a:xfrm>
            <a:off x="4859338" y="1051905"/>
            <a:ext cx="9064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pt-BR" sz="2000" b="1" dirty="0">
                <a:solidFill>
                  <a:srgbClr val="990000"/>
                </a:solidFill>
                <a:latin typeface="Tahoma" pitchFamily="34" charset="0"/>
                <a:cs typeface="Arial" pitchFamily="34" charset="0"/>
              </a:rPr>
              <a:t>China</a:t>
            </a:r>
          </a:p>
        </p:txBody>
      </p:sp>
      <p:cxnSp>
        <p:nvCxnSpPr>
          <p:cNvPr id="82974" name="AutoShape 30"/>
          <p:cNvCxnSpPr>
            <a:cxnSpLocks noChangeShapeType="1"/>
          </p:cNvCxnSpPr>
          <p:nvPr/>
        </p:nvCxnSpPr>
        <p:spPr bwMode="auto">
          <a:xfrm flipV="1">
            <a:off x="4076700" y="3321050"/>
            <a:ext cx="773113" cy="3024188"/>
          </a:xfrm>
          <a:prstGeom prst="bentConnector3">
            <a:avLst>
              <a:gd name="adj1" fmla="val 49898"/>
            </a:avLst>
          </a:prstGeom>
          <a:noFill/>
          <a:ln w="19050">
            <a:solidFill>
              <a:srgbClr val="0066FF"/>
            </a:solidFill>
            <a:miter lim="800000"/>
            <a:headEnd/>
            <a:tailEnd/>
          </a:ln>
        </p:spPr>
      </p:cxnSp>
      <p:cxnSp>
        <p:nvCxnSpPr>
          <p:cNvPr id="82975" name="AutoShape 31"/>
          <p:cNvCxnSpPr>
            <a:cxnSpLocks noChangeShapeType="1"/>
          </p:cNvCxnSpPr>
          <p:nvPr/>
        </p:nvCxnSpPr>
        <p:spPr bwMode="auto">
          <a:xfrm flipV="1">
            <a:off x="3644900" y="4149725"/>
            <a:ext cx="1204913" cy="1871663"/>
          </a:xfrm>
          <a:prstGeom prst="bentConnector3">
            <a:avLst>
              <a:gd name="adj1" fmla="val 55861"/>
            </a:avLst>
          </a:prstGeom>
          <a:noFill/>
          <a:ln w="19050">
            <a:solidFill>
              <a:srgbClr val="5F5F5F"/>
            </a:solidFill>
            <a:miter lim="800000"/>
            <a:headEnd/>
            <a:tailEnd/>
          </a:ln>
        </p:spPr>
      </p:cxnSp>
      <p:sp>
        <p:nvSpPr>
          <p:cNvPr id="208928" name="Text Box 32"/>
          <p:cNvSpPr txBox="1">
            <a:spLocks noChangeArrowheads="1"/>
          </p:cNvSpPr>
          <p:nvPr/>
        </p:nvSpPr>
        <p:spPr bwMode="auto">
          <a:xfrm>
            <a:off x="1066800" y="1476375"/>
            <a:ext cx="403860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Medicina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Agricultura 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    e Ciências Biológicas 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Física e Astronomia 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Bioquímica, Genética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Engenharias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Química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Ciências de Materiais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Imunologia e Microbiologia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Matemática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Toxicologia, Farmacologia 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    e Ciências Farmacêuticas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Ciências Planetárias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    e da Terra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Ciências Ambientais Neurociências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Engenharia Química</a:t>
            </a:r>
          </a:p>
          <a:p>
            <a:pPr eaLnBrk="0" hangingPunct="0">
              <a:defRPr/>
            </a:pPr>
            <a:r>
              <a:rPr lang="pt-BR" b="1" dirty="0">
                <a:solidFill>
                  <a:srgbClr val="000066"/>
                </a:solidFill>
                <a:latin typeface="Tahoma" pitchFamily="34" charset="0"/>
                <a:cs typeface="Arial" pitchFamily="34" charset="0"/>
              </a:rPr>
              <a:t>Ciências de Computação</a:t>
            </a:r>
          </a:p>
        </p:txBody>
      </p:sp>
      <p:cxnSp>
        <p:nvCxnSpPr>
          <p:cNvPr id="82977" name="AutoShape 33"/>
          <p:cNvCxnSpPr>
            <a:cxnSpLocks noChangeShapeType="1"/>
          </p:cNvCxnSpPr>
          <p:nvPr/>
        </p:nvCxnSpPr>
        <p:spPr bwMode="auto">
          <a:xfrm flipV="1">
            <a:off x="3717925" y="2205038"/>
            <a:ext cx="1131888" cy="1368425"/>
          </a:xfrm>
          <a:prstGeom prst="bentConnector3">
            <a:avLst>
              <a:gd name="adj1" fmla="val 49931"/>
            </a:avLst>
          </a:prstGeom>
          <a:noFill/>
          <a:ln w="19050">
            <a:solidFill>
              <a:srgbClr val="CC6600"/>
            </a:solidFill>
            <a:miter lim="800000"/>
            <a:headEnd/>
            <a:tailEnd/>
          </a:ln>
        </p:spPr>
      </p:cxnSp>
      <p:sp>
        <p:nvSpPr>
          <p:cNvPr id="82978" name="Rectangle 34"/>
          <p:cNvSpPr>
            <a:spLocks noChangeArrowheads="1"/>
          </p:cNvSpPr>
          <p:nvPr/>
        </p:nvSpPr>
        <p:spPr bwMode="auto">
          <a:xfrm>
            <a:off x="2700338" y="2997200"/>
            <a:ext cx="144462" cy="142875"/>
          </a:xfrm>
          <a:prstGeom prst="rect">
            <a:avLst/>
          </a:prstGeom>
          <a:solidFill>
            <a:srgbClr val="990000"/>
          </a:solidFill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79" name="Rectangle 35"/>
          <p:cNvSpPr>
            <a:spLocks noChangeArrowheads="1"/>
          </p:cNvSpPr>
          <p:nvPr/>
        </p:nvSpPr>
        <p:spPr bwMode="auto">
          <a:xfrm>
            <a:off x="4787900" y="1628775"/>
            <a:ext cx="144463" cy="142875"/>
          </a:xfrm>
          <a:prstGeom prst="rect">
            <a:avLst/>
          </a:prstGeom>
          <a:solidFill>
            <a:srgbClr val="990000"/>
          </a:solidFill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0" name="Rectangle 36"/>
          <p:cNvSpPr>
            <a:spLocks noChangeArrowheads="1"/>
          </p:cNvSpPr>
          <p:nvPr/>
        </p:nvSpPr>
        <p:spPr bwMode="auto">
          <a:xfrm>
            <a:off x="4787900" y="3284538"/>
            <a:ext cx="144463" cy="142875"/>
          </a:xfrm>
          <a:prstGeom prst="rect">
            <a:avLst/>
          </a:prstGeom>
          <a:solidFill>
            <a:srgbClr val="0066FF"/>
          </a:solidFill>
          <a:ln w="9525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1" name="Rectangle 37"/>
          <p:cNvSpPr>
            <a:spLocks noChangeArrowheads="1"/>
          </p:cNvSpPr>
          <p:nvPr/>
        </p:nvSpPr>
        <p:spPr bwMode="auto">
          <a:xfrm>
            <a:off x="3995738" y="6308725"/>
            <a:ext cx="144462" cy="142875"/>
          </a:xfrm>
          <a:prstGeom prst="rect">
            <a:avLst/>
          </a:prstGeom>
          <a:solidFill>
            <a:srgbClr val="0066FF"/>
          </a:solidFill>
          <a:ln w="9525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2" name="Rectangle 38"/>
          <p:cNvSpPr>
            <a:spLocks noChangeArrowheads="1"/>
          </p:cNvSpPr>
          <p:nvPr/>
        </p:nvSpPr>
        <p:spPr bwMode="auto">
          <a:xfrm>
            <a:off x="4787900" y="4076700"/>
            <a:ext cx="144463" cy="142875"/>
          </a:xfrm>
          <a:prstGeom prst="rect">
            <a:avLst/>
          </a:prstGeom>
          <a:solidFill>
            <a:srgbClr val="5F5F5F"/>
          </a:solidFill>
          <a:ln w="9525">
            <a:solidFill>
              <a:srgbClr val="5F5F5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3" name="Rectangle 39"/>
          <p:cNvSpPr>
            <a:spLocks noChangeArrowheads="1"/>
          </p:cNvSpPr>
          <p:nvPr/>
        </p:nvSpPr>
        <p:spPr bwMode="auto">
          <a:xfrm>
            <a:off x="3492500" y="5949950"/>
            <a:ext cx="144463" cy="142875"/>
          </a:xfrm>
          <a:prstGeom prst="rect">
            <a:avLst/>
          </a:prstGeom>
          <a:solidFill>
            <a:srgbClr val="5F5F5F"/>
          </a:solidFill>
          <a:ln w="9525">
            <a:solidFill>
              <a:srgbClr val="5F5F5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4" name="Rectangle 40"/>
          <p:cNvSpPr>
            <a:spLocks noChangeArrowheads="1"/>
          </p:cNvSpPr>
          <p:nvPr/>
        </p:nvSpPr>
        <p:spPr bwMode="auto">
          <a:xfrm>
            <a:off x="4787900" y="2133600"/>
            <a:ext cx="144463" cy="142875"/>
          </a:xfrm>
          <a:prstGeom prst="rect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985" name="Rectangle 41"/>
          <p:cNvSpPr>
            <a:spLocks noChangeArrowheads="1"/>
          </p:cNvSpPr>
          <p:nvPr/>
        </p:nvSpPr>
        <p:spPr bwMode="auto">
          <a:xfrm>
            <a:off x="3635375" y="3500438"/>
            <a:ext cx="144463" cy="142875"/>
          </a:xfrm>
          <a:prstGeom prst="rect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82986" name="AutoShape 42"/>
          <p:cNvCxnSpPr>
            <a:cxnSpLocks noChangeShapeType="1"/>
            <a:stCxn id="82978" idx="3"/>
            <a:endCxn id="82979" idx="1"/>
          </p:cNvCxnSpPr>
          <p:nvPr/>
        </p:nvCxnSpPr>
        <p:spPr bwMode="auto">
          <a:xfrm flipV="1">
            <a:off x="2844800" y="1700213"/>
            <a:ext cx="1943100" cy="1368425"/>
          </a:xfrm>
          <a:prstGeom prst="bentConnector3">
            <a:avLst>
              <a:gd name="adj1" fmla="val 59722"/>
            </a:avLst>
          </a:prstGeom>
          <a:noFill/>
          <a:ln w="19050">
            <a:solidFill>
              <a:srgbClr val="990000"/>
            </a:solidFill>
            <a:miter lim="800000"/>
            <a:headEnd/>
            <a:tailEnd/>
          </a:ln>
        </p:spPr>
      </p:cxn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1196644" y="267813"/>
            <a:ext cx="5067544" cy="46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b="1" dirty="0">
                <a:latin typeface="Calibri" pitchFamily="34" charset="0"/>
                <a:cs typeface="Arial" pitchFamily="34" charset="0"/>
              </a:rPr>
              <a:t>Formação de RH em áreas estratégicas</a:t>
            </a:r>
          </a:p>
        </p:txBody>
      </p:sp>
    </p:spTree>
    <p:extLst>
      <p:ext uri="{BB962C8B-B14F-4D97-AF65-F5344CB8AC3E}">
        <p14:creationId xmlns:p14="http://schemas.microsoft.com/office/powerpoint/2010/main" val="232821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E:\FINEP\INCT_IF_20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636838"/>
            <a:ext cx="4389438" cy="32924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2" descr="E:\FINEP\INCT_IF_201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2636838"/>
            <a:ext cx="4389438" cy="32924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8" name="CaixaDeTexto 3"/>
          <p:cNvSpPr txBox="1">
            <a:spLocks noChangeArrowheads="1"/>
          </p:cNvSpPr>
          <p:nvPr/>
        </p:nvSpPr>
        <p:spPr bwMode="auto">
          <a:xfrm>
            <a:off x="1403350" y="2133600"/>
            <a:ext cx="1944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w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1"/>
                </a:solidFill>
              </a:rPr>
              <a:t>2007</a:t>
            </a:r>
          </a:p>
        </p:txBody>
      </p:sp>
      <p:sp>
        <p:nvSpPr>
          <p:cNvPr id="26629" name="CaixaDeTexto 4"/>
          <p:cNvSpPr txBox="1">
            <a:spLocks noChangeArrowheads="1"/>
          </p:cNvSpPr>
          <p:nvPr/>
        </p:nvSpPr>
        <p:spPr bwMode="auto">
          <a:xfrm>
            <a:off x="5797550" y="2133600"/>
            <a:ext cx="1944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w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1"/>
                </a:solidFill>
              </a:rPr>
              <a:t>2014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079500" y="12700"/>
            <a:ext cx="7237413" cy="944563"/>
          </a:xfrm>
          <a:prstGeom prst="rect">
            <a:avLst/>
          </a:prstGeom>
        </p:spPr>
        <p:txBody>
          <a:bodyPr anchor="ctr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6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6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6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6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6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pt-BR" dirty="0"/>
              <a:t>INCT </a:t>
            </a:r>
            <a:r>
              <a:rPr lang="pt-BR" dirty="0" smtClean="0"/>
              <a:t>Farma</a:t>
            </a:r>
            <a:endParaRPr lang="pt-BR" kern="0" dirty="0"/>
          </a:p>
        </p:txBody>
      </p:sp>
    </p:spTree>
    <p:extLst>
      <p:ext uri="{BB962C8B-B14F-4D97-AF65-F5344CB8AC3E}">
        <p14:creationId xmlns:p14="http://schemas.microsoft.com/office/powerpoint/2010/main" val="49637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PDTC\Gephi\INPE 198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8" y="1063625"/>
            <a:ext cx="2925762" cy="2193925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PDTC\Gephi\INPE 199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89275" y="1063625"/>
            <a:ext cx="2925763" cy="2193925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:\PDTC\Gephi\INPE 200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26163" y="1062038"/>
            <a:ext cx="2925762" cy="2195512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PDTC\Gephi\INPE 201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3500438"/>
            <a:ext cx="3900487" cy="2927350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E:\PDTC\Gephi\INPE 2014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9338" y="3500438"/>
            <a:ext cx="3902075" cy="2927350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5" name="CaixaDeTexto 1"/>
          <p:cNvSpPr txBox="1">
            <a:spLocks noChangeArrowheads="1"/>
          </p:cNvSpPr>
          <p:nvPr/>
        </p:nvSpPr>
        <p:spPr bwMode="auto">
          <a:xfrm>
            <a:off x="250825" y="1268413"/>
            <a:ext cx="6492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w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chemeClr val="tx1"/>
                </a:solidFill>
              </a:rPr>
              <a:t>1982</a:t>
            </a:r>
          </a:p>
        </p:txBody>
      </p:sp>
      <p:sp>
        <p:nvSpPr>
          <p:cNvPr id="27656" name="CaixaDeTexto 8"/>
          <p:cNvSpPr txBox="1">
            <a:spLocks noChangeArrowheads="1"/>
          </p:cNvSpPr>
          <p:nvPr/>
        </p:nvSpPr>
        <p:spPr bwMode="auto">
          <a:xfrm>
            <a:off x="3276600" y="1268413"/>
            <a:ext cx="647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w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chemeClr val="tx1"/>
                </a:solidFill>
              </a:rPr>
              <a:t>1990</a:t>
            </a:r>
          </a:p>
        </p:txBody>
      </p:sp>
      <p:sp>
        <p:nvSpPr>
          <p:cNvPr id="27657" name="CaixaDeTexto 9"/>
          <p:cNvSpPr txBox="1">
            <a:spLocks noChangeArrowheads="1"/>
          </p:cNvSpPr>
          <p:nvPr/>
        </p:nvSpPr>
        <p:spPr bwMode="auto">
          <a:xfrm>
            <a:off x="6372225" y="1268413"/>
            <a:ext cx="647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w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chemeClr val="tx1"/>
                </a:solidFill>
              </a:rPr>
              <a:t>2000</a:t>
            </a:r>
          </a:p>
        </p:txBody>
      </p:sp>
      <p:sp>
        <p:nvSpPr>
          <p:cNvPr id="27658" name="CaixaDeTexto 10"/>
          <p:cNvSpPr txBox="1">
            <a:spLocks noChangeArrowheads="1"/>
          </p:cNvSpPr>
          <p:nvPr/>
        </p:nvSpPr>
        <p:spPr bwMode="auto">
          <a:xfrm>
            <a:off x="900113" y="3716338"/>
            <a:ext cx="647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w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chemeClr val="tx1"/>
                </a:solidFill>
              </a:rPr>
              <a:t>2010</a:t>
            </a:r>
          </a:p>
        </p:txBody>
      </p:sp>
      <p:sp>
        <p:nvSpPr>
          <p:cNvPr id="27659" name="CaixaDeTexto 11"/>
          <p:cNvSpPr txBox="1">
            <a:spLocks noChangeArrowheads="1"/>
          </p:cNvSpPr>
          <p:nvPr/>
        </p:nvSpPr>
        <p:spPr bwMode="auto">
          <a:xfrm>
            <a:off x="5148263" y="3716338"/>
            <a:ext cx="647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w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 2" panose="05020102010507070707" pitchFamily="18" charset="2"/>
              <a:buChar char="¬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chemeClr val="tx1"/>
                </a:solidFill>
              </a:rPr>
              <a:t>2014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1079500" y="44450"/>
            <a:ext cx="8064500" cy="944563"/>
          </a:xfrm>
          <a:prstGeom prst="rect">
            <a:avLst/>
          </a:prstGeom>
        </p:spPr>
        <p:txBody>
          <a:bodyPr anchor="ctr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6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6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6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6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6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pt-BR" kern="0" dirty="0" smtClean="0"/>
              <a:t>INPE</a:t>
            </a:r>
            <a:endParaRPr lang="pt-BR" kern="0" dirty="0"/>
          </a:p>
        </p:txBody>
      </p:sp>
    </p:spTree>
    <p:extLst>
      <p:ext uri="{BB962C8B-B14F-4D97-AF65-F5344CB8AC3E}">
        <p14:creationId xmlns:p14="http://schemas.microsoft.com/office/powerpoint/2010/main" val="327101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1295636" y="292586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/>
              <a:t>Pouca mobilidade de conhecimento</a:t>
            </a:r>
          </a:p>
        </p:txBody>
      </p:sp>
      <p:sp>
        <p:nvSpPr>
          <p:cNvPr id="9" name="Retângulo 8"/>
          <p:cNvSpPr/>
          <p:nvPr/>
        </p:nvSpPr>
        <p:spPr>
          <a:xfrm>
            <a:off x="-340357" y="1484784"/>
            <a:ext cx="9721080" cy="494935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9946"/>
            <a:ext cx="9322809" cy="5381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1619672" y="2394754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i="1" dirty="0" smtClean="0">
                <a:solidFill>
                  <a:srgbClr val="C00000"/>
                </a:solidFill>
              </a:rPr>
              <a:t>Quase 13 em cada 1000 residentes na Austrália estão estudando fora ou são estrangeiros estudando no país.</a:t>
            </a:r>
          </a:p>
          <a:p>
            <a:pPr algn="r"/>
            <a:endParaRPr lang="pt-BR" b="1" i="1" dirty="0" smtClean="0">
              <a:solidFill>
                <a:srgbClr val="C00000"/>
              </a:solidFill>
            </a:endParaRPr>
          </a:p>
          <a:p>
            <a:pPr algn="r"/>
            <a:r>
              <a:rPr lang="pt-BR" b="1" i="1" dirty="0" smtClean="0">
                <a:solidFill>
                  <a:srgbClr val="C00000"/>
                </a:solidFill>
              </a:rPr>
              <a:t> No Chile, o número cai </a:t>
            </a:r>
            <a:br>
              <a:rPr lang="pt-BR" b="1" i="1" dirty="0" smtClean="0">
                <a:solidFill>
                  <a:srgbClr val="C00000"/>
                </a:solidFill>
              </a:rPr>
            </a:br>
            <a:r>
              <a:rPr lang="pt-BR" b="1" i="1" dirty="0" smtClean="0">
                <a:solidFill>
                  <a:srgbClr val="C00000"/>
                </a:solidFill>
              </a:rPr>
              <a:t>para 0,5; no Brasil, para 0,2.</a:t>
            </a:r>
          </a:p>
        </p:txBody>
      </p:sp>
    </p:spTree>
    <p:extLst>
      <p:ext uri="{BB962C8B-B14F-4D97-AF65-F5344CB8AC3E}">
        <p14:creationId xmlns:p14="http://schemas.microsoft.com/office/powerpoint/2010/main" val="29494953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074738"/>
            <a:ext cx="8280400" cy="582612"/>
          </a:xfrm>
        </p:spPr>
        <p:txBody>
          <a:bodyPr lIns="35717" tIns="35717" rIns="35717" bIns="35717" anchor="b"/>
          <a:lstStyle/>
          <a:p>
            <a:pPr eaLnBrk="1" hangingPunct="1"/>
            <a:r>
              <a:rPr lang="en-US" sz="2600" b="1" smtClean="0">
                <a:solidFill>
                  <a:srgbClr val="CC0000"/>
                </a:solidFill>
              </a:rPr>
              <a:t>Modalidades de Bolsas e Metas Globais</a:t>
            </a:r>
          </a:p>
        </p:txBody>
      </p:sp>
      <p:graphicFrame>
        <p:nvGraphicFramePr>
          <p:cNvPr id="266299" name="Group 59"/>
          <p:cNvGraphicFramePr>
            <a:graphicFrameLocks noGrp="1"/>
          </p:cNvGraphicFramePr>
          <p:nvPr/>
        </p:nvGraphicFramePr>
        <p:xfrm>
          <a:off x="349250" y="1831975"/>
          <a:ext cx="8424863" cy="4637723"/>
        </p:xfrm>
        <a:graphic>
          <a:graphicData uri="http://schemas.openxmlformats.org/drawingml/2006/table">
            <a:tbl>
              <a:tblPr/>
              <a:tblGrid>
                <a:gridCol w="7277100"/>
                <a:gridCol w="1147763"/>
              </a:tblGrid>
              <a:tr h="446088">
                <a:tc>
                  <a:txBody>
                    <a:bodyPr/>
                    <a:lstStyle/>
                    <a:p>
                      <a:pPr marL="8413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Bolsa Brasil Graduação                                                       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27.100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8413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Bolsa Brasil Doutorado (1 anos)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24.600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84138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Bolsa Brasil Doutorado Integral (4 anos)                                             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9.790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8413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Bolsa Brasil Pós-doutorado   ( 1ou 2 anos)                                                 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8.900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8413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Bolsa Brasil Estágio Senior     (6 meses)                                                 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2.660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8413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Treinamento de Especialistas de Empresas no Exterior (até 12 meses)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700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8413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Bolsa Brasil Jovens cientistas de grande talento (3 anos)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860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63">
                <a:tc>
                  <a:txBody>
                    <a:bodyPr/>
                    <a:lstStyle/>
                    <a:p>
                      <a:pPr marL="8413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Pesquisadores Visitantes Especiais no Brasil ( 3 anos)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Calibri" pitchFamily="34" charset="0"/>
                        </a:rPr>
                        <a:t>390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Calibri" pitchFamily="34" charset="0"/>
                        </a:rPr>
                        <a:t>Total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pt-B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Calibri" pitchFamily="34" charset="0"/>
                        </a:rPr>
                        <a:t>75.000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6181" name="Conector reto 12"/>
          <p:cNvCxnSpPr>
            <a:cxnSpLocks noChangeShapeType="1"/>
          </p:cNvCxnSpPr>
          <p:nvPr/>
        </p:nvCxnSpPr>
        <p:spPr bwMode="auto">
          <a:xfrm>
            <a:off x="3175" y="1054100"/>
            <a:ext cx="8172450" cy="0"/>
          </a:xfrm>
          <a:prstGeom prst="line">
            <a:avLst/>
          </a:prstGeom>
          <a:noFill/>
          <a:ln w="38100" algn="ctr">
            <a:solidFill>
              <a:srgbClr val="262673"/>
            </a:solidFill>
            <a:round/>
            <a:headEnd/>
            <a:tailEnd/>
          </a:ln>
        </p:spPr>
      </p:cxnSp>
      <p:cxnSp>
        <p:nvCxnSpPr>
          <p:cNvPr id="14" name="Conector reto 13"/>
          <p:cNvCxnSpPr/>
          <p:nvPr/>
        </p:nvCxnSpPr>
        <p:spPr bwMode="auto">
          <a:xfrm>
            <a:off x="276225" y="6769100"/>
            <a:ext cx="8642350" cy="0"/>
          </a:xfrm>
          <a:prstGeom prst="lin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571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</p:cxnSp>
      <p:sp>
        <p:nvSpPr>
          <p:cNvPr id="3" name="CaixaDeTexto 2"/>
          <p:cNvSpPr txBox="1"/>
          <p:nvPr/>
        </p:nvSpPr>
        <p:spPr>
          <a:xfrm>
            <a:off x="1439652" y="260648"/>
            <a:ext cx="55643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/>
              <a:t>Programa Ciência sem Fronteiras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1577373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20788"/>
            <a:ext cx="8229600" cy="522058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/>
                </a:solidFill>
              </a:rPr>
              <a:t>Individuais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/>
                </a:solidFill>
              </a:rPr>
              <a:t>IES brasileiras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/>
                </a:solidFill>
              </a:rPr>
              <a:t>IES no exterior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/>
                </a:solidFill>
              </a:rPr>
              <a:t>Agências de fomento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/>
                </a:solidFill>
              </a:rPr>
              <a:t>Estado Brasileiro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/>
                </a:solidFill>
              </a:rPr>
              <a:t>Sociedade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/>
                </a:solidFill>
              </a:rPr>
              <a:t>Balanço e perspectivas</a:t>
            </a:r>
          </a:p>
        </p:txBody>
      </p:sp>
      <p:sp>
        <p:nvSpPr>
          <p:cNvPr id="2" name="CaixaDeTexto 1"/>
          <p:cNvSpPr txBox="1"/>
          <p:nvPr/>
        </p:nvSpPr>
        <p:spPr>
          <a:xfrm flipH="1">
            <a:off x="1403647" y="205480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Impactos do programa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8625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 smtClean="0"/>
              <a:t>64ª </a:t>
            </a:r>
            <a:r>
              <a:rPr lang="pt-BR" dirty="0"/>
              <a:t>Reunião do Conselho de Administração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3200400" lvl="7" indent="0">
              <a:buNone/>
            </a:pPr>
            <a:r>
              <a:rPr lang="pt-BR" sz="3200" b="1" dirty="0" smtClean="0">
                <a:solidFill>
                  <a:schemeClr val="tx1"/>
                </a:solidFill>
              </a:rPr>
              <a:t>Obrigado</a:t>
            </a:r>
            <a:endParaRPr lang="pt-BR" sz="3200" b="1" dirty="0">
              <a:solidFill>
                <a:schemeClr val="tx1"/>
              </a:solidFill>
            </a:endParaRPr>
          </a:p>
          <a:p>
            <a:pPr marL="3200400" lvl="7" indent="0">
              <a:buNone/>
            </a:pPr>
            <a:endParaRPr lang="pt-BR" sz="3200" b="1" dirty="0">
              <a:solidFill>
                <a:schemeClr val="tx1"/>
              </a:solidFill>
            </a:endParaRPr>
          </a:p>
          <a:p>
            <a:pPr marL="1828800" lvl="4" indent="0">
              <a:buNone/>
            </a:pPr>
            <a:r>
              <a:rPr lang="pt-BR" sz="2800" b="1" dirty="0" smtClean="0">
                <a:solidFill>
                  <a:schemeClr val="tx1"/>
                </a:solidFill>
              </a:rPr>
              <a:t>Brasília, </a:t>
            </a:r>
            <a:r>
              <a:rPr lang="pt-BR" sz="2800" b="1" dirty="0" smtClean="0">
                <a:solidFill>
                  <a:schemeClr val="tx1"/>
                </a:solidFill>
              </a:rPr>
              <a:t>22 </a:t>
            </a:r>
            <a:r>
              <a:rPr lang="pt-BR" sz="2800" b="1" dirty="0" smtClean="0">
                <a:solidFill>
                  <a:schemeClr val="tx1"/>
                </a:solidFill>
              </a:rPr>
              <a:t>de setembro de 2015</a:t>
            </a:r>
            <a:endParaRPr lang="pt-B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20580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/>
                </a:solidFill>
              </a:rPr>
              <a:t>O desenvolvimento é um processo de diversificação e de ampliação da  estrutura produtiva.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800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/>
                </a:solidFill>
              </a:rPr>
              <a:t> </a:t>
            </a:r>
            <a:r>
              <a:rPr lang="pt-BR" sz="2800" dirty="0" smtClean="0">
                <a:solidFill>
                  <a:schemeClr val="tx1"/>
                </a:solidFill>
              </a:rPr>
              <a:t>A diversificação da estrutura produtiva é alavanca do aumento </a:t>
            </a:r>
            <a:r>
              <a:rPr lang="pt-BR" sz="2800" dirty="0" smtClean="0">
                <a:solidFill>
                  <a:schemeClr val="tx1"/>
                </a:solidFill>
              </a:rPr>
              <a:t>da </a:t>
            </a:r>
            <a:r>
              <a:rPr lang="pt-BR" sz="2800" dirty="0" smtClean="0">
                <a:solidFill>
                  <a:schemeClr val="tx1"/>
                </a:solidFill>
              </a:rPr>
              <a:t>produtividade e do bem </a:t>
            </a:r>
            <a:r>
              <a:rPr lang="pt-BR" sz="2800" dirty="0" smtClean="0">
                <a:solidFill>
                  <a:schemeClr val="tx1"/>
                </a:solidFill>
              </a:rPr>
              <a:t>estar e da redução da desigualdade.</a:t>
            </a:r>
            <a:endParaRPr lang="pt-BR" sz="2800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pt-BR" sz="2800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/>
                </a:solidFill>
              </a:rPr>
              <a:t>Diversificar </a:t>
            </a:r>
            <a:r>
              <a:rPr lang="pt-BR" sz="2800" dirty="0" smtClean="0">
                <a:solidFill>
                  <a:schemeClr val="tx1"/>
                </a:solidFill>
              </a:rPr>
              <a:t>da estrutura produtiva significa criar novos </a:t>
            </a:r>
            <a:r>
              <a:rPr lang="pt-BR" sz="2800" dirty="0" smtClean="0">
                <a:solidFill>
                  <a:schemeClr val="tx1"/>
                </a:solidFill>
              </a:rPr>
              <a:t>mercados e novas oportunidades.</a:t>
            </a:r>
            <a:endParaRPr lang="pt-BR" sz="2800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pt-BR" sz="2800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tx1"/>
                </a:solidFill>
              </a:rPr>
              <a:t>O </a:t>
            </a:r>
            <a:r>
              <a:rPr lang="pt-BR" sz="2800" dirty="0" smtClean="0">
                <a:solidFill>
                  <a:schemeClr val="tx1"/>
                </a:solidFill>
              </a:rPr>
              <a:t>Brasil precisa expandir e fortalecer o Sistema Nacional de Ciência, Tecnologia e Inovação </a:t>
            </a:r>
            <a:endParaRPr lang="pt-BR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56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659735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3618221" y="44624"/>
            <a:ext cx="1457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chemeClr val="tx2"/>
                </a:solidFill>
              </a:rPr>
              <a:t>World  </a:t>
            </a:r>
            <a:r>
              <a:rPr lang="pt-BR" sz="1200" b="1" dirty="0" err="1" smtClean="0">
                <a:solidFill>
                  <a:schemeClr val="tx2"/>
                </a:solidFill>
              </a:rPr>
              <a:t>of</a:t>
            </a:r>
            <a:r>
              <a:rPr lang="pt-BR" sz="1200" b="1" dirty="0" smtClean="0">
                <a:solidFill>
                  <a:schemeClr val="tx2"/>
                </a:solidFill>
              </a:rPr>
              <a:t> </a:t>
            </a:r>
            <a:r>
              <a:rPr lang="pt-BR" sz="1200" b="1" dirty="0" err="1" smtClean="0">
                <a:solidFill>
                  <a:schemeClr val="tx2"/>
                </a:solidFill>
              </a:rPr>
              <a:t>R&amp;D</a:t>
            </a:r>
            <a:r>
              <a:rPr lang="pt-BR" sz="1200" b="1" dirty="0" smtClean="0">
                <a:solidFill>
                  <a:schemeClr val="tx2"/>
                </a:solidFill>
              </a:rPr>
              <a:t> 2013</a:t>
            </a:r>
            <a:endParaRPr lang="pt-BR" sz="1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93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11238" y="-26988"/>
            <a:ext cx="7943850" cy="944563"/>
          </a:xfrm>
        </p:spPr>
        <p:txBody>
          <a:bodyPr/>
          <a:lstStyle/>
          <a:p>
            <a:pPr lvl="2" eaLnBrk="1" hangingPunct="1">
              <a:lnSpc>
                <a:spcPct val="150000"/>
              </a:lnSpc>
              <a:defRPr/>
            </a:pPr>
            <a:r>
              <a:rPr lang="pt-BR" sz="2800" b="1" dirty="0" smtClean="0"/>
              <a:t/>
            </a:r>
            <a:br>
              <a:rPr lang="pt-BR" sz="2800" b="1" dirty="0" smtClean="0"/>
            </a:br>
            <a:r>
              <a:rPr lang="pt-BR" sz="2800" b="1" dirty="0" smtClean="0"/>
              <a:t/>
            </a:r>
            <a:br>
              <a:rPr lang="pt-BR" sz="2800" b="1" dirty="0" smtClean="0"/>
            </a:br>
            <a:r>
              <a:rPr lang="pt-BR" sz="2800" b="1" dirty="0">
                <a:latin typeface="+mj-lt"/>
                <a:ea typeface="+mj-ea"/>
                <a:cs typeface="+mj-cs"/>
              </a:rPr>
              <a:t/>
            </a:r>
            <a:br>
              <a:rPr lang="pt-BR" sz="2800" b="1" dirty="0">
                <a:latin typeface="+mj-lt"/>
                <a:ea typeface="+mj-ea"/>
                <a:cs typeface="+mj-cs"/>
              </a:rPr>
            </a:br>
            <a:r>
              <a:rPr lang="pt-BR" sz="2800" b="1" dirty="0" smtClean="0"/>
              <a:t/>
            </a:r>
            <a:br>
              <a:rPr lang="pt-BR" sz="2800" b="1" dirty="0" smtClean="0"/>
            </a:br>
            <a:r>
              <a:rPr lang="pt-BR" sz="2800" b="1" dirty="0" smtClean="0"/>
              <a:t> </a:t>
            </a:r>
            <a:endParaRPr lang="pt-BR" sz="2600" dirty="0" smtClean="0"/>
          </a:p>
        </p:txBody>
      </p:sp>
      <p:sp>
        <p:nvSpPr>
          <p:cNvPr id="4099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7800" lvl="2" indent="0" algn="just">
              <a:buFontTx/>
              <a:buNone/>
              <a:defRPr/>
            </a:pPr>
            <a:endParaRPr lang="pt-BR" sz="2000" b="1" dirty="0" smtClean="0">
              <a:solidFill>
                <a:srgbClr val="000099"/>
              </a:solidFill>
              <a:cs typeface="Arial" charset="0"/>
            </a:endParaRPr>
          </a:p>
          <a:p>
            <a:pPr marL="177800" lvl="2" indent="0" algn="just">
              <a:buFontTx/>
              <a:buNone/>
              <a:defRPr/>
            </a:pPr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 </a:t>
            </a:r>
          </a:p>
          <a:p>
            <a:pPr marL="177800" lvl="2" indent="0" algn="ctr">
              <a:buFontTx/>
              <a:buNone/>
              <a:defRPr/>
            </a:pPr>
            <a:endParaRPr lang="pt-BR" sz="2400" b="1" dirty="0">
              <a:solidFill>
                <a:schemeClr val="tx1">
                  <a:lumMod val="95000"/>
                  <a:lumOff val="5000"/>
                </a:schemeClr>
              </a:solidFill>
              <a:cs typeface="Arial" charset="0"/>
            </a:endParaRPr>
          </a:p>
          <a:p>
            <a:pPr marL="177800" lvl="2" indent="0" algn="ctr">
              <a:buFontTx/>
              <a:buNone/>
              <a:defRPr/>
            </a:pPr>
            <a:endParaRPr lang="pt-BR" sz="2400" b="1" dirty="0" smtClean="0">
              <a:solidFill>
                <a:schemeClr val="tx1">
                  <a:lumMod val="95000"/>
                  <a:lumOff val="5000"/>
                </a:schemeClr>
              </a:solidFill>
              <a:cs typeface="Arial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1079500" y="12700"/>
            <a:ext cx="7237413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600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600"/>
                </a:solidFill>
                <a:latin typeface="Arial" charset="0"/>
                <a:ea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600"/>
                </a:solidFill>
                <a:latin typeface="Arial" charset="0"/>
                <a:ea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600"/>
                </a:solidFill>
                <a:latin typeface="Arial" charset="0"/>
                <a:ea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600"/>
                </a:solidFill>
                <a:latin typeface="Arial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pt-BR" b="1" kern="0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545928"/>
              </p:ext>
            </p:extLst>
          </p:nvPr>
        </p:nvGraphicFramePr>
        <p:xfrm>
          <a:off x="539550" y="1124744"/>
          <a:ext cx="7884877" cy="4942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5251"/>
                <a:gridCol w="3197188"/>
                <a:gridCol w="1971219"/>
                <a:gridCol w="1971219"/>
              </a:tblGrid>
              <a:tr h="30603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Gastos em P&amp;D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%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Estados Unidos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465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28,74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China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284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17,55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03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3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Japão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165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10,19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4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Alemanha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92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5,69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03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5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Coréia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63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3,89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6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França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52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3,21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03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7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Reino Unido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44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2,72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8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Índia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44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2,72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03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9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Rússia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40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2,48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10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Brasil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33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2,04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03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Subtotal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1.282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79,23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Outros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336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20,77</a:t>
                      </a:r>
                      <a:endParaRPr lang="pt-B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03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Total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1.618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100,00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11238" y="116632"/>
            <a:ext cx="79532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Estimativa de despesas em P&amp;D – 2014</a:t>
            </a:r>
            <a:endParaRPr kumimoji="0" lang="pt-BR" alt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Bilhões de dólares norte-americanos – Taxa de câmbio PPC</a:t>
            </a:r>
            <a:endParaRPr kumimoji="0" lang="pt-BR" alt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21936" y="6156593"/>
            <a:ext cx="7398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pt-BR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Fonte</a:t>
            </a:r>
            <a:r>
              <a:rPr lang="en-US" altLang="pt-BR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: National Science Foundation Science and Engineering Indicators 2014</a:t>
            </a:r>
            <a:r>
              <a:rPr lang="en-US" altLang="pt-B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lang="en-US" altLang="pt-BR" sz="3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50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389500"/>
              </p:ext>
            </p:extLst>
          </p:nvPr>
        </p:nvGraphicFramePr>
        <p:xfrm>
          <a:off x="719572" y="1484787"/>
          <a:ext cx="7344816" cy="45725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57215"/>
                <a:gridCol w="1587601"/>
              </a:tblGrid>
              <a:tr h="571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País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%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571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Alemanha (2008)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89,0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71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Coréia do Sul (2010)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87,7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1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Japão (2010)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87,1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71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China (2009)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84,0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1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França (2007)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83,6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71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Reino Unida (2009)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73,9</a:t>
                      </a:r>
                      <a:endParaRPr lang="pt-B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1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Estados Unidos (2009)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69,3</a:t>
                      </a:r>
                      <a:endParaRPr lang="pt-B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187624" y="368660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Contribuição da indústria ao total de gastos em P&amp;D</a:t>
            </a:r>
            <a:endParaRPr lang="pt-BR" sz="2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701956" y="5949280"/>
            <a:ext cx="7398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pt-BR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Fonte</a:t>
            </a:r>
            <a:r>
              <a:rPr lang="en-US" altLang="pt-BR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: National Science Foundation Science and Engineering Indicators 2014</a:t>
            </a:r>
            <a:r>
              <a:rPr lang="en-US" altLang="pt-B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lang="en-US" altLang="pt-BR" sz="3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88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763466"/>
              </p:ext>
            </p:extLst>
          </p:nvPr>
        </p:nvGraphicFramePr>
        <p:xfrm>
          <a:off x="755576" y="1556792"/>
          <a:ext cx="7236804" cy="4140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8402"/>
                <a:gridCol w="3618402"/>
              </a:tblGrid>
              <a:tr h="8280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País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Setor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8280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Coréia do Sul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Eletrônica (47%)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280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Alemanha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</a:rPr>
                        <a:t>Automóveis (32%)</a:t>
                      </a:r>
                      <a:endParaRPr lang="pt-B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280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Reino Unido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Farmacêutica (32%)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280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Estados Unidos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Serviços </a:t>
                      </a:r>
                      <a:r>
                        <a:rPr lang="pt-BR" sz="2800" dirty="0">
                          <a:effectLst/>
                        </a:rPr>
                        <a:t>(30%)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773964" y="5733256"/>
            <a:ext cx="7398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pt-BR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Fonte</a:t>
            </a:r>
            <a:r>
              <a:rPr lang="en-US" altLang="pt-BR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: National Science Foundation Science and Engineering Indicators 2014</a:t>
            </a:r>
            <a:r>
              <a:rPr lang="en-US" altLang="pt-B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lang="en-US" altLang="pt-BR" sz="3200" dirty="0"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187624" y="368660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Setor líder em gastos em P&amp;D – Países selecionados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02455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2" y="829311"/>
            <a:ext cx="9117528" cy="5696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713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885977"/>
              </p:ext>
            </p:extLst>
          </p:nvPr>
        </p:nvGraphicFramePr>
        <p:xfrm>
          <a:off x="683568" y="1124744"/>
          <a:ext cx="7884876" cy="52029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2438"/>
                <a:gridCol w="3942438"/>
              </a:tblGrid>
              <a:tr h="366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País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%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66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Alemanha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17,0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66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Reino Unido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</a:rPr>
                        <a:t>15,0</a:t>
                      </a:r>
                      <a:endParaRPr lang="pt-B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6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Canada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7,0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66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Bélgica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</a:rPr>
                        <a:t>5,4</a:t>
                      </a:r>
                      <a:endParaRPr lang="pt-B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6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França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5,0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66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Israel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</a:rPr>
                        <a:t>4,9</a:t>
                      </a:r>
                      <a:endParaRPr lang="pt-B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6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Japão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4,8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66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Índia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</a:rPr>
                        <a:t>4,2</a:t>
                      </a:r>
                      <a:endParaRPr lang="pt-B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6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China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3,7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66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Irlanda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</a:rPr>
                        <a:t>3,6</a:t>
                      </a:r>
                      <a:endParaRPr lang="pt-B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6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Brasil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3,5</a:t>
                      </a:r>
                      <a:endParaRPr lang="pt-B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750627" y="6119707"/>
            <a:ext cx="7421773" cy="58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pt-BR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Fonte</a:t>
            </a:r>
            <a:r>
              <a:rPr lang="en-US" altLang="pt-BR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: National Science Foundation Science and Engineering Indicators 2014</a:t>
            </a:r>
            <a:r>
              <a:rPr lang="en-US" altLang="pt-B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lang="en-US" altLang="pt-BR" sz="3200" dirty="0"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11238" y="116631"/>
            <a:ext cx="79532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Distribuição das despesas em P&amp;D realizadas pelas corporações norte-americanas em</a:t>
            </a:r>
            <a:r>
              <a:rPr kumimoji="0" lang="pt-BR" altLang="pt-BR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outros países</a:t>
            </a: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- 2010</a:t>
            </a:r>
            <a:endParaRPr kumimoji="0" lang="pt-BR" alt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71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CaixaDeTexto 3"/>
          <p:cNvSpPr txBox="1">
            <a:spLocks noChangeArrowheads="1"/>
          </p:cNvSpPr>
          <p:nvPr/>
        </p:nvSpPr>
        <p:spPr bwMode="auto">
          <a:xfrm>
            <a:off x="179388" y="4533900"/>
            <a:ext cx="8748712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63" tIns="45685" rIns="91363" bIns="45685">
            <a:spAutoFit/>
          </a:bodyPr>
          <a:lstStyle/>
          <a:p>
            <a:pPr algn="ctr" defTabSz="912813"/>
            <a:r>
              <a:rPr lang="pt-BR" sz="3200" b="1">
                <a:solidFill>
                  <a:srgbClr val="CC0000"/>
                </a:solidFill>
                <a:latin typeface="Calibri" pitchFamily="34" charset="0"/>
                <a:cs typeface="Arial" pitchFamily="34" charset="0"/>
              </a:rPr>
              <a:t>Promovendo a</a:t>
            </a:r>
          </a:p>
          <a:p>
            <a:pPr algn="ctr" defTabSz="912813"/>
            <a:r>
              <a:rPr lang="pt-BR" sz="3200" b="1">
                <a:solidFill>
                  <a:srgbClr val="CC0000"/>
                </a:solidFill>
                <a:latin typeface="Calibri" pitchFamily="34" charset="0"/>
                <a:cs typeface="Arial" pitchFamily="34" charset="0"/>
              </a:rPr>
              <a:t>consolidação, expansão e internacionalização da</a:t>
            </a:r>
          </a:p>
          <a:p>
            <a:pPr algn="ctr" defTabSz="912813"/>
            <a:r>
              <a:rPr lang="pt-BR" sz="3200" b="1">
                <a:solidFill>
                  <a:srgbClr val="CC0000"/>
                </a:solidFill>
                <a:latin typeface="Calibri" pitchFamily="34" charset="0"/>
                <a:cs typeface="Arial" pitchFamily="34" charset="0"/>
              </a:rPr>
              <a:t>ciência e tecnologia brasileira</a:t>
            </a:r>
          </a:p>
        </p:txBody>
      </p:sp>
      <p:pic>
        <p:nvPicPr>
          <p:cNvPr id="983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2850" y="1306513"/>
            <a:ext cx="6696075" cy="3206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89982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6540</TotalTime>
  <Words>665</Words>
  <Application>Microsoft Office PowerPoint</Application>
  <PresentationFormat>Apresentação na tela (4:3)</PresentationFormat>
  <Paragraphs>263</Paragraphs>
  <Slides>18</Slides>
  <Notes>3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9" baseType="lpstr">
      <vt:lpstr>MS PGothic</vt:lpstr>
      <vt:lpstr>MS PGothic</vt:lpstr>
      <vt:lpstr>Arial</vt:lpstr>
      <vt:lpstr>Calibri</vt:lpstr>
      <vt:lpstr>Tahoma</vt:lpstr>
      <vt:lpstr>Times New Roman</vt:lpstr>
      <vt:lpstr>verdana unicode ms</vt:lpstr>
      <vt:lpstr>Wingdings</vt:lpstr>
      <vt:lpstr>Wingdings 2</vt:lpstr>
      <vt:lpstr>Design padrão</vt:lpstr>
      <vt:lpstr>Planilha</vt:lpstr>
      <vt:lpstr>Apresentação do PowerPoint</vt:lpstr>
      <vt:lpstr>Apresentação do PowerPoint</vt:lpstr>
      <vt:lpstr>Apresentação do PowerPoint</vt:lpstr>
      <vt:lpstr>  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Número de estudantes no ensino superior (1.000’s)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Modalidades de Bolsas e Metas Globais</vt:lpstr>
      <vt:lpstr>Apresentação do PowerPoint</vt:lpstr>
      <vt:lpstr>64ª Reunião do Conselho de Administração</vt:lpstr>
    </vt:vector>
  </TitlesOfParts>
  <Company>CGEE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icarneiro</dc:creator>
  <cp:lastModifiedBy>Mariano</cp:lastModifiedBy>
  <cp:revision>463</cp:revision>
  <cp:lastPrinted>2013-06-11T12:55:27Z</cp:lastPrinted>
  <dcterms:created xsi:type="dcterms:W3CDTF">2008-04-25T14:36:51Z</dcterms:created>
  <dcterms:modified xsi:type="dcterms:W3CDTF">2015-09-22T10:30:13Z</dcterms:modified>
</cp:coreProperties>
</file>