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72" r:id="rId2"/>
    <p:sldId id="273" r:id="rId3"/>
    <p:sldId id="319" r:id="rId4"/>
    <p:sldId id="276" r:id="rId5"/>
    <p:sldId id="277" r:id="rId6"/>
    <p:sldId id="320" r:id="rId7"/>
    <p:sldId id="284" r:id="rId8"/>
    <p:sldId id="285" r:id="rId9"/>
    <p:sldId id="282" r:id="rId10"/>
    <p:sldId id="321" r:id="rId11"/>
    <p:sldId id="283" r:id="rId12"/>
    <p:sldId id="286" r:id="rId13"/>
    <p:sldId id="322" r:id="rId14"/>
    <p:sldId id="323" r:id="rId15"/>
    <p:sldId id="288" r:id="rId16"/>
    <p:sldId id="304" r:id="rId17"/>
    <p:sldId id="305" r:id="rId18"/>
    <p:sldId id="306" r:id="rId19"/>
    <p:sldId id="324" r:id="rId20"/>
    <p:sldId id="289" r:id="rId21"/>
    <p:sldId id="292" r:id="rId22"/>
    <p:sldId id="309" r:id="rId23"/>
    <p:sldId id="293" r:id="rId24"/>
    <p:sldId id="297" r:id="rId25"/>
    <p:sldId id="298" r:id="rId26"/>
    <p:sldId id="299" r:id="rId27"/>
    <p:sldId id="326" r:id="rId28"/>
    <p:sldId id="300" r:id="rId29"/>
    <p:sldId id="325" r:id="rId30"/>
    <p:sldId id="301" r:id="rId31"/>
    <p:sldId id="307" r:id="rId32"/>
    <p:sldId id="308" r:id="rId33"/>
    <p:sldId id="317" r:id="rId34"/>
    <p:sldId id="302" r:id="rId35"/>
    <p:sldId id="303" r:id="rId36"/>
  </p:sldIdLst>
  <p:sldSz cx="9144000" cy="6858000" type="screen4x3"/>
  <p:notesSz cx="6881813" cy="100155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4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3965E3D-37C8-4E24-B3D5-CC9E77D004D9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1230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7313" y="951230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40ED52A-77BB-4151-8AEB-12C8EA844B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994C449-4289-46B9-81F1-E33808B06B51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51" tIns="48276" rIns="96551" bIns="48276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57738"/>
            <a:ext cx="5505450" cy="4506912"/>
          </a:xfrm>
          <a:prstGeom prst="rect">
            <a:avLst/>
          </a:prstGeom>
        </p:spPr>
        <p:txBody>
          <a:bodyPr vert="horz" lIns="96551" tIns="48276" rIns="96551" bIns="48276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2300"/>
            <a:ext cx="2982913" cy="501650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7313" y="9512300"/>
            <a:ext cx="2982912" cy="501650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B64F207-94FF-450F-864D-FB514D196B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757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46706AC-278C-499B-A3C5-BE3A6B327DFC}" type="slidenum">
              <a:rPr lang="pt-BR" altLang="pt-BR" smtClean="0"/>
              <a:pPr>
                <a:defRPr/>
              </a:pPr>
              <a:t>1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80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9D3AD4F-9C22-48F2-ABB0-8702B0C236E2}" type="slidenum">
              <a:rPr lang="pt-BR" altLang="pt-BR" smtClean="0"/>
              <a:pPr>
                <a:defRPr/>
              </a:pPr>
              <a:t>12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90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31C02D6-35B4-42FE-AF97-8ED009898894}" type="slidenum">
              <a:rPr lang="pt-BR" altLang="pt-BR" smtClean="0"/>
              <a:pPr>
                <a:defRPr/>
              </a:pPr>
              <a:t>13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90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D7B8E88-8D0B-4629-99EF-4CCBB37DEAA8}" type="slidenum">
              <a:rPr lang="pt-BR" altLang="pt-BR" smtClean="0"/>
              <a:pPr>
                <a:defRPr/>
              </a:pPr>
              <a:t>14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01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183DB1C-56ED-46D4-9D41-ECAF235823B8}" type="slidenum">
              <a:rPr lang="pt-BR" altLang="pt-BR" smtClean="0"/>
              <a:pPr>
                <a:defRPr/>
              </a:pPr>
              <a:t>15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65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D3DE777-B5F8-481A-9416-E1E7678620B1}" type="slidenum">
              <a:rPr lang="pt-BR" altLang="pt-BR" smtClean="0"/>
              <a:pPr>
                <a:defRPr/>
              </a:pPr>
              <a:t>16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75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B4D5755-6E15-4CCE-A2C2-9ED8C9ACB029}" type="slidenum">
              <a:rPr lang="pt-BR" altLang="pt-BR" smtClean="0"/>
              <a:pPr>
                <a:defRPr/>
              </a:pPr>
              <a:t>17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85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42554CD-91D4-4B16-992E-CF7476E32309}" type="slidenum">
              <a:rPr lang="pt-BR" altLang="pt-BR" smtClean="0"/>
              <a:pPr>
                <a:defRPr/>
              </a:pPr>
              <a:t>18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85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A43446E-DB2E-401F-8096-06F14969BA10}" type="slidenum">
              <a:rPr lang="pt-BR" altLang="pt-BR" smtClean="0"/>
              <a:pPr>
                <a:defRPr/>
              </a:pPr>
              <a:t>19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C4C690C-ACDF-489C-A396-DECC6DC26B74}" type="slidenum">
              <a:rPr lang="pt-BR" altLang="pt-BR" smtClean="0"/>
              <a:pPr>
                <a:defRPr/>
              </a:pPr>
              <a:t>20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/>
          </a:p>
        </p:txBody>
      </p:sp>
      <p:sp>
        <p:nvSpPr>
          <p:cNvPr id="942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C4E79FD-BFD6-4CF6-AF5E-948BCB02B877}" type="slidenum">
              <a:rPr lang="pt-BR" altLang="pt-BR" smtClean="0"/>
              <a:pPr>
                <a:defRPr/>
              </a:pPr>
              <a:t>21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768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4FFF17A-E11D-4817-B244-091018B83610}" type="slidenum">
              <a:rPr lang="pt-BR" altLang="pt-BR" smtClean="0"/>
              <a:pPr>
                <a:defRPr/>
              </a:pPr>
              <a:t>2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116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3648294-5E25-4A91-8CF9-21B090037E57}" type="slidenum">
              <a:rPr lang="pt-BR" altLang="pt-BR" smtClean="0"/>
              <a:pPr>
                <a:defRPr/>
              </a:pPr>
              <a:t>22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52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1BA57A8-7ADE-4EC2-9961-FB37260E170C}" type="slidenum">
              <a:rPr lang="pt-BR" altLang="pt-BR" smtClean="0"/>
              <a:pPr>
                <a:defRPr/>
              </a:pPr>
              <a:t>23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4038BBE-B1B8-44B3-A826-E659D2139E23}" type="slidenum">
              <a:rPr lang="pt-BR" altLang="pt-BR" smtClean="0"/>
              <a:pPr>
                <a:defRPr/>
              </a:pPr>
              <a:t>24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70507AF-A716-4828-A2E8-935910BE391B}" type="slidenum">
              <a:rPr lang="pt-BR" altLang="pt-BR" smtClean="0"/>
              <a:pPr>
                <a:defRPr/>
              </a:pPr>
              <a:t>25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44198-A388-4F82-B0EF-37F7EFDC1F26}" type="slidenum">
              <a:rPr lang="pt-BR" altLang="pt-BR" smtClean="0"/>
              <a:pPr>
                <a:defRPr/>
              </a:pPr>
              <a:t>26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FD20AFA-F66D-43FF-8E88-D8EB5FCDCDE6}" type="slidenum">
              <a:rPr lang="pt-BR" altLang="pt-BR" smtClean="0"/>
              <a:pPr>
                <a:defRPr/>
              </a:pPr>
              <a:t>27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02E0CD3-6F1B-403B-A470-FCDFC64C69AA}" type="slidenum">
              <a:rPr lang="pt-BR" altLang="pt-BR" smtClean="0"/>
              <a:pPr>
                <a:defRPr/>
              </a:pPr>
              <a:t>28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EB5D9D5-C5F8-4F76-BF53-9485DD6B9856}" type="slidenum">
              <a:rPr lang="pt-BR" altLang="pt-BR" smtClean="0"/>
              <a:pPr>
                <a:defRPr/>
              </a:pPr>
              <a:t>29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17EBB39-FA27-4453-BF52-7C9D8EDC163A}" type="slidenum">
              <a:rPr lang="pt-BR" altLang="pt-BR" smtClean="0"/>
              <a:pPr>
                <a:defRPr/>
              </a:pPr>
              <a:t>30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95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DAC6EE7-1786-4FD0-8FC6-EC8C37350918}" type="slidenum">
              <a:rPr lang="pt-BR" altLang="pt-BR" smtClean="0"/>
              <a:pPr>
                <a:defRPr/>
              </a:pPr>
              <a:t>31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768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B28F0ED-5D2A-49D8-8C14-4818EDC36F0F}" type="slidenum">
              <a:rPr lang="pt-BR" altLang="pt-BR" smtClean="0"/>
              <a:pPr>
                <a:defRPr/>
              </a:pPr>
              <a:t>3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105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EF5D01F-0170-49AF-B273-0E8E02DBA490}" type="slidenum">
              <a:rPr lang="pt-BR" altLang="pt-BR" smtClean="0"/>
              <a:pPr>
                <a:defRPr/>
              </a:pPr>
              <a:t>32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198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4499936-9A48-4C30-81D6-ED5085ABDAD8}" type="slidenum">
              <a:rPr lang="pt-BR" altLang="pt-BR" smtClean="0"/>
              <a:pPr>
                <a:defRPr/>
              </a:pPr>
              <a:t>33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BBE14A4-391B-442B-90DD-D0F93496EF6D}" type="slidenum">
              <a:rPr lang="pt-BR" altLang="pt-BR" smtClean="0"/>
              <a:pPr>
                <a:defRPr/>
              </a:pPr>
              <a:t>34</a:t>
            </a:fld>
            <a:endParaRPr lang="pt-BR" altLang="pt-BR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054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3DF22D2-771B-4BC8-9790-24B872811867}" type="slidenum">
              <a:rPr lang="pt-BR" altLang="pt-BR" smtClean="0"/>
              <a:pPr>
                <a:defRPr/>
              </a:pPr>
              <a:t>35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798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1C56606-941E-4021-BBC3-19A210FDFBFA}" type="slidenum">
              <a:rPr lang="pt-BR" altLang="pt-BR" smtClean="0"/>
              <a:pPr>
                <a:defRPr/>
              </a:pPr>
              <a:t>4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09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0C4FD62-3A5D-466C-8256-39B3D7C0D812}" type="slidenum">
              <a:rPr lang="pt-BR" altLang="pt-BR" smtClean="0"/>
              <a:pPr>
                <a:defRPr/>
              </a:pPr>
              <a:t>5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09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50A57BE-5A33-47D5-8130-53E9D8A8F662}" type="slidenum">
              <a:rPr lang="pt-BR" altLang="pt-BR" smtClean="0"/>
              <a:pPr>
                <a:defRPr/>
              </a:pPr>
              <a:t>6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60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932F160-1003-4FD4-B67D-824CA0D92698}" type="slidenum">
              <a:rPr lang="pt-BR" altLang="pt-BR" smtClean="0"/>
              <a:pPr>
                <a:defRPr/>
              </a:pPr>
              <a:t>9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60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02B3E96-DBB3-4602-B21F-2E111B701CD8}" type="slidenum">
              <a:rPr lang="pt-BR" altLang="pt-BR" smtClean="0"/>
              <a:pPr>
                <a:defRPr/>
              </a:pPr>
              <a:t>10</a:t>
            </a:fld>
            <a:endParaRPr lang="pt-BR" alt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870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057233B-9442-4C78-A514-AD0DF52B1C98}" type="slidenum">
              <a:rPr lang="pt-BR" altLang="pt-BR" smtClean="0"/>
              <a:pPr>
                <a:defRPr/>
              </a:pPr>
              <a:t>11</a:t>
            </a:fld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2D51D-5C1F-452A-968C-C472C35973F2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14972-30F8-4EDE-A634-DE098B4ED8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07ED7-A9AF-476A-BD8F-0063FB318226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6D69A-5E2F-450F-B4ED-1990F1E79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C34F2-2039-4BEF-861D-5549562AA6C1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72886-B682-48EC-B8A4-F36E509A38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3FDC-2D16-4D97-A72A-44E8AF599F63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9F22C-593D-4ED7-8E8A-3D4FD1489E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41F9-37E3-44A6-9586-F9878354131B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92690-EDDA-452F-8487-274F6AFFF0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F2A4C-5E92-443D-8FA4-0DF9C3C269CC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512B1-C302-4631-B429-349C933B80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93792-DC16-4419-9779-62E356EA97C9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676E7-D874-4AD6-AB1D-AD51FA345A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F3126-87AD-4C10-AAC5-58B45AB21EB6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EBCD8-02DA-4E23-B223-7029505805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C889E-5BD6-4D04-AAF9-278F13021A6F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C241B-EFF7-4319-920D-B2C1FF0C90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C0166-A01F-4C7E-9B6F-11E421C362B7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7819E-7353-47ED-B378-C075778802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1A5A-7A97-4E7A-8035-61D17E1A2820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511D6-DCD0-4885-9D46-501D452F1B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9E20C0-8C1A-4B25-A83E-C0C0A4009FF8}" type="datetimeFigureOut">
              <a:rPr lang="pt-BR"/>
              <a:pPr>
                <a:defRPr/>
              </a:pPr>
              <a:t>22/04/2018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375DC4-E790-489D-B1C1-C605C94AA2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357188" y="533400"/>
            <a:ext cx="8501062" cy="3109913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Reconhecendo que um Efeito Entrópico Está Tornando a Aprendizagem no Brasil Cada Vez Mais Obsoleta, Necessitando de Ser Reinventada</a:t>
            </a:r>
            <a:r>
              <a:rPr lang="en-US" altLang="pt-BR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altLang="pt-BR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altLang="pt-BR" sz="2000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altLang="pt-BR" sz="20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altLang="pt-BR" sz="20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“Fronteiras da Educação”  Comissão Senado do Futuro</a:t>
            </a:r>
            <a:br>
              <a:rPr lang="en-US" altLang="pt-BR" sz="20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en-US" altLang="pt-BR" sz="2000" b="1" smtClean="0"/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1600200" y="3810000"/>
            <a:ext cx="6400800" cy="2286000"/>
          </a:xfrm>
        </p:spPr>
        <p:txBody>
          <a:bodyPr/>
          <a:lstStyle/>
          <a:p>
            <a:pPr eaLnBrk="1" hangingPunct="1"/>
            <a:r>
              <a:rPr lang="en-US" altLang="pt-BR" smtClean="0">
                <a:solidFill>
                  <a:srgbClr val="990066"/>
                </a:solidFill>
                <a:latin typeface="Arial" charset="0"/>
                <a:cs typeface="Arial" charset="0"/>
              </a:rPr>
              <a:t>Fredric M. Litto</a:t>
            </a:r>
          </a:p>
          <a:p>
            <a:pPr eaLnBrk="1" hangingPunct="1"/>
            <a:r>
              <a:rPr lang="en-US" altLang="pt-BR" sz="2400" smtClean="0">
                <a:solidFill>
                  <a:srgbClr val="990066"/>
                </a:solidFill>
                <a:latin typeface="Arial" charset="0"/>
                <a:cs typeface="Arial" charset="0"/>
              </a:rPr>
              <a:t>Professor Emérito, ECA-USP</a:t>
            </a:r>
          </a:p>
          <a:p>
            <a:pPr eaLnBrk="1" hangingPunct="1"/>
            <a:r>
              <a:rPr lang="en-US" altLang="pt-BR" sz="2400" smtClean="0">
                <a:solidFill>
                  <a:srgbClr val="990066"/>
                </a:solidFill>
                <a:latin typeface="Arial" charset="0"/>
                <a:cs typeface="Arial" charset="0"/>
              </a:rPr>
              <a:t>e</a:t>
            </a:r>
          </a:p>
          <a:p>
            <a:pPr eaLnBrk="1" hangingPunct="1"/>
            <a:r>
              <a:rPr lang="en-US" altLang="pt-BR" sz="2400" smtClean="0">
                <a:solidFill>
                  <a:srgbClr val="990066"/>
                </a:solidFill>
                <a:latin typeface="Arial" charset="0"/>
                <a:cs typeface="Arial" charset="0"/>
              </a:rPr>
              <a:t>Presidente da Associação Brasileira de Educação a Distância</a:t>
            </a:r>
          </a:p>
          <a:p>
            <a:pPr eaLnBrk="1" hangingPunct="1"/>
            <a:endParaRPr lang="en-US" altLang="pt-BR" sz="2400" smtClean="0">
              <a:solidFill>
                <a:srgbClr val="990066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“Desaprendizagem” (</a:t>
            </a:r>
            <a:r>
              <a:rPr lang="en-US" altLang="pt-BR" sz="3200" b="1" i="1" smtClean="0">
                <a:solidFill>
                  <a:srgbClr val="FF0000"/>
                </a:solidFill>
                <a:latin typeface="Arial" charset="0"/>
                <a:cs typeface="Arial" charset="0"/>
              </a:rPr>
              <a:t>Unlearning</a:t>
            </a:r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) – Necessária para Poder Inovar</a:t>
            </a:r>
            <a:endParaRPr lang="en-US" altLang="pt-BR" sz="3200" smtClean="0"/>
          </a:p>
        </p:txBody>
      </p:sp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43865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Necessidade</a:t>
            </a:r>
            <a:r>
              <a:rPr lang="en-US" sz="2800" dirty="0">
                <a:ea typeface="MS Mincho" pitchFamily="49" charset="-128"/>
              </a:rPr>
              <a:t> de </a:t>
            </a:r>
            <a:r>
              <a:rPr lang="en-US" sz="2800" dirty="0" err="1">
                <a:ea typeface="MS Mincho" pitchFamily="49" charset="-128"/>
              </a:rPr>
              <a:t>reconhecer</a:t>
            </a:r>
            <a:r>
              <a:rPr lang="en-US" sz="2800" dirty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que</a:t>
            </a:r>
            <a:r>
              <a:rPr lang="en-US" sz="2800" dirty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você</a:t>
            </a:r>
            <a:r>
              <a:rPr lang="en-US" sz="2800" dirty="0">
                <a:ea typeface="MS Mincho" pitchFamily="49" charset="-128"/>
              </a:rPr>
              <a:t> </a:t>
            </a:r>
            <a:r>
              <a:rPr lang="en-US" sz="2800" u="sng" dirty="0" err="1">
                <a:ea typeface="MS Mincho" pitchFamily="49" charset="-128"/>
              </a:rPr>
              <a:t>guarda</a:t>
            </a:r>
            <a:r>
              <a:rPr lang="en-US" sz="2800" dirty="0">
                <a:ea typeface="MS Mincho" pitchFamily="49" charset="-128"/>
              </a:rPr>
              <a:t> e </a:t>
            </a:r>
            <a:r>
              <a:rPr lang="en-US" sz="2800" u="sng" dirty="0" err="1" smtClean="0">
                <a:ea typeface="MS Mincho" pitchFamily="49" charset="-128"/>
              </a:rPr>
              <a:t>pratica</a:t>
            </a:r>
            <a:r>
              <a:rPr lang="en-US" sz="2800" dirty="0" smtClean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certas</a:t>
            </a:r>
            <a:r>
              <a:rPr lang="en-US" sz="2800" dirty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ideias</a:t>
            </a:r>
            <a:r>
              <a:rPr lang="en-US" sz="2800" dirty="0">
                <a:ea typeface="MS Mincho" pitchFamily="49" charset="-128"/>
              </a:rPr>
              <a:t> </a:t>
            </a:r>
            <a:r>
              <a:rPr lang="en-US" sz="2800" dirty="0" err="1">
                <a:ea typeface="MS Mincho" pitchFamily="49" charset="-128"/>
              </a:rPr>
              <a:t>ultrapassadas</a:t>
            </a:r>
            <a:r>
              <a:rPr lang="en-US" sz="2800" dirty="0"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Capacidade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identificar</a:t>
            </a:r>
            <a:r>
              <a:rPr lang="en-US" sz="2800" dirty="0">
                <a:latin typeface="Arial" charset="0"/>
                <a:ea typeface="MS Mincho" pitchFamily="49" charset="-128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</a:rPr>
              <a:t> tem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</a:rPr>
              <a:t> ser </a:t>
            </a:r>
            <a:r>
              <a:rPr lang="en-US" sz="2800" u="sng" dirty="0" err="1">
                <a:latin typeface="Arial" charset="0"/>
                <a:ea typeface="MS Mincho" pitchFamily="49" charset="-128"/>
              </a:rPr>
              <a:t>desaprendido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criar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espaço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mudança</a:t>
            </a:r>
            <a:r>
              <a:rPr lang="en-US" sz="2800" dirty="0">
                <a:latin typeface="Arial" charset="0"/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Mudando</a:t>
            </a:r>
            <a:r>
              <a:rPr lang="en-US" sz="2800" dirty="0">
                <a:latin typeface="Arial" charset="0"/>
                <a:ea typeface="MS Mincho" pitchFamily="49" charset="-128"/>
              </a:rPr>
              <a:t> “</a:t>
            </a:r>
            <a:r>
              <a:rPr lang="en-US" sz="2800" i="1" dirty="0">
                <a:latin typeface="Arial" charset="0"/>
                <a:ea typeface="MS Mincho" pitchFamily="49" charset="-128"/>
              </a:rPr>
              <a:t>mindsets</a:t>
            </a:r>
            <a:r>
              <a:rPr lang="en-US" sz="2800" dirty="0">
                <a:latin typeface="Arial" charset="0"/>
                <a:ea typeface="MS Mincho" pitchFamily="49" charset="-128"/>
              </a:rPr>
              <a:t>” (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formas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pensar</a:t>
            </a:r>
            <a:r>
              <a:rPr lang="en-US" sz="2800" dirty="0">
                <a:latin typeface="Arial" charset="0"/>
                <a:ea typeface="MS Mincho" pitchFamily="49" charset="-128"/>
              </a:rPr>
              <a:t>),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hábitos</a:t>
            </a:r>
            <a:r>
              <a:rPr lang="en-US" sz="2800" dirty="0">
                <a:latin typeface="Arial" charset="0"/>
                <a:ea typeface="MS Mincho" pitchFamily="49" charset="-128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práticas</a:t>
            </a:r>
            <a:r>
              <a:rPr lang="en-US" sz="2800" dirty="0">
                <a:latin typeface="Arial" charset="0"/>
                <a:ea typeface="MS Mincho" pitchFamily="49" charset="-128"/>
              </a:rPr>
              <a:t>) 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organizações</a:t>
            </a:r>
            <a:r>
              <a:rPr lang="en-US" sz="2800" dirty="0">
                <a:latin typeface="Arial" charset="0"/>
                <a:ea typeface="MS Mincho" pitchFamily="49" charset="-128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sistemas</a:t>
            </a:r>
            <a:r>
              <a:rPr lang="en-US" sz="2800" dirty="0">
                <a:latin typeface="Arial" charset="0"/>
                <a:ea typeface="MS Mincho" pitchFamily="49" charset="-128"/>
              </a:rPr>
              <a:t>).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Sua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ausência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representa</a:t>
            </a:r>
            <a:r>
              <a:rPr lang="en-US" sz="2800" dirty="0">
                <a:latin typeface="Arial" charset="0"/>
                <a:ea typeface="MS Mincho" pitchFamily="49" charset="-128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causa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mudanças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necessárias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u="sng" dirty="0" err="1">
                <a:latin typeface="Arial" charset="0"/>
                <a:ea typeface="MS Mincho" pitchFamily="49" charset="-128"/>
              </a:rPr>
              <a:t>não-acontecendo</a:t>
            </a:r>
            <a:r>
              <a:rPr lang="en-US" sz="2800" dirty="0">
                <a:latin typeface="Arial" charset="0"/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</a:t>
            </a:r>
            <a:r>
              <a:rPr lang="en-US" sz="2400" dirty="0">
                <a:latin typeface="Arial" charset="0"/>
                <a:ea typeface="MS Mincho" pitchFamily="49" charset="-128"/>
              </a:rPr>
              <a:t>Harvard Learning Innovations 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Laboratory </a:t>
            </a:r>
            <a:r>
              <a:rPr lang="en-US" sz="2400" dirty="0">
                <a:latin typeface="Arial" charset="0"/>
                <a:ea typeface="MS Mincho" pitchFamily="49" charset="-128"/>
              </a:rPr>
              <a:t>+ Univ. of Sydney</a:t>
            </a:r>
            <a:endParaRPr lang="en-US" sz="2800" dirty="0">
              <a:latin typeface="Arial" charset="0"/>
              <a:ea typeface="MS Mincho" pitchFamily="49" charset="-128"/>
            </a:endParaRPr>
          </a:p>
          <a:p>
            <a:pPr algn="l" eaLnBrk="1" hangingPunct="1">
              <a:buFontTx/>
              <a:buChar char="•"/>
              <a:defRPr/>
            </a:pPr>
            <a:endParaRPr lang="en-US" sz="2800" dirty="0">
              <a:latin typeface="Arial" charset="0"/>
              <a:ea typeface="MS Mincho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“Desaprendizagem” (</a:t>
            </a:r>
            <a:r>
              <a:rPr lang="en-US" altLang="pt-BR" sz="3200" b="1" i="1" smtClean="0">
                <a:solidFill>
                  <a:srgbClr val="FF0000"/>
                </a:solidFill>
                <a:latin typeface="Arial" charset="0"/>
                <a:cs typeface="Arial" charset="0"/>
              </a:rPr>
              <a:t>Unlearning</a:t>
            </a:r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) – Necessária para Poder Inovar</a:t>
            </a:r>
            <a:endParaRPr lang="en-US" altLang="pt-BR" sz="3200" smtClean="0"/>
          </a:p>
        </p:txBody>
      </p:sp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391525" cy="443865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dirty="0" err="1">
                <a:ea typeface="MS Mincho" pitchFamily="49" charset="-128"/>
              </a:rPr>
              <a:t>Algumas</a:t>
            </a:r>
            <a:r>
              <a:rPr lang="en-US" dirty="0">
                <a:ea typeface="MS Mincho" pitchFamily="49" charset="-128"/>
              </a:rPr>
              <a:t> das </a:t>
            </a:r>
            <a:r>
              <a:rPr lang="en-US" dirty="0" err="1">
                <a:ea typeface="MS Mincho" pitchFamily="49" charset="-128"/>
              </a:rPr>
              <a:t>ideias</a:t>
            </a:r>
            <a:r>
              <a:rPr lang="en-US" dirty="0">
                <a:ea typeface="MS Mincho" pitchFamily="49" charset="-128"/>
              </a:rPr>
              <a:t> e </a:t>
            </a:r>
            <a:r>
              <a:rPr lang="en-US" dirty="0" err="1">
                <a:ea typeface="MS Mincho" pitchFamily="49" charset="-128"/>
              </a:rPr>
              <a:t>práticas</a:t>
            </a:r>
            <a:r>
              <a:rPr lang="en-US" dirty="0">
                <a:ea typeface="MS Mincho" pitchFamily="49" charset="-128"/>
              </a:rPr>
              <a:t> do </a:t>
            </a:r>
            <a:r>
              <a:rPr lang="en-US" dirty="0" err="1">
                <a:ea typeface="MS Mincho" pitchFamily="49" charset="-128"/>
              </a:rPr>
              <a:t>passado</a:t>
            </a:r>
            <a:r>
              <a:rPr lang="en-US" dirty="0">
                <a:ea typeface="MS Mincho" pitchFamily="49" charset="-128"/>
              </a:rPr>
              <a:t>:</a:t>
            </a:r>
          </a:p>
          <a:p>
            <a:pPr lvl="1" algn="l" eaLnBrk="1" hangingPunct="1">
              <a:buFontTx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</a:rPr>
              <a:t> o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aluno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como</a:t>
            </a:r>
            <a:r>
              <a:rPr lang="en-US" sz="2400" dirty="0">
                <a:latin typeface="Arial" charset="0"/>
                <a:ea typeface="MS Mincho" pitchFamily="49" charset="-128"/>
              </a:rPr>
              <a:t> receptor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passivo</a:t>
            </a:r>
            <a:endParaRPr lang="en-US" sz="2400" dirty="0">
              <a:latin typeface="Arial" charset="0"/>
              <a:ea typeface="MS Mincho" pitchFamily="49" charset="-128"/>
            </a:endParaRPr>
          </a:p>
          <a:p>
            <a:pPr lvl="1" algn="l" eaLnBrk="1" hangingPunct="1">
              <a:buFontTx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todos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os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alunos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avaliados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uniformemente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endParaRPr lang="en-US" sz="2400" dirty="0">
              <a:latin typeface="Arial" charset="0"/>
              <a:ea typeface="MS Mincho" pitchFamily="49" charset="-128"/>
            </a:endParaRPr>
          </a:p>
          <a:p>
            <a:pPr lvl="1" algn="l" eaLnBrk="1" hangingPunct="1">
              <a:buFontTx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</a:rPr>
              <a:t> o professor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posicionado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na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frente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da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sala</a:t>
            </a:r>
            <a:r>
              <a:rPr lang="en-US" sz="2400" dirty="0">
                <a:latin typeface="Arial" charset="0"/>
                <a:ea typeface="MS Mincho" pitchFamily="49" charset="-128"/>
              </a:rPr>
              <a:t> de aula</a:t>
            </a:r>
          </a:p>
          <a:p>
            <a:pPr lvl="1" algn="l" eaLnBrk="1" hangingPunct="1">
              <a:buFontTx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</a:rPr>
              <a:t> o professor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como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dono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da</a:t>
            </a:r>
            <a:r>
              <a:rPr lang="en-US" sz="2400" dirty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verdade</a:t>
            </a:r>
            <a:r>
              <a:rPr lang="en-US" sz="2400" dirty="0">
                <a:latin typeface="Arial" charset="0"/>
                <a:ea typeface="MS Mincho" pitchFamily="49" charset="-128"/>
              </a:rPr>
              <a:t> e principal </a:t>
            </a:r>
            <a:r>
              <a:rPr lang="en-US" sz="2400" dirty="0" err="1">
                <a:latin typeface="Arial" charset="0"/>
                <a:ea typeface="MS Mincho" pitchFamily="49" charset="-128"/>
              </a:rPr>
              <a:t>fonte</a:t>
            </a:r>
            <a:r>
              <a:rPr lang="en-US" sz="2400" dirty="0">
                <a:latin typeface="Arial" charset="0"/>
                <a:ea typeface="MS Mincho" pitchFamily="49" charset="-128"/>
              </a:rPr>
              <a:t> de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conhecimento</a:t>
            </a:r>
            <a:endParaRPr lang="en-US" sz="2400" dirty="0" smtClean="0">
              <a:latin typeface="Arial" charset="0"/>
              <a:ea typeface="MS Mincho" pitchFamily="49" charset="-128"/>
            </a:endParaRPr>
          </a:p>
          <a:p>
            <a:pPr lvl="1"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isonomia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tudo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,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especialmente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salários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de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professores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,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igualando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improdutivos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produtivos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.</a:t>
            </a:r>
            <a:endParaRPr lang="en-US" sz="2400" dirty="0">
              <a:latin typeface="Arial" charset="0"/>
              <a:ea typeface="MS Mincho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Os valores que precisam formar um novo “padrão dominante”</a:t>
            </a:r>
            <a:endParaRPr lang="en-US" altLang="pt-BR" sz="3200" smtClean="0"/>
          </a:p>
        </p:txBody>
      </p:sp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391525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Abolindo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o </a:t>
            </a:r>
            <a:r>
              <a:rPr lang="en-US" dirty="0" err="1">
                <a:ea typeface="MS Mincho" pitchFamily="49" charset="-128"/>
              </a:rPr>
              <a:t>c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artorialismo</a:t>
            </a:r>
            <a:r>
              <a:rPr lang="en-US" sz="2800" dirty="0">
                <a:latin typeface="Arial" charset="0"/>
                <a:ea typeface="MS Mincho" pitchFamily="49" charset="-128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necessidade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smtClean="0">
                <a:latin typeface="Arial" charset="0"/>
                <a:ea typeface="MS Mincho" pitchFamily="49" charset="-128"/>
              </a:rPr>
              <a:t>diplomas).</a:t>
            </a:r>
            <a:endParaRPr lang="en-US" dirty="0">
              <a:ea typeface="MS Mincho" pitchFamily="49" charset="-128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No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seu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lugar</a:t>
            </a:r>
            <a:r>
              <a:rPr lang="en-US" sz="2800" dirty="0">
                <a:latin typeface="Arial" charset="0"/>
                <a:ea typeface="MS Mincho" pitchFamily="49" charset="-128"/>
              </a:rPr>
              <a:t>, a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demonstração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capacidade</a:t>
            </a:r>
            <a:r>
              <a:rPr lang="en-US" sz="2800" dirty="0">
                <a:latin typeface="Arial" charset="0"/>
                <a:ea typeface="MS Mincho" pitchFamily="49" charset="-128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suficiente</a:t>
            </a:r>
            <a:r>
              <a:rPr lang="en-US" sz="2800" dirty="0">
                <a:latin typeface="Arial" charset="0"/>
                <a:ea typeface="MS Mincho" pitchFamily="49" charset="-128"/>
              </a:rPr>
              <a:t>: 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meritocracia</a:t>
            </a:r>
            <a:r>
              <a:rPr lang="en-US" sz="2800" dirty="0">
                <a:latin typeface="Arial" charset="0"/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Equipes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trabalho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todos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os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setores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i="1" dirty="0" err="1">
                <a:latin typeface="Arial" charset="0"/>
                <a:ea typeface="MS Mincho" pitchFamily="49" charset="-128"/>
              </a:rPr>
              <a:t>têm</a:t>
            </a:r>
            <a:r>
              <a:rPr lang="en-US" sz="2800" i="1" dirty="0">
                <a:latin typeface="Arial" charset="0"/>
                <a:ea typeface="MS Mincho" pitchFamily="49" charset="-128"/>
              </a:rPr>
              <a:t> </a:t>
            </a:r>
            <a:r>
              <a:rPr lang="en-US" sz="2800" i="1" dirty="0" err="1">
                <a:latin typeface="Arial" charset="0"/>
                <a:ea typeface="MS Mincho" pitchFamily="49" charset="-128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incluir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não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apenas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jovens</a:t>
            </a:r>
            <a:r>
              <a:rPr lang="en-US" sz="2800" dirty="0">
                <a:latin typeface="Arial" charset="0"/>
                <a:ea typeface="MS Mincho" pitchFamily="49" charset="-128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mas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também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i="1" dirty="0" err="1">
                <a:latin typeface="Arial" charset="0"/>
                <a:ea typeface="MS Mincho" pitchFamily="49" charset="-128"/>
              </a:rPr>
              <a:t>sêniors</a:t>
            </a:r>
            <a:r>
              <a:rPr lang="en-US" sz="2800" dirty="0">
                <a:latin typeface="Arial" charset="0"/>
                <a:ea typeface="MS Mincho" pitchFamily="49" charset="-128"/>
              </a:rPr>
              <a:t>, com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mais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idade</a:t>
            </a:r>
            <a:r>
              <a:rPr lang="en-US" sz="2800" dirty="0">
                <a:latin typeface="Arial" charset="0"/>
                <a:ea typeface="MS Mincho" pitchFamily="49" charset="-128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experiência</a:t>
            </a:r>
            <a:r>
              <a:rPr lang="en-US" sz="2800" dirty="0">
                <a:latin typeface="Arial" charset="0"/>
                <a:ea typeface="MS Mincho" pitchFamily="49" charset="-128"/>
              </a:rPr>
              <a:t>, 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alguns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meia-idade</a:t>
            </a:r>
            <a:r>
              <a:rPr lang="en-US" sz="2800" dirty="0">
                <a:latin typeface="Arial" charset="0"/>
                <a:ea typeface="MS Mincho" pitchFamily="49" charset="-128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como</a:t>
            </a:r>
            <a:r>
              <a:rPr lang="en-US" sz="2800" dirty="0">
                <a:latin typeface="Arial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anteparo</a:t>
            </a:r>
            <a:r>
              <a:rPr lang="en-US" sz="2800" dirty="0">
                <a:latin typeface="Arial" charset="0"/>
                <a:ea typeface="MS Mincho" pitchFamily="49" charset="-128"/>
              </a:rPr>
              <a:t> entre as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faixas</a:t>
            </a:r>
            <a:r>
              <a:rPr lang="en-US" sz="2800" dirty="0">
                <a:latin typeface="Arial" charset="0"/>
                <a:ea typeface="MS Mincho" pitchFamily="49" charset="-128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</a:rPr>
              <a:t>idade</a:t>
            </a:r>
            <a:r>
              <a:rPr lang="en-US" sz="2800" dirty="0">
                <a:latin typeface="Arial" charset="0"/>
                <a:ea typeface="MS Mincho" pitchFamily="49" charset="-128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Os valores que precisam formar um novo “padrão dominante”</a:t>
            </a:r>
            <a:endParaRPr lang="en-US" altLang="pt-BR" sz="3200" smtClean="0"/>
          </a:p>
        </p:txBody>
      </p:sp>
      <p:sp>
        <p:nvSpPr>
          <p:cNvPr id="1126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existem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“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empregos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”;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apenas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“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trabalhos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ad hoc”,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pequenos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grupos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sempre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se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reformulando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reagrupando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e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exigindo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confiança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mútua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esforços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igualmente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distribuídos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dos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seus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componentes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durante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vida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toda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(Life-long Learning):</a:t>
            </a:r>
          </a:p>
          <a:p>
            <a:pPr lvl="1" algn="l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gozam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saúde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melhor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		▪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são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produtivos</a:t>
            </a:r>
            <a:endParaRPr lang="en-US" sz="20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têm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oportunidades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trabalho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     ▪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são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ativos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na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vida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cívica</a:t>
            </a:r>
            <a:endParaRPr lang="en-US" sz="20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seguras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bem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pagas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	 ▪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são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beneficiados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trabalho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,</a:t>
            </a:r>
          </a:p>
          <a:p>
            <a:pPr lvl="1" algn="l" eaLnBrk="1" hangingPunct="1"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                                                           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na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familia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na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vida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social      </a:t>
            </a:r>
            <a:endParaRPr lang="en-US" sz="20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Os valores que precisam formar um novo “padrão dominante”</a:t>
            </a:r>
            <a:endParaRPr lang="en-US" altLang="pt-BR" sz="3200" smtClean="0"/>
          </a:p>
        </p:txBody>
      </p:sp>
      <p:sp>
        <p:nvSpPr>
          <p:cNvPr id="1126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Estratégias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pedagógicas—não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novas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mas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usadas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geralmente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eficácia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:</a:t>
            </a:r>
          </a:p>
          <a:p>
            <a:pPr algn="l" eaLnBrk="1" hangingPunct="1">
              <a:buFontTx/>
              <a:buChar char="•"/>
              <a:defRPr/>
            </a:pP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Juntar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abstrata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com a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aplicada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Integrar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pensar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com o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fazer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….o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ativo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experiencial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Aproximar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científico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/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tecnológico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/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vocacional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com as </a:t>
            </a:r>
            <a:b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</a:b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   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humanidades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ciências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sociais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0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Automação – fator que “mudou o jogo”</a:t>
            </a:r>
          </a:p>
        </p:txBody>
      </p:sp>
      <p:sp>
        <p:nvSpPr>
          <p:cNvPr id="1229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7267575" cy="43434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/>
              <a:t>  </a:t>
            </a:r>
            <a:r>
              <a:rPr lang="en-US" sz="2800" dirty="0">
                <a:latin typeface="Arial" charset="0"/>
                <a:cs typeface="Arial" charset="0"/>
              </a:rPr>
              <a:t>“</a:t>
            </a:r>
            <a:r>
              <a:rPr lang="en-US" sz="2800" i="1" dirty="0" err="1">
                <a:latin typeface="Arial" charset="0"/>
                <a:cs typeface="Arial" charset="0"/>
              </a:rPr>
              <a:t>Automação</a:t>
            </a:r>
            <a:r>
              <a:rPr lang="en-US" sz="2800" dirty="0">
                <a:latin typeface="Arial" charset="0"/>
                <a:cs typeface="Arial" charset="0"/>
              </a:rPr>
              <a:t>” do Center for the Study of Democratic Institutions (Santa Barbara, Calif.,</a:t>
            </a:r>
            <a:r>
              <a:rPr lang="en-US" sz="2800" i="1" dirty="0">
                <a:latin typeface="Arial" charset="0"/>
                <a:cs typeface="Arial" charset="0"/>
              </a:rPr>
              <a:t> </a:t>
            </a:r>
            <a:r>
              <a:rPr lang="en-US" sz="2800" i="1" dirty="0" smtClean="0">
                <a:latin typeface="Arial" charset="0"/>
                <a:cs typeface="Arial" charset="0"/>
              </a:rPr>
              <a:t>c</a:t>
            </a:r>
            <a:r>
              <a:rPr lang="en-US" sz="2800" dirty="0" smtClean="0">
                <a:latin typeface="Arial" charset="0"/>
                <a:cs typeface="Arial" charset="0"/>
              </a:rPr>
              <a:t>. 1958</a:t>
            </a:r>
            <a:r>
              <a:rPr lang="en-US" sz="2800" dirty="0">
                <a:latin typeface="Arial" charset="0"/>
                <a:cs typeface="Arial" charset="0"/>
              </a:rPr>
              <a:t>).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   </a:t>
            </a:r>
            <a:r>
              <a:rPr lang="en-US" sz="2800" i="1" dirty="0">
                <a:latin typeface="Arial" charset="0"/>
                <a:cs typeface="Arial" charset="0"/>
              </a:rPr>
              <a:t>O </a:t>
            </a:r>
            <a:r>
              <a:rPr lang="en-US" sz="2800" i="1" dirty="0" err="1">
                <a:latin typeface="Arial" charset="0"/>
                <a:cs typeface="Arial" charset="0"/>
              </a:rPr>
              <a:t>Advento</a:t>
            </a:r>
            <a:r>
              <a:rPr lang="en-US" sz="2800" i="1" dirty="0">
                <a:latin typeface="Arial" charset="0"/>
                <a:cs typeface="Arial" charset="0"/>
              </a:rPr>
              <a:t> </a:t>
            </a:r>
            <a:r>
              <a:rPr lang="en-US" sz="2800" i="1" dirty="0" err="1">
                <a:latin typeface="Arial" charset="0"/>
                <a:cs typeface="Arial" charset="0"/>
              </a:rPr>
              <a:t>da</a:t>
            </a:r>
            <a:r>
              <a:rPr lang="en-US" sz="2800" i="1" dirty="0">
                <a:latin typeface="Arial" charset="0"/>
                <a:cs typeface="Arial" charset="0"/>
              </a:rPr>
              <a:t> </a:t>
            </a:r>
            <a:r>
              <a:rPr lang="en-US" sz="2800" i="1" dirty="0" err="1">
                <a:latin typeface="Arial" charset="0"/>
                <a:cs typeface="Arial" charset="0"/>
              </a:rPr>
              <a:t>Sociedade</a:t>
            </a:r>
            <a:r>
              <a:rPr lang="en-US" sz="2800" i="1" dirty="0">
                <a:latin typeface="Arial" charset="0"/>
                <a:cs typeface="Arial" charset="0"/>
              </a:rPr>
              <a:t> </a:t>
            </a:r>
            <a:r>
              <a:rPr lang="en-US" sz="2800" i="1" dirty="0" err="1">
                <a:latin typeface="Arial" charset="0"/>
                <a:cs typeface="Arial" charset="0"/>
              </a:rPr>
              <a:t>Pós</a:t>
            </a:r>
            <a:r>
              <a:rPr lang="en-US" sz="2800" i="1" dirty="0">
                <a:latin typeface="Arial" charset="0"/>
                <a:cs typeface="Arial" charset="0"/>
              </a:rPr>
              <a:t>-Industrial </a:t>
            </a:r>
            <a:r>
              <a:rPr lang="en-US" sz="2800" dirty="0">
                <a:latin typeface="Arial" charset="0"/>
                <a:cs typeface="Arial" charset="0"/>
              </a:rPr>
              <a:t>, Daniel Bell (SP: </a:t>
            </a:r>
            <a:r>
              <a:rPr lang="en-US" sz="2800" dirty="0" err="1">
                <a:latin typeface="Arial" charset="0"/>
                <a:cs typeface="Arial" charset="0"/>
              </a:rPr>
              <a:t>Cultrix</a:t>
            </a:r>
            <a:r>
              <a:rPr lang="en-US" sz="2800" dirty="0">
                <a:latin typeface="Arial" charset="0"/>
                <a:cs typeface="Arial" charset="0"/>
              </a:rPr>
              <a:t>, 1974).   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   </a:t>
            </a:r>
            <a:r>
              <a:rPr lang="en-US" sz="2800" i="1" dirty="0">
                <a:latin typeface="Arial" charset="0"/>
                <a:cs typeface="Arial" charset="0"/>
              </a:rPr>
              <a:t>O </a:t>
            </a:r>
            <a:r>
              <a:rPr lang="en-US" sz="2800" i="1" dirty="0" err="1">
                <a:latin typeface="Arial" charset="0"/>
                <a:cs typeface="Arial" charset="0"/>
              </a:rPr>
              <a:t>Trabalho</a:t>
            </a:r>
            <a:r>
              <a:rPr lang="en-US" sz="2800" i="1" dirty="0">
                <a:latin typeface="Arial" charset="0"/>
                <a:cs typeface="Arial" charset="0"/>
              </a:rPr>
              <a:t> das </a:t>
            </a:r>
            <a:r>
              <a:rPr lang="en-US" sz="2800" i="1" dirty="0" err="1">
                <a:latin typeface="Arial" charset="0"/>
                <a:cs typeface="Arial" charset="0"/>
              </a:rPr>
              <a:t>Nações</a:t>
            </a:r>
            <a:r>
              <a:rPr lang="en-US" sz="2800" dirty="0">
                <a:latin typeface="Arial" charset="0"/>
                <a:cs typeface="Arial" charset="0"/>
              </a:rPr>
              <a:t>, Robert Reich (SP: Educator, 1994)</a:t>
            </a:r>
            <a:r>
              <a:rPr lang="en-US" sz="3000" dirty="0">
                <a:latin typeface="Arial" charset="0"/>
                <a:cs typeface="Arial" charset="0"/>
              </a:rPr>
              <a:t>.</a:t>
            </a: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produtor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rotineiro</a:t>
            </a:r>
            <a:endParaRPr lang="en-US" sz="2400" dirty="0">
              <a:latin typeface="Arial" charset="0"/>
              <a:cs typeface="Arial" charset="0"/>
            </a:endParaRP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servidor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pessoal</a:t>
            </a:r>
            <a:endParaRPr lang="en-US" sz="2400" dirty="0">
              <a:latin typeface="Arial" charset="0"/>
              <a:cs typeface="Arial" charset="0"/>
            </a:endParaRP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analista-simbólico</a:t>
            </a:r>
            <a:endParaRPr lang="en-US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Ainda mais do que antigamente, fatores econômicos criam desafios </a:t>
            </a:r>
            <a:endParaRPr lang="en-US" altLang="pt-BR" sz="3200" smtClean="0"/>
          </a:p>
        </p:txBody>
      </p:sp>
      <p:sp>
        <p:nvSpPr>
          <p:cNvPr id="1638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Aumento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custos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instituição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estudante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constante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:</a:t>
            </a:r>
          </a:p>
          <a:p>
            <a:pPr algn="l" eaLnBrk="1" hangingPunct="1"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	-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esfera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pública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alunos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deveriam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pagar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conforme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sua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renda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familiar)</a:t>
            </a:r>
          </a:p>
          <a:p>
            <a:pPr algn="l" eaLnBrk="1" hangingPunct="1"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	-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esfera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privada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alunos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pagam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taxas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entidades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visam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lucros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)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 IESs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terão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monopólio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certificação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será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divida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entre ONGs,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sindicatos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associações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profissionais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, entre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outros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Exemplos das estratégias usadas por IESs </a:t>
            </a:r>
            <a:endParaRPr lang="en-US" altLang="pt-BR" sz="3200" smtClean="0"/>
          </a:p>
        </p:txBody>
      </p:sp>
      <p:sp>
        <p:nvSpPr>
          <p:cNvPr id="1843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320088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>
                <a:latin typeface="Arial" charset="0"/>
                <a:ea typeface="MS Mincho" pitchFamily="49" charset="-128"/>
                <a:cs typeface="Arial" charset="0"/>
              </a:rPr>
              <a:t>  Abandono do padrão de programas de bacharelado de 4 ou 5 anos, experimentando  modelos mais flexíveis para os alunos</a:t>
            </a:r>
          </a:p>
          <a:p>
            <a:pPr algn="l" eaLnBrk="1" hangingPunct="1">
              <a:buFontTx/>
              <a:buChar char="•"/>
              <a:defRPr/>
            </a:pPr>
            <a:endParaRPr lang="en-US" sz="280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>
                <a:latin typeface="Arial" charset="0"/>
                <a:ea typeface="MS Mincho" pitchFamily="49" charset="-128"/>
                <a:cs typeface="Arial" charset="0"/>
              </a:rPr>
              <a:t> Busca pela “cauda longa”, ou nichos curriculares sem muita competição: oferecer </a:t>
            </a:r>
            <a:r>
              <a:rPr lang="en-US" sz="2800" i="1">
                <a:latin typeface="Arial" charset="0"/>
                <a:ea typeface="MS Mincho" pitchFamily="49" charset="-128"/>
                <a:cs typeface="Arial" charset="0"/>
              </a:rPr>
              <a:t>muitos</a:t>
            </a:r>
            <a:r>
              <a:rPr lang="en-US" sz="2800">
                <a:latin typeface="Arial" charset="0"/>
                <a:ea typeface="MS Mincho" pitchFamily="49" charset="-128"/>
                <a:cs typeface="Arial" charset="0"/>
              </a:rPr>
              <a:t> cursos não comuns para alunos interessados, em vez de </a:t>
            </a:r>
            <a:r>
              <a:rPr lang="en-US" sz="2800" i="1">
                <a:latin typeface="Arial" charset="0"/>
                <a:ea typeface="MS Mincho" pitchFamily="49" charset="-128"/>
                <a:cs typeface="Arial" charset="0"/>
              </a:rPr>
              <a:t>poucos</a:t>
            </a:r>
            <a:r>
              <a:rPr lang="en-US" sz="2800">
                <a:latin typeface="Arial" charset="0"/>
                <a:ea typeface="MS Mincho" pitchFamily="49" charset="-128"/>
                <a:cs typeface="Arial" charset="0"/>
              </a:rPr>
              <a:t> cursos para uma grande multitude (é a estratégia de Amazon.com, Apple, Netflix….)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Aprendizagem independente,          autodirigida</a:t>
            </a:r>
            <a:endParaRPr lang="en-US" altLang="pt-BR" sz="3200" smtClean="0"/>
          </a:p>
        </p:txBody>
      </p:sp>
      <p:sp>
        <p:nvSpPr>
          <p:cNvPr id="1945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Espírito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“homeschooling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”. 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Desagregar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ensino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superior: nada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salas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aula,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bibliotecas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de campus.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Realiza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-se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quando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aluno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tem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maturidade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: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aprender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por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conta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própria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às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vezes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a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supervisão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alguém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experiência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ramo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Pode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realizar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-se com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pequenos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grupos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5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6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alunos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pagam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um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orientador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”;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há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certificação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oficial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Um cenário de educação “sob demanda”</a:t>
            </a:r>
            <a:endParaRPr lang="en-US" altLang="pt-BR" sz="3200" smtClean="0"/>
          </a:p>
        </p:txBody>
      </p:sp>
      <p:sp>
        <p:nvSpPr>
          <p:cNvPr id="1945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Substituindo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complementando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educação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universitária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formal.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“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câmara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-de-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compensação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”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envolvendo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aprendizes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instrutores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profissionais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especializados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….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vendo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comprando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conhecimento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plataforma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use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tecnologia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i="1" dirty="0" smtClean="0">
                <a:latin typeface="Arial" charset="0"/>
                <a:ea typeface="MS Mincho" pitchFamily="49" charset="-128"/>
                <a:cs typeface="Arial" charset="0"/>
              </a:rPr>
              <a:t>crypto-coins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</a:p>
          <a:p>
            <a:pPr algn="l" eaLnBrk="1" hangingPunct="1">
              <a:defRPr/>
            </a:pP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facilitar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pagamentos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i="1" dirty="0" err="1" smtClean="0">
                <a:latin typeface="Arial" charset="0"/>
                <a:ea typeface="MS Mincho" pitchFamily="49" charset="-128"/>
                <a:cs typeface="Arial" charset="0"/>
              </a:rPr>
              <a:t>transborder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4a Revolução Industrial</a:t>
            </a:r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7696200" cy="4343400"/>
          </a:xfrm>
        </p:spPr>
        <p:txBody>
          <a:bodyPr/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Agricultura→Manufatura→Serviços→Conhecimento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cs typeface="Arial" charset="0"/>
              </a:rPr>
              <a:t>Inteligência</a:t>
            </a:r>
            <a:r>
              <a:rPr lang="en-US" sz="2400" dirty="0" smtClean="0">
                <a:latin typeface="Arial" charset="0"/>
                <a:cs typeface="Arial" charset="0"/>
              </a:rPr>
              <a:t> Artificial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cs typeface="Arial" charset="0"/>
              </a:rPr>
              <a:t>Robótica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Internet das </a:t>
            </a:r>
            <a:r>
              <a:rPr lang="en-US" sz="2400" dirty="0" err="1" smtClean="0">
                <a:latin typeface="Arial" charset="0"/>
                <a:cs typeface="Arial" charset="0"/>
              </a:rPr>
              <a:t>Coisas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cs typeface="Arial" charset="0"/>
              </a:rPr>
              <a:t>Nanotecnologia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cs typeface="Arial" charset="0"/>
              </a:rPr>
              <a:t>Computação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Quântica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Big Data/</a:t>
            </a:r>
            <a:r>
              <a:rPr lang="en-US" sz="2400" dirty="0" err="1" smtClean="0">
                <a:latin typeface="Arial" charset="0"/>
                <a:cs typeface="Arial" charset="0"/>
              </a:rPr>
              <a:t>Analítica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cs typeface="Arial" charset="0"/>
              </a:rPr>
              <a:t>Biotecnologia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algn="l" eaLnBrk="1" hangingPunct="1">
              <a:defRPr/>
            </a:pPr>
            <a:endParaRPr lang="en-US" sz="28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relação entre estudos universitários e o mercado de trabalho</a:t>
            </a:r>
            <a:endParaRPr lang="en-US" altLang="pt-BR" sz="3200" smtClean="0"/>
          </a:p>
        </p:txBody>
      </p:sp>
      <p:sp>
        <p:nvSpPr>
          <p:cNvPr id="1331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105775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Indivíduos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formados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hoje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frequentemente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trabalham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profissões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ocupações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relação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seus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estudos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universitários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2014: 50% dos </a:t>
            </a:r>
            <a:r>
              <a:rPr lang="en-US" dirty="0" err="1">
                <a:latin typeface="Arial" charset="0"/>
                <a:ea typeface="MS Mincho" pitchFamily="49" charset="-128"/>
                <a:cs typeface="Arial" charset="0"/>
              </a:rPr>
              <a:t>formados</a:t>
            </a: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dirty="0" err="1">
                <a:latin typeface="Arial" charset="0"/>
                <a:ea typeface="MS Mincho" pitchFamily="49" charset="-128"/>
                <a:cs typeface="Arial" charset="0"/>
              </a:rPr>
              <a:t>nessa</a:t>
            </a: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dirty="0" err="1">
                <a:latin typeface="Arial" charset="0"/>
                <a:ea typeface="MS Mincho" pitchFamily="49" charset="-128"/>
                <a:cs typeface="Arial" charset="0"/>
              </a:rPr>
              <a:t>condição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buFont typeface="Arial" charset="0"/>
              <a:buChar char="•"/>
              <a:defRPr/>
            </a:pP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2014,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apenas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50% dos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formados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STEM (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Ciências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Tecnologia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Engenharia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Matemática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)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efetivamente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trabalharam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setor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  <a:r>
              <a:rPr lang="en-US" dirty="0">
                <a:latin typeface="Arial" charset="0"/>
                <a:ea typeface="MS Mincho" pitchFamily="49" charset="-128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Docência on-line independente</a:t>
            </a:r>
          </a:p>
        </p:txBody>
      </p:sp>
      <p:sp>
        <p:nvSpPr>
          <p:cNvPr id="22531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pt-BR" altLang="pt-BR" smtClean="0">
                <a:latin typeface="Arial" charset="0"/>
                <a:cs typeface="Arial" charset="0"/>
              </a:rPr>
              <a:t>Professores sem ligação com uma instituição, oferecendo cursos online de maior ou menor duração.</a:t>
            </a:r>
          </a:p>
          <a:p>
            <a:pPr eaLnBrk="1" hangingPunct="1"/>
            <a:r>
              <a:rPr lang="pt-BR" altLang="pt-BR" smtClean="0">
                <a:latin typeface="Arial" charset="0"/>
                <a:cs typeface="Arial" charset="0"/>
              </a:rPr>
              <a:t>Regis Tractenberg, “Livre Docência”</a:t>
            </a:r>
          </a:p>
        </p:txBody>
      </p:sp>
      <p:pic>
        <p:nvPicPr>
          <p:cNvPr id="22532" name="Espaço Reservado para Conteúdo 4" descr="capa-final-hifen-red2"/>
          <p:cNvPicPr>
            <a:picLocks noGrp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71563" y="2000250"/>
            <a:ext cx="3286125" cy="4143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Como o aluno determina o curso a seguir </a:t>
            </a:r>
            <a:endParaRPr lang="en-US" altLang="pt-BR" sz="3200" smtClean="0"/>
          </a:p>
        </p:txBody>
      </p:sp>
      <p:sp>
        <p:nvSpPr>
          <p:cNvPr id="2765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Escolhe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área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trabalho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profissional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deseja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				↓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Descobre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habilidades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exigidas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				↓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Pesquisa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websites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oferecem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/>
            </a:r>
            <a:b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</a:b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      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essas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habilidades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</a:p>
          <a:p>
            <a:pPr algn="l" eaLnBrk="1" hangingPunct="1">
              <a:defRPr/>
            </a:pP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                                     ↓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Procura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trabalhos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disponíveis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aquela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	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carreira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		</a:t>
            </a:r>
          </a:p>
          <a:p>
            <a:pPr algn="l" eaLnBrk="1" hangingPunct="1"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     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EAD tem todos os ingredientes para  aprendizagem de sucesso</a:t>
            </a:r>
            <a:endParaRPr lang="en-US" altLang="pt-BR" sz="3200" smtClean="0"/>
          </a:p>
        </p:txBody>
      </p:sp>
      <p:sp>
        <p:nvSpPr>
          <p:cNvPr id="2048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320088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conveniência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portabilidade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mobilidade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customização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computação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ubíqua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infraestrutura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independente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características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certas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durante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toda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vida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Metodologias Usadas em EAD </a:t>
            </a:r>
            <a:b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altLang="pt-BR" sz="2000" smtClean="0">
                <a:latin typeface="Arial" charset="0"/>
                <a:cs typeface="Arial" charset="0"/>
              </a:rPr>
              <a:t>[Andrea Filatro, Carolina Costa Cavalcante: </a:t>
            </a:r>
            <a:r>
              <a:rPr lang="en-US" altLang="pt-BR" sz="2000" i="1" smtClean="0">
                <a:latin typeface="Arial" charset="0"/>
                <a:cs typeface="Arial" charset="0"/>
              </a:rPr>
              <a:t>Metodologias Inov-Ativas, Ágeis, Imersivas, Adaptivas e Analíticas</a:t>
            </a:r>
            <a:r>
              <a:rPr lang="en-US" altLang="pt-BR" sz="2000" smtClean="0">
                <a:latin typeface="Arial" charset="0"/>
                <a:cs typeface="Arial" charset="0"/>
              </a:rPr>
              <a:t>]</a:t>
            </a:r>
            <a:endParaRPr lang="en-US" altLang="pt-BR" sz="2000" smtClean="0"/>
          </a:p>
        </p:txBody>
      </p:sp>
      <p:sp>
        <p:nvSpPr>
          <p:cNvPr id="2355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572000"/>
          </a:xfrm>
        </p:spPr>
        <p:txBody>
          <a:bodyPr/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M-Learning				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U-Learning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Just-in-time Learning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Baseada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Projetos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Baseada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Problemas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Apoio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Realidade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Virtual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Realidade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Aumentada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Realidade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+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Aumentada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Simulações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Animações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		[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Jogos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Gamification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Nanodegrees – Nanotítulos</a:t>
            </a:r>
            <a:b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Certificação “atomizada”</a:t>
            </a:r>
            <a:endParaRPr lang="en-US" altLang="pt-BR" sz="3200" smtClean="0"/>
          </a:p>
        </p:txBody>
      </p:sp>
      <p:sp>
        <p:nvSpPr>
          <p:cNvPr id="2662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Os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têm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demonstrado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MBA,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mestrado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doutorado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genéricos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demorados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demais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incluindo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mistura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assuntos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importantes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não-importantes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No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futuro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procurados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serão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curta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duração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(3 a 6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meses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), via EAD,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focalizam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apenas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um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outro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dos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elementos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um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mestrado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;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certificado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específico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São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compactos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flexíveis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focalizados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tipo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trabalho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do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aprendiz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. 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“aceleração acadêmica”  </a:t>
            </a:r>
            <a:endParaRPr lang="en-US" altLang="pt-BR" sz="3200" smtClean="0"/>
          </a:p>
        </p:txBody>
      </p:sp>
      <p:sp>
        <p:nvSpPr>
          <p:cNvPr id="286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casos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u="sng" dirty="0" err="1">
                <a:latin typeface="Arial" charset="0"/>
                <a:ea typeface="MS Mincho" pitchFamily="49" charset="-128"/>
                <a:cs typeface="Arial" charset="0"/>
              </a:rPr>
              <a:t>excepcionais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deve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ser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permitido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nossas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instituições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ensino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superior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admitir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alunos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12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e 13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comprovarem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sua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habilidade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intelectual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estudos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universitários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endParaRPr lang="en-US" sz="2800" dirty="0">
              <a:latin typeface="Arial" charset="0"/>
              <a:ea typeface="MS Mincho" pitchFamily="49" charset="-128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Frequentemente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jovens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podem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ser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identificados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através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dos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EAD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ministrados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MOOCs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pelas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instituições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“aceleração acadêmica”  </a:t>
            </a:r>
            <a:endParaRPr lang="en-US" altLang="pt-BR" sz="3200" smtClean="0"/>
          </a:p>
        </p:txBody>
      </p:sp>
      <p:sp>
        <p:nvSpPr>
          <p:cNvPr id="286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00250"/>
            <a:ext cx="9105900" cy="4500563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Jeremy Shuler    Cornell Univ.     12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2016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Sho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Yano            Loyola Univ.      10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(M.D.UChicago21)                            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Alia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Sabur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        SUNY               10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(Prof.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19)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Tanishq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Abraham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AmericanRiver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7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(a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Univ.Calif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12;</a:t>
            </a:r>
          </a:p>
          <a:p>
            <a:pPr algn="l" eaLnBrk="1" hangingPunct="1"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					       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espera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Ph.D. com 18)    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Ronan Farrow     Bard College     11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(a Yale Law com </a:t>
            </a:r>
          </a:p>
          <a:p>
            <a:pPr algn="l" eaLnBrk="1" hangingPunct="1"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    (Mia Farrow)                                 16;  Pulitzer Prize 2018,                                                               </a:t>
            </a:r>
            <a:b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</a:b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                                                          </a:t>
            </a:r>
            <a:r>
              <a:rPr lang="en-US" sz="2400" i="1" dirty="0" smtClean="0">
                <a:latin typeface="Arial" charset="0"/>
                <a:ea typeface="MS Mincho" pitchFamily="49" charset="-128"/>
                <a:cs typeface="Arial" charset="0"/>
              </a:rPr>
              <a:t>New Yorker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)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Créditos acadêmicos atribuídos por “aprendizagem anterior” </a:t>
            </a:r>
            <a:endParaRPr lang="en-US" altLang="pt-BR" sz="3200" smtClean="0"/>
          </a:p>
        </p:txBody>
      </p:sp>
      <p:sp>
        <p:nvSpPr>
          <p:cNvPr id="296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Essa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prática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deve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existir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duas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formas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:</a:t>
            </a: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aqueles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estudaram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várias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instituições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dentro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fora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do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Brasil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sem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nunca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ter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terminado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um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grau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,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deve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ser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permitido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juntar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créditos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acumulados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completar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com novas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disciplinas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se for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necessário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e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receber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um diploma.</a:t>
            </a:r>
          </a:p>
          <a:p>
            <a:pPr lvl="1" algn="l" eaLnBrk="1" hangingPunct="1"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aqueles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nunca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estudaram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ensino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superior,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mas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tiveram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significativa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experiência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profissional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prática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setor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produtivo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no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governo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devem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ser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permitidos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créditos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aplicáveis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requisitos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MS Mincho" pitchFamily="49" charset="-128"/>
                <a:cs typeface="Arial" charset="0"/>
              </a:rPr>
              <a:t>parciais</a:t>
            </a:r>
            <a:r>
              <a:rPr lang="en-US" sz="2400" dirty="0">
                <a:latin typeface="Arial" charset="0"/>
                <a:ea typeface="MS Mincho" pitchFamily="49" charset="-128"/>
                <a:cs typeface="Arial" charset="0"/>
              </a:rPr>
              <a:t> de um diploma.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Credenciais alternativos</a:t>
            </a:r>
            <a:endParaRPr lang="en-US" altLang="pt-BR" sz="3200" smtClean="0"/>
          </a:p>
        </p:txBody>
      </p:sp>
      <p:sp>
        <p:nvSpPr>
          <p:cNvPr id="296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5720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Distintivos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Digitais</a:t>
            </a: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(Badges)</a:t>
            </a:r>
          </a:p>
          <a:p>
            <a:pPr lvl="1" algn="l" eaLnBrk="1" hangingPunct="1">
              <a:buFontTx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Representações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capacitações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adquiridas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pelos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aprendizes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disseminadas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na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web;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emitidas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mais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por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associações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sindicatos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lvl="1" algn="l" eaLnBrk="1" hangingPunct="1">
              <a:buFontTx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EUA:  2016-2017  + 27%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Microcredenciais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buFontTx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granulares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oferecem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evidência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indivíduo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dominou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determina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capacitação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ou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área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conhecimento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lvl="1" algn="l" eaLnBrk="1" hangingPunct="1">
              <a:buFontTx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EUA:  2016-2017   +  13%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  <a:cs typeface="Arial" charset="0"/>
              </a:rPr>
              <a:t>   </a:t>
            </a:r>
            <a:r>
              <a:rPr lang="en-US" sz="2400" dirty="0" err="1" smtClean="0">
                <a:latin typeface="Arial" charset="0"/>
                <a:ea typeface="MS Mincho" pitchFamily="49" charset="-128"/>
                <a:cs typeface="Arial" charset="0"/>
              </a:rPr>
              <a:t>Certificados</a:t>
            </a:r>
            <a:endParaRPr lang="en-US" sz="2400" dirty="0" smtClean="0">
              <a:latin typeface="Arial" charset="0"/>
              <a:ea typeface="MS Mincho" pitchFamily="49" charset="-128"/>
              <a:cs typeface="Arial" charset="0"/>
            </a:endParaRPr>
          </a:p>
          <a:p>
            <a:pPr lvl="1" algn="l" eaLnBrk="1" hangingPunct="1">
              <a:buFontTx/>
              <a:buChar char="•"/>
              <a:defRPr/>
            </a:pP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credenciais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emitidas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por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instituições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ensino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aprendizes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terminam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sucesso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programas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estudo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não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MS Mincho" pitchFamily="49" charset="-128"/>
                <a:cs typeface="Arial" charset="0"/>
              </a:rPr>
              <a:t>emitem</a:t>
            </a:r>
            <a:r>
              <a:rPr lang="en-US" sz="2000" dirty="0" smtClean="0">
                <a:latin typeface="Arial" charset="0"/>
                <a:ea typeface="MS Mincho" pitchFamily="49" charset="-128"/>
                <a:cs typeface="Arial" charset="0"/>
              </a:rPr>
              <a:t> diploma.  EUA:  2016- 64%   2017-   73%   </a:t>
            </a:r>
          </a:p>
          <a:p>
            <a:pPr lvl="1" algn="l" eaLnBrk="1" hangingPunct="1">
              <a:buFontTx/>
              <a:buChar char="•"/>
              <a:defRPr/>
            </a:pPr>
            <a:endParaRPr lang="en-US" sz="2000" dirty="0" smtClean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4a Revolução Educacional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7696200" cy="4343400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  Flexibilidade Cognitiva.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  Necessidade de conhecimento especializado numa disciplina “core”, MAS: com preparação adequada para migrar a uma outra  disciplina sem ter que voltar para a escola.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  Indivíduos têm que evitar ser pegos numa “armadilha” de um campo de aprendizagem excessivamente estreito.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  Aquisição constante de conhecimento e competências novos.  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  Aprendizagem durante a vida toda.</a:t>
            </a:r>
            <a:endParaRPr lang="en-US" sz="28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Recertificação de conhecimentos e habilidades</a:t>
            </a:r>
            <a:endParaRPr lang="en-US" altLang="pt-BR" sz="3200" smtClean="0"/>
          </a:p>
        </p:txBody>
      </p:sp>
      <p:sp>
        <p:nvSpPr>
          <p:cNvPr id="3481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Tendo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vista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constante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acréscimo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novos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conhecimentos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todas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áreas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do saber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atividades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profissionais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deve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ser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considerado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importante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cada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indivíduo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credenciado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exercício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profissão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demonstre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periodicamente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através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exames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rigorosos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continua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apto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O diploma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se fosse um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passaporte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lvl="1" algn="l" eaLnBrk="1" hangingPunct="1">
              <a:defRPr/>
            </a:pPr>
            <a:endParaRPr lang="en-US" sz="20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EBC – Educação baseada em demonstração de competência</a:t>
            </a:r>
            <a:endParaRPr lang="en-US" altLang="pt-BR" sz="3200" smtClean="0"/>
          </a:p>
        </p:txBody>
      </p:sp>
      <p:sp>
        <p:nvSpPr>
          <p:cNvPr id="2457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Deviamos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ignorar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conceitos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restritivos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antigos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(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permanência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sala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aula;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;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pré-requisitos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acadêmicos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).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Se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candidato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uma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certificação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consegue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passar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resultado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satisfatório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então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merece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certificado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 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 educação dirigida às competências</a:t>
            </a:r>
            <a:endParaRPr lang="en-US" altLang="pt-BR" sz="3200" smtClean="0"/>
          </a:p>
        </p:txBody>
      </p:sp>
      <p:sp>
        <p:nvSpPr>
          <p:cNvPr id="2560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Os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anos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têm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comprovado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ensino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altamente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concentrado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i="1" dirty="0" err="1">
                <a:latin typeface="Arial" charset="0"/>
                <a:ea typeface="MS Mincho" pitchFamily="49" charset="-128"/>
                <a:cs typeface="Arial" charset="0"/>
              </a:rPr>
              <a:t>competências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perigoso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porque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incompleto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porque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marginaliza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questão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i="1" dirty="0" err="1">
                <a:latin typeface="Arial" charset="0"/>
                <a:ea typeface="MS Mincho" pitchFamily="49" charset="-128"/>
                <a:cs typeface="Arial" charset="0"/>
              </a:rPr>
              <a:t>compreensão</a:t>
            </a:r>
            <a:r>
              <a:rPr lang="en-US" sz="2800" i="1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i="1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i="1" dirty="0" err="1">
                <a:latin typeface="Arial" charset="0"/>
                <a:ea typeface="MS Mincho" pitchFamily="49" charset="-128"/>
                <a:cs typeface="Arial" charset="0"/>
              </a:rPr>
              <a:t>Competência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algo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“horizontal” e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raso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”.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MS Mincho" pitchFamily="49" charset="-128"/>
                <a:cs typeface="Arial" charset="0"/>
              </a:rPr>
              <a:t>*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i="1" dirty="0" err="1">
                <a:latin typeface="Arial" charset="0"/>
                <a:ea typeface="MS Mincho" pitchFamily="49" charset="-128"/>
                <a:cs typeface="Arial" charset="0"/>
              </a:rPr>
              <a:t>Compreensão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algo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“vertical” e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vai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fundo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 (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aprendizagem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profunda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).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um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currículo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é “um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quilômetro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largura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dez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centímetros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profundidade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”.  [Carl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Bereiter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]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39063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As barreiras de políticas públicas</a:t>
            </a:r>
            <a:endParaRPr lang="en-US" altLang="pt-BR" sz="3200" smtClean="0"/>
          </a:p>
        </p:txBody>
      </p:sp>
      <p:sp>
        <p:nvSpPr>
          <p:cNvPr id="3891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071688"/>
            <a:ext cx="8534400" cy="40386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No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futuro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será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que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estaremos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ainda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carregando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a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cruz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tutelagem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dos </a:t>
            </a:r>
            <a:r>
              <a:rPr lang="en-US" sz="2800" dirty="0" err="1" smtClean="0">
                <a:latin typeface="Arial" charset="0"/>
                <a:ea typeface="MS Mincho" pitchFamily="49" charset="-128"/>
                <a:cs typeface="Arial" charset="0"/>
              </a:rPr>
              <a:t>órgãos</a:t>
            </a:r>
            <a:r>
              <a:rPr lang="en-US" sz="2800" dirty="0" smtClean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governamentais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–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regulamentações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excesso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Embora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o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Artigo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208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Constituição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Federal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garanta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 </a:t>
            </a:r>
            <a:r>
              <a:rPr lang="en-US" sz="2800" i="1" dirty="0" err="1">
                <a:latin typeface="Arial" charset="0"/>
                <a:ea typeface="MS Mincho" pitchFamily="49" charset="-128"/>
                <a:cs typeface="Arial" charset="0"/>
              </a:rPr>
              <a:t>autonomia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instituições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denominadas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“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universidades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”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nas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suas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pedagogias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administrações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finanças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esse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dispositivo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continua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sendo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ignorado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Regulamentação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demasiada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tende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sufocar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 a </a:t>
            </a:r>
            <a:r>
              <a:rPr lang="en-US" sz="2800" dirty="0" err="1">
                <a:latin typeface="Arial" charset="0"/>
                <a:ea typeface="MS Mincho" pitchFamily="49" charset="-128"/>
                <a:cs typeface="Arial" charset="0"/>
              </a:rPr>
              <a:t>criatividade</a:t>
            </a:r>
            <a:r>
              <a:rPr lang="en-US" sz="2800" dirty="0">
                <a:latin typeface="Arial" charset="0"/>
                <a:ea typeface="MS Mincho" pitchFamily="49" charset="-128"/>
                <a:cs typeface="Arial" charset="0"/>
              </a:rPr>
              <a:t>.</a:t>
            </a:r>
            <a:endParaRPr lang="en-US" sz="2400" dirty="0">
              <a:latin typeface="Arial" charset="0"/>
              <a:ea typeface="MS Mincho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871788" y="2813050"/>
            <a:ext cx="20272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230313" y="5715000"/>
            <a:ext cx="0" cy="55245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stealth" w="med" len="lg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230313" y="6267450"/>
            <a:ext cx="769620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V="1">
            <a:off x="8926513" y="3200400"/>
            <a:ext cx="0" cy="30480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8393113" y="5867400"/>
            <a:ext cx="228600" cy="0"/>
          </a:xfrm>
          <a:prstGeom prst="line">
            <a:avLst/>
          </a:prstGeom>
          <a:noFill/>
          <a:ln w="12700">
            <a:solidFill>
              <a:srgbClr val="114FFB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8621713" y="1143000"/>
            <a:ext cx="0" cy="47244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H="1">
            <a:off x="1230313" y="1143000"/>
            <a:ext cx="739140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1230313" y="1143000"/>
            <a:ext cx="0" cy="3810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3744913" y="1143000"/>
            <a:ext cx="0" cy="3810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3744913" y="5715000"/>
            <a:ext cx="0" cy="5715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stealth" w="med" len="lg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863850" y="4462463"/>
            <a:ext cx="2055813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ESCOLAS PARTICULARES 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DE 2º GRAU</a:t>
            </a:r>
            <a:endParaRPr lang="pt-BR" altLang="pt-BR" sz="1200" b="1">
              <a:solidFill>
                <a:srgbClr val="00279F"/>
              </a:solidFill>
            </a:endParaRPr>
          </a:p>
          <a:p>
            <a:pPr defTabSz="762000">
              <a:lnSpc>
                <a:spcPct val="85000"/>
              </a:lnSpc>
            </a:pPr>
            <a:endParaRPr lang="pt-BR" altLang="pt-BR" sz="1200" b="1">
              <a:solidFill>
                <a:srgbClr val="00279F"/>
              </a:solidFill>
            </a:endParaRP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Professores com 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melhor remuneração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Instalações melhores</a:t>
            </a:r>
          </a:p>
          <a:p>
            <a:pPr defTabSz="762000">
              <a:lnSpc>
                <a:spcPct val="85000"/>
              </a:lnSpc>
            </a:pPr>
            <a:endParaRPr lang="pt-BR" altLang="pt-BR" sz="1200" b="1">
              <a:solidFill>
                <a:srgbClr val="00279F"/>
              </a:solidFill>
            </a:endParaRP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779713" y="4422775"/>
            <a:ext cx="1893887" cy="1282700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325438" y="4410075"/>
            <a:ext cx="1817687" cy="1316038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ESCOLAS PARTICULARES 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DE 1º GRAU</a:t>
            </a:r>
          </a:p>
          <a:p>
            <a:pPr defTabSz="762000">
              <a:lnSpc>
                <a:spcPct val="25000"/>
              </a:lnSpc>
            </a:pPr>
            <a:endParaRPr lang="pt-BR" altLang="pt-BR" sz="1200" b="1">
              <a:solidFill>
                <a:srgbClr val="00279F"/>
              </a:solidFill>
            </a:endParaRP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(30% do total)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Professores com 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melhor remuneração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Instalações melhores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6530975" y="1416050"/>
            <a:ext cx="1903413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>
              <a:tabLst>
                <a:tab pos="863600" algn="l"/>
              </a:tabLst>
            </a:pPr>
            <a:r>
              <a:rPr lang="pt-BR" altLang="pt-BR" sz="1400" b="1">
                <a:solidFill>
                  <a:srgbClr val="00279F"/>
                </a:solidFill>
              </a:rPr>
              <a:t>UNIVERSIDADES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400" b="1">
                <a:solidFill>
                  <a:srgbClr val="00279F"/>
                </a:solidFill>
              </a:rPr>
              <a:t>PÚBLICAS</a:t>
            </a:r>
          </a:p>
          <a:p>
            <a:pPr defTabSz="762000">
              <a:lnSpc>
                <a:spcPct val="75000"/>
              </a:lnSpc>
              <a:tabLst>
                <a:tab pos="863600" algn="l"/>
              </a:tabLst>
            </a:pPr>
            <a:endParaRPr lang="pt-BR" altLang="pt-BR" sz="1200" b="1">
              <a:solidFill>
                <a:srgbClr val="00279F"/>
              </a:solidFill>
            </a:endParaRP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Professores em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tempo integral e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Mais bem remunerados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Instalações melhores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Tradição de pesquisa</a:t>
            </a:r>
          </a:p>
          <a:p>
            <a:pPr defTabSz="762000">
              <a:tabLst>
                <a:tab pos="863600" algn="l"/>
              </a:tabLst>
            </a:pPr>
            <a:r>
              <a:rPr lang="pt-BR" altLang="pt-BR" sz="1200" b="1">
                <a:solidFill>
                  <a:srgbClr val="00279F"/>
                </a:solidFill>
              </a:rPr>
              <a:t>Matrículas gratuitas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6407150" y="1416050"/>
            <a:ext cx="2006600" cy="2006600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6542088" y="4156075"/>
            <a:ext cx="1712912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pt-BR" altLang="pt-BR" sz="1400" b="1">
                <a:solidFill>
                  <a:srgbClr val="00279F"/>
                </a:solidFill>
              </a:rPr>
              <a:t>UNIVERSIDADES</a:t>
            </a:r>
          </a:p>
          <a:p>
            <a:pPr defTabSz="762000"/>
            <a:r>
              <a:rPr lang="pt-BR" altLang="pt-BR" sz="1400" b="1">
                <a:solidFill>
                  <a:srgbClr val="00279F"/>
                </a:solidFill>
              </a:rPr>
              <a:t>PARTICULARES</a:t>
            </a:r>
            <a:endParaRPr lang="pt-BR" altLang="pt-BR" sz="1200" b="1">
              <a:solidFill>
                <a:srgbClr val="00279F"/>
              </a:solidFill>
            </a:endParaRPr>
          </a:p>
          <a:p>
            <a:pPr defTabSz="762000">
              <a:lnSpc>
                <a:spcPct val="75000"/>
              </a:lnSpc>
            </a:pPr>
            <a:endParaRPr lang="pt-BR" altLang="pt-BR" sz="1200" b="1">
              <a:solidFill>
                <a:srgbClr val="00279F"/>
              </a:solidFill>
            </a:endParaRP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Professores horistas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Instalações simples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Sem tradição de 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pesquisa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Matrículas caras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38138" y="1570038"/>
            <a:ext cx="1895475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ESCOLAS PÚBLICAS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DE 1º GRAU</a:t>
            </a:r>
          </a:p>
          <a:p>
            <a:pPr algn="just" defTabSz="762000">
              <a:lnSpc>
                <a:spcPct val="25000"/>
              </a:lnSpc>
            </a:pPr>
            <a:endParaRPr lang="pt-BR" altLang="pt-BR" sz="1200" b="1">
              <a:solidFill>
                <a:srgbClr val="00279F"/>
              </a:solidFill>
            </a:endParaRP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(70% do total)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Professores mal 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remunerados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Instalações precárias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284163" y="1549400"/>
            <a:ext cx="1893887" cy="1282700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defTabSz="762000"/>
            <a:r>
              <a:rPr lang="pt-BR" altLang="pt-BR">
                <a:solidFill>
                  <a:srgbClr val="00279F"/>
                </a:solidFill>
              </a:rPr>
              <a:t> 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2862263" y="1547813"/>
            <a:ext cx="196215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ESCOLAS PÚBLICAS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400" b="1">
                <a:solidFill>
                  <a:srgbClr val="00279F"/>
                </a:solidFill>
              </a:rPr>
              <a:t>DE 2º GRAU</a:t>
            </a:r>
            <a:endParaRPr lang="pt-BR" altLang="pt-BR" sz="1200" b="1">
              <a:solidFill>
                <a:srgbClr val="00279F"/>
              </a:solidFill>
            </a:endParaRPr>
          </a:p>
          <a:p>
            <a:pPr algn="just" defTabSz="762000">
              <a:lnSpc>
                <a:spcPct val="85000"/>
              </a:lnSpc>
            </a:pPr>
            <a:endParaRPr lang="pt-BR" altLang="pt-BR" sz="1200" b="1">
              <a:solidFill>
                <a:srgbClr val="00279F"/>
              </a:solidFill>
            </a:endParaRP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Professores mal </a:t>
            </a:r>
          </a:p>
          <a:p>
            <a:pPr algn="just"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remunerados</a:t>
            </a:r>
          </a:p>
          <a:p>
            <a:pPr defTabSz="762000">
              <a:lnSpc>
                <a:spcPct val="85000"/>
              </a:lnSpc>
            </a:pPr>
            <a:r>
              <a:rPr lang="pt-BR" altLang="pt-BR" sz="1200" b="1">
                <a:solidFill>
                  <a:srgbClr val="00279F"/>
                </a:solidFill>
              </a:rPr>
              <a:t>Instalações precárias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2779713" y="1549400"/>
            <a:ext cx="1893887" cy="1282700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2189163" y="2209800"/>
            <a:ext cx="56515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2144713" y="5029200"/>
            <a:ext cx="646112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5656263" y="5029200"/>
            <a:ext cx="73660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H="1">
            <a:off x="8440738" y="3200400"/>
            <a:ext cx="485775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 flipH="1">
            <a:off x="4676775" y="2495550"/>
            <a:ext cx="615950" cy="291465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stealth" w="med" len="lg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4694238" y="2590800"/>
            <a:ext cx="609600" cy="281940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6403975" y="3170238"/>
            <a:ext cx="19399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Faculdade de Educação</a:t>
            </a:r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>
            <a:off x="6427788" y="3124200"/>
            <a:ext cx="198120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6380163" y="4025900"/>
            <a:ext cx="2008187" cy="2006600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6423025" y="5780088"/>
            <a:ext cx="19399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Faculdade de Educação</a:t>
            </a:r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>
            <a:off x="6392863" y="5715000"/>
            <a:ext cx="200025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330825" y="1146175"/>
            <a:ext cx="339725" cy="1939925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V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E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S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T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 I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B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U 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L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A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R</a:t>
            </a:r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330825" y="4078288"/>
            <a:ext cx="339725" cy="1939925"/>
          </a:xfrm>
          <a:prstGeom prst="rect">
            <a:avLst/>
          </a:prstGeom>
          <a:noFill/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V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E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S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T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 I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B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U 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L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A</a:t>
            </a:r>
          </a:p>
          <a:p>
            <a:pPr defTabSz="762000"/>
            <a:r>
              <a:rPr lang="pt-BR" altLang="pt-BR" sz="1200" b="1">
                <a:solidFill>
                  <a:srgbClr val="00279F"/>
                </a:solidFill>
              </a:rPr>
              <a:t>R</a:t>
            </a:r>
          </a:p>
        </p:txBody>
      </p:sp>
      <p:sp>
        <p:nvSpPr>
          <p:cNvPr id="35875" name="Rectangle 35"/>
          <p:cNvSpPr>
            <a:spLocks noChangeArrowheads="1"/>
          </p:cNvSpPr>
          <p:nvPr/>
        </p:nvSpPr>
        <p:spPr bwMode="auto">
          <a:xfrm>
            <a:off x="1149350" y="204788"/>
            <a:ext cx="6827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pt-BR" altLang="pt-BR" b="1">
                <a:solidFill>
                  <a:srgbClr val="00279F"/>
                </a:solidFill>
              </a:rPr>
              <a:t>PARADOXO DA EDUCAÇÃO DE PROFESSORES NO BRASIL</a:t>
            </a:r>
          </a:p>
        </p:txBody>
      </p:sp>
      <p:sp>
        <p:nvSpPr>
          <p:cNvPr id="35876" name="Line 36"/>
          <p:cNvSpPr>
            <a:spLocks noChangeShapeType="1"/>
          </p:cNvSpPr>
          <p:nvPr/>
        </p:nvSpPr>
        <p:spPr bwMode="auto">
          <a:xfrm>
            <a:off x="5664200" y="2209800"/>
            <a:ext cx="736600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b="1" smtClean="0">
                <a:solidFill>
                  <a:srgbClr val="FF0000"/>
                </a:solidFill>
                <a:latin typeface="Arial" charset="0"/>
                <a:cs typeface="Arial" charset="0"/>
              </a:rPr>
              <a:t>Obrigado pela sua atenção! </a:t>
            </a:r>
            <a:endParaRPr lang="en-US" altLang="pt-BR" smtClean="0">
              <a:latin typeface="Arial" charset="0"/>
              <a:cs typeface="Arial" charset="0"/>
            </a:endParaRPr>
          </a:p>
        </p:txBody>
      </p:sp>
      <p:sp>
        <p:nvSpPr>
          <p:cNvPr id="3993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Arial" charset="0"/>
              </a:rPr>
              <a:t>Fredric M. </a:t>
            </a:r>
            <a:r>
              <a:rPr lang="en-US" dirty="0" err="1">
                <a:latin typeface="Arial" charset="0"/>
                <a:cs typeface="Arial" charset="0"/>
              </a:rPr>
              <a:t>Litto</a:t>
            </a:r>
            <a:r>
              <a:rPr lang="en-US" dirty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990066"/>
                </a:solidFill>
                <a:latin typeface="Arial" charset="0"/>
                <a:cs typeface="Arial" charset="0"/>
              </a:rPr>
              <a:t>frmlitto@terra.com.br</a:t>
            </a:r>
            <a:endParaRPr lang="en-US" dirty="0">
              <a:solidFill>
                <a:srgbClr val="990066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990066"/>
                </a:solidFill>
                <a:latin typeface="Arial" charset="0"/>
                <a:cs typeface="Arial" charset="0"/>
              </a:rPr>
              <a:t>www.abed.org.br</a:t>
            </a:r>
            <a:endParaRPr lang="en-US" dirty="0">
              <a:solidFill>
                <a:srgbClr val="99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Modelos: ruptura ou evolução?</a:t>
            </a:r>
            <a:endParaRPr lang="en-US" altLang="pt-BR" sz="3200" smtClean="0"/>
          </a:p>
        </p:txBody>
      </p:sp>
      <p:sp>
        <p:nvSpPr>
          <p:cNvPr id="40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6934200" cy="43434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/>
              <a:t>  </a:t>
            </a:r>
            <a:r>
              <a:rPr lang="en-US" sz="3000" dirty="0" err="1">
                <a:latin typeface="Arial" charset="0"/>
                <a:cs typeface="Arial" charset="0"/>
              </a:rPr>
              <a:t>Modelos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tradicionais</a:t>
            </a:r>
            <a:r>
              <a:rPr lang="en-US" sz="3000" dirty="0">
                <a:latin typeface="Arial" charset="0"/>
                <a:cs typeface="Arial" charset="0"/>
              </a:rPr>
              <a:t> e </a:t>
            </a:r>
            <a:r>
              <a:rPr lang="en-US" sz="3000" dirty="0" err="1">
                <a:latin typeface="Arial" charset="0"/>
                <a:cs typeface="Arial" charset="0"/>
              </a:rPr>
              <a:t>alternativos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podem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 smtClean="0">
                <a:latin typeface="Arial" charset="0"/>
                <a:cs typeface="Arial" charset="0"/>
              </a:rPr>
              <a:t>coexistir</a:t>
            </a:r>
            <a:r>
              <a:rPr lang="en-US" sz="3000" dirty="0" smtClean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para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atender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públicos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diferenciados</a:t>
            </a:r>
            <a:r>
              <a:rPr lang="en-US" sz="3000" dirty="0">
                <a:latin typeface="Arial" charset="0"/>
                <a:cs typeface="Arial" charset="0"/>
              </a:rPr>
              <a:t>. 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3000" dirty="0">
                <a:latin typeface="Arial" charset="0"/>
                <a:cs typeface="Arial" charset="0"/>
              </a:rPr>
              <a:t>  </a:t>
            </a:r>
            <a:r>
              <a:rPr lang="en-US" sz="3000" dirty="0" err="1">
                <a:latin typeface="Arial" charset="0"/>
                <a:cs typeface="Arial" charset="0"/>
              </a:rPr>
              <a:t>Teatro→Cinema→TV→Vídeo→Web</a:t>
            </a:r>
            <a:endParaRPr lang="en-US" sz="3000" dirty="0">
              <a:latin typeface="Arial" charset="0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3000" dirty="0">
                <a:latin typeface="Arial" charset="0"/>
                <a:cs typeface="Arial" charset="0"/>
              </a:rPr>
              <a:t>   </a:t>
            </a:r>
            <a:r>
              <a:rPr lang="en-US" sz="3000" dirty="0" err="1">
                <a:latin typeface="Arial" charset="0"/>
                <a:cs typeface="Arial" charset="0"/>
              </a:rPr>
              <a:t>Entropia</a:t>
            </a:r>
            <a:r>
              <a:rPr lang="en-US" sz="3000" dirty="0">
                <a:latin typeface="Arial" charset="0"/>
                <a:cs typeface="Arial" charset="0"/>
              </a:rPr>
              <a:t>: </a:t>
            </a:r>
            <a:r>
              <a:rPr lang="en-US" sz="3000" dirty="0" err="1">
                <a:latin typeface="Arial" charset="0"/>
                <a:cs typeface="Arial" charset="0"/>
              </a:rPr>
              <a:t>emissoras</a:t>
            </a:r>
            <a:r>
              <a:rPr lang="en-US" sz="3000" dirty="0">
                <a:latin typeface="Arial" charset="0"/>
                <a:cs typeface="Arial" charset="0"/>
              </a:rPr>
              <a:t> de </a:t>
            </a:r>
            <a:r>
              <a:rPr lang="en-US" sz="3000" dirty="0" err="1">
                <a:latin typeface="Arial" charset="0"/>
                <a:cs typeface="Arial" charset="0"/>
              </a:rPr>
              <a:t>rádio</a:t>
            </a:r>
            <a:r>
              <a:rPr lang="en-US" sz="3000" dirty="0">
                <a:latin typeface="Arial" charset="0"/>
                <a:cs typeface="Arial" charset="0"/>
              </a:rPr>
              <a:t> e TV </a:t>
            </a:r>
            <a:r>
              <a:rPr lang="en-US" sz="3000" dirty="0" err="1">
                <a:latin typeface="Arial" charset="0"/>
                <a:cs typeface="Arial" charset="0"/>
              </a:rPr>
              <a:t>começaram</a:t>
            </a:r>
            <a:r>
              <a:rPr lang="en-US" sz="3000" dirty="0">
                <a:latin typeface="Arial" charset="0"/>
                <a:cs typeface="Arial" charset="0"/>
              </a:rPr>
              <a:t> com </a:t>
            </a:r>
            <a:r>
              <a:rPr lang="en-US" sz="3000" dirty="0" err="1">
                <a:latin typeface="Arial" charset="0"/>
                <a:cs typeface="Arial" charset="0"/>
              </a:rPr>
              <a:t>conteúdo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geral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para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todos</a:t>
            </a:r>
            <a:r>
              <a:rPr lang="en-US" sz="3000" dirty="0">
                <a:latin typeface="Arial" charset="0"/>
                <a:cs typeface="Arial" charset="0"/>
              </a:rPr>
              <a:t> (</a:t>
            </a:r>
            <a:r>
              <a:rPr lang="en-US" sz="3000" dirty="0" err="1">
                <a:latin typeface="Arial" charset="0"/>
                <a:cs typeface="Arial" charset="0"/>
              </a:rPr>
              <a:t>notícias</a:t>
            </a:r>
            <a:r>
              <a:rPr lang="en-US" sz="3000" dirty="0">
                <a:latin typeface="Arial" charset="0"/>
                <a:cs typeface="Arial" charset="0"/>
              </a:rPr>
              <a:t>, </a:t>
            </a:r>
            <a:r>
              <a:rPr lang="en-US" sz="3000" dirty="0" err="1">
                <a:latin typeface="Arial" charset="0"/>
                <a:cs typeface="Arial" charset="0"/>
              </a:rPr>
              <a:t>esportes</a:t>
            </a:r>
            <a:r>
              <a:rPr lang="en-US" sz="3000" dirty="0">
                <a:latin typeface="Arial" charset="0"/>
                <a:cs typeface="Arial" charset="0"/>
              </a:rPr>
              <a:t>, </a:t>
            </a:r>
            <a:r>
              <a:rPr lang="en-US" sz="3000" dirty="0" err="1">
                <a:latin typeface="Arial" charset="0"/>
                <a:cs typeface="Arial" charset="0"/>
              </a:rPr>
              <a:t>música</a:t>
            </a:r>
            <a:r>
              <a:rPr lang="en-US" sz="3000" dirty="0">
                <a:latin typeface="Arial" charset="0"/>
                <a:cs typeface="Arial" charset="0"/>
              </a:rPr>
              <a:t>…);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3000" dirty="0">
                <a:latin typeface="Arial" charset="0"/>
                <a:cs typeface="Arial" charset="0"/>
              </a:rPr>
              <a:t>   </a:t>
            </a:r>
            <a:r>
              <a:rPr lang="en-US" sz="3000" dirty="0" err="1">
                <a:latin typeface="Arial" charset="0"/>
                <a:cs typeface="Arial" charset="0"/>
              </a:rPr>
              <a:t>Hoje</a:t>
            </a:r>
            <a:r>
              <a:rPr lang="en-US" sz="3000" dirty="0">
                <a:latin typeface="Arial" charset="0"/>
                <a:cs typeface="Arial" charset="0"/>
              </a:rPr>
              <a:t>: </a:t>
            </a:r>
            <a:r>
              <a:rPr lang="en-US" sz="3000" dirty="0" err="1">
                <a:latin typeface="Arial" charset="0"/>
                <a:cs typeface="Arial" charset="0"/>
              </a:rPr>
              <a:t>canais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especializados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para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cada</a:t>
            </a:r>
            <a:r>
              <a:rPr lang="en-US" sz="3000" dirty="0">
                <a:latin typeface="Arial" charset="0"/>
                <a:cs typeface="Arial" charset="0"/>
              </a:rPr>
              <a:t> </a:t>
            </a:r>
            <a:r>
              <a:rPr lang="en-US" sz="3000" dirty="0" err="1">
                <a:latin typeface="Arial" charset="0"/>
                <a:cs typeface="Arial" charset="0"/>
              </a:rPr>
              <a:t>tipo</a:t>
            </a:r>
            <a:r>
              <a:rPr lang="en-US" sz="3000" dirty="0">
                <a:latin typeface="Arial" charset="0"/>
                <a:cs typeface="Arial" charset="0"/>
              </a:rPr>
              <a:t> de </a:t>
            </a:r>
            <a:r>
              <a:rPr lang="en-US" sz="3000" dirty="0" err="1">
                <a:latin typeface="Arial" charset="0"/>
                <a:cs typeface="Arial" charset="0"/>
              </a:rPr>
              <a:t>conteúdo</a:t>
            </a:r>
            <a:r>
              <a:rPr lang="en-US" sz="3000" dirty="0">
                <a:latin typeface="Arial" charset="0"/>
                <a:cs typeface="Arial" charset="0"/>
              </a:rPr>
              <a:t>.</a:t>
            </a:r>
            <a:endParaRPr lang="en-US" sz="2600" dirty="0"/>
          </a:p>
          <a:p>
            <a:pPr algn="l" eaLnBrk="1" hangingPunct="1">
              <a:buFontTx/>
              <a:buChar char="•"/>
              <a:defRPr/>
            </a:pPr>
            <a:endParaRPr lang="en-US" sz="3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Inovações levam tempo para serem absorvidas</a:t>
            </a:r>
          </a:p>
        </p:txBody>
      </p:sp>
      <p:sp>
        <p:nvSpPr>
          <p:cNvPr id="512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6934200" cy="43434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/>
              <a:t>  </a:t>
            </a:r>
            <a:r>
              <a:rPr lang="en-US" sz="2800" dirty="0" err="1" smtClean="0">
                <a:latin typeface="Arial" charset="0"/>
                <a:cs typeface="Arial" charset="0"/>
              </a:rPr>
              <a:t>Hoje</a:t>
            </a:r>
            <a:r>
              <a:rPr lang="en-US" sz="2800" dirty="0" smtClean="0">
                <a:latin typeface="Arial" charset="0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cs typeface="Arial" charset="0"/>
              </a:rPr>
              <a:t>temos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instituições</a:t>
            </a:r>
            <a:r>
              <a:rPr lang="en-US" sz="2800" dirty="0">
                <a:latin typeface="Arial" charset="0"/>
                <a:cs typeface="Arial" charset="0"/>
              </a:rPr>
              <a:t> de </a:t>
            </a:r>
            <a:r>
              <a:rPr lang="en-US" sz="2800" dirty="0" err="1">
                <a:latin typeface="Arial" charset="0"/>
                <a:cs typeface="Arial" charset="0"/>
              </a:rPr>
              <a:t>ensino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para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atender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todos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os</a:t>
            </a:r>
            <a:r>
              <a:rPr lang="en-US" sz="2800" dirty="0">
                <a:latin typeface="Arial" charset="0"/>
                <a:cs typeface="Arial" charset="0"/>
              </a:rPr>
              <a:t> </a:t>
            </a:r>
            <a:r>
              <a:rPr lang="en-US" sz="2800" dirty="0" err="1">
                <a:latin typeface="Arial" charset="0"/>
                <a:cs typeface="Arial" charset="0"/>
              </a:rPr>
              <a:t>gostos</a:t>
            </a:r>
            <a:r>
              <a:rPr lang="en-US" sz="2800" dirty="0">
                <a:latin typeface="Arial" charset="0"/>
                <a:cs typeface="Arial" charset="0"/>
              </a:rPr>
              <a:t>:  </a:t>
            </a:r>
            <a:r>
              <a:rPr lang="en-US" sz="2800" dirty="0" err="1">
                <a:latin typeface="Arial" charset="0"/>
                <a:cs typeface="Arial" charset="0"/>
              </a:rPr>
              <a:t>públicas</a:t>
            </a:r>
            <a:r>
              <a:rPr lang="en-US" sz="2800" dirty="0">
                <a:latin typeface="Arial" charset="0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cs typeface="Arial" charset="0"/>
              </a:rPr>
              <a:t>privadas</a:t>
            </a:r>
            <a:r>
              <a:rPr lang="en-US" sz="2800" dirty="0">
                <a:latin typeface="Arial" charset="0"/>
                <a:cs typeface="Arial" charset="0"/>
              </a:rPr>
              <a:t>, </a:t>
            </a:r>
            <a:r>
              <a:rPr lang="en-US" sz="2800" dirty="0" err="1">
                <a:latin typeface="Arial" charset="0"/>
                <a:cs typeface="Arial" charset="0"/>
              </a:rPr>
              <a:t>presenciais</a:t>
            </a:r>
            <a:r>
              <a:rPr lang="en-US" sz="2800" dirty="0">
                <a:latin typeface="Arial" charset="0"/>
                <a:cs typeface="Arial" charset="0"/>
              </a:rPr>
              <a:t> e </a:t>
            </a:r>
            <a:r>
              <a:rPr lang="en-US" sz="2800" dirty="0" err="1">
                <a:latin typeface="Arial" charset="0"/>
                <a:cs typeface="Arial" charset="0"/>
              </a:rPr>
              <a:t>virtuais</a:t>
            </a:r>
            <a:r>
              <a:rPr lang="en-US" sz="2800" dirty="0">
                <a:latin typeface="Arial" charset="0"/>
                <a:cs typeface="Arial" charset="0"/>
              </a:rPr>
              <a:t>, hi-tech e low-tech</a:t>
            </a:r>
            <a:r>
              <a:rPr lang="en-US" sz="2800" dirty="0" smtClean="0">
                <a:latin typeface="Arial" charset="0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cs typeface="Arial" charset="0"/>
              </a:rPr>
              <a:t>Mas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elas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evidenciam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uma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profunda</a:t>
            </a:r>
            <a:r>
              <a:rPr lang="en-US" sz="2800" dirty="0" smtClean="0">
                <a:latin typeface="Arial" charset="0"/>
                <a:cs typeface="Arial" charset="0"/>
              </a:rPr>
              <a:t> “nostalgia” </a:t>
            </a:r>
            <a:r>
              <a:rPr lang="en-US" sz="2800" dirty="0" err="1" smtClean="0">
                <a:latin typeface="Arial" charset="0"/>
                <a:cs typeface="Arial" charset="0"/>
              </a:rPr>
              <a:t>para</a:t>
            </a:r>
            <a:r>
              <a:rPr lang="en-US" sz="2800" dirty="0" smtClean="0">
                <a:latin typeface="Arial" charset="0"/>
                <a:cs typeface="Arial" charset="0"/>
              </a:rPr>
              <a:t> o </a:t>
            </a:r>
            <a:r>
              <a:rPr lang="en-US" sz="2800" dirty="0" err="1" smtClean="0">
                <a:latin typeface="Arial" charset="0"/>
                <a:cs typeface="Arial" charset="0"/>
              </a:rPr>
              <a:t>modelo</a:t>
            </a:r>
            <a:r>
              <a:rPr lang="en-US" sz="2800" dirty="0" smtClean="0">
                <a:latin typeface="Arial" charset="0"/>
                <a:cs typeface="Arial" charset="0"/>
              </a:rPr>
              <a:t> de </a:t>
            </a:r>
            <a:r>
              <a:rPr lang="en-US" sz="2800" dirty="0" err="1" smtClean="0">
                <a:latin typeface="Arial" charset="0"/>
                <a:cs typeface="Arial" charset="0"/>
              </a:rPr>
              <a:t>ensino</a:t>
            </a:r>
            <a:r>
              <a:rPr lang="en-US" sz="2800" dirty="0" smtClean="0">
                <a:latin typeface="Arial" charset="0"/>
                <a:cs typeface="Arial" charset="0"/>
              </a:rPr>
              <a:t>/</a:t>
            </a:r>
            <a:r>
              <a:rPr lang="en-US" sz="2800" dirty="0" err="1" smtClean="0">
                <a:latin typeface="Arial" charset="0"/>
                <a:cs typeface="Arial" charset="0"/>
              </a:rPr>
              <a:t>aprendizagem</a:t>
            </a:r>
            <a:r>
              <a:rPr lang="en-US" sz="2800" dirty="0" smtClean="0">
                <a:latin typeface="Arial" charset="0"/>
                <a:cs typeface="Arial" charset="0"/>
              </a:rPr>
              <a:t> do </a:t>
            </a:r>
            <a:r>
              <a:rPr lang="en-US" sz="2800" dirty="0" err="1" smtClean="0">
                <a:latin typeface="Arial" charset="0"/>
                <a:cs typeface="Arial" charset="0"/>
              </a:rPr>
              <a:t>passado</a:t>
            </a:r>
            <a:r>
              <a:rPr lang="en-US" sz="2800" dirty="0" smtClean="0">
                <a:latin typeface="Arial" charset="0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cs typeface="Arial" charset="0"/>
              </a:rPr>
              <a:t>Têm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currículos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anacrônicos</a:t>
            </a:r>
            <a:r>
              <a:rPr lang="en-US" sz="2800" dirty="0" smtClean="0">
                <a:latin typeface="Arial" charset="0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cs typeface="Arial" charset="0"/>
              </a:rPr>
              <a:t>atitudes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condescendentes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para</a:t>
            </a:r>
            <a:r>
              <a:rPr lang="en-US" sz="2800" dirty="0" smtClean="0">
                <a:latin typeface="Arial" charset="0"/>
                <a:cs typeface="Arial" charset="0"/>
              </a:rPr>
              <a:t> com </a:t>
            </a:r>
            <a:r>
              <a:rPr lang="en-US" sz="2800" dirty="0" err="1" smtClean="0">
                <a:latin typeface="Arial" charset="0"/>
                <a:cs typeface="Arial" charset="0"/>
              </a:rPr>
              <a:t>estudantes</a:t>
            </a:r>
            <a:r>
              <a:rPr lang="en-US" sz="2800" dirty="0" smtClean="0">
                <a:latin typeface="Arial" charset="0"/>
                <a:cs typeface="Arial" charset="0"/>
              </a:rPr>
              <a:t>.</a:t>
            </a:r>
            <a:endParaRPr lang="en-US" sz="2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O perigo? Obsolescência!</a:t>
            </a:r>
          </a:p>
        </p:txBody>
      </p:sp>
      <p:sp>
        <p:nvSpPr>
          <p:cNvPr id="512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6934200" cy="434340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ocorre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tecnologia</a:t>
            </a:r>
            <a:r>
              <a:rPr lang="en-US" dirty="0" smtClean="0"/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 </a:t>
            </a:r>
            <a:r>
              <a:rPr lang="en-US" sz="2800" dirty="0" err="1" smtClean="0">
                <a:latin typeface="Arial" charset="0"/>
                <a:cs typeface="Arial" charset="0"/>
              </a:rPr>
              <a:t>Também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em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economia</a:t>
            </a:r>
            <a:r>
              <a:rPr lang="en-US" sz="2800" dirty="0" smtClean="0">
                <a:latin typeface="Arial" charset="0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cs typeface="Arial" charset="0"/>
              </a:rPr>
              <a:t>finanças</a:t>
            </a:r>
            <a:r>
              <a:rPr lang="en-US" sz="2800" dirty="0" smtClean="0">
                <a:latin typeface="Arial" charset="0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 E </a:t>
            </a:r>
            <a:r>
              <a:rPr lang="en-US" sz="2800" dirty="0" err="1" smtClean="0">
                <a:latin typeface="Arial" charset="0"/>
                <a:cs typeface="Arial" charset="0"/>
              </a:rPr>
              <a:t>na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pedagogia</a:t>
            </a:r>
            <a:r>
              <a:rPr lang="en-US" sz="2800" dirty="0" smtClean="0">
                <a:latin typeface="Arial" charset="0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cs typeface="Arial" charset="0"/>
              </a:rPr>
              <a:t>na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didática</a:t>
            </a:r>
            <a:r>
              <a:rPr lang="en-US" sz="2800" dirty="0" smtClean="0">
                <a:latin typeface="Arial" charset="0"/>
                <a:cs typeface="Arial" charset="0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algn="l" eaLnBrk="1" hangingPunct="1">
              <a:buFontTx/>
              <a:buChar char="•"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 É </a:t>
            </a:r>
            <a:r>
              <a:rPr lang="en-US" sz="2800" dirty="0" err="1" smtClean="0">
                <a:latin typeface="Arial" charset="0"/>
                <a:cs typeface="Arial" charset="0"/>
              </a:rPr>
              <a:t>necessário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vencer</a:t>
            </a:r>
            <a:r>
              <a:rPr lang="en-US" sz="2800" dirty="0" smtClean="0">
                <a:latin typeface="Arial" charset="0"/>
                <a:cs typeface="Arial" charset="0"/>
              </a:rPr>
              <a:t> a </a:t>
            </a:r>
            <a:r>
              <a:rPr lang="en-US" sz="2800" dirty="0" err="1" smtClean="0">
                <a:latin typeface="Arial" charset="0"/>
                <a:cs typeface="Arial" charset="0"/>
              </a:rPr>
              <a:t>inércia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da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oposição</a:t>
            </a:r>
            <a:r>
              <a:rPr lang="en-US" sz="2800" dirty="0" smtClean="0">
                <a:latin typeface="Arial" charset="0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cs typeface="Arial" charset="0"/>
              </a:rPr>
              <a:t>que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quer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manter</a:t>
            </a:r>
            <a:r>
              <a:rPr lang="en-US" sz="2800" dirty="0" smtClean="0">
                <a:latin typeface="Arial" charset="0"/>
                <a:cs typeface="Arial" charset="0"/>
              </a:rPr>
              <a:t> as </a:t>
            </a:r>
            <a:r>
              <a:rPr lang="en-US" sz="2800" dirty="0" err="1" smtClean="0">
                <a:latin typeface="Arial" charset="0"/>
                <a:cs typeface="Arial" charset="0"/>
              </a:rPr>
              <a:t>velhas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latin typeface="Arial" charset="0"/>
                <a:cs typeface="Arial" charset="0"/>
              </a:rPr>
              <a:t>ideias</a:t>
            </a:r>
            <a:r>
              <a:rPr lang="en-US" sz="2800" dirty="0" smtClean="0">
                <a:latin typeface="Arial" charset="0"/>
                <a:cs typeface="Arial" charset="0"/>
              </a:rPr>
              <a:t> e </a:t>
            </a:r>
            <a:r>
              <a:rPr lang="en-US" sz="2800" dirty="0" err="1" smtClean="0">
                <a:latin typeface="Arial" charset="0"/>
                <a:cs typeface="Arial" charset="0"/>
              </a:rPr>
              <a:t>práticas</a:t>
            </a:r>
            <a:r>
              <a:rPr lang="en-US" sz="2800" dirty="0" smtClean="0">
                <a:latin typeface="Arial" charset="0"/>
                <a:cs typeface="Arial" charset="0"/>
              </a:rPr>
              <a:t>.  </a:t>
            </a:r>
            <a:endParaRPr lang="en-US" sz="2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1876</a:t>
            </a:r>
          </a:p>
        </p:txBody>
      </p:sp>
      <p:pic>
        <p:nvPicPr>
          <p:cNvPr id="8195" name="Espaço Reservado para Conteúdo 3" descr="https://upload.wikimedia.org/wikipedia/commons/thumb/a/a5/S%26g1.jpg/220px-S%26g1.jpg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750" y="1714500"/>
            <a:ext cx="6715125" cy="46434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457200" y="441325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mtClean="0"/>
              <a:t>Urias Smith´s Horsey Horseless, 1899</a:t>
            </a:r>
          </a:p>
        </p:txBody>
      </p:sp>
      <p:pic>
        <p:nvPicPr>
          <p:cNvPr id="9219" name="Espaço Reservado para Conteúdo 3" descr="Image result for uriah smith´s horsey horseless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92175" y="1916113"/>
            <a:ext cx="7358063" cy="45005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pt-BR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Fuga dos futuros quadros do país</a:t>
            </a:r>
            <a:endParaRPr lang="en-US" altLang="pt-BR" sz="3200" smtClean="0"/>
          </a:p>
        </p:txBody>
      </p:sp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8534400" cy="4438650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en-US" dirty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Está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acontecendo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uma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fuga</a:t>
            </a:r>
            <a:r>
              <a:rPr lang="en-US" sz="2400" dirty="0" smtClean="0">
                <a:ea typeface="MS Mincho" pitchFamily="49" charset="-128"/>
              </a:rPr>
              <a:t> de </a:t>
            </a:r>
            <a:r>
              <a:rPr lang="en-US" sz="2400" dirty="0" err="1" smtClean="0">
                <a:ea typeface="MS Mincho" pitchFamily="49" charset="-128"/>
              </a:rPr>
              <a:t>jovens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brasileiros</a:t>
            </a:r>
            <a:r>
              <a:rPr lang="en-US" sz="2400" dirty="0" smtClean="0">
                <a:ea typeface="MS Mincho" pitchFamily="49" charset="-128"/>
              </a:rPr>
              <a:t> com boas </a:t>
            </a:r>
            <a:r>
              <a:rPr lang="en-US" sz="2400" dirty="0" err="1" smtClean="0">
                <a:ea typeface="MS Mincho" pitchFamily="49" charset="-128"/>
              </a:rPr>
              <a:t>cabeças</a:t>
            </a:r>
            <a:r>
              <a:rPr lang="en-US" sz="2400" dirty="0" smtClean="0">
                <a:ea typeface="MS Mincho" pitchFamily="49" charset="-128"/>
              </a:rPr>
              <a:t> e </a:t>
            </a:r>
            <a:r>
              <a:rPr lang="en-US" sz="2400" dirty="0" err="1" smtClean="0">
                <a:ea typeface="MS Mincho" pitchFamily="49" charset="-128"/>
              </a:rPr>
              <a:t>estudos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buscando</a:t>
            </a:r>
            <a:r>
              <a:rPr lang="en-US" sz="2400" dirty="0" smtClean="0">
                <a:ea typeface="MS Mincho" pitchFamily="49" charset="-128"/>
              </a:rPr>
              <a:t> “</a:t>
            </a:r>
            <a:r>
              <a:rPr lang="en-US" sz="2400" dirty="0" err="1" smtClean="0">
                <a:ea typeface="MS Mincho" pitchFamily="49" charset="-128"/>
              </a:rPr>
              <a:t>pastos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mais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dirty="0" err="1" smtClean="0">
                <a:ea typeface="MS Mincho" pitchFamily="49" charset="-128"/>
              </a:rPr>
              <a:t>verdes</a:t>
            </a:r>
            <a:r>
              <a:rPr lang="en-US" sz="2400" dirty="0" smtClean="0">
                <a:ea typeface="MS Mincho" pitchFamily="49" charset="-128"/>
              </a:rPr>
              <a:t>”.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Mais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emigrantes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brasileiros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com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formação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superior se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mudaram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para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EUA—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subiu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de 83%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para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93%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últimos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4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Mais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familias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inteiras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se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mudarem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: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há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4 anos—47%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eram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casados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; 63% com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pelo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menos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um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filho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.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</a:rPr>
              <a:t> 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Faixa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etária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dos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expatriados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aumentou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: 2013—61%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tinham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26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; 2018—57%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têm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entre 30 e 49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(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idade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de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ter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carreira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consolidada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e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maior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poder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aquisitivo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)</a:t>
            </a:r>
          </a:p>
          <a:p>
            <a:pPr algn="l" eaLnBrk="1" hangingPunct="1">
              <a:buFontTx/>
              <a:buChar char="•"/>
              <a:defRPr/>
            </a:pPr>
            <a:r>
              <a:rPr lang="en-US" sz="2400" dirty="0" smtClean="0">
                <a:latin typeface="Arial" charset="0"/>
                <a:ea typeface="MS Mincho" pitchFamily="49" charset="-128"/>
              </a:rPr>
              <a:t>  92%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dizem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não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pretender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voltar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próximos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 3 </a:t>
            </a:r>
            <a:r>
              <a:rPr lang="en-US" sz="2400" dirty="0" err="1" smtClean="0">
                <a:latin typeface="Arial" charset="0"/>
                <a:ea typeface="MS Mincho" pitchFamily="49" charset="-128"/>
              </a:rPr>
              <a:t>anos</a:t>
            </a:r>
            <a:r>
              <a:rPr lang="en-US" sz="2400" dirty="0" smtClean="0">
                <a:latin typeface="Arial" charset="0"/>
                <a:ea typeface="MS Mincho" pitchFamily="49" charset="-128"/>
              </a:rPr>
              <a:t>.</a:t>
            </a:r>
            <a:endParaRPr lang="en-US" sz="2400" dirty="0">
              <a:latin typeface="Arial" charset="0"/>
              <a:ea typeface="MS Mincho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13353</TotalTime>
  <Words>1989</Words>
  <Application>Microsoft Office PowerPoint</Application>
  <PresentationFormat>Apresentação na tela (4:3)</PresentationFormat>
  <Paragraphs>285</Paragraphs>
  <Slides>35</Slides>
  <Notes>33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Reconhecendo que um Efeito Entrópico Está Tornando a Aprendizagem no Brasil Cada Vez Mais Obsoleta, Necessitando de Ser Reinventada  “Fronteiras da Educação”  Comissão Senado do Futuro </vt:lpstr>
      <vt:lpstr>A 4a Revolução Industrial</vt:lpstr>
      <vt:lpstr>A 4a Revolução Educacional</vt:lpstr>
      <vt:lpstr>Modelos: ruptura ou evolução?</vt:lpstr>
      <vt:lpstr>Inovações levam tempo para serem absorvidas</vt:lpstr>
      <vt:lpstr>O perigo? Obsolescência!</vt:lpstr>
      <vt:lpstr>1876</vt:lpstr>
      <vt:lpstr>Urias Smith´s Horsey Horseless, 1899</vt:lpstr>
      <vt:lpstr>Fuga dos futuros quadros do país</vt:lpstr>
      <vt:lpstr>“Desaprendizagem” (Unlearning) – Necessária para Poder Inovar</vt:lpstr>
      <vt:lpstr>“Desaprendizagem” (Unlearning) – Necessária para Poder Inovar</vt:lpstr>
      <vt:lpstr>Os valores que precisam formar um novo “padrão dominante”</vt:lpstr>
      <vt:lpstr>Os valores que precisam formar um novo “padrão dominante”</vt:lpstr>
      <vt:lpstr>Os valores que precisam formar um novo “padrão dominante”</vt:lpstr>
      <vt:lpstr>Automação – fator que “mudou o jogo”</vt:lpstr>
      <vt:lpstr>Ainda mais do que antigamente, fatores econômicos criam desafios </vt:lpstr>
      <vt:lpstr>Exemplos das estratégias usadas por IESs </vt:lpstr>
      <vt:lpstr>Aprendizagem independente,          autodirigida</vt:lpstr>
      <vt:lpstr>Um cenário de educação “sob demanda”</vt:lpstr>
      <vt:lpstr>A relação entre estudos universitários e o mercado de trabalho</vt:lpstr>
      <vt:lpstr>Docência on-line independente</vt:lpstr>
      <vt:lpstr>Como o aluno determina o curso a seguir </vt:lpstr>
      <vt:lpstr>EAD tem todos os ingredientes para  aprendizagem de sucesso</vt:lpstr>
      <vt:lpstr>Metodologias Usadas em EAD  [Andrea Filatro, Carolina Costa Cavalcante: Metodologias Inov-Ativas, Ágeis, Imersivas, Adaptivas e Analíticas]</vt:lpstr>
      <vt:lpstr>Nanodegrees – Nanotítulos Certificação “atomizada”</vt:lpstr>
      <vt:lpstr>A “aceleração acadêmica”  </vt:lpstr>
      <vt:lpstr>A “aceleração acadêmica”  </vt:lpstr>
      <vt:lpstr>Créditos acadêmicos atribuídos por “aprendizagem anterior” </vt:lpstr>
      <vt:lpstr>Credenciais alternativos</vt:lpstr>
      <vt:lpstr>Recertificação de conhecimentos e habilidades</vt:lpstr>
      <vt:lpstr>EBC – Educação baseada em demonstração de competência</vt:lpstr>
      <vt:lpstr>A educação dirigida às competências</vt:lpstr>
      <vt:lpstr>As barreiras de políticas públicas</vt:lpstr>
      <vt:lpstr>Slide 34</vt:lpstr>
      <vt:lpstr>Obrigado pela sua atenção!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UAB Palestra Gramado Abril 2018</dc:title>
  <dc:creator>Cliente</dc:creator>
  <cp:lastModifiedBy>Cliente</cp:lastModifiedBy>
  <cp:revision>312</cp:revision>
  <dcterms:created xsi:type="dcterms:W3CDTF">2018-03-26T13:00:48Z</dcterms:created>
  <dcterms:modified xsi:type="dcterms:W3CDTF">2018-04-22T21:53:04Z</dcterms:modified>
</cp:coreProperties>
</file>