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459" r:id="rId4"/>
    <p:sldId id="955" r:id="rId5"/>
    <p:sldId id="438" r:id="rId6"/>
    <p:sldId id="442" r:id="rId7"/>
    <p:sldId id="290" r:id="rId8"/>
    <p:sldId id="956" r:id="rId9"/>
    <p:sldId id="957" r:id="rId10"/>
    <p:sldId id="958" r:id="rId11"/>
    <p:sldId id="960" r:id="rId12"/>
    <p:sldId id="272" r:id="rId13"/>
  </p:sldIdLst>
  <p:sldSz cx="12192000" cy="6858000"/>
  <p:notesSz cx="6888163" cy="10021888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GSGg5zLRkvtNwy7zxsfINk6YO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31C769-0D56-4D9D-B7FB-D1ECBB12E209}" v="104" dt="2024-09-05T13:10:56.274"/>
  </p1510:revLst>
</p1510:revInfo>
</file>

<file path=ppt/tableStyles.xml><?xml version="1.0" encoding="utf-8"?>
<a:tblStyleLst xmlns:a="http://schemas.openxmlformats.org/drawingml/2006/main" def="{6D02119E-5B3B-4F9C-BD13-B73D91D1A2AC}">
  <a:tblStyle styleId="{6D02119E-5B3B-4F9C-BD13-B73D91D1A2A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customschemas.google.com/relationships/presentationmetadata" Target="metadata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9" tIns="96609" rIns="96609" bIns="96609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9" tIns="96609" rIns="96609" bIns="9660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7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9" tIns="96609" rIns="96609" bIns="9660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63" name="Google Shape;36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de08afcf49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2" name="Google Shape;342;g1de08afcf49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9" tIns="96609" rIns="96609" bIns="9660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3615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de08afcf49_0_424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9" tIns="96609" rIns="96609" bIns="9660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50" name="Google Shape;350;g1de08afcf49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859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6" name="Google Shape;2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4753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11ec4099ff_0_14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9" tIns="96609" rIns="96609" bIns="9660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9" name="Google Shape;119;g211ec4099f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0135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11ec4099ff_0_14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9" tIns="96609" rIns="96609" bIns="9660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9" name="Google Shape;119;g211ec4099f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7479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11ec4099ff_0_14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9" tIns="96609" rIns="96609" bIns="9660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9" name="Google Shape;119;g211ec4099f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5566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11ec4099ff_0_14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9" tIns="96609" rIns="96609" bIns="9660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9" name="Google Shape;119;g211ec4099f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68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813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-395783" y="2291378"/>
            <a:ext cx="11527500" cy="3399986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35654" y="2714107"/>
            <a:ext cx="1081314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200" kern="1200" dirty="0">
                <a:solidFill>
                  <a:srgbClr val="3F3F3F"/>
                </a:solidFill>
                <a:latin typeface="Century Gothic"/>
                <a:sym typeface="Century Gothic"/>
              </a:rPr>
              <a:t>Reforma Tributária do Consumo (PLP 68/2024)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200" kern="1200" dirty="0">
                <a:solidFill>
                  <a:srgbClr val="3F3F3F"/>
                </a:solidFill>
                <a:latin typeface="Century Gothic"/>
                <a:sym typeface="Century Gothic"/>
              </a:rPr>
              <a:t>e o setor de Educação Particular</a:t>
            </a:r>
            <a:endParaRPr sz="3200" kern="1200" dirty="0">
              <a:solidFill>
                <a:srgbClr val="3F3F3F"/>
              </a:solidFill>
              <a:latin typeface="Century Gothic"/>
              <a:sym typeface="Century Gothic"/>
            </a:endParaRPr>
          </a:p>
        </p:txBody>
      </p:sp>
      <p:cxnSp>
        <p:nvCxnSpPr>
          <p:cNvPr id="90" name="Google Shape;90;p1"/>
          <p:cNvCxnSpPr>
            <a:cxnSpLocks/>
          </p:cNvCxnSpPr>
          <p:nvPr/>
        </p:nvCxnSpPr>
        <p:spPr>
          <a:xfrm flipV="1">
            <a:off x="245995" y="3846505"/>
            <a:ext cx="10702800" cy="3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Google Shape;87;p1">
            <a:extLst>
              <a:ext uri="{FF2B5EF4-FFF2-40B4-BE49-F238E27FC236}">
                <a16:creationId xmlns:a16="http://schemas.microsoft.com/office/drawing/2014/main" id="{0002CD55-21DB-276C-B202-D2FECA349979}"/>
              </a:ext>
            </a:extLst>
          </p:cNvPr>
          <p:cNvSpPr txBox="1"/>
          <p:nvPr/>
        </p:nvSpPr>
        <p:spPr>
          <a:xfrm>
            <a:off x="9018894" y="5993443"/>
            <a:ext cx="30106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entury Gothic"/>
              <a:buNone/>
              <a:tabLst/>
              <a:defRPr/>
            </a:pPr>
            <a:r>
              <a:rPr kumimoji="0" lang="pt-B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Emerson Casali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entury Gothic"/>
              <a:buNone/>
              <a:tabLst/>
              <a:defRPr/>
            </a:pPr>
            <a:r>
              <a:rPr kumimoji="0" lang="pt-B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05 de setembro de 2024</a:t>
            </a:r>
            <a:endParaRPr kumimoji="0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5762CB-0A14-949E-281C-25D1A09DB806}"/>
              </a:ext>
            </a:extLst>
          </p:cNvPr>
          <p:cNvSpPr txBox="1"/>
          <p:nvPr/>
        </p:nvSpPr>
        <p:spPr>
          <a:xfrm>
            <a:off x="468745" y="180884"/>
            <a:ext cx="10146957" cy="870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46ª Reunião Extraordinária da Comissão de Assuntos Econômicos</a:t>
            </a:r>
          </a:p>
          <a:p>
            <a:pPr>
              <a:lnSpc>
                <a:spcPct val="150000"/>
              </a:lnSpc>
            </a:pPr>
            <a:r>
              <a:rPr lang="pt-BR" sz="1800" b="1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Senado Federal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0336DF3-7756-D12A-C68F-3DEEDF460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17" y="4248208"/>
            <a:ext cx="981772" cy="24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B798D85-3AFD-32E3-AD1E-05781C547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83" y="4258889"/>
            <a:ext cx="958702" cy="21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219A9ED-26D8-1FED-193A-DA73D3C83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894" y="4180648"/>
            <a:ext cx="475933" cy="30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7B4E6DF-EE49-E9D3-8846-97FC901DF1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68" y="5009645"/>
            <a:ext cx="366562" cy="30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29381E2-F3D4-DA89-78C4-FF9489CC99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275" y="5081621"/>
            <a:ext cx="605811" cy="18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30F8181-2596-7728-B8CD-D32F92FC49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98" y="5089311"/>
            <a:ext cx="707491" cy="18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335280C-97ED-939C-A62F-DDE872B58D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533" y="5038398"/>
            <a:ext cx="929650" cy="19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7B3BEB5-0D72-1626-CA41-FCCDB8C185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834" y="4220865"/>
            <a:ext cx="799773" cy="29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8753DE3-46C3-89B5-403E-6EB12A75D8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998" y="4143964"/>
            <a:ext cx="944176" cy="448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808A495-4ACF-FA5A-724B-196194A92F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43" y="5050235"/>
            <a:ext cx="724580" cy="24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FC72B32C-2E86-021C-CCAF-D4698E6958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634" y="5038398"/>
            <a:ext cx="892054" cy="26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6D169728-8CE3-2888-43C8-C2E79048E8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211" y="4261452"/>
            <a:ext cx="785247" cy="21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63001F68-136F-C8A3-605E-1B067EC233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67" y="4245217"/>
            <a:ext cx="400741" cy="24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 descr="ABIEE - Associação Brasileira de Instituições Educacionais ...">
            <a:extLst>
              <a:ext uri="{FF2B5EF4-FFF2-40B4-BE49-F238E27FC236}">
                <a16:creationId xmlns:a16="http://schemas.microsoft.com/office/drawing/2014/main" id="{F2F4FD9C-0A29-8EBA-25D0-779370932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35" y="4197805"/>
            <a:ext cx="503467" cy="28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onif">
            <a:extLst>
              <a:ext uri="{FF2B5EF4-FFF2-40B4-BE49-F238E27FC236}">
                <a16:creationId xmlns:a16="http://schemas.microsoft.com/office/drawing/2014/main" id="{6CE7C10B-61EA-1F3D-4308-A021CF755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31" y="5044528"/>
            <a:ext cx="991522" cy="20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oogle Shape;88;p1">
            <a:extLst>
              <a:ext uri="{FF2B5EF4-FFF2-40B4-BE49-F238E27FC236}">
                <a16:creationId xmlns:a16="http://schemas.microsoft.com/office/drawing/2014/main" id="{926BFC1C-88AA-451D-1D90-EA7EB2950295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23650" y="4180648"/>
            <a:ext cx="16097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1ec4099ff_0_14"/>
          <p:cNvSpPr/>
          <p:nvPr/>
        </p:nvSpPr>
        <p:spPr>
          <a:xfrm>
            <a:off x="0" y="6724280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29;p38">
            <a:extLst>
              <a:ext uri="{FF2B5EF4-FFF2-40B4-BE49-F238E27FC236}">
                <a16:creationId xmlns:a16="http://schemas.microsoft.com/office/drawing/2014/main" id="{DAB3AF5E-E025-329D-F86B-BC5C906FD1FC}"/>
              </a:ext>
            </a:extLst>
          </p:cNvPr>
          <p:cNvSpPr/>
          <p:nvPr/>
        </p:nvSpPr>
        <p:spPr>
          <a:xfrm>
            <a:off x="-547688" y="830487"/>
            <a:ext cx="8972172" cy="369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800"/>
            </a:pPr>
            <a:r>
              <a:rPr lang="pt-BR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Desafios finais no PLP 68/2024</a:t>
            </a:r>
            <a:endParaRPr lang="pt-BR" dirty="0"/>
          </a:p>
        </p:txBody>
      </p:sp>
      <p:sp>
        <p:nvSpPr>
          <p:cNvPr id="4" name="Google Shape;131;p38">
            <a:extLst>
              <a:ext uri="{FF2B5EF4-FFF2-40B4-BE49-F238E27FC236}">
                <a16:creationId xmlns:a16="http://schemas.microsoft.com/office/drawing/2014/main" id="{EAF88E05-6A6A-43F7-BCB6-15BDB907EA68}"/>
              </a:ext>
            </a:extLst>
          </p:cNvPr>
          <p:cNvSpPr txBox="1"/>
          <p:nvPr/>
        </p:nvSpPr>
        <p:spPr>
          <a:xfrm>
            <a:off x="1112155" y="229381"/>
            <a:ext cx="1056905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2400" dirty="0">
                <a:solidFill>
                  <a:srgbClr val="3F3F3F"/>
                </a:solidFill>
                <a:latin typeface="Century Gothic"/>
                <a:sym typeface="Century Gothic"/>
              </a:rPr>
              <a:t>APERFEIÇOAMENTOS FINAIS DA EDUCAÇÃO NA REFORMA TRIBUTÁRIA</a:t>
            </a:r>
          </a:p>
        </p:txBody>
      </p:sp>
      <p:sp>
        <p:nvSpPr>
          <p:cNvPr id="5" name="Google Shape;132;p38">
            <a:extLst>
              <a:ext uri="{FF2B5EF4-FFF2-40B4-BE49-F238E27FC236}">
                <a16:creationId xmlns:a16="http://schemas.microsoft.com/office/drawing/2014/main" id="{18E78FDA-03A5-96DB-CE89-6522BC2AF210}"/>
              </a:ext>
            </a:extLst>
          </p:cNvPr>
          <p:cNvSpPr txBox="1"/>
          <p:nvPr/>
        </p:nvSpPr>
        <p:spPr>
          <a:xfrm>
            <a:off x="-348342" y="186189"/>
            <a:ext cx="1378800" cy="52318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9;g1f4eb95cc82_0_0">
            <a:extLst>
              <a:ext uri="{FF2B5EF4-FFF2-40B4-BE49-F238E27FC236}">
                <a16:creationId xmlns:a16="http://schemas.microsoft.com/office/drawing/2014/main" id="{46ADFB2C-FE27-5B1A-77A2-DEE627228E89}"/>
              </a:ext>
            </a:extLst>
          </p:cNvPr>
          <p:cNvSpPr txBox="1"/>
          <p:nvPr/>
        </p:nvSpPr>
        <p:spPr>
          <a:xfrm>
            <a:off x="555310" y="1382962"/>
            <a:ext cx="5388290" cy="1731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8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Particulares em geral</a:t>
            </a:r>
            <a:endParaRPr sz="18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entury Gothic"/>
              <a:buChar char="⮚"/>
            </a:pPr>
            <a:r>
              <a:rPr lang="pt-BR" dirty="0">
                <a:solidFill>
                  <a:srgbClr val="3F3F3F"/>
                </a:solidFill>
                <a:latin typeface="Century Gothic"/>
              </a:rPr>
              <a:t>Aperfeiçoamento para cursos complementares</a:t>
            </a:r>
          </a:p>
          <a:p>
            <a:pPr marL="914400" marR="0" lvl="1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entury Gothic"/>
              <a:buChar char="⮚"/>
            </a:pPr>
            <a:endParaRPr lang="pt-BR" sz="1300" dirty="0">
              <a:solidFill>
                <a:srgbClr val="3F3F3F"/>
              </a:solidFill>
              <a:latin typeface="Century Gothic"/>
            </a:endParaRPr>
          </a:p>
          <a:p>
            <a:pPr marL="1166813" lvl="2" algn="just">
              <a:lnSpc>
                <a:spcPct val="150000"/>
              </a:lnSpc>
              <a:buClr>
                <a:srgbClr val="3F3F3F"/>
              </a:buClr>
              <a:buSzPts val="1400"/>
            </a:pPr>
            <a:endParaRPr lang="pt-BR" sz="1300" dirty="0">
              <a:solidFill>
                <a:srgbClr val="3F3F3F"/>
              </a:solidFill>
              <a:latin typeface="Century Gothic"/>
            </a:endParaRPr>
          </a:p>
          <a:p>
            <a:pPr marL="1166813" lvl="2" algn="just">
              <a:lnSpc>
                <a:spcPct val="150000"/>
              </a:lnSpc>
              <a:buClr>
                <a:srgbClr val="3F3F3F"/>
              </a:buClr>
              <a:buSzPts val="1400"/>
            </a:pPr>
            <a:endParaRPr lang="pt-BR" sz="1300" dirty="0">
              <a:solidFill>
                <a:srgbClr val="3F3F3F"/>
              </a:solidFill>
              <a:latin typeface="Century Gothic"/>
            </a:endParaRPr>
          </a:p>
        </p:txBody>
      </p:sp>
      <p:pic>
        <p:nvPicPr>
          <p:cNvPr id="10" name="Google Shape;88;p1">
            <a:extLst>
              <a:ext uri="{FF2B5EF4-FFF2-40B4-BE49-F238E27FC236}">
                <a16:creationId xmlns:a16="http://schemas.microsoft.com/office/drawing/2014/main" id="{4B66F4FE-038D-472B-0718-7E5C623DC5F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4760" y="5883707"/>
            <a:ext cx="1099464" cy="663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97531E3-21E8-2517-C3E3-0924DF468352}"/>
              </a:ext>
            </a:extLst>
          </p:cNvPr>
          <p:cNvSpPr txBox="1"/>
          <p:nvPr/>
        </p:nvSpPr>
        <p:spPr>
          <a:xfrm>
            <a:off x="-516259" y="2362964"/>
            <a:ext cx="6160313" cy="375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66813" lvl="2" algn="just">
              <a:lnSpc>
                <a:spcPct val="150000"/>
              </a:lnSpc>
              <a:buClr>
                <a:srgbClr val="3F3F3F"/>
              </a:buClr>
              <a:buSzPts val="1400"/>
            </a:pPr>
            <a:r>
              <a:rPr lang="pt-BR" sz="1400" dirty="0">
                <a:solidFill>
                  <a:srgbClr val="3F3F3F"/>
                </a:solidFill>
                <a:latin typeface="Century Gothic"/>
              </a:rPr>
              <a:t>📍 Emenda a apresentar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26C18FD-CB8A-71D0-4DB0-B613DF5DA41C}"/>
              </a:ext>
            </a:extLst>
          </p:cNvPr>
          <p:cNvSpPr txBox="1"/>
          <p:nvPr/>
        </p:nvSpPr>
        <p:spPr>
          <a:xfrm>
            <a:off x="789298" y="3548855"/>
            <a:ext cx="51543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600" i="1" dirty="0">
                <a:solidFill>
                  <a:srgbClr val="3F3F3F"/>
                </a:solidFill>
                <a:latin typeface="Century Gothic"/>
              </a:rPr>
              <a:t>“Art. 124. .......................................................................</a:t>
            </a:r>
          </a:p>
          <a:p>
            <a:pPr algn="l"/>
            <a:r>
              <a:rPr lang="pt-BR" sz="1600" i="1" dirty="0">
                <a:solidFill>
                  <a:srgbClr val="3F3F3F"/>
                </a:solidFill>
                <a:latin typeface="Century Gothic"/>
              </a:rPr>
              <a:t>Parágrafo único. .........................................................</a:t>
            </a:r>
          </a:p>
          <a:p>
            <a:pPr algn="l"/>
            <a:r>
              <a:rPr lang="pt-BR" sz="1600" i="1" dirty="0">
                <a:solidFill>
                  <a:srgbClr val="3F3F3F"/>
                </a:solidFill>
                <a:latin typeface="Century Gothic"/>
              </a:rPr>
              <a:t>........................................................................................</a:t>
            </a:r>
          </a:p>
          <a:p>
            <a:pPr algn="l"/>
            <a:r>
              <a:rPr lang="pt-BR" sz="1600" i="1" dirty="0">
                <a:solidFill>
                  <a:srgbClr val="3F3F3F"/>
                </a:solidFill>
                <a:latin typeface="Century Gothic"/>
              </a:rPr>
              <a:t>III – no caso </a:t>
            </a:r>
            <a:r>
              <a:rPr lang="pt-BR" sz="1600" b="1" i="1" dirty="0">
                <a:solidFill>
                  <a:srgbClr val="3F3F3F"/>
                </a:solidFill>
                <a:latin typeface="Century Gothic"/>
              </a:rPr>
              <a:t>do item 7 do anexo II </a:t>
            </a:r>
            <a:r>
              <a:rPr lang="pt-BR" sz="1600" i="1" dirty="0">
                <a:solidFill>
                  <a:srgbClr val="3F3F3F"/>
                </a:solidFill>
                <a:latin typeface="Century Gothic"/>
              </a:rPr>
              <a:t>desta Lei Complementar, se aplica a esses respectivos serviços de educação quando oferecidos por instituições de ensino para seus alunos regularmente matriculados em serviços relacionados aos itens 1 a 6 do anexo II desta Lei Complementar.” (NR)</a:t>
            </a:r>
          </a:p>
          <a:p>
            <a:pPr algn="l"/>
            <a:endParaRPr lang="pt-BR" sz="1600" i="1" strike="sngStrike" dirty="0">
              <a:solidFill>
                <a:srgbClr val="3F3F3F"/>
              </a:solidFill>
              <a:latin typeface="Century Gothic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667D18E-C260-9ED1-501E-3EF291E1C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2" y="2404932"/>
            <a:ext cx="5521182" cy="445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92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1ec4099ff_0_14"/>
          <p:cNvSpPr/>
          <p:nvPr/>
        </p:nvSpPr>
        <p:spPr>
          <a:xfrm>
            <a:off x="0" y="6724280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29;p38">
            <a:extLst>
              <a:ext uri="{FF2B5EF4-FFF2-40B4-BE49-F238E27FC236}">
                <a16:creationId xmlns:a16="http://schemas.microsoft.com/office/drawing/2014/main" id="{DAB3AF5E-E025-329D-F86B-BC5C906FD1FC}"/>
              </a:ext>
            </a:extLst>
          </p:cNvPr>
          <p:cNvSpPr/>
          <p:nvPr/>
        </p:nvSpPr>
        <p:spPr>
          <a:xfrm>
            <a:off x="-547688" y="830487"/>
            <a:ext cx="8972172" cy="369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800"/>
            </a:pPr>
            <a:r>
              <a:rPr lang="pt-BR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Desafios finais no PLP 68/2024</a:t>
            </a:r>
            <a:endParaRPr lang="pt-BR" dirty="0"/>
          </a:p>
        </p:txBody>
      </p:sp>
      <p:sp>
        <p:nvSpPr>
          <p:cNvPr id="4" name="Google Shape;131;p38">
            <a:extLst>
              <a:ext uri="{FF2B5EF4-FFF2-40B4-BE49-F238E27FC236}">
                <a16:creationId xmlns:a16="http://schemas.microsoft.com/office/drawing/2014/main" id="{EAF88E05-6A6A-43F7-BCB6-15BDB907EA68}"/>
              </a:ext>
            </a:extLst>
          </p:cNvPr>
          <p:cNvSpPr txBox="1"/>
          <p:nvPr/>
        </p:nvSpPr>
        <p:spPr>
          <a:xfrm>
            <a:off x="1112155" y="229381"/>
            <a:ext cx="1056905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2400" dirty="0">
                <a:solidFill>
                  <a:srgbClr val="3F3F3F"/>
                </a:solidFill>
                <a:latin typeface="Century Gothic"/>
                <a:sym typeface="Century Gothic"/>
              </a:rPr>
              <a:t>APERFEIÇOAMENTOS FINAIS DA EDUCAÇÃO NA REFORMA TRIBUTÁRIA</a:t>
            </a:r>
          </a:p>
        </p:txBody>
      </p:sp>
      <p:sp>
        <p:nvSpPr>
          <p:cNvPr id="5" name="Google Shape;132;p38">
            <a:extLst>
              <a:ext uri="{FF2B5EF4-FFF2-40B4-BE49-F238E27FC236}">
                <a16:creationId xmlns:a16="http://schemas.microsoft.com/office/drawing/2014/main" id="{18E78FDA-03A5-96DB-CE89-6522BC2AF210}"/>
              </a:ext>
            </a:extLst>
          </p:cNvPr>
          <p:cNvSpPr txBox="1"/>
          <p:nvPr/>
        </p:nvSpPr>
        <p:spPr>
          <a:xfrm>
            <a:off x="-348342" y="186189"/>
            <a:ext cx="1378800" cy="52318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88;p1">
            <a:extLst>
              <a:ext uri="{FF2B5EF4-FFF2-40B4-BE49-F238E27FC236}">
                <a16:creationId xmlns:a16="http://schemas.microsoft.com/office/drawing/2014/main" id="{4B66F4FE-038D-472B-0718-7E5C623DC5F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4760" y="5883707"/>
            <a:ext cx="1099464" cy="663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99;g1f4eb95cc82_0_0">
            <a:extLst>
              <a:ext uri="{FF2B5EF4-FFF2-40B4-BE49-F238E27FC236}">
                <a16:creationId xmlns:a16="http://schemas.microsoft.com/office/drawing/2014/main" id="{B038F5F4-DE18-D332-4BB4-554FFB9BE0A5}"/>
              </a:ext>
            </a:extLst>
          </p:cNvPr>
          <p:cNvSpPr txBox="1"/>
          <p:nvPr/>
        </p:nvSpPr>
        <p:spPr>
          <a:xfrm>
            <a:off x="471815" y="1744832"/>
            <a:ext cx="8972172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1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entury Gothic"/>
              <a:buChar char="⮚"/>
            </a:pPr>
            <a:r>
              <a:rPr lang="pt-BR" dirty="0">
                <a:solidFill>
                  <a:srgbClr val="3F3F3F"/>
                </a:solidFill>
                <a:latin typeface="Century Gothic"/>
              </a:rPr>
              <a:t>Saída gradativa da eventual redução de alíquotas e respeito a contratos assinados</a:t>
            </a:r>
            <a:endParaRPr lang="pt-BR" sz="1300" dirty="0">
              <a:solidFill>
                <a:srgbClr val="3F3F3F"/>
              </a:solidFill>
              <a:latin typeface="Century Gothic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45D991-C483-79EF-8EE5-47874E1706D2}"/>
              </a:ext>
            </a:extLst>
          </p:cNvPr>
          <p:cNvSpPr txBox="1"/>
          <p:nvPr/>
        </p:nvSpPr>
        <p:spPr>
          <a:xfrm>
            <a:off x="-547688" y="2343465"/>
            <a:ext cx="6160313" cy="375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66813" lvl="2" algn="just">
              <a:lnSpc>
                <a:spcPct val="150000"/>
              </a:lnSpc>
              <a:buClr>
                <a:srgbClr val="3F3F3F"/>
              </a:buClr>
              <a:buSzPts val="1400"/>
            </a:pPr>
            <a:r>
              <a:rPr lang="pt-BR" sz="1400" dirty="0">
                <a:solidFill>
                  <a:srgbClr val="3F3F3F"/>
                </a:solidFill>
                <a:latin typeface="Century Gothic"/>
              </a:rPr>
              <a:t>📍 Emenda a apresentar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C1CF7F5-FE19-D3C0-3BE6-A4062AB482FA}"/>
              </a:ext>
            </a:extLst>
          </p:cNvPr>
          <p:cNvSpPr txBox="1"/>
          <p:nvPr/>
        </p:nvSpPr>
        <p:spPr>
          <a:xfrm>
            <a:off x="487582" y="1408310"/>
            <a:ext cx="6369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Economia em geral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51D35E9-84EC-62BD-0B33-D0B70443CAC4}"/>
              </a:ext>
            </a:extLst>
          </p:cNvPr>
          <p:cNvSpPr txBox="1"/>
          <p:nvPr/>
        </p:nvSpPr>
        <p:spPr>
          <a:xfrm>
            <a:off x="709448" y="2849634"/>
            <a:ext cx="10310648" cy="3630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>
              <a:lnSpc>
                <a:spcPct val="110000"/>
              </a:lnSpc>
              <a:spcAft>
                <a:spcPts val="800"/>
              </a:spcAft>
            </a:pPr>
            <a:r>
              <a:rPr lang="pt-BR" sz="1500" i="1" dirty="0">
                <a:solidFill>
                  <a:srgbClr val="3F3F3F"/>
                </a:solidFill>
                <a:latin typeface="Century Gothic"/>
              </a:rPr>
              <a:t>Art. 467. O Poder Executivo da União e o Comitê Gestor do IBS realizarão </a:t>
            </a:r>
            <a:r>
              <a:rPr lang="pt-BR" sz="1500" b="1" i="1" dirty="0">
                <a:solidFill>
                  <a:srgbClr val="3F3F3F"/>
                </a:solidFill>
                <a:latin typeface="Century Gothic"/>
              </a:rPr>
              <a:t>avaliação quinquenal </a:t>
            </a:r>
            <a:r>
              <a:rPr lang="pt-BR" sz="1500" i="1" dirty="0">
                <a:solidFill>
                  <a:srgbClr val="3F3F3F"/>
                </a:solidFill>
                <a:latin typeface="Century Gothic"/>
              </a:rPr>
              <a:t>da eficiência, eficácia e efetividade, enquanto políticas sociais, ambientais e de desenvolvimento econômico: </a:t>
            </a:r>
          </a:p>
          <a:p>
            <a:pPr marL="450215" algn="just">
              <a:lnSpc>
                <a:spcPct val="110000"/>
              </a:lnSpc>
              <a:spcAft>
                <a:spcPts val="800"/>
              </a:spcAft>
            </a:pPr>
            <a:r>
              <a:rPr lang="pt-BR" sz="1500" i="1" dirty="0">
                <a:solidFill>
                  <a:srgbClr val="3F3F3F"/>
                </a:solidFill>
                <a:latin typeface="Century Gothic"/>
              </a:rPr>
              <a:t>(...)</a:t>
            </a:r>
          </a:p>
          <a:p>
            <a:pPr marL="450215" algn="just">
              <a:lnSpc>
                <a:spcPct val="110000"/>
              </a:lnSpc>
              <a:spcAft>
                <a:spcPts val="800"/>
              </a:spcAft>
            </a:pPr>
            <a:r>
              <a:rPr lang="pt-BR" sz="1500" i="1" dirty="0">
                <a:solidFill>
                  <a:srgbClr val="3F3F3F"/>
                </a:solidFill>
                <a:latin typeface="Century Gothic"/>
              </a:rPr>
              <a:t>§ 9º As mudanças propostas de que trata o § 8º poderão contemplar: </a:t>
            </a:r>
          </a:p>
          <a:p>
            <a:pPr marL="450215" algn="just">
              <a:lnSpc>
                <a:spcPct val="110000"/>
              </a:lnSpc>
              <a:spcAft>
                <a:spcPts val="800"/>
              </a:spcAft>
            </a:pPr>
            <a:r>
              <a:rPr lang="pt-BR" sz="1500" i="1" dirty="0">
                <a:solidFill>
                  <a:srgbClr val="3F3F3F"/>
                </a:solidFill>
                <a:latin typeface="Century Gothic"/>
              </a:rPr>
              <a:t> I - alterações no escopo e na forma de aplicação dos regimes e das políticas de que tratam os incisos do caput; e </a:t>
            </a:r>
          </a:p>
          <a:p>
            <a:pPr marL="450215" algn="just">
              <a:lnSpc>
                <a:spcPct val="110000"/>
              </a:lnSpc>
              <a:spcAft>
                <a:spcPts val="800"/>
              </a:spcAft>
            </a:pPr>
            <a:r>
              <a:rPr lang="pt-BR" sz="1500" i="1" dirty="0">
                <a:solidFill>
                  <a:srgbClr val="3F3F3F"/>
                </a:solidFill>
                <a:latin typeface="Century Gothic"/>
              </a:rPr>
              <a:t>II - </a:t>
            </a:r>
            <a:r>
              <a:rPr lang="pt-BR" sz="1500" i="1" u="sng" dirty="0">
                <a:solidFill>
                  <a:srgbClr val="3F3F3F"/>
                </a:solidFill>
                <a:latin typeface="Century Gothic"/>
              </a:rPr>
              <a:t>com relação aos regimes diferenciados de que trata o inciso I, a revisão dos percentuais de redução de alíquota</a:t>
            </a:r>
            <a:r>
              <a:rPr lang="pt-BR" sz="1500" i="1" dirty="0">
                <a:solidFill>
                  <a:srgbClr val="3F3F3F"/>
                </a:solidFill>
                <a:latin typeface="Century Gothic"/>
              </a:rPr>
              <a:t>, nos termos do § 10 do art. 9º da Emenda Constitucional nº 132, de 2023. (...)</a:t>
            </a:r>
          </a:p>
          <a:p>
            <a:pPr marL="450215" algn="just">
              <a:lnSpc>
                <a:spcPct val="110000"/>
              </a:lnSpc>
              <a:spcAft>
                <a:spcPts val="800"/>
              </a:spcAft>
            </a:pPr>
            <a:r>
              <a:rPr lang="pt-BR" sz="1500" b="1" i="1" dirty="0">
                <a:solidFill>
                  <a:srgbClr val="3F3F3F"/>
                </a:solidFill>
                <a:latin typeface="Century Gothic"/>
              </a:rPr>
              <a:t>§13º. As mudanças indicadas no §9º serão realizadas sempre com respeito ao prazo de vigência de contratos e termos assinados pelos entes privados com o poder público, e serão estabelecidas dentro de um cronograma de transição que garanta segurança jurídica e econômica aos contribuintes.</a:t>
            </a:r>
          </a:p>
        </p:txBody>
      </p:sp>
    </p:spTree>
    <p:extLst>
      <p:ext uri="{BB962C8B-B14F-4D97-AF65-F5344CB8AC3E}">
        <p14:creationId xmlns:p14="http://schemas.microsoft.com/office/powerpoint/2010/main" val="1901205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7"/>
          <p:cNvSpPr/>
          <p:nvPr/>
        </p:nvSpPr>
        <p:spPr>
          <a:xfrm>
            <a:off x="-10594" y="3777917"/>
            <a:ext cx="12192000" cy="178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27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2088" y="6087925"/>
            <a:ext cx="1110865" cy="370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4817BD6-466A-A8EF-C853-6D3CAF6CA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50" y="4216673"/>
            <a:ext cx="981772" cy="24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2B7E05E4-20D1-33EB-D9CA-0C86977008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416" y="4227354"/>
            <a:ext cx="958702" cy="21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03F1120-028C-B9C3-DB92-AFC55A21F7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127" y="4149113"/>
            <a:ext cx="475933" cy="30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C46E6C5-5D05-6E31-BE4C-D116C984C8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01" y="4978110"/>
            <a:ext cx="366562" cy="30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7624BC4-2045-5FB3-CD5B-4FAFDDCEC1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08" y="5050086"/>
            <a:ext cx="605811" cy="18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97562C4E-CF21-677B-6E30-3E8DE9C5B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531" y="5057776"/>
            <a:ext cx="707491" cy="18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BD7F1C5F-47E0-DBA7-148A-667980F651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766" y="5006863"/>
            <a:ext cx="929650" cy="19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466098E-082C-45CF-A331-8D67329A53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67" y="4189330"/>
            <a:ext cx="799773" cy="29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AEAF4C90-B28D-D38B-D1CA-CD9D75C78F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31" y="4112429"/>
            <a:ext cx="944176" cy="448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DA904E77-7895-111E-9C2F-D02A03AD94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76" y="5018700"/>
            <a:ext cx="724580" cy="24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6D478903-6B8B-4669-F8C3-BA816ADAE2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867" y="5006863"/>
            <a:ext cx="892054" cy="26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82DDF590-E798-8A1A-A63C-405CDE93DF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44" y="4229917"/>
            <a:ext cx="785247" cy="21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D2B12DBA-02DE-08A2-531D-119DEB343E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00" y="4213682"/>
            <a:ext cx="400741" cy="24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" descr="ABIEE - Associação Brasileira de Instituições Educacionais ...">
            <a:extLst>
              <a:ext uri="{FF2B5EF4-FFF2-40B4-BE49-F238E27FC236}">
                <a16:creationId xmlns:a16="http://schemas.microsoft.com/office/drawing/2014/main" id="{757B57C9-6276-65D8-9561-8F884EAE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968" y="4166270"/>
            <a:ext cx="503467" cy="28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onif">
            <a:extLst>
              <a:ext uri="{FF2B5EF4-FFF2-40B4-BE49-F238E27FC236}">
                <a16:creationId xmlns:a16="http://schemas.microsoft.com/office/drawing/2014/main" id="{446E98A6-9E4C-6469-5CE4-2582CBEF7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164" y="5012993"/>
            <a:ext cx="991522" cy="20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88;p1">
            <a:extLst>
              <a:ext uri="{FF2B5EF4-FFF2-40B4-BE49-F238E27FC236}">
                <a16:creationId xmlns:a16="http://schemas.microsoft.com/office/drawing/2014/main" id="{8CCE9ED7-979C-303B-8AA4-27105D067F45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152592" y="4257600"/>
            <a:ext cx="16097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1de08afcf49_0_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2870" y="-100"/>
            <a:ext cx="10011930" cy="66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1de08afcf49_0_394"/>
          <p:cNvSpPr/>
          <p:nvPr/>
        </p:nvSpPr>
        <p:spPr>
          <a:xfrm rot="10800000" flipH="1">
            <a:off x="1446808" y="-106"/>
            <a:ext cx="5533200" cy="6863700"/>
          </a:xfrm>
          <a:prstGeom prst="trapezoid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//////////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1de08afcf49_0_394"/>
          <p:cNvSpPr txBox="1"/>
          <p:nvPr/>
        </p:nvSpPr>
        <p:spPr>
          <a:xfrm>
            <a:off x="0" y="1554778"/>
            <a:ext cx="6164400" cy="235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3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TRATAMENTO JUSTO PARA A EDUCAÇÃO NA REFORMA TRIBUTÁRIA</a:t>
            </a:r>
            <a:endParaRPr sz="38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121;p37">
            <a:extLst>
              <a:ext uri="{FF2B5EF4-FFF2-40B4-BE49-F238E27FC236}">
                <a16:creationId xmlns:a16="http://schemas.microsoft.com/office/drawing/2014/main" id="{7BF8F8BB-F2C8-4AA3-9FFA-6CEDB8BD14E0}"/>
              </a:ext>
            </a:extLst>
          </p:cNvPr>
          <p:cNvSpPr/>
          <p:nvPr/>
        </p:nvSpPr>
        <p:spPr>
          <a:xfrm>
            <a:off x="0" y="6724280"/>
            <a:ext cx="12192000" cy="190870"/>
          </a:xfrm>
          <a:prstGeom prst="rect">
            <a:avLst/>
          </a:prstGeom>
          <a:solidFill>
            <a:srgbClr val="38761D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92;p3">
            <a:extLst>
              <a:ext uri="{FF2B5EF4-FFF2-40B4-BE49-F238E27FC236}">
                <a16:creationId xmlns:a16="http://schemas.microsoft.com/office/drawing/2014/main" id="{FDC39CDD-D109-45AB-B7C6-B08F4758FFC5}"/>
              </a:ext>
            </a:extLst>
          </p:cNvPr>
          <p:cNvSpPr/>
          <p:nvPr/>
        </p:nvSpPr>
        <p:spPr>
          <a:xfrm>
            <a:off x="0" y="0"/>
            <a:ext cx="792480" cy="985520"/>
          </a:xfrm>
          <a:prstGeom prst="roundRect">
            <a:avLst>
              <a:gd name="adj" fmla="val 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BR" sz="4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88;p1">
            <a:extLst>
              <a:ext uri="{FF2B5EF4-FFF2-40B4-BE49-F238E27FC236}">
                <a16:creationId xmlns:a16="http://schemas.microsoft.com/office/drawing/2014/main" id="{05494B8C-22D1-52EC-5030-E07A4DCC62B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781" y="5684972"/>
            <a:ext cx="1609725" cy="802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29;p38">
            <a:extLst>
              <a:ext uri="{FF2B5EF4-FFF2-40B4-BE49-F238E27FC236}">
                <a16:creationId xmlns:a16="http://schemas.microsoft.com/office/drawing/2014/main" id="{123B2A09-00AA-486D-AAA5-7E44E6CC36D2}"/>
              </a:ext>
            </a:extLst>
          </p:cNvPr>
          <p:cNvSpPr/>
          <p:nvPr/>
        </p:nvSpPr>
        <p:spPr>
          <a:xfrm>
            <a:off x="-547688" y="830487"/>
            <a:ext cx="9536240" cy="369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800"/>
            </a:pPr>
            <a:r>
              <a:rPr lang="pt-BR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Educação Particular possui diferentes tipos de instituições</a:t>
            </a:r>
          </a:p>
        </p:txBody>
      </p:sp>
      <p:sp>
        <p:nvSpPr>
          <p:cNvPr id="20" name="Google Shape;131;p38">
            <a:extLst>
              <a:ext uri="{FF2B5EF4-FFF2-40B4-BE49-F238E27FC236}">
                <a16:creationId xmlns:a16="http://schemas.microsoft.com/office/drawing/2014/main" id="{A0136199-065E-4D3A-B265-EF3F2C57DB7C}"/>
              </a:ext>
            </a:extLst>
          </p:cNvPr>
          <p:cNvSpPr txBox="1"/>
          <p:nvPr/>
        </p:nvSpPr>
        <p:spPr>
          <a:xfrm>
            <a:off x="1112156" y="229381"/>
            <a:ext cx="998216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2400" dirty="0">
                <a:solidFill>
                  <a:srgbClr val="3F3F3F"/>
                </a:solidFill>
                <a:latin typeface="Century Gothic"/>
                <a:sym typeface="Century Gothic"/>
              </a:rPr>
              <a:t>TRATAMENTO JUSTO PARA A EDUCAÇÃO NA REFORMA TRIBUTÁRIA</a:t>
            </a:r>
          </a:p>
        </p:txBody>
      </p:sp>
      <p:sp>
        <p:nvSpPr>
          <p:cNvPr id="21" name="Google Shape;132;p38">
            <a:extLst>
              <a:ext uri="{FF2B5EF4-FFF2-40B4-BE49-F238E27FC236}">
                <a16:creationId xmlns:a16="http://schemas.microsoft.com/office/drawing/2014/main" id="{709805FD-8D1C-4013-9649-DB1263FB5660}"/>
              </a:ext>
            </a:extLst>
          </p:cNvPr>
          <p:cNvSpPr txBox="1"/>
          <p:nvPr/>
        </p:nvSpPr>
        <p:spPr>
          <a:xfrm>
            <a:off x="-348342" y="186189"/>
            <a:ext cx="1378800" cy="5232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SzPts val="2800"/>
              <a:buNone/>
              <a:def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endParaRPr dirty="0"/>
          </a:p>
        </p:txBody>
      </p:sp>
      <p:sp>
        <p:nvSpPr>
          <p:cNvPr id="22" name="Google Shape;121;p37">
            <a:extLst>
              <a:ext uri="{FF2B5EF4-FFF2-40B4-BE49-F238E27FC236}">
                <a16:creationId xmlns:a16="http://schemas.microsoft.com/office/drawing/2014/main" id="{E09F480C-64A6-42B9-BFD2-EEBEB4D6BBB4}"/>
              </a:ext>
            </a:extLst>
          </p:cNvPr>
          <p:cNvSpPr/>
          <p:nvPr/>
        </p:nvSpPr>
        <p:spPr>
          <a:xfrm>
            <a:off x="0" y="6724280"/>
            <a:ext cx="12192000" cy="190870"/>
          </a:xfrm>
          <a:prstGeom prst="rect">
            <a:avLst/>
          </a:prstGeom>
          <a:solidFill>
            <a:srgbClr val="38761D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1121828-2E3A-F5F7-8EF2-0E5729A2F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722" y="4232310"/>
            <a:ext cx="8022499" cy="198318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90753323-167B-4E55-0B97-64EB7FB94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724" y="1681445"/>
            <a:ext cx="8022496" cy="2169248"/>
          </a:xfrm>
          <a:prstGeom prst="rect">
            <a:avLst/>
          </a:prstGeom>
        </p:spPr>
      </p:pic>
      <p:pic>
        <p:nvPicPr>
          <p:cNvPr id="3" name="Google Shape;88;p1">
            <a:extLst>
              <a:ext uri="{FF2B5EF4-FFF2-40B4-BE49-F238E27FC236}">
                <a16:creationId xmlns:a16="http://schemas.microsoft.com/office/drawing/2014/main" id="{2F131D5B-9DDF-48DB-B20A-90FE3217476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84760" y="5883707"/>
            <a:ext cx="1099464" cy="663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80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0" y="-13062"/>
            <a:ext cx="12202160" cy="130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extLst>
              <a:ext uri="{FF2B5EF4-FFF2-40B4-BE49-F238E27FC236}">
                <a16:creationId xmlns:a16="http://schemas.microsoft.com/office/drawing/2014/main" id="{42CF4ACA-5772-4929-84BA-909D90BC3580}"/>
              </a:ext>
            </a:extLst>
          </p:cNvPr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Google Shape;131;p38">
            <a:extLst>
              <a:ext uri="{FF2B5EF4-FFF2-40B4-BE49-F238E27FC236}">
                <a16:creationId xmlns:a16="http://schemas.microsoft.com/office/drawing/2014/main" id="{58CEAEE4-EC35-0883-B26D-B9D6607B263E}"/>
              </a:ext>
            </a:extLst>
          </p:cNvPr>
          <p:cNvSpPr txBox="1"/>
          <p:nvPr/>
        </p:nvSpPr>
        <p:spPr>
          <a:xfrm>
            <a:off x="1112155" y="229381"/>
            <a:ext cx="1056905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2400" dirty="0">
                <a:solidFill>
                  <a:srgbClr val="3F3F3F"/>
                </a:solidFill>
                <a:latin typeface="Century Gothic"/>
                <a:sym typeface="Century Gothic"/>
              </a:rPr>
              <a:t>TRATAMENTO JUSTO PARA A EDUCAÇÃO NA REFORMA TRIBUTÁRIA</a:t>
            </a:r>
          </a:p>
        </p:txBody>
      </p:sp>
      <p:sp>
        <p:nvSpPr>
          <p:cNvPr id="17" name="Google Shape;129;p38">
            <a:extLst>
              <a:ext uri="{FF2B5EF4-FFF2-40B4-BE49-F238E27FC236}">
                <a16:creationId xmlns:a16="http://schemas.microsoft.com/office/drawing/2014/main" id="{916D4E89-BE4A-BF8B-86F0-76DA8C3321A9}"/>
              </a:ext>
            </a:extLst>
          </p:cNvPr>
          <p:cNvSpPr/>
          <p:nvPr/>
        </p:nvSpPr>
        <p:spPr>
          <a:xfrm>
            <a:off x="-547688" y="830487"/>
            <a:ext cx="11457426" cy="4021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800"/>
            </a:pPr>
            <a:r>
              <a:rPr lang="pt-BR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pt-BR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Exemplo de Cálculo da Carga Tributária atual de impostos sobre o consumo</a:t>
            </a:r>
            <a:endParaRPr lang="pt-BR" dirty="0"/>
          </a:p>
        </p:txBody>
      </p:sp>
      <p:sp>
        <p:nvSpPr>
          <p:cNvPr id="3" name="Chave Direita 2">
            <a:extLst>
              <a:ext uri="{FF2B5EF4-FFF2-40B4-BE49-F238E27FC236}">
                <a16:creationId xmlns:a16="http://schemas.microsoft.com/office/drawing/2014/main" id="{39AE80AB-5F93-7918-0E0E-C77230213503}"/>
              </a:ext>
            </a:extLst>
          </p:cNvPr>
          <p:cNvSpPr/>
          <p:nvPr/>
        </p:nvSpPr>
        <p:spPr>
          <a:xfrm>
            <a:off x="9482604" y="3276600"/>
            <a:ext cx="552596" cy="1307227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74F89A-492D-DE19-3C86-10F35F6647D4}"/>
              </a:ext>
            </a:extLst>
          </p:cNvPr>
          <p:cNvSpPr txBox="1"/>
          <p:nvPr/>
        </p:nvSpPr>
        <p:spPr>
          <a:xfrm>
            <a:off x="10225700" y="3757382"/>
            <a:ext cx="149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3F3F3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Resíduo Tributário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8A211D0-E3A4-831C-B273-3ECA40EF511E}"/>
              </a:ext>
            </a:extLst>
          </p:cNvPr>
          <p:cNvSpPr txBox="1"/>
          <p:nvPr/>
        </p:nvSpPr>
        <p:spPr>
          <a:xfrm>
            <a:off x="9796747" y="5365048"/>
            <a:ext cx="2356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3F3F3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Carga “por fora”</a:t>
            </a:r>
            <a:endParaRPr lang="pt-BR" dirty="0"/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1502EA90-7C0E-7C34-2D6D-CE127459AE81}"/>
              </a:ext>
            </a:extLst>
          </p:cNvPr>
          <p:cNvSpPr/>
          <p:nvPr/>
        </p:nvSpPr>
        <p:spPr>
          <a:xfrm rot="13430593">
            <a:off x="9552600" y="4965955"/>
            <a:ext cx="482600" cy="3963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1B539402-21F4-7C9B-2CE3-185F0D0D0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084589"/>
              </p:ext>
            </p:extLst>
          </p:nvPr>
        </p:nvGraphicFramePr>
        <p:xfrm>
          <a:off x="783019" y="1709850"/>
          <a:ext cx="8698407" cy="4024533"/>
        </p:xfrm>
        <a:graphic>
          <a:graphicData uri="http://schemas.openxmlformats.org/drawingml/2006/table">
            <a:tbl>
              <a:tblPr/>
              <a:tblGrid>
                <a:gridCol w="5012976">
                  <a:extLst>
                    <a:ext uri="{9D8B030D-6E8A-4147-A177-3AD203B41FA5}">
                      <a16:colId xmlns:a16="http://schemas.microsoft.com/office/drawing/2014/main" val="2445529302"/>
                    </a:ext>
                  </a:extLst>
                </a:gridCol>
                <a:gridCol w="1228477">
                  <a:extLst>
                    <a:ext uri="{9D8B030D-6E8A-4147-A177-3AD203B41FA5}">
                      <a16:colId xmlns:a16="http://schemas.microsoft.com/office/drawing/2014/main" val="2000703991"/>
                    </a:ext>
                  </a:extLst>
                </a:gridCol>
                <a:gridCol w="1228477">
                  <a:extLst>
                    <a:ext uri="{9D8B030D-6E8A-4147-A177-3AD203B41FA5}">
                      <a16:colId xmlns:a16="http://schemas.microsoft.com/office/drawing/2014/main" val="3242411481"/>
                    </a:ext>
                  </a:extLst>
                </a:gridCol>
                <a:gridCol w="1228477">
                  <a:extLst>
                    <a:ext uri="{9D8B030D-6E8A-4147-A177-3AD203B41FA5}">
                      <a16:colId xmlns:a16="http://schemas.microsoft.com/office/drawing/2014/main" val="10506587"/>
                    </a:ext>
                  </a:extLst>
                </a:gridCol>
              </a:tblGrid>
              <a:tr h="3635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5B9BD5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Por dentro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Valores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Por fora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547470"/>
                  </a:ext>
                </a:extLst>
              </a:tr>
              <a:tr h="3635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Receita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R$    100,00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806641"/>
                  </a:ext>
                </a:extLst>
              </a:tr>
              <a:tr h="3635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R$         3,00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3,32%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086419"/>
                  </a:ext>
                </a:extLst>
              </a:tr>
              <a:tr h="3635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PIS/COFINS (pago nas guias)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3,65%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R$         3,65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4,04%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113033"/>
                  </a:ext>
                </a:extLst>
              </a:tr>
              <a:tr h="3635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Resíduo IPI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0,10%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R$         0,10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0,11%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321894"/>
                  </a:ext>
                </a:extLst>
              </a:tr>
              <a:tr h="3635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Resíduo PIS/COFINS (créditos não aproveitados)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R$         1,00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1,11%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533968"/>
                  </a:ext>
                </a:extLst>
              </a:tr>
              <a:tr h="3635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Resíduo ICMS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1,25%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R$         1,25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1,38%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072522"/>
                  </a:ext>
                </a:extLst>
              </a:tr>
              <a:tr h="37612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Resíduo ISS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0,60%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R$         0,60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0,66%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522127"/>
                  </a:ext>
                </a:extLst>
              </a:tr>
              <a:tr h="3635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Valor total dos Tributos sobre o consumo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Century Gothic" panose="020B0502020202020204" pitchFamily="34" charset="0"/>
                        </a:rPr>
                        <a:t>9,60%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 R$         9,60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Century Gothic" panose="020B0502020202020204" pitchFamily="34" charset="0"/>
                        </a:rPr>
                        <a:t>10,62%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66798"/>
                  </a:ext>
                </a:extLst>
              </a:tr>
              <a:tr h="3635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839898"/>
                  </a:ext>
                </a:extLst>
              </a:tr>
              <a:tr h="37612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Valor do Serviço com demais impostos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90,40%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R$      90,40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687213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355833B2-0765-C4DD-0EA1-910E3812EAA9}"/>
              </a:ext>
            </a:extLst>
          </p:cNvPr>
          <p:cNvSpPr txBox="1"/>
          <p:nvPr/>
        </p:nvSpPr>
        <p:spPr>
          <a:xfrm>
            <a:off x="6096000" y="6211613"/>
            <a:ext cx="2725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% da Receita (mensalidade) </a:t>
            </a:r>
          </a:p>
        </p:txBody>
      </p:sp>
      <p:sp>
        <p:nvSpPr>
          <p:cNvPr id="7" name="Google Shape;132;p38">
            <a:extLst>
              <a:ext uri="{FF2B5EF4-FFF2-40B4-BE49-F238E27FC236}">
                <a16:creationId xmlns:a16="http://schemas.microsoft.com/office/drawing/2014/main" id="{F3AB09DA-9E33-E807-7D60-B71BAE41F9D7}"/>
              </a:ext>
            </a:extLst>
          </p:cNvPr>
          <p:cNvSpPr txBox="1"/>
          <p:nvPr/>
        </p:nvSpPr>
        <p:spPr>
          <a:xfrm>
            <a:off x="-348342" y="186189"/>
            <a:ext cx="1378800" cy="5232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SzPts val="2800"/>
              <a:buNone/>
              <a:def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endParaRPr dirty="0"/>
          </a:p>
        </p:txBody>
      </p:sp>
      <p:pic>
        <p:nvPicPr>
          <p:cNvPr id="8" name="Google Shape;88;p1">
            <a:extLst>
              <a:ext uri="{FF2B5EF4-FFF2-40B4-BE49-F238E27FC236}">
                <a16:creationId xmlns:a16="http://schemas.microsoft.com/office/drawing/2014/main" id="{65F415E1-794B-D9C0-9C36-F9FA1F8A435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4760" y="5883707"/>
            <a:ext cx="1099464" cy="663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72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0" y="-13062"/>
            <a:ext cx="12202160" cy="130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259;g1de08afcf49_0_328">
            <a:extLst>
              <a:ext uri="{FF2B5EF4-FFF2-40B4-BE49-F238E27FC236}">
                <a16:creationId xmlns:a16="http://schemas.microsoft.com/office/drawing/2014/main" id="{0FB6570B-E232-F939-4075-9C04099789B9}"/>
              </a:ext>
            </a:extLst>
          </p:cNvPr>
          <p:cNvSpPr txBox="1"/>
          <p:nvPr/>
        </p:nvSpPr>
        <p:spPr>
          <a:xfrm>
            <a:off x="2839453" y="1484387"/>
            <a:ext cx="9079497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REFORMA TRIBUTÁRIA – Alíquotas Neutras* (“por fora”) de CBS e IBS (IVA Total)</a:t>
            </a: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260;g1de08afcf49_0_328">
            <a:extLst>
              <a:ext uri="{FF2B5EF4-FFF2-40B4-BE49-F238E27FC236}">
                <a16:creationId xmlns:a16="http://schemas.microsoft.com/office/drawing/2014/main" id="{5DCF228A-8E44-E056-ED43-0E6166BACFBF}"/>
              </a:ext>
            </a:extLst>
          </p:cNvPr>
          <p:cNvSpPr/>
          <p:nvPr/>
        </p:nvSpPr>
        <p:spPr>
          <a:xfrm>
            <a:off x="3678593" y="1984852"/>
            <a:ext cx="4195175" cy="380400"/>
          </a:xfrm>
          <a:prstGeom prst="roundRect">
            <a:avLst>
              <a:gd name="adj" fmla="val 0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Ensino básico</a:t>
            </a:r>
            <a:endParaRPr sz="18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261;g1de08afcf49_0_328">
            <a:extLst>
              <a:ext uri="{FF2B5EF4-FFF2-40B4-BE49-F238E27FC236}">
                <a16:creationId xmlns:a16="http://schemas.microsoft.com/office/drawing/2014/main" id="{0148DC43-AF25-61A6-88A3-1EF8D4E8C156}"/>
              </a:ext>
            </a:extLst>
          </p:cNvPr>
          <p:cNvSpPr/>
          <p:nvPr/>
        </p:nvSpPr>
        <p:spPr>
          <a:xfrm>
            <a:off x="7827608" y="1989570"/>
            <a:ext cx="4289367" cy="380400"/>
          </a:xfrm>
          <a:prstGeom prst="roundRect">
            <a:avLst>
              <a:gd name="adj" fmla="val 0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Ensino superior</a:t>
            </a:r>
            <a:endParaRPr sz="18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269;g1de08afcf49_0_328">
            <a:extLst>
              <a:ext uri="{FF2B5EF4-FFF2-40B4-BE49-F238E27FC236}">
                <a16:creationId xmlns:a16="http://schemas.microsoft.com/office/drawing/2014/main" id="{13BEB668-9ACE-D298-5CAB-52036093419F}"/>
              </a:ext>
            </a:extLst>
          </p:cNvPr>
          <p:cNvSpPr txBox="1"/>
          <p:nvPr/>
        </p:nvSpPr>
        <p:spPr>
          <a:xfrm>
            <a:off x="5010953" y="2442549"/>
            <a:ext cx="156684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pt-BR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BS + IBS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" name="Google Shape;272;g1de08afcf49_0_328">
            <a:extLst>
              <a:ext uri="{FF2B5EF4-FFF2-40B4-BE49-F238E27FC236}">
                <a16:creationId xmlns:a16="http://schemas.microsoft.com/office/drawing/2014/main" id="{0E095D3E-9730-5B3E-2E7C-4018ED40B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392320"/>
              </p:ext>
            </p:extLst>
          </p:nvPr>
        </p:nvGraphicFramePr>
        <p:xfrm>
          <a:off x="4038600" y="2772502"/>
          <a:ext cx="3511550" cy="93379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5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98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BR" sz="1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9,76%</a:t>
                      </a:r>
                      <a:endParaRPr lang="pt-BR" sz="16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Google Shape;273;g1de08afcf49_0_328">
            <a:extLst>
              <a:ext uri="{FF2B5EF4-FFF2-40B4-BE49-F238E27FC236}">
                <a16:creationId xmlns:a16="http://schemas.microsoft.com/office/drawing/2014/main" id="{D51D8BD6-401A-A6F1-B1B0-35EF720A5B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081351"/>
              </p:ext>
            </p:extLst>
          </p:nvPr>
        </p:nvGraphicFramePr>
        <p:xfrm>
          <a:off x="8343900" y="2775388"/>
          <a:ext cx="3511550" cy="863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5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8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BR"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11,97%</a:t>
                      </a:r>
                      <a:endParaRPr sz="12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" name="Google Shape;274;g1de08afcf49_0_328">
            <a:extLst>
              <a:ext uri="{FF2B5EF4-FFF2-40B4-BE49-F238E27FC236}">
                <a16:creationId xmlns:a16="http://schemas.microsoft.com/office/drawing/2014/main" id="{95872247-EB82-4B94-CB87-1E813DFF52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943211"/>
              </p:ext>
            </p:extLst>
          </p:nvPr>
        </p:nvGraphicFramePr>
        <p:xfrm>
          <a:off x="4019550" y="3354892"/>
          <a:ext cx="3511550" cy="863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5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8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BR"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strike="noStrike" kern="1200" cap="none" dirty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2,88%</a:t>
                      </a:r>
                      <a:endParaRPr sz="1400" u="none" strike="noStrike" kern="1200" cap="none" dirty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oogle Shape;275;g1de08afcf49_0_328">
            <a:extLst>
              <a:ext uri="{FF2B5EF4-FFF2-40B4-BE49-F238E27FC236}">
                <a16:creationId xmlns:a16="http://schemas.microsoft.com/office/drawing/2014/main" id="{BF351AA1-671C-38D0-D4A6-C9CFC5B45B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1128097"/>
              </p:ext>
            </p:extLst>
          </p:nvPr>
        </p:nvGraphicFramePr>
        <p:xfrm>
          <a:off x="8362950" y="3347177"/>
          <a:ext cx="3511550" cy="863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5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8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BR"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4,82%</a:t>
                      </a:r>
                      <a:endParaRPr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Google Shape;269;g1de08afcf49_0_328">
            <a:extLst>
              <a:ext uri="{FF2B5EF4-FFF2-40B4-BE49-F238E27FC236}">
                <a16:creationId xmlns:a16="http://schemas.microsoft.com/office/drawing/2014/main" id="{950D7E21-4484-680F-1B40-E88326090B14}"/>
              </a:ext>
            </a:extLst>
          </p:cNvPr>
          <p:cNvSpPr txBox="1"/>
          <p:nvPr/>
        </p:nvSpPr>
        <p:spPr>
          <a:xfrm>
            <a:off x="9335303" y="2440463"/>
            <a:ext cx="156684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CBS + IBS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262;g1de08afcf49_0_328">
            <a:extLst>
              <a:ext uri="{FF2B5EF4-FFF2-40B4-BE49-F238E27FC236}">
                <a16:creationId xmlns:a16="http://schemas.microsoft.com/office/drawing/2014/main" id="{338CC357-1CE8-F5CD-4191-E8B875FBFC95}"/>
              </a:ext>
            </a:extLst>
          </p:cNvPr>
          <p:cNvSpPr txBox="1"/>
          <p:nvPr/>
        </p:nvSpPr>
        <p:spPr>
          <a:xfrm>
            <a:off x="161415" y="2812367"/>
            <a:ext cx="3975900" cy="58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Carga em 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Particulares em LR/LP</a:t>
            </a: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0" name="Google Shape;263;g1de08afcf49_0_328">
            <a:extLst>
              <a:ext uri="{FF2B5EF4-FFF2-40B4-BE49-F238E27FC236}">
                <a16:creationId xmlns:a16="http://schemas.microsoft.com/office/drawing/2014/main" id="{0CE911D0-6BD9-5CD2-1182-659C8201BCD1}"/>
              </a:ext>
            </a:extLst>
          </p:cNvPr>
          <p:cNvCxnSpPr/>
          <p:nvPr/>
        </p:nvCxnSpPr>
        <p:spPr>
          <a:xfrm>
            <a:off x="161415" y="2904645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265;g1de08afcf49_0_328">
            <a:extLst>
              <a:ext uri="{FF2B5EF4-FFF2-40B4-BE49-F238E27FC236}">
                <a16:creationId xmlns:a16="http://schemas.microsoft.com/office/drawing/2014/main" id="{FBF7DB33-219A-27CA-6F90-317991997CA0}"/>
              </a:ext>
            </a:extLst>
          </p:cNvPr>
          <p:cNvSpPr txBox="1"/>
          <p:nvPr/>
        </p:nvSpPr>
        <p:spPr>
          <a:xfrm>
            <a:off x="161415" y="3374690"/>
            <a:ext cx="3975900" cy="58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Resíduo Tributário atual estimado</a:t>
            </a: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2" name="Google Shape;266;g1de08afcf49_0_328">
            <a:extLst>
              <a:ext uri="{FF2B5EF4-FFF2-40B4-BE49-F238E27FC236}">
                <a16:creationId xmlns:a16="http://schemas.microsoft.com/office/drawing/2014/main" id="{5F02F68D-C17D-3C69-5EDB-3B1EA97A7B4E}"/>
              </a:ext>
            </a:extLst>
          </p:cNvPr>
          <p:cNvCxnSpPr/>
          <p:nvPr/>
        </p:nvCxnSpPr>
        <p:spPr>
          <a:xfrm>
            <a:off x="161415" y="4055220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" name="Google Shape;264;g1de08afcf49_0_328">
            <a:extLst>
              <a:ext uri="{FF2B5EF4-FFF2-40B4-BE49-F238E27FC236}">
                <a16:creationId xmlns:a16="http://schemas.microsoft.com/office/drawing/2014/main" id="{6BC5D9AC-D45F-1E3D-82A2-B5641827C9CD}"/>
              </a:ext>
            </a:extLst>
          </p:cNvPr>
          <p:cNvCxnSpPr/>
          <p:nvPr/>
        </p:nvCxnSpPr>
        <p:spPr>
          <a:xfrm>
            <a:off x="161415" y="3439270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Retângulo 24">
            <a:extLst>
              <a:ext uri="{FF2B5EF4-FFF2-40B4-BE49-F238E27FC236}">
                <a16:creationId xmlns:a16="http://schemas.microsoft.com/office/drawing/2014/main" id="{42CF4ACA-5772-4929-84BA-909D90BC3580}"/>
              </a:ext>
            </a:extLst>
          </p:cNvPr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EF4EAB6-4504-40B8-64B2-28207EE6A4FA}"/>
              </a:ext>
            </a:extLst>
          </p:cNvPr>
          <p:cNvSpPr/>
          <p:nvPr/>
        </p:nvSpPr>
        <p:spPr>
          <a:xfrm>
            <a:off x="1333073" y="5051898"/>
            <a:ext cx="6903132" cy="414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Serviços de </a:t>
            </a:r>
            <a:r>
              <a:rPr lang="pt-BR" sz="16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</a:t>
            </a:r>
            <a:r>
              <a:rPr lang="pt-BR" sz="16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(10,6%)</a:t>
            </a:r>
          </a:p>
        </p:txBody>
      </p:sp>
      <p:sp>
        <p:nvSpPr>
          <p:cNvPr id="7" name="Google Shape;178;p10">
            <a:extLst>
              <a:ext uri="{FF2B5EF4-FFF2-40B4-BE49-F238E27FC236}">
                <a16:creationId xmlns:a16="http://schemas.microsoft.com/office/drawing/2014/main" id="{B7534AF7-E4EE-27B0-467C-61932BCDCCBD}"/>
              </a:ext>
            </a:extLst>
          </p:cNvPr>
          <p:cNvSpPr/>
          <p:nvPr/>
        </p:nvSpPr>
        <p:spPr>
          <a:xfrm>
            <a:off x="1010437" y="4545612"/>
            <a:ext cx="6018386" cy="39086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600" dirty="0">
                <a:solidFill>
                  <a:schemeClr val="lt1"/>
                </a:solidFill>
                <a:latin typeface="Century Gothic"/>
                <a:sym typeface="Century Gothic"/>
              </a:rPr>
              <a:t>ALÍQUOTAS REDUZIDAS EM 60% (da Alíquota de 26,5%)</a:t>
            </a:r>
            <a:endParaRPr sz="1600" dirty="0">
              <a:solidFill>
                <a:schemeClr val="lt1"/>
              </a:solidFill>
              <a:latin typeface="Century Gothic"/>
              <a:sym typeface="Arial"/>
            </a:endParaRPr>
          </a:p>
        </p:txBody>
      </p:sp>
      <p:pic>
        <p:nvPicPr>
          <p:cNvPr id="8" name="Google Shape;181;p10">
            <a:extLst>
              <a:ext uri="{FF2B5EF4-FFF2-40B4-BE49-F238E27FC236}">
                <a16:creationId xmlns:a16="http://schemas.microsoft.com/office/drawing/2014/main" id="{29BAC414-1EE7-82B5-195E-99B58D06FB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432" y="4463502"/>
            <a:ext cx="514005" cy="5160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1;p38">
            <a:extLst>
              <a:ext uri="{FF2B5EF4-FFF2-40B4-BE49-F238E27FC236}">
                <a16:creationId xmlns:a16="http://schemas.microsoft.com/office/drawing/2014/main" id="{58CEAEE4-EC35-0883-B26D-B9D6607B263E}"/>
              </a:ext>
            </a:extLst>
          </p:cNvPr>
          <p:cNvSpPr txBox="1"/>
          <p:nvPr/>
        </p:nvSpPr>
        <p:spPr>
          <a:xfrm>
            <a:off x="1112155" y="229381"/>
            <a:ext cx="1056905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2400" dirty="0">
                <a:solidFill>
                  <a:srgbClr val="3F3F3F"/>
                </a:solidFill>
                <a:latin typeface="Century Gothic"/>
                <a:sym typeface="Century Gothic"/>
              </a:rPr>
              <a:t>TRATAMENTO JUSTO PARA A EDUCAÇÃO NA REFORMA TRIBUTÁRIA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1143914-B49E-5576-50DB-72806B433CCA}"/>
              </a:ext>
            </a:extLst>
          </p:cNvPr>
          <p:cNvSpPr/>
          <p:nvPr/>
        </p:nvSpPr>
        <p:spPr>
          <a:xfrm>
            <a:off x="1378289" y="6124672"/>
            <a:ext cx="5760000" cy="414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Utilização de bolsas para isentar pagamento da </a:t>
            </a:r>
            <a:r>
              <a:rPr lang="pt-BR" sz="16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CBS</a:t>
            </a:r>
          </a:p>
        </p:txBody>
      </p:sp>
      <p:sp>
        <p:nvSpPr>
          <p:cNvPr id="12" name="Google Shape;178;p10">
            <a:extLst>
              <a:ext uri="{FF2B5EF4-FFF2-40B4-BE49-F238E27FC236}">
                <a16:creationId xmlns:a16="http://schemas.microsoft.com/office/drawing/2014/main" id="{C56149B9-9424-26E7-3A38-31F0F1BB6AF4}"/>
              </a:ext>
            </a:extLst>
          </p:cNvPr>
          <p:cNvSpPr/>
          <p:nvPr/>
        </p:nvSpPr>
        <p:spPr>
          <a:xfrm>
            <a:off x="1018311" y="5704494"/>
            <a:ext cx="6018385" cy="35183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PROUNI PRESERVADO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81;p10">
            <a:extLst>
              <a:ext uri="{FF2B5EF4-FFF2-40B4-BE49-F238E27FC236}">
                <a16:creationId xmlns:a16="http://schemas.microsoft.com/office/drawing/2014/main" id="{1E7C4A24-0E77-A43C-9B3A-87F2A7F0E36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4307" y="5622384"/>
            <a:ext cx="514005" cy="5160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29;p38">
            <a:extLst>
              <a:ext uri="{FF2B5EF4-FFF2-40B4-BE49-F238E27FC236}">
                <a16:creationId xmlns:a16="http://schemas.microsoft.com/office/drawing/2014/main" id="{916D4E89-BE4A-BF8B-86F0-76DA8C3321A9}"/>
              </a:ext>
            </a:extLst>
          </p:cNvPr>
          <p:cNvSpPr/>
          <p:nvPr/>
        </p:nvSpPr>
        <p:spPr>
          <a:xfrm>
            <a:off x="-547688" y="830487"/>
            <a:ext cx="10299613" cy="369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800"/>
            </a:pPr>
            <a:r>
              <a:rPr lang="pt-BR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A carga média de tributos sobre as mensalidades é próxima da Alíquota Reduzida</a:t>
            </a:r>
            <a:endParaRPr lang="pt-BR" dirty="0"/>
          </a:p>
        </p:txBody>
      </p:sp>
      <p:sp>
        <p:nvSpPr>
          <p:cNvPr id="5" name="Google Shape;132;p38">
            <a:extLst>
              <a:ext uri="{FF2B5EF4-FFF2-40B4-BE49-F238E27FC236}">
                <a16:creationId xmlns:a16="http://schemas.microsoft.com/office/drawing/2014/main" id="{809A4C0D-3F8E-445B-D732-320EA42CF31E}"/>
              </a:ext>
            </a:extLst>
          </p:cNvPr>
          <p:cNvSpPr txBox="1"/>
          <p:nvPr/>
        </p:nvSpPr>
        <p:spPr>
          <a:xfrm>
            <a:off x="-348342" y="186189"/>
            <a:ext cx="1378800" cy="5232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SzPts val="2800"/>
              <a:buNone/>
              <a:def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endParaRPr dirty="0"/>
          </a:p>
        </p:txBody>
      </p:sp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47B9A2CD-CF7E-40E8-AB9F-17691393F5F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4760" y="5883707"/>
            <a:ext cx="1099464" cy="663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80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263;g1de08afcf49_0_328">
            <a:extLst>
              <a:ext uri="{FF2B5EF4-FFF2-40B4-BE49-F238E27FC236}">
                <a16:creationId xmlns:a16="http://schemas.microsoft.com/office/drawing/2014/main" id="{461B0AF4-E713-5A60-9E21-4AC9ED40BC3B}"/>
              </a:ext>
            </a:extLst>
          </p:cNvPr>
          <p:cNvCxnSpPr/>
          <p:nvPr/>
        </p:nvCxnSpPr>
        <p:spPr>
          <a:xfrm>
            <a:off x="161415" y="2115146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266;g1de08afcf49_0_328">
            <a:extLst>
              <a:ext uri="{FF2B5EF4-FFF2-40B4-BE49-F238E27FC236}">
                <a16:creationId xmlns:a16="http://schemas.microsoft.com/office/drawing/2014/main" id="{EB4D2A10-B8DE-7DAF-E47C-1B06DD9B9771}"/>
              </a:ext>
            </a:extLst>
          </p:cNvPr>
          <p:cNvCxnSpPr/>
          <p:nvPr/>
        </p:nvCxnSpPr>
        <p:spPr>
          <a:xfrm>
            <a:off x="161415" y="2836216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264;g1de08afcf49_0_328">
            <a:extLst>
              <a:ext uri="{FF2B5EF4-FFF2-40B4-BE49-F238E27FC236}">
                <a16:creationId xmlns:a16="http://schemas.microsoft.com/office/drawing/2014/main" id="{59CFEB97-0A0D-BE94-1C31-8D54216E5BE0}"/>
              </a:ext>
            </a:extLst>
          </p:cNvPr>
          <p:cNvCxnSpPr/>
          <p:nvPr/>
        </p:nvCxnSpPr>
        <p:spPr>
          <a:xfrm>
            <a:off x="161415" y="4854641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261;g1de08afcf49_0_328">
            <a:extLst>
              <a:ext uri="{FF2B5EF4-FFF2-40B4-BE49-F238E27FC236}">
                <a16:creationId xmlns:a16="http://schemas.microsoft.com/office/drawing/2014/main" id="{2B5CE005-AB59-DA4C-0417-B3FCD37A1708}"/>
              </a:ext>
            </a:extLst>
          </p:cNvPr>
          <p:cNvSpPr/>
          <p:nvPr/>
        </p:nvSpPr>
        <p:spPr>
          <a:xfrm>
            <a:off x="6307015" y="1692723"/>
            <a:ext cx="5742320" cy="3804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IMPACTO</a:t>
            </a:r>
            <a:endParaRPr sz="18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262;g1de08afcf49_0_328">
            <a:extLst>
              <a:ext uri="{FF2B5EF4-FFF2-40B4-BE49-F238E27FC236}">
                <a16:creationId xmlns:a16="http://schemas.microsoft.com/office/drawing/2014/main" id="{3B8E0232-AED9-713F-F9EA-C774CE95148A}"/>
              </a:ext>
            </a:extLst>
          </p:cNvPr>
          <p:cNvSpPr txBox="1"/>
          <p:nvPr/>
        </p:nvSpPr>
        <p:spPr>
          <a:xfrm>
            <a:off x="161415" y="4183347"/>
            <a:ext cx="3975900" cy="58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Particulares em LR/LP</a:t>
            </a: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265;g1de08afcf49_0_328">
            <a:extLst>
              <a:ext uri="{FF2B5EF4-FFF2-40B4-BE49-F238E27FC236}">
                <a16:creationId xmlns:a16="http://schemas.microsoft.com/office/drawing/2014/main" id="{42061C46-CDC9-81E7-FE2A-D32093834703}"/>
              </a:ext>
            </a:extLst>
          </p:cNvPr>
          <p:cNvSpPr txBox="1"/>
          <p:nvPr/>
        </p:nvSpPr>
        <p:spPr>
          <a:xfrm>
            <a:off x="161415" y="2154293"/>
            <a:ext cx="5377236" cy="58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 fins lucrativos com CEBAS (Filantrópica)</a:t>
            </a: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" name="Google Shape;266;g1de08afcf49_0_328">
            <a:extLst>
              <a:ext uri="{FF2B5EF4-FFF2-40B4-BE49-F238E27FC236}">
                <a16:creationId xmlns:a16="http://schemas.microsoft.com/office/drawing/2014/main" id="{37442E07-A1E8-E41B-CB93-82E940796086}"/>
              </a:ext>
            </a:extLst>
          </p:cNvPr>
          <p:cNvCxnSpPr/>
          <p:nvPr/>
        </p:nvCxnSpPr>
        <p:spPr>
          <a:xfrm>
            <a:off x="161415" y="3500711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265;g1de08afcf49_0_328">
            <a:extLst>
              <a:ext uri="{FF2B5EF4-FFF2-40B4-BE49-F238E27FC236}">
                <a16:creationId xmlns:a16="http://schemas.microsoft.com/office/drawing/2014/main" id="{49DE8E62-6128-E8C8-54CD-513F25C2769C}"/>
              </a:ext>
            </a:extLst>
          </p:cNvPr>
          <p:cNvSpPr txBox="1"/>
          <p:nvPr/>
        </p:nvSpPr>
        <p:spPr>
          <a:xfrm>
            <a:off x="161415" y="2830644"/>
            <a:ext cx="3975900" cy="58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 fins lucrativos sem CEBAS</a:t>
            </a: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8" name="Google Shape;273;g1de08afcf49_0_328">
            <a:extLst>
              <a:ext uri="{FF2B5EF4-FFF2-40B4-BE49-F238E27FC236}">
                <a16:creationId xmlns:a16="http://schemas.microsoft.com/office/drawing/2014/main" id="{DB7C2DEB-7B6A-446E-58CB-ADFC3EF25B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393470"/>
              </p:ext>
            </p:extLst>
          </p:nvPr>
        </p:nvGraphicFramePr>
        <p:xfrm>
          <a:off x="6154615" y="4354064"/>
          <a:ext cx="5875970" cy="3352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7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850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kern="1200" cap="none" baseline="0" dirty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Praticamente neutro, com alíquota de 10,6%%</a:t>
                      </a:r>
                      <a:endParaRPr sz="1600" u="none" strike="noStrike" kern="1200" cap="none" baseline="0" dirty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Google Shape;275;g1de08afcf49_0_328">
            <a:extLst>
              <a:ext uri="{FF2B5EF4-FFF2-40B4-BE49-F238E27FC236}">
                <a16:creationId xmlns:a16="http://schemas.microsoft.com/office/drawing/2014/main" id="{B9BE7A3C-BAA7-FB7F-73CC-E968914557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466213"/>
              </p:ext>
            </p:extLst>
          </p:nvPr>
        </p:nvGraphicFramePr>
        <p:xfrm>
          <a:off x="6307015" y="2345922"/>
          <a:ext cx="5742320" cy="3352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742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kern="1200" cap="none" baseline="0" dirty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Praticamente neutro, com manutenção da imunidade</a:t>
                      </a:r>
                      <a:endParaRPr sz="1600" u="none" strike="noStrike" kern="1200" cap="none" baseline="0" dirty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Google Shape;275;g1de08afcf49_0_328">
            <a:extLst>
              <a:ext uri="{FF2B5EF4-FFF2-40B4-BE49-F238E27FC236}">
                <a16:creationId xmlns:a16="http://schemas.microsoft.com/office/drawing/2014/main" id="{4595D5F7-B063-1FE8-BA77-8B8BFFAB6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701087"/>
              </p:ext>
            </p:extLst>
          </p:nvPr>
        </p:nvGraphicFramePr>
        <p:xfrm>
          <a:off x="5195610" y="2855416"/>
          <a:ext cx="6996390" cy="579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996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170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kern="1200" cap="none" baseline="0" dirty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Praticamente neutro, ampliando a imunidade para CBS, substituindo a  isenção em lei da COFINS e eliminando PIS sobre folha</a:t>
                      </a:r>
                      <a:endParaRPr sz="1600" u="none" strike="noStrike" kern="1200" cap="none" baseline="0" dirty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1" name="Google Shape;266;g1de08afcf49_0_328">
            <a:extLst>
              <a:ext uri="{FF2B5EF4-FFF2-40B4-BE49-F238E27FC236}">
                <a16:creationId xmlns:a16="http://schemas.microsoft.com/office/drawing/2014/main" id="{75C1D313-437A-4DAC-635C-F9A9EE57ECB0}"/>
              </a:ext>
            </a:extLst>
          </p:cNvPr>
          <p:cNvCxnSpPr/>
          <p:nvPr/>
        </p:nvCxnSpPr>
        <p:spPr>
          <a:xfrm>
            <a:off x="161415" y="4165204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65;g1de08afcf49_0_328">
            <a:extLst>
              <a:ext uri="{FF2B5EF4-FFF2-40B4-BE49-F238E27FC236}">
                <a16:creationId xmlns:a16="http://schemas.microsoft.com/office/drawing/2014/main" id="{8AA1D5D5-A4CE-896A-9966-415BD95115A5}"/>
              </a:ext>
            </a:extLst>
          </p:cNvPr>
          <p:cNvSpPr txBox="1"/>
          <p:nvPr/>
        </p:nvSpPr>
        <p:spPr>
          <a:xfrm>
            <a:off x="161415" y="3506995"/>
            <a:ext cx="3975900" cy="58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Simples Nacional</a:t>
            </a: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3" name="Google Shape;275;g1de08afcf49_0_328">
            <a:extLst>
              <a:ext uri="{FF2B5EF4-FFF2-40B4-BE49-F238E27FC236}">
                <a16:creationId xmlns:a16="http://schemas.microsoft.com/office/drawing/2014/main" id="{E8369BBC-198A-3E0C-5B61-DA2679B0A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671749"/>
              </p:ext>
            </p:extLst>
          </p:nvPr>
        </p:nvGraphicFramePr>
        <p:xfrm>
          <a:off x="6307015" y="3603404"/>
          <a:ext cx="5723570" cy="579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723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Não </a:t>
                      </a:r>
                      <a:r>
                        <a:rPr lang="pt-BR" sz="1600" u="none" strike="noStrike" cap="none" baseline="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alteração no Regime,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baseline="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 manutenção da carga atual</a:t>
                      </a:r>
                      <a:endParaRPr sz="2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8E50D85C-4B4F-9BDB-D23E-07AC8C991024}"/>
              </a:ext>
            </a:extLst>
          </p:cNvPr>
          <p:cNvSpPr txBox="1"/>
          <p:nvPr/>
        </p:nvSpPr>
        <p:spPr>
          <a:xfrm>
            <a:off x="1762752" y="5107531"/>
            <a:ext cx="8974643" cy="3815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51" lvl="1" algn="ctr">
              <a:lnSpc>
                <a:spcPct val="115000"/>
              </a:lnSpc>
              <a:spcBef>
                <a:spcPts val="800"/>
              </a:spcBef>
              <a:buSzPts val="1500"/>
            </a:pPr>
            <a:r>
              <a:rPr lang="pt-BR" sz="1800" b="1" dirty="0">
                <a:latin typeface="Century Gothic"/>
                <a:sym typeface="Century Gothic"/>
              </a:rPr>
              <a:t>A EC 132/2024 preserva a NEUTRALIDADE sobre a Educação</a:t>
            </a:r>
          </a:p>
        </p:txBody>
      </p:sp>
      <p:sp>
        <p:nvSpPr>
          <p:cNvPr id="25" name="Google Shape;129;p38">
            <a:extLst>
              <a:ext uri="{FF2B5EF4-FFF2-40B4-BE49-F238E27FC236}">
                <a16:creationId xmlns:a16="http://schemas.microsoft.com/office/drawing/2014/main" id="{90FBDFA6-6658-4CCA-84F9-9E1351C06529}"/>
              </a:ext>
            </a:extLst>
          </p:cNvPr>
          <p:cNvSpPr/>
          <p:nvPr/>
        </p:nvSpPr>
        <p:spPr>
          <a:xfrm>
            <a:off x="-547688" y="830487"/>
            <a:ext cx="8972172" cy="369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800"/>
            </a:pPr>
            <a:r>
              <a:rPr lang="pt-BR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A Reforma Tributária proporcionou a neutralidade para a Educação</a:t>
            </a:r>
            <a:endParaRPr lang="pt-BR" dirty="0"/>
          </a:p>
        </p:txBody>
      </p:sp>
      <p:sp>
        <p:nvSpPr>
          <p:cNvPr id="28" name="Google Shape;121;p37">
            <a:extLst>
              <a:ext uri="{FF2B5EF4-FFF2-40B4-BE49-F238E27FC236}">
                <a16:creationId xmlns:a16="http://schemas.microsoft.com/office/drawing/2014/main" id="{255CDB7F-4904-4708-8DEF-66DD96ED2AF1}"/>
              </a:ext>
            </a:extLst>
          </p:cNvPr>
          <p:cNvSpPr/>
          <p:nvPr/>
        </p:nvSpPr>
        <p:spPr>
          <a:xfrm>
            <a:off x="0" y="6724280"/>
            <a:ext cx="12192000" cy="190870"/>
          </a:xfrm>
          <a:prstGeom prst="rect">
            <a:avLst/>
          </a:prstGeom>
          <a:solidFill>
            <a:srgbClr val="38761D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1;p38">
            <a:extLst>
              <a:ext uri="{FF2B5EF4-FFF2-40B4-BE49-F238E27FC236}">
                <a16:creationId xmlns:a16="http://schemas.microsoft.com/office/drawing/2014/main" id="{BC6800D8-7D53-DF2E-1939-3E8CBE39EF19}"/>
              </a:ext>
            </a:extLst>
          </p:cNvPr>
          <p:cNvSpPr txBox="1"/>
          <p:nvPr/>
        </p:nvSpPr>
        <p:spPr>
          <a:xfrm>
            <a:off x="1112155" y="229381"/>
            <a:ext cx="1056905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2400" dirty="0">
                <a:solidFill>
                  <a:srgbClr val="3F3F3F"/>
                </a:solidFill>
                <a:latin typeface="Century Gothic"/>
                <a:sym typeface="Century Gothic"/>
              </a:rPr>
              <a:t>TRATAMENTO JUSTO PARA A EDUCAÇÃO NA REFORMA TRIBUTÁRIA</a:t>
            </a:r>
          </a:p>
        </p:txBody>
      </p:sp>
      <p:sp>
        <p:nvSpPr>
          <p:cNvPr id="3" name="Google Shape;132;p38">
            <a:extLst>
              <a:ext uri="{FF2B5EF4-FFF2-40B4-BE49-F238E27FC236}">
                <a16:creationId xmlns:a16="http://schemas.microsoft.com/office/drawing/2014/main" id="{45EA0463-EFA0-275B-9ED6-751CFAB82B87}"/>
              </a:ext>
            </a:extLst>
          </p:cNvPr>
          <p:cNvSpPr txBox="1"/>
          <p:nvPr/>
        </p:nvSpPr>
        <p:spPr>
          <a:xfrm>
            <a:off x="-348342" y="186189"/>
            <a:ext cx="1378800" cy="5232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SzPts val="2800"/>
              <a:buNone/>
              <a:def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endParaRPr dirty="0"/>
          </a:p>
        </p:txBody>
      </p:sp>
      <p:pic>
        <p:nvPicPr>
          <p:cNvPr id="4" name="Google Shape;88;p1">
            <a:extLst>
              <a:ext uri="{FF2B5EF4-FFF2-40B4-BE49-F238E27FC236}">
                <a16:creationId xmlns:a16="http://schemas.microsoft.com/office/drawing/2014/main" id="{56922A4B-DAC7-A5E9-24E3-C47DBE1198F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4760" y="5883707"/>
            <a:ext cx="1099464" cy="663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35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15;p3" descr="O cenário econômico de 2019: o que esperar dos resultados em vendas? -  Paulo Torrezan - Treinamento para empresa">
            <a:extLst>
              <a:ext uri="{FF2B5EF4-FFF2-40B4-BE49-F238E27FC236}">
                <a16:creationId xmlns:a16="http://schemas.microsoft.com/office/drawing/2014/main" id="{C3AAE0C3-A0F3-4972-829B-13DBEA7DC9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9312"/>
          <a:stretch/>
        </p:blipFill>
        <p:spPr>
          <a:xfrm>
            <a:off x="4252686" y="2360"/>
            <a:ext cx="8135676" cy="67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"/>
          <p:cNvSpPr/>
          <p:nvPr/>
        </p:nvSpPr>
        <p:spPr>
          <a:xfrm>
            <a:off x="5309700" y="2360"/>
            <a:ext cx="7030720" cy="6887028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"/>
          <p:cNvSpPr/>
          <p:nvPr/>
        </p:nvSpPr>
        <p:spPr>
          <a:xfrm rot="10800000" flipH="1">
            <a:off x="1364573" y="-2830"/>
            <a:ext cx="4619668" cy="6873754"/>
          </a:xfrm>
          <a:prstGeom prst="trapezoid">
            <a:avLst>
              <a:gd name="adj" fmla="val 1826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"/>
          <p:cNvSpPr txBox="1"/>
          <p:nvPr/>
        </p:nvSpPr>
        <p:spPr>
          <a:xfrm>
            <a:off x="100183" y="2677672"/>
            <a:ext cx="550509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3F3F3F"/>
              </a:buClr>
              <a:buSzPts val="6000"/>
            </a:pPr>
            <a:r>
              <a:rPr lang="pt-BR" sz="3600" dirty="0">
                <a:solidFill>
                  <a:srgbClr val="3F3F3F"/>
                </a:solidFill>
                <a:latin typeface="Century Gothic" panose="020B0502020202020204" pitchFamily="34" charset="0"/>
                <a:ea typeface="Calibri"/>
                <a:cs typeface="Calibri"/>
                <a:sym typeface="Century Gothic"/>
              </a:rPr>
              <a:t>APERFEIÇOAMENTOS FINAIS</a:t>
            </a:r>
            <a:endParaRPr lang="pt-BR" sz="3600" b="0" u="none" strike="noStrike" cap="none" dirty="0">
              <a:solidFill>
                <a:srgbClr val="3F3F3F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21;p37">
            <a:extLst>
              <a:ext uri="{FF2B5EF4-FFF2-40B4-BE49-F238E27FC236}">
                <a16:creationId xmlns:a16="http://schemas.microsoft.com/office/drawing/2014/main" id="{205342C4-27E8-4BD0-8692-4B3DF5CBD4CE}"/>
              </a:ext>
            </a:extLst>
          </p:cNvPr>
          <p:cNvSpPr/>
          <p:nvPr/>
        </p:nvSpPr>
        <p:spPr>
          <a:xfrm>
            <a:off x="0" y="6724280"/>
            <a:ext cx="12192000" cy="190870"/>
          </a:xfrm>
          <a:prstGeom prst="rect">
            <a:avLst/>
          </a:prstGeom>
          <a:solidFill>
            <a:srgbClr val="38761D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88;p1">
            <a:extLst>
              <a:ext uri="{FF2B5EF4-FFF2-40B4-BE49-F238E27FC236}">
                <a16:creationId xmlns:a16="http://schemas.microsoft.com/office/drawing/2014/main" id="{DB886351-D3BF-5BBE-D639-8EB0A91FBAF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263" y="5732862"/>
            <a:ext cx="1609725" cy="8029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92;p3">
            <a:extLst>
              <a:ext uri="{FF2B5EF4-FFF2-40B4-BE49-F238E27FC236}">
                <a16:creationId xmlns:a16="http://schemas.microsoft.com/office/drawing/2014/main" id="{D372C632-B2DB-3B63-AECE-B85B5B0492D2}"/>
              </a:ext>
            </a:extLst>
          </p:cNvPr>
          <p:cNvSpPr/>
          <p:nvPr/>
        </p:nvSpPr>
        <p:spPr>
          <a:xfrm>
            <a:off x="0" y="0"/>
            <a:ext cx="792480" cy="985520"/>
          </a:xfrm>
          <a:prstGeom prst="roundRect">
            <a:avLst>
              <a:gd name="adj" fmla="val 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BR" sz="4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757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1ec4099ff_0_14"/>
          <p:cNvSpPr/>
          <p:nvPr/>
        </p:nvSpPr>
        <p:spPr>
          <a:xfrm>
            <a:off x="0" y="6724280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29;p38">
            <a:extLst>
              <a:ext uri="{FF2B5EF4-FFF2-40B4-BE49-F238E27FC236}">
                <a16:creationId xmlns:a16="http://schemas.microsoft.com/office/drawing/2014/main" id="{DAB3AF5E-E025-329D-F86B-BC5C906FD1FC}"/>
              </a:ext>
            </a:extLst>
          </p:cNvPr>
          <p:cNvSpPr/>
          <p:nvPr/>
        </p:nvSpPr>
        <p:spPr>
          <a:xfrm>
            <a:off x="-547688" y="830487"/>
            <a:ext cx="8972172" cy="369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800"/>
            </a:pPr>
            <a:r>
              <a:rPr lang="pt-BR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Desafios finais no PLP 68/2024</a:t>
            </a:r>
            <a:endParaRPr lang="pt-BR" dirty="0"/>
          </a:p>
        </p:txBody>
      </p:sp>
      <p:sp>
        <p:nvSpPr>
          <p:cNvPr id="4" name="Google Shape;131;p38">
            <a:extLst>
              <a:ext uri="{FF2B5EF4-FFF2-40B4-BE49-F238E27FC236}">
                <a16:creationId xmlns:a16="http://schemas.microsoft.com/office/drawing/2014/main" id="{EAF88E05-6A6A-43F7-BCB6-15BDB907EA68}"/>
              </a:ext>
            </a:extLst>
          </p:cNvPr>
          <p:cNvSpPr txBox="1"/>
          <p:nvPr/>
        </p:nvSpPr>
        <p:spPr>
          <a:xfrm>
            <a:off x="1112155" y="229381"/>
            <a:ext cx="1056905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2400" dirty="0">
                <a:solidFill>
                  <a:srgbClr val="3F3F3F"/>
                </a:solidFill>
                <a:latin typeface="Century Gothic"/>
                <a:sym typeface="Century Gothic"/>
              </a:rPr>
              <a:t>APERFEIÇOAMENTOS FINAIS DA EDUCAÇÃO NA REFORMA TRIBUTÁRIA</a:t>
            </a:r>
          </a:p>
        </p:txBody>
      </p:sp>
      <p:sp>
        <p:nvSpPr>
          <p:cNvPr id="5" name="Google Shape;132;p38">
            <a:extLst>
              <a:ext uri="{FF2B5EF4-FFF2-40B4-BE49-F238E27FC236}">
                <a16:creationId xmlns:a16="http://schemas.microsoft.com/office/drawing/2014/main" id="{18E78FDA-03A5-96DB-CE89-6522BC2AF210}"/>
              </a:ext>
            </a:extLst>
          </p:cNvPr>
          <p:cNvSpPr txBox="1"/>
          <p:nvPr/>
        </p:nvSpPr>
        <p:spPr>
          <a:xfrm>
            <a:off x="-348342" y="186189"/>
            <a:ext cx="1378800" cy="52318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9;g1f4eb95cc82_0_0">
            <a:extLst>
              <a:ext uri="{FF2B5EF4-FFF2-40B4-BE49-F238E27FC236}">
                <a16:creationId xmlns:a16="http://schemas.microsoft.com/office/drawing/2014/main" id="{46ADFB2C-FE27-5B1A-77A2-DEE627228E89}"/>
              </a:ext>
            </a:extLst>
          </p:cNvPr>
          <p:cNvSpPr txBox="1"/>
          <p:nvPr/>
        </p:nvSpPr>
        <p:spPr>
          <a:xfrm>
            <a:off x="555310" y="1382962"/>
            <a:ext cx="10595400" cy="1731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8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Particulares em geral</a:t>
            </a:r>
            <a:endParaRPr sz="18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entury Gothic"/>
              <a:buChar char="⮚"/>
            </a:pPr>
            <a:r>
              <a:rPr lang="pt-BR" dirty="0">
                <a:solidFill>
                  <a:srgbClr val="3F3F3F"/>
                </a:solidFill>
                <a:latin typeface="Century Gothic"/>
              </a:rPr>
              <a:t>Mais Segurança Jurídica para não tributação de Bolsas de Estudos</a:t>
            </a:r>
          </a:p>
          <a:p>
            <a:pPr marL="914400" marR="0" lvl="1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entury Gothic"/>
              <a:buChar char="⮚"/>
            </a:pPr>
            <a:endParaRPr lang="pt-BR" sz="1300" dirty="0">
              <a:solidFill>
                <a:srgbClr val="3F3F3F"/>
              </a:solidFill>
              <a:latin typeface="Century Gothic"/>
            </a:endParaRPr>
          </a:p>
          <a:p>
            <a:pPr marL="1166813" lvl="2" algn="just">
              <a:lnSpc>
                <a:spcPct val="150000"/>
              </a:lnSpc>
              <a:buClr>
                <a:srgbClr val="3F3F3F"/>
              </a:buClr>
              <a:buSzPts val="1400"/>
            </a:pPr>
            <a:endParaRPr lang="pt-BR" sz="1300" dirty="0">
              <a:solidFill>
                <a:srgbClr val="3F3F3F"/>
              </a:solidFill>
              <a:latin typeface="Century Gothic"/>
            </a:endParaRPr>
          </a:p>
          <a:p>
            <a:pPr marL="1166813" lvl="2" algn="just">
              <a:lnSpc>
                <a:spcPct val="150000"/>
              </a:lnSpc>
              <a:buClr>
                <a:srgbClr val="3F3F3F"/>
              </a:buClr>
              <a:buSzPts val="1400"/>
            </a:pPr>
            <a:endParaRPr lang="pt-BR" sz="1300" dirty="0">
              <a:solidFill>
                <a:srgbClr val="3F3F3F"/>
              </a:solidFill>
              <a:latin typeface="Century Gothic"/>
            </a:endParaRPr>
          </a:p>
        </p:txBody>
      </p:sp>
      <p:pic>
        <p:nvPicPr>
          <p:cNvPr id="10" name="Google Shape;88;p1">
            <a:extLst>
              <a:ext uri="{FF2B5EF4-FFF2-40B4-BE49-F238E27FC236}">
                <a16:creationId xmlns:a16="http://schemas.microsoft.com/office/drawing/2014/main" id="{4B66F4FE-038D-472B-0718-7E5C623DC5F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4760" y="5883707"/>
            <a:ext cx="1099464" cy="6635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89A4F8B-F2D9-571E-282C-2DA8FD7C1268}"/>
              </a:ext>
            </a:extLst>
          </p:cNvPr>
          <p:cNvSpPr txBox="1"/>
          <p:nvPr/>
        </p:nvSpPr>
        <p:spPr>
          <a:xfrm>
            <a:off x="5218385" y="2357729"/>
            <a:ext cx="6637283" cy="1344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66813" lvl="2" algn="just">
              <a:lnSpc>
                <a:spcPct val="150000"/>
              </a:lnSpc>
              <a:buClr>
                <a:srgbClr val="3F3F3F"/>
              </a:buClr>
              <a:buSzPts val="1400"/>
            </a:pPr>
            <a:r>
              <a:rPr lang="pt-BR" sz="1400" dirty="0">
                <a:solidFill>
                  <a:srgbClr val="3F3F3F"/>
                </a:solidFill>
                <a:latin typeface="Century Gothic"/>
              </a:rPr>
              <a:t>📍 Emenda nº 55 (Sen. </a:t>
            </a:r>
            <a:r>
              <a:rPr lang="pt-BR" dirty="0">
                <a:solidFill>
                  <a:srgbClr val="3F3F3F"/>
                </a:solidFill>
                <a:latin typeface="Century Gothic"/>
              </a:rPr>
              <a:t>Jader Barbalho)</a:t>
            </a:r>
            <a:r>
              <a:rPr lang="pt-BR" sz="1400" dirty="0">
                <a:solidFill>
                  <a:srgbClr val="3F3F3F"/>
                </a:solidFill>
                <a:latin typeface="Century Gothic"/>
              </a:rPr>
              <a:t> – Caracteriza como </a:t>
            </a:r>
            <a:r>
              <a:rPr lang="pt-BR" sz="1400" b="1" dirty="0">
                <a:solidFill>
                  <a:srgbClr val="3F3F3F"/>
                </a:solidFill>
                <a:latin typeface="Century Gothic"/>
              </a:rPr>
              <a:t>desconto incondicional a concessão de bolsas de estudos parciais e integrais </a:t>
            </a:r>
            <a:r>
              <a:rPr lang="pt-BR" sz="1400" dirty="0">
                <a:solidFill>
                  <a:srgbClr val="3F3F3F"/>
                </a:solidFill>
                <a:latin typeface="Century Gothic"/>
              </a:rPr>
              <a:t>em geral, afastando a insegurança jurídica atual no tema.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97531E3-21E8-2517-C3E3-0924DF468352}"/>
              </a:ext>
            </a:extLst>
          </p:cNvPr>
          <p:cNvSpPr txBox="1"/>
          <p:nvPr/>
        </p:nvSpPr>
        <p:spPr>
          <a:xfrm>
            <a:off x="-516259" y="2362964"/>
            <a:ext cx="6160313" cy="69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66813" lvl="2" algn="just">
              <a:lnSpc>
                <a:spcPct val="150000"/>
              </a:lnSpc>
              <a:buClr>
                <a:srgbClr val="3F3F3F"/>
              </a:buClr>
              <a:buSzPts val="1400"/>
            </a:pPr>
            <a:r>
              <a:rPr lang="pt-BR" sz="1400" dirty="0">
                <a:solidFill>
                  <a:srgbClr val="3F3F3F"/>
                </a:solidFill>
                <a:latin typeface="Century Gothic"/>
              </a:rPr>
              <a:t>📍 Emenda nº 54 (Sen. </a:t>
            </a:r>
            <a:r>
              <a:rPr lang="pt-BR" dirty="0">
                <a:solidFill>
                  <a:srgbClr val="3F3F3F"/>
                </a:solidFill>
                <a:latin typeface="Century Gothic"/>
              </a:rPr>
              <a:t>Jader Barbalho) </a:t>
            </a:r>
            <a:r>
              <a:rPr lang="pt-BR" sz="1400" dirty="0">
                <a:solidFill>
                  <a:srgbClr val="3F3F3F"/>
                </a:solidFill>
                <a:latin typeface="Century Gothic"/>
              </a:rPr>
              <a:t>– Melhora a redação </a:t>
            </a:r>
            <a:r>
              <a:rPr lang="pt-BR" sz="1400" b="1" dirty="0">
                <a:solidFill>
                  <a:srgbClr val="3F3F3F"/>
                </a:solidFill>
                <a:latin typeface="Century Gothic"/>
              </a:rPr>
              <a:t>retirando regras burocráticas</a:t>
            </a:r>
            <a:r>
              <a:rPr lang="pt-BR" sz="1400" dirty="0">
                <a:solidFill>
                  <a:srgbClr val="3F3F3F"/>
                </a:solidFill>
                <a:latin typeface="Century Gothic"/>
              </a:rPr>
              <a:t>/</a:t>
            </a:r>
            <a:r>
              <a:rPr lang="pt-BR" sz="1400" b="1" dirty="0">
                <a:solidFill>
                  <a:srgbClr val="3F3F3F"/>
                </a:solidFill>
                <a:latin typeface="Century Gothic"/>
              </a:rPr>
              <a:t>inseguras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26C18FD-CB8A-71D0-4DB0-B613DF5DA41C}"/>
              </a:ext>
            </a:extLst>
          </p:cNvPr>
          <p:cNvSpPr txBox="1"/>
          <p:nvPr/>
        </p:nvSpPr>
        <p:spPr>
          <a:xfrm>
            <a:off x="789298" y="3548855"/>
            <a:ext cx="51543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600" i="1" dirty="0">
                <a:solidFill>
                  <a:srgbClr val="3F3F3F"/>
                </a:solidFill>
                <a:latin typeface="Century Gothic"/>
              </a:rPr>
              <a:t>§ 1º A incidência de que trata o inciso I do caput deste artigo:</a:t>
            </a:r>
          </a:p>
          <a:p>
            <a:pPr algn="l"/>
            <a:r>
              <a:rPr lang="pt-BR" sz="1600" i="1" dirty="0">
                <a:solidFill>
                  <a:srgbClr val="3F3F3F"/>
                </a:solidFill>
                <a:latin typeface="Century Gothic"/>
              </a:rPr>
              <a:t>.....................................</a:t>
            </a:r>
          </a:p>
          <a:p>
            <a:pPr algn="l"/>
            <a:r>
              <a:rPr lang="pt-BR" sz="1600" i="1" dirty="0">
                <a:solidFill>
                  <a:srgbClr val="3F3F3F"/>
                </a:solidFill>
                <a:latin typeface="Century Gothic"/>
              </a:rPr>
              <a:t>III - não se aplica aos benefícios educacionais concedidos por instituições de ensino a seus empregados e dependentes, inclusive mediante concessão de bolsas de estudo ou de descontos na contraprestação</a:t>
            </a:r>
            <a:r>
              <a:rPr lang="pt-BR" sz="1600" i="1" strike="sngStrike" dirty="0">
                <a:solidFill>
                  <a:srgbClr val="3F3F3F"/>
                </a:solidFill>
                <a:latin typeface="Century Gothic"/>
              </a:rPr>
              <a:t>, desde que esses benefícios sejam oferecidos a todos os empregados, autorizada a diferenciação em favor dos empregados de menor renda ou com maior núcleo familiar.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9DC3B10-3931-5C05-65FD-088CA97E47DC}"/>
              </a:ext>
            </a:extLst>
          </p:cNvPr>
          <p:cNvSpPr txBox="1"/>
          <p:nvPr/>
        </p:nvSpPr>
        <p:spPr>
          <a:xfrm>
            <a:off x="6396681" y="3775042"/>
            <a:ext cx="54589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i="1" dirty="0">
                <a:solidFill>
                  <a:srgbClr val="3F3F3F"/>
                </a:solidFill>
                <a:latin typeface="Century Gothic"/>
              </a:rPr>
              <a:t>§ 3º Para efeitos do disposto no inciso III do § 2º deste artigo, considera-se desconto incondicional: </a:t>
            </a:r>
          </a:p>
          <a:p>
            <a:r>
              <a:rPr lang="pt-BR" sz="1600" i="1" dirty="0">
                <a:solidFill>
                  <a:srgbClr val="3F3F3F"/>
                </a:solidFill>
                <a:latin typeface="Century Gothic"/>
              </a:rPr>
              <a:t>0 – a parcela redutora do preço da operação que conste do respectivo documento fiscal e não dependa de evento posterior; </a:t>
            </a:r>
          </a:p>
          <a:p>
            <a:r>
              <a:rPr lang="pt-BR" sz="1600" i="1" dirty="0">
                <a:solidFill>
                  <a:srgbClr val="3F3F3F"/>
                </a:solidFill>
                <a:latin typeface="Century Gothic"/>
              </a:rPr>
              <a:t>I – as </a:t>
            </a:r>
            <a:r>
              <a:rPr lang="pt-BR" sz="1600" b="1" i="1" dirty="0">
                <a:solidFill>
                  <a:srgbClr val="3F3F3F"/>
                </a:solidFill>
                <a:latin typeface="Century Gothic"/>
              </a:rPr>
              <a:t>bolsas de estudos parciais e integrais</a:t>
            </a:r>
            <a:r>
              <a:rPr lang="pt-BR" sz="1600" i="1" dirty="0">
                <a:solidFill>
                  <a:srgbClr val="3F3F3F"/>
                </a:solidFill>
                <a:latin typeface="Century Gothic"/>
              </a:rPr>
              <a:t>; e </a:t>
            </a:r>
          </a:p>
          <a:p>
            <a:r>
              <a:rPr lang="pt-BR" sz="1600" i="1" dirty="0">
                <a:solidFill>
                  <a:srgbClr val="3F3F3F"/>
                </a:solidFill>
                <a:latin typeface="Century Gothic"/>
              </a:rPr>
              <a:t>II – as </a:t>
            </a:r>
            <a:r>
              <a:rPr lang="pt-BR" sz="1600" b="1" i="1" dirty="0">
                <a:solidFill>
                  <a:srgbClr val="3F3F3F"/>
                </a:solidFill>
                <a:latin typeface="Century Gothic"/>
              </a:rPr>
              <a:t>bolsas parciais e integrais </a:t>
            </a:r>
            <a:r>
              <a:rPr lang="pt-BR" sz="1600" i="1" dirty="0">
                <a:solidFill>
                  <a:srgbClr val="3F3F3F"/>
                </a:solidFill>
                <a:latin typeface="Century Gothic"/>
              </a:rPr>
              <a:t>proporcionadas pelo Programa Universidade para Todos - </a:t>
            </a:r>
            <a:r>
              <a:rPr lang="pt-BR" sz="1600" b="1" i="1" dirty="0">
                <a:solidFill>
                  <a:srgbClr val="3F3F3F"/>
                </a:solidFill>
                <a:latin typeface="Century Gothic"/>
              </a:rPr>
              <a:t>Prouni</a:t>
            </a:r>
            <a:r>
              <a:rPr lang="pt-BR" sz="1600" i="1" dirty="0">
                <a:solidFill>
                  <a:srgbClr val="3F3F3F"/>
                </a:solidFill>
                <a:latin typeface="Century Gothic"/>
              </a:rPr>
              <a:t>, instituído pela Lei nº 11.096, de 13 de janeiro de 2005.</a:t>
            </a:r>
          </a:p>
        </p:txBody>
      </p:sp>
    </p:spTree>
    <p:extLst>
      <p:ext uri="{BB962C8B-B14F-4D97-AF65-F5344CB8AC3E}">
        <p14:creationId xmlns:p14="http://schemas.microsoft.com/office/powerpoint/2010/main" val="262155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1ec4099ff_0_14"/>
          <p:cNvSpPr/>
          <p:nvPr/>
        </p:nvSpPr>
        <p:spPr>
          <a:xfrm>
            <a:off x="0" y="6724280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29;p38">
            <a:extLst>
              <a:ext uri="{FF2B5EF4-FFF2-40B4-BE49-F238E27FC236}">
                <a16:creationId xmlns:a16="http://schemas.microsoft.com/office/drawing/2014/main" id="{DAB3AF5E-E025-329D-F86B-BC5C906FD1FC}"/>
              </a:ext>
            </a:extLst>
          </p:cNvPr>
          <p:cNvSpPr/>
          <p:nvPr/>
        </p:nvSpPr>
        <p:spPr>
          <a:xfrm>
            <a:off x="-547688" y="830487"/>
            <a:ext cx="8972172" cy="369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800"/>
            </a:pPr>
            <a:r>
              <a:rPr lang="pt-BR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Desafios finais no PLP 68/2024</a:t>
            </a:r>
            <a:endParaRPr lang="pt-BR" dirty="0"/>
          </a:p>
        </p:txBody>
      </p:sp>
      <p:sp>
        <p:nvSpPr>
          <p:cNvPr id="4" name="Google Shape;131;p38">
            <a:extLst>
              <a:ext uri="{FF2B5EF4-FFF2-40B4-BE49-F238E27FC236}">
                <a16:creationId xmlns:a16="http://schemas.microsoft.com/office/drawing/2014/main" id="{EAF88E05-6A6A-43F7-BCB6-15BDB907EA68}"/>
              </a:ext>
            </a:extLst>
          </p:cNvPr>
          <p:cNvSpPr txBox="1"/>
          <p:nvPr/>
        </p:nvSpPr>
        <p:spPr>
          <a:xfrm>
            <a:off x="1112155" y="229381"/>
            <a:ext cx="1056905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2400" dirty="0">
                <a:solidFill>
                  <a:srgbClr val="3F3F3F"/>
                </a:solidFill>
                <a:latin typeface="Century Gothic"/>
                <a:sym typeface="Century Gothic"/>
              </a:rPr>
              <a:t>APERFEIÇOAMENTOS FINAIS DA EDUCAÇÃO NA REFORMA TRIBUTÁRIA</a:t>
            </a:r>
          </a:p>
        </p:txBody>
      </p:sp>
      <p:sp>
        <p:nvSpPr>
          <p:cNvPr id="5" name="Google Shape;132;p38">
            <a:extLst>
              <a:ext uri="{FF2B5EF4-FFF2-40B4-BE49-F238E27FC236}">
                <a16:creationId xmlns:a16="http://schemas.microsoft.com/office/drawing/2014/main" id="{18E78FDA-03A5-96DB-CE89-6522BC2AF210}"/>
              </a:ext>
            </a:extLst>
          </p:cNvPr>
          <p:cNvSpPr txBox="1"/>
          <p:nvPr/>
        </p:nvSpPr>
        <p:spPr>
          <a:xfrm>
            <a:off x="-348342" y="186189"/>
            <a:ext cx="1378800" cy="52318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99;g1f4eb95cc82_0_0">
            <a:extLst>
              <a:ext uri="{FF2B5EF4-FFF2-40B4-BE49-F238E27FC236}">
                <a16:creationId xmlns:a16="http://schemas.microsoft.com/office/drawing/2014/main" id="{1D5E4207-E18B-77EA-685F-3FDB66AA50B5}"/>
              </a:ext>
            </a:extLst>
          </p:cNvPr>
          <p:cNvSpPr txBox="1"/>
          <p:nvPr/>
        </p:nvSpPr>
        <p:spPr>
          <a:xfrm>
            <a:off x="555310" y="1467059"/>
            <a:ext cx="10569053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8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Filantrópicas e Sem fins Lucrativos</a:t>
            </a:r>
            <a:endParaRPr sz="18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entury Gothic"/>
              <a:buChar char="⮚"/>
            </a:pPr>
            <a:r>
              <a:rPr lang="pt-BR" dirty="0">
                <a:solidFill>
                  <a:srgbClr val="3F3F3F"/>
                </a:solidFill>
                <a:latin typeface="Century Gothic"/>
              </a:rPr>
              <a:t>Devolução de Créditos para aplicação integral de recursos nas atividades finalísticas</a:t>
            </a:r>
          </a:p>
          <a:p>
            <a:pPr marL="914400" marR="0" lvl="1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entury Gothic"/>
              <a:buChar char="⮚"/>
            </a:pPr>
            <a:endParaRPr lang="pt-BR" dirty="0">
              <a:solidFill>
                <a:srgbClr val="3F3F3F"/>
              </a:solidFill>
              <a:latin typeface="Century Gothic"/>
            </a:endParaRPr>
          </a:p>
          <a:p>
            <a:pPr marL="1166813" lvl="2" algn="just">
              <a:lnSpc>
                <a:spcPct val="150000"/>
              </a:lnSpc>
              <a:buClr>
                <a:srgbClr val="3F3F3F"/>
              </a:buClr>
              <a:buSzPts val="1400"/>
            </a:pPr>
            <a:r>
              <a:rPr lang="pt-BR" dirty="0">
                <a:solidFill>
                  <a:srgbClr val="3F3F3F"/>
                </a:solidFill>
                <a:latin typeface="Century Gothic"/>
              </a:rPr>
              <a:t>📍 Emenda nº 831  (Sen. </a:t>
            </a:r>
            <a:r>
              <a:rPr lang="pt-BR" dirty="0" err="1">
                <a:solidFill>
                  <a:srgbClr val="3F3F3F"/>
                </a:solidFill>
                <a:latin typeface="Century Gothic"/>
              </a:rPr>
              <a:t>Luis</a:t>
            </a:r>
            <a:r>
              <a:rPr lang="pt-BR" dirty="0">
                <a:solidFill>
                  <a:srgbClr val="3F3F3F"/>
                </a:solidFill>
                <a:latin typeface="Century Gothic"/>
              </a:rPr>
              <a:t> Carlos Heinze) – Determina a </a:t>
            </a:r>
            <a:r>
              <a:rPr lang="pt-BR" b="1" dirty="0">
                <a:solidFill>
                  <a:srgbClr val="3F3F3F"/>
                </a:solidFill>
                <a:latin typeface="Century Gothic"/>
              </a:rPr>
              <a:t>devolução de créditos de IBS e CBS </a:t>
            </a:r>
            <a:r>
              <a:rPr lang="pt-BR" dirty="0">
                <a:solidFill>
                  <a:srgbClr val="3F3F3F"/>
                </a:solidFill>
                <a:latin typeface="Century Gothic"/>
              </a:rPr>
              <a:t>referente às aquisições de bens e serviços, garantindo a </a:t>
            </a:r>
            <a:r>
              <a:rPr lang="pt-BR" b="1" dirty="0">
                <a:solidFill>
                  <a:srgbClr val="3F3F3F"/>
                </a:solidFill>
                <a:latin typeface="Century Gothic"/>
              </a:rPr>
              <a:t>imunidade plena </a:t>
            </a:r>
            <a:r>
              <a:rPr lang="pt-BR" dirty="0">
                <a:solidFill>
                  <a:srgbClr val="3F3F3F"/>
                </a:solidFill>
                <a:latin typeface="Century Gothic"/>
              </a:rPr>
              <a:t>para instituições filantrópicas e sem fins lucrativos.</a:t>
            </a:r>
          </a:p>
        </p:txBody>
      </p:sp>
      <p:pic>
        <p:nvPicPr>
          <p:cNvPr id="10" name="Google Shape;88;p1">
            <a:extLst>
              <a:ext uri="{FF2B5EF4-FFF2-40B4-BE49-F238E27FC236}">
                <a16:creationId xmlns:a16="http://schemas.microsoft.com/office/drawing/2014/main" id="{4B66F4FE-038D-472B-0718-7E5C623DC5F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5933" y="5867941"/>
            <a:ext cx="1099464" cy="663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4DF43E4-7FB1-7E11-9328-59B025B9B7FA}"/>
              </a:ext>
            </a:extLst>
          </p:cNvPr>
          <p:cNvSpPr txBox="1"/>
          <p:nvPr/>
        </p:nvSpPr>
        <p:spPr>
          <a:xfrm>
            <a:off x="1734206" y="3987927"/>
            <a:ext cx="66902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i="1" dirty="0">
                <a:solidFill>
                  <a:srgbClr val="3F3F3F"/>
                </a:solidFill>
                <a:latin typeface="Century Gothic"/>
              </a:rPr>
              <a:t>“Art. 32 A imunidade e a isenção acarretarão a anulação do crédito relativo às operações anteriores.</a:t>
            </a:r>
          </a:p>
          <a:p>
            <a:r>
              <a:rPr lang="pt-BR" sz="1600" i="1" dirty="0">
                <a:solidFill>
                  <a:srgbClr val="3F3F3F"/>
                </a:solidFill>
                <a:latin typeface="Century Gothic"/>
              </a:rPr>
              <a:t>................................................................................................................... </a:t>
            </a:r>
          </a:p>
          <a:p>
            <a:r>
              <a:rPr lang="pt-BR" sz="1600" i="1" dirty="0">
                <a:solidFill>
                  <a:srgbClr val="3F3F3F"/>
                </a:solidFill>
                <a:latin typeface="Century Gothic"/>
              </a:rPr>
              <a:t>§ 2º . O disposto no caput e no § 1º deste artigo não se aplica às: </a:t>
            </a:r>
          </a:p>
          <a:p>
            <a:r>
              <a:rPr lang="pt-BR" sz="1600" i="1" dirty="0">
                <a:solidFill>
                  <a:srgbClr val="3F3F3F"/>
                </a:solidFill>
                <a:latin typeface="Century Gothic"/>
              </a:rPr>
              <a:t>I – exportação; e </a:t>
            </a:r>
          </a:p>
          <a:p>
            <a:r>
              <a:rPr lang="pt-BR" sz="1600" i="1" dirty="0">
                <a:solidFill>
                  <a:srgbClr val="3F3F3F"/>
                </a:solidFill>
                <a:latin typeface="Century Gothic"/>
              </a:rPr>
              <a:t>II – operações de que se tratam os incisos </a:t>
            </a:r>
            <a:r>
              <a:rPr lang="pt-BR" sz="1600" b="1" i="1" dirty="0">
                <a:solidFill>
                  <a:schemeClr val="accent2"/>
                </a:solidFill>
                <a:latin typeface="Century Gothic"/>
              </a:rPr>
              <a:t>III</a:t>
            </a:r>
            <a:r>
              <a:rPr lang="pt-BR" sz="1600" i="1" dirty="0">
                <a:solidFill>
                  <a:srgbClr val="3F3F3F"/>
                </a:solidFill>
                <a:latin typeface="Century Gothic"/>
              </a:rPr>
              <a:t>, IV e VI do caput do art. 9º desta lei complementar.”</a:t>
            </a:r>
          </a:p>
        </p:txBody>
      </p:sp>
    </p:spTree>
    <p:extLst>
      <p:ext uri="{BB962C8B-B14F-4D97-AF65-F5344CB8AC3E}">
        <p14:creationId xmlns:p14="http://schemas.microsoft.com/office/powerpoint/2010/main" val="2430029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3700</TotalTime>
  <Words>1061</Words>
  <Application>Microsoft Office PowerPoint</Application>
  <PresentationFormat>Widescreen</PresentationFormat>
  <Paragraphs>141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Camilla</dc:creator>
  <cp:lastModifiedBy>emerson casali</cp:lastModifiedBy>
  <cp:revision>42</cp:revision>
  <dcterms:created xsi:type="dcterms:W3CDTF">2022-07-14T19:13:21Z</dcterms:created>
  <dcterms:modified xsi:type="dcterms:W3CDTF">2024-09-11T22:37:57Z</dcterms:modified>
</cp:coreProperties>
</file>