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54" r:id="rId5"/>
    <p:sldId id="455" r:id="rId6"/>
    <p:sldId id="349" r:id="rId7"/>
    <p:sldId id="472" r:id="rId8"/>
    <p:sldId id="473" r:id="rId9"/>
    <p:sldId id="474" r:id="rId10"/>
    <p:sldId id="461" r:id="rId11"/>
    <p:sldId id="456" r:id="rId12"/>
    <p:sldId id="315" r:id="rId13"/>
    <p:sldId id="390" r:id="rId14"/>
    <p:sldId id="489" r:id="rId15"/>
    <p:sldId id="436" r:id="rId16"/>
    <p:sldId id="490" r:id="rId17"/>
    <p:sldId id="429" r:id="rId18"/>
    <p:sldId id="452" r:id="rId19"/>
    <p:sldId id="478" r:id="rId20"/>
    <p:sldId id="479" r:id="rId21"/>
    <p:sldId id="481" r:id="rId22"/>
    <p:sldId id="482" r:id="rId23"/>
    <p:sldId id="483" r:id="rId24"/>
    <p:sldId id="484" r:id="rId25"/>
    <p:sldId id="485" r:id="rId26"/>
    <p:sldId id="453" r:id="rId27"/>
  </p:sldIdLst>
  <p:sldSz cx="9144000" cy="6858000" type="screen4x3"/>
  <p:notesSz cx="6799263" cy="99298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10">
          <p15:clr>
            <a:srgbClr val="A4A3A4"/>
          </p15:clr>
        </p15:guide>
        <p15:guide id="2" pos="33">
          <p15:clr>
            <a:srgbClr val="A4A3A4"/>
          </p15:clr>
        </p15:guide>
        <p15:guide id="3" pos="55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éa Thomé Sekeff" initials="ATS" lastIdx="4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0064C7"/>
    <a:srgbClr val="DECC12"/>
    <a:srgbClr val="E6E7E8"/>
    <a:srgbClr val="454647"/>
    <a:srgbClr val="6E6D8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7846" autoAdjust="0"/>
  </p:normalViewPr>
  <p:slideViewPr>
    <p:cSldViewPr snapToGrid="0">
      <p:cViewPr varScale="1">
        <p:scale>
          <a:sx n="74" d="100"/>
          <a:sy n="74" d="100"/>
        </p:scale>
        <p:origin x="1608" y="60"/>
      </p:cViewPr>
      <p:guideLst>
        <p:guide orient="horz" pos="4110"/>
        <p:guide pos="33"/>
        <p:guide pos="55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7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bqpsrv01\projetos$\PESQUISAS%20IBQP\GEM\GEM\GEM%202014\Arquivos%20apresenta&#231;&#227;o%20Bed&#234;\Tabelas%20e%20gr&#225;ficos%20dos%20slid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'Slide 11 - Motivação'!$A$2</c:f>
              <c:strCache>
                <c:ptCount val="1"/>
                <c:pt idx="0">
                  <c:v>Empreendedores por oportunidade como % da TEA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'Slide 11 - Motivação'!$B$1:$N$1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'Slide 11 - Motivação'!$B$2:$N$2</c:f>
              <c:numCache>
                <c:formatCode>0.0</c:formatCode>
                <c:ptCount val="13"/>
                <c:pt idx="0" formatCode="General">
                  <c:v>42.4</c:v>
                </c:pt>
                <c:pt idx="1">
                  <c:v>53.3</c:v>
                </c:pt>
                <c:pt idx="2">
                  <c:v>52.3</c:v>
                </c:pt>
                <c:pt idx="3">
                  <c:v>52.3</c:v>
                </c:pt>
                <c:pt idx="4">
                  <c:v>50.9</c:v>
                </c:pt>
                <c:pt idx="5">
                  <c:v>56.1</c:v>
                </c:pt>
                <c:pt idx="6">
                  <c:v>66.7</c:v>
                </c:pt>
                <c:pt idx="7">
                  <c:v>60</c:v>
                </c:pt>
                <c:pt idx="8">
                  <c:v>67.3</c:v>
                </c:pt>
                <c:pt idx="9">
                  <c:v>67.5</c:v>
                </c:pt>
                <c:pt idx="10">
                  <c:v>69.2</c:v>
                </c:pt>
                <c:pt idx="11">
                  <c:v>71.3</c:v>
                </c:pt>
                <c:pt idx="12">
                  <c:v>70.599999999999994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8537848"/>
        <c:axId val="238538240"/>
      </c:lineChart>
      <c:catAx>
        <c:axId val="23853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38538240"/>
        <c:crosses val="autoZero"/>
        <c:auto val="1"/>
        <c:lblAlgn val="ctr"/>
        <c:lblOffset val="100"/>
        <c:noMultiLvlLbl val="0"/>
      </c:catAx>
      <c:valAx>
        <c:axId val="238538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8537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19661677851022E-2"/>
          <c:y val="6.0493740440718292E-2"/>
          <c:w val="0.84845733414929403"/>
          <c:h val="0.610514771120249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Taxa Total de Empreendedorismo</c:v>
                </c:pt>
              </c:strCache>
            </c:strRef>
          </c:tx>
          <c:spPr>
            <a:solidFill>
              <a:srgbClr val="0066CC"/>
            </a:solidFill>
          </c:spPr>
          <c:invertIfNegative val="0"/>
          <c:cat>
            <c:strRef>
              <c:f>Plan1!$A$2:$A$6</c:f>
              <c:strCache>
                <c:ptCount val="5"/>
                <c:pt idx="0">
                  <c:v>Brasil</c:v>
                </c:pt>
                <c:pt idx="1">
                  <c:v>China</c:v>
                </c:pt>
                <c:pt idx="2">
                  <c:v>Índia</c:v>
                </c:pt>
                <c:pt idx="3">
                  <c:v>África do Sul</c:v>
                </c:pt>
                <c:pt idx="4">
                  <c:v>Rússia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34.5</c:v>
                </c:pt>
                <c:pt idx="1">
                  <c:v>26.7</c:v>
                </c:pt>
                <c:pt idx="2">
                  <c:v>10.200000000000001</c:v>
                </c:pt>
                <c:pt idx="3">
                  <c:v>9.6</c:v>
                </c:pt>
                <c:pt idx="4">
                  <c:v>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539416"/>
        <c:axId val="238539808"/>
      </c:barChart>
      <c:catAx>
        <c:axId val="238539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238539808"/>
        <c:crosses val="autoZero"/>
        <c:auto val="1"/>
        <c:lblAlgn val="ctr"/>
        <c:lblOffset val="100"/>
        <c:noMultiLvlLbl val="0"/>
      </c:catAx>
      <c:valAx>
        <c:axId val="23853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8539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1355414299056064E-2"/>
          <c:y val="0.88491333817765983"/>
          <c:w val="0.4098151211494715"/>
          <c:h val="0.11487857119832648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3E9E6C-AA69-4CAD-8AD3-5F588C359C8E}" type="doc">
      <dgm:prSet loTypeId="urn:microsoft.com/office/officeart/2005/8/layout/pyramid1" loCatId="pyramid" qsTypeId="urn:microsoft.com/office/officeart/2005/8/quickstyle/simple1#7" qsCatId="simple" csTypeId="urn:microsoft.com/office/officeart/2005/8/colors/colorful1#4" csCatId="colorful" phldr="1"/>
      <dgm:spPr/>
    </dgm:pt>
    <dgm:pt modelId="{36065A23-CA83-4476-B0C7-91549FFA5C8A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BR" sz="1300" b="1" dirty="0" smtClean="0">
              <a:solidFill>
                <a:schemeClr val="bg1"/>
              </a:solidFill>
            </a:rPr>
            <a:t>EPP</a:t>
          </a:r>
          <a:endParaRPr lang="pt-BR" sz="1300" b="1" dirty="0">
            <a:solidFill>
              <a:schemeClr val="bg1"/>
            </a:solidFill>
          </a:endParaRPr>
        </a:p>
      </dgm:t>
    </dgm:pt>
    <dgm:pt modelId="{26C911E7-4F6D-4E68-AA2B-405CDF2A99DD}" type="parTrans" cxnId="{7395F0EF-A74E-4553-BC9C-6148064748CB}">
      <dgm:prSet/>
      <dgm:spPr/>
      <dgm:t>
        <a:bodyPr/>
        <a:lstStyle/>
        <a:p>
          <a:endParaRPr lang="pt-BR"/>
        </a:p>
      </dgm:t>
    </dgm:pt>
    <dgm:pt modelId="{4DBBD2B5-2645-4823-A56A-B0EDC2F665A2}" type="sibTrans" cxnId="{7395F0EF-A74E-4553-BC9C-6148064748CB}">
      <dgm:prSet/>
      <dgm:spPr/>
      <dgm:t>
        <a:bodyPr/>
        <a:lstStyle/>
        <a:p>
          <a:endParaRPr lang="pt-BR"/>
        </a:p>
      </dgm:t>
    </dgm:pt>
    <dgm:pt modelId="{8129104C-E93B-46D1-A8CB-3FEE3AD02326}">
      <dgm:prSet phldrT="[Texto]"/>
      <dgm:spPr>
        <a:solidFill>
          <a:srgbClr val="92D050"/>
        </a:solidFill>
      </dgm:spPr>
      <dgm:t>
        <a:bodyPr/>
        <a:lstStyle/>
        <a:p>
          <a:r>
            <a:rPr lang="pt-BR" b="1" dirty="0" smtClean="0"/>
            <a:t>Microempresa</a:t>
          </a:r>
          <a:endParaRPr lang="pt-BR" b="1" dirty="0"/>
        </a:p>
      </dgm:t>
    </dgm:pt>
    <dgm:pt modelId="{14A3B1FB-C8E8-4887-AB57-712862946674}" type="parTrans" cxnId="{D0F7B578-C0B7-4538-BD6E-7839F8A79DFB}">
      <dgm:prSet/>
      <dgm:spPr/>
      <dgm:t>
        <a:bodyPr/>
        <a:lstStyle/>
        <a:p>
          <a:endParaRPr lang="pt-BR"/>
        </a:p>
      </dgm:t>
    </dgm:pt>
    <dgm:pt modelId="{8D723F44-CD0F-4AFC-8A99-F7AA60C4579F}" type="sibTrans" cxnId="{D0F7B578-C0B7-4538-BD6E-7839F8A79DFB}">
      <dgm:prSet/>
      <dgm:spPr/>
      <dgm:t>
        <a:bodyPr/>
        <a:lstStyle/>
        <a:p>
          <a:endParaRPr lang="pt-BR"/>
        </a:p>
      </dgm:t>
    </dgm:pt>
    <dgm:pt modelId="{044DEC00-8B7F-4288-8BF6-9E81C42DB80F}">
      <dgm:prSet phldrT="[Texto]"/>
      <dgm:spPr>
        <a:solidFill>
          <a:srgbClr val="FFC000"/>
        </a:solidFill>
      </dgm:spPr>
      <dgm:t>
        <a:bodyPr/>
        <a:lstStyle/>
        <a:p>
          <a:r>
            <a:rPr lang="pt-BR" b="1" dirty="0" smtClean="0"/>
            <a:t>Potencial Empresário</a:t>
          </a:r>
          <a:endParaRPr lang="pt-BR" b="1" dirty="0"/>
        </a:p>
      </dgm:t>
    </dgm:pt>
    <dgm:pt modelId="{29F861C7-9B44-4134-8E10-B8CCB871CBC1}" type="parTrans" cxnId="{412172CD-1D94-4BDE-B018-98E322D6EF33}">
      <dgm:prSet/>
      <dgm:spPr/>
      <dgm:t>
        <a:bodyPr/>
        <a:lstStyle/>
        <a:p>
          <a:endParaRPr lang="pt-BR"/>
        </a:p>
      </dgm:t>
    </dgm:pt>
    <dgm:pt modelId="{D3FAAF54-DE92-445E-9D9C-69B6F3C5B4A4}" type="sibTrans" cxnId="{412172CD-1D94-4BDE-B018-98E322D6EF33}">
      <dgm:prSet/>
      <dgm:spPr/>
      <dgm:t>
        <a:bodyPr/>
        <a:lstStyle/>
        <a:p>
          <a:endParaRPr lang="pt-BR"/>
        </a:p>
      </dgm:t>
    </dgm:pt>
    <dgm:pt modelId="{8C1FB213-FA88-4EC2-9F24-B21F0D11B48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 b="1" dirty="0" smtClean="0"/>
            <a:t>Microempreendedor Individual</a:t>
          </a:r>
          <a:endParaRPr lang="pt-BR" b="1" dirty="0"/>
        </a:p>
      </dgm:t>
    </dgm:pt>
    <dgm:pt modelId="{914EC0B7-7DD4-46CE-99BC-DCAC8E44F226}" type="parTrans" cxnId="{857ADF42-EC34-4620-A446-DC1E241D1296}">
      <dgm:prSet/>
      <dgm:spPr/>
      <dgm:t>
        <a:bodyPr/>
        <a:lstStyle/>
        <a:p>
          <a:endParaRPr lang="pt-BR"/>
        </a:p>
      </dgm:t>
    </dgm:pt>
    <dgm:pt modelId="{F2A59480-9086-4E3B-9AFC-B74FB773F44A}" type="sibTrans" cxnId="{857ADF42-EC34-4620-A446-DC1E241D1296}">
      <dgm:prSet/>
      <dgm:spPr/>
      <dgm:t>
        <a:bodyPr/>
        <a:lstStyle/>
        <a:p>
          <a:endParaRPr lang="pt-BR"/>
        </a:p>
      </dgm:t>
    </dgm:pt>
    <dgm:pt modelId="{DB8F73A9-4031-4BF3-9A76-928691CCDD88}">
      <dgm:prSet phldrT="[Texto]"/>
      <dgm:spPr>
        <a:solidFill>
          <a:srgbClr val="00B0F0"/>
        </a:solidFill>
      </dgm:spPr>
      <dgm:t>
        <a:bodyPr/>
        <a:lstStyle/>
        <a:p>
          <a:r>
            <a:rPr lang="pt-BR" b="1" dirty="0" smtClean="0"/>
            <a:t>Produtor Rural</a:t>
          </a:r>
          <a:endParaRPr lang="pt-BR" b="1" dirty="0"/>
        </a:p>
      </dgm:t>
    </dgm:pt>
    <dgm:pt modelId="{7FC75BE0-656A-4687-B2B4-C9AD674700A3}" type="parTrans" cxnId="{517AC1C7-894B-485D-A885-6DECB445113E}">
      <dgm:prSet/>
      <dgm:spPr/>
      <dgm:t>
        <a:bodyPr/>
        <a:lstStyle/>
        <a:p>
          <a:endParaRPr lang="pt-BR"/>
        </a:p>
      </dgm:t>
    </dgm:pt>
    <dgm:pt modelId="{31C3DECE-4BD2-4AE4-93C7-597A1F006618}" type="sibTrans" cxnId="{517AC1C7-894B-485D-A885-6DECB445113E}">
      <dgm:prSet/>
      <dgm:spPr/>
      <dgm:t>
        <a:bodyPr/>
        <a:lstStyle/>
        <a:p>
          <a:endParaRPr lang="pt-BR"/>
        </a:p>
      </dgm:t>
    </dgm:pt>
    <dgm:pt modelId="{ED82B744-ACAC-40F6-B9F6-06CBF8BBC799}">
      <dgm:prSet/>
      <dgm:spPr>
        <a:solidFill>
          <a:srgbClr val="FF3300"/>
        </a:solidFill>
      </dgm:spPr>
      <dgm:t>
        <a:bodyPr/>
        <a:lstStyle/>
        <a:p>
          <a:r>
            <a:rPr lang="pt-BR" b="1" dirty="0" smtClean="0"/>
            <a:t>Potencial Empreendedor</a:t>
          </a:r>
          <a:endParaRPr lang="pt-BR" b="1" dirty="0"/>
        </a:p>
      </dgm:t>
    </dgm:pt>
    <dgm:pt modelId="{C8DE0B24-632D-49B6-A96F-2DA0FE23D9F1}" type="parTrans" cxnId="{FCF33214-4CFD-4D48-8A05-7090FA054BBC}">
      <dgm:prSet/>
      <dgm:spPr/>
      <dgm:t>
        <a:bodyPr/>
        <a:lstStyle/>
        <a:p>
          <a:endParaRPr lang="pt-BR"/>
        </a:p>
      </dgm:t>
    </dgm:pt>
    <dgm:pt modelId="{E751796D-7649-4593-8238-26669F0763FE}" type="sibTrans" cxnId="{FCF33214-4CFD-4D48-8A05-7090FA054BBC}">
      <dgm:prSet/>
      <dgm:spPr/>
      <dgm:t>
        <a:bodyPr/>
        <a:lstStyle/>
        <a:p>
          <a:endParaRPr lang="pt-BR"/>
        </a:p>
      </dgm:t>
    </dgm:pt>
    <dgm:pt modelId="{0EDF4C47-1371-4C87-893F-667A5B8BC217}" type="pres">
      <dgm:prSet presAssocID="{473E9E6C-AA69-4CAD-8AD3-5F588C359C8E}" presName="Name0" presStyleCnt="0">
        <dgm:presLayoutVars>
          <dgm:dir/>
          <dgm:animLvl val="lvl"/>
          <dgm:resizeHandles val="exact"/>
        </dgm:presLayoutVars>
      </dgm:prSet>
      <dgm:spPr/>
    </dgm:pt>
    <dgm:pt modelId="{76528C91-1A5C-4FF2-BA98-C77A2E1737D9}" type="pres">
      <dgm:prSet presAssocID="{36065A23-CA83-4476-B0C7-91549FFA5C8A}" presName="Name8" presStyleCnt="0"/>
      <dgm:spPr/>
    </dgm:pt>
    <dgm:pt modelId="{7FA06337-7F71-49AD-913A-AC0E66AB89AF}" type="pres">
      <dgm:prSet presAssocID="{36065A23-CA83-4476-B0C7-91549FFA5C8A}" presName="level" presStyleLbl="node1" presStyleIdx="0" presStyleCnt="6" custLinFactNeighborX="577" custLinFactNeighborY="911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81888-B0EA-4071-934A-D4F3EDE13183}" type="pres">
      <dgm:prSet presAssocID="{36065A23-CA83-4476-B0C7-91549FFA5C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F41CA5-EB83-4CCE-9952-1C909F972AB4}" type="pres">
      <dgm:prSet presAssocID="{8129104C-E93B-46D1-A8CB-3FEE3AD02326}" presName="Name8" presStyleCnt="0"/>
      <dgm:spPr/>
    </dgm:pt>
    <dgm:pt modelId="{ACCADAAD-97F2-4A36-AF03-E94F317448B4}" type="pres">
      <dgm:prSet presAssocID="{8129104C-E93B-46D1-A8CB-3FEE3AD02326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E0538D1-54FF-4ABD-9B3E-AD41824BCBD6}" type="pres">
      <dgm:prSet presAssocID="{8129104C-E93B-46D1-A8CB-3FEE3AD023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773340-9AE0-4137-81E6-E3C1FCA03D94}" type="pres">
      <dgm:prSet presAssocID="{8C1FB213-FA88-4EC2-9F24-B21F0D11B486}" presName="Name8" presStyleCnt="0"/>
      <dgm:spPr/>
    </dgm:pt>
    <dgm:pt modelId="{5D9346C6-941C-4612-8089-0F96F1908568}" type="pres">
      <dgm:prSet presAssocID="{8C1FB213-FA88-4EC2-9F24-B21F0D11B486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85BA52-F379-47E3-A3E2-71C6EC9FC848}" type="pres">
      <dgm:prSet presAssocID="{8C1FB213-FA88-4EC2-9F24-B21F0D11B4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A6769C-6690-4BC1-8A43-8E9D4A5931A1}" type="pres">
      <dgm:prSet presAssocID="{DB8F73A9-4031-4BF3-9A76-928691CCDD88}" presName="Name8" presStyleCnt="0"/>
      <dgm:spPr/>
    </dgm:pt>
    <dgm:pt modelId="{B5A2C9BC-3D31-47D2-8C9A-726A64B74D30}" type="pres">
      <dgm:prSet presAssocID="{DB8F73A9-4031-4BF3-9A76-928691CCDD88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4FB309-4300-4005-9A25-9B97C6AD9971}" type="pres">
      <dgm:prSet presAssocID="{DB8F73A9-4031-4BF3-9A76-928691CCDD8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0AAED4-95A2-4F3A-A62A-7F25ACEA8CB4}" type="pres">
      <dgm:prSet presAssocID="{044DEC00-8B7F-4288-8BF6-9E81C42DB80F}" presName="Name8" presStyleCnt="0"/>
      <dgm:spPr/>
    </dgm:pt>
    <dgm:pt modelId="{D976AB83-8D64-4BB4-A74B-4CA7890E5B77}" type="pres">
      <dgm:prSet presAssocID="{044DEC00-8B7F-4288-8BF6-9E81C42DB80F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5356E7-7A92-43F7-98F6-7FDAC685394E}" type="pres">
      <dgm:prSet presAssocID="{044DEC00-8B7F-4288-8BF6-9E81C42DB8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A72CC8-A8EF-4EC6-ABA6-4015AF79E384}" type="pres">
      <dgm:prSet presAssocID="{ED82B744-ACAC-40F6-B9F6-06CBF8BBC799}" presName="Name8" presStyleCnt="0"/>
      <dgm:spPr/>
    </dgm:pt>
    <dgm:pt modelId="{261F84DD-E114-43EB-88A3-6F2328700771}" type="pres">
      <dgm:prSet presAssocID="{ED82B744-ACAC-40F6-B9F6-06CBF8BBC799}" presName="level" presStyleLbl="node1" presStyleIdx="5" presStyleCnt="6" custLinFactNeighborX="-79" custLinFactNeighborY="-82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C771E0-ABB2-42E9-8EB8-CBDE48BD75CA}" type="pres">
      <dgm:prSet presAssocID="{ED82B744-ACAC-40F6-B9F6-06CBF8BBC79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D5F7EC0-ED9C-4321-9BFA-7159F7393D04}" type="presOf" srcId="{8129104C-E93B-46D1-A8CB-3FEE3AD02326}" destId="{ACCADAAD-97F2-4A36-AF03-E94F317448B4}" srcOrd="0" destOrd="0" presId="urn:microsoft.com/office/officeart/2005/8/layout/pyramid1"/>
    <dgm:cxn modelId="{87C0F926-C22D-4E3F-8193-DD9FD06022A3}" type="presOf" srcId="{8C1FB213-FA88-4EC2-9F24-B21F0D11B486}" destId="{CD85BA52-F379-47E3-A3E2-71C6EC9FC848}" srcOrd="1" destOrd="0" presId="urn:microsoft.com/office/officeart/2005/8/layout/pyramid1"/>
    <dgm:cxn modelId="{3887AD29-263E-47A8-BA6D-9EBE70E5A3DA}" type="presOf" srcId="{DB8F73A9-4031-4BF3-9A76-928691CCDD88}" destId="{3A4FB309-4300-4005-9A25-9B97C6AD9971}" srcOrd="1" destOrd="0" presId="urn:microsoft.com/office/officeart/2005/8/layout/pyramid1"/>
    <dgm:cxn modelId="{FD1E8268-9B34-40E5-9820-0E5287DE3CCE}" type="presOf" srcId="{044DEC00-8B7F-4288-8BF6-9E81C42DB80F}" destId="{D976AB83-8D64-4BB4-A74B-4CA7890E5B77}" srcOrd="0" destOrd="0" presId="urn:microsoft.com/office/officeart/2005/8/layout/pyramid1"/>
    <dgm:cxn modelId="{4CEAC573-78C9-403D-BA3A-1AB795A673B0}" type="presOf" srcId="{ED82B744-ACAC-40F6-B9F6-06CBF8BBC799}" destId="{261F84DD-E114-43EB-88A3-6F2328700771}" srcOrd="0" destOrd="0" presId="urn:microsoft.com/office/officeart/2005/8/layout/pyramid1"/>
    <dgm:cxn modelId="{412172CD-1D94-4BDE-B018-98E322D6EF33}" srcId="{473E9E6C-AA69-4CAD-8AD3-5F588C359C8E}" destId="{044DEC00-8B7F-4288-8BF6-9E81C42DB80F}" srcOrd="4" destOrd="0" parTransId="{29F861C7-9B44-4134-8E10-B8CCB871CBC1}" sibTransId="{D3FAAF54-DE92-445E-9D9C-69B6F3C5B4A4}"/>
    <dgm:cxn modelId="{9AE7AF78-951C-451F-A83B-5063042BBA72}" type="presOf" srcId="{DB8F73A9-4031-4BF3-9A76-928691CCDD88}" destId="{B5A2C9BC-3D31-47D2-8C9A-726A64B74D30}" srcOrd="0" destOrd="0" presId="urn:microsoft.com/office/officeart/2005/8/layout/pyramid1"/>
    <dgm:cxn modelId="{CABB643A-CA48-4661-A090-DC9C806C5C05}" type="presOf" srcId="{8C1FB213-FA88-4EC2-9F24-B21F0D11B486}" destId="{5D9346C6-941C-4612-8089-0F96F1908568}" srcOrd="0" destOrd="0" presId="urn:microsoft.com/office/officeart/2005/8/layout/pyramid1"/>
    <dgm:cxn modelId="{45FD32B4-E87D-42F8-8F51-66A530692E7B}" type="presOf" srcId="{36065A23-CA83-4476-B0C7-91549FFA5C8A}" destId="{7FA06337-7F71-49AD-913A-AC0E66AB89AF}" srcOrd="0" destOrd="0" presId="urn:microsoft.com/office/officeart/2005/8/layout/pyramid1"/>
    <dgm:cxn modelId="{9E6AE679-51E7-4372-A319-9506E096B7D6}" type="presOf" srcId="{ED82B744-ACAC-40F6-B9F6-06CBF8BBC799}" destId="{19C771E0-ABB2-42E9-8EB8-CBDE48BD75CA}" srcOrd="1" destOrd="0" presId="urn:microsoft.com/office/officeart/2005/8/layout/pyramid1"/>
    <dgm:cxn modelId="{3360815D-B783-4151-9E8B-752DFD9124E0}" type="presOf" srcId="{473E9E6C-AA69-4CAD-8AD3-5F588C359C8E}" destId="{0EDF4C47-1371-4C87-893F-667A5B8BC217}" srcOrd="0" destOrd="0" presId="urn:microsoft.com/office/officeart/2005/8/layout/pyramid1"/>
    <dgm:cxn modelId="{D0F7B578-C0B7-4538-BD6E-7839F8A79DFB}" srcId="{473E9E6C-AA69-4CAD-8AD3-5F588C359C8E}" destId="{8129104C-E93B-46D1-A8CB-3FEE3AD02326}" srcOrd="1" destOrd="0" parTransId="{14A3B1FB-C8E8-4887-AB57-712862946674}" sibTransId="{8D723F44-CD0F-4AFC-8A99-F7AA60C4579F}"/>
    <dgm:cxn modelId="{E448D8C2-1342-420C-B66C-995664AC2535}" type="presOf" srcId="{044DEC00-8B7F-4288-8BF6-9E81C42DB80F}" destId="{A35356E7-7A92-43F7-98F6-7FDAC685394E}" srcOrd="1" destOrd="0" presId="urn:microsoft.com/office/officeart/2005/8/layout/pyramid1"/>
    <dgm:cxn modelId="{857ADF42-EC34-4620-A446-DC1E241D1296}" srcId="{473E9E6C-AA69-4CAD-8AD3-5F588C359C8E}" destId="{8C1FB213-FA88-4EC2-9F24-B21F0D11B486}" srcOrd="2" destOrd="0" parTransId="{914EC0B7-7DD4-46CE-99BC-DCAC8E44F226}" sibTransId="{F2A59480-9086-4E3B-9AFC-B74FB773F44A}"/>
    <dgm:cxn modelId="{FCF33214-4CFD-4D48-8A05-7090FA054BBC}" srcId="{473E9E6C-AA69-4CAD-8AD3-5F588C359C8E}" destId="{ED82B744-ACAC-40F6-B9F6-06CBF8BBC799}" srcOrd="5" destOrd="0" parTransId="{C8DE0B24-632D-49B6-A96F-2DA0FE23D9F1}" sibTransId="{E751796D-7649-4593-8238-26669F0763FE}"/>
    <dgm:cxn modelId="{7395F0EF-A74E-4553-BC9C-6148064748CB}" srcId="{473E9E6C-AA69-4CAD-8AD3-5F588C359C8E}" destId="{36065A23-CA83-4476-B0C7-91549FFA5C8A}" srcOrd="0" destOrd="0" parTransId="{26C911E7-4F6D-4E68-AA2B-405CDF2A99DD}" sibTransId="{4DBBD2B5-2645-4823-A56A-B0EDC2F665A2}"/>
    <dgm:cxn modelId="{464E96F2-0046-420E-9825-D365F7B8E0B9}" type="presOf" srcId="{8129104C-E93B-46D1-A8CB-3FEE3AD02326}" destId="{AE0538D1-54FF-4ABD-9B3E-AD41824BCBD6}" srcOrd="1" destOrd="0" presId="urn:microsoft.com/office/officeart/2005/8/layout/pyramid1"/>
    <dgm:cxn modelId="{517AC1C7-894B-485D-A885-6DECB445113E}" srcId="{473E9E6C-AA69-4CAD-8AD3-5F588C359C8E}" destId="{DB8F73A9-4031-4BF3-9A76-928691CCDD88}" srcOrd="3" destOrd="0" parTransId="{7FC75BE0-656A-4687-B2B4-C9AD674700A3}" sibTransId="{31C3DECE-4BD2-4AE4-93C7-597A1F006618}"/>
    <dgm:cxn modelId="{F7548333-66E8-4E91-AF27-E0B25736092D}" type="presOf" srcId="{36065A23-CA83-4476-B0C7-91549FFA5C8A}" destId="{20D81888-B0EA-4071-934A-D4F3EDE13183}" srcOrd="1" destOrd="0" presId="urn:microsoft.com/office/officeart/2005/8/layout/pyramid1"/>
    <dgm:cxn modelId="{B8551286-5B84-40B6-BB59-8ABF8EB2D8E3}" type="presParOf" srcId="{0EDF4C47-1371-4C87-893F-667A5B8BC217}" destId="{76528C91-1A5C-4FF2-BA98-C77A2E1737D9}" srcOrd="0" destOrd="0" presId="urn:microsoft.com/office/officeart/2005/8/layout/pyramid1"/>
    <dgm:cxn modelId="{BE6B45C9-82E2-4F4B-A7AC-668ABA532EB0}" type="presParOf" srcId="{76528C91-1A5C-4FF2-BA98-C77A2E1737D9}" destId="{7FA06337-7F71-49AD-913A-AC0E66AB89AF}" srcOrd="0" destOrd="0" presId="urn:microsoft.com/office/officeart/2005/8/layout/pyramid1"/>
    <dgm:cxn modelId="{11B9CC30-AEFF-46C0-A4C2-823848984493}" type="presParOf" srcId="{76528C91-1A5C-4FF2-BA98-C77A2E1737D9}" destId="{20D81888-B0EA-4071-934A-D4F3EDE13183}" srcOrd="1" destOrd="0" presId="urn:microsoft.com/office/officeart/2005/8/layout/pyramid1"/>
    <dgm:cxn modelId="{14C75D7F-85CC-4082-8B05-ADFB1AAA90EA}" type="presParOf" srcId="{0EDF4C47-1371-4C87-893F-667A5B8BC217}" destId="{48F41CA5-EB83-4CCE-9952-1C909F972AB4}" srcOrd="1" destOrd="0" presId="urn:microsoft.com/office/officeart/2005/8/layout/pyramid1"/>
    <dgm:cxn modelId="{40684D2C-06FA-434D-B4F0-F99892FD7C5B}" type="presParOf" srcId="{48F41CA5-EB83-4CCE-9952-1C909F972AB4}" destId="{ACCADAAD-97F2-4A36-AF03-E94F317448B4}" srcOrd="0" destOrd="0" presId="urn:microsoft.com/office/officeart/2005/8/layout/pyramid1"/>
    <dgm:cxn modelId="{7DF0EB4E-851F-4203-A123-C75A8F7C4D04}" type="presParOf" srcId="{48F41CA5-EB83-4CCE-9952-1C909F972AB4}" destId="{AE0538D1-54FF-4ABD-9B3E-AD41824BCBD6}" srcOrd="1" destOrd="0" presId="urn:microsoft.com/office/officeart/2005/8/layout/pyramid1"/>
    <dgm:cxn modelId="{6BEBFA90-9FCD-4A6A-8896-0E4C416DCF9C}" type="presParOf" srcId="{0EDF4C47-1371-4C87-893F-667A5B8BC217}" destId="{EA773340-9AE0-4137-81E6-E3C1FCA03D94}" srcOrd="2" destOrd="0" presId="urn:microsoft.com/office/officeart/2005/8/layout/pyramid1"/>
    <dgm:cxn modelId="{077E41DD-C21A-43A7-A189-BF056F72BE16}" type="presParOf" srcId="{EA773340-9AE0-4137-81E6-E3C1FCA03D94}" destId="{5D9346C6-941C-4612-8089-0F96F1908568}" srcOrd="0" destOrd="0" presId="urn:microsoft.com/office/officeart/2005/8/layout/pyramid1"/>
    <dgm:cxn modelId="{33C0EAEB-2414-495F-963E-9FA6A8E50A80}" type="presParOf" srcId="{EA773340-9AE0-4137-81E6-E3C1FCA03D94}" destId="{CD85BA52-F379-47E3-A3E2-71C6EC9FC848}" srcOrd="1" destOrd="0" presId="urn:microsoft.com/office/officeart/2005/8/layout/pyramid1"/>
    <dgm:cxn modelId="{D9C9766E-C2F4-4C9A-B0D8-829E5B0A2BB7}" type="presParOf" srcId="{0EDF4C47-1371-4C87-893F-667A5B8BC217}" destId="{3EA6769C-6690-4BC1-8A43-8E9D4A5931A1}" srcOrd="3" destOrd="0" presId="urn:microsoft.com/office/officeart/2005/8/layout/pyramid1"/>
    <dgm:cxn modelId="{06BE1F33-1EC5-4701-95DB-23289519205D}" type="presParOf" srcId="{3EA6769C-6690-4BC1-8A43-8E9D4A5931A1}" destId="{B5A2C9BC-3D31-47D2-8C9A-726A64B74D30}" srcOrd="0" destOrd="0" presId="urn:microsoft.com/office/officeart/2005/8/layout/pyramid1"/>
    <dgm:cxn modelId="{E83B6B72-D4D7-489D-A647-64C706704C9C}" type="presParOf" srcId="{3EA6769C-6690-4BC1-8A43-8E9D4A5931A1}" destId="{3A4FB309-4300-4005-9A25-9B97C6AD9971}" srcOrd="1" destOrd="0" presId="urn:microsoft.com/office/officeart/2005/8/layout/pyramid1"/>
    <dgm:cxn modelId="{249E461D-3FD2-4144-A985-ADF23C16C9D4}" type="presParOf" srcId="{0EDF4C47-1371-4C87-893F-667A5B8BC217}" destId="{530AAED4-95A2-4F3A-A62A-7F25ACEA8CB4}" srcOrd="4" destOrd="0" presId="urn:microsoft.com/office/officeart/2005/8/layout/pyramid1"/>
    <dgm:cxn modelId="{B0FE0792-7F04-4B38-A5E1-D9033DC37888}" type="presParOf" srcId="{530AAED4-95A2-4F3A-A62A-7F25ACEA8CB4}" destId="{D976AB83-8D64-4BB4-A74B-4CA7890E5B77}" srcOrd="0" destOrd="0" presId="urn:microsoft.com/office/officeart/2005/8/layout/pyramid1"/>
    <dgm:cxn modelId="{D22ED7D4-1F23-4952-8B49-2602F3B0DE16}" type="presParOf" srcId="{530AAED4-95A2-4F3A-A62A-7F25ACEA8CB4}" destId="{A35356E7-7A92-43F7-98F6-7FDAC685394E}" srcOrd="1" destOrd="0" presId="urn:microsoft.com/office/officeart/2005/8/layout/pyramid1"/>
    <dgm:cxn modelId="{4FE89399-1465-4C9E-B083-B339BADE65DD}" type="presParOf" srcId="{0EDF4C47-1371-4C87-893F-667A5B8BC217}" destId="{9CA72CC8-A8EF-4EC6-ABA6-4015AF79E384}" srcOrd="5" destOrd="0" presId="urn:microsoft.com/office/officeart/2005/8/layout/pyramid1"/>
    <dgm:cxn modelId="{7E65F0CD-73DF-469C-AD72-06A89182E374}" type="presParOf" srcId="{9CA72CC8-A8EF-4EC6-ABA6-4015AF79E384}" destId="{261F84DD-E114-43EB-88A3-6F2328700771}" srcOrd="0" destOrd="0" presId="urn:microsoft.com/office/officeart/2005/8/layout/pyramid1"/>
    <dgm:cxn modelId="{47FAFEE2-73A1-4A93-A458-280621B48A9B}" type="presParOf" srcId="{9CA72CC8-A8EF-4EC6-ABA6-4015AF79E384}" destId="{19C771E0-ABB2-42E9-8EB8-CBDE48BD75C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883B9C-5535-4FBB-891B-BB0662ECF2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FBF840-D274-44C2-8878-113AF8CAA164}">
      <dgm:prSet custT="1"/>
      <dgm:spPr>
        <a:xfrm rot="10800000">
          <a:off x="1481038" y="1902"/>
          <a:ext cx="5083210" cy="802724"/>
        </a:xfrm>
        <a:prstGeom prst="homePlate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 rtl="0"/>
          <a:r>
            <a:rPr lang="pt-BR" sz="21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2.187.608 pequenos negócios atendidos</a:t>
          </a:r>
          <a:endParaRPr lang="pt-BR" sz="2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0BFAF68-FFDD-4106-ACD4-7334857EAE77}" type="parTrans" cxnId="{1E19D01B-0AAE-43AD-94DD-821C3E00742E}">
      <dgm:prSet/>
      <dgm:spPr/>
      <dgm:t>
        <a:bodyPr/>
        <a:lstStyle/>
        <a:p>
          <a:pPr algn="l"/>
          <a:endParaRPr lang="pt-BR" sz="2100"/>
        </a:p>
      </dgm:t>
    </dgm:pt>
    <dgm:pt modelId="{CE0C3C4F-8542-4C90-BDCA-1C8FB2705A4A}" type="sibTrans" cxnId="{1E19D01B-0AAE-43AD-94DD-821C3E00742E}">
      <dgm:prSet/>
      <dgm:spPr/>
      <dgm:t>
        <a:bodyPr/>
        <a:lstStyle/>
        <a:p>
          <a:pPr algn="l"/>
          <a:endParaRPr lang="pt-BR" sz="2100"/>
        </a:p>
      </dgm:t>
    </dgm:pt>
    <dgm:pt modelId="{61EAE13F-B98A-4ECE-A942-D1091BD29538}">
      <dgm:prSet custT="1"/>
      <dgm:spPr>
        <a:xfrm rot="10800000">
          <a:off x="1481038" y="1044245"/>
          <a:ext cx="5083210" cy="802724"/>
        </a:xfrm>
        <a:prstGeom prst="homePlate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 rtl="0"/>
          <a:r>
            <a:rPr lang="pt-BR" sz="21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2.130.964 potenciais empresários atendidos</a:t>
          </a:r>
          <a:endParaRPr lang="pt-BR" sz="2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7E0DDC-CAE6-48BB-AB59-D4F517CC1D81}" type="parTrans" cxnId="{1AE9B12B-AB96-431D-AFD9-8D9BE390549E}">
      <dgm:prSet/>
      <dgm:spPr/>
      <dgm:t>
        <a:bodyPr/>
        <a:lstStyle/>
        <a:p>
          <a:pPr algn="l"/>
          <a:endParaRPr lang="pt-BR" sz="2100"/>
        </a:p>
      </dgm:t>
    </dgm:pt>
    <dgm:pt modelId="{8AA69C15-757F-4001-860E-1FD8529A575E}" type="sibTrans" cxnId="{1AE9B12B-AB96-431D-AFD9-8D9BE390549E}">
      <dgm:prSet/>
      <dgm:spPr/>
      <dgm:t>
        <a:bodyPr/>
        <a:lstStyle/>
        <a:p>
          <a:pPr algn="l"/>
          <a:endParaRPr lang="pt-BR" sz="2100"/>
        </a:p>
      </dgm:t>
    </dgm:pt>
    <dgm:pt modelId="{1D14442E-DFC7-4D20-AD2B-26A04BD1BC06}">
      <dgm:prSet custT="1"/>
      <dgm:spPr>
        <a:xfrm rot="10800000">
          <a:off x="1481038" y="2086589"/>
          <a:ext cx="5083210" cy="802724"/>
        </a:xfrm>
        <a:prstGeom prst="homePlate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 rtl="0"/>
          <a:r>
            <a:rPr lang="pt-BR" sz="21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821.705 potenciais empreendedores atendidos</a:t>
          </a:r>
          <a:endParaRPr lang="pt-BR" sz="2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7042C18-EAE7-41D0-85DB-44CB9599B925}" type="parTrans" cxnId="{98C10A9D-1BA3-4928-A679-AB6378251AE0}">
      <dgm:prSet/>
      <dgm:spPr/>
      <dgm:t>
        <a:bodyPr/>
        <a:lstStyle/>
        <a:p>
          <a:pPr algn="l"/>
          <a:endParaRPr lang="pt-BR" sz="2100"/>
        </a:p>
      </dgm:t>
    </dgm:pt>
    <dgm:pt modelId="{CE130933-BA91-4F28-9ED9-EF72FB15F971}" type="sibTrans" cxnId="{98C10A9D-1BA3-4928-A679-AB6378251AE0}">
      <dgm:prSet/>
      <dgm:spPr/>
      <dgm:t>
        <a:bodyPr/>
        <a:lstStyle/>
        <a:p>
          <a:pPr algn="l"/>
          <a:endParaRPr lang="pt-BR" sz="2100"/>
        </a:p>
      </dgm:t>
    </dgm:pt>
    <dgm:pt modelId="{E6FEF79E-9495-4EE3-BC56-17D915B7AAFD}">
      <dgm:prSet custT="1"/>
      <dgm:spPr>
        <a:xfrm rot="10800000">
          <a:off x="1481038" y="3128932"/>
          <a:ext cx="5083210" cy="802724"/>
        </a:xfrm>
        <a:prstGeom prst="homePlate">
          <a:avLst/>
        </a:prstGeom>
        <a:solidFill>
          <a:srgbClr val="0070C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 rtl="0"/>
          <a:r>
            <a:rPr lang="pt-BR" sz="21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5.140.277 clientes atendidos</a:t>
          </a:r>
          <a:endParaRPr lang="pt-BR" sz="21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A7F13FE-F7B2-46BC-9CE7-7E5122620DAB}" type="sibTrans" cxnId="{4EFB6324-DFEC-4EFE-ADDC-631757F41913}">
      <dgm:prSet/>
      <dgm:spPr/>
      <dgm:t>
        <a:bodyPr/>
        <a:lstStyle/>
        <a:p>
          <a:pPr algn="l"/>
          <a:endParaRPr lang="pt-BR" sz="2100"/>
        </a:p>
      </dgm:t>
    </dgm:pt>
    <dgm:pt modelId="{DAA62B2A-1B1C-41A9-A14F-D473FDCA7FFF}" type="parTrans" cxnId="{4EFB6324-DFEC-4EFE-ADDC-631757F41913}">
      <dgm:prSet/>
      <dgm:spPr/>
      <dgm:t>
        <a:bodyPr/>
        <a:lstStyle/>
        <a:p>
          <a:pPr algn="l"/>
          <a:endParaRPr lang="pt-BR" sz="2100"/>
        </a:p>
      </dgm:t>
    </dgm:pt>
    <dgm:pt modelId="{7EA7B719-A1A2-456B-84C3-617FA3F15569}" type="pres">
      <dgm:prSet presAssocID="{9A883B9C-5535-4FBB-891B-BB0662ECF29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EB3642-E00C-4D27-8E76-7B0C3ABB0D30}" type="pres">
      <dgm:prSet presAssocID="{DAFBF840-D274-44C2-8878-113AF8CAA164}" presName="composite" presStyleCnt="0"/>
      <dgm:spPr/>
    </dgm:pt>
    <dgm:pt modelId="{FFE18C76-FC44-46D0-80AC-C944B9E28008}" type="pres">
      <dgm:prSet presAssocID="{DAFBF840-D274-44C2-8878-113AF8CAA164}" presName="imgShp" presStyleLbl="fgImgPlace1" presStyleIdx="0" presStyleCnt="4"/>
      <dgm:spPr>
        <a:xfrm>
          <a:off x="1079676" y="1902"/>
          <a:ext cx="802724" cy="80272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F8740BAC-A571-4083-A834-61F51989AB47}" type="pres">
      <dgm:prSet presAssocID="{DAFBF840-D274-44C2-8878-113AF8CAA16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58DB4FA-F63F-41A0-B77F-27B7966BED66}" type="pres">
      <dgm:prSet presAssocID="{CE0C3C4F-8542-4C90-BDCA-1C8FB2705A4A}" presName="spacing" presStyleCnt="0"/>
      <dgm:spPr/>
    </dgm:pt>
    <dgm:pt modelId="{53A536B3-EAFC-423E-A0AB-AAFD1F333D60}" type="pres">
      <dgm:prSet presAssocID="{61EAE13F-B98A-4ECE-A942-D1091BD29538}" presName="composite" presStyleCnt="0"/>
      <dgm:spPr/>
    </dgm:pt>
    <dgm:pt modelId="{6AD464EB-2C48-4D74-B49B-3A0C00385266}" type="pres">
      <dgm:prSet presAssocID="{61EAE13F-B98A-4ECE-A942-D1091BD29538}" presName="imgShp" presStyleLbl="fgImgPlace1" presStyleIdx="1" presStyleCnt="4"/>
      <dgm:spPr>
        <a:xfrm>
          <a:off x="1079676" y="1044245"/>
          <a:ext cx="802724" cy="80272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F5C4FD47-045E-4FDA-9CD9-52A4C34FBCD5}" type="pres">
      <dgm:prSet presAssocID="{61EAE13F-B98A-4ECE-A942-D1091BD2953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E5A508-2EAB-44EE-9730-BAB154D48AEE}" type="pres">
      <dgm:prSet presAssocID="{8AA69C15-757F-4001-860E-1FD8529A575E}" presName="spacing" presStyleCnt="0"/>
      <dgm:spPr/>
    </dgm:pt>
    <dgm:pt modelId="{AA3EE2F5-6DD4-4B51-8E2A-A1539001C73A}" type="pres">
      <dgm:prSet presAssocID="{1D14442E-DFC7-4D20-AD2B-26A04BD1BC06}" presName="composite" presStyleCnt="0"/>
      <dgm:spPr/>
    </dgm:pt>
    <dgm:pt modelId="{991FDB32-8382-4166-BE70-4A2621E684EC}" type="pres">
      <dgm:prSet presAssocID="{1D14442E-DFC7-4D20-AD2B-26A04BD1BC06}" presName="imgShp" presStyleLbl="fgImgPlace1" presStyleIdx="2" presStyleCnt="4"/>
      <dgm:spPr>
        <a:xfrm>
          <a:off x="1079676" y="2086589"/>
          <a:ext cx="802724" cy="80272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6242C5F3-4008-4469-8E36-296826572FA4}" type="pres">
      <dgm:prSet presAssocID="{1D14442E-DFC7-4D20-AD2B-26A04BD1BC06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D83496-A126-49D0-8E69-DFA87CCD9525}" type="pres">
      <dgm:prSet presAssocID="{CE130933-BA91-4F28-9ED9-EF72FB15F971}" presName="spacing" presStyleCnt="0"/>
      <dgm:spPr/>
    </dgm:pt>
    <dgm:pt modelId="{83B25910-41E3-4A31-8999-985EB8F82FD5}" type="pres">
      <dgm:prSet presAssocID="{E6FEF79E-9495-4EE3-BC56-17D915B7AAFD}" presName="composite" presStyleCnt="0"/>
      <dgm:spPr/>
    </dgm:pt>
    <dgm:pt modelId="{236F727C-4A33-48EB-87F3-5C84F4D90DB1}" type="pres">
      <dgm:prSet presAssocID="{E6FEF79E-9495-4EE3-BC56-17D915B7AAFD}" presName="imgShp" presStyleLbl="fgImgPlace1" presStyleIdx="3" presStyleCnt="4"/>
      <dgm:spPr>
        <a:xfrm>
          <a:off x="1079676" y="3128932"/>
          <a:ext cx="802724" cy="802724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pt-BR"/>
        </a:p>
      </dgm:t>
    </dgm:pt>
    <dgm:pt modelId="{829B26BE-D54C-42C5-A7E0-2D12E0FCE88A}" type="pres">
      <dgm:prSet presAssocID="{E6FEF79E-9495-4EE3-BC56-17D915B7AAF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EFB6324-DFEC-4EFE-ADDC-631757F41913}" srcId="{9A883B9C-5535-4FBB-891B-BB0662ECF29C}" destId="{E6FEF79E-9495-4EE3-BC56-17D915B7AAFD}" srcOrd="3" destOrd="0" parTransId="{DAA62B2A-1B1C-41A9-A14F-D473FDCA7FFF}" sibTransId="{8A7F13FE-F7B2-46BC-9CE7-7E5122620DAB}"/>
    <dgm:cxn modelId="{3D4CE104-3C27-42D9-BAC8-7375D97B598B}" type="presOf" srcId="{1D14442E-DFC7-4D20-AD2B-26A04BD1BC06}" destId="{6242C5F3-4008-4469-8E36-296826572FA4}" srcOrd="0" destOrd="0" presId="urn:microsoft.com/office/officeart/2005/8/layout/vList3"/>
    <dgm:cxn modelId="{CEEEA9BF-7F60-4785-A50F-2482AA843026}" type="presOf" srcId="{DAFBF840-D274-44C2-8878-113AF8CAA164}" destId="{F8740BAC-A571-4083-A834-61F51989AB47}" srcOrd="0" destOrd="0" presId="urn:microsoft.com/office/officeart/2005/8/layout/vList3"/>
    <dgm:cxn modelId="{1AE9B12B-AB96-431D-AFD9-8D9BE390549E}" srcId="{9A883B9C-5535-4FBB-891B-BB0662ECF29C}" destId="{61EAE13F-B98A-4ECE-A942-D1091BD29538}" srcOrd="1" destOrd="0" parTransId="{217E0DDC-CAE6-48BB-AB59-D4F517CC1D81}" sibTransId="{8AA69C15-757F-4001-860E-1FD8529A575E}"/>
    <dgm:cxn modelId="{1E19D01B-0AAE-43AD-94DD-821C3E00742E}" srcId="{9A883B9C-5535-4FBB-891B-BB0662ECF29C}" destId="{DAFBF840-D274-44C2-8878-113AF8CAA164}" srcOrd="0" destOrd="0" parTransId="{50BFAF68-FFDD-4106-ACD4-7334857EAE77}" sibTransId="{CE0C3C4F-8542-4C90-BDCA-1C8FB2705A4A}"/>
    <dgm:cxn modelId="{EDBFEA7E-013B-42E3-90C3-2F0804E5B6A8}" type="presOf" srcId="{61EAE13F-B98A-4ECE-A942-D1091BD29538}" destId="{F5C4FD47-045E-4FDA-9CD9-52A4C34FBCD5}" srcOrd="0" destOrd="0" presId="urn:microsoft.com/office/officeart/2005/8/layout/vList3"/>
    <dgm:cxn modelId="{6E4EE8A5-1A4A-439C-B760-6925E67D2F76}" type="presOf" srcId="{9A883B9C-5535-4FBB-891B-BB0662ECF29C}" destId="{7EA7B719-A1A2-456B-84C3-617FA3F15569}" srcOrd="0" destOrd="0" presId="urn:microsoft.com/office/officeart/2005/8/layout/vList3"/>
    <dgm:cxn modelId="{98C10A9D-1BA3-4928-A679-AB6378251AE0}" srcId="{9A883B9C-5535-4FBB-891B-BB0662ECF29C}" destId="{1D14442E-DFC7-4D20-AD2B-26A04BD1BC06}" srcOrd="2" destOrd="0" parTransId="{77042C18-EAE7-41D0-85DB-44CB9599B925}" sibTransId="{CE130933-BA91-4F28-9ED9-EF72FB15F971}"/>
    <dgm:cxn modelId="{765A32A4-F460-4D20-858D-94E610D3C8D1}" type="presOf" srcId="{E6FEF79E-9495-4EE3-BC56-17D915B7AAFD}" destId="{829B26BE-D54C-42C5-A7E0-2D12E0FCE88A}" srcOrd="0" destOrd="0" presId="urn:microsoft.com/office/officeart/2005/8/layout/vList3"/>
    <dgm:cxn modelId="{C20E8096-BDE7-4F5C-AF48-C0CFAEBD5808}" type="presParOf" srcId="{7EA7B719-A1A2-456B-84C3-617FA3F15569}" destId="{46EB3642-E00C-4D27-8E76-7B0C3ABB0D30}" srcOrd="0" destOrd="0" presId="urn:microsoft.com/office/officeart/2005/8/layout/vList3"/>
    <dgm:cxn modelId="{1C431452-0D9F-4DA2-A4D6-075074CC8F12}" type="presParOf" srcId="{46EB3642-E00C-4D27-8E76-7B0C3ABB0D30}" destId="{FFE18C76-FC44-46D0-80AC-C944B9E28008}" srcOrd="0" destOrd="0" presId="urn:microsoft.com/office/officeart/2005/8/layout/vList3"/>
    <dgm:cxn modelId="{F1B1496C-6BA3-46E8-8BEE-9FBF73BE04E8}" type="presParOf" srcId="{46EB3642-E00C-4D27-8E76-7B0C3ABB0D30}" destId="{F8740BAC-A571-4083-A834-61F51989AB47}" srcOrd="1" destOrd="0" presId="urn:microsoft.com/office/officeart/2005/8/layout/vList3"/>
    <dgm:cxn modelId="{CA166D21-4636-4A14-9246-2CE5746C176F}" type="presParOf" srcId="{7EA7B719-A1A2-456B-84C3-617FA3F15569}" destId="{458DB4FA-F63F-41A0-B77F-27B7966BED66}" srcOrd="1" destOrd="0" presId="urn:microsoft.com/office/officeart/2005/8/layout/vList3"/>
    <dgm:cxn modelId="{6BE87219-A008-4893-9596-5D01D308B499}" type="presParOf" srcId="{7EA7B719-A1A2-456B-84C3-617FA3F15569}" destId="{53A536B3-EAFC-423E-A0AB-AAFD1F333D60}" srcOrd="2" destOrd="0" presId="urn:microsoft.com/office/officeart/2005/8/layout/vList3"/>
    <dgm:cxn modelId="{19B30B33-E310-4802-B884-18D34B99D9CC}" type="presParOf" srcId="{53A536B3-EAFC-423E-A0AB-AAFD1F333D60}" destId="{6AD464EB-2C48-4D74-B49B-3A0C00385266}" srcOrd="0" destOrd="0" presId="urn:microsoft.com/office/officeart/2005/8/layout/vList3"/>
    <dgm:cxn modelId="{25E17314-FBB2-4F17-B9FF-D7D10CD6C1C9}" type="presParOf" srcId="{53A536B3-EAFC-423E-A0AB-AAFD1F333D60}" destId="{F5C4FD47-045E-4FDA-9CD9-52A4C34FBCD5}" srcOrd="1" destOrd="0" presId="urn:microsoft.com/office/officeart/2005/8/layout/vList3"/>
    <dgm:cxn modelId="{E3385210-C593-4E3A-9AEC-46D794107455}" type="presParOf" srcId="{7EA7B719-A1A2-456B-84C3-617FA3F15569}" destId="{F9E5A508-2EAB-44EE-9730-BAB154D48AEE}" srcOrd="3" destOrd="0" presId="urn:microsoft.com/office/officeart/2005/8/layout/vList3"/>
    <dgm:cxn modelId="{2D6CD498-64B9-4C07-8E3E-2AED38B8641B}" type="presParOf" srcId="{7EA7B719-A1A2-456B-84C3-617FA3F15569}" destId="{AA3EE2F5-6DD4-4B51-8E2A-A1539001C73A}" srcOrd="4" destOrd="0" presId="urn:microsoft.com/office/officeart/2005/8/layout/vList3"/>
    <dgm:cxn modelId="{95B2D5D5-551C-4728-BB93-52C86BD36C90}" type="presParOf" srcId="{AA3EE2F5-6DD4-4B51-8E2A-A1539001C73A}" destId="{991FDB32-8382-4166-BE70-4A2621E684EC}" srcOrd="0" destOrd="0" presId="urn:microsoft.com/office/officeart/2005/8/layout/vList3"/>
    <dgm:cxn modelId="{7C5D0B3C-E706-4095-96BA-D4765032FEC9}" type="presParOf" srcId="{AA3EE2F5-6DD4-4B51-8E2A-A1539001C73A}" destId="{6242C5F3-4008-4469-8E36-296826572FA4}" srcOrd="1" destOrd="0" presId="urn:microsoft.com/office/officeart/2005/8/layout/vList3"/>
    <dgm:cxn modelId="{EECB8010-5A07-44C3-BB1D-8783CA0F4E97}" type="presParOf" srcId="{7EA7B719-A1A2-456B-84C3-617FA3F15569}" destId="{88D83496-A126-49D0-8E69-DFA87CCD9525}" srcOrd="5" destOrd="0" presId="urn:microsoft.com/office/officeart/2005/8/layout/vList3"/>
    <dgm:cxn modelId="{F7D52011-79FB-4103-ACD5-5459B54300ED}" type="presParOf" srcId="{7EA7B719-A1A2-456B-84C3-617FA3F15569}" destId="{83B25910-41E3-4A31-8999-985EB8F82FD5}" srcOrd="6" destOrd="0" presId="urn:microsoft.com/office/officeart/2005/8/layout/vList3"/>
    <dgm:cxn modelId="{33881775-CB74-48E4-8705-D7A83BA0CF33}" type="presParOf" srcId="{83B25910-41E3-4A31-8999-985EB8F82FD5}" destId="{236F727C-4A33-48EB-87F3-5C84F4D90DB1}" srcOrd="0" destOrd="0" presId="urn:microsoft.com/office/officeart/2005/8/layout/vList3"/>
    <dgm:cxn modelId="{DCCC0E0B-5000-4B31-BCC8-D8DBB8DF0559}" type="presParOf" srcId="{83B25910-41E3-4A31-8999-985EB8F82FD5}" destId="{829B26BE-D54C-42C5-A7E0-2D12E0FCE88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320C40-1D58-4F5D-B023-6AF8A2A738C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18495A2-44F6-4657-89F4-083FDDAE984C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dirty="0" smtClean="0"/>
            <a:t>5.549.808 horas de consultorias</a:t>
          </a:r>
          <a:endParaRPr lang="pt-BR" sz="2200" b="1" dirty="0"/>
        </a:p>
      </dgm:t>
    </dgm:pt>
    <dgm:pt modelId="{2D32A6F0-4168-45F5-9885-9FCF58F21F06}" type="parTrans" cxnId="{DF9DEECD-4495-4536-A321-3660F1237D63}">
      <dgm:prSet/>
      <dgm:spPr/>
      <dgm:t>
        <a:bodyPr/>
        <a:lstStyle/>
        <a:p>
          <a:pPr algn="l"/>
          <a:endParaRPr lang="pt-BR" sz="2200"/>
        </a:p>
      </dgm:t>
    </dgm:pt>
    <dgm:pt modelId="{FEAE7329-39B9-40CC-92B2-9DEA4F5DB286}" type="sibTrans" cxnId="{DF9DEECD-4495-4536-A321-3660F1237D63}">
      <dgm:prSet/>
      <dgm:spPr/>
      <dgm:t>
        <a:bodyPr/>
        <a:lstStyle/>
        <a:p>
          <a:pPr algn="l"/>
          <a:endParaRPr lang="pt-BR" sz="2200"/>
        </a:p>
      </dgm:t>
    </dgm:pt>
    <dgm:pt modelId="{D64C7585-AD1A-4D5E-A6E9-2E1DCD9F22C8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dirty="0" smtClean="0"/>
            <a:t>1.181.497 consultorias</a:t>
          </a:r>
          <a:endParaRPr lang="pt-BR" sz="2200" b="1" dirty="0"/>
        </a:p>
      </dgm:t>
    </dgm:pt>
    <dgm:pt modelId="{F77FF384-750E-47A0-945E-A7303F273844}" type="parTrans" cxnId="{C44EBDD4-97CB-475B-8034-3DB3261706AB}">
      <dgm:prSet/>
      <dgm:spPr/>
      <dgm:t>
        <a:bodyPr/>
        <a:lstStyle/>
        <a:p>
          <a:pPr algn="l"/>
          <a:endParaRPr lang="pt-BR" sz="2200"/>
        </a:p>
      </dgm:t>
    </dgm:pt>
    <dgm:pt modelId="{F3790B32-EF2D-4DCB-B7F9-C1751ED25E9E}" type="sibTrans" cxnId="{C44EBDD4-97CB-475B-8034-3DB3261706AB}">
      <dgm:prSet/>
      <dgm:spPr/>
      <dgm:t>
        <a:bodyPr/>
        <a:lstStyle/>
        <a:p>
          <a:pPr algn="l"/>
          <a:endParaRPr lang="pt-BR" sz="2200"/>
        </a:p>
      </dgm:t>
    </dgm:pt>
    <dgm:pt modelId="{B2D28C0C-C4CE-49B2-B490-726E99486B03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dirty="0" smtClean="0"/>
            <a:t>29.883 cursos</a:t>
          </a:r>
          <a:endParaRPr lang="pt-BR" sz="2200" b="1" dirty="0"/>
        </a:p>
      </dgm:t>
    </dgm:pt>
    <dgm:pt modelId="{CB0B2470-DD62-43CB-B613-C4A9E7493973}" type="parTrans" cxnId="{5F1908BE-003D-476F-B411-7E1AF9DE4CAB}">
      <dgm:prSet/>
      <dgm:spPr/>
      <dgm:t>
        <a:bodyPr/>
        <a:lstStyle/>
        <a:p>
          <a:pPr algn="l"/>
          <a:endParaRPr lang="pt-BR" sz="2200"/>
        </a:p>
      </dgm:t>
    </dgm:pt>
    <dgm:pt modelId="{1F2F0BDB-119F-49B7-833D-3F5A0431460D}" type="sibTrans" cxnId="{5F1908BE-003D-476F-B411-7E1AF9DE4CAB}">
      <dgm:prSet/>
      <dgm:spPr/>
      <dgm:t>
        <a:bodyPr/>
        <a:lstStyle/>
        <a:p>
          <a:pPr algn="l"/>
          <a:endParaRPr lang="pt-BR" sz="2200"/>
        </a:p>
      </dgm:t>
    </dgm:pt>
    <dgm:pt modelId="{DFA362BF-959E-4A0B-A30E-E8C2D9764072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dirty="0" smtClean="0"/>
            <a:t>5.568.690 orientações</a:t>
          </a:r>
          <a:endParaRPr lang="pt-BR" sz="2200" b="1" dirty="0"/>
        </a:p>
      </dgm:t>
    </dgm:pt>
    <dgm:pt modelId="{3EA536EF-8054-4EF1-9C6B-38D0F6F53C52}" type="parTrans" cxnId="{5837F4D9-E28E-41A5-AE99-E085C1CD80FE}">
      <dgm:prSet/>
      <dgm:spPr/>
      <dgm:t>
        <a:bodyPr/>
        <a:lstStyle/>
        <a:p>
          <a:pPr algn="l"/>
          <a:endParaRPr lang="pt-BR" sz="2200"/>
        </a:p>
      </dgm:t>
    </dgm:pt>
    <dgm:pt modelId="{B6693A29-0262-4C56-96EF-D70AAC90D400}" type="sibTrans" cxnId="{5837F4D9-E28E-41A5-AE99-E085C1CD80FE}">
      <dgm:prSet/>
      <dgm:spPr/>
      <dgm:t>
        <a:bodyPr/>
        <a:lstStyle/>
        <a:p>
          <a:pPr algn="l"/>
          <a:endParaRPr lang="pt-BR" sz="2200"/>
        </a:p>
      </dgm:t>
    </dgm:pt>
    <dgm:pt modelId="{A3C3A1C3-7904-4444-8786-1584A86E8B83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dirty="0" smtClean="0"/>
            <a:t>68.004 palestras</a:t>
          </a:r>
          <a:endParaRPr lang="pt-BR" sz="2200" b="1" dirty="0"/>
        </a:p>
      </dgm:t>
    </dgm:pt>
    <dgm:pt modelId="{858167CE-1671-4D80-A26E-3F268AACB789}" type="parTrans" cxnId="{9D062D1F-E848-4257-ACD1-7DA6A87722E2}">
      <dgm:prSet/>
      <dgm:spPr/>
      <dgm:t>
        <a:bodyPr/>
        <a:lstStyle/>
        <a:p>
          <a:pPr algn="l"/>
          <a:endParaRPr lang="pt-BR" sz="2200"/>
        </a:p>
      </dgm:t>
    </dgm:pt>
    <dgm:pt modelId="{0D0AA4EB-4E6D-4646-BF2D-C02542FB1F5E}" type="sibTrans" cxnId="{9D062D1F-E848-4257-ACD1-7DA6A87722E2}">
      <dgm:prSet/>
      <dgm:spPr/>
      <dgm:t>
        <a:bodyPr/>
        <a:lstStyle/>
        <a:p>
          <a:pPr algn="l"/>
          <a:endParaRPr lang="pt-BR" sz="2200"/>
        </a:p>
      </dgm:t>
    </dgm:pt>
    <dgm:pt modelId="{C2D11BE5-C39E-463E-8B1A-082314619681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smtClean="0"/>
            <a:t>464 </a:t>
          </a:r>
          <a:r>
            <a:rPr lang="pt-BR" sz="2200" b="1" dirty="0" smtClean="0"/>
            <a:t>feiras</a:t>
          </a:r>
          <a:endParaRPr lang="pt-BR" sz="2200" b="1" dirty="0"/>
        </a:p>
      </dgm:t>
    </dgm:pt>
    <dgm:pt modelId="{F14CB42F-BCDC-4DBF-8693-F6ADBA703EDB}" type="parTrans" cxnId="{D260B813-C4CF-48F9-9E35-EA48861C865D}">
      <dgm:prSet/>
      <dgm:spPr/>
      <dgm:t>
        <a:bodyPr/>
        <a:lstStyle/>
        <a:p>
          <a:pPr algn="l"/>
          <a:endParaRPr lang="pt-BR" sz="2200"/>
        </a:p>
      </dgm:t>
    </dgm:pt>
    <dgm:pt modelId="{48E5DB20-9999-4B0C-ABAC-166D4DFFB26B}" type="sibTrans" cxnId="{D260B813-C4CF-48F9-9E35-EA48861C865D}">
      <dgm:prSet/>
      <dgm:spPr/>
      <dgm:t>
        <a:bodyPr/>
        <a:lstStyle/>
        <a:p>
          <a:pPr algn="l"/>
          <a:endParaRPr lang="pt-BR" sz="2200"/>
        </a:p>
      </dgm:t>
    </dgm:pt>
    <dgm:pt modelId="{87EEF7DA-7975-497A-AF84-5F2F313D3FA4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smtClean="0"/>
            <a:t>619 rodadas</a:t>
          </a:r>
          <a:endParaRPr lang="pt-BR" sz="2200" b="1" dirty="0"/>
        </a:p>
      </dgm:t>
    </dgm:pt>
    <dgm:pt modelId="{7E7C20F6-F1D8-4E20-8F27-E281D33DF5B2}" type="parTrans" cxnId="{61F328B3-0027-4E7F-84E0-FC472E41E2DA}">
      <dgm:prSet/>
      <dgm:spPr/>
      <dgm:t>
        <a:bodyPr/>
        <a:lstStyle/>
        <a:p>
          <a:pPr algn="l"/>
          <a:endParaRPr lang="pt-BR" sz="2200"/>
        </a:p>
      </dgm:t>
    </dgm:pt>
    <dgm:pt modelId="{967A7FFD-357D-430E-8B0E-2C838612E3CF}" type="sibTrans" cxnId="{61F328B3-0027-4E7F-84E0-FC472E41E2DA}">
      <dgm:prSet/>
      <dgm:spPr/>
      <dgm:t>
        <a:bodyPr/>
        <a:lstStyle/>
        <a:p>
          <a:pPr algn="l"/>
          <a:endParaRPr lang="pt-BR" sz="2200"/>
        </a:p>
      </dgm:t>
    </dgm:pt>
    <dgm:pt modelId="{8184F800-10CB-4757-BA63-64897CAE53F7}">
      <dgm:prSet custT="1"/>
      <dgm:spPr>
        <a:solidFill>
          <a:srgbClr val="0070C0"/>
        </a:solidFill>
      </dgm:spPr>
      <dgm:t>
        <a:bodyPr/>
        <a:lstStyle/>
        <a:p>
          <a:pPr algn="l" rtl="0"/>
          <a:r>
            <a:rPr lang="pt-BR" sz="2200" b="1" smtClean="0"/>
            <a:t>1.842 missões</a:t>
          </a:r>
          <a:endParaRPr lang="pt-BR" sz="2200" b="1" dirty="0"/>
        </a:p>
      </dgm:t>
    </dgm:pt>
    <dgm:pt modelId="{067168FC-2B0B-4D38-81F7-7D3342A4C612}" type="parTrans" cxnId="{C1D317BD-E465-421B-87F9-FCC1B7F71E89}">
      <dgm:prSet/>
      <dgm:spPr/>
      <dgm:t>
        <a:bodyPr/>
        <a:lstStyle/>
        <a:p>
          <a:pPr algn="l"/>
          <a:endParaRPr lang="pt-BR" sz="2200"/>
        </a:p>
      </dgm:t>
    </dgm:pt>
    <dgm:pt modelId="{E031A71D-AC6A-41EA-84F2-10B2BC777C76}" type="sibTrans" cxnId="{C1D317BD-E465-421B-87F9-FCC1B7F71E89}">
      <dgm:prSet/>
      <dgm:spPr/>
      <dgm:t>
        <a:bodyPr/>
        <a:lstStyle/>
        <a:p>
          <a:pPr algn="l"/>
          <a:endParaRPr lang="pt-BR" sz="2200"/>
        </a:p>
      </dgm:t>
    </dgm:pt>
    <dgm:pt modelId="{90D967C2-6EA8-418D-B1A1-ED312DD3A80A}">
      <dgm:prSet custT="1"/>
      <dgm:spPr>
        <a:solidFill>
          <a:srgbClr val="00B050"/>
        </a:solidFill>
      </dgm:spPr>
      <dgm:t>
        <a:bodyPr/>
        <a:lstStyle/>
        <a:p>
          <a:pPr algn="l" rtl="0"/>
          <a:r>
            <a:rPr lang="pt-BR" sz="2200" b="0" dirty="0" smtClean="0"/>
            <a:t>10.382.435 atendimentos</a:t>
          </a:r>
          <a:endParaRPr lang="pt-BR" sz="2200" b="0" dirty="0"/>
        </a:p>
      </dgm:t>
    </dgm:pt>
    <dgm:pt modelId="{F1E24B27-F4D1-4301-A7D8-95E87738CCCD}" type="sibTrans" cxnId="{0435D67A-DCB3-4F50-8465-FA27805B6B38}">
      <dgm:prSet/>
      <dgm:spPr/>
      <dgm:t>
        <a:bodyPr/>
        <a:lstStyle/>
        <a:p>
          <a:pPr algn="l"/>
          <a:endParaRPr lang="pt-BR" sz="2200"/>
        </a:p>
      </dgm:t>
    </dgm:pt>
    <dgm:pt modelId="{97E8E6CA-B00D-458B-8C9F-C3E5FA83CF7B}" type="parTrans" cxnId="{0435D67A-DCB3-4F50-8465-FA27805B6B38}">
      <dgm:prSet/>
      <dgm:spPr/>
      <dgm:t>
        <a:bodyPr/>
        <a:lstStyle/>
        <a:p>
          <a:pPr algn="l"/>
          <a:endParaRPr lang="pt-BR" sz="2200"/>
        </a:p>
      </dgm:t>
    </dgm:pt>
    <dgm:pt modelId="{C1DE7170-462D-44AB-84D4-41B5A84C4C53}" type="pres">
      <dgm:prSet presAssocID="{59320C40-1D58-4F5D-B023-6AF8A2A738C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64DDED4-755C-4A9D-AC93-E455DE98BD8B}" type="pres">
      <dgm:prSet presAssocID="{718495A2-44F6-4657-89F4-083FDDAE984C}" presName="composite" presStyleCnt="0"/>
      <dgm:spPr/>
    </dgm:pt>
    <dgm:pt modelId="{340A948A-C3DF-473D-A305-607A185E5F6F}" type="pres">
      <dgm:prSet presAssocID="{718495A2-44F6-4657-89F4-083FDDAE984C}" presName="imgShp" presStyleLbl="fgImgPlace1" presStyleIdx="0" presStyleCnt="9"/>
      <dgm:spPr/>
    </dgm:pt>
    <dgm:pt modelId="{17678E1C-B294-4EE4-9BEF-207AF897C2FD}" type="pres">
      <dgm:prSet presAssocID="{718495A2-44F6-4657-89F4-083FDDAE984C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AD7397-E093-485B-A383-FD999D619C88}" type="pres">
      <dgm:prSet presAssocID="{FEAE7329-39B9-40CC-92B2-9DEA4F5DB286}" presName="spacing" presStyleCnt="0"/>
      <dgm:spPr/>
    </dgm:pt>
    <dgm:pt modelId="{2376FE61-D2E8-4499-A40D-6B00E0C63800}" type="pres">
      <dgm:prSet presAssocID="{D64C7585-AD1A-4D5E-A6E9-2E1DCD9F22C8}" presName="composite" presStyleCnt="0"/>
      <dgm:spPr/>
    </dgm:pt>
    <dgm:pt modelId="{7995D4FC-A0A8-408C-B8E3-F1C32F39482E}" type="pres">
      <dgm:prSet presAssocID="{D64C7585-AD1A-4D5E-A6E9-2E1DCD9F22C8}" presName="imgShp" presStyleLbl="fgImgPlace1" presStyleIdx="1" presStyleCnt="9"/>
      <dgm:spPr/>
    </dgm:pt>
    <dgm:pt modelId="{5CDD4481-B12B-4606-A088-C39754925889}" type="pres">
      <dgm:prSet presAssocID="{D64C7585-AD1A-4D5E-A6E9-2E1DCD9F22C8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DFF0A6-D38E-4751-99A9-13718D893AAD}" type="pres">
      <dgm:prSet presAssocID="{F3790B32-EF2D-4DCB-B7F9-C1751ED25E9E}" presName="spacing" presStyleCnt="0"/>
      <dgm:spPr/>
    </dgm:pt>
    <dgm:pt modelId="{FE8853B5-5E0D-4F75-98EC-0D02456FEF4D}" type="pres">
      <dgm:prSet presAssocID="{B2D28C0C-C4CE-49B2-B490-726E99486B03}" presName="composite" presStyleCnt="0"/>
      <dgm:spPr/>
    </dgm:pt>
    <dgm:pt modelId="{353B0973-A53D-4B68-939F-929A9AFCAF42}" type="pres">
      <dgm:prSet presAssocID="{B2D28C0C-C4CE-49B2-B490-726E99486B03}" presName="imgShp" presStyleLbl="fgImgPlace1" presStyleIdx="2" presStyleCnt="9"/>
      <dgm:spPr/>
    </dgm:pt>
    <dgm:pt modelId="{7E498D4D-452E-42BC-8412-D8146DE3EF0F}" type="pres">
      <dgm:prSet presAssocID="{B2D28C0C-C4CE-49B2-B490-726E99486B03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5AAC249-E148-4FA5-8F99-9B64C1F4C149}" type="pres">
      <dgm:prSet presAssocID="{1F2F0BDB-119F-49B7-833D-3F5A0431460D}" presName="spacing" presStyleCnt="0"/>
      <dgm:spPr/>
    </dgm:pt>
    <dgm:pt modelId="{69267D78-9073-4043-8596-1206FB312390}" type="pres">
      <dgm:prSet presAssocID="{DFA362BF-959E-4A0B-A30E-E8C2D9764072}" presName="composite" presStyleCnt="0"/>
      <dgm:spPr/>
    </dgm:pt>
    <dgm:pt modelId="{C49204A4-7B17-4F8C-9DE5-96A3EB0A1A12}" type="pres">
      <dgm:prSet presAssocID="{DFA362BF-959E-4A0B-A30E-E8C2D9764072}" presName="imgShp" presStyleLbl="fgImgPlace1" presStyleIdx="3" presStyleCnt="9"/>
      <dgm:spPr/>
    </dgm:pt>
    <dgm:pt modelId="{B5BBF049-CB21-43CD-AF95-23D92B1001F2}" type="pres">
      <dgm:prSet presAssocID="{DFA362BF-959E-4A0B-A30E-E8C2D9764072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12FCFE1-E08F-4F0D-AE4C-0EEC3365C133}" type="pres">
      <dgm:prSet presAssocID="{B6693A29-0262-4C56-96EF-D70AAC90D400}" presName="spacing" presStyleCnt="0"/>
      <dgm:spPr/>
    </dgm:pt>
    <dgm:pt modelId="{56A178DB-6DF7-4E9D-8CA8-14AE3B12D0D2}" type="pres">
      <dgm:prSet presAssocID="{A3C3A1C3-7904-4444-8786-1584A86E8B83}" presName="composite" presStyleCnt="0"/>
      <dgm:spPr/>
    </dgm:pt>
    <dgm:pt modelId="{F1BC464A-D5B5-49F6-A35A-1249BE00D994}" type="pres">
      <dgm:prSet presAssocID="{A3C3A1C3-7904-4444-8786-1584A86E8B83}" presName="imgShp" presStyleLbl="fgImgPlace1" presStyleIdx="4" presStyleCnt="9"/>
      <dgm:spPr/>
    </dgm:pt>
    <dgm:pt modelId="{E768615D-E4DF-4F2B-A9ED-D4595F98F4B5}" type="pres">
      <dgm:prSet presAssocID="{A3C3A1C3-7904-4444-8786-1584A86E8B83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3F4E79-4110-49FB-962E-4F5DA3F1703A}" type="pres">
      <dgm:prSet presAssocID="{0D0AA4EB-4E6D-4646-BF2D-C02542FB1F5E}" presName="spacing" presStyleCnt="0"/>
      <dgm:spPr/>
    </dgm:pt>
    <dgm:pt modelId="{C8E149DC-FBDB-4CB9-A117-832C58ECFF73}" type="pres">
      <dgm:prSet presAssocID="{C2D11BE5-C39E-463E-8B1A-082314619681}" presName="composite" presStyleCnt="0"/>
      <dgm:spPr/>
    </dgm:pt>
    <dgm:pt modelId="{A52E77D3-8792-4BF2-B2BA-36AE8CC5624D}" type="pres">
      <dgm:prSet presAssocID="{C2D11BE5-C39E-463E-8B1A-082314619681}" presName="imgShp" presStyleLbl="fgImgPlace1" presStyleIdx="5" presStyleCnt="9"/>
      <dgm:spPr/>
    </dgm:pt>
    <dgm:pt modelId="{7750F46C-20F9-4976-9866-659855E5B9B3}" type="pres">
      <dgm:prSet presAssocID="{C2D11BE5-C39E-463E-8B1A-082314619681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B7B99D-159F-46D0-8AF2-B906EDD105D7}" type="pres">
      <dgm:prSet presAssocID="{48E5DB20-9999-4B0C-ABAC-166D4DFFB26B}" presName="spacing" presStyleCnt="0"/>
      <dgm:spPr/>
    </dgm:pt>
    <dgm:pt modelId="{8B0922FC-CCC3-446E-9EDA-AF40043DED9D}" type="pres">
      <dgm:prSet presAssocID="{87EEF7DA-7975-497A-AF84-5F2F313D3FA4}" presName="composite" presStyleCnt="0"/>
      <dgm:spPr/>
    </dgm:pt>
    <dgm:pt modelId="{1D775F20-2563-41E9-B6F1-60B0818C1822}" type="pres">
      <dgm:prSet presAssocID="{87EEF7DA-7975-497A-AF84-5F2F313D3FA4}" presName="imgShp" presStyleLbl="fgImgPlace1" presStyleIdx="6" presStyleCnt="9"/>
      <dgm:spPr/>
    </dgm:pt>
    <dgm:pt modelId="{2F764751-8E67-4BD8-BF15-C73CFCD29612}" type="pres">
      <dgm:prSet presAssocID="{87EEF7DA-7975-497A-AF84-5F2F313D3FA4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EA576E-8CA9-47D9-A86E-E09F001AF05B}" type="pres">
      <dgm:prSet presAssocID="{967A7FFD-357D-430E-8B0E-2C838612E3CF}" presName="spacing" presStyleCnt="0"/>
      <dgm:spPr/>
    </dgm:pt>
    <dgm:pt modelId="{3A43FB54-4A3D-422A-8742-ABBB04FE1F37}" type="pres">
      <dgm:prSet presAssocID="{8184F800-10CB-4757-BA63-64897CAE53F7}" presName="composite" presStyleCnt="0"/>
      <dgm:spPr/>
    </dgm:pt>
    <dgm:pt modelId="{AD6E8D9A-D481-42F1-A826-42FA33D0701B}" type="pres">
      <dgm:prSet presAssocID="{8184F800-10CB-4757-BA63-64897CAE53F7}" presName="imgShp" presStyleLbl="fgImgPlace1" presStyleIdx="7" presStyleCnt="9"/>
      <dgm:spPr/>
    </dgm:pt>
    <dgm:pt modelId="{BBAB08B1-9234-4E5A-B4F0-BE1BDEDDE50B}" type="pres">
      <dgm:prSet presAssocID="{8184F800-10CB-4757-BA63-64897CAE53F7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8796E7-DD01-4F9F-80EE-02D267AD682D}" type="pres">
      <dgm:prSet presAssocID="{E031A71D-AC6A-41EA-84F2-10B2BC777C76}" presName="spacing" presStyleCnt="0"/>
      <dgm:spPr/>
    </dgm:pt>
    <dgm:pt modelId="{79B1AB67-F0CF-4937-952A-440B1432EDE2}" type="pres">
      <dgm:prSet presAssocID="{90D967C2-6EA8-418D-B1A1-ED312DD3A80A}" presName="composite" presStyleCnt="0"/>
      <dgm:spPr/>
    </dgm:pt>
    <dgm:pt modelId="{D9F3F26C-E61B-4916-AF43-8E56E4E1E139}" type="pres">
      <dgm:prSet presAssocID="{90D967C2-6EA8-418D-B1A1-ED312DD3A80A}" presName="imgShp" presStyleLbl="fgImgPlace1" presStyleIdx="8" presStyleCnt="9"/>
      <dgm:spPr/>
    </dgm:pt>
    <dgm:pt modelId="{B894483B-731B-47CE-A734-B9EC0261C516}" type="pres">
      <dgm:prSet presAssocID="{90D967C2-6EA8-418D-B1A1-ED312DD3A80A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0F3FA3A-2333-4F8D-992F-0B712EB6D83E}" type="presOf" srcId="{D64C7585-AD1A-4D5E-A6E9-2E1DCD9F22C8}" destId="{5CDD4481-B12B-4606-A088-C39754925889}" srcOrd="0" destOrd="0" presId="urn:microsoft.com/office/officeart/2005/8/layout/vList3"/>
    <dgm:cxn modelId="{61F328B3-0027-4E7F-84E0-FC472E41E2DA}" srcId="{59320C40-1D58-4F5D-B023-6AF8A2A738CA}" destId="{87EEF7DA-7975-497A-AF84-5F2F313D3FA4}" srcOrd="6" destOrd="0" parTransId="{7E7C20F6-F1D8-4E20-8F27-E281D33DF5B2}" sibTransId="{967A7FFD-357D-430E-8B0E-2C838612E3CF}"/>
    <dgm:cxn modelId="{5837F4D9-E28E-41A5-AE99-E085C1CD80FE}" srcId="{59320C40-1D58-4F5D-B023-6AF8A2A738CA}" destId="{DFA362BF-959E-4A0B-A30E-E8C2D9764072}" srcOrd="3" destOrd="0" parTransId="{3EA536EF-8054-4EF1-9C6B-38D0F6F53C52}" sibTransId="{B6693A29-0262-4C56-96EF-D70AAC90D400}"/>
    <dgm:cxn modelId="{08EE6B65-7BAE-4A3D-ADD6-49B5A619AEEC}" type="presOf" srcId="{90D967C2-6EA8-418D-B1A1-ED312DD3A80A}" destId="{B894483B-731B-47CE-A734-B9EC0261C516}" srcOrd="0" destOrd="0" presId="urn:microsoft.com/office/officeart/2005/8/layout/vList3"/>
    <dgm:cxn modelId="{483F4DCD-1522-432F-9856-5B1EEAFFB5CE}" type="presOf" srcId="{C2D11BE5-C39E-463E-8B1A-082314619681}" destId="{7750F46C-20F9-4976-9866-659855E5B9B3}" srcOrd="0" destOrd="0" presId="urn:microsoft.com/office/officeart/2005/8/layout/vList3"/>
    <dgm:cxn modelId="{28689F45-E685-4A52-8A0F-7F201F494428}" type="presOf" srcId="{8184F800-10CB-4757-BA63-64897CAE53F7}" destId="{BBAB08B1-9234-4E5A-B4F0-BE1BDEDDE50B}" srcOrd="0" destOrd="0" presId="urn:microsoft.com/office/officeart/2005/8/layout/vList3"/>
    <dgm:cxn modelId="{1A30EB09-28A7-4862-80F8-C06D8DFFD3CB}" type="presOf" srcId="{DFA362BF-959E-4A0B-A30E-E8C2D9764072}" destId="{B5BBF049-CB21-43CD-AF95-23D92B1001F2}" srcOrd="0" destOrd="0" presId="urn:microsoft.com/office/officeart/2005/8/layout/vList3"/>
    <dgm:cxn modelId="{57D7E563-43F8-4585-9E9B-9E034A284D69}" type="presOf" srcId="{59320C40-1D58-4F5D-B023-6AF8A2A738CA}" destId="{C1DE7170-462D-44AB-84D4-41B5A84C4C53}" srcOrd="0" destOrd="0" presId="urn:microsoft.com/office/officeart/2005/8/layout/vList3"/>
    <dgm:cxn modelId="{BDE65397-F31D-4B17-81B6-7B0E6D9ABBD4}" type="presOf" srcId="{B2D28C0C-C4CE-49B2-B490-726E99486B03}" destId="{7E498D4D-452E-42BC-8412-D8146DE3EF0F}" srcOrd="0" destOrd="0" presId="urn:microsoft.com/office/officeart/2005/8/layout/vList3"/>
    <dgm:cxn modelId="{D581A8B6-37E6-4965-BE87-0B1B23E27525}" type="presOf" srcId="{87EEF7DA-7975-497A-AF84-5F2F313D3FA4}" destId="{2F764751-8E67-4BD8-BF15-C73CFCD29612}" srcOrd="0" destOrd="0" presId="urn:microsoft.com/office/officeart/2005/8/layout/vList3"/>
    <dgm:cxn modelId="{0435D67A-DCB3-4F50-8465-FA27805B6B38}" srcId="{59320C40-1D58-4F5D-B023-6AF8A2A738CA}" destId="{90D967C2-6EA8-418D-B1A1-ED312DD3A80A}" srcOrd="8" destOrd="0" parTransId="{97E8E6CA-B00D-458B-8C9F-C3E5FA83CF7B}" sibTransId="{F1E24B27-F4D1-4301-A7D8-95E87738CCCD}"/>
    <dgm:cxn modelId="{22028FF9-DBA5-4559-9DAB-DAD9EB13CF75}" type="presOf" srcId="{A3C3A1C3-7904-4444-8786-1584A86E8B83}" destId="{E768615D-E4DF-4F2B-A9ED-D4595F98F4B5}" srcOrd="0" destOrd="0" presId="urn:microsoft.com/office/officeart/2005/8/layout/vList3"/>
    <dgm:cxn modelId="{5F1908BE-003D-476F-B411-7E1AF9DE4CAB}" srcId="{59320C40-1D58-4F5D-B023-6AF8A2A738CA}" destId="{B2D28C0C-C4CE-49B2-B490-726E99486B03}" srcOrd="2" destOrd="0" parTransId="{CB0B2470-DD62-43CB-B613-C4A9E7493973}" sibTransId="{1F2F0BDB-119F-49B7-833D-3F5A0431460D}"/>
    <dgm:cxn modelId="{DF9DEECD-4495-4536-A321-3660F1237D63}" srcId="{59320C40-1D58-4F5D-B023-6AF8A2A738CA}" destId="{718495A2-44F6-4657-89F4-083FDDAE984C}" srcOrd="0" destOrd="0" parTransId="{2D32A6F0-4168-45F5-9885-9FCF58F21F06}" sibTransId="{FEAE7329-39B9-40CC-92B2-9DEA4F5DB286}"/>
    <dgm:cxn modelId="{9D062D1F-E848-4257-ACD1-7DA6A87722E2}" srcId="{59320C40-1D58-4F5D-B023-6AF8A2A738CA}" destId="{A3C3A1C3-7904-4444-8786-1584A86E8B83}" srcOrd="4" destOrd="0" parTransId="{858167CE-1671-4D80-A26E-3F268AACB789}" sibTransId="{0D0AA4EB-4E6D-4646-BF2D-C02542FB1F5E}"/>
    <dgm:cxn modelId="{C44EBDD4-97CB-475B-8034-3DB3261706AB}" srcId="{59320C40-1D58-4F5D-B023-6AF8A2A738CA}" destId="{D64C7585-AD1A-4D5E-A6E9-2E1DCD9F22C8}" srcOrd="1" destOrd="0" parTransId="{F77FF384-750E-47A0-945E-A7303F273844}" sibTransId="{F3790B32-EF2D-4DCB-B7F9-C1751ED25E9E}"/>
    <dgm:cxn modelId="{E0F02FC8-288C-4D83-BE94-72B0A30A8EAD}" type="presOf" srcId="{718495A2-44F6-4657-89F4-083FDDAE984C}" destId="{17678E1C-B294-4EE4-9BEF-207AF897C2FD}" srcOrd="0" destOrd="0" presId="urn:microsoft.com/office/officeart/2005/8/layout/vList3"/>
    <dgm:cxn modelId="{C1D317BD-E465-421B-87F9-FCC1B7F71E89}" srcId="{59320C40-1D58-4F5D-B023-6AF8A2A738CA}" destId="{8184F800-10CB-4757-BA63-64897CAE53F7}" srcOrd="7" destOrd="0" parTransId="{067168FC-2B0B-4D38-81F7-7D3342A4C612}" sibTransId="{E031A71D-AC6A-41EA-84F2-10B2BC777C76}"/>
    <dgm:cxn modelId="{D260B813-C4CF-48F9-9E35-EA48861C865D}" srcId="{59320C40-1D58-4F5D-B023-6AF8A2A738CA}" destId="{C2D11BE5-C39E-463E-8B1A-082314619681}" srcOrd="5" destOrd="0" parTransId="{F14CB42F-BCDC-4DBF-8693-F6ADBA703EDB}" sibTransId="{48E5DB20-9999-4B0C-ABAC-166D4DFFB26B}"/>
    <dgm:cxn modelId="{F7C29D61-8C74-41E5-9085-1F935D2CC54C}" type="presParOf" srcId="{C1DE7170-462D-44AB-84D4-41B5A84C4C53}" destId="{664DDED4-755C-4A9D-AC93-E455DE98BD8B}" srcOrd="0" destOrd="0" presId="urn:microsoft.com/office/officeart/2005/8/layout/vList3"/>
    <dgm:cxn modelId="{914FA626-40CC-461E-89A1-FB98CCC26C2B}" type="presParOf" srcId="{664DDED4-755C-4A9D-AC93-E455DE98BD8B}" destId="{340A948A-C3DF-473D-A305-607A185E5F6F}" srcOrd="0" destOrd="0" presId="urn:microsoft.com/office/officeart/2005/8/layout/vList3"/>
    <dgm:cxn modelId="{8A157B79-4EAA-4BD1-9AB5-8F1E4CCBB084}" type="presParOf" srcId="{664DDED4-755C-4A9D-AC93-E455DE98BD8B}" destId="{17678E1C-B294-4EE4-9BEF-207AF897C2FD}" srcOrd="1" destOrd="0" presId="urn:microsoft.com/office/officeart/2005/8/layout/vList3"/>
    <dgm:cxn modelId="{C86ECFD8-C240-44F3-8BFB-E24214A5D5A9}" type="presParOf" srcId="{C1DE7170-462D-44AB-84D4-41B5A84C4C53}" destId="{E6AD7397-E093-485B-A383-FD999D619C88}" srcOrd="1" destOrd="0" presId="urn:microsoft.com/office/officeart/2005/8/layout/vList3"/>
    <dgm:cxn modelId="{391B387C-B1E4-4FEB-8B21-8611419B3373}" type="presParOf" srcId="{C1DE7170-462D-44AB-84D4-41B5A84C4C53}" destId="{2376FE61-D2E8-4499-A40D-6B00E0C63800}" srcOrd="2" destOrd="0" presId="urn:microsoft.com/office/officeart/2005/8/layout/vList3"/>
    <dgm:cxn modelId="{7CE562BC-9AD1-4BC9-8FEE-5F8A0E127AF1}" type="presParOf" srcId="{2376FE61-D2E8-4499-A40D-6B00E0C63800}" destId="{7995D4FC-A0A8-408C-B8E3-F1C32F39482E}" srcOrd="0" destOrd="0" presId="urn:microsoft.com/office/officeart/2005/8/layout/vList3"/>
    <dgm:cxn modelId="{5B9057EF-AECD-4A75-878E-E704F7543743}" type="presParOf" srcId="{2376FE61-D2E8-4499-A40D-6B00E0C63800}" destId="{5CDD4481-B12B-4606-A088-C39754925889}" srcOrd="1" destOrd="0" presId="urn:microsoft.com/office/officeart/2005/8/layout/vList3"/>
    <dgm:cxn modelId="{3C43A012-92B2-476C-9E01-B60F9B0074B1}" type="presParOf" srcId="{C1DE7170-462D-44AB-84D4-41B5A84C4C53}" destId="{A0DFF0A6-D38E-4751-99A9-13718D893AAD}" srcOrd="3" destOrd="0" presId="urn:microsoft.com/office/officeart/2005/8/layout/vList3"/>
    <dgm:cxn modelId="{71FE7A2C-38EB-42C8-A8DB-1C5B3D3A526E}" type="presParOf" srcId="{C1DE7170-462D-44AB-84D4-41B5A84C4C53}" destId="{FE8853B5-5E0D-4F75-98EC-0D02456FEF4D}" srcOrd="4" destOrd="0" presId="urn:microsoft.com/office/officeart/2005/8/layout/vList3"/>
    <dgm:cxn modelId="{821CB5E5-0E26-4DAA-9D4E-7D12D50397BD}" type="presParOf" srcId="{FE8853B5-5E0D-4F75-98EC-0D02456FEF4D}" destId="{353B0973-A53D-4B68-939F-929A9AFCAF42}" srcOrd="0" destOrd="0" presId="urn:microsoft.com/office/officeart/2005/8/layout/vList3"/>
    <dgm:cxn modelId="{37E9701B-ED19-48B9-8BAD-A2B8B153AD53}" type="presParOf" srcId="{FE8853B5-5E0D-4F75-98EC-0D02456FEF4D}" destId="{7E498D4D-452E-42BC-8412-D8146DE3EF0F}" srcOrd="1" destOrd="0" presId="urn:microsoft.com/office/officeart/2005/8/layout/vList3"/>
    <dgm:cxn modelId="{0067C173-798D-4D8F-9B04-030139F5902B}" type="presParOf" srcId="{C1DE7170-462D-44AB-84D4-41B5A84C4C53}" destId="{75AAC249-E148-4FA5-8F99-9B64C1F4C149}" srcOrd="5" destOrd="0" presId="urn:microsoft.com/office/officeart/2005/8/layout/vList3"/>
    <dgm:cxn modelId="{EDD269FA-27F1-4CB5-868E-C7B031F9AC97}" type="presParOf" srcId="{C1DE7170-462D-44AB-84D4-41B5A84C4C53}" destId="{69267D78-9073-4043-8596-1206FB312390}" srcOrd="6" destOrd="0" presId="urn:microsoft.com/office/officeart/2005/8/layout/vList3"/>
    <dgm:cxn modelId="{415AC611-D8C9-41C7-957C-D2A5B0B9395A}" type="presParOf" srcId="{69267D78-9073-4043-8596-1206FB312390}" destId="{C49204A4-7B17-4F8C-9DE5-96A3EB0A1A12}" srcOrd="0" destOrd="0" presId="urn:microsoft.com/office/officeart/2005/8/layout/vList3"/>
    <dgm:cxn modelId="{B25AE8B9-5304-4CDF-92CE-ED53D85F12E6}" type="presParOf" srcId="{69267D78-9073-4043-8596-1206FB312390}" destId="{B5BBF049-CB21-43CD-AF95-23D92B1001F2}" srcOrd="1" destOrd="0" presId="urn:microsoft.com/office/officeart/2005/8/layout/vList3"/>
    <dgm:cxn modelId="{998A1D92-88BA-40F1-89BE-2A130F614D41}" type="presParOf" srcId="{C1DE7170-462D-44AB-84D4-41B5A84C4C53}" destId="{512FCFE1-E08F-4F0D-AE4C-0EEC3365C133}" srcOrd="7" destOrd="0" presId="urn:microsoft.com/office/officeart/2005/8/layout/vList3"/>
    <dgm:cxn modelId="{973780A2-7C7A-416F-A7F7-142DEF9C8A72}" type="presParOf" srcId="{C1DE7170-462D-44AB-84D4-41B5A84C4C53}" destId="{56A178DB-6DF7-4E9D-8CA8-14AE3B12D0D2}" srcOrd="8" destOrd="0" presId="urn:microsoft.com/office/officeart/2005/8/layout/vList3"/>
    <dgm:cxn modelId="{61B91F8A-5012-4A23-9B0F-29B2200F5B7E}" type="presParOf" srcId="{56A178DB-6DF7-4E9D-8CA8-14AE3B12D0D2}" destId="{F1BC464A-D5B5-49F6-A35A-1249BE00D994}" srcOrd="0" destOrd="0" presId="urn:microsoft.com/office/officeart/2005/8/layout/vList3"/>
    <dgm:cxn modelId="{1B9F652F-A95F-4191-A647-2E7F43B6E02E}" type="presParOf" srcId="{56A178DB-6DF7-4E9D-8CA8-14AE3B12D0D2}" destId="{E768615D-E4DF-4F2B-A9ED-D4595F98F4B5}" srcOrd="1" destOrd="0" presId="urn:microsoft.com/office/officeart/2005/8/layout/vList3"/>
    <dgm:cxn modelId="{022C3D66-CAF7-4361-95A6-3D1EA06B2F26}" type="presParOf" srcId="{C1DE7170-462D-44AB-84D4-41B5A84C4C53}" destId="{5E3F4E79-4110-49FB-962E-4F5DA3F1703A}" srcOrd="9" destOrd="0" presId="urn:microsoft.com/office/officeart/2005/8/layout/vList3"/>
    <dgm:cxn modelId="{4D31D03C-E1AF-4F87-9D67-47C4F80A0DC3}" type="presParOf" srcId="{C1DE7170-462D-44AB-84D4-41B5A84C4C53}" destId="{C8E149DC-FBDB-4CB9-A117-832C58ECFF73}" srcOrd="10" destOrd="0" presId="urn:microsoft.com/office/officeart/2005/8/layout/vList3"/>
    <dgm:cxn modelId="{768879F0-71FF-4ECC-B513-025A79EC0349}" type="presParOf" srcId="{C8E149DC-FBDB-4CB9-A117-832C58ECFF73}" destId="{A52E77D3-8792-4BF2-B2BA-36AE8CC5624D}" srcOrd="0" destOrd="0" presId="urn:microsoft.com/office/officeart/2005/8/layout/vList3"/>
    <dgm:cxn modelId="{D09D4D70-FE3A-4280-9197-630BA3A64413}" type="presParOf" srcId="{C8E149DC-FBDB-4CB9-A117-832C58ECFF73}" destId="{7750F46C-20F9-4976-9866-659855E5B9B3}" srcOrd="1" destOrd="0" presId="urn:microsoft.com/office/officeart/2005/8/layout/vList3"/>
    <dgm:cxn modelId="{F7F04267-A37D-4EF5-81E1-4722006D8C7F}" type="presParOf" srcId="{C1DE7170-462D-44AB-84D4-41B5A84C4C53}" destId="{D3B7B99D-159F-46D0-8AF2-B906EDD105D7}" srcOrd="11" destOrd="0" presId="urn:microsoft.com/office/officeart/2005/8/layout/vList3"/>
    <dgm:cxn modelId="{4057CD71-743A-4E40-AB24-4034897C902E}" type="presParOf" srcId="{C1DE7170-462D-44AB-84D4-41B5A84C4C53}" destId="{8B0922FC-CCC3-446E-9EDA-AF40043DED9D}" srcOrd="12" destOrd="0" presId="urn:microsoft.com/office/officeart/2005/8/layout/vList3"/>
    <dgm:cxn modelId="{BE872982-9F6D-415F-ADE1-E5B4E0A5B45D}" type="presParOf" srcId="{8B0922FC-CCC3-446E-9EDA-AF40043DED9D}" destId="{1D775F20-2563-41E9-B6F1-60B0818C1822}" srcOrd="0" destOrd="0" presId="urn:microsoft.com/office/officeart/2005/8/layout/vList3"/>
    <dgm:cxn modelId="{C734DEA4-C387-432C-ACFD-784467B81677}" type="presParOf" srcId="{8B0922FC-CCC3-446E-9EDA-AF40043DED9D}" destId="{2F764751-8E67-4BD8-BF15-C73CFCD29612}" srcOrd="1" destOrd="0" presId="urn:microsoft.com/office/officeart/2005/8/layout/vList3"/>
    <dgm:cxn modelId="{991A6D6B-97EE-4447-9C05-AECCFA7A4E74}" type="presParOf" srcId="{C1DE7170-462D-44AB-84D4-41B5A84C4C53}" destId="{3DEA576E-8CA9-47D9-A86E-E09F001AF05B}" srcOrd="13" destOrd="0" presId="urn:microsoft.com/office/officeart/2005/8/layout/vList3"/>
    <dgm:cxn modelId="{D54CCDB7-B858-40B7-BA27-FCE214DCBE9A}" type="presParOf" srcId="{C1DE7170-462D-44AB-84D4-41B5A84C4C53}" destId="{3A43FB54-4A3D-422A-8742-ABBB04FE1F37}" srcOrd="14" destOrd="0" presId="urn:microsoft.com/office/officeart/2005/8/layout/vList3"/>
    <dgm:cxn modelId="{80261B7D-4225-4FB4-AC64-D58A50C64C02}" type="presParOf" srcId="{3A43FB54-4A3D-422A-8742-ABBB04FE1F37}" destId="{AD6E8D9A-D481-42F1-A826-42FA33D0701B}" srcOrd="0" destOrd="0" presId="urn:microsoft.com/office/officeart/2005/8/layout/vList3"/>
    <dgm:cxn modelId="{A0265DC9-84E3-4C0D-9D2B-7EE31B2B8313}" type="presParOf" srcId="{3A43FB54-4A3D-422A-8742-ABBB04FE1F37}" destId="{BBAB08B1-9234-4E5A-B4F0-BE1BDEDDE50B}" srcOrd="1" destOrd="0" presId="urn:microsoft.com/office/officeart/2005/8/layout/vList3"/>
    <dgm:cxn modelId="{54EC88CC-3D91-4B8E-86BC-1504B1F6CFE1}" type="presParOf" srcId="{C1DE7170-462D-44AB-84D4-41B5A84C4C53}" destId="{318796E7-DD01-4F9F-80EE-02D267AD682D}" srcOrd="15" destOrd="0" presId="urn:microsoft.com/office/officeart/2005/8/layout/vList3"/>
    <dgm:cxn modelId="{FD175B4E-FA29-4ABB-9B2C-473A2C2DE19A}" type="presParOf" srcId="{C1DE7170-462D-44AB-84D4-41B5A84C4C53}" destId="{79B1AB67-F0CF-4937-952A-440B1432EDE2}" srcOrd="16" destOrd="0" presId="urn:microsoft.com/office/officeart/2005/8/layout/vList3"/>
    <dgm:cxn modelId="{8CBFBCCF-E168-4C41-9BF8-2542A5D8B3B5}" type="presParOf" srcId="{79B1AB67-F0CF-4937-952A-440B1432EDE2}" destId="{D9F3F26C-E61B-4916-AF43-8E56E4E1E139}" srcOrd="0" destOrd="0" presId="urn:microsoft.com/office/officeart/2005/8/layout/vList3"/>
    <dgm:cxn modelId="{A6C082A8-F27D-41A5-8B26-19785CCF7411}" type="presParOf" srcId="{79B1AB67-F0CF-4937-952A-440B1432EDE2}" destId="{B894483B-731B-47CE-A734-B9EC0261C5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2EFBD-2789-4492-ABF5-A481B9473F7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44513BA-02CE-468A-9E37-09E9E32EBD31}">
      <dgm:prSet phldrT="[Texto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>
              <a:latin typeface="Calibri" panose="020F0502020204030204" pitchFamily="34" charset="0"/>
            </a:rPr>
            <a:t>Ouvidoria</a:t>
          </a:r>
          <a:endParaRPr lang="pt-BR" sz="2400" b="1" dirty="0">
            <a:latin typeface="Calibri" panose="020F0502020204030204" pitchFamily="34" charset="0"/>
          </a:endParaRPr>
        </a:p>
      </dgm:t>
    </dgm:pt>
    <dgm:pt modelId="{5478AFC5-07EA-47C2-BFE9-060A57B92F1A}" type="parTrans" cxnId="{AFF57CE0-36AB-420D-B243-7E2249C9655B}">
      <dgm:prSet/>
      <dgm:spPr/>
      <dgm:t>
        <a:bodyPr/>
        <a:lstStyle/>
        <a:p>
          <a:endParaRPr lang="pt-BR"/>
        </a:p>
      </dgm:t>
    </dgm:pt>
    <dgm:pt modelId="{5A675C6C-3DB1-4E6C-BA63-B8AF0B8013BD}" type="sibTrans" cxnId="{AFF57CE0-36AB-420D-B243-7E2249C9655B}">
      <dgm:prSet/>
      <dgm:spPr/>
      <dgm:t>
        <a:bodyPr/>
        <a:lstStyle/>
        <a:p>
          <a:endParaRPr lang="pt-BR"/>
        </a:p>
      </dgm:t>
    </dgm:pt>
    <dgm:pt modelId="{28DC869E-7A37-44A1-B336-50C77520C0AE}">
      <dgm:prSet phldrT="[Texto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>
              <a:solidFill>
                <a:schemeClr val="bg1"/>
              </a:solidFill>
              <a:latin typeface="Calibri" panose="020F0502020204030204" pitchFamily="34" charset="0"/>
            </a:rPr>
            <a:t>Código de Ética </a:t>
          </a:r>
          <a:endParaRPr lang="pt-BR" sz="24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3A93ABA8-6068-4ABF-B972-8186E0790BFB}" type="parTrans" cxnId="{10F8B35A-E1ED-415F-82A4-4C317E27FE9D}">
      <dgm:prSet/>
      <dgm:spPr/>
      <dgm:t>
        <a:bodyPr/>
        <a:lstStyle/>
        <a:p>
          <a:endParaRPr lang="pt-BR"/>
        </a:p>
      </dgm:t>
    </dgm:pt>
    <dgm:pt modelId="{1B6A0897-72F5-475F-AAF1-BA10BDA5E35A}" type="sibTrans" cxnId="{10F8B35A-E1ED-415F-82A4-4C317E27FE9D}">
      <dgm:prSet/>
      <dgm:spPr/>
      <dgm:t>
        <a:bodyPr/>
        <a:lstStyle/>
        <a:p>
          <a:endParaRPr lang="pt-BR"/>
        </a:p>
      </dgm:t>
    </dgm:pt>
    <dgm:pt modelId="{4215ADE8-386A-4631-9217-35DF0AC8B883}">
      <dgm:prSet phldrT="[Texto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>
              <a:latin typeface="Calibri" panose="020F0502020204030204" pitchFamily="34" charset="0"/>
            </a:rPr>
            <a:t>Portal da Transparência</a:t>
          </a:r>
          <a:endParaRPr lang="pt-BR" sz="2400" b="1" dirty="0">
            <a:latin typeface="Calibri" panose="020F0502020204030204" pitchFamily="34" charset="0"/>
          </a:endParaRPr>
        </a:p>
      </dgm:t>
    </dgm:pt>
    <dgm:pt modelId="{42889F9F-5616-40F4-A44E-287CA2540AAD}" type="parTrans" cxnId="{FBFF3FDF-3B3E-4264-AECD-5E3BE0B007F7}">
      <dgm:prSet/>
      <dgm:spPr/>
      <dgm:t>
        <a:bodyPr/>
        <a:lstStyle/>
        <a:p>
          <a:endParaRPr lang="pt-BR"/>
        </a:p>
      </dgm:t>
    </dgm:pt>
    <dgm:pt modelId="{00F3FFF1-2310-47F4-A966-4F4B3AAB354B}" type="sibTrans" cxnId="{FBFF3FDF-3B3E-4264-AECD-5E3BE0B007F7}">
      <dgm:prSet/>
      <dgm:spPr/>
      <dgm:t>
        <a:bodyPr/>
        <a:lstStyle/>
        <a:p>
          <a:endParaRPr lang="pt-BR"/>
        </a:p>
      </dgm:t>
    </dgm:pt>
    <dgm:pt modelId="{E2688271-562D-4B08-9E6E-5B63C5B84AE4}">
      <dgm:prSet phldrT="[Texto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>
              <a:latin typeface="Calibri" panose="020F0502020204030204" pitchFamily="34" charset="0"/>
            </a:rPr>
            <a:t>Controle Externo e Interno</a:t>
          </a:r>
          <a:endParaRPr lang="pt-BR" sz="2400" b="1" dirty="0">
            <a:latin typeface="Calibri" panose="020F0502020204030204" pitchFamily="34" charset="0"/>
          </a:endParaRPr>
        </a:p>
      </dgm:t>
    </dgm:pt>
    <dgm:pt modelId="{1606140F-EF5D-43B0-BAAE-7E79D56151C3}" type="parTrans" cxnId="{D40731D3-EF28-40C4-B616-72A1E147AE48}">
      <dgm:prSet/>
      <dgm:spPr/>
      <dgm:t>
        <a:bodyPr/>
        <a:lstStyle/>
        <a:p>
          <a:endParaRPr lang="pt-BR"/>
        </a:p>
      </dgm:t>
    </dgm:pt>
    <dgm:pt modelId="{53D845BD-6B61-43E1-AD2B-B7C278316F37}" type="sibTrans" cxnId="{D40731D3-EF28-40C4-B616-72A1E147AE48}">
      <dgm:prSet/>
      <dgm:spPr/>
      <dgm:t>
        <a:bodyPr/>
        <a:lstStyle/>
        <a:p>
          <a:endParaRPr lang="pt-BR"/>
        </a:p>
      </dgm:t>
    </dgm:pt>
    <dgm:pt modelId="{510154D4-6A6B-44E2-88B3-191918694522}">
      <dgm:prSet phldrT="[Texto]"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b="1" dirty="0" smtClean="0">
              <a:latin typeface="Calibri" panose="020F0502020204030204" pitchFamily="34" charset="0"/>
            </a:rPr>
            <a:t>Processo Decisório (DIREX e CDN)</a:t>
          </a:r>
          <a:endParaRPr lang="pt-BR" sz="2400" b="1" dirty="0">
            <a:latin typeface="Calibri" panose="020F0502020204030204" pitchFamily="34" charset="0"/>
          </a:endParaRPr>
        </a:p>
      </dgm:t>
    </dgm:pt>
    <dgm:pt modelId="{4F2EFC5D-D941-4357-A5AF-157E0B3F13CD}" type="parTrans" cxnId="{46D85008-F843-48D8-AFE1-AC05FA11D655}">
      <dgm:prSet/>
      <dgm:spPr/>
      <dgm:t>
        <a:bodyPr/>
        <a:lstStyle/>
        <a:p>
          <a:endParaRPr lang="pt-BR"/>
        </a:p>
      </dgm:t>
    </dgm:pt>
    <dgm:pt modelId="{C8EC67F3-702C-4773-B419-49E8089CB504}" type="sibTrans" cxnId="{46D85008-F843-48D8-AFE1-AC05FA11D655}">
      <dgm:prSet/>
      <dgm:spPr/>
      <dgm:t>
        <a:bodyPr/>
        <a:lstStyle/>
        <a:p>
          <a:endParaRPr lang="pt-BR"/>
        </a:p>
      </dgm:t>
    </dgm:pt>
    <dgm:pt modelId="{225D025B-B1BE-4924-A9BA-E5A669E2C59C}" type="pres">
      <dgm:prSet presAssocID="{3342EFBD-2789-4492-ABF5-A481B9473F7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4C446F9-9B95-4A97-B8B7-3061F76E9581}" type="pres">
      <dgm:prSet presAssocID="{510154D4-6A6B-44E2-88B3-191918694522}" presName="parentLin" presStyleCnt="0"/>
      <dgm:spPr/>
    </dgm:pt>
    <dgm:pt modelId="{813D76E2-C059-461F-905E-45D01B8AA8BB}" type="pres">
      <dgm:prSet presAssocID="{510154D4-6A6B-44E2-88B3-191918694522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2B9A9C09-3BD5-4EA1-BA7E-C77DFDCAD7FF}" type="pres">
      <dgm:prSet presAssocID="{510154D4-6A6B-44E2-88B3-19191869452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C9CEBE-D5BB-4109-A553-401BAA65E572}" type="pres">
      <dgm:prSet presAssocID="{510154D4-6A6B-44E2-88B3-191918694522}" presName="negativeSpace" presStyleCnt="0"/>
      <dgm:spPr/>
    </dgm:pt>
    <dgm:pt modelId="{C9086B1E-4286-445B-8BAD-B9B29FB62D8E}" type="pres">
      <dgm:prSet presAssocID="{510154D4-6A6B-44E2-88B3-191918694522}" presName="childText" presStyleLbl="conFgAcc1" presStyleIdx="0" presStyleCnt="5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pt-BR"/>
        </a:p>
      </dgm:t>
    </dgm:pt>
    <dgm:pt modelId="{5609166A-07F0-435E-B74B-CCF08ADDCB6B}" type="pres">
      <dgm:prSet presAssocID="{C8EC67F3-702C-4773-B419-49E8089CB504}" presName="spaceBetweenRectangles" presStyleCnt="0"/>
      <dgm:spPr/>
    </dgm:pt>
    <dgm:pt modelId="{4B9B9248-25E0-4165-948E-50760934816B}" type="pres">
      <dgm:prSet presAssocID="{644513BA-02CE-468A-9E37-09E9E32EBD31}" presName="parentLin" presStyleCnt="0"/>
      <dgm:spPr/>
    </dgm:pt>
    <dgm:pt modelId="{291150BF-8B75-4DA0-A1D6-49318FCA9490}" type="pres">
      <dgm:prSet presAssocID="{644513BA-02CE-468A-9E37-09E9E32EBD31}" presName="parentLeftMargin" presStyleLbl="node1" presStyleIdx="0" presStyleCnt="5"/>
      <dgm:spPr/>
      <dgm:t>
        <a:bodyPr/>
        <a:lstStyle/>
        <a:p>
          <a:endParaRPr lang="pt-BR"/>
        </a:p>
      </dgm:t>
    </dgm:pt>
    <dgm:pt modelId="{532B1420-EFCA-4653-AC12-29020D4E6A69}" type="pres">
      <dgm:prSet presAssocID="{644513BA-02CE-468A-9E37-09E9E32EBD3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D20B51-0DDF-4B39-8AF0-54EE3035D8E3}" type="pres">
      <dgm:prSet presAssocID="{644513BA-02CE-468A-9E37-09E9E32EBD31}" presName="negativeSpace" presStyleCnt="0"/>
      <dgm:spPr/>
    </dgm:pt>
    <dgm:pt modelId="{F61A0ACE-4B1D-4199-819D-FDD7BA34E60B}" type="pres">
      <dgm:prSet presAssocID="{644513BA-02CE-468A-9E37-09E9E32EBD31}" presName="childText" presStyleLbl="conFgAcc1" presStyleIdx="1" presStyleCnt="5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pt-BR"/>
        </a:p>
      </dgm:t>
    </dgm:pt>
    <dgm:pt modelId="{5E9483C0-3702-4711-A070-32DDD4C2B636}" type="pres">
      <dgm:prSet presAssocID="{5A675C6C-3DB1-4E6C-BA63-B8AF0B8013BD}" presName="spaceBetweenRectangles" presStyleCnt="0"/>
      <dgm:spPr/>
    </dgm:pt>
    <dgm:pt modelId="{EAAB8B86-9BB8-473D-B4A6-FD51EBABA990}" type="pres">
      <dgm:prSet presAssocID="{28DC869E-7A37-44A1-B336-50C77520C0AE}" presName="parentLin" presStyleCnt="0"/>
      <dgm:spPr/>
    </dgm:pt>
    <dgm:pt modelId="{67F32FF8-F54A-4790-BD35-DC51CDB65A7B}" type="pres">
      <dgm:prSet presAssocID="{28DC869E-7A37-44A1-B336-50C77520C0AE}" presName="parentLeftMargin" presStyleLbl="node1" presStyleIdx="1" presStyleCnt="5"/>
      <dgm:spPr/>
      <dgm:t>
        <a:bodyPr/>
        <a:lstStyle/>
        <a:p>
          <a:endParaRPr lang="pt-BR"/>
        </a:p>
      </dgm:t>
    </dgm:pt>
    <dgm:pt modelId="{59888C09-C2E4-4788-ADAB-B36CE7DA853C}" type="pres">
      <dgm:prSet presAssocID="{28DC869E-7A37-44A1-B336-50C77520C0A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8C6D18-DBBB-478B-8C0C-F7766CB58BF2}" type="pres">
      <dgm:prSet presAssocID="{28DC869E-7A37-44A1-B336-50C77520C0AE}" presName="negativeSpace" presStyleCnt="0"/>
      <dgm:spPr/>
    </dgm:pt>
    <dgm:pt modelId="{6E4FE48D-D674-47B0-87A5-20E960C3CCA0}" type="pres">
      <dgm:prSet presAssocID="{28DC869E-7A37-44A1-B336-50C77520C0AE}" presName="childText" presStyleLbl="conFgAcc1" presStyleIdx="2" presStyleCnt="5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pt-BR"/>
        </a:p>
      </dgm:t>
    </dgm:pt>
    <dgm:pt modelId="{368AEEDA-1425-456E-9EF4-1BB3710FFD6E}" type="pres">
      <dgm:prSet presAssocID="{1B6A0897-72F5-475F-AAF1-BA10BDA5E35A}" presName="spaceBetweenRectangles" presStyleCnt="0"/>
      <dgm:spPr/>
    </dgm:pt>
    <dgm:pt modelId="{CC9B67EC-6794-452E-A19C-D5D1C05B5D58}" type="pres">
      <dgm:prSet presAssocID="{4215ADE8-386A-4631-9217-35DF0AC8B883}" presName="parentLin" presStyleCnt="0"/>
      <dgm:spPr/>
    </dgm:pt>
    <dgm:pt modelId="{F1321E5A-5825-4F74-96B7-3D89F0422541}" type="pres">
      <dgm:prSet presAssocID="{4215ADE8-386A-4631-9217-35DF0AC8B883}" presName="parentLeftMargin" presStyleLbl="node1" presStyleIdx="2" presStyleCnt="5"/>
      <dgm:spPr/>
      <dgm:t>
        <a:bodyPr/>
        <a:lstStyle/>
        <a:p>
          <a:endParaRPr lang="pt-BR"/>
        </a:p>
      </dgm:t>
    </dgm:pt>
    <dgm:pt modelId="{19FEDB89-1D5F-4488-B8CD-8226D3A47940}" type="pres">
      <dgm:prSet presAssocID="{4215ADE8-386A-4631-9217-35DF0AC8B88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5E0F6A-9501-4D68-A25F-870704E11C52}" type="pres">
      <dgm:prSet presAssocID="{4215ADE8-386A-4631-9217-35DF0AC8B883}" presName="negativeSpace" presStyleCnt="0"/>
      <dgm:spPr/>
    </dgm:pt>
    <dgm:pt modelId="{E0765610-1BE3-4A3A-B3E1-94CEA2B92CBD}" type="pres">
      <dgm:prSet presAssocID="{4215ADE8-386A-4631-9217-35DF0AC8B883}" presName="childText" presStyleLbl="conFgAcc1" presStyleIdx="3" presStyleCnt="5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pt-BR"/>
        </a:p>
      </dgm:t>
    </dgm:pt>
    <dgm:pt modelId="{434B67AB-DF8B-43D3-8BF7-453A16EA0CA0}" type="pres">
      <dgm:prSet presAssocID="{00F3FFF1-2310-47F4-A966-4F4B3AAB354B}" presName="spaceBetweenRectangles" presStyleCnt="0"/>
      <dgm:spPr/>
    </dgm:pt>
    <dgm:pt modelId="{FBA605C6-D300-4072-9692-1795882D7035}" type="pres">
      <dgm:prSet presAssocID="{E2688271-562D-4B08-9E6E-5B63C5B84AE4}" presName="parentLin" presStyleCnt="0"/>
      <dgm:spPr/>
    </dgm:pt>
    <dgm:pt modelId="{118AD9B5-A76B-436F-B16D-C53C6129F22D}" type="pres">
      <dgm:prSet presAssocID="{E2688271-562D-4B08-9E6E-5B63C5B84AE4}" presName="parentLeftMargin" presStyleLbl="node1" presStyleIdx="3" presStyleCnt="5"/>
      <dgm:spPr/>
      <dgm:t>
        <a:bodyPr/>
        <a:lstStyle/>
        <a:p>
          <a:endParaRPr lang="pt-BR"/>
        </a:p>
      </dgm:t>
    </dgm:pt>
    <dgm:pt modelId="{09E40AD6-B8A9-4E0D-ADA5-B4E521440FC9}" type="pres">
      <dgm:prSet presAssocID="{E2688271-562D-4B08-9E6E-5B63C5B84AE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8B14BF-86D3-499B-AC88-5607E257764D}" type="pres">
      <dgm:prSet presAssocID="{E2688271-562D-4B08-9E6E-5B63C5B84AE4}" presName="negativeSpace" presStyleCnt="0"/>
      <dgm:spPr/>
    </dgm:pt>
    <dgm:pt modelId="{9BCD0C8B-BE08-4430-AAD3-E90E74EFEF25}" type="pres">
      <dgm:prSet presAssocID="{E2688271-562D-4B08-9E6E-5B63C5B84AE4}" presName="childText" presStyleLbl="conFgAcc1" presStyleIdx="4" presStyleCnt="5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pt-BR"/>
        </a:p>
      </dgm:t>
    </dgm:pt>
  </dgm:ptLst>
  <dgm:cxnLst>
    <dgm:cxn modelId="{FBFF3FDF-3B3E-4264-AECD-5E3BE0B007F7}" srcId="{3342EFBD-2789-4492-ABF5-A481B9473F76}" destId="{4215ADE8-386A-4631-9217-35DF0AC8B883}" srcOrd="3" destOrd="0" parTransId="{42889F9F-5616-40F4-A44E-287CA2540AAD}" sibTransId="{00F3FFF1-2310-47F4-A966-4F4B3AAB354B}"/>
    <dgm:cxn modelId="{D40731D3-EF28-40C4-B616-72A1E147AE48}" srcId="{3342EFBD-2789-4492-ABF5-A481B9473F76}" destId="{E2688271-562D-4B08-9E6E-5B63C5B84AE4}" srcOrd="4" destOrd="0" parTransId="{1606140F-EF5D-43B0-BAAE-7E79D56151C3}" sibTransId="{53D845BD-6B61-43E1-AD2B-B7C278316F37}"/>
    <dgm:cxn modelId="{DBCC02AD-EB62-441C-9B84-6BC87AE6CB9E}" type="presOf" srcId="{28DC869E-7A37-44A1-B336-50C77520C0AE}" destId="{67F32FF8-F54A-4790-BD35-DC51CDB65A7B}" srcOrd="0" destOrd="0" presId="urn:microsoft.com/office/officeart/2005/8/layout/list1"/>
    <dgm:cxn modelId="{034EFB67-E79B-4B4F-9D6F-33979CF44673}" type="presOf" srcId="{4215ADE8-386A-4631-9217-35DF0AC8B883}" destId="{19FEDB89-1D5F-4488-B8CD-8226D3A47940}" srcOrd="1" destOrd="0" presId="urn:microsoft.com/office/officeart/2005/8/layout/list1"/>
    <dgm:cxn modelId="{10F8B35A-E1ED-415F-82A4-4C317E27FE9D}" srcId="{3342EFBD-2789-4492-ABF5-A481B9473F76}" destId="{28DC869E-7A37-44A1-B336-50C77520C0AE}" srcOrd="2" destOrd="0" parTransId="{3A93ABA8-6068-4ABF-B972-8186E0790BFB}" sibTransId="{1B6A0897-72F5-475F-AAF1-BA10BDA5E35A}"/>
    <dgm:cxn modelId="{530469BF-AD0B-4A85-8CA2-C5F6886AEC74}" type="presOf" srcId="{28DC869E-7A37-44A1-B336-50C77520C0AE}" destId="{59888C09-C2E4-4788-ADAB-B36CE7DA853C}" srcOrd="1" destOrd="0" presId="urn:microsoft.com/office/officeart/2005/8/layout/list1"/>
    <dgm:cxn modelId="{71A06EB7-3537-4301-82C4-16DC53F43088}" type="presOf" srcId="{3342EFBD-2789-4492-ABF5-A481B9473F76}" destId="{225D025B-B1BE-4924-A9BA-E5A669E2C59C}" srcOrd="0" destOrd="0" presId="urn:microsoft.com/office/officeart/2005/8/layout/list1"/>
    <dgm:cxn modelId="{AFF57CE0-36AB-420D-B243-7E2249C9655B}" srcId="{3342EFBD-2789-4492-ABF5-A481B9473F76}" destId="{644513BA-02CE-468A-9E37-09E9E32EBD31}" srcOrd="1" destOrd="0" parTransId="{5478AFC5-07EA-47C2-BFE9-060A57B92F1A}" sibTransId="{5A675C6C-3DB1-4E6C-BA63-B8AF0B8013BD}"/>
    <dgm:cxn modelId="{34E24F37-E0D0-44B7-99EB-F9787C7FB4F2}" type="presOf" srcId="{510154D4-6A6B-44E2-88B3-191918694522}" destId="{813D76E2-C059-461F-905E-45D01B8AA8BB}" srcOrd="0" destOrd="0" presId="urn:microsoft.com/office/officeart/2005/8/layout/list1"/>
    <dgm:cxn modelId="{096D9719-7104-4D6C-8BF2-5929794F433B}" type="presOf" srcId="{4215ADE8-386A-4631-9217-35DF0AC8B883}" destId="{F1321E5A-5825-4F74-96B7-3D89F0422541}" srcOrd="0" destOrd="0" presId="urn:microsoft.com/office/officeart/2005/8/layout/list1"/>
    <dgm:cxn modelId="{C63DF7CB-BB90-44AC-A9EB-392BDF463609}" type="presOf" srcId="{E2688271-562D-4B08-9E6E-5B63C5B84AE4}" destId="{118AD9B5-A76B-436F-B16D-C53C6129F22D}" srcOrd="0" destOrd="0" presId="urn:microsoft.com/office/officeart/2005/8/layout/list1"/>
    <dgm:cxn modelId="{7F67B3A6-1769-40A3-A039-AE12BA5E35A7}" type="presOf" srcId="{644513BA-02CE-468A-9E37-09E9E32EBD31}" destId="{291150BF-8B75-4DA0-A1D6-49318FCA9490}" srcOrd="0" destOrd="0" presId="urn:microsoft.com/office/officeart/2005/8/layout/list1"/>
    <dgm:cxn modelId="{46D85008-F843-48D8-AFE1-AC05FA11D655}" srcId="{3342EFBD-2789-4492-ABF5-A481B9473F76}" destId="{510154D4-6A6B-44E2-88B3-191918694522}" srcOrd="0" destOrd="0" parTransId="{4F2EFC5D-D941-4357-A5AF-157E0B3F13CD}" sibTransId="{C8EC67F3-702C-4773-B419-49E8089CB504}"/>
    <dgm:cxn modelId="{11C67B0C-4288-4862-AEB9-211E8684476B}" type="presOf" srcId="{510154D4-6A6B-44E2-88B3-191918694522}" destId="{2B9A9C09-3BD5-4EA1-BA7E-C77DFDCAD7FF}" srcOrd="1" destOrd="0" presId="urn:microsoft.com/office/officeart/2005/8/layout/list1"/>
    <dgm:cxn modelId="{D9492A0B-A4EB-461B-9E18-5E20AA37B90B}" type="presOf" srcId="{644513BA-02CE-468A-9E37-09E9E32EBD31}" destId="{532B1420-EFCA-4653-AC12-29020D4E6A69}" srcOrd="1" destOrd="0" presId="urn:microsoft.com/office/officeart/2005/8/layout/list1"/>
    <dgm:cxn modelId="{2B8363A7-C245-4895-825F-893CE95364F1}" type="presOf" srcId="{E2688271-562D-4B08-9E6E-5B63C5B84AE4}" destId="{09E40AD6-B8A9-4E0D-ADA5-B4E521440FC9}" srcOrd="1" destOrd="0" presId="urn:microsoft.com/office/officeart/2005/8/layout/list1"/>
    <dgm:cxn modelId="{F47753B5-4D54-4D9F-8507-CAE8F1859DC1}" type="presParOf" srcId="{225D025B-B1BE-4924-A9BA-E5A669E2C59C}" destId="{54C446F9-9B95-4A97-B8B7-3061F76E9581}" srcOrd="0" destOrd="0" presId="urn:microsoft.com/office/officeart/2005/8/layout/list1"/>
    <dgm:cxn modelId="{4ED9396F-07C8-4C27-A815-13C7A88BFEEF}" type="presParOf" srcId="{54C446F9-9B95-4A97-B8B7-3061F76E9581}" destId="{813D76E2-C059-461F-905E-45D01B8AA8BB}" srcOrd="0" destOrd="0" presId="urn:microsoft.com/office/officeart/2005/8/layout/list1"/>
    <dgm:cxn modelId="{939B1E4E-ACF3-4370-A204-77C7DA0B2826}" type="presParOf" srcId="{54C446F9-9B95-4A97-B8B7-3061F76E9581}" destId="{2B9A9C09-3BD5-4EA1-BA7E-C77DFDCAD7FF}" srcOrd="1" destOrd="0" presId="urn:microsoft.com/office/officeart/2005/8/layout/list1"/>
    <dgm:cxn modelId="{8DC07D8C-0F7D-4066-B875-F8F9547AC820}" type="presParOf" srcId="{225D025B-B1BE-4924-A9BA-E5A669E2C59C}" destId="{EBC9CEBE-D5BB-4109-A553-401BAA65E572}" srcOrd="1" destOrd="0" presId="urn:microsoft.com/office/officeart/2005/8/layout/list1"/>
    <dgm:cxn modelId="{1BB9A8E6-138F-47EF-A364-189DDE9920C5}" type="presParOf" srcId="{225D025B-B1BE-4924-A9BA-E5A669E2C59C}" destId="{C9086B1E-4286-445B-8BAD-B9B29FB62D8E}" srcOrd="2" destOrd="0" presId="urn:microsoft.com/office/officeart/2005/8/layout/list1"/>
    <dgm:cxn modelId="{CD462651-7F23-40B4-B4AC-9451E3DD2639}" type="presParOf" srcId="{225D025B-B1BE-4924-A9BA-E5A669E2C59C}" destId="{5609166A-07F0-435E-B74B-CCF08ADDCB6B}" srcOrd="3" destOrd="0" presId="urn:microsoft.com/office/officeart/2005/8/layout/list1"/>
    <dgm:cxn modelId="{F24DDF9D-3251-47D0-96C2-3DA40A6AA9A1}" type="presParOf" srcId="{225D025B-B1BE-4924-A9BA-E5A669E2C59C}" destId="{4B9B9248-25E0-4165-948E-50760934816B}" srcOrd="4" destOrd="0" presId="urn:microsoft.com/office/officeart/2005/8/layout/list1"/>
    <dgm:cxn modelId="{5428A69D-90DC-43BF-A4CF-DA9F5CA3F0D5}" type="presParOf" srcId="{4B9B9248-25E0-4165-948E-50760934816B}" destId="{291150BF-8B75-4DA0-A1D6-49318FCA9490}" srcOrd="0" destOrd="0" presId="urn:microsoft.com/office/officeart/2005/8/layout/list1"/>
    <dgm:cxn modelId="{B5DB5522-BA89-4398-8062-5C3608A1C40E}" type="presParOf" srcId="{4B9B9248-25E0-4165-948E-50760934816B}" destId="{532B1420-EFCA-4653-AC12-29020D4E6A69}" srcOrd="1" destOrd="0" presId="urn:microsoft.com/office/officeart/2005/8/layout/list1"/>
    <dgm:cxn modelId="{BFC29CD2-E73D-4493-8424-5907D55BF601}" type="presParOf" srcId="{225D025B-B1BE-4924-A9BA-E5A669E2C59C}" destId="{E0D20B51-0DDF-4B39-8AF0-54EE3035D8E3}" srcOrd="5" destOrd="0" presId="urn:microsoft.com/office/officeart/2005/8/layout/list1"/>
    <dgm:cxn modelId="{74169D47-64CD-49EA-9540-F1287030A4CC}" type="presParOf" srcId="{225D025B-B1BE-4924-A9BA-E5A669E2C59C}" destId="{F61A0ACE-4B1D-4199-819D-FDD7BA34E60B}" srcOrd="6" destOrd="0" presId="urn:microsoft.com/office/officeart/2005/8/layout/list1"/>
    <dgm:cxn modelId="{4FAFCFA3-B2D1-4B68-BEF0-B6662F52D91A}" type="presParOf" srcId="{225D025B-B1BE-4924-A9BA-E5A669E2C59C}" destId="{5E9483C0-3702-4711-A070-32DDD4C2B636}" srcOrd="7" destOrd="0" presId="urn:microsoft.com/office/officeart/2005/8/layout/list1"/>
    <dgm:cxn modelId="{EEB5BD5D-B02E-4C83-AEFA-84429A41F693}" type="presParOf" srcId="{225D025B-B1BE-4924-A9BA-E5A669E2C59C}" destId="{EAAB8B86-9BB8-473D-B4A6-FD51EBABA990}" srcOrd="8" destOrd="0" presId="urn:microsoft.com/office/officeart/2005/8/layout/list1"/>
    <dgm:cxn modelId="{B2167DAB-46CA-42AD-BFB6-4A9F6F19E4D8}" type="presParOf" srcId="{EAAB8B86-9BB8-473D-B4A6-FD51EBABA990}" destId="{67F32FF8-F54A-4790-BD35-DC51CDB65A7B}" srcOrd="0" destOrd="0" presId="urn:microsoft.com/office/officeart/2005/8/layout/list1"/>
    <dgm:cxn modelId="{BB83458E-C75F-42E3-B829-9ABE0D6182D8}" type="presParOf" srcId="{EAAB8B86-9BB8-473D-B4A6-FD51EBABA990}" destId="{59888C09-C2E4-4788-ADAB-B36CE7DA853C}" srcOrd="1" destOrd="0" presId="urn:microsoft.com/office/officeart/2005/8/layout/list1"/>
    <dgm:cxn modelId="{C2098F52-0D43-49F2-9C32-3EF7D23AC58B}" type="presParOf" srcId="{225D025B-B1BE-4924-A9BA-E5A669E2C59C}" destId="{9C8C6D18-DBBB-478B-8C0C-F7766CB58BF2}" srcOrd="9" destOrd="0" presId="urn:microsoft.com/office/officeart/2005/8/layout/list1"/>
    <dgm:cxn modelId="{BD102EB5-3A33-48AD-830C-C185909A90C0}" type="presParOf" srcId="{225D025B-B1BE-4924-A9BA-E5A669E2C59C}" destId="{6E4FE48D-D674-47B0-87A5-20E960C3CCA0}" srcOrd="10" destOrd="0" presId="urn:microsoft.com/office/officeart/2005/8/layout/list1"/>
    <dgm:cxn modelId="{29F5B92C-9800-4B7A-A547-D41AC0CD1A89}" type="presParOf" srcId="{225D025B-B1BE-4924-A9BA-E5A669E2C59C}" destId="{368AEEDA-1425-456E-9EF4-1BB3710FFD6E}" srcOrd="11" destOrd="0" presId="urn:microsoft.com/office/officeart/2005/8/layout/list1"/>
    <dgm:cxn modelId="{00C8F426-EA2D-4766-8599-9F302922ADE8}" type="presParOf" srcId="{225D025B-B1BE-4924-A9BA-E5A669E2C59C}" destId="{CC9B67EC-6794-452E-A19C-D5D1C05B5D58}" srcOrd="12" destOrd="0" presId="urn:microsoft.com/office/officeart/2005/8/layout/list1"/>
    <dgm:cxn modelId="{2FB8E09C-168F-42DD-A43B-ACD65C4BFB23}" type="presParOf" srcId="{CC9B67EC-6794-452E-A19C-D5D1C05B5D58}" destId="{F1321E5A-5825-4F74-96B7-3D89F0422541}" srcOrd="0" destOrd="0" presId="urn:microsoft.com/office/officeart/2005/8/layout/list1"/>
    <dgm:cxn modelId="{FA158869-36C7-4143-B637-96CC0ECC63C8}" type="presParOf" srcId="{CC9B67EC-6794-452E-A19C-D5D1C05B5D58}" destId="{19FEDB89-1D5F-4488-B8CD-8226D3A47940}" srcOrd="1" destOrd="0" presId="urn:microsoft.com/office/officeart/2005/8/layout/list1"/>
    <dgm:cxn modelId="{8A2B7622-4EE7-42E6-92FA-6D4BEEDC2359}" type="presParOf" srcId="{225D025B-B1BE-4924-A9BA-E5A669E2C59C}" destId="{345E0F6A-9501-4D68-A25F-870704E11C52}" srcOrd="13" destOrd="0" presId="urn:microsoft.com/office/officeart/2005/8/layout/list1"/>
    <dgm:cxn modelId="{EF45D670-F58D-4C53-870D-53EB708F7527}" type="presParOf" srcId="{225D025B-B1BE-4924-A9BA-E5A669E2C59C}" destId="{E0765610-1BE3-4A3A-B3E1-94CEA2B92CBD}" srcOrd="14" destOrd="0" presId="urn:microsoft.com/office/officeart/2005/8/layout/list1"/>
    <dgm:cxn modelId="{C58811B0-C80F-47F4-B375-1D44D4AB3608}" type="presParOf" srcId="{225D025B-B1BE-4924-A9BA-E5A669E2C59C}" destId="{434B67AB-DF8B-43D3-8BF7-453A16EA0CA0}" srcOrd="15" destOrd="0" presId="urn:microsoft.com/office/officeart/2005/8/layout/list1"/>
    <dgm:cxn modelId="{F1BACA9E-F9BE-4A52-80D6-8B39520E6F9F}" type="presParOf" srcId="{225D025B-B1BE-4924-A9BA-E5A669E2C59C}" destId="{FBA605C6-D300-4072-9692-1795882D7035}" srcOrd="16" destOrd="0" presId="urn:microsoft.com/office/officeart/2005/8/layout/list1"/>
    <dgm:cxn modelId="{5AA5B05F-3B83-41FC-841F-CE5A29C3DD20}" type="presParOf" srcId="{FBA605C6-D300-4072-9692-1795882D7035}" destId="{118AD9B5-A76B-436F-B16D-C53C6129F22D}" srcOrd="0" destOrd="0" presId="urn:microsoft.com/office/officeart/2005/8/layout/list1"/>
    <dgm:cxn modelId="{C5FEB5B8-E501-4814-9D9A-7C9BAD903E08}" type="presParOf" srcId="{FBA605C6-D300-4072-9692-1795882D7035}" destId="{09E40AD6-B8A9-4E0D-ADA5-B4E521440FC9}" srcOrd="1" destOrd="0" presId="urn:microsoft.com/office/officeart/2005/8/layout/list1"/>
    <dgm:cxn modelId="{708F1081-5790-456A-92BD-F438768E0674}" type="presParOf" srcId="{225D025B-B1BE-4924-A9BA-E5A669E2C59C}" destId="{F48B14BF-86D3-499B-AC88-5607E257764D}" srcOrd="17" destOrd="0" presId="urn:microsoft.com/office/officeart/2005/8/layout/list1"/>
    <dgm:cxn modelId="{D5AF8C07-DE77-4B4C-A147-CC93F191FA11}" type="presParOf" srcId="{225D025B-B1BE-4924-A9BA-E5A669E2C59C}" destId="{9BCD0C8B-BE08-4430-AAD3-E90E74EFEF2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7B337B-98BE-4D24-A817-452B4999485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9188A31-A623-4A14-B0E3-B0F7BE7B778B}">
      <dgm:prSet phldrT="[Texto]" custT="1"/>
      <dgm:spPr>
        <a:solidFill>
          <a:srgbClr val="FFC000"/>
        </a:solidFill>
        <a:ln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000" b="1" dirty="0" smtClean="0"/>
            <a:t>Orçamento</a:t>
          </a:r>
          <a:endParaRPr lang="pt-BR" sz="2000" b="1" dirty="0"/>
        </a:p>
      </dgm:t>
    </dgm:pt>
    <dgm:pt modelId="{526FD954-0F44-4242-8796-60576E8B8B8F}" type="parTrans" cxnId="{B79957F4-5924-4031-9172-849F26AC89D6}">
      <dgm:prSet/>
      <dgm:spPr/>
      <dgm:t>
        <a:bodyPr/>
        <a:lstStyle/>
        <a:p>
          <a:endParaRPr lang="pt-BR"/>
        </a:p>
      </dgm:t>
    </dgm:pt>
    <dgm:pt modelId="{98AF8BC1-783A-4F7F-A62F-4C57CDCAD68C}" type="sibTrans" cxnId="{B79957F4-5924-4031-9172-849F26AC89D6}">
      <dgm:prSet/>
      <dgm:spPr/>
      <dgm:t>
        <a:bodyPr/>
        <a:lstStyle/>
        <a:p>
          <a:endParaRPr lang="pt-BR"/>
        </a:p>
      </dgm:t>
    </dgm:pt>
    <dgm:pt modelId="{E9144D44-F2BC-4440-85A5-666E30EE9EFB}">
      <dgm:prSet phldrT="[Texto]" custT="1"/>
      <dgm:spPr>
        <a:solidFill>
          <a:srgbClr val="0070C0">
            <a:alpha val="90000"/>
          </a:srgbClr>
        </a:solidFill>
      </dgm:spPr>
      <dgm:t>
        <a:bodyPr/>
        <a:lstStyle/>
        <a:p>
          <a:pPr algn="just"/>
          <a:r>
            <a:rPr lang="pt-BR" sz="1800" b="1" dirty="0" smtClean="0">
              <a:solidFill>
                <a:schemeClr val="bg1"/>
              </a:solidFill>
            </a:rPr>
            <a:t>Informações relativas às atividades operacionais do Sebrae, em seus processos de pagamentos, nas relações empresariais com seus fornecedores públicos e privados e nos processos de seleção pública.</a:t>
          </a:r>
          <a:endParaRPr lang="pt-BR" sz="1800" b="1" dirty="0">
            <a:solidFill>
              <a:schemeClr val="bg1"/>
            </a:solidFill>
          </a:endParaRPr>
        </a:p>
      </dgm:t>
    </dgm:pt>
    <dgm:pt modelId="{A015A207-7F2F-4371-9DB1-C301CBE35441}" type="parTrans" cxnId="{D23E9C29-C4AD-4331-87C5-D56C8504161C}">
      <dgm:prSet/>
      <dgm:spPr/>
      <dgm:t>
        <a:bodyPr/>
        <a:lstStyle/>
        <a:p>
          <a:endParaRPr lang="pt-BR"/>
        </a:p>
      </dgm:t>
    </dgm:pt>
    <dgm:pt modelId="{44CB8063-BBD1-4EF8-98AB-C147C40AF8AB}" type="sibTrans" cxnId="{D23E9C29-C4AD-4331-87C5-D56C8504161C}">
      <dgm:prSet/>
      <dgm:spPr/>
      <dgm:t>
        <a:bodyPr/>
        <a:lstStyle/>
        <a:p>
          <a:endParaRPr lang="pt-BR"/>
        </a:p>
      </dgm:t>
    </dgm:pt>
    <dgm:pt modelId="{86B8D0FF-6274-4363-936F-348DB3B5009E}">
      <dgm:prSet phldrT="[Texto]" custT="1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800" b="1" dirty="0" smtClean="0"/>
            <a:t>Relação de Colaboradores</a:t>
          </a:r>
          <a:endParaRPr lang="pt-BR" sz="1800" b="1" dirty="0"/>
        </a:p>
      </dgm:t>
    </dgm:pt>
    <dgm:pt modelId="{81A5AC27-CD4D-47E9-81B4-1DA276C66B03}" type="parTrans" cxnId="{A4515892-03FA-4550-BDFD-470A1AF6B255}">
      <dgm:prSet/>
      <dgm:spPr/>
      <dgm:t>
        <a:bodyPr/>
        <a:lstStyle/>
        <a:p>
          <a:endParaRPr lang="pt-BR"/>
        </a:p>
      </dgm:t>
    </dgm:pt>
    <dgm:pt modelId="{6FBF5644-A95C-495F-AC6F-8B0AEED35C7C}" type="sibTrans" cxnId="{A4515892-03FA-4550-BDFD-470A1AF6B255}">
      <dgm:prSet/>
      <dgm:spPr/>
      <dgm:t>
        <a:bodyPr/>
        <a:lstStyle/>
        <a:p>
          <a:endParaRPr lang="pt-BR"/>
        </a:p>
      </dgm:t>
    </dgm:pt>
    <dgm:pt modelId="{F8E5AAD7-2DA6-49C8-9F3C-402572636F55}">
      <dgm:prSet phldrT="[Texto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Dados referentes à estrutura remuneratória do Sebrae  e a relação dos empregados.</a:t>
          </a:r>
          <a:endParaRPr lang="pt-BR" sz="1800" b="1" dirty="0">
            <a:solidFill>
              <a:schemeClr val="bg1"/>
            </a:solidFill>
          </a:endParaRPr>
        </a:p>
      </dgm:t>
    </dgm:pt>
    <dgm:pt modelId="{8CC23B4B-E720-485A-BF6B-2ABB3F51C49C}" type="parTrans" cxnId="{6492D1DE-9F56-424A-9833-80070A792C24}">
      <dgm:prSet/>
      <dgm:spPr/>
      <dgm:t>
        <a:bodyPr/>
        <a:lstStyle/>
        <a:p>
          <a:endParaRPr lang="pt-BR"/>
        </a:p>
      </dgm:t>
    </dgm:pt>
    <dgm:pt modelId="{200E68B5-CA99-41DC-9003-6190EDBC7FED}" type="sibTrans" cxnId="{6492D1DE-9F56-424A-9833-80070A792C24}">
      <dgm:prSet/>
      <dgm:spPr/>
      <dgm:t>
        <a:bodyPr/>
        <a:lstStyle/>
        <a:p>
          <a:endParaRPr lang="pt-BR"/>
        </a:p>
      </dgm:t>
    </dgm:pt>
    <dgm:pt modelId="{3EA095DB-F9A9-4516-B259-A717A390FC88}">
      <dgm:prSet phldrT="[Texto]" custT="1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800" b="1" dirty="0" smtClean="0"/>
            <a:t>Fornecedores do Sebrae</a:t>
          </a:r>
          <a:endParaRPr lang="pt-BR" sz="1800" b="1" dirty="0"/>
        </a:p>
      </dgm:t>
    </dgm:pt>
    <dgm:pt modelId="{7572BC4D-9536-4BCD-A6DC-BDBB943CBF8C}" type="parTrans" cxnId="{637A2083-415E-4732-8A00-4032DC4B06AA}">
      <dgm:prSet/>
      <dgm:spPr/>
      <dgm:t>
        <a:bodyPr/>
        <a:lstStyle/>
        <a:p>
          <a:endParaRPr lang="pt-BR"/>
        </a:p>
      </dgm:t>
    </dgm:pt>
    <dgm:pt modelId="{3002E326-CD30-4BC1-B0F3-BBD8A95F3415}" type="sibTrans" cxnId="{637A2083-415E-4732-8A00-4032DC4B06AA}">
      <dgm:prSet/>
      <dgm:spPr/>
      <dgm:t>
        <a:bodyPr/>
        <a:lstStyle/>
        <a:p>
          <a:endParaRPr lang="pt-BR"/>
        </a:p>
      </dgm:t>
    </dgm:pt>
    <dgm:pt modelId="{65BBFF66-9A04-4EC4-A4A3-E32734D28ABE}">
      <dgm:prSet phldrT="[Texto]" custT="1"/>
      <dgm:spPr>
        <a:solidFill>
          <a:srgbClr val="0070C0">
            <a:alpha val="90000"/>
          </a:srgbClr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Dados inerentes aos fornecedores do Sebrae Nacional. </a:t>
          </a:r>
          <a:endParaRPr lang="pt-BR" sz="1800" b="1" dirty="0">
            <a:solidFill>
              <a:schemeClr val="bg1"/>
            </a:solidFill>
          </a:endParaRPr>
        </a:p>
      </dgm:t>
    </dgm:pt>
    <dgm:pt modelId="{A9A0BAE7-94B1-45B8-A534-7D8C896F2F1F}" type="parTrans" cxnId="{48A42AE4-9E19-4358-9631-755417C7259A}">
      <dgm:prSet/>
      <dgm:spPr/>
      <dgm:t>
        <a:bodyPr/>
        <a:lstStyle/>
        <a:p>
          <a:endParaRPr lang="pt-BR"/>
        </a:p>
      </dgm:t>
    </dgm:pt>
    <dgm:pt modelId="{258457DE-5EC1-4010-B805-0C3822F9467D}" type="sibTrans" cxnId="{48A42AE4-9E19-4358-9631-755417C7259A}">
      <dgm:prSet/>
      <dgm:spPr/>
      <dgm:t>
        <a:bodyPr/>
        <a:lstStyle/>
        <a:p>
          <a:endParaRPr lang="pt-BR"/>
        </a:p>
      </dgm:t>
    </dgm:pt>
    <dgm:pt modelId="{17152C7F-324A-4203-83E9-BFB15F6AC348}" type="pres">
      <dgm:prSet presAssocID="{CD7B337B-98BE-4D24-A817-452B499948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107A6A-574C-430D-B151-0D13879E6115}" type="pres">
      <dgm:prSet presAssocID="{49188A31-A623-4A14-B0E3-B0F7BE7B778B}" presName="linNode" presStyleCnt="0"/>
      <dgm:spPr/>
    </dgm:pt>
    <dgm:pt modelId="{7AEC1AD7-26E4-483C-81C1-068AA03F3D4A}" type="pres">
      <dgm:prSet presAssocID="{49188A31-A623-4A14-B0E3-B0F7BE7B778B}" presName="parentText" presStyleLbl="node1" presStyleIdx="0" presStyleCnt="3" custScaleX="64588" custScaleY="76031" custLinFactNeighborY="-445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98804F-3EC9-4F63-BD97-C1FA65518A81}" type="pres">
      <dgm:prSet presAssocID="{49188A31-A623-4A14-B0E3-B0F7BE7B778B}" presName="descendantText" presStyleLbl="alignAccFollowNode1" presStyleIdx="0" presStyleCnt="3" custScaleX="114159" custScaleY="9805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9451E1-E518-42F0-BCA7-E679F91A16DD}" type="pres">
      <dgm:prSet presAssocID="{98AF8BC1-783A-4F7F-A62F-4C57CDCAD68C}" presName="sp" presStyleCnt="0"/>
      <dgm:spPr/>
    </dgm:pt>
    <dgm:pt modelId="{7A660481-BEDC-43B1-A63D-35F238E352D2}" type="pres">
      <dgm:prSet presAssocID="{86B8D0FF-6274-4363-936F-348DB3B5009E}" presName="linNode" presStyleCnt="0"/>
      <dgm:spPr/>
    </dgm:pt>
    <dgm:pt modelId="{777FD603-7E4B-442D-AFC7-ADD67487BEAC}" type="pres">
      <dgm:prSet presAssocID="{86B8D0FF-6274-4363-936F-348DB3B5009E}" presName="parentText" presStyleLbl="node1" presStyleIdx="1" presStyleCnt="3" custScaleX="64588" custScaleY="7224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922189-318C-4F7B-AE7B-0EFFE317F371}" type="pres">
      <dgm:prSet presAssocID="{86B8D0FF-6274-4363-936F-348DB3B5009E}" presName="descendantText" presStyleLbl="alignAccFollowNode1" presStyleIdx="1" presStyleCnt="3" custScaleX="114159" custScaleY="793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FBDEF42-758C-4210-AB25-6F767ED500C2}" type="pres">
      <dgm:prSet presAssocID="{6FBF5644-A95C-495F-AC6F-8B0AEED35C7C}" presName="sp" presStyleCnt="0"/>
      <dgm:spPr/>
    </dgm:pt>
    <dgm:pt modelId="{9A211220-2A92-4224-B7C8-9AF73320375D}" type="pres">
      <dgm:prSet presAssocID="{3EA095DB-F9A9-4516-B259-A717A390FC88}" presName="linNode" presStyleCnt="0"/>
      <dgm:spPr/>
    </dgm:pt>
    <dgm:pt modelId="{4A9CB04E-B4C0-4719-922F-4612252E5290}" type="pres">
      <dgm:prSet presAssocID="{3EA095DB-F9A9-4516-B259-A717A390FC88}" presName="parentText" presStyleLbl="node1" presStyleIdx="2" presStyleCnt="3" custScaleX="64588" custScaleY="7224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FEF3BF-DCF6-4425-872E-27C68B397A29}" type="pres">
      <dgm:prSet presAssocID="{3EA095DB-F9A9-4516-B259-A717A390FC88}" presName="descendantText" presStyleLbl="alignAccFollowNode1" presStyleIdx="2" presStyleCnt="3" custScaleX="114159" custScaleY="793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89AE643-4CC1-4C8A-81BB-997D4A16DB0D}" type="presOf" srcId="{E9144D44-F2BC-4440-85A5-666E30EE9EFB}" destId="{BD98804F-3EC9-4F63-BD97-C1FA65518A81}" srcOrd="0" destOrd="0" presId="urn:microsoft.com/office/officeart/2005/8/layout/vList5"/>
    <dgm:cxn modelId="{A84E4C75-CF4C-48BC-BF2F-4AA50B013F86}" type="presOf" srcId="{86B8D0FF-6274-4363-936F-348DB3B5009E}" destId="{777FD603-7E4B-442D-AFC7-ADD67487BEAC}" srcOrd="0" destOrd="0" presId="urn:microsoft.com/office/officeart/2005/8/layout/vList5"/>
    <dgm:cxn modelId="{48A42AE4-9E19-4358-9631-755417C7259A}" srcId="{3EA095DB-F9A9-4516-B259-A717A390FC88}" destId="{65BBFF66-9A04-4EC4-A4A3-E32734D28ABE}" srcOrd="0" destOrd="0" parTransId="{A9A0BAE7-94B1-45B8-A534-7D8C896F2F1F}" sibTransId="{258457DE-5EC1-4010-B805-0C3822F9467D}"/>
    <dgm:cxn modelId="{258DA16A-1349-4372-BC09-9C1BBD273C8B}" type="presOf" srcId="{49188A31-A623-4A14-B0E3-B0F7BE7B778B}" destId="{7AEC1AD7-26E4-483C-81C1-068AA03F3D4A}" srcOrd="0" destOrd="0" presId="urn:microsoft.com/office/officeart/2005/8/layout/vList5"/>
    <dgm:cxn modelId="{7C73A710-071C-44B1-B6B6-A82F5ADD7CAD}" type="presOf" srcId="{CD7B337B-98BE-4D24-A817-452B4999485D}" destId="{17152C7F-324A-4203-83E9-BFB15F6AC348}" srcOrd="0" destOrd="0" presId="urn:microsoft.com/office/officeart/2005/8/layout/vList5"/>
    <dgm:cxn modelId="{1BDC4D92-70C8-42C1-83F4-462C8CAC1108}" type="presOf" srcId="{65BBFF66-9A04-4EC4-A4A3-E32734D28ABE}" destId="{3FFEF3BF-DCF6-4425-872E-27C68B397A29}" srcOrd="0" destOrd="0" presId="urn:microsoft.com/office/officeart/2005/8/layout/vList5"/>
    <dgm:cxn modelId="{6CB2F4E0-CA90-4EEA-8F7D-6E8C8EDE801F}" type="presOf" srcId="{3EA095DB-F9A9-4516-B259-A717A390FC88}" destId="{4A9CB04E-B4C0-4719-922F-4612252E5290}" srcOrd="0" destOrd="0" presId="urn:microsoft.com/office/officeart/2005/8/layout/vList5"/>
    <dgm:cxn modelId="{A4515892-03FA-4550-BDFD-470A1AF6B255}" srcId="{CD7B337B-98BE-4D24-A817-452B4999485D}" destId="{86B8D0FF-6274-4363-936F-348DB3B5009E}" srcOrd="1" destOrd="0" parTransId="{81A5AC27-CD4D-47E9-81B4-1DA276C66B03}" sibTransId="{6FBF5644-A95C-495F-AC6F-8B0AEED35C7C}"/>
    <dgm:cxn modelId="{D23E9C29-C4AD-4331-87C5-D56C8504161C}" srcId="{49188A31-A623-4A14-B0E3-B0F7BE7B778B}" destId="{E9144D44-F2BC-4440-85A5-666E30EE9EFB}" srcOrd="0" destOrd="0" parTransId="{A015A207-7F2F-4371-9DB1-C301CBE35441}" sibTransId="{44CB8063-BBD1-4EF8-98AB-C147C40AF8AB}"/>
    <dgm:cxn modelId="{6492D1DE-9F56-424A-9833-80070A792C24}" srcId="{86B8D0FF-6274-4363-936F-348DB3B5009E}" destId="{F8E5AAD7-2DA6-49C8-9F3C-402572636F55}" srcOrd="0" destOrd="0" parTransId="{8CC23B4B-E720-485A-BF6B-2ABB3F51C49C}" sibTransId="{200E68B5-CA99-41DC-9003-6190EDBC7FED}"/>
    <dgm:cxn modelId="{637A2083-415E-4732-8A00-4032DC4B06AA}" srcId="{CD7B337B-98BE-4D24-A817-452B4999485D}" destId="{3EA095DB-F9A9-4516-B259-A717A390FC88}" srcOrd="2" destOrd="0" parTransId="{7572BC4D-9536-4BCD-A6DC-BDBB943CBF8C}" sibTransId="{3002E326-CD30-4BC1-B0F3-BBD8A95F3415}"/>
    <dgm:cxn modelId="{B79957F4-5924-4031-9172-849F26AC89D6}" srcId="{CD7B337B-98BE-4D24-A817-452B4999485D}" destId="{49188A31-A623-4A14-B0E3-B0F7BE7B778B}" srcOrd="0" destOrd="0" parTransId="{526FD954-0F44-4242-8796-60576E8B8B8F}" sibTransId="{98AF8BC1-783A-4F7F-A62F-4C57CDCAD68C}"/>
    <dgm:cxn modelId="{B16BB6BE-5787-43E2-B4DE-972D1511F96D}" type="presOf" srcId="{F8E5AAD7-2DA6-49C8-9F3C-402572636F55}" destId="{77922189-318C-4F7B-AE7B-0EFFE317F371}" srcOrd="0" destOrd="0" presId="urn:microsoft.com/office/officeart/2005/8/layout/vList5"/>
    <dgm:cxn modelId="{EB2B1561-106D-46D2-B8B4-0E002452808B}" type="presParOf" srcId="{17152C7F-324A-4203-83E9-BFB15F6AC348}" destId="{1C107A6A-574C-430D-B151-0D13879E6115}" srcOrd="0" destOrd="0" presId="urn:microsoft.com/office/officeart/2005/8/layout/vList5"/>
    <dgm:cxn modelId="{E1938FAF-FDAD-4478-AE12-B473D3AC176C}" type="presParOf" srcId="{1C107A6A-574C-430D-B151-0D13879E6115}" destId="{7AEC1AD7-26E4-483C-81C1-068AA03F3D4A}" srcOrd="0" destOrd="0" presId="urn:microsoft.com/office/officeart/2005/8/layout/vList5"/>
    <dgm:cxn modelId="{D1AAEC8C-7F88-4EC3-8D7B-F41D55F11871}" type="presParOf" srcId="{1C107A6A-574C-430D-B151-0D13879E6115}" destId="{BD98804F-3EC9-4F63-BD97-C1FA65518A81}" srcOrd="1" destOrd="0" presId="urn:microsoft.com/office/officeart/2005/8/layout/vList5"/>
    <dgm:cxn modelId="{ECDA9053-6110-4ACF-A4FB-384A2FB159C1}" type="presParOf" srcId="{17152C7F-324A-4203-83E9-BFB15F6AC348}" destId="{2A9451E1-E518-42F0-BCA7-E679F91A16DD}" srcOrd="1" destOrd="0" presId="urn:microsoft.com/office/officeart/2005/8/layout/vList5"/>
    <dgm:cxn modelId="{A5E03451-C696-4641-991F-2632D0D747E5}" type="presParOf" srcId="{17152C7F-324A-4203-83E9-BFB15F6AC348}" destId="{7A660481-BEDC-43B1-A63D-35F238E352D2}" srcOrd="2" destOrd="0" presId="urn:microsoft.com/office/officeart/2005/8/layout/vList5"/>
    <dgm:cxn modelId="{D04D5205-8D77-4B4C-BDA3-E8E7F444C60A}" type="presParOf" srcId="{7A660481-BEDC-43B1-A63D-35F238E352D2}" destId="{777FD603-7E4B-442D-AFC7-ADD67487BEAC}" srcOrd="0" destOrd="0" presId="urn:microsoft.com/office/officeart/2005/8/layout/vList5"/>
    <dgm:cxn modelId="{EC1883AE-D5E4-489B-992E-93BDD93677B2}" type="presParOf" srcId="{7A660481-BEDC-43B1-A63D-35F238E352D2}" destId="{77922189-318C-4F7B-AE7B-0EFFE317F371}" srcOrd="1" destOrd="0" presId="urn:microsoft.com/office/officeart/2005/8/layout/vList5"/>
    <dgm:cxn modelId="{250DA787-63F9-44C0-8D23-B13612CB120A}" type="presParOf" srcId="{17152C7F-324A-4203-83E9-BFB15F6AC348}" destId="{9FBDEF42-758C-4210-AB25-6F767ED500C2}" srcOrd="3" destOrd="0" presId="urn:microsoft.com/office/officeart/2005/8/layout/vList5"/>
    <dgm:cxn modelId="{A415D6C9-BA5C-4333-9FCE-130E445DE3B2}" type="presParOf" srcId="{17152C7F-324A-4203-83E9-BFB15F6AC348}" destId="{9A211220-2A92-4224-B7C8-9AF73320375D}" srcOrd="4" destOrd="0" presId="urn:microsoft.com/office/officeart/2005/8/layout/vList5"/>
    <dgm:cxn modelId="{EB7B03EA-08DA-4022-9744-120AF7D53EE0}" type="presParOf" srcId="{9A211220-2A92-4224-B7C8-9AF73320375D}" destId="{4A9CB04E-B4C0-4719-922F-4612252E5290}" srcOrd="0" destOrd="0" presId="urn:microsoft.com/office/officeart/2005/8/layout/vList5"/>
    <dgm:cxn modelId="{654313E7-2E4F-4E30-9611-0C8686666CE4}" type="presParOf" srcId="{9A211220-2A92-4224-B7C8-9AF73320375D}" destId="{3FFEF3BF-DCF6-4425-872E-27C68B397A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EEA45-C309-4017-8EBF-4C034D78DA17}" type="datetimeFigureOut">
              <a:rPr lang="pt-BR" smtClean="0"/>
              <a:t>27/05/2015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005B-F310-4C0E-8BBE-619839C934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513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9762054-AEC1-4FBE-BC99-01A85A0DF482}" type="datetimeFigureOut">
              <a:rPr lang="pt-BR"/>
              <a:pPr>
                <a:defRPr/>
              </a:pPr>
              <a:t>27/05/2015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BEDBE53-6569-4580-A2A4-DEDB501FBE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7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04893D-4B52-434E-9D26-2C16A9C12B0E}" type="slidenum">
              <a:rPr lang="pt-BR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670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18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48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19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831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20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831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21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791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22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25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5FA468-28E4-4111-A552-E5F5298F2B05}" type="slidenum">
              <a:rPr lang="pt-BR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70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5A955-E87B-4415-A6D0-76BCDA396E2D}" type="slidenum">
              <a:rPr lang="pt-BR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8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11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273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13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043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15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57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16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24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Importante demonstrar a </a:t>
            </a:r>
            <a:r>
              <a:rPr lang="pt-BR" sz="1600" b="1" smtClean="0">
                <a:ea typeface="ＭＳ Ｐゴシック" pitchFamily="34" charset="-128"/>
              </a:rPr>
              <a:t>atuação de cada parceria nacional.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Calibri" pitchFamily="34" charset="0"/>
              <a:buAutoNum type="arabicPeriod"/>
            </a:pPr>
            <a:r>
              <a:rPr lang="pt-BR" sz="1600" smtClean="0">
                <a:ea typeface="ＭＳ Ｐゴシック" pitchFamily="34" charset="-128"/>
              </a:rPr>
              <a:t>Ressaltar que </a:t>
            </a:r>
            <a:r>
              <a:rPr lang="pt-BR" sz="1600" b="1" smtClean="0">
                <a:ea typeface="ＭＳ Ｐゴシック" pitchFamily="34" charset="-128"/>
              </a:rPr>
              <a:t>as parcerias seguem a mesma diretriz/estratégia mas possuem especificidades.</a:t>
            </a:r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AD6EF-E678-4BD4-9785-434E02E9BF48}" type="slidenum">
              <a:rPr lang="pt-BR">
                <a:solidFill>
                  <a:srgbClr val="000000"/>
                </a:solidFill>
                <a:ea typeface="ＭＳ Ｐゴシック" pitchFamily="34" charset="-128"/>
              </a:rPr>
              <a:pPr/>
              <a:t>17</a:t>
            </a:fld>
            <a:endParaRPr lang="pt-B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6712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2"/>
          <p:cNvSpPr>
            <a:spLocks/>
          </p:cNvSpPr>
          <p:nvPr userDrawn="1"/>
        </p:nvSpPr>
        <p:spPr bwMode="auto">
          <a:xfrm>
            <a:off x="330200" y="333375"/>
            <a:ext cx="8540750" cy="6107113"/>
          </a:xfrm>
          <a:custGeom>
            <a:avLst/>
            <a:gdLst>
              <a:gd name="T0" fmla="*/ 21 w 719"/>
              <a:gd name="T1" fmla="*/ 0 h 494"/>
              <a:gd name="T2" fmla="*/ 698 w 719"/>
              <a:gd name="T3" fmla="*/ 0 h 494"/>
              <a:gd name="T4" fmla="*/ 719 w 719"/>
              <a:gd name="T5" fmla="*/ 21 h 494"/>
              <a:gd name="T6" fmla="*/ 719 w 719"/>
              <a:gd name="T7" fmla="*/ 473 h 494"/>
              <a:gd name="T8" fmla="*/ 698 w 719"/>
              <a:gd name="T9" fmla="*/ 494 h 494"/>
              <a:gd name="T10" fmla="*/ 21 w 719"/>
              <a:gd name="T11" fmla="*/ 494 h 494"/>
              <a:gd name="T12" fmla="*/ 0 w 719"/>
              <a:gd name="T13" fmla="*/ 473 h 494"/>
              <a:gd name="T14" fmla="*/ 0 w 719"/>
              <a:gd name="T15" fmla="*/ 21 h 494"/>
              <a:gd name="T16" fmla="*/ 21 w 719"/>
              <a:gd name="T17" fmla="*/ 0 h 4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19" h="494">
                <a:moveTo>
                  <a:pt x="21" y="0"/>
                </a:moveTo>
                <a:lnTo>
                  <a:pt x="698" y="0"/>
                </a:lnTo>
                <a:cubicBezTo>
                  <a:pt x="709" y="0"/>
                  <a:pt x="719" y="10"/>
                  <a:pt x="719" y="21"/>
                </a:cubicBezTo>
                <a:lnTo>
                  <a:pt x="719" y="473"/>
                </a:lnTo>
                <a:cubicBezTo>
                  <a:pt x="719" y="484"/>
                  <a:pt x="709" y="494"/>
                  <a:pt x="698" y="494"/>
                </a:cubicBezTo>
                <a:lnTo>
                  <a:pt x="21" y="494"/>
                </a:lnTo>
                <a:cubicBezTo>
                  <a:pt x="10" y="494"/>
                  <a:pt x="0" y="484"/>
                  <a:pt x="0" y="473"/>
                </a:cubicBezTo>
                <a:lnTo>
                  <a:pt x="0" y="21"/>
                </a:lnTo>
                <a:cubicBezTo>
                  <a:pt x="0" y="10"/>
                  <a:pt x="10" y="0"/>
                  <a:pt x="21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32.png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openxmlformats.org/officeDocument/2006/relationships/image" Target="../media/image38.jpeg"/><Relationship Id="rId4" Type="http://schemas.openxmlformats.org/officeDocument/2006/relationships/image" Target="../media/image33.jpeg"/><Relationship Id="rId9" Type="http://schemas.openxmlformats.org/officeDocument/2006/relationships/hyperlink" Target="http://nainternet.net/wp-content/uploads/2013/01/Sebrae_Mais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2.png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5497513" y="2652713"/>
            <a:ext cx="3257550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ixaDeTexto 21"/>
          <p:cNvSpPr txBox="1"/>
          <p:nvPr/>
        </p:nvSpPr>
        <p:spPr>
          <a:xfrm>
            <a:off x="4116388" y="4983163"/>
            <a:ext cx="46386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338513" y="5600700"/>
            <a:ext cx="54165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NEGÓCIOS</a:t>
            </a:r>
          </a:p>
        </p:txBody>
      </p:sp>
      <p:grpSp>
        <p:nvGrpSpPr>
          <p:cNvPr id="24" name="Grupo 23"/>
          <p:cNvGrpSpPr/>
          <p:nvPr/>
        </p:nvGrpSpPr>
        <p:grpSpPr>
          <a:xfrm flipH="1">
            <a:off x="2475244" y="5530114"/>
            <a:ext cx="6668757" cy="95248"/>
            <a:chOff x="1332242" y="6048376"/>
            <a:chExt cx="6668757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332242" y="6095999"/>
              <a:ext cx="6583032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27" name="Imagem 26"/>
          <p:cNvPicPr>
            <a:picLocks noChangeAspect="1"/>
          </p:cNvPicPr>
          <p:nvPr/>
        </p:nvPicPr>
        <p:blipFill>
          <a:blip r:embed="rId6" cstate="print"/>
          <a:srcRect l="50813" t="5891" r="38721" b="80775"/>
          <a:stretch>
            <a:fillRect/>
          </a:stretch>
        </p:blipFill>
        <p:spPr bwMode="auto">
          <a:xfrm>
            <a:off x="4646613" y="404813"/>
            <a:ext cx="957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 cstate="print"/>
          <a:srcRect l="42906" t="8371" r="48605" b="80775"/>
          <a:stretch>
            <a:fillRect/>
          </a:stretch>
        </p:blipFill>
        <p:spPr bwMode="auto">
          <a:xfrm>
            <a:off x="3922713" y="574675"/>
            <a:ext cx="7762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 cstate="print"/>
          <a:srcRect l="51163" t="19225" r="40543" b="69562"/>
          <a:stretch>
            <a:fillRect/>
          </a:stretch>
        </p:blipFill>
        <p:spPr bwMode="auto">
          <a:xfrm>
            <a:off x="4678363" y="1319213"/>
            <a:ext cx="758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 cstate="print"/>
          <a:srcRect l="30232" t="19534" r="49187" b="53024"/>
          <a:stretch>
            <a:fillRect/>
          </a:stretch>
        </p:blipFill>
        <p:spPr bwMode="auto">
          <a:xfrm>
            <a:off x="2763838" y="1339850"/>
            <a:ext cx="1882775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/>
          <a:srcRect l="30235" t="2171" r="56857" b="80310"/>
          <a:stretch>
            <a:fillRect/>
          </a:stretch>
        </p:blipFill>
        <p:spPr bwMode="auto">
          <a:xfrm>
            <a:off x="2763838" y="149225"/>
            <a:ext cx="11811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 cstate="print"/>
          <a:srcRect l="18141" t="11632" r="69766" b="72554"/>
          <a:stretch>
            <a:fillRect/>
          </a:stretch>
        </p:blipFill>
        <p:spPr bwMode="auto">
          <a:xfrm>
            <a:off x="1658938" y="796925"/>
            <a:ext cx="11049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6" cstate="print"/>
          <a:srcRect l="16434" t="27180" r="70232" b="54111"/>
          <a:stretch>
            <a:fillRect/>
          </a:stretch>
        </p:blipFill>
        <p:spPr bwMode="auto">
          <a:xfrm>
            <a:off x="1503363" y="1863725"/>
            <a:ext cx="12192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/>
          <a:srcRect l="6976" t="33073" r="83566" b="53955"/>
          <a:stretch>
            <a:fillRect/>
          </a:stretch>
        </p:blipFill>
        <p:spPr bwMode="auto">
          <a:xfrm>
            <a:off x="638175" y="2268538"/>
            <a:ext cx="8651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 cstate="print"/>
          <a:srcRect l="10574" t="46049" r="68726" b="26199"/>
          <a:stretch>
            <a:fillRect/>
          </a:stretch>
        </p:blipFill>
        <p:spPr bwMode="auto">
          <a:xfrm>
            <a:off x="966788" y="3157538"/>
            <a:ext cx="1893887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6" cstate="print"/>
          <a:srcRect l="43137" t="47134" r="48491" b="41702"/>
          <a:stretch>
            <a:fillRect/>
          </a:stretch>
        </p:blipFill>
        <p:spPr bwMode="auto">
          <a:xfrm>
            <a:off x="3944938" y="3232150"/>
            <a:ext cx="7651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6" cstate="print"/>
          <a:srcRect l="31392" t="47751" r="56979" b="36900"/>
          <a:stretch>
            <a:fillRect/>
          </a:stretch>
        </p:blipFill>
        <p:spPr bwMode="auto">
          <a:xfrm>
            <a:off x="2870200" y="3275013"/>
            <a:ext cx="1063625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/>
          <a:srcRect l="-8" t="60463" r="89655" b="26205"/>
          <a:stretch>
            <a:fillRect/>
          </a:stretch>
        </p:blipFill>
        <p:spPr bwMode="auto">
          <a:xfrm>
            <a:off x="0" y="4146550"/>
            <a:ext cx="946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/>
          <a:srcRect l="3250" t="73801" r="82562" b="7130"/>
          <a:stretch>
            <a:fillRect/>
          </a:stretch>
        </p:blipFill>
        <p:spPr bwMode="auto">
          <a:xfrm>
            <a:off x="298450" y="5060950"/>
            <a:ext cx="12969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344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9395" name="Grupo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9415" name="Imagem 6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16" name="Imagem 7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o 8"/>
          <p:cNvGrpSpPr/>
          <p:nvPr/>
        </p:nvGrpSpPr>
        <p:grpSpPr>
          <a:xfrm flipH="1">
            <a:off x="0" y="768267"/>
            <a:ext cx="2429826" cy="95248"/>
            <a:chOff x="7905751" y="6048376"/>
            <a:chExt cx="2429826" cy="95248"/>
          </a:xfrm>
          <a:solidFill>
            <a:srgbClr val="0064C7"/>
          </a:solidFill>
        </p:grpSpPr>
        <p:cxnSp>
          <p:nvCxnSpPr>
            <p:cNvPr id="10" name="Conector reto 9"/>
            <p:cNvCxnSpPr/>
            <p:nvPr/>
          </p:nvCxnSpPr>
          <p:spPr>
            <a:xfrm flipH="1">
              <a:off x="7915273" y="6095999"/>
              <a:ext cx="2420304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redondar Retângulo em um Canto Diagonal 10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2" name="Retângulo 11"/>
          <p:cNvSpPr/>
          <p:nvPr/>
        </p:nvSpPr>
        <p:spPr>
          <a:xfrm>
            <a:off x="254000" y="304800"/>
            <a:ext cx="2095500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t-BR" sz="2800" b="1" i="1" spc="40" dirty="0">
                <a:solidFill>
                  <a:srgbClr val="0070C0"/>
                </a:solidFill>
                <a:latin typeface="+mj-lt"/>
                <a:cs typeface="Arial Narrow"/>
              </a:rPr>
              <a:t>SEBRAE</a:t>
            </a:r>
          </a:p>
        </p:txBody>
      </p:sp>
      <p:grpSp>
        <p:nvGrpSpPr>
          <p:cNvPr id="21507" name="Grupo 21506"/>
          <p:cNvGrpSpPr>
            <a:grpSpLocks/>
          </p:cNvGrpSpPr>
          <p:nvPr/>
        </p:nvGrpSpPr>
        <p:grpSpPr bwMode="auto">
          <a:xfrm>
            <a:off x="279400" y="1050925"/>
            <a:ext cx="4038600" cy="2492375"/>
            <a:chOff x="279400" y="1050925"/>
            <a:chExt cx="4038600" cy="2492375"/>
          </a:xfrm>
        </p:grpSpPr>
        <p:grpSp>
          <p:nvGrpSpPr>
            <p:cNvPr id="59402" name="Grupo 21504"/>
            <p:cNvGrpSpPr>
              <a:grpSpLocks/>
            </p:cNvGrpSpPr>
            <p:nvPr/>
          </p:nvGrpSpPr>
          <p:grpSpPr bwMode="auto">
            <a:xfrm>
              <a:off x="279400" y="1050925"/>
              <a:ext cx="3937000" cy="2492375"/>
              <a:chOff x="279400" y="1050925"/>
              <a:chExt cx="3937000" cy="2492375"/>
            </a:xfrm>
          </p:grpSpPr>
          <p:grpSp>
            <p:nvGrpSpPr>
              <p:cNvPr id="59406" name="Grupo 16"/>
              <p:cNvGrpSpPr>
                <a:grpSpLocks/>
              </p:cNvGrpSpPr>
              <p:nvPr/>
            </p:nvGrpSpPr>
            <p:grpSpPr bwMode="auto">
              <a:xfrm>
                <a:off x="279400" y="1050925"/>
                <a:ext cx="3937000" cy="2492375"/>
                <a:chOff x="3504519" y="4762500"/>
                <a:chExt cx="3670980" cy="2492375"/>
              </a:xfrm>
            </p:grpSpPr>
            <p:sp>
              <p:nvSpPr>
                <p:cNvPr id="18" name="Arredondar Retângulo em um Canto Diagonal 17"/>
                <p:cNvSpPr/>
                <p:nvPr/>
              </p:nvSpPr>
              <p:spPr>
                <a:xfrm>
                  <a:off x="3504519" y="4826000"/>
                  <a:ext cx="3670980" cy="2428875"/>
                </a:xfrm>
                <a:prstGeom prst="round2DiagRect">
                  <a:avLst>
                    <a:gd name="adj1" fmla="val 3954"/>
                    <a:gd name="adj2" fmla="val 0"/>
                  </a:avLst>
                </a:prstGeom>
                <a:gradFill flip="none" rotWithShape="1">
                  <a:gsLst>
                    <a:gs pos="0">
                      <a:srgbClr val="0064C7">
                        <a:shade val="30000"/>
                        <a:satMod val="115000"/>
                      </a:srgbClr>
                    </a:gs>
                    <a:gs pos="50000">
                      <a:srgbClr val="0064C7">
                        <a:shade val="67500"/>
                        <a:satMod val="115000"/>
                      </a:srgbClr>
                    </a:gs>
                    <a:gs pos="100000">
                      <a:srgbClr val="0064C7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50800" dist="38100" dir="135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r">
                    <a:defRPr/>
                  </a:pPr>
                  <a:endParaRPr lang="pt-BR" dirty="0"/>
                </a:p>
              </p:txBody>
            </p:sp>
            <p:cxnSp>
              <p:nvCxnSpPr>
                <p:cNvPr id="19" name="Conector reto 18"/>
                <p:cNvCxnSpPr/>
                <p:nvPr/>
              </p:nvCxnSpPr>
              <p:spPr>
                <a:xfrm>
                  <a:off x="3510440" y="4762500"/>
                  <a:ext cx="3653217" cy="0"/>
                </a:xfrm>
                <a:prstGeom prst="line">
                  <a:avLst/>
                </a:prstGeom>
                <a:ln w="19050">
                  <a:solidFill>
                    <a:srgbClr val="0064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407" name="Grupo 19"/>
              <p:cNvGrpSpPr>
                <a:grpSpLocks/>
              </p:cNvGrpSpPr>
              <p:nvPr/>
            </p:nvGrpSpPr>
            <p:grpSpPr bwMode="auto">
              <a:xfrm>
                <a:off x="400119" y="1250434"/>
                <a:ext cx="3436151" cy="461665"/>
                <a:chOff x="5289619" y="2101334"/>
                <a:chExt cx="3436151" cy="461665"/>
              </a:xfrm>
            </p:grpSpPr>
            <p:sp>
              <p:nvSpPr>
                <p:cNvPr id="21" name="Retângulo 20"/>
                <p:cNvSpPr/>
                <p:nvPr/>
              </p:nvSpPr>
              <p:spPr>
                <a:xfrm>
                  <a:off x="5289550" y="2152650"/>
                  <a:ext cx="2790825" cy="3984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2000" i="1" dirty="0">
                      <a:solidFill>
                        <a:srgbClr val="E6E6E6"/>
                      </a:solidFill>
                      <a:latin typeface="+mj-lt"/>
                    </a:rPr>
                    <a:t>Criado em Outubro de </a:t>
                  </a:r>
                  <a:endParaRPr lang="pt-BR" sz="2000" b="1" i="1" dirty="0">
                    <a:solidFill>
                      <a:srgbClr val="E6E6E6"/>
                    </a:solidFill>
                    <a:latin typeface="+mj-lt"/>
                  </a:endParaRPr>
                </a:p>
              </p:txBody>
            </p:sp>
            <p:sp>
              <p:nvSpPr>
                <p:cNvPr id="22" name="Retângulo 21"/>
                <p:cNvSpPr/>
                <p:nvPr/>
              </p:nvSpPr>
              <p:spPr>
                <a:xfrm>
                  <a:off x="7854950" y="2101850"/>
                  <a:ext cx="871538" cy="4603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2400" b="1" i="1" dirty="0">
                      <a:solidFill>
                        <a:srgbClr val="DECC12"/>
                      </a:solidFill>
                      <a:latin typeface="+mj-lt"/>
                    </a:rPr>
                    <a:t>1972</a:t>
                  </a:r>
                </a:p>
              </p:txBody>
            </p:sp>
          </p:grpSp>
          <p:grpSp>
            <p:nvGrpSpPr>
              <p:cNvPr id="59408" name="Grupo 22"/>
              <p:cNvGrpSpPr>
                <a:grpSpLocks/>
              </p:cNvGrpSpPr>
              <p:nvPr/>
            </p:nvGrpSpPr>
            <p:grpSpPr bwMode="auto">
              <a:xfrm flipH="1">
                <a:off x="523875" y="1783388"/>
                <a:ext cx="3463925" cy="95248"/>
                <a:chOff x="4537074" y="6048376"/>
                <a:chExt cx="3463925" cy="95248"/>
              </a:xfrm>
            </p:grpSpPr>
            <p:cxnSp>
              <p:nvCxnSpPr>
                <p:cNvPr id="24" name="Conector reto 23"/>
                <p:cNvCxnSpPr/>
                <p:nvPr/>
              </p:nvCxnSpPr>
              <p:spPr>
                <a:xfrm>
                  <a:off x="4537074" y="6095376"/>
                  <a:ext cx="3378200" cy="0"/>
                </a:xfrm>
                <a:prstGeom prst="line">
                  <a:avLst/>
                </a:prstGeom>
                <a:ln w="19050">
                  <a:solidFill>
                    <a:srgbClr val="E6E6E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Arredondar Retângulo em um Canto Diagonal 24"/>
                <p:cNvSpPr/>
                <p:nvPr/>
              </p:nvSpPr>
              <p:spPr>
                <a:xfrm>
                  <a:off x="7905749" y="6047751"/>
                  <a:ext cx="95250" cy="95250"/>
                </a:xfrm>
                <a:prstGeom prst="round2DiagRect">
                  <a:avLst>
                    <a:gd name="adj1" fmla="val 23841"/>
                    <a:gd name="adj2" fmla="val 0"/>
                  </a:avLst>
                </a:prstGeom>
                <a:solidFill>
                  <a:srgbClr val="E6E6E6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59403" name="Grupo 26"/>
            <p:cNvGrpSpPr>
              <a:grpSpLocks/>
            </p:cNvGrpSpPr>
            <p:nvPr/>
          </p:nvGrpSpPr>
          <p:grpSpPr bwMode="auto">
            <a:xfrm>
              <a:off x="400119" y="2001540"/>
              <a:ext cx="3917881" cy="1337965"/>
              <a:chOff x="5289619" y="2152134"/>
              <a:chExt cx="3917881" cy="1337965"/>
            </a:xfrm>
          </p:grpSpPr>
          <p:sp>
            <p:nvSpPr>
              <p:cNvPr id="28" name="Retângulo 27"/>
              <p:cNvSpPr/>
              <p:nvPr/>
            </p:nvSpPr>
            <p:spPr>
              <a:xfrm>
                <a:off x="5289550" y="2152432"/>
                <a:ext cx="3917950" cy="1323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2000" i="1" dirty="0">
                    <a:solidFill>
                      <a:srgbClr val="E6E6E6"/>
                    </a:solidFill>
                    <a:latin typeface="+mj-lt"/>
                  </a:rPr>
                  <a:t>Fomenta o empreendedorismo, promove a competitividade</a:t>
                </a:r>
              </a:p>
              <a:p>
                <a:pPr>
                  <a:defRPr/>
                </a:pPr>
                <a:r>
                  <a:rPr lang="pt-BR" sz="2000" i="1" dirty="0">
                    <a:solidFill>
                      <a:srgbClr val="E6E6E6"/>
                    </a:solidFill>
                    <a:latin typeface="+mj-lt"/>
                  </a:rPr>
                  <a:t>e inovação, dissemina conhecimento sobre</a:t>
                </a:r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7677150" y="3028732"/>
                <a:ext cx="1176338" cy="461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400" b="1" i="1" dirty="0">
                    <a:solidFill>
                      <a:srgbClr val="DECC12"/>
                    </a:solidFill>
                    <a:latin typeface="+mj-lt"/>
                  </a:rPr>
                  <a:t>gestão</a:t>
                </a:r>
              </a:p>
            </p:txBody>
          </p:sp>
        </p:grpSp>
      </p:grpSp>
      <p:grpSp>
        <p:nvGrpSpPr>
          <p:cNvPr id="21508" name="Grupo 21507"/>
          <p:cNvGrpSpPr>
            <a:grpSpLocks/>
          </p:cNvGrpSpPr>
          <p:nvPr/>
        </p:nvGrpSpPr>
        <p:grpSpPr bwMode="auto">
          <a:xfrm>
            <a:off x="4229100" y="790575"/>
            <a:ext cx="4800600" cy="3170099"/>
            <a:chOff x="4229100" y="790139"/>
            <a:chExt cx="4800600" cy="3169960"/>
          </a:xfrm>
        </p:grpSpPr>
        <p:sp>
          <p:nvSpPr>
            <p:cNvPr id="13" name="Retângulo 12"/>
            <p:cNvSpPr/>
            <p:nvPr/>
          </p:nvSpPr>
          <p:spPr>
            <a:xfrm>
              <a:off x="4229100" y="790139"/>
              <a:ext cx="4800600" cy="31699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pt-BR" b="1" i="1" dirty="0">
                  <a:solidFill>
                    <a:srgbClr val="0064C7"/>
                  </a:solidFill>
                  <a:latin typeface="+mj-lt"/>
                </a:rPr>
                <a:t>Estrutura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latin typeface="+mj-lt"/>
                </a:rPr>
                <a:t>Está em todos os Estados brasileiros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latin typeface="+mj-lt"/>
                </a:rPr>
                <a:t>Diretoria enxuta (com 3 integrantes) eleita para mandato de 4 anos (renovável uma vez) por um conselho deliberativo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latin typeface="+mj-lt"/>
                </a:rPr>
                <a:t>Conselho formado por 13 entidades: associações do comércio, indústria e agricultura; bancos de fomento; governo; instituições de inovação</a:t>
              </a:r>
            </a:p>
            <a:p>
              <a:pPr marL="177800" indent="-177800">
                <a:spcBef>
                  <a:spcPts val="600"/>
                </a:spcBef>
                <a:buClr>
                  <a:srgbClr val="0064C7"/>
                </a:buClr>
                <a:buFont typeface="Wingdings" panose="05000000000000000000" pitchFamily="2" charset="2"/>
                <a:buChar char="§"/>
                <a:defRPr/>
              </a:pPr>
              <a:r>
                <a:rPr lang="pt-BR" i="1" dirty="0">
                  <a:latin typeface="+mj-lt"/>
                </a:rPr>
                <a:t>Estados não são subordinados ao Nacional</a:t>
              </a:r>
            </a:p>
          </p:txBody>
        </p:sp>
        <p:cxnSp>
          <p:nvCxnSpPr>
            <p:cNvPr id="21504" name="Conector reto 21503"/>
            <p:cNvCxnSpPr/>
            <p:nvPr/>
          </p:nvCxnSpPr>
          <p:spPr>
            <a:xfrm>
              <a:off x="4368800" y="1320341"/>
              <a:ext cx="0" cy="2425594"/>
            </a:xfrm>
            <a:prstGeom prst="line">
              <a:avLst/>
            </a:prstGeom>
            <a:ln w="1270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65021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158478" y="233112"/>
            <a:ext cx="8015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i="1" dirty="0" smtClean="0">
                <a:solidFill>
                  <a:srgbClr val="0070C0"/>
                </a:solidFill>
              </a:rPr>
              <a:t>ESTRUTURA DO CONSELHO - SEBRAE</a:t>
            </a:r>
            <a:endParaRPr lang="pt-BR" sz="3200" b="1" i="1" dirty="0">
              <a:solidFill>
                <a:srgbClr val="0070C0"/>
              </a:solidFill>
            </a:endParaRPr>
          </a:p>
        </p:txBody>
      </p:sp>
      <p:pic>
        <p:nvPicPr>
          <p:cNvPr id="15" name="Imagem 14" descr="Capturar.PNG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478" y="928836"/>
            <a:ext cx="8752257" cy="5812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835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721225" y="284163"/>
            <a:ext cx="4033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 dirty="0">
                <a:solidFill>
                  <a:srgbClr val="454647"/>
                </a:solidFill>
              </a:rPr>
              <a:t>REDE DE ATENDIMENTO 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6740525" y="698500"/>
            <a:ext cx="2014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2400" b="1" i="1" dirty="0">
                <a:solidFill>
                  <a:srgbClr val="0066CC"/>
                </a:solidFill>
              </a:rPr>
              <a:t>DO SEBRAE</a:t>
            </a:r>
          </a:p>
        </p:txBody>
      </p:sp>
      <p:grpSp>
        <p:nvGrpSpPr>
          <p:cNvPr id="11" name="Grupo 10"/>
          <p:cNvGrpSpPr/>
          <p:nvPr/>
        </p:nvGrpSpPr>
        <p:grpSpPr>
          <a:xfrm flipH="1">
            <a:off x="4583738" y="671031"/>
            <a:ext cx="4420562" cy="95248"/>
            <a:chOff x="3580437" y="6048376"/>
            <a:chExt cx="4420562" cy="95248"/>
          </a:xfrm>
          <a:solidFill>
            <a:srgbClr val="0064C7"/>
          </a:solidFill>
        </p:grpSpPr>
        <p:cxnSp>
          <p:nvCxnSpPr>
            <p:cNvPr id="12" name="Conector reto 11"/>
            <p:cNvCxnSpPr/>
            <p:nvPr/>
          </p:nvCxnSpPr>
          <p:spPr>
            <a:xfrm>
              <a:off x="3580437" y="6095999"/>
              <a:ext cx="4334836" cy="0"/>
            </a:xfrm>
            <a:prstGeom prst="line">
              <a:avLst/>
            </a:prstGeom>
            <a:grpFill/>
            <a:ln w="19050">
              <a:solidFill>
                <a:srgbClr val="00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redondar Retângulo em um Canto Diagonal 12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6C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grpSp>
        <p:nvGrpSpPr>
          <p:cNvPr id="62470" name="Grupo 2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2512" name="Imagem 30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13" name="Imagem 31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" name="Grupo 2047"/>
          <p:cNvGrpSpPr>
            <a:grpSpLocks/>
          </p:cNvGrpSpPr>
          <p:nvPr/>
        </p:nvGrpSpPr>
        <p:grpSpPr bwMode="auto">
          <a:xfrm>
            <a:off x="323850" y="469900"/>
            <a:ext cx="3679825" cy="2476500"/>
            <a:chOff x="323410" y="469900"/>
            <a:chExt cx="3680538" cy="2476500"/>
          </a:xfrm>
        </p:grpSpPr>
        <p:sp>
          <p:nvSpPr>
            <p:cNvPr id="62502" name="CaixaDeTexto 33"/>
            <p:cNvSpPr txBox="1">
              <a:spLocks noChangeArrowheads="1"/>
            </p:cNvSpPr>
            <p:nvPr/>
          </p:nvSpPr>
          <p:spPr bwMode="auto">
            <a:xfrm>
              <a:off x="1168400" y="537028"/>
              <a:ext cx="2835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i="1">
                  <a:solidFill>
                    <a:srgbClr val="454647"/>
                  </a:solidFill>
                </a:rPr>
                <a:t>facebook.com/sebrae</a:t>
              </a:r>
            </a:p>
          </p:txBody>
        </p:sp>
        <p:pic>
          <p:nvPicPr>
            <p:cNvPr id="62503" name="Picture 2" descr="C:\Users\denise.chaves\Desktop\download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5375" b="15434"/>
            <a:stretch>
              <a:fillRect/>
            </a:stretch>
          </p:blipFill>
          <p:spPr bwMode="auto">
            <a:xfrm>
              <a:off x="323410" y="1511299"/>
              <a:ext cx="881648" cy="43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504" name="CaixaDeTexto 40"/>
            <p:cNvSpPr txBox="1">
              <a:spLocks noChangeArrowheads="1"/>
            </p:cNvSpPr>
            <p:nvPr/>
          </p:nvSpPr>
          <p:spPr bwMode="auto">
            <a:xfrm>
              <a:off x="1168400" y="1024806"/>
              <a:ext cx="2835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i="1">
                  <a:solidFill>
                    <a:srgbClr val="454647"/>
                  </a:solidFill>
                </a:rPr>
                <a:t>@sebrae </a:t>
              </a:r>
            </a:p>
          </p:txBody>
        </p:sp>
        <p:sp>
          <p:nvSpPr>
            <p:cNvPr id="62505" name="CaixaDeTexto 41"/>
            <p:cNvSpPr txBox="1">
              <a:spLocks noChangeArrowheads="1"/>
            </p:cNvSpPr>
            <p:nvPr/>
          </p:nvSpPr>
          <p:spPr bwMode="auto">
            <a:xfrm>
              <a:off x="1168400" y="1512584"/>
              <a:ext cx="2835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i="1">
                  <a:solidFill>
                    <a:srgbClr val="454647"/>
                  </a:solidFill>
                </a:rPr>
                <a:t>youtube.com/tvsebrae</a:t>
              </a:r>
            </a:p>
          </p:txBody>
        </p:sp>
        <p:pic>
          <p:nvPicPr>
            <p:cNvPr id="62506" name="Imagem 1"/>
            <p:cNvPicPr>
              <a:picLocks noChangeAspect="1"/>
            </p:cNvPicPr>
            <p:nvPr/>
          </p:nvPicPr>
          <p:blipFill>
            <a:blip r:embed="rId5" cstate="print"/>
            <a:srcRect l="54723" t="13702" r="35139" b="73334"/>
            <a:stretch>
              <a:fillRect/>
            </a:stretch>
          </p:blipFill>
          <p:spPr bwMode="auto">
            <a:xfrm>
              <a:off x="650239" y="469900"/>
              <a:ext cx="55626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07" name="Imagem 42"/>
            <p:cNvPicPr>
              <a:picLocks noChangeAspect="1"/>
            </p:cNvPicPr>
            <p:nvPr/>
          </p:nvPicPr>
          <p:blipFill>
            <a:blip r:embed="rId5" cstate="print"/>
            <a:srcRect l="65138" t="13889" r="25417" b="73518"/>
            <a:stretch>
              <a:fillRect/>
            </a:stretch>
          </p:blipFill>
          <p:spPr bwMode="auto">
            <a:xfrm>
              <a:off x="675639" y="993139"/>
              <a:ext cx="518160" cy="51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508" name="CaixaDeTexto 44"/>
            <p:cNvSpPr txBox="1">
              <a:spLocks noChangeArrowheads="1"/>
            </p:cNvSpPr>
            <p:nvPr/>
          </p:nvSpPr>
          <p:spPr bwMode="auto">
            <a:xfrm>
              <a:off x="1168400" y="2000362"/>
              <a:ext cx="2835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i="1">
                  <a:solidFill>
                    <a:srgbClr val="454647"/>
                  </a:solidFill>
                </a:rPr>
                <a:t>0800 570 0800 </a:t>
              </a:r>
            </a:p>
          </p:txBody>
        </p:sp>
        <p:sp>
          <p:nvSpPr>
            <p:cNvPr id="62509" name="CaixaDeTexto 45"/>
            <p:cNvSpPr txBox="1">
              <a:spLocks noChangeArrowheads="1"/>
            </p:cNvSpPr>
            <p:nvPr/>
          </p:nvSpPr>
          <p:spPr bwMode="auto">
            <a:xfrm>
              <a:off x="1168400" y="2488141"/>
              <a:ext cx="28355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i="1">
                  <a:solidFill>
                    <a:srgbClr val="454647"/>
                  </a:solidFill>
                </a:rPr>
                <a:t>www.sebrae.com.br</a:t>
              </a:r>
            </a:p>
          </p:txBody>
        </p:sp>
        <p:pic>
          <p:nvPicPr>
            <p:cNvPr id="62510" name="Imagem 4"/>
            <p:cNvPicPr>
              <a:picLocks noChangeAspect="1"/>
            </p:cNvPicPr>
            <p:nvPr/>
          </p:nvPicPr>
          <p:blipFill>
            <a:blip r:embed="rId6" cstate="print"/>
            <a:srcRect l="8749" t="28703" r="81805" b="61296"/>
            <a:stretch>
              <a:fillRect/>
            </a:stretch>
          </p:blipFill>
          <p:spPr bwMode="auto">
            <a:xfrm>
              <a:off x="688622" y="1993900"/>
              <a:ext cx="479778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511" name="Imagem 47"/>
            <p:cNvPicPr>
              <a:picLocks noChangeAspect="1"/>
            </p:cNvPicPr>
            <p:nvPr/>
          </p:nvPicPr>
          <p:blipFill>
            <a:blip r:embed="rId6" cstate="print"/>
            <a:srcRect l="19722" t="28459" r="72362" b="58148"/>
            <a:stretch>
              <a:fillRect/>
            </a:stretch>
          </p:blipFill>
          <p:spPr bwMode="auto">
            <a:xfrm>
              <a:off x="761440" y="2433173"/>
              <a:ext cx="404506" cy="513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9" name="Grupo 2048"/>
          <p:cNvGrpSpPr>
            <a:grpSpLocks/>
          </p:cNvGrpSpPr>
          <p:nvPr/>
        </p:nvGrpSpPr>
        <p:grpSpPr bwMode="auto">
          <a:xfrm>
            <a:off x="4589463" y="1244600"/>
            <a:ext cx="4084637" cy="1574800"/>
            <a:chOff x="4588783" y="1244601"/>
            <a:chExt cx="4085317" cy="1574800"/>
          </a:xfrm>
        </p:grpSpPr>
        <p:grpSp>
          <p:nvGrpSpPr>
            <p:cNvPr id="62497" name="Grupo 48"/>
            <p:cNvGrpSpPr>
              <a:grpSpLocks/>
            </p:cNvGrpSpPr>
            <p:nvPr/>
          </p:nvGrpSpPr>
          <p:grpSpPr bwMode="auto">
            <a:xfrm>
              <a:off x="4588783" y="1244601"/>
              <a:ext cx="4085317" cy="1574800"/>
              <a:chOff x="5881007" y="3729842"/>
              <a:chExt cx="2517569" cy="1443318"/>
            </a:xfrm>
          </p:grpSpPr>
          <p:sp>
            <p:nvSpPr>
              <p:cNvPr id="50" name="Arredondar Retângulo em um Canto Diagonal 49"/>
              <p:cNvSpPr/>
              <p:nvPr/>
            </p:nvSpPr>
            <p:spPr>
              <a:xfrm>
                <a:off x="5881007" y="3801135"/>
                <a:ext cx="2517569" cy="1372025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1" name="Conector reto 50"/>
              <p:cNvCxnSpPr/>
              <p:nvPr/>
            </p:nvCxnSpPr>
            <p:spPr>
              <a:xfrm>
                <a:off x="5886878" y="3729842"/>
                <a:ext cx="2505828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98" name="CaixaDeTexto 51"/>
            <p:cNvSpPr txBox="1">
              <a:spLocks noChangeArrowheads="1"/>
            </p:cNvSpPr>
            <p:nvPr/>
          </p:nvSpPr>
          <p:spPr bwMode="auto">
            <a:xfrm>
              <a:off x="4800600" y="1464128"/>
              <a:ext cx="38481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sz="2000" i="1">
                  <a:solidFill>
                    <a:srgbClr val="FFFFFF"/>
                  </a:solidFill>
                </a:rPr>
                <a:t>Mais de </a:t>
              </a:r>
              <a:r>
                <a:rPr lang="pt-BR" sz="2800" b="1" i="1">
                  <a:solidFill>
                    <a:srgbClr val="0064C7"/>
                  </a:solidFill>
                </a:rPr>
                <a:t>700 pontos</a:t>
              </a:r>
            </a:p>
          </p:txBody>
        </p:sp>
        <p:sp>
          <p:nvSpPr>
            <p:cNvPr id="62499" name="CaixaDeTexto 81"/>
            <p:cNvSpPr txBox="1">
              <a:spLocks noChangeArrowheads="1"/>
            </p:cNvSpPr>
            <p:nvPr/>
          </p:nvSpPr>
          <p:spPr bwMode="auto">
            <a:xfrm>
              <a:off x="4800600" y="1895928"/>
              <a:ext cx="38481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buClr>
                  <a:srgbClr val="0064C7"/>
                </a:buClr>
                <a:buSzPct val="100000"/>
              </a:pPr>
              <a:r>
                <a:rPr lang="pt-BR" sz="2000" i="1">
                  <a:solidFill>
                    <a:srgbClr val="FFFFFF"/>
                  </a:solidFill>
                </a:rPr>
                <a:t>de atendimento presencial no Brasil, em todos os Estados</a:t>
              </a:r>
            </a:p>
          </p:txBody>
        </p:sp>
      </p:grpSp>
      <p:grpSp>
        <p:nvGrpSpPr>
          <p:cNvPr id="22" name="Grupo 21"/>
          <p:cNvGrpSpPr>
            <a:grpSpLocks/>
          </p:cNvGrpSpPr>
          <p:nvPr/>
        </p:nvGrpSpPr>
        <p:grpSpPr bwMode="auto">
          <a:xfrm>
            <a:off x="6732588" y="2984500"/>
            <a:ext cx="1928812" cy="3451225"/>
            <a:chOff x="6732240" y="2984500"/>
            <a:chExt cx="1929160" cy="3450547"/>
          </a:xfrm>
        </p:grpSpPr>
        <p:grpSp>
          <p:nvGrpSpPr>
            <p:cNvPr id="62492" name="Grupo 72"/>
            <p:cNvGrpSpPr>
              <a:grpSpLocks/>
            </p:cNvGrpSpPr>
            <p:nvPr/>
          </p:nvGrpSpPr>
          <p:grpSpPr bwMode="auto">
            <a:xfrm>
              <a:off x="6734323" y="2984500"/>
              <a:ext cx="1927077" cy="3450547"/>
              <a:chOff x="5881007" y="3760320"/>
              <a:chExt cx="2517569" cy="1564155"/>
            </a:xfrm>
          </p:grpSpPr>
          <p:sp>
            <p:nvSpPr>
              <p:cNvPr id="74" name="Arredondar Retângulo em um Canto Diagonal 73"/>
              <p:cNvSpPr/>
              <p:nvPr/>
            </p:nvSpPr>
            <p:spPr>
              <a:xfrm>
                <a:off x="5880359" y="3801331"/>
                <a:ext cx="2518217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5" name="Conector reto 74"/>
              <p:cNvCxnSpPr/>
              <p:nvPr/>
            </p:nvCxnSpPr>
            <p:spPr>
              <a:xfrm>
                <a:off x="5886582" y="3760320"/>
                <a:ext cx="250577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93" name="Retângulo 80"/>
            <p:cNvSpPr>
              <a:spLocks noChangeArrowheads="1"/>
            </p:cNvSpPr>
            <p:nvPr/>
          </p:nvSpPr>
          <p:spPr bwMode="auto">
            <a:xfrm>
              <a:off x="6732240" y="4525764"/>
              <a:ext cx="1913384" cy="160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b="1" i="1">
                  <a:solidFill>
                    <a:srgbClr val="0064C7"/>
                  </a:solidFill>
                </a:rPr>
                <a:t>SERVIÇOS ONLINE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O que você precisa saber para iniciar bem: informações importantes para a abertura da sua empresa.</a:t>
              </a:r>
            </a:p>
          </p:txBody>
        </p:sp>
      </p:grpSp>
      <p:grpSp>
        <p:nvGrpSpPr>
          <p:cNvPr id="20" name="Grupo 19"/>
          <p:cNvGrpSpPr>
            <a:grpSpLocks/>
          </p:cNvGrpSpPr>
          <p:nvPr/>
        </p:nvGrpSpPr>
        <p:grpSpPr bwMode="auto">
          <a:xfrm>
            <a:off x="4603750" y="2984500"/>
            <a:ext cx="1936750" cy="3451225"/>
            <a:chOff x="4603849" y="2984500"/>
            <a:chExt cx="1936651" cy="3450547"/>
          </a:xfrm>
        </p:grpSpPr>
        <p:grpSp>
          <p:nvGrpSpPr>
            <p:cNvPr id="62487" name="Grupo 69"/>
            <p:cNvGrpSpPr>
              <a:grpSpLocks/>
            </p:cNvGrpSpPr>
            <p:nvPr/>
          </p:nvGrpSpPr>
          <p:grpSpPr bwMode="auto">
            <a:xfrm>
              <a:off x="4603849" y="2984500"/>
              <a:ext cx="1927077" cy="3450547"/>
              <a:chOff x="5881007" y="3760320"/>
              <a:chExt cx="2517569" cy="1564155"/>
            </a:xfrm>
          </p:grpSpPr>
          <p:sp>
            <p:nvSpPr>
              <p:cNvPr id="71" name="Arredondar Retângulo em um Canto Diagonal 70"/>
              <p:cNvSpPr/>
              <p:nvPr/>
            </p:nvSpPr>
            <p:spPr>
              <a:xfrm>
                <a:off x="5881007" y="3801331"/>
                <a:ext cx="2517633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2" name="Conector reto 71"/>
              <p:cNvCxnSpPr/>
              <p:nvPr/>
            </p:nvCxnSpPr>
            <p:spPr>
              <a:xfrm>
                <a:off x="5887229" y="3760320"/>
                <a:ext cx="250519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88" name="Retângulo 79"/>
            <p:cNvSpPr>
              <a:spLocks noChangeArrowheads="1"/>
            </p:cNvSpPr>
            <p:nvPr/>
          </p:nvSpPr>
          <p:spPr bwMode="auto">
            <a:xfrm>
              <a:off x="4627116" y="4525764"/>
              <a:ext cx="1913384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b="1" i="1">
                  <a:solidFill>
                    <a:srgbClr val="0064C7"/>
                  </a:solidFill>
                </a:rPr>
                <a:t>COMO O SEBRAE</a:t>
              </a:r>
            </a:p>
            <a:p>
              <a:r>
                <a:rPr lang="pt-BR" sz="1400" b="1" i="1">
                  <a:solidFill>
                    <a:srgbClr val="0064C7"/>
                  </a:solidFill>
                </a:rPr>
                <a:t>PODE ME ATENDER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O que você precisa saber para iniciar bem: informações importantes para a abertura da sua empresa.</a:t>
              </a:r>
            </a:p>
          </p:txBody>
        </p:sp>
        <p:pic>
          <p:nvPicPr>
            <p:cNvPr id="6248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0972" t="48889" r="28819" b="33519"/>
            <a:stretch>
              <a:fillRect/>
            </a:stretch>
          </p:blipFill>
          <p:spPr bwMode="auto">
            <a:xfrm>
              <a:off x="4660900" y="3352800"/>
              <a:ext cx="1847850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2473325" y="2984500"/>
            <a:ext cx="1927225" cy="3451225"/>
            <a:chOff x="2473375" y="2984500"/>
            <a:chExt cx="1927077" cy="3450547"/>
          </a:xfrm>
        </p:grpSpPr>
        <p:grpSp>
          <p:nvGrpSpPr>
            <p:cNvPr id="62482" name="Grupo 59"/>
            <p:cNvGrpSpPr>
              <a:grpSpLocks/>
            </p:cNvGrpSpPr>
            <p:nvPr/>
          </p:nvGrpSpPr>
          <p:grpSpPr bwMode="auto">
            <a:xfrm>
              <a:off x="2473375" y="2984500"/>
              <a:ext cx="1927077" cy="3450547"/>
              <a:chOff x="5881007" y="3760320"/>
              <a:chExt cx="2517569" cy="1564155"/>
            </a:xfrm>
          </p:grpSpPr>
          <p:sp>
            <p:nvSpPr>
              <p:cNvPr id="61" name="Arredondar Retângulo em um Canto Diagonal 60"/>
              <p:cNvSpPr/>
              <p:nvPr/>
            </p:nvSpPr>
            <p:spPr>
              <a:xfrm>
                <a:off x="5881007" y="3801331"/>
                <a:ext cx="2517569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2" name="Conector reto 61"/>
              <p:cNvCxnSpPr/>
              <p:nvPr/>
            </p:nvCxnSpPr>
            <p:spPr>
              <a:xfrm>
                <a:off x="5887229" y="3760320"/>
                <a:ext cx="2505126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483" name="Retângulo 76"/>
            <p:cNvSpPr>
              <a:spLocks noChangeArrowheads="1"/>
            </p:cNvSpPr>
            <p:nvPr/>
          </p:nvSpPr>
          <p:spPr bwMode="auto">
            <a:xfrm>
              <a:off x="2551708" y="4525764"/>
              <a:ext cx="1728192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b="1" i="1">
                  <a:solidFill>
                    <a:srgbClr val="0064C7"/>
                  </a:solidFill>
                </a:rPr>
                <a:t>QUERO ABRIR UM NEGÓCIO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O que você precisa saber para iniciar bem: informações importantes para a abertura da sua empresa.</a:t>
              </a:r>
            </a:p>
          </p:txBody>
        </p:sp>
        <p:pic>
          <p:nvPicPr>
            <p:cNvPr id="6248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9584" t="45000" r="54166" b="33333"/>
            <a:stretch>
              <a:fillRect/>
            </a:stretch>
          </p:blipFill>
          <p:spPr bwMode="auto">
            <a:xfrm>
              <a:off x="2705100" y="3086100"/>
              <a:ext cx="14859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342900" y="2984500"/>
            <a:ext cx="2070100" cy="3451225"/>
            <a:chOff x="342901" y="2984500"/>
            <a:chExt cx="2070099" cy="3450547"/>
          </a:xfrm>
        </p:grpSpPr>
        <p:grpSp>
          <p:nvGrpSpPr>
            <p:cNvPr id="62477" name="Grupo 52"/>
            <p:cNvGrpSpPr>
              <a:grpSpLocks/>
            </p:cNvGrpSpPr>
            <p:nvPr/>
          </p:nvGrpSpPr>
          <p:grpSpPr bwMode="auto">
            <a:xfrm>
              <a:off x="342901" y="2984500"/>
              <a:ext cx="1927077" cy="3450547"/>
              <a:chOff x="5881007" y="3760320"/>
              <a:chExt cx="2517569" cy="1564155"/>
            </a:xfrm>
          </p:grpSpPr>
          <p:sp>
            <p:nvSpPr>
              <p:cNvPr id="54" name="Arredondar Retângulo em um Canto Diagonal 53"/>
              <p:cNvSpPr/>
              <p:nvPr/>
            </p:nvSpPr>
            <p:spPr>
              <a:xfrm>
                <a:off x="5881007" y="3801331"/>
                <a:ext cx="2517761" cy="1523144"/>
              </a:xfrm>
              <a:prstGeom prst="round2DiagRect">
                <a:avLst>
                  <a:gd name="adj1" fmla="val 2081"/>
                  <a:gd name="adj2" fmla="val 0"/>
                </a:avLst>
              </a:prstGeom>
              <a:noFill/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5" name="Conector reto 54"/>
              <p:cNvCxnSpPr/>
              <p:nvPr/>
            </p:nvCxnSpPr>
            <p:spPr>
              <a:xfrm>
                <a:off x="5887229" y="3760320"/>
                <a:ext cx="2505317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47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4305" t="45741" r="76111" b="29443"/>
            <a:stretch>
              <a:fillRect/>
            </a:stretch>
          </p:blipFill>
          <p:spPr bwMode="auto">
            <a:xfrm>
              <a:off x="393700" y="3136900"/>
              <a:ext cx="1790700" cy="170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479" name="Retângulo 75"/>
            <p:cNvSpPr>
              <a:spLocks noChangeArrowheads="1"/>
            </p:cNvSpPr>
            <p:nvPr/>
          </p:nvSpPr>
          <p:spPr bwMode="auto">
            <a:xfrm>
              <a:off x="379840" y="4525764"/>
              <a:ext cx="2033160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400" b="1" i="1">
                  <a:solidFill>
                    <a:srgbClr val="0064C7"/>
                  </a:solidFill>
                </a:rPr>
                <a:t>QUERO MELHORAR MINHA EMPRESA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Precisa planejar melhor o futuro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da sua empresa?</a:t>
              </a:r>
            </a:p>
            <a:p>
              <a:r>
                <a:rPr lang="pt-BR" sz="1400" i="1">
                  <a:solidFill>
                    <a:srgbClr val="454647"/>
                  </a:solidFill>
                </a:rPr>
                <a:t>Está com dificuldades para traçar e cumprir suas metas?</a:t>
              </a:r>
            </a:p>
          </p:txBody>
        </p:sp>
      </p:grpSp>
      <p:pic>
        <p:nvPicPr>
          <p:cNvPr id="52" name="Imagem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8" y="3157676"/>
            <a:ext cx="1860017" cy="12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7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2" presetClass="entr" presetSubtype="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65021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158478" y="233112"/>
            <a:ext cx="80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i="1" dirty="0">
                <a:solidFill>
                  <a:srgbClr val="454647"/>
                </a:solidFill>
              </a:rPr>
              <a:t>O SEBRAE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2753" y="879443"/>
            <a:ext cx="2723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3600" b="1" i="1" dirty="0" smtClean="0">
                <a:solidFill>
                  <a:srgbClr val="0066CC"/>
                </a:solidFill>
              </a:rPr>
              <a:t>NO BRASIL</a:t>
            </a:r>
            <a:endParaRPr lang="pt-BR" sz="3600" b="1" i="1" dirty="0">
              <a:solidFill>
                <a:srgbClr val="0066CC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1525774"/>
            <a:ext cx="8145625" cy="509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45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39"/>
          <p:cNvGrpSpPr/>
          <p:nvPr/>
        </p:nvGrpSpPr>
        <p:grpSpPr>
          <a:xfrm rot="16200000" flipH="1">
            <a:off x="-786992" y="4975087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1" name="Conector reto 40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redondar Retângulo em um Canto Diagonal 4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3" name="Grupo 43"/>
          <p:cNvGrpSpPr/>
          <p:nvPr/>
        </p:nvGrpSpPr>
        <p:grpSpPr>
          <a:xfrm rot="16200000" flipH="1">
            <a:off x="803667" y="4975087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5" name="Conector reto 44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redondar Retângulo em um Canto Diagonal 4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4" name="Grupo 46"/>
          <p:cNvGrpSpPr/>
          <p:nvPr/>
        </p:nvGrpSpPr>
        <p:grpSpPr>
          <a:xfrm rot="16200000" flipH="1">
            <a:off x="2373949" y="4934320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48" name="Conector reto 47"/>
            <p:cNvCxnSpPr/>
            <p:nvPr/>
          </p:nvCxnSpPr>
          <p:spPr>
            <a:xfrm rot="16200000" flipH="1">
              <a:off x="6837446" y="5018170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redondar Retângulo em um Canto Diagonal 4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5" name="Grupo 49"/>
          <p:cNvGrpSpPr/>
          <p:nvPr/>
        </p:nvGrpSpPr>
        <p:grpSpPr>
          <a:xfrm rot="16200000" flipH="1">
            <a:off x="3979461" y="4934322"/>
            <a:ext cx="2241775" cy="95231"/>
            <a:chOff x="5759614" y="6048376"/>
            <a:chExt cx="2241385" cy="95248"/>
          </a:xfrm>
          <a:solidFill>
            <a:srgbClr val="0064C7"/>
          </a:solidFill>
        </p:grpSpPr>
        <p:cxnSp>
          <p:nvCxnSpPr>
            <p:cNvPr id="51" name="Conector reto 50"/>
            <p:cNvCxnSpPr/>
            <p:nvPr/>
          </p:nvCxnSpPr>
          <p:spPr>
            <a:xfrm rot="16200000" flipH="1">
              <a:off x="6837445" y="5018170"/>
              <a:ext cx="0" cy="215566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redondar Retângulo em um Canto Diagonal 5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grpSp>
        <p:nvGrpSpPr>
          <p:cNvPr id="6" name="Grupo 52"/>
          <p:cNvGrpSpPr/>
          <p:nvPr/>
        </p:nvGrpSpPr>
        <p:grpSpPr>
          <a:xfrm rot="16200000" flipH="1">
            <a:off x="5590525" y="4934320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54" name="Conector reto 53"/>
            <p:cNvCxnSpPr/>
            <p:nvPr/>
          </p:nvCxnSpPr>
          <p:spPr>
            <a:xfrm rot="16200000" flipH="1">
              <a:off x="6837446" y="5018171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redondar Retângulo em um Canto Diagonal 5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60" name="Imagem 59"/>
          <p:cNvPicPr>
            <a:picLocks noChangeAspect="1"/>
          </p:cNvPicPr>
          <p:nvPr/>
        </p:nvPicPr>
        <p:blipFill>
          <a:blip r:embed="rId3" cstate="print"/>
          <a:srcRect l="9" t="30310" r="75266" b="39381"/>
          <a:stretch>
            <a:fillRect/>
          </a:stretch>
        </p:blipFill>
        <p:spPr bwMode="auto">
          <a:xfrm>
            <a:off x="1589" y="2078040"/>
            <a:ext cx="2260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4" cstate="print"/>
          <a:srcRect l="17909" t="27354" r="59502" b="36324"/>
          <a:stretch>
            <a:fillRect/>
          </a:stretch>
        </p:blipFill>
        <p:spPr bwMode="auto">
          <a:xfrm>
            <a:off x="1638300" y="1876425"/>
            <a:ext cx="20653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3" cstate="print"/>
          <a:srcRect l="34210" t="30310" r="39914" b="39381"/>
          <a:stretch>
            <a:fillRect/>
          </a:stretch>
        </p:blipFill>
        <p:spPr bwMode="auto">
          <a:xfrm>
            <a:off x="3128963" y="2078040"/>
            <a:ext cx="23653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4" cstate="print"/>
          <a:srcRect l="52451" t="27354" r="23700" b="36324"/>
          <a:stretch>
            <a:fillRect/>
          </a:stretch>
        </p:blipFill>
        <p:spPr bwMode="auto">
          <a:xfrm>
            <a:off x="4795839" y="1876425"/>
            <a:ext cx="21812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3" cstate="print"/>
          <a:srcRect l="69055" b="39381"/>
          <a:stretch>
            <a:fillRect/>
          </a:stretch>
        </p:blipFill>
        <p:spPr bwMode="auto">
          <a:xfrm>
            <a:off x="6315076" y="2"/>
            <a:ext cx="282892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5627" name="Imagem 2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8" name="Imagem 2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7"/>
          <p:cNvSpPr/>
          <p:nvPr/>
        </p:nvSpPr>
        <p:spPr>
          <a:xfrm>
            <a:off x="344373" y="2886891"/>
            <a:ext cx="1435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</a:rPr>
              <a:t>Gestão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7"/>
          <p:cNvSpPr/>
          <p:nvPr/>
        </p:nvSpPr>
        <p:spPr>
          <a:xfrm>
            <a:off x="1801103" y="2455818"/>
            <a:ext cx="1788951" cy="123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</a:rPr>
              <a:t>de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endParaRPr lang="pt-BR" sz="2400" b="1" i="1" spc="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7"/>
          <p:cNvSpPr/>
          <p:nvPr/>
        </p:nvSpPr>
        <p:spPr>
          <a:xfrm>
            <a:off x="3199515" y="2873646"/>
            <a:ext cx="2186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Certificações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5114689" y="2521131"/>
            <a:ext cx="1559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</a:rPr>
              <a:t>Acesso à</a:t>
            </a:r>
          </a:p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endParaRPr lang="pt-BR" sz="2400" b="1" i="1" spc="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7"/>
          <p:cNvSpPr/>
          <p:nvPr/>
        </p:nvSpPr>
        <p:spPr>
          <a:xfrm>
            <a:off x="6532765" y="2847703"/>
            <a:ext cx="1895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i="1" spc="40" dirty="0" smtClean="0">
                <a:solidFill>
                  <a:srgbClr val="454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pt-BR" sz="24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90514" y="4562475"/>
            <a:ext cx="1499097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Cursos, consultorias e troca de experiências</a:t>
            </a:r>
            <a:endParaRPr lang="pt-BR" altLang="pt-BR" sz="1600" i="1" dirty="0">
              <a:solidFill>
                <a:srgbClr val="454647"/>
              </a:solidFill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1882775" y="4562476"/>
            <a:ext cx="148431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Mapear e desenvolver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3476625" y="4562475"/>
            <a:ext cx="165258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ISO e outras específicas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5097464" y="4562475"/>
            <a:ext cx="165258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Subsídio de até 80% pelo SebraeTec</a:t>
            </a:r>
            <a:endParaRPr lang="pt-BR" altLang="pt-BR" sz="1600" i="1" dirty="0">
              <a:solidFill>
                <a:srgbClr val="454647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59576" y="4562477"/>
            <a:ext cx="2263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Aft>
                <a:spcPts val="1000"/>
              </a:spcAft>
            </a:pPr>
            <a:r>
              <a:rPr lang="pt-BR" altLang="pt-BR" sz="1600" b="1" i="1" dirty="0" smtClean="0">
                <a:solidFill>
                  <a:srgbClr val="454647"/>
                </a:solidFill>
              </a:rPr>
              <a:t>Atendimento das necessidades da empresa âncora e acesso a novos mercados </a:t>
            </a:r>
            <a:endParaRPr lang="pt-BR" altLang="pt-BR" sz="1600" b="1" i="1" dirty="0">
              <a:solidFill>
                <a:srgbClr val="454647"/>
              </a:solidFill>
            </a:endParaRPr>
          </a:p>
        </p:txBody>
      </p:sp>
      <p:sp>
        <p:nvSpPr>
          <p:cNvPr id="43" name="Rectangle 7"/>
          <p:cNvSpPr/>
          <p:nvPr/>
        </p:nvSpPr>
        <p:spPr>
          <a:xfrm>
            <a:off x="180974" y="323851"/>
            <a:ext cx="6454957" cy="668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i="1" spc="40" dirty="0" smtClean="0">
                <a:solidFill>
                  <a:srgbClr val="454647"/>
                </a:solidFill>
              </a:rPr>
              <a:t>COMO O SEBRAE ATUA</a:t>
            </a:r>
            <a:endParaRPr lang="pt-BR" sz="3600" b="1" i="1" spc="40" dirty="0">
              <a:solidFill>
                <a:srgbClr val="4546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5"/>
          <p:cNvGrpSpPr>
            <a:grpSpLocks/>
          </p:cNvGrpSpPr>
          <p:nvPr/>
        </p:nvGrpSpPr>
        <p:grpSpPr bwMode="auto">
          <a:xfrm>
            <a:off x="0" y="931863"/>
            <a:ext cx="5746750" cy="95250"/>
            <a:chOff x="2252462" y="6048376"/>
            <a:chExt cx="5748537" cy="95248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2252462" y="6096000"/>
              <a:ext cx="5662785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edondar Retângulo em um Canto Diagonal 49"/>
            <p:cNvSpPr/>
            <p:nvPr/>
          </p:nvSpPr>
          <p:spPr>
            <a:xfrm>
              <a:off x="7905719" y="6048376"/>
              <a:ext cx="95280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53" name="Rectangle 7"/>
          <p:cNvSpPr/>
          <p:nvPr/>
        </p:nvSpPr>
        <p:spPr>
          <a:xfrm>
            <a:off x="180975" y="981075"/>
            <a:ext cx="6690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0064C7"/>
                </a:solidFill>
              </a:rPr>
              <a:t>com os fornecedores ou clientes</a:t>
            </a:r>
            <a:endParaRPr lang="pt-BR" sz="3200" b="1" i="1" spc="40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914317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471488" y="390525"/>
            <a:ext cx="80152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600" b="1" i="1" dirty="0" smtClean="0">
                <a:solidFill>
                  <a:srgbClr val="0070C0"/>
                </a:solidFill>
              </a:rPr>
              <a:t>DESAFIOS DO ATENDIMENTO</a:t>
            </a:r>
            <a:endParaRPr lang="pt-BR" sz="2600" b="1" i="1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67188" t="83749" b="5556"/>
          <a:stretch>
            <a:fillRect/>
          </a:stretch>
        </p:blipFill>
        <p:spPr bwMode="auto">
          <a:xfrm>
            <a:off x="6143625" y="5743575"/>
            <a:ext cx="30003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/>
          <a:srcRect t="28889" r="58958" b="60693"/>
          <a:stretch>
            <a:fillRect/>
          </a:stretch>
        </p:blipFill>
        <p:spPr bwMode="auto">
          <a:xfrm>
            <a:off x="0" y="1981200"/>
            <a:ext cx="37528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1453" name="Grupo 35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1456" name="Imagem 378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7" name="Imagem 379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tângulo 4"/>
          <p:cNvSpPr/>
          <p:nvPr/>
        </p:nvSpPr>
        <p:spPr>
          <a:xfrm>
            <a:off x="487363" y="2520950"/>
            <a:ext cx="2068512" cy="738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10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</a:t>
            </a:r>
          </a:p>
          <a:p>
            <a:pPr>
              <a:defRPr/>
            </a:pPr>
            <a:r>
              <a:rPr lang="pt-BR" sz="2100" b="1" i="1" dirty="0">
                <a:solidFill>
                  <a:srgbClr val="DEC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INOVAÇÃO</a:t>
            </a:r>
          </a:p>
        </p:txBody>
      </p:sp>
      <p:graphicFrame>
        <p:nvGraphicFramePr>
          <p:cNvPr id="20" name="Diagrama 19"/>
          <p:cNvGraphicFramePr/>
          <p:nvPr>
            <p:extLst/>
          </p:nvPr>
        </p:nvGraphicFramePr>
        <p:xfrm>
          <a:off x="1397180" y="2420999"/>
          <a:ext cx="4746445" cy="3190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Seta para a esquerda 20"/>
          <p:cNvSpPr/>
          <p:nvPr/>
        </p:nvSpPr>
        <p:spPr>
          <a:xfrm>
            <a:off x="4295226" y="2476275"/>
            <a:ext cx="1768352" cy="544025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77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Seta para a esquerda 26"/>
          <p:cNvSpPr/>
          <p:nvPr/>
        </p:nvSpPr>
        <p:spPr>
          <a:xfrm>
            <a:off x="5749396" y="4541417"/>
            <a:ext cx="1040871" cy="41158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77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 bwMode="auto">
          <a:xfrm>
            <a:off x="236171" y="931353"/>
            <a:ext cx="7596554" cy="53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44083" indent="-844083" algn="ctr">
              <a:lnSpc>
                <a:spcPts val="4431"/>
              </a:lnSpc>
            </a:pPr>
            <a:r>
              <a:rPr lang="pt-BR" sz="1846" b="1" dirty="0">
                <a:solidFill>
                  <a:srgbClr val="4A7EBB"/>
                </a:solidFill>
                <a:latin typeface="+mn-lt"/>
              </a:rPr>
              <a:t>Focos da </a:t>
            </a:r>
            <a:r>
              <a:rPr lang="pt-BR" sz="1846" b="1" dirty="0" smtClean="0">
                <a:solidFill>
                  <a:srgbClr val="4A7EBB"/>
                </a:solidFill>
                <a:latin typeface="+mn-lt"/>
              </a:rPr>
              <a:t>segmentação pelo porte da empresa</a:t>
            </a:r>
            <a:endParaRPr lang="pt-BR" sz="1846" b="1" dirty="0">
              <a:solidFill>
                <a:srgbClr val="4A7EBB"/>
              </a:solidFill>
              <a:latin typeface="+mn-lt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6234723" y="2312737"/>
            <a:ext cx="2623527" cy="100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1477" b="1" dirty="0">
                <a:latin typeface="+mn-lt"/>
              </a:rPr>
              <a:t>Capacitação; </a:t>
            </a:r>
            <a:r>
              <a:rPr lang="pt-BR" sz="1477" b="1" dirty="0" smtClean="0">
                <a:latin typeface="+mn-lt"/>
              </a:rPr>
              <a:t>consultoria</a:t>
            </a:r>
            <a:r>
              <a:rPr lang="pt-BR" sz="1477" b="1" dirty="0">
                <a:latin typeface="+mn-lt"/>
              </a:rPr>
              <a:t>, </a:t>
            </a:r>
            <a:r>
              <a:rPr lang="pt-BR" sz="1477" b="1" dirty="0" smtClean="0">
                <a:latin typeface="+mn-lt"/>
              </a:rPr>
              <a:t>tecnologia </a:t>
            </a:r>
            <a:r>
              <a:rPr lang="pt-BR" sz="1477" b="1" dirty="0">
                <a:latin typeface="+mn-lt"/>
              </a:rPr>
              <a:t>e </a:t>
            </a:r>
            <a:r>
              <a:rPr lang="pt-BR" sz="1477" b="1" dirty="0" smtClean="0">
                <a:latin typeface="+mn-lt"/>
              </a:rPr>
              <a:t>inovação</a:t>
            </a:r>
            <a:r>
              <a:rPr lang="pt-BR" sz="1477" b="1" dirty="0">
                <a:latin typeface="+mn-lt"/>
              </a:rPr>
              <a:t>; </a:t>
            </a:r>
            <a:r>
              <a:rPr lang="pt-BR" sz="1477" b="1" dirty="0" smtClean="0">
                <a:latin typeface="+mn-lt"/>
              </a:rPr>
              <a:t>acesso </a:t>
            </a:r>
            <a:r>
              <a:rPr lang="pt-BR" sz="1477" b="1" dirty="0">
                <a:latin typeface="+mn-lt"/>
              </a:rPr>
              <a:t>a </a:t>
            </a:r>
            <a:r>
              <a:rPr lang="pt-BR" sz="1477" b="1" dirty="0" smtClean="0">
                <a:latin typeface="+mn-lt"/>
              </a:rPr>
              <a:t>mercados</a:t>
            </a:r>
            <a:r>
              <a:rPr lang="pt-BR" sz="1477" b="1" dirty="0">
                <a:latin typeface="+mn-lt"/>
              </a:rPr>
              <a:t>; </a:t>
            </a:r>
            <a:r>
              <a:rPr lang="pt-BR" sz="1477" b="1" dirty="0" smtClean="0">
                <a:latin typeface="+mn-lt"/>
              </a:rPr>
              <a:t>serviços financeiros</a:t>
            </a:r>
            <a:r>
              <a:rPr lang="pt-BR" sz="1477" b="1" dirty="0">
                <a:latin typeface="+mn-lt"/>
              </a:rPr>
              <a:t>.</a:t>
            </a:r>
          </a:p>
        </p:txBody>
      </p:sp>
      <p:sp>
        <p:nvSpPr>
          <p:cNvPr id="29" name="CaixaDeTexto 7"/>
          <p:cNvSpPr txBox="1">
            <a:spLocks noChangeArrowheads="1"/>
          </p:cNvSpPr>
          <p:nvPr/>
        </p:nvSpPr>
        <p:spPr bwMode="auto">
          <a:xfrm>
            <a:off x="6869603" y="4507356"/>
            <a:ext cx="2409864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sz="1477" b="1" dirty="0" smtClean="0">
                <a:latin typeface="+mn-lt"/>
              </a:rPr>
              <a:t>Orientação; informação Capacitação.</a:t>
            </a:r>
            <a:endParaRPr lang="pt-BR" sz="1477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495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65021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158478" y="233112"/>
            <a:ext cx="8015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i="1" dirty="0" smtClean="0">
                <a:solidFill>
                  <a:srgbClr val="0070C0"/>
                </a:solidFill>
              </a:rPr>
              <a:t>PROGRAMAS NACIONAIS</a:t>
            </a:r>
            <a:endParaRPr lang="pt-BR" sz="3200" b="1" i="1" dirty="0">
              <a:solidFill>
                <a:srgbClr val="0070C0"/>
              </a:solidFill>
            </a:endParaRPr>
          </a:p>
        </p:txBody>
      </p:sp>
      <p:pic>
        <p:nvPicPr>
          <p:cNvPr id="19" name="Imagem 3" descr="12411logo%20AL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6263" y="1616036"/>
            <a:ext cx="1458468" cy="119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Espaço Reservado para Conteúdo 4" descr="negocio-a-negoci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16" y="1558267"/>
            <a:ext cx="1890346" cy="73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5" descr="Sebrae 201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0229" y="1548327"/>
            <a:ext cx="1786625" cy="102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6154" y="5088931"/>
            <a:ext cx="1395847" cy="15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6" descr="http://www.facadiferente.sebrae.com.br/wp-content/uploads/2011/03/LOGO-SEBRAETE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2412" y="3269972"/>
            <a:ext cx="3283012" cy="5538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8" descr="Sebrae Mais SEBRAE mais, atendimento personalizad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9067" y="3354801"/>
            <a:ext cx="1883445" cy="125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2982" y="5292571"/>
            <a:ext cx="2716823" cy="1125415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488" y="3325648"/>
            <a:ext cx="1834894" cy="16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71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18366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148955" y="140960"/>
            <a:ext cx="8015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i="1" dirty="0" smtClean="0">
                <a:solidFill>
                  <a:srgbClr val="0070C0"/>
                </a:solidFill>
              </a:rPr>
              <a:t>NÚMEROS DO ATENDIMENTO</a:t>
            </a:r>
            <a:endParaRPr lang="pt-BR" sz="32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365224164"/>
              </p:ext>
            </p:extLst>
          </p:nvPr>
        </p:nvGraphicFramePr>
        <p:xfrm>
          <a:off x="783270" y="1434932"/>
          <a:ext cx="8080811" cy="4900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8" t="1320" r="10396" b="91154"/>
          <a:stretch>
            <a:fillRect/>
          </a:stretch>
        </p:blipFill>
        <p:spPr bwMode="auto">
          <a:xfrm>
            <a:off x="2063784" y="2957181"/>
            <a:ext cx="690449" cy="59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8" t="1320" r="10396" b="91154"/>
          <a:stretch>
            <a:fillRect/>
          </a:stretch>
        </p:blipFill>
        <p:spPr bwMode="auto">
          <a:xfrm>
            <a:off x="2047407" y="4258618"/>
            <a:ext cx="706826" cy="6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36870" r="75700" b="50053"/>
          <a:stretch>
            <a:fillRect/>
          </a:stretch>
        </p:blipFill>
        <p:spPr bwMode="auto">
          <a:xfrm>
            <a:off x="2091508" y="1667947"/>
            <a:ext cx="634999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t="76932" r="60556" b="8466"/>
          <a:stretch>
            <a:fillRect/>
          </a:stretch>
        </p:blipFill>
        <p:spPr bwMode="auto">
          <a:xfrm>
            <a:off x="2033741" y="5574233"/>
            <a:ext cx="692766" cy="5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453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Graphic spid="1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25735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148955" y="140960"/>
            <a:ext cx="8015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i="1" dirty="0" smtClean="0">
                <a:solidFill>
                  <a:srgbClr val="0070C0"/>
                </a:solidFill>
              </a:rPr>
              <a:t>INSTRUMENTOS DO ATENDIMENTO</a:t>
            </a:r>
            <a:endParaRPr lang="pt-BR" sz="32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671861883"/>
              </p:ext>
            </p:extLst>
          </p:nvPr>
        </p:nvGraphicFramePr>
        <p:xfrm>
          <a:off x="517396" y="1301995"/>
          <a:ext cx="8308615" cy="4949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1860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Graphic spid="1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69881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79238" y="171174"/>
            <a:ext cx="80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i="1" dirty="0" smtClean="0">
                <a:solidFill>
                  <a:srgbClr val="0070C0"/>
                </a:solidFill>
              </a:rPr>
              <a:t>GOVERNANÇA</a:t>
            </a:r>
            <a:endParaRPr lang="pt-BR" sz="3600" b="1" i="1" dirty="0">
              <a:solidFill>
                <a:srgbClr val="0070C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94" y="1923881"/>
            <a:ext cx="6241074" cy="3427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600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44122" t="28455"/>
          <a:stretch>
            <a:fillRect/>
          </a:stretch>
        </p:blipFill>
        <p:spPr bwMode="auto">
          <a:xfrm>
            <a:off x="4033838" y="1951038"/>
            <a:ext cx="5108575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7"/>
          <p:cNvSpPr/>
          <p:nvPr/>
        </p:nvSpPr>
        <p:spPr>
          <a:xfrm>
            <a:off x="180975" y="5262563"/>
            <a:ext cx="46101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MICRO E PEQUENAS</a:t>
            </a:r>
          </a:p>
        </p:txBody>
      </p:sp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0" y="5757863"/>
            <a:ext cx="6022975" cy="95250"/>
            <a:chOff x="1977677" y="6048376"/>
            <a:chExt cx="6023322" cy="95248"/>
          </a:xfrm>
        </p:grpSpPr>
        <p:cxnSp>
          <p:nvCxnSpPr>
            <p:cNvPr id="11" name="Conector reto 10"/>
            <p:cNvCxnSpPr/>
            <p:nvPr/>
          </p:nvCxnSpPr>
          <p:spPr>
            <a:xfrm>
              <a:off x="1977677" y="6096000"/>
              <a:ext cx="5937592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44" y="6048376"/>
              <a:ext cx="95255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13" name="Rectangle 7"/>
          <p:cNvSpPr/>
          <p:nvPr/>
        </p:nvSpPr>
        <p:spPr>
          <a:xfrm>
            <a:off x="180975" y="5805488"/>
            <a:ext cx="59023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NA ECONOMIA BRASILEIRA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80975" y="3429000"/>
            <a:ext cx="202035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500"/>
              </a:spcAft>
            </a:pPr>
            <a:r>
              <a:rPr lang="pt-BR" sz="4000" b="1" i="1" dirty="0" smtClean="0">
                <a:solidFill>
                  <a:srgbClr val="0064C7"/>
                </a:solidFill>
              </a:rPr>
              <a:t>Mais de 95%</a:t>
            </a:r>
            <a:endParaRPr lang="pt-BR" sz="4000" b="1" i="1" dirty="0">
              <a:solidFill>
                <a:srgbClr val="0064C7"/>
              </a:solidFill>
            </a:endParaRP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2114550" y="3854450"/>
            <a:ext cx="22320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000" i="1">
                <a:solidFill>
                  <a:srgbClr val="0064C7"/>
                </a:solidFill>
              </a:rPr>
              <a:t>do total de</a:t>
            </a:r>
          </a:p>
          <a:p>
            <a:pPr>
              <a:lnSpc>
                <a:spcPct val="85000"/>
              </a:lnSpc>
            </a:pPr>
            <a:r>
              <a:rPr lang="pt-BR" sz="2000" i="1">
                <a:solidFill>
                  <a:srgbClr val="0064C7"/>
                </a:solidFill>
              </a:rPr>
              <a:t>empresas no País</a:t>
            </a:r>
          </a:p>
        </p:txBody>
      </p:sp>
      <p:grpSp>
        <p:nvGrpSpPr>
          <p:cNvPr id="3081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83" name="Imagem 17"/>
            <p:cNvPicPr>
              <a:picLocks noChangeAspect="1"/>
            </p:cNvPicPr>
            <p:nvPr/>
          </p:nvPicPr>
          <p:blipFill>
            <a:blip r:embed="rId4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4" name="Imagem 18"/>
            <p:cNvPicPr>
              <a:picLocks noChangeAspect="1"/>
            </p:cNvPicPr>
            <p:nvPr/>
          </p:nvPicPr>
          <p:blipFill>
            <a:blip r:embed="rId4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Imagem 22"/>
          <p:cNvPicPr>
            <a:picLocks noChangeAspect="1"/>
          </p:cNvPicPr>
          <p:nvPr/>
        </p:nvPicPr>
        <p:blipFill>
          <a:blip r:embed="rId5" cstate="print"/>
          <a:srcRect t="23918" r="48566" b="65498"/>
          <a:stretch>
            <a:fillRect/>
          </a:stretch>
        </p:blipFill>
        <p:spPr bwMode="auto">
          <a:xfrm>
            <a:off x="1588" y="1639888"/>
            <a:ext cx="48815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6184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314" y="-12129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726583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79238" y="16257"/>
            <a:ext cx="80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i="1" spc="40" dirty="0">
                <a:solidFill>
                  <a:srgbClr val="454647"/>
                </a:solidFill>
              </a:rPr>
              <a:t>GOVERNANÇA</a:t>
            </a:r>
          </a:p>
        </p:txBody>
      </p:sp>
      <p:sp>
        <p:nvSpPr>
          <p:cNvPr id="9" name="Rectangle 7"/>
          <p:cNvSpPr/>
          <p:nvPr/>
        </p:nvSpPr>
        <p:spPr>
          <a:xfrm>
            <a:off x="79238" y="821830"/>
            <a:ext cx="6690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0064C7"/>
                </a:solidFill>
              </a:rPr>
              <a:t>ÉTICA E TRANSPARÊNCIA</a:t>
            </a:r>
            <a:endParaRPr lang="pt-BR" sz="3200" b="1" i="1" spc="40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787207248"/>
              </p:ext>
            </p:extLst>
          </p:nvPr>
        </p:nvGraphicFramePr>
        <p:xfrm>
          <a:off x="811760" y="1928296"/>
          <a:ext cx="7730678" cy="440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6912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9" grpId="0"/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604311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79238" y="16257"/>
            <a:ext cx="80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i="1" spc="40" dirty="0">
                <a:solidFill>
                  <a:srgbClr val="454647"/>
                </a:solidFill>
              </a:rPr>
              <a:t>GOVERNANÇA</a:t>
            </a:r>
          </a:p>
        </p:txBody>
      </p:sp>
      <p:sp>
        <p:nvSpPr>
          <p:cNvPr id="9" name="Rectangle 7"/>
          <p:cNvSpPr/>
          <p:nvPr/>
        </p:nvSpPr>
        <p:spPr>
          <a:xfrm>
            <a:off x="79238" y="680896"/>
            <a:ext cx="6690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0064C7"/>
                </a:solidFill>
              </a:rPr>
              <a:t>PORTAL DA TRANSPARÊNCIA</a:t>
            </a:r>
            <a:endParaRPr lang="pt-BR" sz="3200" b="1" i="1" spc="40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925013360"/>
              </p:ext>
            </p:extLst>
          </p:nvPr>
        </p:nvGraphicFramePr>
        <p:xfrm>
          <a:off x="472273" y="1800808"/>
          <a:ext cx="8149213" cy="4711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7114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9" grpId="0"/>
      <p:bldGraphic spid="1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5" name="Grupo 394"/>
          <p:cNvGrpSpPr/>
          <p:nvPr/>
        </p:nvGrpSpPr>
        <p:grpSpPr>
          <a:xfrm>
            <a:off x="0" y="643722"/>
            <a:ext cx="8259490" cy="95248"/>
            <a:chOff x="-258491" y="6048376"/>
            <a:chExt cx="8259490" cy="95248"/>
          </a:xfrm>
          <a:solidFill>
            <a:srgbClr val="0064C7"/>
          </a:solidFill>
        </p:grpSpPr>
        <p:cxnSp>
          <p:nvCxnSpPr>
            <p:cNvPr id="423" name="Conector reto 422"/>
            <p:cNvCxnSpPr/>
            <p:nvPr/>
          </p:nvCxnSpPr>
          <p:spPr>
            <a:xfrm>
              <a:off x="-258491" y="6095999"/>
              <a:ext cx="8173765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Arredondar Retângulo em um Canto Diagonal 43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</p:grpSp>
      <p:sp>
        <p:nvSpPr>
          <p:cNvPr id="437" name="Retângulo 436"/>
          <p:cNvSpPr>
            <a:spLocks noChangeArrowheads="1"/>
          </p:cNvSpPr>
          <p:nvPr/>
        </p:nvSpPr>
        <p:spPr bwMode="auto">
          <a:xfrm>
            <a:off x="66914" y="10110"/>
            <a:ext cx="80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i="1" spc="40" dirty="0">
                <a:solidFill>
                  <a:srgbClr val="454647"/>
                </a:solidFill>
              </a:rPr>
              <a:t>GOVERNANÇA</a:t>
            </a:r>
          </a:p>
        </p:txBody>
      </p:sp>
      <p:sp>
        <p:nvSpPr>
          <p:cNvPr id="9" name="Rectangle 7"/>
          <p:cNvSpPr/>
          <p:nvPr/>
        </p:nvSpPr>
        <p:spPr>
          <a:xfrm>
            <a:off x="41010" y="673160"/>
            <a:ext cx="6690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200" b="1" i="1" spc="40" dirty="0" smtClean="0">
                <a:solidFill>
                  <a:srgbClr val="0064C7"/>
                </a:solidFill>
              </a:rPr>
              <a:t>Controle Externo e Interno</a:t>
            </a:r>
            <a:endParaRPr lang="pt-BR" sz="3200" b="1" i="1" spc="40" dirty="0">
              <a:solidFill>
                <a:srgbClr val="0064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71237" y="2055333"/>
            <a:ext cx="8311005" cy="4220137"/>
            <a:chOff x="1769877" y="1806575"/>
            <a:chExt cx="7490731" cy="4058822"/>
          </a:xfrm>
        </p:grpSpPr>
        <p:pic>
          <p:nvPicPr>
            <p:cNvPr id="13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2276475"/>
              <a:ext cx="3846512" cy="312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ixaDeTexto 13"/>
            <p:cNvSpPr txBox="1"/>
            <p:nvPr/>
          </p:nvSpPr>
          <p:spPr>
            <a:xfrm>
              <a:off x="4814461" y="2601907"/>
              <a:ext cx="641776" cy="361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844083">
                <a:defRPr/>
              </a:pPr>
              <a:r>
                <a:rPr lang="pt-BR" sz="1846" b="1" kern="0" dirty="0">
                  <a:solidFill>
                    <a:srgbClr val="FFFFFF"/>
                  </a:solidFill>
                </a:rPr>
                <a:t>CGU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036336" y="3258950"/>
              <a:ext cx="605656" cy="361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844083">
                <a:defRPr/>
              </a:pPr>
              <a:r>
                <a:rPr lang="pt-BR" sz="1846" b="1" kern="0" dirty="0">
                  <a:solidFill>
                    <a:srgbClr val="002060"/>
                  </a:solidFill>
                </a:rPr>
                <a:t>TCU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028732" y="3327548"/>
              <a:ext cx="914842" cy="434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844083">
                <a:lnSpc>
                  <a:spcPts val="1385"/>
                </a:lnSpc>
                <a:defRPr/>
              </a:pPr>
              <a:r>
                <a:rPr lang="pt-BR" sz="1477" b="1" kern="0" dirty="0">
                  <a:solidFill>
                    <a:srgbClr val="FFFFFF"/>
                  </a:solidFill>
                </a:rPr>
                <a:t>Auditoria</a:t>
              </a:r>
            </a:p>
            <a:p>
              <a:pPr algn="ctr" defTabSz="844083">
                <a:lnSpc>
                  <a:spcPts val="1385"/>
                </a:lnSpc>
                <a:defRPr/>
              </a:pPr>
              <a:r>
                <a:rPr lang="pt-BR" sz="1477" b="1" kern="0" dirty="0">
                  <a:solidFill>
                    <a:srgbClr val="FFFFFF"/>
                  </a:solidFill>
                </a:rPr>
                <a:t>Interna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4844957" y="4219130"/>
              <a:ext cx="914842" cy="43415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defTabSz="844083">
                <a:lnSpc>
                  <a:spcPts val="1385"/>
                </a:lnSpc>
                <a:defRPr/>
              </a:pPr>
              <a:r>
                <a:rPr lang="pt-BR" sz="1477" b="1" kern="0" dirty="0">
                  <a:solidFill>
                    <a:srgbClr val="002060"/>
                  </a:solidFill>
                </a:rPr>
                <a:t>Auditoria</a:t>
              </a:r>
            </a:p>
            <a:p>
              <a:pPr algn="ctr" defTabSz="844083">
                <a:lnSpc>
                  <a:spcPts val="1385"/>
                </a:lnSpc>
                <a:defRPr/>
              </a:pPr>
              <a:r>
                <a:rPr lang="pt-BR" sz="1477" b="1" kern="0" dirty="0">
                  <a:solidFill>
                    <a:srgbClr val="002060"/>
                  </a:solidFill>
                </a:rPr>
                <a:t>Externa</a:t>
              </a:r>
            </a:p>
          </p:txBody>
        </p:sp>
        <p:sp>
          <p:nvSpPr>
            <p:cNvPr id="18" name="CaixaDeTexto 11"/>
            <p:cNvSpPr txBox="1">
              <a:spLocks noChangeArrowheads="1"/>
            </p:cNvSpPr>
            <p:nvPr/>
          </p:nvSpPr>
          <p:spPr bwMode="auto">
            <a:xfrm>
              <a:off x="5730875" y="1806575"/>
              <a:ext cx="3079428" cy="88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60338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Fiscalizações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Auditorias de contas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Auditorias de acompanhamento</a:t>
              </a:r>
              <a:endParaRPr lang="pt-BR" kern="0" dirty="0">
                <a:solidFill>
                  <a:srgbClr val="333399">
                    <a:lumMod val="75000"/>
                  </a:srgbClr>
                </a:solidFill>
              </a:endParaRPr>
            </a:p>
          </p:txBody>
        </p:sp>
        <p:sp>
          <p:nvSpPr>
            <p:cNvPr id="19" name="CaixaDeTexto 12"/>
            <p:cNvSpPr txBox="1">
              <a:spLocks noChangeArrowheads="1"/>
            </p:cNvSpPr>
            <p:nvPr/>
          </p:nvSpPr>
          <p:spPr bwMode="auto">
            <a:xfrm>
              <a:off x="1769877" y="2311801"/>
              <a:ext cx="1747330" cy="1420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60338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Gestão de Riscos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 err="1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Compliance</a:t>
              </a:r>
              <a:endParaRPr lang="pt-BR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</a:endParaRP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Orientações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Monitoramento</a:t>
              </a:r>
            </a:p>
          </p:txBody>
        </p:sp>
        <p:sp>
          <p:nvSpPr>
            <p:cNvPr id="20" name="CaixaDeTexto 15"/>
            <p:cNvSpPr txBox="1">
              <a:spLocks noChangeArrowheads="1"/>
            </p:cNvSpPr>
            <p:nvPr/>
          </p:nvSpPr>
          <p:spPr bwMode="auto">
            <a:xfrm>
              <a:off x="7059613" y="3317875"/>
              <a:ext cx="2200995" cy="88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60338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Julgamento de Contas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Fiscalizações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Auditorias</a:t>
              </a:r>
            </a:p>
          </p:txBody>
        </p:sp>
        <p:sp>
          <p:nvSpPr>
            <p:cNvPr id="21" name="CaixaDeTexto 16"/>
            <p:cNvSpPr txBox="1">
              <a:spLocks noChangeArrowheads="1"/>
            </p:cNvSpPr>
            <p:nvPr/>
          </p:nvSpPr>
          <p:spPr bwMode="auto">
            <a:xfrm>
              <a:off x="2642622" y="4710951"/>
              <a:ext cx="2060684" cy="1154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60338" indent="-16033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 Contábil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Auditoria TI</a:t>
              </a: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 err="1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Compliance</a:t>
              </a:r>
              <a:endParaRPr lang="pt-BR" b="1" kern="0" dirty="0">
                <a:solidFill>
                  <a:srgbClr val="333399">
                    <a:lumMod val="75000"/>
                  </a:srgbClr>
                </a:solidFill>
                <a:latin typeface="Calibri" panose="020F0502020204030204" pitchFamily="34" charset="0"/>
              </a:endParaRPr>
            </a:p>
            <a:p>
              <a:pPr marL="148008" indent="-148008" defTabSz="844083">
                <a:buFont typeface="Arial" panose="020B0604020202020204" pitchFamily="34" charset="0"/>
                <a:buChar char="•"/>
                <a:defRPr/>
              </a:pPr>
              <a:r>
                <a:rPr lang="pt-BR" b="1" kern="0" dirty="0" err="1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Atend</a:t>
              </a:r>
              <a:r>
                <a:rPr lang="pt-BR" b="1" kern="0" dirty="0">
                  <a:solidFill>
                    <a:srgbClr val="333399">
                      <a:lumMod val="75000"/>
                    </a:srgbClr>
                  </a:solidFill>
                  <a:latin typeface="Calibri" panose="020F0502020204030204" pitchFamily="34" charset="0"/>
                </a:rPr>
                <a:t>. Conselhos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2549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o 14"/>
          <p:cNvGrpSpPr/>
          <p:nvPr/>
        </p:nvGrpSpPr>
        <p:grpSpPr>
          <a:xfrm flipH="1">
            <a:off x="5295900" y="3892875"/>
            <a:ext cx="3848100" cy="95248"/>
            <a:chOff x="4152899" y="6048376"/>
            <a:chExt cx="3848100" cy="95248"/>
          </a:xfrm>
          <a:solidFill>
            <a:srgbClr val="0064C7"/>
          </a:solidFill>
        </p:grpSpPr>
        <p:cxnSp>
          <p:nvCxnSpPr>
            <p:cNvPr id="16" name="Conector reto 15"/>
            <p:cNvCxnSpPr/>
            <p:nvPr/>
          </p:nvCxnSpPr>
          <p:spPr>
            <a:xfrm>
              <a:off x="4152899" y="6095999"/>
              <a:ext cx="376237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redondar Retângulo em um Canto Diagonal 16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83056" r="36771" b="4027"/>
          <a:stretch/>
        </p:blipFill>
        <p:spPr>
          <a:xfrm>
            <a:off x="4914900" y="5695950"/>
            <a:ext cx="866775" cy="88582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4" t="67638" r="40313" b="16667"/>
          <a:stretch/>
        </p:blipFill>
        <p:spPr>
          <a:xfrm>
            <a:off x="4400550" y="4638676"/>
            <a:ext cx="1057275" cy="1076324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1" t="69027" r="52396" b="12640"/>
          <a:stretch/>
        </p:blipFill>
        <p:spPr>
          <a:xfrm>
            <a:off x="3067050" y="4733926"/>
            <a:ext cx="1285875" cy="125729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t="32222" r="51459" b="30972"/>
          <a:stretch/>
        </p:blipFill>
        <p:spPr>
          <a:xfrm>
            <a:off x="1914525" y="2209800"/>
            <a:ext cx="2524125" cy="252412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31669" r="79061" b="54858"/>
          <a:stretch/>
        </p:blipFill>
        <p:spPr>
          <a:xfrm>
            <a:off x="1019176" y="2171700"/>
            <a:ext cx="895349" cy="92392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t="19024" r="64686" b="68337"/>
          <a:stretch/>
        </p:blipFill>
        <p:spPr>
          <a:xfrm>
            <a:off x="2343151" y="1304926"/>
            <a:ext cx="885824" cy="866774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8609" r="47605" b="68057"/>
          <a:stretch/>
        </p:blipFill>
        <p:spPr>
          <a:xfrm>
            <a:off x="3219450" y="590551"/>
            <a:ext cx="1571625" cy="16002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/>
          <a:srcRect l="55000" t="43333" r="6458" b="30556"/>
          <a:stretch/>
        </p:blipFill>
        <p:spPr>
          <a:xfrm>
            <a:off x="5667374" y="862881"/>
            <a:ext cx="3257550" cy="167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ixaDeTexto 18"/>
          <p:cNvSpPr txBox="1"/>
          <p:nvPr/>
        </p:nvSpPr>
        <p:spPr>
          <a:xfrm>
            <a:off x="4352926" y="2598415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>
                <a:solidFill>
                  <a:srgbClr val="DECC12"/>
                </a:solidFill>
              </a:rPr>
              <a:t>ESPECIALISTAS EM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250027" y="3218764"/>
            <a:ext cx="4889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PEQUENOS </a:t>
            </a:r>
            <a:r>
              <a:rPr lang="pt-B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NEGÓCIOS</a:t>
            </a:r>
          </a:p>
          <a:p>
            <a:pPr algn="r">
              <a:defRPr/>
            </a:pPr>
            <a:endParaRPr lang="pt-BR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B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José Claudio dos Santos</a:t>
            </a:r>
          </a:p>
          <a:p>
            <a:pPr algn="r">
              <a:defRPr/>
            </a:pPr>
            <a:r>
              <a:rPr lang="pt-BR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Diretor / Sebrae  Nacional</a:t>
            </a:r>
            <a:endParaRPr lang="pt-BR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4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9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9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9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Grupo 31"/>
          <p:cNvGrpSpPr>
            <a:grpSpLocks/>
          </p:cNvGrpSpPr>
          <p:nvPr/>
        </p:nvGrpSpPr>
        <p:grpSpPr bwMode="auto">
          <a:xfrm>
            <a:off x="3759200" y="1446213"/>
            <a:ext cx="5241925" cy="1039812"/>
            <a:chOff x="5881007" y="3729842"/>
            <a:chExt cx="2517569" cy="1161712"/>
          </a:xfrm>
        </p:grpSpPr>
        <p:sp>
          <p:nvSpPr>
            <p:cNvPr id="33" name="Arredondar Retângulo em um Canto Diagonal 32"/>
            <p:cNvSpPr/>
            <p:nvPr/>
          </p:nvSpPr>
          <p:spPr>
            <a:xfrm>
              <a:off x="5881007" y="3800786"/>
              <a:ext cx="2517569" cy="1090768"/>
            </a:xfrm>
            <a:prstGeom prst="round2DiagRect">
              <a:avLst>
                <a:gd name="adj1" fmla="val 3224"/>
                <a:gd name="adj2" fmla="val 0"/>
              </a:avLst>
            </a:prstGeom>
            <a:gradFill flip="none" rotWithShape="1">
              <a:gsLst>
                <a:gs pos="0">
                  <a:srgbClr val="DECC12"/>
                </a:gs>
                <a:gs pos="50000">
                  <a:srgbClr val="DECC12"/>
                </a:gs>
                <a:gs pos="100000">
                  <a:srgbClr val="DECC12">
                    <a:lumMod val="80000"/>
                  </a:srgb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5887107" y="3729842"/>
              <a:ext cx="2505370" cy="0"/>
            </a:xfrm>
            <a:prstGeom prst="line">
              <a:avLst/>
            </a:prstGeom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upo 13"/>
          <p:cNvGrpSpPr>
            <a:grpSpLocks/>
          </p:cNvGrpSpPr>
          <p:nvPr/>
        </p:nvGrpSpPr>
        <p:grpSpPr bwMode="auto">
          <a:xfrm>
            <a:off x="-1587" y="0"/>
            <a:ext cx="9145587" cy="6858000"/>
            <a:chOff x="-1587" y="0"/>
            <a:chExt cx="9145587" cy="6858000"/>
          </a:xfrm>
        </p:grpSpPr>
        <p:pic>
          <p:nvPicPr>
            <p:cNvPr id="8208" name="Imagem 14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Imagem 15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-1587" y="6047964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7"/>
          <p:cNvSpPr/>
          <p:nvPr/>
        </p:nvSpPr>
        <p:spPr>
          <a:xfrm>
            <a:off x="3067050" y="261938"/>
            <a:ext cx="58959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ELAS GERAM MAIS DA METADE</a:t>
            </a:r>
          </a:p>
        </p:txBody>
      </p:sp>
      <p:grpSp>
        <p:nvGrpSpPr>
          <p:cNvPr id="18" name="Grupo 17"/>
          <p:cNvGrpSpPr/>
          <p:nvPr/>
        </p:nvGrpSpPr>
        <p:grpSpPr>
          <a:xfrm flipH="1">
            <a:off x="3067577" y="739012"/>
            <a:ext cx="5933548" cy="95248"/>
            <a:chOff x="2067451" y="6048376"/>
            <a:chExt cx="5933548" cy="95248"/>
          </a:xfrm>
          <a:solidFill>
            <a:srgbClr val="454647"/>
          </a:solidFill>
        </p:grpSpPr>
        <p:cxnSp>
          <p:nvCxnSpPr>
            <p:cNvPr id="19" name="Conector reto 18"/>
            <p:cNvCxnSpPr/>
            <p:nvPr/>
          </p:nvCxnSpPr>
          <p:spPr>
            <a:xfrm>
              <a:off x="2067451" y="6095999"/>
              <a:ext cx="5847821" cy="0"/>
            </a:xfrm>
            <a:prstGeom prst="line">
              <a:avLst/>
            </a:prstGeom>
            <a:grpFill/>
            <a:ln w="19050">
              <a:solidFill>
                <a:srgbClr val="4546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redondar Retângulo em um Canto Diagonal 1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1" name="Rectangle 7"/>
          <p:cNvSpPr/>
          <p:nvPr/>
        </p:nvSpPr>
        <p:spPr>
          <a:xfrm>
            <a:off x="3643313" y="784225"/>
            <a:ext cx="5319712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DOS EMPREGOS NO BRASIL</a:t>
            </a:r>
          </a:p>
        </p:txBody>
      </p: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39688" y="0"/>
            <a:ext cx="4608512" cy="6858000"/>
            <a:chOff x="38994" y="0"/>
            <a:chExt cx="4610100" cy="6858000"/>
          </a:xfrm>
        </p:grpSpPr>
        <p:pic>
          <p:nvPicPr>
            <p:cNvPr id="8203" name="Imagem 5"/>
            <p:cNvPicPr>
              <a:picLocks noChangeAspect="1"/>
            </p:cNvPicPr>
            <p:nvPr/>
          </p:nvPicPr>
          <p:blipFill>
            <a:blip r:embed="rId4" cstate="print"/>
            <a:srcRect l="1970" r="47614"/>
            <a:stretch>
              <a:fillRect/>
            </a:stretch>
          </p:blipFill>
          <p:spPr bwMode="auto">
            <a:xfrm>
              <a:off x="38994" y="0"/>
              <a:ext cx="46101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CaixaDeTexto 23"/>
            <p:cNvSpPr txBox="1">
              <a:spLocks noChangeArrowheads="1"/>
            </p:cNvSpPr>
            <p:nvPr/>
          </p:nvSpPr>
          <p:spPr bwMode="auto">
            <a:xfrm rot="153234">
              <a:off x="570509" y="4358308"/>
              <a:ext cx="1598390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9,5</a:t>
              </a:r>
              <a:r>
                <a:rPr lang="pt-BR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pt-BR" sz="2000" b="1" i="1" dirty="0">
                  <a:solidFill>
                    <a:srgbClr val="454647"/>
                  </a:solidFill>
                </a:rPr>
                <a:t>milhões</a:t>
              </a:r>
            </a:p>
          </p:txBody>
        </p:sp>
        <p:sp>
          <p:nvSpPr>
            <p:cNvPr id="8205" name="CaixaDeTexto 24"/>
            <p:cNvSpPr txBox="1">
              <a:spLocks noChangeArrowheads="1"/>
            </p:cNvSpPr>
            <p:nvPr/>
          </p:nvSpPr>
          <p:spPr bwMode="auto">
            <a:xfrm rot="-311030">
              <a:off x="2202074" y="3384295"/>
              <a:ext cx="1598390" cy="720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28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16,2</a:t>
              </a:r>
              <a:r>
                <a:rPr lang="pt-BR" sz="2000" b="1" i="1" dirty="0" smtClean="0">
                  <a:solidFill>
                    <a:srgbClr val="FF0000"/>
                  </a:solidFill>
                </a:rPr>
                <a:t> </a:t>
              </a:r>
              <a:r>
                <a:rPr lang="pt-BR" sz="2000" b="1" i="1" dirty="0">
                  <a:solidFill>
                    <a:srgbClr val="454647"/>
                  </a:solidFill>
                </a:rPr>
                <a:t>milhões</a:t>
              </a:r>
            </a:p>
          </p:txBody>
        </p:sp>
        <p:sp>
          <p:nvSpPr>
            <p:cNvPr id="8206" name="CaixaDeTexto 25"/>
            <p:cNvSpPr txBox="1">
              <a:spLocks noChangeArrowheads="1"/>
            </p:cNvSpPr>
            <p:nvPr/>
          </p:nvSpPr>
          <p:spPr bwMode="auto">
            <a:xfrm rot="153234">
              <a:off x="414695" y="5965705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dez/02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  <p:sp>
          <p:nvSpPr>
            <p:cNvPr id="8207" name="CaixaDeTexto 26"/>
            <p:cNvSpPr txBox="1">
              <a:spLocks noChangeArrowheads="1"/>
            </p:cNvSpPr>
            <p:nvPr/>
          </p:nvSpPr>
          <p:spPr bwMode="auto">
            <a:xfrm rot="-378750">
              <a:off x="2371860" y="5711748"/>
              <a:ext cx="1598390" cy="27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400" i="1" dirty="0" smtClean="0">
                  <a:solidFill>
                    <a:srgbClr val="454647"/>
                  </a:solidFill>
                </a:rPr>
                <a:t>dez/12</a:t>
              </a:r>
              <a:endParaRPr lang="pt-BR" sz="1100" i="1" dirty="0">
                <a:solidFill>
                  <a:srgbClr val="454647"/>
                </a:solidFill>
              </a:endParaRPr>
            </a:p>
          </p:txBody>
        </p:sp>
      </p:grp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854450" y="1604963"/>
            <a:ext cx="44608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pt-BR" sz="2800" b="1" i="1" dirty="0">
                <a:solidFill>
                  <a:srgbClr val="454647"/>
                </a:solidFill>
              </a:rPr>
              <a:t>52% </a:t>
            </a:r>
            <a:r>
              <a:rPr lang="pt-BR" sz="2000" i="1" dirty="0">
                <a:solidFill>
                  <a:srgbClr val="454647"/>
                </a:solidFill>
              </a:rPr>
              <a:t>dos empregos formais no país</a:t>
            </a:r>
          </a:p>
          <a:p>
            <a:pPr>
              <a:lnSpc>
                <a:spcPct val="85000"/>
              </a:lnSpc>
            </a:pPr>
            <a:r>
              <a:rPr lang="pt-BR" sz="2800" b="1" i="1" dirty="0">
                <a:solidFill>
                  <a:srgbClr val="454647"/>
                </a:solidFill>
              </a:rPr>
              <a:t>40% </a:t>
            </a:r>
            <a:r>
              <a:rPr lang="pt-BR" sz="2000" i="1" dirty="0">
                <a:solidFill>
                  <a:srgbClr val="454647"/>
                </a:solidFill>
              </a:rPr>
              <a:t>da massa salarial</a:t>
            </a:r>
          </a:p>
        </p:txBody>
      </p:sp>
      <p:sp>
        <p:nvSpPr>
          <p:cNvPr id="8202" name="CaixaDeTexto 22"/>
          <p:cNvSpPr txBox="1">
            <a:spLocks noChangeArrowheads="1"/>
          </p:cNvSpPr>
          <p:nvPr/>
        </p:nvSpPr>
        <p:spPr bwMode="auto">
          <a:xfrm>
            <a:off x="100013" y="6481702"/>
            <a:ext cx="314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</a:rPr>
              <a:t>Fonte: Anuário do </a:t>
            </a:r>
            <a:r>
              <a:rPr lang="pt-BR" sz="1000" i="1" dirty="0" smtClean="0">
                <a:solidFill>
                  <a:srgbClr val="464646"/>
                </a:solidFill>
              </a:rPr>
              <a:t>Trabalho</a:t>
            </a:r>
            <a:endParaRPr lang="pt-BR" sz="1000" i="1" dirty="0">
              <a:solidFill>
                <a:srgbClr val="464646"/>
              </a:solidFill>
            </a:endParaRPr>
          </a:p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</a:rPr>
              <a:t>Sebrae e Dieese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" name="Imagem 112"/>
          <p:cNvPicPr>
            <a:picLocks noChangeAspect="1"/>
          </p:cNvPicPr>
          <p:nvPr/>
        </p:nvPicPr>
        <p:blipFill>
          <a:blip r:embed="rId4" cstate="print"/>
          <a:srcRect l="45039" t="74899" r="2402" b="8131"/>
          <a:stretch>
            <a:fillRect/>
          </a:stretch>
        </p:blipFill>
        <p:spPr bwMode="auto">
          <a:xfrm>
            <a:off x="4800600" y="1608138"/>
            <a:ext cx="434340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2" name="Grupo 1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7700" name="Imagem 17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01" name="Imagem 18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o 19"/>
          <p:cNvGrpSpPr/>
          <p:nvPr/>
        </p:nvGrpSpPr>
        <p:grpSpPr>
          <a:xfrm flipH="1">
            <a:off x="4694468" y="898442"/>
            <a:ext cx="4306657" cy="95248"/>
            <a:chOff x="3694342" y="6048376"/>
            <a:chExt cx="4306657" cy="95248"/>
          </a:xfrm>
          <a:solidFill>
            <a:srgbClr val="0064C7"/>
          </a:solidFill>
        </p:grpSpPr>
        <p:cxnSp>
          <p:nvCxnSpPr>
            <p:cNvPr id="21" name="Conector reto 20"/>
            <p:cNvCxnSpPr/>
            <p:nvPr/>
          </p:nvCxnSpPr>
          <p:spPr>
            <a:xfrm>
              <a:off x="3694342" y="6095999"/>
              <a:ext cx="4220931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edondar Retângulo em um Canto Diagonal 2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735513" y="393700"/>
            <a:ext cx="4278312" cy="59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pt-BR" sz="3600" b="1" i="1" spc="40" dirty="0">
                <a:solidFill>
                  <a:srgbClr val="0070C0"/>
                </a:solidFill>
                <a:latin typeface="+mj-lt"/>
                <a:cs typeface="Arial Narrow"/>
              </a:rPr>
              <a:t>SOBREVIVÊNCIA</a:t>
            </a:r>
          </a:p>
        </p:txBody>
      </p:sp>
      <p:sp>
        <p:nvSpPr>
          <p:cNvPr id="26" name="Retângulo 25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Censo Sebrae sobre dados da Receita Federal</a:t>
            </a:r>
          </a:p>
        </p:txBody>
      </p:sp>
      <p:sp>
        <p:nvSpPr>
          <p:cNvPr id="77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2620963"/>
            <a:ext cx="40100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indent="0" algn="ctr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pt-BR" sz="2000" b="1" i="1" kern="1200" spc="40" dirty="0" smtClean="0">
                <a:solidFill>
                  <a:srgbClr val="0070C0"/>
                </a:solidFill>
                <a:ea typeface="+mn-ea"/>
                <a:cs typeface="Arial Narrow"/>
              </a:rPr>
              <a:t>SOBREVIVÊNCIA EM 2 ANOS</a:t>
            </a:r>
            <a:endParaRPr lang="pt-BR" sz="2000" b="1" i="1" kern="1200" spc="40" dirty="0">
              <a:solidFill>
                <a:srgbClr val="0070C0"/>
              </a:solidFill>
              <a:ea typeface="+mn-ea"/>
              <a:cs typeface="Arial Narrow"/>
            </a:endParaRPr>
          </a:p>
        </p:txBody>
      </p:sp>
      <p:grpSp>
        <p:nvGrpSpPr>
          <p:cNvPr id="115" name="Grupo 114"/>
          <p:cNvGrpSpPr>
            <a:grpSpLocks/>
          </p:cNvGrpSpPr>
          <p:nvPr/>
        </p:nvGrpSpPr>
        <p:grpSpPr bwMode="auto">
          <a:xfrm>
            <a:off x="330200" y="3051175"/>
            <a:ext cx="3992563" cy="3114675"/>
            <a:chOff x="329665" y="3050598"/>
            <a:chExt cx="3992955" cy="3114674"/>
          </a:xfrm>
        </p:grpSpPr>
        <p:grpSp>
          <p:nvGrpSpPr>
            <p:cNvPr id="27681" name="Grupo 70"/>
            <p:cNvGrpSpPr>
              <a:grpSpLocks/>
            </p:cNvGrpSpPr>
            <p:nvPr/>
          </p:nvGrpSpPr>
          <p:grpSpPr bwMode="auto">
            <a:xfrm>
              <a:off x="329665" y="3050598"/>
              <a:ext cx="3983717" cy="3114674"/>
              <a:chOff x="5881007" y="3729842"/>
              <a:chExt cx="4500682" cy="3476299"/>
            </a:xfrm>
          </p:grpSpPr>
          <p:sp>
            <p:nvSpPr>
              <p:cNvPr id="72" name="Arredondar Retângulo em um Canto Diagonal 71"/>
              <p:cNvSpPr/>
              <p:nvPr/>
            </p:nvSpPr>
            <p:spPr>
              <a:xfrm>
                <a:off x="5881007" y="3800715"/>
                <a:ext cx="4500357" cy="3405426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73" name="Conector reto 72"/>
              <p:cNvCxnSpPr/>
              <p:nvPr/>
            </p:nvCxnSpPr>
            <p:spPr>
              <a:xfrm>
                <a:off x="5886389" y="3729842"/>
                <a:ext cx="4482419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82" name="Grupo 113"/>
            <p:cNvGrpSpPr>
              <a:grpSpLocks/>
            </p:cNvGrpSpPr>
            <p:nvPr/>
          </p:nvGrpSpPr>
          <p:grpSpPr bwMode="auto">
            <a:xfrm>
              <a:off x="340590" y="3332034"/>
              <a:ext cx="3982030" cy="2596844"/>
              <a:chOff x="340590" y="3332034"/>
              <a:chExt cx="3982030" cy="2596844"/>
            </a:xfrm>
          </p:grpSpPr>
          <p:grpSp>
            <p:nvGrpSpPr>
              <p:cNvPr id="27683" name="Grupo 77"/>
              <p:cNvGrpSpPr>
                <a:grpSpLocks/>
              </p:cNvGrpSpPr>
              <p:nvPr/>
            </p:nvGrpSpPr>
            <p:grpSpPr bwMode="auto">
              <a:xfrm>
                <a:off x="397486" y="5554196"/>
                <a:ext cx="3850087" cy="374682"/>
                <a:chOff x="645713" y="5319823"/>
                <a:chExt cx="3850087" cy="374682"/>
              </a:xfrm>
            </p:grpSpPr>
            <p:cxnSp>
              <p:nvCxnSpPr>
                <p:cNvPr id="79" name="Conector reto 78"/>
                <p:cNvCxnSpPr/>
                <p:nvPr/>
              </p:nvCxnSpPr>
              <p:spPr>
                <a:xfrm>
                  <a:off x="646162" y="5319712"/>
                  <a:ext cx="3850065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Retângulo 79"/>
                <p:cNvSpPr/>
                <p:nvPr/>
              </p:nvSpPr>
              <p:spPr>
                <a:xfrm>
                  <a:off x="822391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>
                      <a:solidFill>
                        <a:srgbClr val="464646"/>
                      </a:solidFill>
                      <a:latin typeface="+mj-lt"/>
                    </a:rPr>
                    <a:t>2007</a:t>
                  </a:r>
                </a:p>
              </p:txBody>
            </p:sp>
            <p:sp>
              <p:nvSpPr>
                <p:cNvPr id="81" name="Retângulo 80"/>
                <p:cNvSpPr/>
                <p:nvPr/>
              </p:nvSpPr>
              <p:spPr>
                <a:xfrm>
                  <a:off x="2130620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>
                      <a:solidFill>
                        <a:srgbClr val="464646"/>
                      </a:solidFill>
                      <a:latin typeface="+mj-lt"/>
                    </a:rPr>
                    <a:t>2008</a:t>
                  </a:r>
                </a:p>
              </p:txBody>
            </p:sp>
            <p:sp>
              <p:nvSpPr>
                <p:cNvPr id="82" name="Retângulo 81"/>
                <p:cNvSpPr/>
                <p:nvPr/>
              </p:nvSpPr>
              <p:spPr>
                <a:xfrm>
                  <a:off x="3438848" y="5356224"/>
                  <a:ext cx="901789" cy="33813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1600" i="1" dirty="0">
                      <a:solidFill>
                        <a:srgbClr val="464646"/>
                      </a:solidFill>
                      <a:latin typeface="+mj-lt"/>
                    </a:rPr>
                    <a:t>2009</a:t>
                  </a:r>
                </a:p>
              </p:txBody>
            </p:sp>
          </p:grpSp>
          <p:grpSp>
            <p:nvGrpSpPr>
              <p:cNvPr id="27684" name="Grupo 111"/>
              <p:cNvGrpSpPr>
                <a:grpSpLocks/>
              </p:cNvGrpSpPr>
              <p:nvPr/>
            </p:nvGrpSpPr>
            <p:grpSpPr bwMode="auto">
              <a:xfrm>
                <a:off x="340590" y="3332034"/>
                <a:ext cx="3982030" cy="1563891"/>
                <a:chOff x="340590" y="3332034"/>
                <a:chExt cx="3982030" cy="1563891"/>
              </a:xfrm>
            </p:grpSpPr>
            <p:grpSp>
              <p:nvGrpSpPr>
                <p:cNvPr id="27685" name="Grupo 87"/>
                <p:cNvGrpSpPr>
                  <a:grpSpLocks/>
                </p:cNvGrpSpPr>
                <p:nvPr/>
              </p:nvGrpSpPr>
              <p:grpSpPr bwMode="auto">
                <a:xfrm>
                  <a:off x="961404" y="3748169"/>
                  <a:ext cx="2670464" cy="737754"/>
                  <a:chOff x="940622" y="3187060"/>
                  <a:chExt cx="2670464" cy="737754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 flipV="1">
                    <a:off x="978874" y="3376902"/>
                    <a:ext cx="1293940" cy="492125"/>
                  </a:xfrm>
                  <a:prstGeom prst="line">
                    <a:avLst/>
                  </a:prstGeom>
                  <a:ln w="28575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tângulo 89"/>
                  <p:cNvSpPr/>
                  <p:nvPr/>
                </p:nvSpPr>
                <p:spPr>
                  <a:xfrm>
                    <a:off x="2207719" y="3332452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cxnSp>
                <p:nvCxnSpPr>
                  <p:cNvPr id="91" name="Conector reto 90"/>
                  <p:cNvCxnSpPr/>
                  <p:nvPr/>
                </p:nvCxnSpPr>
                <p:spPr>
                  <a:xfrm flipV="1">
                    <a:off x="2274401" y="3237202"/>
                    <a:ext cx="1281239" cy="147637"/>
                  </a:xfrm>
                  <a:prstGeom prst="line">
                    <a:avLst/>
                  </a:prstGeom>
                  <a:ln w="28575">
                    <a:solidFill>
                      <a:srgbClr val="46464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Retângulo 91"/>
                  <p:cNvSpPr/>
                  <p:nvPr/>
                </p:nvSpPr>
                <p:spPr>
                  <a:xfrm>
                    <a:off x="940770" y="3810289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93" name="Retângulo 92"/>
                  <p:cNvSpPr/>
                  <p:nvPr/>
                </p:nvSpPr>
                <p:spPr>
                  <a:xfrm>
                    <a:off x="3496896" y="3186402"/>
                    <a:ext cx="114311" cy="114300"/>
                  </a:xfrm>
                  <a:prstGeom prst="rect">
                    <a:avLst/>
                  </a:prstGeom>
                  <a:solidFill>
                    <a:srgbClr val="46464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</p:grpSp>
            <p:sp>
              <p:nvSpPr>
                <p:cNvPr id="94" name="Retângulo 93"/>
                <p:cNvSpPr/>
                <p:nvPr/>
              </p:nvSpPr>
              <p:spPr>
                <a:xfrm>
                  <a:off x="340779" y="4495222"/>
                  <a:ext cx="1352683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73,6%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95" name="Retângulo 94"/>
                <p:cNvSpPr/>
                <p:nvPr/>
              </p:nvSpPr>
              <p:spPr>
                <a:xfrm>
                  <a:off x="1650595" y="3498273"/>
                  <a:ext cx="1290765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75,1%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  <p:sp>
              <p:nvSpPr>
                <p:cNvPr id="96" name="Retângulo 95"/>
                <p:cNvSpPr/>
                <p:nvPr/>
              </p:nvSpPr>
              <p:spPr>
                <a:xfrm>
                  <a:off x="2888966" y="3331586"/>
                  <a:ext cx="1433654" cy="40005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000" b="1" i="1" dirty="0" smtClean="0">
                      <a:solidFill>
                        <a:srgbClr val="464646"/>
                      </a:solidFill>
                      <a:latin typeface="+mj-lt"/>
                    </a:rPr>
                    <a:t>75,6%</a:t>
                  </a:r>
                  <a:endParaRPr lang="pt-BR" sz="2000" b="1" i="1" dirty="0">
                    <a:solidFill>
                      <a:srgbClr val="464646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116" name="Grupo 115"/>
          <p:cNvGrpSpPr>
            <a:grpSpLocks/>
          </p:cNvGrpSpPr>
          <p:nvPr/>
        </p:nvGrpSpPr>
        <p:grpSpPr bwMode="auto">
          <a:xfrm>
            <a:off x="4697413" y="2632075"/>
            <a:ext cx="4013200" cy="3543300"/>
            <a:chOff x="4696690" y="2631799"/>
            <a:chExt cx="4014355" cy="3543864"/>
          </a:xfrm>
        </p:grpSpPr>
        <p:grpSp>
          <p:nvGrpSpPr>
            <p:cNvPr id="27663" name="Grupo 73"/>
            <p:cNvGrpSpPr>
              <a:grpSpLocks/>
            </p:cNvGrpSpPr>
            <p:nvPr/>
          </p:nvGrpSpPr>
          <p:grpSpPr bwMode="auto">
            <a:xfrm>
              <a:off x="4727328" y="3060989"/>
              <a:ext cx="3983717" cy="3114674"/>
              <a:chOff x="5881007" y="3729842"/>
              <a:chExt cx="4500682" cy="3476299"/>
            </a:xfrm>
          </p:grpSpPr>
          <p:sp>
            <p:nvSpPr>
              <p:cNvPr id="75" name="Arredondar Retângulo em um Canto Diagonal 74"/>
              <p:cNvSpPr/>
              <p:nvPr/>
            </p:nvSpPr>
            <p:spPr>
              <a:xfrm>
                <a:off x="5880479" y="3800171"/>
                <a:ext cx="4501210" cy="3405970"/>
              </a:xfrm>
              <a:prstGeom prst="round2DiagRect">
                <a:avLst>
                  <a:gd name="adj1" fmla="val 3224"/>
                  <a:gd name="adj2" fmla="val 0"/>
                </a:avLst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 dirty="0"/>
              </a:p>
            </p:txBody>
          </p:sp>
          <p:cxnSp>
            <p:nvCxnSpPr>
              <p:cNvPr id="76" name="Conector reto 75"/>
              <p:cNvCxnSpPr/>
              <p:nvPr/>
            </p:nvCxnSpPr>
            <p:spPr>
              <a:xfrm>
                <a:off x="5885862" y="3729287"/>
                <a:ext cx="4483268" cy="0"/>
              </a:xfrm>
              <a:prstGeom prst="line">
                <a:avLst/>
              </a:prstGeom>
              <a:ln w="19050">
                <a:solidFill>
                  <a:srgbClr val="DECC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64" name="Grupo 82"/>
            <p:cNvGrpSpPr>
              <a:grpSpLocks/>
            </p:cNvGrpSpPr>
            <p:nvPr/>
          </p:nvGrpSpPr>
          <p:grpSpPr bwMode="auto">
            <a:xfrm>
              <a:off x="4784758" y="5564587"/>
              <a:ext cx="3850087" cy="374682"/>
              <a:chOff x="645713" y="5319823"/>
              <a:chExt cx="3850087" cy="374682"/>
            </a:xfrm>
          </p:grpSpPr>
          <p:cxnSp>
            <p:nvCxnSpPr>
              <p:cNvPr id="84" name="Conector reto 83"/>
              <p:cNvCxnSpPr/>
              <p:nvPr/>
            </p:nvCxnSpPr>
            <p:spPr>
              <a:xfrm>
                <a:off x="644982" y="5319615"/>
                <a:ext cx="3850796" cy="0"/>
              </a:xfrm>
              <a:prstGeom prst="line">
                <a:avLst/>
              </a:prstGeom>
              <a:ln w="12700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tângulo 84"/>
              <p:cNvSpPr/>
              <p:nvPr/>
            </p:nvSpPr>
            <p:spPr>
              <a:xfrm>
                <a:off x="821246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>
                    <a:solidFill>
                      <a:srgbClr val="464646"/>
                    </a:solidFill>
                    <a:latin typeface="+mj-lt"/>
                  </a:rPr>
                  <a:t>2007</a:t>
                </a:r>
              </a:p>
            </p:txBody>
          </p:sp>
          <p:sp>
            <p:nvSpPr>
              <p:cNvPr id="86" name="Retângulo 85"/>
              <p:cNvSpPr/>
              <p:nvPr/>
            </p:nvSpPr>
            <p:spPr>
              <a:xfrm>
                <a:off x="2129722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>
                    <a:solidFill>
                      <a:srgbClr val="464646"/>
                    </a:solidFill>
                    <a:latin typeface="+mj-lt"/>
                  </a:rPr>
                  <a:t>2008</a:t>
                </a:r>
              </a:p>
            </p:txBody>
          </p:sp>
          <p:sp>
            <p:nvSpPr>
              <p:cNvPr id="87" name="Retângulo 86"/>
              <p:cNvSpPr/>
              <p:nvPr/>
            </p:nvSpPr>
            <p:spPr>
              <a:xfrm>
                <a:off x="3438199" y="5356133"/>
                <a:ext cx="901960" cy="3381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i="1" dirty="0">
                    <a:solidFill>
                      <a:srgbClr val="464646"/>
                    </a:solidFill>
                    <a:latin typeface="+mj-lt"/>
                  </a:rPr>
                  <a:t>2009</a:t>
                </a:r>
              </a:p>
            </p:txBody>
          </p:sp>
        </p:grpSp>
        <p:sp>
          <p:nvSpPr>
            <p:cNvPr id="97" name="Espaço Reservado para Conteúdo 2"/>
            <p:cNvSpPr txBox="1">
              <a:spLocks/>
            </p:cNvSpPr>
            <p:nvPr/>
          </p:nvSpPr>
          <p:spPr>
            <a:xfrm>
              <a:off x="4696690" y="2631799"/>
              <a:ext cx="4000063" cy="369947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lvl="2" indent="0" algn="ctr">
                <a:lnSpc>
                  <a:spcPct val="90000"/>
                </a:lnSpc>
                <a:spcBef>
                  <a:spcPts val="0"/>
                </a:spcBef>
                <a:buFontTx/>
                <a:buNone/>
                <a:defRPr/>
              </a:pPr>
              <a:r>
                <a:rPr lang="pt-BR" sz="2000" b="1" i="1" spc="40" dirty="0" smtClean="0">
                  <a:solidFill>
                    <a:srgbClr val="0070C0"/>
                  </a:solidFill>
                  <a:latin typeface="+mj-lt"/>
                  <a:cs typeface="Arial Narrow"/>
                </a:rPr>
                <a:t>MORTALIDADE EM 2 ANOS</a:t>
              </a:r>
              <a:endParaRPr lang="pt-BR" sz="2000" b="1" i="1" spc="40" dirty="0">
                <a:solidFill>
                  <a:srgbClr val="0070C0"/>
                </a:solidFill>
                <a:latin typeface="+mj-lt"/>
                <a:cs typeface="Arial Narrow"/>
              </a:endParaRPr>
            </a:p>
          </p:txBody>
        </p:sp>
        <p:grpSp>
          <p:nvGrpSpPr>
            <p:cNvPr id="27666" name="Grupo 97"/>
            <p:cNvGrpSpPr>
              <a:grpSpLocks/>
            </p:cNvGrpSpPr>
            <p:nvPr/>
          </p:nvGrpSpPr>
          <p:grpSpPr bwMode="auto">
            <a:xfrm>
              <a:off x="5353295" y="4077216"/>
              <a:ext cx="2670464" cy="727364"/>
              <a:chOff x="5405250" y="3526496"/>
              <a:chExt cx="2670464" cy="727364"/>
            </a:xfrm>
          </p:grpSpPr>
          <p:cxnSp>
            <p:nvCxnSpPr>
              <p:cNvPr id="99" name="Conector reto 98"/>
              <p:cNvCxnSpPr/>
              <p:nvPr/>
            </p:nvCxnSpPr>
            <p:spPr>
              <a:xfrm>
                <a:off x="5464813" y="3584681"/>
                <a:ext cx="1278306" cy="477913"/>
              </a:xfrm>
              <a:prstGeom prst="line">
                <a:avLst/>
              </a:prstGeom>
              <a:ln w="28575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tângulo 99"/>
              <p:cNvSpPr/>
              <p:nvPr/>
            </p:nvSpPr>
            <p:spPr>
              <a:xfrm>
                <a:off x="6682776" y="4003848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cxnSp>
            <p:nvCxnSpPr>
              <p:cNvPr id="101" name="Conector reto 100"/>
              <p:cNvCxnSpPr/>
              <p:nvPr/>
            </p:nvCxnSpPr>
            <p:spPr>
              <a:xfrm>
                <a:off x="6738354" y="4057832"/>
                <a:ext cx="1283069" cy="128608"/>
              </a:xfrm>
              <a:prstGeom prst="line">
                <a:avLst/>
              </a:prstGeom>
              <a:ln w="28575">
                <a:solidFill>
                  <a:srgbClr val="464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tângulo 101"/>
              <p:cNvSpPr/>
              <p:nvPr/>
            </p:nvSpPr>
            <p:spPr>
              <a:xfrm>
                <a:off x="5404471" y="3525934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3" name="Retângulo 102"/>
              <p:cNvSpPr/>
              <p:nvPr/>
            </p:nvSpPr>
            <p:spPr>
              <a:xfrm>
                <a:off x="7961081" y="4138807"/>
                <a:ext cx="114333" cy="114318"/>
              </a:xfrm>
              <a:prstGeom prst="rect">
                <a:avLst/>
              </a:prstGeom>
              <a:solidFill>
                <a:srgbClr val="46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104" name="Retângulo 103"/>
            <p:cNvSpPr/>
            <p:nvPr/>
          </p:nvSpPr>
          <p:spPr>
            <a:xfrm>
              <a:off x="4736388" y="3622557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26,4%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5982935" y="4683175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24,9%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7281884" y="4246544"/>
              <a:ext cx="1352939" cy="40011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i="1" dirty="0" smtClean="0">
                  <a:solidFill>
                    <a:srgbClr val="464646"/>
                  </a:solidFill>
                  <a:latin typeface="+mj-lt"/>
                </a:rPr>
                <a:t>24,4%</a:t>
              </a:r>
              <a:endParaRPr lang="pt-BR" sz="2000" b="1" i="1" dirty="0">
                <a:solidFill>
                  <a:srgbClr val="464646"/>
                </a:solidFill>
                <a:latin typeface="+mj-lt"/>
              </a:endParaRPr>
            </a:p>
          </p:txBody>
        </p:sp>
      </p:grpSp>
      <p:sp>
        <p:nvSpPr>
          <p:cNvPr id="27659" name="CaixaDeTexto 117"/>
          <p:cNvSpPr txBox="1">
            <a:spLocks noChangeArrowheads="1"/>
          </p:cNvSpPr>
          <p:nvPr/>
        </p:nvSpPr>
        <p:spPr bwMode="auto">
          <a:xfrm>
            <a:off x="207963" y="279400"/>
            <a:ext cx="43195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i="1">
                <a:solidFill>
                  <a:srgbClr val="454647"/>
                </a:solidFill>
              </a:rPr>
              <a:t>76 A CADA 100 EMPRESAS </a:t>
            </a:r>
            <a:r>
              <a:rPr lang="pt-BR" sz="2400" b="1" i="1">
                <a:solidFill>
                  <a:srgbClr val="454647"/>
                </a:solidFill>
              </a:rPr>
              <a:t>MANTÊM ATIVIDADE</a:t>
            </a:r>
          </a:p>
        </p:txBody>
      </p:sp>
      <p:grpSp>
        <p:nvGrpSpPr>
          <p:cNvPr id="117" name="Grupo 116"/>
          <p:cNvGrpSpPr>
            <a:grpSpLocks/>
          </p:cNvGrpSpPr>
          <p:nvPr/>
        </p:nvGrpSpPr>
        <p:grpSpPr bwMode="auto">
          <a:xfrm>
            <a:off x="0" y="768350"/>
            <a:ext cx="4540250" cy="1901825"/>
            <a:chOff x="0" y="768927"/>
            <a:chExt cx="4540827" cy="1901535"/>
          </a:xfrm>
        </p:grpSpPr>
        <p:pic>
          <p:nvPicPr>
            <p:cNvPr id="27661" name="Imagem 110"/>
            <p:cNvPicPr>
              <a:picLocks noChangeAspect="1"/>
            </p:cNvPicPr>
            <p:nvPr/>
          </p:nvPicPr>
          <p:blipFill>
            <a:blip r:embed="rId4" cstate="print"/>
            <a:srcRect t="2576" r="59206" b="67728"/>
            <a:stretch>
              <a:fillRect/>
            </a:stretch>
          </p:blipFill>
          <p:spPr bwMode="auto">
            <a:xfrm>
              <a:off x="675409" y="768927"/>
              <a:ext cx="3865418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Imagem 118"/>
            <p:cNvPicPr>
              <a:picLocks noChangeAspect="1"/>
            </p:cNvPicPr>
            <p:nvPr/>
          </p:nvPicPr>
          <p:blipFill>
            <a:blip r:embed="rId4" cstate="print"/>
            <a:srcRect t="2576" r="92873" b="67728"/>
            <a:stretch>
              <a:fillRect/>
            </a:stretch>
          </p:blipFill>
          <p:spPr bwMode="auto">
            <a:xfrm flipH="1">
              <a:off x="0" y="768927"/>
              <a:ext cx="675410" cy="190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4678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" presetClass="entr" presetSubtype="8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84688" t="20833" r="3229" b="62500"/>
          <a:stretch>
            <a:fillRect/>
          </a:stretch>
        </p:blipFill>
        <p:spPr bwMode="auto">
          <a:xfrm>
            <a:off x="7743825" y="1428750"/>
            <a:ext cx="110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76039" t="18056" r="15419" b="70833"/>
          <a:stretch>
            <a:fillRect/>
          </a:stretch>
        </p:blipFill>
        <p:spPr bwMode="auto">
          <a:xfrm>
            <a:off x="6953250" y="1238250"/>
            <a:ext cx="78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66560" t="29028" r="15417" b="46944"/>
          <a:stretch>
            <a:fillRect/>
          </a:stretch>
        </p:blipFill>
        <p:spPr bwMode="auto">
          <a:xfrm>
            <a:off x="6086475" y="1990725"/>
            <a:ext cx="16478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84686" t="43056" r="8022" b="47362"/>
          <a:stretch>
            <a:fillRect/>
          </a:stretch>
        </p:blipFill>
        <p:spPr bwMode="auto">
          <a:xfrm>
            <a:off x="7743825" y="295275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l="67395" t="53194" r="22084" b="33334"/>
          <a:stretch>
            <a:fillRect/>
          </a:stretch>
        </p:blipFill>
        <p:spPr bwMode="auto">
          <a:xfrm>
            <a:off x="6162675" y="3648075"/>
            <a:ext cx="96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83958" t="52638" r="4062" b="31250"/>
          <a:stretch>
            <a:fillRect/>
          </a:stretch>
        </p:blipFill>
        <p:spPr bwMode="auto">
          <a:xfrm>
            <a:off x="7677150" y="3609975"/>
            <a:ext cx="10953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" y="-2551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879" name="Imagem 16"/>
            <p:cNvPicPr>
              <a:picLocks noChangeAspect="1"/>
            </p:cNvPicPr>
            <p:nvPr/>
          </p:nvPicPr>
          <p:blipFill>
            <a:blip r:embed="rId6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80" name="Imagem 17"/>
            <p:cNvPicPr>
              <a:picLocks noChangeAspect="1"/>
            </p:cNvPicPr>
            <p:nvPr/>
          </p:nvPicPr>
          <p:blipFill>
            <a:blip r:embed="rId6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9"/>
          <p:cNvGrpSpPr/>
          <p:nvPr/>
        </p:nvGrpSpPr>
        <p:grpSpPr>
          <a:xfrm>
            <a:off x="0" y="1250867"/>
            <a:ext cx="6764972" cy="95248"/>
            <a:chOff x="1236027" y="6048376"/>
            <a:chExt cx="6764972" cy="95248"/>
          </a:xfrm>
          <a:solidFill>
            <a:srgbClr val="0064C7"/>
          </a:solidFill>
        </p:grpSpPr>
        <p:cxnSp>
          <p:nvCxnSpPr>
            <p:cNvPr id="11" name="Conector reto 10"/>
            <p:cNvCxnSpPr/>
            <p:nvPr/>
          </p:nvCxnSpPr>
          <p:spPr>
            <a:xfrm>
              <a:off x="1236027" y="6095999"/>
              <a:ext cx="66792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382588" y="344384"/>
            <a:ext cx="632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solidFill>
                  <a:srgbClr val="0064C7"/>
                </a:solidFill>
              </a:rPr>
              <a:t>OPORTUNIDADE É A PRINCIPAL MOTIVAÇÃO PARA EMPREENDER</a:t>
            </a:r>
          </a:p>
          <a:p>
            <a:pPr algn="ctr"/>
            <a:endParaRPr lang="pt-BR" sz="2400" b="1" dirty="0" smtClean="0">
              <a:solidFill>
                <a:srgbClr val="0064C7"/>
              </a:solidFill>
              <a:latin typeface="+mj-lt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Sebrae, a partir da GEM 2014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44781" y="1791772"/>
            <a:ext cx="703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70,6% dos brasileiros iniciam um negócio por oportunidade</a:t>
            </a:r>
            <a:endParaRPr lang="pt-BR" b="1" dirty="0"/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2070276246"/>
              </p:ext>
            </p:extLst>
          </p:nvPr>
        </p:nvGraphicFramePr>
        <p:xfrm>
          <a:off x="516467" y="2553772"/>
          <a:ext cx="7160683" cy="315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88726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26"/>
          <p:cNvGrpSpPr>
            <a:grpSpLocks/>
          </p:cNvGrpSpPr>
          <p:nvPr/>
        </p:nvGrpSpPr>
        <p:grpSpPr bwMode="auto">
          <a:xfrm>
            <a:off x="371475" y="2251075"/>
            <a:ext cx="8407400" cy="2895600"/>
            <a:chOff x="6233432" y="4778202"/>
            <a:chExt cx="2255677" cy="1413048"/>
          </a:xfrm>
        </p:grpSpPr>
        <p:sp>
          <p:nvSpPr>
            <p:cNvPr id="28" name="Arredondar Retângulo em um Canto Diagonal 27"/>
            <p:cNvSpPr/>
            <p:nvPr/>
          </p:nvSpPr>
          <p:spPr>
            <a:xfrm>
              <a:off x="6233432" y="4826233"/>
              <a:ext cx="2255677" cy="1365017"/>
            </a:xfrm>
            <a:prstGeom prst="round2DiagRect">
              <a:avLst>
                <a:gd name="adj1" fmla="val 3224"/>
                <a:gd name="adj2" fmla="val 0"/>
              </a:avLst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50800" dist="381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 dirty="0"/>
            </a:p>
          </p:txBody>
        </p:sp>
        <p:cxnSp>
          <p:nvCxnSpPr>
            <p:cNvPr id="29" name="Conector reto 28"/>
            <p:cNvCxnSpPr/>
            <p:nvPr/>
          </p:nvCxnSpPr>
          <p:spPr>
            <a:xfrm>
              <a:off x="6238543" y="4778202"/>
              <a:ext cx="22454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4" name="CaixaDeTexto 10"/>
          <p:cNvSpPr txBox="1">
            <a:spLocks noChangeArrowheads="1"/>
          </p:cNvSpPr>
          <p:nvPr/>
        </p:nvSpPr>
        <p:spPr bwMode="auto">
          <a:xfrm>
            <a:off x="153988" y="6207125"/>
            <a:ext cx="611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i="1">
                <a:solidFill>
                  <a:srgbClr val="464646"/>
                </a:solidFill>
              </a:rPr>
              <a:t>Fonte: Sebrae Nacional e OCDE (Organização para a Cooperação e Desenvolvimento Econômico)</a:t>
            </a:r>
          </a:p>
          <a:p>
            <a:r>
              <a:rPr lang="pt-BR" sz="1000" i="1">
                <a:solidFill>
                  <a:srgbClr val="464646"/>
                </a:solidFill>
              </a:rPr>
              <a:t>Nota: Empresas constituídas em 2007</a:t>
            </a:r>
          </a:p>
        </p:txBody>
      </p:sp>
      <p:grpSp>
        <p:nvGrpSpPr>
          <p:cNvPr id="3" name="Grupo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79" name="Imagem 15"/>
            <p:cNvPicPr>
              <a:picLocks noChangeAspect="1"/>
            </p:cNvPicPr>
            <p:nvPr/>
          </p:nvPicPr>
          <p:blipFill>
            <a:blip r:embed="rId3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0" name="Imagem 16"/>
            <p:cNvPicPr>
              <a:picLocks noChangeAspect="1"/>
            </p:cNvPicPr>
            <p:nvPr/>
          </p:nvPicPr>
          <p:blipFill>
            <a:blip r:embed="rId3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7"/>
          <p:cNvSpPr/>
          <p:nvPr/>
        </p:nvSpPr>
        <p:spPr>
          <a:xfrm>
            <a:off x="180975" y="342900"/>
            <a:ext cx="6754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i="1" spc="40" dirty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REFERÊNCIAS </a:t>
            </a:r>
            <a:r>
              <a:rPr lang="pt-BR" sz="28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INTERNACIONAIS </a:t>
            </a:r>
            <a:r>
              <a:rPr lang="pt-BR" sz="2400" b="1" i="1" spc="40" dirty="0" smtClean="0">
                <a:solidFill>
                  <a:srgbClr val="0064C7"/>
                </a:solidFill>
                <a:latin typeface="Arial" pitchFamily="34" charset="0"/>
                <a:cs typeface="Arial" pitchFamily="34" charset="0"/>
              </a:rPr>
              <a:t>(%)</a:t>
            </a:r>
            <a:endParaRPr lang="pt-BR" sz="2400" b="1" i="1" spc="40" dirty="0">
              <a:solidFill>
                <a:srgbClr val="0064C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upo 19"/>
          <p:cNvGrpSpPr>
            <a:grpSpLocks/>
          </p:cNvGrpSpPr>
          <p:nvPr/>
        </p:nvGrpSpPr>
        <p:grpSpPr bwMode="auto">
          <a:xfrm>
            <a:off x="-1" y="815975"/>
            <a:ext cx="6911439" cy="122176"/>
            <a:chOff x="1444288" y="6048376"/>
            <a:chExt cx="6556711" cy="95248"/>
          </a:xfrm>
        </p:grpSpPr>
        <p:cxnSp>
          <p:nvCxnSpPr>
            <p:cNvPr id="21" name="Conector reto 20"/>
            <p:cNvCxnSpPr/>
            <p:nvPr/>
          </p:nvCxnSpPr>
          <p:spPr>
            <a:xfrm>
              <a:off x="1444288" y="6096000"/>
              <a:ext cx="6470961" cy="0"/>
            </a:xfrm>
            <a:prstGeom prst="line">
              <a:avLst/>
            </a:prstGeom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edondar Retângulo em um Canto Diagonal 21"/>
            <p:cNvSpPr/>
            <p:nvPr/>
          </p:nvSpPr>
          <p:spPr>
            <a:xfrm>
              <a:off x="7905721" y="6048376"/>
              <a:ext cx="9527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80975" y="949325"/>
            <a:ext cx="70199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lnSpc>
                <a:spcPct val="90000"/>
              </a:lnSpc>
            </a:pPr>
            <a:r>
              <a:rPr lang="pt-BR" sz="2400" b="1" i="1" dirty="0">
                <a:solidFill>
                  <a:srgbClr val="454647"/>
                </a:solidFill>
              </a:rPr>
              <a:t>TAXA DE SOBREVIVÊNCIA 2 ANOS</a:t>
            </a:r>
          </a:p>
          <a:p>
            <a:pPr marL="0" lvl="2">
              <a:lnSpc>
                <a:spcPct val="90000"/>
              </a:lnSpc>
            </a:pPr>
            <a:r>
              <a:rPr lang="pt-BR" i="1" dirty="0">
                <a:solidFill>
                  <a:srgbClr val="454647"/>
                </a:solidFill>
              </a:rPr>
              <a:t>PAÍSES MONITORADOS PELA </a:t>
            </a:r>
            <a:r>
              <a:rPr lang="pt-BR" i="1" dirty="0" smtClean="0">
                <a:solidFill>
                  <a:srgbClr val="454647"/>
                </a:solidFill>
              </a:rPr>
              <a:t>OECD</a:t>
            </a:r>
            <a:endParaRPr lang="pt-BR" sz="2800" i="1" dirty="0">
              <a:solidFill>
                <a:srgbClr val="454647"/>
              </a:solidFill>
            </a:endParaRPr>
          </a:p>
        </p:txBody>
      </p:sp>
      <p:grpSp>
        <p:nvGrpSpPr>
          <p:cNvPr id="5" name="Grupo 29"/>
          <p:cNvGrpSpPr>
            <a:grpSpLocks/>
          </p:cNvGrpSpPr>
          <p:nvPr/>
        </p:nvGrpSpPr>
        <p:grpSpPr bwMode="auto">
          <a:xfrm>
            <a:off x="420688" y="2520950"/>
            <a:ext cx="8380412" cy="2882900"/>
            <a:chOff x="421161" y="2787741"/>
            <a:chExt cx="8379939" cy="2882060"/>
          </a:xfrm>
        </p:grpSpPr>
        <p:pic>
          <p:nvPicPr>
            <p:cNvPr id="30730" name="Imagem 24"/>
            <p:cNvPicPr>
              <a:picLocks noChangeAspect="1"/>
            </p:cNvPicPr>
            <p:nvPr/>
          </p:nvPicPr>
          <p:blipFill>
            <a:blip r:embed="rId4" cstate="print"/>
            <a:srcRect l="3645" t="68195" r="3854" b="24445"/>
            <a:stretch>
              <a:fillRect/>
            </a:stretch>
          </p:blipFill>
          <p:spPr bwMode="auto">
            <a:xfrm>
              <a:off x="609600" y="5192830"/>
              <a:ext cx="7991475" cy="476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upo 25"/>
            <p:cNvGrpSpPr>
              <a:grpSpLocks/>
            </p:cNvGrpSpPr>
            <p:nvPr/>
          </p:nvGrpSpPr>
          <p:grpSpPr bwMode="auto">
            <a:xfrm>
              <a:off x="717808" y="3190875"/>
              <a:ext cx="7788017" cy="1847819"/>
              <a:chOff x="717808" y="2590800"/>
              <a:chExt cx="7788017" cy="1847819"/>
            </a:xfrm>
          </p:grpSpPr>
          <p:sp>
            <p:nvSpPr>
              <p:cNvPr id="33" name="Retângulo 32"/>
              <p:cNvSpPr/>
              <p:nvPr/>
            </p:nvSpPr>
            <p:spPr>
              <a:xfrm>
                <a:off x="718006" y="2590774"/>
                <a:ext cx="244461" cy="1847311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4" name="Retângulo 33"/>
              <p:cNvSpPr/>
              <p:nvPr/>
            </p:nvSpPr>
            <p:spPr>
              <a:xfrm>
                <a:off x="1256139" y="2647907"/>
                <a:ext cx="244461" cy="1790178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5" name="Retângulo 34"/>
              <p:cNvSpPr/>
              <p:nvPr/>
            </p:nvSpPr>
            <p:spPr>
              <a:xfrm>
                <a:off x="1795858" y="2666952"/>
                <a:ext cx="244461" cy="1771133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6" name="Retângulo 35"/>
              <p:cNvSpPr/>
              <p:nvPr/>
            </p:nvSpPr>
            <p:spPr>
              <a:xfrm>
                <a:off x="2333990" y="2705041"/>
                <a:ext cx="244461" cy="1733044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7" name="Retângulo 36"/>
              <p:cNvSpPr/>
              <p:nvPr/>
            </p:nvSpPr>
            <p:spPr>
              <a:xfrm>
                <a:off x="2873709" y="2752652"/>
                <a:ext cx="244461" cy="1685433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8" name="Retângulo 37"/>
              <p:cNvSpPr/>
              <p:nvPr/>
            </p:nvSpPr>
            <p:spPr>
              <a:xfrm>
                <a:off x="3411842" y="2771696"/>
                <a:ext cx="244461" cy="1666389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39" name="Retângulo 38"/>
              <p:cNvSpPr/>
              <p:nvPr/>
            </p:nvSpPr>
            <p:spPr>
              <a:xfrm>
                <a:off x="3951561" y="2771696"/>
                <a:ext cx="242873" cy="1666389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0" name="Retângulo 39"/>
              <p:cNvSpPr/>
              <p:nvPr/>
            </p:nvSpPr>
            <p:spPr>
              <a:xfrm>
                <a:off x="4489693" y="2819307"/>
                <a:ext cx="244461" cy="1618778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1" name="Retângulo 40"/>
              <p:cNvSpPr/>
              <p:nvPr/>
            </p:nvSpPr>
            <p:spPr>
              <a:xfrm>
                <a:off x="5029412" y="2857396"/>
                <a:ext cx="242874" cy="1580689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2" name="Retângulo 41"/>
              <p:cNvSpPr/>
              <p:nvPr/>
            </p:nvSpPr>
            <p:spPr>
              <a:xfrm>
                <a:off x="5567545" y="2962141"/>
                <a:ext cx="244461" cy="1475944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3" name="Retângulo 42"/>
              <p:cNvSpPr/>
              <p:nvPr/>
            </p:nvSpPr>
            <p:spPr>
              <a:xfrm>
                <a:off x="6105677" y="3009752"/>
                <a:ext cx="244461" cy="1428333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4" name="Retângulo 43"/>
              <p:cNvSpPr/>
              <p:nvPr/>
            </p:nvSpPr>
            <p:spPr>
              <a:xfrm>
                <a:off x="6645396" y="3104974"/>
                <a:ext cx="244461" cy="1333111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5" name="Retângulo 44"/>
              <p:cNvSpPr/>
              <p:nvPr/>
            </p:nvSpPr>
            <p:spPr>
              <a:xfrm>
                <a:off x="7183529" y="3104974"/>
                <a:ext cx="244461" cy="1333111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6" name="Retângulo 45"/>
              <p:cNvSpPr/>
              <p:nvPr/>
            </p:nvSpPr>
            <p:spPr>
              <a:xfrm>
                <a:off x="7723248" y="3238285"/>
                <a:ext cx="244461" cy="1199800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  <p:sp>
            <p:nvSpPr>
              <p:cNvPr id="47" name="Retângulo 46"/>
              <p:cNvSpPr/>
              <p:nvPr/>
            </p:nvSpPr>
            <p:spPr>
              <a:xfrm>
                <a:off x="8261380" y="3285896"/>
                <a:ext cx="244461" cy="1152189"/>
              </a:xfrm>
              <a:prstGeom prst="rect">
                <a:avLst/>
              </a:prstGeom>
              <a:gradFill flip="none" rotWithShape="1">
                <a:gsLst>
                  <a:gs pos="0">
                    <a:srgbClr val="DECC12"/>
                  </a:gs>
                  <a:gs pos="50000">
                    <a:srgbClr val="DECC12"/>
                  </a:gs>
                  <a:gs pos="100000">
                    <a:srgbClr val="DECC12">
                      <a:lumMod val="8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  <a:effectLst>
                <a:outerShdw blurRad="50800" dist="38100" dir="13500000" algn="b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>
                  <a:defRPr/>
                </a:pPr>
                <a:endParaRPr lang="pt-BR"/>
              </a:p>
            </p:txBody>
          </p:sp>
        </p:grpSp>
        <p:sp>
          <p:nvSpPr>
            <p:cNvPr id="30732" name="Rectangle 7"/>
            <p:cNvSpPr>
              <a:spLocks noChangeArrowheads="1"/>
            </p:cNvSpPr>
            <p:nvPr/>
          </p:nvSpPr>
          <p:spPr bwMode="auto">
            <a:xfrm rot="-5400000">
              <a:off x="4968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ESLOVÊNIA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3" name="Rectangle 7"/>
            <p:cNvSpPr>
              <a:spLocks noChangeArrowheads="1"/>
            </p:cNvSpPr>
            <p:nvPr/>
          </p:nvSpPr>
          <p:spPr bwMode="auto">
            <a:xfrm rot="-5400000">
              <a:off x="58989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LUXEMBURGO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4" name="Rectangle 7"/>
            <p:cNvSpPr>
              <a:spLocks noChangeArrowheads="1"/>
            </p:cNvSpPr>
            <p:nvPr/>
          </p:nvSpPr>
          <p:spPr bwMode="auto">
            <a:xfrm rot="-5400000">
              <a:off x="113009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ESTÔNIA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5" name="Rectangle 7"/>
            <p:cNvSpPr>
              <a:spLocks noChangeArrowheads="1"/>
            </p:cNvSpPr>
            <p:nvPr/>
          </p:nvSpPr>
          <p:spPr bwMode="auto">
            <a:xfrm rot="-5400000">
              <a:off x="167030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CANADÁ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6" name="Rectangle 7"/>
            <p:cNvSpPr>
              <a:spLocks noChangeArrowheads="1"/>
            </p:cNvSpPr>
            <p:nvPr/>
          </p:nvSpPr>
          <p:spPr bwMode="auto">
            <a:xfrm rot="-5400000">
              <a:off x="221050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ROMÊNIA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7" name="Rectangle 7"/>
            <p:cNvSpPr>
              <a:spLocks noChangeArrowheads="1"/>
            </p:cNvSpPr>
            <p:nvPr/>
          </p:nvSpPr>
          <p:spPr bwMode="auto">
            <a:xfrm rot="-5400000">
              <a:off x="275071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LETÔNIA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 rot="-5400000">
              <a:off x="329091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ÁUSTRIA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39" name="Rectangle 7"/>
            <p:cNvSpPr>
              <a:spLocks noChangeArrowheads="1"/>
            </p:cNvSpPr>
            <p:nvPr/>
          </p:nvSpPr>
          <p:spPr bwMode="auto">
            <a:xfrm rot="-5400000">
              <a:off x="383112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ESPANHA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0" name="Rectangle 7"/>
            <p:cNvSpPr>
              <a:spLocks noChangeArrowheads="1"/>
            </p:cNvSpPr>
            <p:nvPr/>
          </p:nvSpPr>
          <p:spPr bwMode="auto">
            <a:xfrm rot="-5400000">
              <a:off x="437132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ITÁLIA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1" name="Rectangle 7"/>
            <p:cNvSpPr>
              <a:spLocks noChangeArrowheads="1"/>
            </p:cNvSpPr>
            <p:nvPr/>
          </p:nvSpPr>
          <p:spPr bwMode="auto">
            <a:xfrm rot="-5400000">
              <a:off x="491153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FINLÂNDIA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 rot="-5400000">
              <a:off x="545173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ESLOVÁQUIA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3" name="Rectangle 7"/>
            <p:cNvSpPr>
              <a:spLocks noChangeArrowheads="1"/>
            </p:cNvSpPr>
            <p:nvPr/>
          </p:nvSpPr>
          <p:spPr bwMode="auto">
            <a:xfrm rot="-5400000">
              <a:off x="599194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NOVA ZELANDIA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4" name="Rectangle 7"/>
            <p:cNvSpPr>
              <a:spLocks noChangeArrowheads="1"/>
            </p:cNvSpPr>
            <p:nvPr/>
          </p:nvSpPr>
          <p:spPr bwMode="auto">
            <a:xfrm rot="-5400000">
              <a:off x="6532145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HUNGRIA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5" name="Rectangle 7"/>
            <p:cNvSpPr>
              <a:spLocks noChangeArrowheads="1"/>
            </p:cNvSpPr>
            <p:nvPr/>
          </p:nvSpPr>
          <p:spPr bwMode="auto">
            <a:xfrm rot="-5400000">
              <a:off x="7072350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PORTUGAL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6" name="Rectangle 7"/>
            <p:cNvSpPr>
              <a:spLocks noChangeArrowheads="1"/>
            </p:cNvSpPr>
            <p:nvPr/>
          </p:nvSpPr>
          <p:spPr bwMode="auto">
            <a:xfrm rot="-5400000">
              <a:off x="7612549" y="4178391"/>
              <a:ext cx="1566805" cy="25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>
                <a:lnSpc>
                  <a:spcPct val="90000"/>
                </a:lnSpc>
              </a:pPr>
              <a:r>
                <a:rPr lang="pt-BR" sz="1200" b="1" i="1">
                  <a:solidFill>
                    <a:srgbClr val="454647"/>
                  </a:solidFill>
                </a:rPr>
                <a:t>HOLANDA</a:t>
              </a:r>
              <a:endParaRPr lang="pt-BR" sz="1400" i="1">
                <a:solidFill>
                  <a:srgbClr val="454647"/>
                </a:solidFill>
              </a:endParaRPr>
            </a:p>
          </p:txBody>
        </p:sp>
        <p:sp>
          <p:nvSpPr>
            <p:cNvPr id="30747" name="Rectangle 7"/>
            <p:cNvSpPr>
              <a:spLocks noChangeArrowheads="1"/>
            </p:cNvSpPr>
            <p:nvPr/>
          </p:nvSpPr>
          <p:spPr bwMode="auto">
            <a:xfrm>
              <a:off x="421161" y="2787741"/>
              <a:ext cx="826614" cy="36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78</a:t>
              </a:r>
              <a:endParaRPr lang="pt-BR" sz="2000" i="1" dirty="0">
                <a:solidFill>
                  <a:srgbClr val="454647"/>
                </a:solidFill>
              </a:endParaRPr>
            </a:p>
          </p:txBody>
        </p:sp>
        <p:sp>
          <p:nvSpPr>
            <p:cNvPr id="30748" name="Rectangle 7"/>
            <p:cNvSpPr>
              <a:spLocks noChangeArrowheads="1"/>
            </p:cNvSpPr>
            <p:nvPr/>
          </p:nvSpPr>
          <p:spPr bwMode="auto">
            <a:xfrm>
              <a:off x="960684" y="28734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76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49" name="Rectangle 7"/>
            <p:cNvSpPr>
              <a:spLocks noChangeArrowheads="1"/>
            </p:cNvSpPr>
            <p:nvPr/>
          </p:nvSpPr>
          <p:spPr bwMode="auto">
            <a:xfrm>
              <a:off x="1500207" y="29115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75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0" name="Rectangle 7"/>
            <p:cNvSpPr>
              <a:spLocks noChangeArrowheads="1"/>
            </p:cNvSpPr>
            <p:nvPr/>
          </p:nvSpPr>
          <p:spPr bwMode="auto">
            <a:xfrm>
              <a:off x="2039730" y="29115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74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1" name="Rectangle 7"/>
            <p:cNvSpPr>
              <a:spLocks noChangeArrowheads="1"/>
            </p:cNvSpPr>
            <p:nvPr/>
          </p:nvSpPr>
          <p:spPr bwMode="auto">
            <a:xfrm>
              <a:off x="2579253" y="29877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72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2" name="Rectangle 7"/>
            <p:cNvSpPr>
              <a:spLocks noChangeArrowheads="1"/>
            </p:cNvSpPr>
            <p:nvPr/>
          </p:nvSpPr>
          <p:spPr bwMode="auto">
            <a:xfrm>
              <a:off x="3118776" y="29877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71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3" name="Rectangle 7"/>
            <p:cNvSpPr>
              <a:spLocks noChangeArrowheads="1"/>
            </p:cNvSpPr>
            <p:nvPr/>
          </p:nvSpPr>
          <p:spPr bwMode="auto">
            <a:xfrm>
              <a:off x="3658299" y="29877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71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4" name="Rectangle 7"/>
            <p:cNvSpPr>
              <a:spLocks noChangeArrowheads="1"/>
            </p:cNvSpPr>
            <p:nvPr/>
          </p:nvSpPr>
          <p:spPr bwMode="auto">
            <a:xfrm>
              <a:off x="4197822" y="304491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69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5" name="Rectangle 7"/>
            <p:cNvSpPr>
              <a:spLocks noChangeArrowheads="1"/>
            </p:cNvSpPr>
            <p:nvPr/>
          </p:nvSpPr>
          <p:spPr bwMode="auto">
            <a:xfrm>
              <a:off x="4737345" y="308301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68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6" name="Rectangle 7"/>
            <p:cNvSpPr>
              <a:spLocks noChangeArrowheads="1"/>
            </p:cNvSpPr>
            <p:nvPr/>
          </p:nvSpPr>
          <p:spPr bwMode="auto">
            <a:xfrm>
              <a:off x="5276868" y="3187791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63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7" name="Rectangle 7"/>
            <p:cNvSpPr>
              <a:spLocks noChangeArrowheads="1"/>
            </p:cNvSpPr>
            <p:nvPr/>
          </p:nvSpPr>
          <p:spPr bwMode="auto">
            <a:xfrm>
              <a:off x="5816391" y="323541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62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8" name="Rectangle 7"/>
            <p:cNvSpPr>
              <a:spLocks noChangeArrowheads="1"/>
            </p:cNvSpPr>
            <p:nvPr/>
          </p:nvSpPr>
          <p:spPr bwMode="auto">
            <a:xfrm>
              <a:off x="6355914" y="33306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56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59" name="Rectangle 7"/>
            <p:cNvSpPr>
              <a:spLocks noChangeArrowheads="1"/>
            </p:cNvSpPr>
            <p:nvPr/>
          </p:nvSpPr>
          <p:spPr bwMode="auto">
            <a:xfrm>
              <a:off x="6895437" y="3330666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56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60" name="Rectangle 7"/>
            <p:cNvSpPr>
              <a:spLocks noChangeArrowheads="1"/>
            </p:cNvSpPr>
            <p:nvPr/>
          </p:nvSpPr>
          <p:spPr bwMode="auto">
            <a:xfrm>
              <a:off x="7406387" y="3454494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51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  <p:sp>
          <p:nvSpPr>
            <p:cNvPr id="30761" name="Rectangle 7"/>
            <p:cNvSpPr>
              <a:spLocks noChangeArrowheads="1"/>
            </p:cNvSpPr>
            <p:nvPr/>
          </p:nvSpPr>
          <p:spPr bwMode="auto">
            <a:xfrm>
              <a:off x="7974486" y="3511641"/>
              <a:ext cx="826614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2" algn="ctr">
                <a:lnSpc>
                  <a:spcPct val="90000"/>
                </a:lnSpc>
              </a:pPr>
              <a:r>
                <a:rPr lang="pt-BR" b="1" i="1" dirty="0" smtClean="0">
                  <a:solidFill>
                    <a:srgbClr val="454647"/>
                  </a:solidFill>
                </a:rPr>
                <a:t>50</a:t>
              </a:r>
              <a:endParaRPr lang="pt-BR" sz="1200" i="1" dirty="0">
                <a:solidFill>
                  <a:srgbClr val="4546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846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84688" t="20833" r="3229" b="62500"/>
          <a:stretch>
            <a:fillRect/>
          </a:stretch>
        </p:blipFill>
        <p:spPr bwMode="auto">
          <a:xfrm>
            <a:off x="7743825" y="1428750"/>
            <a:ext cx="110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76039" t="18056" r="15419" b="70833"/>
          <a:stretch>
            <a:fillRect/>
          </a:stretch>
        </p:blipFill>
        <p:spPr bwMode="auto">
          <a:xfrm>
            <a:off x="6953250" y="1238250"/>
            <a:ext cx="78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66560" t="29028" r="15417" b="46944"/>
          <a:stretch>
            <a:fillRect/>
          </a:stretch>
        </p:blipFill>
        <p:spPr bwMode="auto">
          <a:xfrm>
            <a:off x="6086475" y="1990725"/>
            <a:ext cx="16478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84686" t="43056" r="8022" b="47362"/>
          <a:stretch>
            <a:fillRect/>
          </a:stretch>
        </p:blipFill>
        <p:spPr bwMode="auto">
          <a:xfrm>
            <a:off x="7743825" y="2952750"/>
            <a:ext cx="6667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 l="67395" t="53194" r="22084" b="33334"/>
          <a:stretch>
            <a:fillRect/>
          </a:stretch>
        </p:blipFill>
        <p:spPr bwMode="auto">
          <a:xfrm>
            <a:off x="6162675" y="3648075"/>
            <a:ext cx="962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 l="83958" t="52638" r="4062" b="31250"/>
          <a:stretch>
            <a:fillRect/>
          </a:stretch>
        </p:blipFill>
        <p:spPr bwMode="auto">
          <a:xfrm>
            <a:off x="7677150" y="3609975"/>
            <a:ext cx="10953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75" y="-2551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879" name="Imagem 16"/>
            <p:cNvPicPr>
              <a:picLocks noChangeAspect="1"/>
            </p:cNvPicPr>
            <p:nvPr/>
          </p:nvPicPr>
          <p:blipFill>
            <a:blip r:embed="rId6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80" name="Imagem 17"/>
            <p:cNvPicPr>
              <a:picLocks noChangeAspect="1"/>
            </p:cNvPicPr>
            <p:nvPr/>
          </p:nvPicPr>
          <p:blipFill>
            <a:blip r:embed="rId6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o 9"/>
          <p:cNvGrpSpPr/>
          <p:nvPr/>
        </p:nvGrpSpPr>
        <p:grpSpPr>
          <a:xfrm>
            <a:off x="0" y="1250867"/>
            <a:ext cx="6764972" cy="95248"/>
            <a:chOff x="1236027" y="6048376"/>
            <a:chExt cx="6764972" cy="95248"/>
          </a:xfrm>
          <a:solidFill>
            <a:srgbClr val="0064C7"/>
          </a:solidFill>
        </p:grpSpPr>
        <p:cxnSp>
          <p:nvCxnSpPr>
            <p:cNvPr id="11" name="Conector reto 10"/>
            <p:cNvCxnSpPr/>
            <p:nvPr/>
          </p:nvCxnSpPr>
          <p:spPr>
            <a:xfrm>
              <a:off x="1236027" y="6095999"/>
              <a:ext cx="6679247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redondar Retângulo em um Canto Diagonal 1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pt-BR"/>
            </a:p>
          </p:txBody>
        </p:sp>
      </p:grpSp>
      <p:sp>
        <p:nvSpPr>
          <p:cNvPr id="13" name="Retângulo 12"/>
          <p:cNvSpPr/>
          <p:nvPr/>
        </p:nvSpPr>
        <p:spPr>
          <a:xfrm>
            <a:off x="382588" y="344384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 smtClean="0">
                <a:solidFill>
                  <a:srgbClr val="0064C7"/>
                </a:solidFill>
              </a:rPr>
              <a:t>TAXA TOTAL DE EMPREENDEDORISMO ENTRE OS BRICS</a:t>
            </a:r>
            <a:endParaRPr lang="pt-BR" sz="2400" b="1" dirty="0" smtClean="0">
              <a:solidFill>
                <a:srgbClr val="0064C7"/>
              </a:solidFill>
              <a:latin typeface="+mj-lt"/>
            </a:endParaRPr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92075" y="6413500"/>
            <a:ext cx="4365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00" i="1" dirty="0">
                <a:solidFill>
                  <a:srgbClr val="464646"/>
                </a:solidFill>
                <a:latin typeface="+mj-lt"/>
              </a:rPr>
              <a:t>Fonte: </a:t>
            </a:r>
            <a:r>
              <a:rPr lang="pt-BR" sz="1000" i="1" dirty="0" smtClean="0">
                <a:solidFill>
                  <a:srgbClr val="464646"/>
                </a:solidFill>
                <a:latin typeface="+mj-lt"/>
              </a:rPr>
              <a:t>Sebrae, a partir da GEM 2014</a:t>
            </a:r>
            <a:endParaRPr lang="pt-BR" sz="1000" i="1" dirty="0">
              <a:solidFill>
                <a:srgbClr val="464646"/>
              </a:solidFill>
              <a:latin typeface="+mj-lt"/>
            </a:endParaRPr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570438922"/>
              </p:ext>
            </p:extLst>
          </p:nvPr>
        </p:nvGraphicFramePr>
        <p:xfrm>
          <a:off x="158653" y="2000250"/>
          <a:ext cx="5703887" cy="41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75751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39"/>
          <p:cNvGrpSpPr/>
          <p:nvPr/>
        </p:nvGrpSpPr>
        <p:grpSpPr>
          <a:xfrm rot="16200000" flipH="1">
            <a:off x="-786992" y="4975085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1" name="Conector reto 40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Arredondar Retângulo em um Canto Diagonal 4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3" name="Grupo 43"/>
          <p:cNvGrpSpPr/>
          <p:nvPr/>
        </p:nvGrpSpPr>
        <p:grpSpPr>
          <a:xfrm rot="16200000" flipH="1">
            <a:off x="803667" y="4975085"/>
            <a:ext cx="2160240" cy="95231"/>
            <a:chOff x="5841134" y="6048376"/>
            <a:chExt cx="2159865" cy="95248"/>
          </a:xfrm>
          <a:solidFill>
            <a:srgbClr val="0064C7"/>
          </a:solidFill>
        </p:grpSpPr>
        <p:cxnSp>
          <p:nvCxnSpPr>
            <p:cNvPr id="45" name="Conector reto 44"/>
            <p:cNvCxnSpPr/>
            <p:nvPr/>
          </p:nvCxnSpPr>
          <p:spPr>
            <a:xfrm rot="16200000" flipH="1">
              <a:off x="6878205" y="5058929"/>
              <a:ext cx="0" cy="207414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redondar Retângulo em um Canto Diagonal 4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4" name="Grupo 46"/>
          <p:cNvGrpSpPr/>
          <p:nvPr/>
        </p:nvGrpSpPr>
        <p:grpSpPr>
          <a:xfrm rot="16200000" flipH="1">
            <a:off x="2373949" y="4934318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48" name="Conector reto 47"/>
            <p:cNvCxnSpPr/>
            <p:nvPr/>
          </p:nvCxnSpPr>
          <p:spPr>
            <a:xfrm rot="16200000" flipH="1">
              <a:off x="6837446" y="5018170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redondar Retângulo em um Canto Diagonal 48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5" name="Grupo 49"/>
          <p:cNvGrpSpPr/>
          <p:nvPr/>
        </p:nvGrpSpPr>
        <p:grpSpPr>
          <a:xfrm rot="16200000" flipH="1">
            <a:off x="3979460" y="4934320"/>
            <a:ext cx="2241775" cy="95231"/>
            <a:chOff x="5759614" y="6048376"/>
            <a:chExt cx="2241385" cy="95248"/>
          </a:xfrm>
          <a:solidFill>
            <a:srgbClr val="0064C7"/>
          </a:solidFill>
        </p:grpSpPr>
        <p:cxnSp>
          <p:nvCxnSpPr>
            <p:cNvPr id="51" name="Conector reto 50"/>
            <p:cNvCxnSpPr/>
            <p:nvPr/>
          </p:nvCxnSpPr>
          <p:spPr>
            <a:xfrm rot="16200000" flipH="1">
              <a:off x="6837445" y="5018170"/>
              <a:ext cx="0" cy="2155661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redondar Retângulo em um Canto Diagonal 51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0064C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grpSp>
        <p:nvGrpSpPr>
          <p:cNvPr id="6" name="Grupo 52"/>
          <p:cNvGrpSpPr/>
          <p:nvPr/>
        </p:nvGrpSpPr>
        <p:grpSpPr>
          <a:xfrm rot="16200000" flipH="1">
            <a:off x="5590525" y="4934318"/>
            <a:ext cx="2241772" cy="95231"/>
            <a:chOff x="5759616" y="6048376"/>
            <a:chExt cx="2241383" cy="95248"/>
          </a:xfrm>
          <a:solidFill>
            <a:srgbClr val="0064C7"/>
          </a:solidFill>
        </p:grpSpPr>
        <p:cxnSp>
          <p:nvCxnSpPr>
            <p:cNvPr id="54" name="Conector reto 53"/>
            <p:cNvCxnSpPr/>
            <p:nvPr/>
          </p:nvCxnSpPr>
          <p:spPr>
            <a:xfrm rot="16200000" flipH="1">
              <a:off x="6837446" y="5018171"/>
              <a:ext cx="0" cy="2155660"/>
            </a:xfrm>
            <a:prstGeom prst="line">
              <a:avLst/>
            </a:prstGeom>
            <a:grpFill/>
            <a:ln w="19050">
              <a:solidFill>
                <a:srgbClr val="DECC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Arredondar Retângulo em um Canto Diagonal 54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rgbClr val="DECC1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60" name="Imagem 59"/>
          <p:cNvPicPr>
            <a:picLocks noChangeAspect="1"/>
          </p:cNvPicPr>
          <p:nvPr/>
        </p:nvPicPr>
        <p:blipFill>
          <a:blip r:embed="rId3" cstate="print"/>
          <a:srcRect l="9" t="30310" r="75266" b="39381"/>
          <a:stretch>
            <a:fillRect/>
          </a:stretch>
        </p:blipFill>
        <p:spPr bwMode="auto">
          <a:xfrm>
            <a:off x="1588" y="2078038"/>
            <a:ext cx="22606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4" cstate="print"/>
          <a:srcRect l="17909" t="27354" r="59502" b="36324"/>
          <a:stretch>
            <a:fillRect/>
          </a:stretch>
        </p:blipFill>
        <p:spPr bwMode="auto">
          <a:xfrm>
            <a:off x="1638300" y="1876425"/>
            <a:ext cx="2065338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3" cstate="print"/>
          <a:srcRect l="34210" t="30310" r="39914" b="39381"/>
          <a:stretch>
            <a:fillRect/>
          </a:stretch>
        </p:blipFill>
        <p:spPr bwMode="auto">
          <a:xfrm>
            <a:off x="3128963" y="2078038"/>
            <a:ext cx="23653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4" cstate="print"/>
          <a:srcRect l="52451" t="27354" r="23700" b="36324"/>
          <a:stretch>
            <a:fillRect/>
          </a:stretch>
        </p:blipFill>
        <p:spPr bwMode="auto">
          <a:xfrm>
            <a:off x="4795838" y="1876425"/>
            <a:ext cx="2181225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3" cstate="print"/>
          <a:srcRect l="69055" b="39381"/>
          <a:stretch>
            <a:fillRect/>
          </a:stretch>
        </p:blipFill>
        <p:spPr bwMode="auto">
          <a:xfrm>
            <a:off x="6315075" y="0"/>
            <a:ext cx="2828925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483" name="Imagem 20"/>
            <p:cNvPicPr>
              <a:picLocks noChangeAspect="1"/>
            </p:cNvPicPr>
            <p:nvPr/>
          </p:nvPicPr>
          <p:blipFill>
            <a:blip r:embed="rId5" cstate="print"/>
            <a:srcRect l="96875"/>
            <a:stretch>
              <a:fillRect/>
            </a:stretch>
          </p:blipFill>
          <p:spPr bwMode="auto">
            <a:xfrm>
              <a:off x="8858250" y="0"/>
              <a:ext cx="285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4" name="Imagem 21"/>
            <p:cNvPicPr>
              <a:picLocks noChangeAspect="1"/>
            </p:cNvPicPr>
            <p:nvPr/>
          </p:nvPicPr>
          <p:blipFill>
            <a:blip r:embed="rId5" cstate="print"/>
            <a:srcRect l="5" t="88611" r="-5"/>
            <a:stretch>
              <a:fillRect/>
            </a:stretch>
          </p:blipFill>
          <p:spPr bwMode="auto">
            <a:xfrm>
              <a:off x="0" y="6076950"/>
              <a:ext cx="9144000" cy="78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7"/>
          <p:cNvSpPr/>
          <p:nvPr/>
        </p:nvSpPr>
        <p:spPr>
          <a:xfrm>
            <a:off x="274638" y="595313"/>
            <a:ext cx="61182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EVOLUÇÃO DA LEGISLAÇÃO</a:t>
            </a:r>
          </a:p>
        </p:txBody>
      </p:sp>
      <p:grpSp>
        <p:nvGrpSpPr>
          <p:cNvPr id="8" name="Grupo 23"/>
          <p:cNvGrpSpPr/>
          <p:nvPr/>
        </p:nvGrpSpPr>
        <p:grpSpPr>
          <a:xfrm>
            <a:off x="0" y="1149218"/>
            <a:ext cx="6483355" cy="95248"/>
            <a:chOff x="1517643" y="6048376"/>
            <a:chExt cx="6483356" cy="95248"/>
          </a:xfrm>
          <a:solidFill>
            <a:srgbClr val="0064C7"/>
          </a:solidFill>
        </p:grpSpPr>
        <p:cxnSp>
          <p:nvCxnSpPr>
            <p:cNvPr id="25" name="Conector reto 24"/>
            <p:cNvCxnSpPr/>
            <p:nvPr/>
          </p:nvCxnSpPr>
          <p:spPr>
            <a:xfrm>
              <a:off x="1517643" y="6095999"/>
              <a:ext cx="6397629" cy="0"/>
            </a:xfrm>
            <a:prstGeom prst="line">
              <a:avLst/>
            </a:prstGeom>
            <a:grpFill/>
            <a:ln w="19050">
              <a:solidFill>
                <a:srgbClr val="0064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redondar Retângulo em um Canto Diagonal 25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7" name="Rectangle 7"/>
          <p:cNvSpPr/>
          <p:nvPr/>
        </p:nvSpPr>
        <p:spPr>
          <a:xfrm>
            <a:off x="274638" y="1209675"/>
            <a:ext cx="61817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PARA PEQUENOS NEGÓCIOS</a:t>
            </a:r>
          </a:p>
        </p:txBody>
      </p:sp>
      <p:sp>
        <p:nvSpPr>
          <p:cNvPr id="28" name="Rectangle 7"/>
          <p:cNvSpPr/>
          <p:nvPr/>
        </p:nvSpPr>
        <p:spPr>
          <a:xfrm>
            <a:off x="558800" y="2978150"/>
            <a:ext cx="10064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29" name="Rectangle 7"/>
          <p:cNvSpPr/>
          <p:nvPr/>
        </p:nvSpPr>
        <p:spPr>
          <a:xfrm>
            <a:off x="2192338" y="2978150"/>
            <a:ext cx="10064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2007</a:t>
            </a:r>
          </a:p>
        </p:txBody>
      </p:sp>
      <p:sp>
        <p:nvSpPr>
          <p:cNvPr id="30" name="Rectangle 7"/>
          <p:cNvSpPr/>
          <p:nvPr/>
        </p:nvSpPr>
        <p:spPr>
          <a:xfrm>
            <a:off x="3789363" y="2978150"/>
            <a:ext cx="10064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2009</a:t>
            </a:r>
          </a:p>
        </p:txBody>
      </p:sp>
      <p:sp>
        <p:nvSpPr>
          <p:cNvPr id="31" name="Rectangle 7"/>
          <p:cNvSpPr/>
          <p:nvPr/>
        </p:nvSpPr>
        <p:spPr>
          <a:xfrm>
            <a:off x="5403850" y="2978150"/>
            <a:ext cx="98107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32" name="Rectangle 7"/>
          <p:cNvSpPr/>
          <p:nvPr/>
        </p:nvSpPr>
        <p:spPr>
          <a:xfrm>
            <a:off x="6976957" y="2978150"/>
            <a:ext cx="10066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i="1" spc="40" dirty="0" smtClean="0">
                <a:solidFill>
                  <a:srgbClr val="454647"/>
                </a:solidFill>
                <a:latin typeface="Arial" pitchFamily="34" charset="0"/>
                <a:cs typeface="Arial" pitchFamily="34" charset="0"/>
              </a:rPr>
              <a:t>2015</a:t>
            </a:r>
            <a:endParaRPr lang="pt-BR" sz="2800" b="1" i="1" spc="40" dirty="0">
              <a:solidFill>
                <a:srgbClr val="45464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90513" y="4562475"/>
            <a:ext cx="13477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i="1" dirty="0" smtClean="0">
                <a:solidFill>
                  <a:srgbClr val="454647"/>
                </a:solidFill>
              </a:rPr>
              <a:t>Cria a</a:t>
            </a:r>
            <a:r>
              <a:rPr lang="pt-BR" sz="1600" b="1" i="1" dirty="0" smtClean="0">
                <a:solidFill>
                  <a:srgbClr val="454647"/>
                </a:solidFill>
              </a:rPr>
              <a:t> Lei </a:t>
            </a:r>
            <a:r>
              <a:rPr lang="pt-BR" sz="1600" b="1" i="1" dirty="0">
                <a:solidFill>
                  <a:srgbClr val="454647"/>
                </a:solidFill>
              </a:rPr>
              <a:t>Geral  </a:t>
            </a:r>
            <a:r>
              <a:rPr lang="pt-BR" sz="1600" i="1" dirty="0">
                <a:solidFill>
                  <a:srgbClr val="454647"/>
                </a:solidFill>
              </a:rPr>
              <a:t>da Micro e Pequena Empresa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1882775" y="4562475"/>
            <a:ext cx="14843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err="1" smtClean="0">
                <a:solidFill>
                  <a:srgbClr val="454647"/>
                </a:solidFill>
              </a:rPr>
              <a:t>Super</a:t>
            </a:r>
            <a:r>
              <a:rPr lang="pt-BR" sz="1600" b="1" i="1" dirty="0" smtClean="0">
                <a:solidFill>
                  <a:srgbClr val="454647"/>
                </a:solidFill>
              </a:rPr>
              <a:t> Simples </a:t>
            </a:r>
            <a:r>
              <a:rPr lang="pt-BR" sz="1600" i="1" dirty="0" smtClean="0">
                <a:solidFill>
                  <a:srgbClr val="454647"/>
                </a:solidFill>
              </a:rPr>
              <a:t>reduz em 40</a:t>
            </a:r>
            <a:r>
              <a:rPr lang="pt-BR" sz="1600" i="1" dirty="0">
                <a:solidFill>
                  <a:srgbClr val="454647"/>
                </a:solidFill>
              </a:rPr>
              <a:t>% </a:t>
            </a:r>
            <a:r>
              <a:rPr lang="pt-BR" sz="1600" i="1" dirty="0" smtClean="0">
                <a:solidFill>
                  <a:srgbClr val="454647"/>
                </a:solidFill>
              </a:rPr>
              <a:t>os </a:t>
            </a:r>
            <a:r>
              <a:rPr lang="pt-BR" sz="1600" i="1" dirty="0">
                <a:solidFill>
                  <a:srgbClr val="454647"/>
                </a:solidFill>
              </a:rPr>
              <a:t>impostos,    em média</a:t>
            </a: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3486414" y="4562475"/>
            <a:ext cx="1667099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i="1" dirty="0" smtClean="0">
                <a:solidFill>
                  <a:srgbClr val="454647"/>
                </a:solidFill>
              </a:rPr>
              <a:t>Cria o</a:t>
            </a:r>
            <a:r>
              <a:rPr lang="pt-BR" sz="1600" b="1" i="1" dirty="0" smtClean="0">
                <a:solidFill>
                  <a:srgbClr val="454647"/>
                </a:solidFill>
              </a:rPr>
              <a:t> Micro </a:t>
            </a:r>
            <a:r>
              <a:rPr lang="pt-BR" sz="1600" b="1" i="1" dirty="0">
                <a:solidFill>
                  <a:srgbClr val="454647"/>
                </a:solidFill>
              </a:rPr>
              <a:t>Empreendedor Individual (MEI</a:t>
            </a:r>
            <a:r>
              <a:rPr lang="pt-BR" sz="1600" b="1" i="1" dirty="0" smtClean="0">
                <a:solidFill>
                  <a:srgbClr val="454647"/>
                </a:solidFill>
              </a:rPr>
              <a:t>) </a:t>
            </a:r>
            <a:r>
              <a:rPr lang="pt-BR" sz="1600" i="1" dirty="0" smtClean="0">
                <a:solidFill>
                  <a:srgbClr val="454647"/>
                </a:solidFill>
              </a:rPr>
              <a:t>e inclui o </a:t>
            </a:r>
            <a:r>
              <a:rPr lang="pt-BR" sz="1600" b="1" i="1" dirty="0" smtClean="0">
                <a:solidFill>
                  <a:srgbClr val="454647"/>
                </a:solidFill>
              </a:rPr>
              <a:t>setor cultural </a:t>
            </a:r>
            <a:r>
              <a:rPr lang="pt-BR" sz="1600" i="1" dirty="0" smtClean="0">
                <a:solidFill>
                  <a:srgbClr val="454647"/>
                </a:solidFill>
              </a:rPr>
              <a:t>no Simples</a:t>
            </a:r>
            <a:endParaRPr lang="pt-BR" sz="1600" i="1" dirty="0">
              <a:solidFill>
                <a:srgbClr val="454647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5097463" y="4562475"/>
            <a:ext cx="1652587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b="1" i="1" dirty="0" smtClean="0">
                <a:solidFill>
                  <a:srgbClr val="454647"/>
                </a:solidFill>
              </a:rPr>
              <a:t>Atualiza os </a:t>
            </a:r>
            <a:r>
              <a:rPr lang="pt-BR" sz="1600" b="1" i="1" dirty="0">
                <a:solidFill>
                  <a:srgbClr val="454647"/>
                </a:solidFill>
              </a:rPr>
              <a:t>limites </a:t>
            </a:r>
            <a:r>
              <a:rPr lang="pt-BR" sz="1600" i="1" dirty="0">
                <a:solidFill>
                  <a:srgbClr val="454647"/>
                </a:solidFill>
              </a:rPr>
              <a:t>de faturamento   do </a:t>
            </a:r>
            <a:r>
              <a:rPr lang="pt-BR" sz="1600" i="1" dirty="0" smtClean="0">
                <a:solidFill>
                  <a:srgbClr val="454647"/>
                </a:solidFill>
              </a:rPr>
              <a:t>Simples e reduz a carga tributária do MEI</a:t>
            </a:r>
            <a:endParaRPr lang="pt-BR" sz="1600" i="1" dirty="0">
              <a:solidFill>
                <a:srgbClr val="454647"/>
              </a:solidFill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6759575" y="4562475"/>
            <a:ext cx="2263775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pt-BR" sz="1600" i="1" dirty="0" smtClean="0">
                <a:solidFill>
                  <a:srgbClr val="454647"/>
                </a:solidFill>
              </a:rPr>
              <a:t>Amplia o </a:t>
            </a:r>
            <a:r>
              <a:rPr lang="pt-BR" sz="1600" b="1" i="1" dirty="0">
                <a:solidFill>
                  <a:srgbClr val="454647"/>
                </a:solidFill>
              </a:rPr>
              <a:t>Supersimples para</a:t>
            </a:r>
            <a:r>
              <a:rPr lang="pt-BR" sz="1600" i="1" dirty="0">
                <a:solidFill>
                  <a:srgbClr val="454647"/>
                </a:solidFill>
              </a:rPr>
              <a:t> </a:t>
            </a:r>
            <a:r>
              <a:rPr lang="pt-BR" sz="1600" b="1" i="1" dirty="0">
                <a:solidFill>
                  <a:srgbClr val="454647"/>
                </a:solidFill>
              </a:rPr>
              <a:t>todas as categorias</a:t>
            </a:r>
            <a:r>
              <a:rPr lang="pt-BR" sz="1600" i="1" dirty="0">
                <a:solidFill>
                  <a:srgbClr val="454647"/>
                </a:solidFill>
              </a:rPr>
              <a:t>, </a:t>
            </a:r>
            <a:r>
              <a:rPr lang="pt-BR" sz="1600" i="1" dirty="0" smtClean="0">
                <a:solidFill>
                  <a:srgbClr val="454647"/>
                </a:solidFill>
              </a:rPr>
              <a:t>cria </a:t>
            </a:r>
            <a:r>
              <a:rPr lang="pt-BR" sz="1600" b="1" i="1" dirty="0" smtClean="0">
                <a:solidFill>
                  <a:srgbClr val="454647"/>
                </a:solidFill>
              </a:rPr>
              <a:t>proteção ao MEI</a:t>
            </a:r>
            <a:r>
              <a:rPr lang="pt-BR" sz="1600" i="1" dirty="0" smtClean="0">
                <a:solidFill>
                  <a:srgbClr val="454647"/>
                </a:solidFill>
              </a:rPr>
              <a:t/>
            </a:r>
            <a:br>
              <a:rPr lang="pt-BR" sz="1600" i="1" dirty="0" smtClean="0">
                <a:solidFill>
                  <a:srgbClr val="454647"/>
                </a:solidFill>
              </a:rPr>
            </a:br>
            <a:r>
              <a:rPr lang="pt-BR" sz="1600" i="1" dirty="0" smtClean="0">
                <a:solidFill>
                  <a:srgbClr val="454647"/>
                </a:solidFill>
              </a:rPr>
              <a:t>e disciplina </a:t>
            </a:r>
            <a:r>
              <a:rPr lang="pt-BR" sz="1600" i="1" dirty="0">
                <a:solidFill>
                  <a:srgbClr val="454647"/>
                </a:solidFill>
              </a:rPr>
              <a:t>a </a:t>
            </a:r>
            <a:r>
              <a:rPr lang="pt-BR" sz="1600" b="1" i="1" dirty="0">
                <a:solidFill>
                  <a:srgbClr val="454647"/>
                </a:solidFill>
              </a:rPr>
              <a:t>substituição tributária</a:t>
            </a:r>
          </a:p>
        </p:txBody>
      </p:sp>
    </p:spTree>
    <p:extLst>
      <p:ext uri="{BB962C8B-B14F-4D97-AF65-F5344CB8AC3E}">
        <p14:creationId xmlns:p14="http://schemas.microsoft.com/office/powerpoint/2010/main" val="1808617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51146" t="4445" r="30730" b="71111"/>
          <a:stretch>
            <a:fillRect/>
          </a:stretch>
        </p:blipFill>
        <p:spPr bwMode="auto">
          <a:xfrm>
            <a:off x="4676775" y="304800"/>
            <a:ext cx="1657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69791" t="15417" r="20416" b="71388"/>
          <a:stretch>
            <a:fillRect/>
          </a:stretch>
        </p:blipFill>
        <p:spPr bwMode="auto">
          <a:xfrm>
            <a:off x="6381750" y="1057275"/>
            <a:ext cx="8953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84686" t="29305" r="5106" b="57085"/>
          <a:stretch>
            <a:fillRect/>
          </a:stretch>
        </p:blipFill>
        <p:spPr bwMode="auto">
          <a:xfrm>
            <a:off x="7743825" y="2009775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55209" t="29584" r="15520" b="31667"/>
          <a:stretch>
            <a:fillRect/>
          </a:stretch>
        </p:blipFill>
        <p:spPr bwMode="auto">
          <a:xfrm>
            <a:off x="5048250" y="2028825"/>
            <a:ext cx="26765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56354" t="69026" r="29376" b="11946"/>
          <a:stretch>
            <a:fillRect/>
          </a:stretch>
        </p:blipFill>
        <p:spPr bwMode="auto">
          <a:xfrm>
            <a:off x="5153025" y="4733925"/>
            <a:ext cx="13049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43541" t="67780" r="44479" b="16249"/>
          <a:stretch>
            <a:fillRect/>
          </a:stretch>
        </p:blipFill>
        <p:spPr bwMode="auto">
          <a:xfrm>
            <a:off x="3981450" y="464820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 l="39583" t="83611" r="50417" b="2917"/>
          <a:stretch>
            <a:fillRect/>
          </a:stretch>
        </p:blipFill>
        <p:spPr bwMode="auto">
          <a:xfrm>
            <a:off x="3619500" y="5734050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/>
          <a:srcRect l="55000" t="43333" r="6458" b="30556"/>
          <a:stretch/>
        </p:blipFill>
        <p:spPr>
          <a:xfrm>
            <a:off x="735013" y="2976563"/>
            <a:ext cx="3259137" cy="1655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819150" y="2125663"/>
            <a:ext cx="32797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t-BR"/>
            </a:defPPr>
            <a:lvl1pPr algn="r">
              <a:defRPr sz="3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t-BR" dirty="0" smtClean="0"/>
              <a:t>ATUAÇÃO DO</a:t>
            </a:r>
            <a:endParaRPr lang="pt-BR" dirty="0"/>
          </a:p>
        </p:txBody>
      </p:sp>
      <p:grpSp>
        <p:nvGrpSpPr>
          <p:cNvPr id="8" name="Grupo 7"/>
          <p:cNvGrpSpPr/>
          <p:nvPr/>
        </p:nvGrpSpPr>
        <p:grpSpPr>
          <a:xfrm>
            <a:off x="0" y="2758339"/>
            <a:ext cx="6497306" cy="95248"/>
            <a:chOff x="1503693" y="6048376"/>
            <a:chExt cx="6497306" cy="95248"/>
          </a:xfrm>
          <a:solidFill>
            <a:srgbClr val="0064C7"/>
          </a:solidFill>
        </p:grpSpPr>
        <p:cxnSp>
          <p:nvCxnSpPr>
            <p:cNvPr id="9" name="Conector reto 8"/>
            <p:cNvCxnSpPr/>
            <p:nvPr/>
          </p:nvCxnSpPr>
          <p:spPr>
            <a:xfrm>
              <a:off x="1503693" y="6095999"/>
              <a:ext cx="6411581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redondar Retângulo em um Canto Diagonal 9"/>
            <p:cNvSpPr/>
            <p:nvPr/>
          </p:nvSpPr>
          <p:spPr>
            <a:xfrm>
              <a:off x="7905751" y="6048376"/>
              <a:ext cx="95248" cy="95248"/>
            </a:xfrm>
            <a:prstGeom prst="round2DiagRect">
              <a:avLst>
                <a:gd name="adj1" fmla="val 23841"/>
                <a:gd name="adj2" fmla="val 0"/>
              </a:avLst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64D2C5FD42EE44BB24AAA5979198881" ma:contentTypeVersion="1" ma:contentTypeDescription="Crie um novo documento." ma:contentTypeScope="" ma:versionID="7622d41b9382a10ff1b88325197a2d82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4dfe1de69cba6c02f6bd24bf081d61d4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Agendamento de Data de Início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8A044B5-7EC0-4270-B389-6797E4BAD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38BC2B-D7AF-4611-A117-F2B4E0EB1A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9B3CAF-9E8F-4B4C-B3AD-AA748F9368AA}">
  <ds:schemaRefs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9237</TotalTime>
  <Words>975</Words>
  <Application>Microsoft Office PowerPoint</Application>
  <PresentationFormat>Apresentação na tela (4:3)</PresentationFormat>
  <Paragraphs>242</Paragraphs>
  <Slides>23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Arial Narrow</vt:lpstr>
      <vt:lpstr>Calibri</vt:lpstr>
      <vt:lpstr>Verdana</vt:lpstr>
      <vt:lpstr>Wingdings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Viegas</dc:creator>
  <cp:lastModifiedBy>Indiara de Oliveira Gonçalves</cp:lastModifiedBy>
  <cp:revision>635</cp:revision>
  <cp:lastPrinted>2015-05-27T17:14:14Z</cp:lastPrinted>
  <dcterms:created xsi:type="dcterms:W3CDTF">2011-02-18T16:41:29Z</dcterms:created>
  <dcterms:modified xsi:type="dcterms:W3CDTF">2015-05-27T22:18:40Z</dcterms:modified>
</cp:coreProperties>
</file>