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Região 1</c:v>
                </c:pt>
              </c:strCache>
            </c:strRef>
          </c:tx>
          <c:spPr>
            <a:solidFill>
              <a:schemeClr val="accent1"/>
            </a:solidFill>
            <a:ln w="9525" cap="flat">
              <a:noFill/>
              <a:prstDash val="solid"/>
              <a:round/>
            </a:ln>
            <a:effectLst/>
            <a:sp3d prstMaterial="matte"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59-41C6-BC03-1C6BACB733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>
                <a:noFill/>
                <a:prstDash val="solid"/>
                <a:round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59-41C6-BC03-1C6BACB733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>
                <a:noFill/>
                <a:prstDash val="solid"/>
                <a:round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59-41C6-BC03-1C6BACB73317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000000"/>
                      </a:solidFill>
                      <a:latin typeface="Helvetica Neue Medium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000000"/>
                      </a:solidFill>
                      <a:latin typeface="Helvetica Neue Medium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1800" b="0" i="0" u="none" strike="noStrike">
                      <a:solidFill>
                        <a:srgbClr val="000000"/>
                      </a:solidFill>
                      <a:latin typeface="Helvetica Neue Medium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Helvetica Neue Medium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Conhecimento </c:v>
                </c:pt>
                <c:pt idx="1">
                  <c:v>Parâmetros institucionais</c:v>
                </c:pt>
                <c:pt idx="2">
                  <c:v>Qualidade da Assistência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59-41C6-BC03-1C6BACB73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5432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" name="Grupo 12"/>
          <p:cNvSpPr txBox="1"/>
          <p:nvPr/>
        </p:nvSpPr>
        <p:spPr>
          <a:xfrm>
            <a:off x="1814017" y="9060981"/>
            <a:ext cx="9376765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120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9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ixaDeTexto 13"/>
          <p:cNvSpPr txBox="1"/>
          <p:nvPr/>
        </p:nvSpPr>
        <p:spPr>
          <a:xfrm>
            <a:off x="1114009" y="115026"/>
            <a:ext cx="9616617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RESIDÊNCIA MÉDICA  - BRASIL</a:t>
            </a:r>
          </a:p>
        </p:txBody>
      </p:sp>
      <p:pic>
        <p:nvPicPr>
          <p:cNvPr id="122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9" cy="900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o do Título"/>
          <p:cNvSpPr txBox="1">
            <a:spLocks noGrp="1"/>
          </p:cNvSpPr>
          <p:nvPr>
            <p:ph type="title"/>
          </p:nvPr>
        </p:nvSpPr>
        <p:spPr>
          <a:xfrm>
            <a:off x="116839" y="1128098"/>
            <a:ext cx="11610958" cy="1094818"/>
          </a:xfrm>
          <a:prstGeom prst="rect">
            <a:avLst/>
          </a:prstGeom>
        </p:spPr>
        <p:txBody>
          <a:bodyPr lIns="65022" tIns="65022" rIns="65022" bIns="65022"/>
          <a:lstStyle>
            <a:lvl1pPr algn="l" defTabSz="975360">
              <a:lnSpc>
                <a:spcPct val="90000"/>
              </a:lnSpc>
              <a:defRPr sz="4300" b="1"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9184640" y="9040145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48">
              <a:lnSpc>
                <a:spcPct val="9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983853" y="7829890"/>
            <a:ext cx="336256" cy="338835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latin typeface="Microsoft JhengHei UI"/>
                <a:ea typeface="Microsoft JhengHei UI"/>
                <a:cs typeface="Microsoft JhengHei UI"/>
                <a:sym typeface="Microsoft JhengHei U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R. JURACY BARBOSA"/>
          <p:cNvSpPr txBox="1"/>
          <p:nvPr/>
        </p:nvSpPr>
        <p:spPr>
          <a:xfrm>
            <a:off x="3740424" y="7274296"/>
            <a:ext cx="5523948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DR. JURACY BARBOSA </a:t>
            </a:r>
          </a:p>
        </p:txBody>
      </p:sp>
      <p:sp>
        <p:nvSpPr>
          <p:cNvPr id="141" name="Médico Especialista em Ortopedia pelo Hospital das Forças Armadas HFA…"/>
          <p:cNvSpPr txBox="1"/>
          <p:nvPr/>
        </p:nvSpPr>
        <p:spPr>
          <a:xfrm>
            <a:off x="2070156" y="7610285"/>
            <a:ext cx="8864483" cy="231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Especialista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Ortopedia</a:t>
            </a:r>
            <a:r>
              <a:rPr dirty="0"/>
              <a:t> </a:t>
            </a:r>
            <a:r>
              <a:rPr dirty="0" err="1"/>
              <a:t>pelo</a:t>
            </a:r>
            <a:r>
              <a:rPr dirty="0"/>
              <a:t> Hospital das </a:t>
            </a:r>
            <a:r>
              <a:rPr dirty="0" err="1"/>
              <a:t>Forças</a:t>
            </a:r>
            <a:r>
              <a:rPr dirty="0"/>
              <a:t> Armadas HFA</a:t>
            </a:r>
          </a:p>
          <a:p>
            <a:pPr>
              <a:defRPr sz="21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Membro</a:t>
            </a:r>
            <a:r>
              <a:rPr dirty="0"/>
              <a:t> Titular da </a:t>
            </a:r>
            <a:r>
              <a:rPr dirty="0" err="1"/>
              <a:t>Sociedade</a:t>
            </a:r>
            <a:r>
              <a:rPr dirty="0"/>
              <a:t> </a:t>
            </a:r>
            <a:r>
              <a:rPr dirty="0" err="1"/>
              <a:t>Brasileira</a:t>
            </a:r>
            <a:r>
              <a:rPr dirty="0"/>
              <a:t> de </a:t>
            </a:r>
            <a:r>
              <a:rPr dirty="0" err="1"/>
              <a:t>Ortopedia</a:t>
            </a:r>
            <a:r>
              <a:rPr dirty="0"/>
              <a:t> e </a:t>
            </a:r>
            <a:r>
              <a:rPr dirty="0" err="1"/>
              <a:t>Traumatologia</a:t>
            </a:r>
            <a:r>
              <a:rPr dirty="0"/>
              <a:t> - SBOT</a:t>
            </a:r>
          </a:p>
          <a:p>
            <a:pPr>
              <a:defRPr sz="21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Membro</a:t>
            </a:r>
            <a:r>
              <a:rPr dirty="0"/>
              <a:t> da </a:t>
            </a:r>
            <a:r>
              <a:rPr dirty="0" err="1"/>
              <a:t>Comissão</a:t>
            </a:r>
            <a:r>
              <a:rPr dirty="0"/>
              <a:t> do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Jovem</a:t>
            </a:r>
            <a:r>
              <a:rPr dirty="0"/>
              <a:t> da </a:t>
            </a:r>
            <a:r>
              <a:rPr dirty="0" err="1"/>
              <a:t>Associação</a:t>
            </a:r>
            <a:r>
              <a:rPr dirty="0"/>
              <a:t> </a:t>
            </a:r>
            <a:r>
              <a:rPr dirty="0" err="1"/>
              <a:t>Médica</a:t>
            </a:r>
            <a:r>
              <a:rPr dirty="0"/>
              <a:t> </a:t>
            </a:r>
            <a:r>
              <a:rPr dirty="0" err="1"/>
              <a:t>Brasileira</a:t>
            </a:r>
            <a:r>
              <a:rPr dirty="0"/>
              <a:t> - AMB</a:t>
            </a:r>
          </a:p>
          <a:p>
            <a:pPr>
              <a:defRPr sz="21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Conselheiro</a:t>
            </a:r>
            <a:r>
              <a:rPr dirty="0"/>
              <a:t> Regional - CRM -DF</a:t>
            </a:r>
          </a:p>
          <a:p>
            <a:pPr>
              <a:defRPr sz="21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Membro</a:t>
            </a:r>
            <a:r>
              <a:rPr dirty="0"/>
              <a:t> da </a:t>
            </a:r>
            <a:r>
              <a:rPr dirty="0" err="1"/>
              <a:t>Comissão</a:t>
            </a:r>
            <a:r>
              <a:rPr dirty="0"/>
              <a:t> </a:t>
            </a:r>
            <a:r>
              <a:rPr dirty="0" err="1"/>
              <a:t>Distrital</a:t>
            </a:r>
            <a:r>
              <a:rPr dirty="0"/>
              <a:t> de </a:t>
            </a:r>
            <a:r>
              <a:rPr dirty="0" err="1"/>
              <a:t>Residência</a:t>
            </a:r>
            <a:r>
              <a:rPr dirty="0"/>
              <a:t> </a:t>
            </a:r>
            <a:r>
              <a:rPr dirty="0" err="1"/>
              <a:t>Médica</a:t>
            </a:r>
            <a:r>
              <a:rPr dirty="0"/>
              <a:t> - DF</a:t>
            </a:r>
          </a:p>
          <a:p>
            <a:pPr>
              <a:defRPr sz="21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Presidente</a:t>
            </a:r>
            <a:r>
              <a:rPr dirty="0"/>
              <a:t> da </a:t>
            </a:r>
            <a:r>
              <a:rPr dirty="0" err="1"/>
              <a:t>Associação</a:t>
            </a:r>
            <a:r>
              <a:rPr dirty="0"/>
              <a:t> Nacional dos </a:t>
            </a:r>
            <a:r>
              <a:rPr dirty="0" err="1"/>
              <a:t>Médicos</a:t>
            </a:r>
            <a:r>
              <a:rPr dirty="0"/>
              <a:t> </a:t>
            </a:r>
            <a:r>
              <a:rPr dirty="0" err="1"/>
              <a:t>Residentes</a:t>
            </a:r>
            <a:r>
              <a:rPr dirty="0"/>
              <a:t> 2017/2018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5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6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27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229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aptura de Tela 2018-11-20 às 00.46.22.png" descr="Captura de Tela 2018-11-20 às 00.46.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816" y="1026112"/>
            <a:ext cx="11468101" cy="542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35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237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Captura de Tela 2018-11-20 às 01.04.05.png" descr="Captura de Tela 2018-11-20 às 01.04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415220"/>
            <a:ext cx="13004801" cy="726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2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43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245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Captura de Tela 2018-11-20 às 00.54.26.png" descr="Captura de Tela 2018-11-20 às 00.54.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526981"/>
            <a:ext cx="13004801" cy="7040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9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0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51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253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Captura de Tela 2018-11-20 às 01.38.30.png" descr="Captura de Tela 2018-11-20 às 01.38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5725" y="2945456"/>
            <a:ext cx="8900069" cy="590626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FORMANDOS: 85%,3 ( 4.690 ) responderam que o exame deveria ser obrigatório.…"/>
          <p:cNvSpPr txBox="1"/>
          <p:nvPr/>
        </p:nvSpPr>
        <p:spPr>
          <a:xfrm>
            <a:off x="351274" y="1315463"/>
            <a:ext cx="12302253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FORMANDOS: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85%,3 ( 4.690 ) responderam que o exame deveria ser obrigatório</a:t>
            </a:r>
            <a:r>
              <a:t>.</a:t>
            </a:r>
          </a:p>
          <a:p>
            <a:r>
              <a:t>           57% destacaram a importância para a residência médica.</a:t>
            </a:r>
          </a:p>
          <a:p>
            <a:r>
              <a:t>           21% Desafio para testar conhecimentos ao final do curso.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8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9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60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262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hospital-sirio-libanes.png" descr="hospital-sirio-liban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6504" y="966441"/>
            <a:ext cx="6353464" cy="4040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albert-einstein-logo-png-transparent.png" descr="albert-einstein-logo-png-transparen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4533" y="1626537"/>
            <a:ext cx="3546923" cy="2720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hospital-alemao-oswaldo-cruz.png" descr="hospital-alemao-oswaldo-cruz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116" y="2872794"/>
            <a:ext cx="7096361" cy="7096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secretaria-da-saude-do-estado-de-sao-paulo-original.png" descr="secretaria-da-saude-do-estado-de-sao-paulo-original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22597" y="5090729"/>
            <a:ext cx="3546922" cy="3546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0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71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273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74" name="Gráfico de Pizza 3D"/>
          <p:cNvGraphicFramePr/>
          <p:nvPr/>
        </p:nvGraphicFramePr>
        <p:xfrm>
          <a:off x="3142253" y="1474808"/>
          <a:ext cx="6735953" cy="670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WWW.ANMR.ORG"/>
          <p:cNvSpPr txBox="1"/>
          <p:nvPr/>
        </p:nvSpPr>
        <p:spPr>
          <a:xfrm>
            <a:off x="1445810" y="7876802"/>
            <a:ext cx="3949447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WWW.ANMR.ORG</a:t>
            </a:r>
          </a:p>
        </p:txBody>
      </p:sp>
      <p:sp>
        <p:nvSpPr>
          <p:cNvPr id="277" name="ANMR@ANMR.ORG.BR"/>
          <p:cNvSpPr txBox="1"/>
          <p:nvPr/>
        </p:nvSpPr>
        <p:spPr>
          <a:xfrm>
            <a:off x="1239116" y="8440217"/>
            <a:ext cx="436283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ANMR@ANMR.ORG.BR</a:t>
            </a:r>
          </a:p>
        </p:txBody>
      </p:sp>
      <p:sp>
        <p:nvSpPr>
          <p:cNvPr id="278" name="JBARBOSA.MED@GMAIL.COM"/>
          <p:cNvSpPr txBox="1"/>
          <p:nvPr/>
        </p:nvSpPr>
        <p:spPr>
          <a:xfrm>
            <a:off x="543982" y="8989817"/>
            <a:ext cx="575310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JBARBOSA.MED@GMAIL.COM</a:t>
            </a:r>
          </a:p>
        </p:txBody>
      </p:sp>
      <p:pic>
        <p:nvPicPr>
          <p:cNvPr id="279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9602" y="6168063"/>
            <a:ext cx="6472100" cy="4289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Grupo 12"/>
          <p:cNvSpPr txBox="1"/>
          <p:nvPr/>
        </p:nvSpPr>
        <p:spPr>
          <a:xfrm>
            <a:off x="1814017" y="9060981"/>
            <a:ext cx="9376765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146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9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CaixaDeTexto 13"/>
          <p:cNvSpPr txBox="1"/>
          <p:nvPr/>
        </p:nvSpPr>
        <p:spPr>
          <a:xfrm>
            <a:off x="452050" y="150594"/>
            <a:ext cx="10669601" cy="732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148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9" cy="90040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ítulo"/>
          <p:cNvSpPr txBox="1">
            <a:spLocks noGrp="1"/>
          </p:cNvSpPr>
          <p:nvPr>
            <p:ph type="title"/>
          </p:nvPr>
        </p:nvSpPr>
        <p:spPr>
          <a:xfrm>
            <a:off x="498131" y="1309304"/>
            <a:ext cx="12008538" cy="1094818"/>
          </a:xfrm>
          <a:prstGeom prst="rect">
            <a:avLst/>
          </a:prstGeom>
        </p:spPr>
        <p:txBody>
          <a:bodyPr/>
          <a:lstStyle/>
          <a:p>
            <a:pPr algn="ctr" defTabSz="858316">
              <a:defRPr sz="4136"/>
            </a:pPr>
            <a:r>
              <a:rPr dirty="0"/>
              <a:t>HIPÓCRATES</a:t>
            </a:r>
          </a:p>
          <a:p>
            <a:pPr algn="ctr" defTabSz="402336">
              <a:lnSpc>
                <a:spcPct val="100000"/>
              </a:lnSpc>
              <a:defRPr sz="1232" b="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 </a:t>
            </a:r>
            <a:r>
              <a:rPr b="1" dirty="0"/>
              <a:t>PRINCÍPIO NÃO MALEFICÊNCIA</a:t>
            </a:r>
          </a:p>
          <a:p>
            <a:pPr defTabSz="402336">
              <a:lnSpc>
                <a:spcPct val="100000"/>
              </a:lnSpc>
              <a:defRPr sz="1320" b="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      </a:t>
            </a:r>
            <a:r>
              <a:rPr b="1" dirty="0" err="1"/>
              <a:t>N</a:t>
            </a:r>
            <a:r>
              <a:rPr dirty="0" err="1"/>
              <a:t>ecessidade</a:t>
            </a:r>
            <a:r>
              <a:rPr dirty="0"/>
              <a:t> de </a:t>
            </a:r>
            <a:r>
              <a:rPr b="1" i="1" dirty="0"/>
              <a:t>EVITAR RISCOS</a:t>
            </a:r>
            <a:r>
              <a:rPr dirty="0"/>
              <a:t>, </a:t>
            </a:r>
            <a:r>
              <a:rPr b="1" i="1" dirty="0"/>
              <a:t>CUSTOS</a:t>
            </a:r>
            <a:r>
              <a:rPr dirty="0"/>
              <a:t> e </a:t>
            </a:r>
            <a:r>
              <a:rPr b="1" i="1" dirty="0"/>
              <a:t>DANOS</a:t>
            </a:r>
            <a:r>
              <a:rPr dirty="0"/>
              <a:t> </a:t>
            </a:r>
            <a:r>
              <a:rPr b="1" u="sng" dirty="0"/>
              <a:t>DESNECESSÁRIOS</a:t>
            </a:r>
            <a:r>
              <a:rPr dirty="0"/>
              <a:t> </a:t>
            </a:r>
            <a:r>
              <a:rPr dirty="0" err="1"/>
              <a:t>aos</a:t>
            </a:r>
            <a:r>
              <a:rPr dirty="0"/>
              <a:t> </a:t>
            </a:r>
            <a:r>
              <a:rPr dirty="0" err="1"/>
              <a:t>pacientes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fazer</a:t>
            </a:r>
            <a:r>
              <a:rPr dirty="0"/>
              <a:t> </a:t>
            </a:r>
            <a:r>
              <a:rPr dirty="0" err="1"/>
              <a:t>exames</a:t>
            </a:r>
            <a:r>
              <a:rPr dirty="0"/>
              <a:t>, </a:t>
            </a:r>
            <a:r>
              <a:rPr dirty="0" err="1"/>
              <a:t>diagnosticar</a:t>
            </a:r>
            <a:r>
              <a:rPr dirty="0"/>
              <a:t>, </a:t>
            </a:r>
            <a:r>
              <a:rPr dirty="0" err="1"/>
              <a:t>medicar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realizar</a:t>
            </a:r>
            <a:r>
              <a:rPr dirty="0"/>
              <a:t> </a:t>
            </a:r>
            <a:r>
              <a:rPr dirty="0" err="1"/>
              <a:t>cirurgias</a:t>
            </a:r>
            <a:r>
              <a:rPr dirty="0"/>
              <a:t>.</a:t>
            </a:r>
          </a:p>
        </p:txBody>
      </p:sp>
      <p:pic>
        <p:nvPicPr>
          <p:cNvPr id="150" name="Captura de Tela 2018-11-20 às 01.25.45.png" descr="Captura de Tela 2018-11-20 às 01.25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0255" y="2575850"/>
            <a:ext cx="8524290" cy="6105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155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157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os-10-maiores-desafios-da-educacao-medica-para-proxima-decada.jpg" descr="os-10-maiores-desafios-da-educacao-medica-para-proxima-decad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899" y="2151750"/>
            <a:ext cx="12065001" cy="579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ORIA X PRÁTICA"/>
          <p:cNvSpPr txBox="1"/>
          <p:nvPr/>
        </p:nvSpPr>
        <p:spPr>
          <a:xfrm>
            <a:off x="3115081" y="1095418"/>
            <a:ext cx="6774638" cy="99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r>
              <a:t>TEORIA X PRÁTICA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164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166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Captura de Tela 2018-11-20 às 01.56.20.png" descr="Captura de Tela 2018-11-20 às 01.56.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5505" y="1140274"/>
            <a:ext cx="10999433" cy="745585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he Doctor - Samuel Luke Fildes"/>
          <p:cNvSpPr txBox="1"/>
          <p:nvPr/>
        </p:nvSpPr>
        <p:spPr>
          <a:xfrm>
            <a:off x="1814541" y="1597635"/>
            <a:ext cx="356570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t>The Doctor - Samuel Luke Fildes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173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175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s.jpg" descr="imag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8359" y="1369449"/>
            <a:ext cx="5908082" cy="52159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14 ANOS DE AVALIAÇÃO"/>
          <p:cNvSpPr txBox="1"/>
          <p:nvPr/>
        </p:nvSpPr>
        <p:spPr>
          <a:xfrm>
            <a:off x="2977146" y="6639153"/>
            <a:ext cx="7050508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14 ANOS DE AVALIAÇÃO</a:t>
            </a:r>
          </a:p>
        </p:txBody>
      </p:sp>
      <p:sp>
        <p:nvSpPr>
          <p:cNvPr id="178" name="2005 - 2011: AVALIAÇÃO VOLUNTÁRIA - ÍNDICE DE REPROVAÇÃO 46,6%"/>
          <p:cNvSpPr txBox="1"/>
          <p:nvPr/>
        </p:nvSpPr>
        <p:spPr>
          <a:xfrm>
            <a:off x="978050" y="7488791"/>
            <a:ext cx="105369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2005 - 2011: AVALIAÇÃO VOLUNTÁRIA - ÍNDICE DE REPROVAÇÃO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46,6%</a:t>
            </a:r>
          </a:p>
        </p:txBody>
      </p:sp>
      <p:sp>
        <p:nvSpPr>
          <p:cNvPr id="179" name="2012 - PROVA OBRIGATÓRIA"/>
          <p:cNvSpPr txBox="1"/>
          <p:nvPr/>
        </p:nvSpPr>
        <p:spPr>
          <a:xfrm>
            <a:off x="4375200" y="7913610"/>
            <a:ext cx="425440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2012 - PROVA OBRIGATÓRIA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184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186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Clínica Médica…"/>
          <p:cNvSpPr txBox="1"/>
          <p:nvPr/>
        </p:nvSpPr>
        <p:spPr>
          <a:xfrm>
            <a:off x="27400" y="940250"/>
            <a:ext cx="5933133" cy="745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Clínica</a:t>
            </a:r>
            <a:r>
              <a:rPr dirty="0"/>
              <a:t> </a:t>
            </a:r>
            <a:r>
              <a:rPr dirty="0" err="1"/>
              <a:t>Médica</a:t>
            </a:r>
            <a:r>
              <a:rPr lang="pt-BR" dirty="0"/>
              <a:t>, Cirurgia</a:t>
            </a:r>
          </a:p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Pediatria</a:t>
            </a:r>
            <a:r>
              <a:rPr dirty="0"/>
              <a:t> </a:t>
            </a:r>
          </a:p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Ginecologia</a:t>
            </a:r>
            <a:r>
              <a:rPr lang="pt-BR" dirty="0"/>
              <a:t> </a:t>
            </a:r>
            <a:r>
              <a:rPr dirty="0" err="1"/>
              <a:t>Obstetrícia</a:t>
            </a:r>
            <a:r>
              <a:rPr dirty="0"/>
              <a:t> </a:t>
            </a:r>
          </a:p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 u="sng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Saúde</a:t>
            </a:r>
            <a:r>
              <a:rPr dirty="0"/>
              <a:t> </a:t>
            </a:r>
            <a:r>
              <a:rPr dirty="0" err="1"/>
              <a:t>Pública</a:t>
            </a:r>
            <a:endParaRPr dirty="0"/>
          </a:p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 u="sng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Epidemiologia</a:t>
            </a:r>
            <a:r>
              <a:rPr dirty="0"/>
              <a:t> </a:t>
            </a:r>
          </a:p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Saúde</a:t>
            </a:r>
            <a:r>
              <a:rPr dirty="0"/>
              <a:t> Mental</a:t>
            </a:r>
          </a:p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 u="sng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Bioética</a:t>
            </a:r>
            <a:endParaRPr dirty="0"/>
          </a:p>
          <a:p>
            <a:pPr algn="l" defTabSz="457200">
              <a:lnSpc>
                <a:spcPts val="6200"/>
              </a:lnSpc>
              <a:spcBef>
                <a:spcPts val="1200"/>
              </a:spcBef>
              <a:defRPr sz="37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Ciências</a:t>
            </a:r>
            <a:r>
              <a:rPr dirty="0"/>
              <a:t> </a:t>
            </a:r>
            <a:r>
              <a:rPr dirty="0" err="1"/>
              <a:t>Básicas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88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2093" y="3545268"/>
            <a:ext cx="7202511" cy="340171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COMPETÊNCIAS: ÉTICAS, COGNITIVAS, HABILIDADE PROFISSIONAL."/>
          <p:cNvSpPr txBox="1"/>
          <p:nvPr/>
        </p:nvSpPr>
        <p:spPr>
          <a:xfrm>
            <a:off x="4267815" y="7027764"/>
            <a:ext cx="8466789" cy="854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>
                <a:solidFill>
                  <a:srgbClr val="FF302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COMPETÊNCIAS: ÉTICAS, COGNITIVAS, HABILIDADE PROFISSIONAL.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194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196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Falhas na Formação Médica"/>
          <p:cNvSpPr txBox="1"/>
          <p:nvPr/>
        </p:nvSpPr>
        <p:spPr>
          <a:xfrm>
            <a:off x="2246663" y="1321507"/>
            <a:ext cx="9173755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Falhas na Formação Médica </a:t>
            </a:r>
          </a:p>
        </p:txBody>
      </p:sp>
      <p:sp>
        <p:nvSpPr>
          <p:cNvPr id="198" name="EVIDÊNCIAS E SUBSÍDIOS SOBRE A FORMAÇÃO"/>
          <p:cNvSpPr txBox="1"/>
          <p:nvPr/>
        </p:nvSpPr>
        <p:spPr>
          <a:xfrm>
            <a:off x="3000921" y="3206807"/>
            <a:ext cx="733409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EVIDÊNCIAS E SUBSÍDIOS SOBRE A FORMAÇÃO</a:t>
            </a:r>
          </a:p>
        </p:txBody>
      </p:sp>
      <p:sp>
        <p:nvSpPr>
          <p:cNvPr id="199" name="DIÁLOGO COM INSTITUIÇÕES VISANDO APRIMORAMENTO"/>
          <p:cNvSpPr txBox="1"/>
          <p:nvPr/>
        </p:nvSpPr>
        <p:spPr>
          <a:xfrm>
            <a:off x="1457033" y="5059005"/>
            <a:ext cx="10753015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DIÁLOGO COM INSTITUIÇÕES VISANDO APRIMORAMENTO</a:t>
            </a:r>
          </a:p>
        </p:txBody>
      </p:sp>
      <p:sp>
        <p:nvSpPr>
          <p:cNvPr id="200" name="Linha"/>
          <p:cNvSpPr/>
          <p:nvPr/>
        </p:nvSpPr>
        <p:spPr>
          <a:xfrm>
            <a:off x="6833540" y="1640085"/>
            <a:ext cx="1" cy="3341530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INSTRUMENTO COGNITIVO, COM CONFIABILIDADE COMPROVADA ATRAVÉS DE ANOS,…"/>
          <p:cNvSpPr txBox="1"/>
          <p:nvPr/>
        </p:nvSpPr>
        <p:spPr>
          <a:xfrm>
            <a:off x="895037" y="6327623"/>
            <a:ext cx="1187700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b="1" dirty="0">
                <a:solidFill>
                  <a:srgbClr val="FF2117"/>
                </a:solidFill>
                <a:latin typeface="+mn-lt"/>
                <a:ea typeface="+mn-ea"/>
                <a:cs typeface="+mn-cs"/>
                <a:sym typeface="Helvetica Neue"/>
              </a:rPr>
              <a:t>INSTRUMENTO COGNITIVO</a:t>
            </a:r>
            <a:r>
              <a:rPr dirty="0"/>
              <a:t>, COM </a:t>
            </a:r>
            <a:r>
              <a:rPr b="1" dirty="0">
                <a:solidFill>
                  <a:srgbClr val="FF1025"/>
                </a:solidFill>
              </a:rPr>
              <a:t>CONFIABILIDADE</a:t>
            </a:r>
            <a:r>
              <a:rPr b="1" dirty="0"/>
              <a:t> </a:t>
            </a:r>
            <a:r>
              <a:rPr b="1" dirty="0">
                <a:solidFill>
                  <a:srgbClr val="FF2833"/>
                </a:solidFill>
              </a:rPr>
              <a:t>COMPROVADA</a:t>
            </a:r>
            <a:r>
              <a:rPr b="1" dirty="0"/>
              <a:t> </a:t>
            </a:r>
            <a:r>
              <a:rPr dirty="0"/>
              <a:t>ATRAVÉS DE ANOS, </a:t>
            </a:r>
          </a:p>
          <a:p>
            <a:r>
              <a:rPr dirty="0"/>
              <a:t>COM </a:t>
            </a:r>
            <a:r>
              <a:rPr b="1" dirty="0">
                <a:solidFill>
                  <a:srgbClr val="FF0E20"/>
                </a:solidFill>
              </a:rPr>
              <a:t>DADOS QUALITATIVOS E QUANTITATIVOS</a:t>
            </a:r>
            <a:r>
              <a:rPr dirty="0"/>
              <a:t>, RELATÓRIOS BEM DETALHADOS,</a:t>
            </a:r>
          </a:p>
          <a:p>
            <a:r>
              <a:rPr dirty="0"/>
              <a:t>ANÁLISES PSICOMÉTRICAS E SIMILARIDADE DE RESULTADOS ATRAVÉS DE ANÁLISE DE SÉRIE HISTÓRICA.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Grupo 12"/>
          <p:cNvSpPr txBox="1"/>
          <p:nvPr/>
        </p:nvSpPr>
        <p:spPr>
          <a:xfrm>
            <a:off x="1814017" y="9060981"/>
            <a:ext cx="9376766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06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8" cy="9004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  <p:pic>
        <p:nvPicPr>
          <p:cNvPr id="208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8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Captura de Tela 2018-11-20 às 00.55.29.png" descr="Captura de Tela 2018-11-20 às 00.55.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5598" y="2484496"/>
            <a:ext cx="10466404" cy="5125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Captura de Tela 2018-11-20 às 00.41.31.png" descr="Captura de Tela 2018-11-20 às 00.41.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525" y="1034438"/>
            <a:ext cx="10193998" cy="7839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tângulo 14"/>
          <p:cNvSpPr/>
          <p:nvPr/>
        </p:nvSpPr>
        <p:spPr>
          <a:xfrm>
            <a:off x="-1" y="8853271"/>
            <a:ext cx="13004802" cy="9003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Retângulo 6"/>
          <p:cNvSpPr/>
          <p:nvPr/>
        </p:nvSpPr>
        <p:spPr>
          <a:xfrm>
            <a:off x="-1" y="4"/>
            <a:ext cx="13004802" cy="10337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300448">
              <a:lnSpc>
                <a:spcPct val="90000"/>
              </a:lnSpc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Grupo 12"/>
          <p:cNvSpPr txBox="1"/>
          <p:nvPr/>
        </p:nvSpPr>
        <p:spPr>
          <a:xfrm>
            <a:off x="1814017" y="9060981"/>
            <a:ext cx="9376765" cy="48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48">
              <a:lnSpc>
                <a:spcPct val="90000"/>
              </a:lnSpc>
              <a:defRPr sz="23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ASSOCIAÇÃO NACIONAL DOS MÉDICOS RESIDENTES</a:t>
            </a:r>
          </a:p>
        </p:txBody>
      </p:sp>
      <p:pic>
        <p:nvPicPr>
          <p:cNvPr id="215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8853181"/>
            <a:ext cx="1404989" cy="90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anmr vetor.png" descr="anmr vetor.png"/>
          <p:cNvPicPr>
            <a:picLocks noChangeAspect="1"/>
          </p:cNvPicPr>
          <p:nvPr/>
        </p:nvPicPr>
        <p:blipFill>
          <a:blip r:embed="rId2">
            <a:extLst/>
          </a:blip>
          <a:srcRect l="3218" r="3218"/>
          <a:stretch>
            <a:fillRect/>
          </a:stretch>
        </p:blipFill>
        <p:spPr>
          <a:xfrm>
            <a:off x="11572412" y="66606"/>
            <a:ext cx="1404989" cy="9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Captura de Tela 2018-09-22 às 19.50.07.png" descr="Captura de Tela 2018-09-22 às 19.50.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78" y="1122193"/>
            <a:ext cx="7285172" cy="3153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Captura de Tela 2018-09-22 às 19.50.20.png" descr="Captura de Tela 2018-09-22 às 19.50.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756" y="3266726"/>
            <a:ext cx="5571838" cy="454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Captura de Tela 2018-09-22 às 19.50.28.png" descr="Captura de Tela 2018-09-22 às 19.50.2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2348" y="3255326"/>
            <a:ext cx="5896586" cy="4399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Captura de Tela 2018-09-22 às 19.52.07.png" descr="Captura de Tela 2018-09-22 às 19.52.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0275" y="7742863"/>
            <a:ext cx="3409095" cy="100304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85% DOS REPRESENTANTES DAS ENTIDADES MÉDICAS SÃO FAVORÁVEIS"/>
          <p:cNvSpPr txBox="1"/>
          <p:nvPr/>
        </p:nvSpPr>
        <p:spPr>
          <a:xfrm>
            <a:off x="4427443" y="7829707"/>
            <a:ext cx="779038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85% DOS REPRESENTANTES DAS ENTIDADES MÉDICAS SÃO FAVORÁVEIS</a:t>
            </a:r>
          </a:p>
        </p:txBody>
      </p:sp>
      <p:sp>
        <p:nvSpPr>
          <p:cNvPr id="222" name="CaixaDeTexto 13"/>
          <p:cNvSpPr txBox="1"/>
          <p:nvPr/>
        </p:nvSpPr>
        <p:spPr>
          <a:xfrm>
            <a:off x="452050" y="150594"/>
            <a:ext cx="10669601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defTabSz="1300448">
              <a:lnSpc>
                <a:spcPct val="90000"/>
              </a:lnSpc>
              <a:defRPr sz="4200" b="1">
                <a:solidFill>
                  <a:srgbClr val="002060"/>
                </a:solidFill>
                <a:latin typeface="Gisha"/>
                <a:ea typeface="Gisha"/>
                <a:cs typeface="Gisha"/>
                <a:sym typeface="Gisha"/>
              </a:defRPr>
            </a:lvl1pPr>
          </a:lstStyle>
          <a:p>
            <a:r>
              <a:t>EXAME DE PROFICIÊNCIA EM MEDICINA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382</Words>
  <Application>Microsoft Office PowerPoint</Application>
  <PresentationFormat>Personalizar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30" baseType="lpstr">
      <vt:lpstr>Microsoft JhengHei UI</vt:lpstr>
      <vt:lpstr>American Typewriter</vt:lpstr>
      <vt:lpstr>Arial</vt:lpstr>
      <vt:lpstr>Calibri</vt:lpstr>
      <vt:lpstr>Gisha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Times New Roman</vt:lpstr>
      <vt:lpstr>White</vt:lpstr>
      <vt:lpstr>Apresentação do PowerPoint</vt:lpstr>
      <vt:lpstr>HIPÓCRATES  PRINCÍPIO NÃO MALEFICÊNCIA       Necessidade de EVITAR RISCOS, CUSTOS e DANOS DESNECESSÁRIOS aos pacientes ao fazer exames, diagnosticar, medicar ou realizar cirurgias.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 Cerqueira Filho</dc:creator>
  <cp:lastModifiedBy>Ivan Cerqueira Filho</cp:lastModifiedBy>
  <cp:revision>3</cp:revision>
  <dcterms:modified xsi:type="dcterms:W3CDTF">2018-11-20T10:50:26Z</dcterms:modified>
</cp:coreProperties>
</file>