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8" r:id="rId2"/>
    <p:sldMasterId id="2147483933" r:id="rId3"/>
    <p:sldMasterId id="2147483944" r:id="rId4"/>
  </p:sldMasterIdLst>
  <p:notesMasterIdLst>
    <p:notesMasterId r:id="rId32"/>
  </p:notesMasterIdLst>
  <p:handoutMasterIdLst>
    <p:handoutMasterId r:id="rId33"/>
  </p:handoutMasterIdLst>
  <p:sldIdLst>
    <p:sldId id="576" r:id="rId5"/>
    <p:sldId id="657" r:id="rId6"/>
    <p:sldId id="694" r:id="rId7"/>
    <p:sldId id="660" r:id="rId8"/>
    <p:sldId id="665" r:id="rId9"/>
    <p:sldId id="667" r:id="rId10"/>
    <p:sldId id="724" r:id="rId11"/>
    <p:sldId id="662" r:id="rId12"/>
    <p:sldId id="725" r:id="rId13"/>
    <p:sldId id="669" r:id="rId14"/>
    <p:sldId id="670" r:id="rId15"/>
    <p:sldId id="719" r:id="rId16"/>
    <p:sldId id="720" r:id="rId17"/>
    <p:sldId id="726" r:id="rId18"/>
    <p:sldId id="727" r:id="rId19"/>
    <p:sldId id="674" r:id="rId20"/>
    <p:sldId id="681" r:id="rId21"/>
    <p:sldId id="673" r:id="rId22"/>
    <p:sldId id="682" r:id="rId23"/>
    <p:sldId id="713" r:id="rId24"/>
    <p:sldId id="702" r:id="rId25"/>
    <p:sldId id="703" r:id="rId26"/>
    <p:sldId id="704" r:id="rId27"/>
    <p:sldId id="706" r:id="rId28"/>
    <p:sldId id="708" r:id="rId29"/>
    <p:sldId id="710" r:id="rId30"/>
    <p:sldId id="625" r:id="rId31"/>
  </p:sldIdLst>
  <p:sldSz cx="9144000" cy="6858000" type="screen4x3"/>
  <p:notesSz cx="6858000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Ivan Lacerda de Oliveira" initials="MILd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80C"/>
    <a:srgbClr val="CC9900"/>
    <a:srgbClr val="009644"/>
    <a:srgbClr val="00AEDB"/>
    <a:srgbClr val="A2A7AD"/>
    <a:srgbClr val="7F8287"/>
    <a:srgbClr val="AFB4B1"/>
    <a:srgbClr val="607731"/>
    <a:srgbClr val="003399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99" autoAdjust="0"/>
    <p:restoredTop sz="96395" autoAdjust="0"/>
  </p:normalViewPr>
  <p:slideViewPr>
    <p:cSldViewPr>
      <p:cViewPr varScale="1">
        <p:scale>
          <a:sx n="92" d="100"/>
          <a:sy n="92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FB864-CEE7-4B51-9D29-88C1998832D9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A0493-378E-4FC7-9CF3-ADE9E06D2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142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8E1421-2F09-45BE-81CE-63D7B70AF8BA}" type="datetimeFigureOut">
              <a:rPr lang="pt-BR"/>
              <a:pPr>
                <a:defRPr/>
              </a:pPr>
              <a:t>26/11/2018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37CAD8-4853-4089-B9F1-36EBB7F70F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318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Competitividade</a:t>
            </a:r>
          </a:p>
          <a:p>
            <a:r>
              <a:rPr lang="pt-BR" dirty="0" smtClean="0"/>
              <a:t>O RenovaBio é a materialização do compromisso firmado entre o Estado brasileiro e os agentes econômicos para a consolidação de uma cadeia produtiva eficiente, moderna e competitiva capaz de viabilizar o cumprimento das metas de redução da intensidade de carbono do setor energético e de transportes. O RenovaBio pretende catalisar a busca por competitividade em todos os elos da cadeia de produção e comercialização dos biocombustíveis </a:t>
            </a:r>
          </a:p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Credibilidade</a:t>
            </a:r>
          </a:p>
          <a:p>
            <a:r>
              <a:rPr lang="pt-BR" dirty="0" smtClean="0"/>
              <a:t>A governança do programa é baseada em instâncias criadas por lei e dotadas de competência plena para as decisões da política pública. Todos os trabalhos e decisões referentes ao desenho, implementação e avaliação do Programa RenovaBio são </a:t>
            </a:r>
            <a:r>
              <a:rPr lang="pt-BR" dirty="0" err="1" smtClean="0"/>
              <a:t>publicizadas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Sustentabilidade</a:t>
            </a:r>
          </a:p>
          <a:p>
            <a:r>
              <a:rPr lang="pt-BR" dirty="0" smtClean="0"/>
              <a:t>Estabelecimento de uma política pública de Estado que permita o desenvolvimento de cadeias produtivas ambientalmente corretas, geradoras de emprego e renda, sem a necessidade de mecanismos conjunturais de incentivo</a:t>
            </a:r>
          </a:p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Eficiência</a:t>
            </a:r>
          </a:p>
          <a:p>
            <a:r>
              <a:rPr lang="pt-BR" dirty="0" smtClean="0"/>
              <a:t>Privilegiar as soluções que permitam alcançar a meta de redução da intensidade de carbono da economia nacional ao menor custo para a sociedade brasileira, no menor prazo</a:t>
            </a:r>
          </a:p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Previsibilidade</a:t>
            </a:r>
          </a:p>
          <a:p>
            <a:r>
              <a:rPr lang="pt-BR" dirty="0" smtClean="0"/>
              <a:t>Estabelecimento de regras claras para todos os agentes envolvidos e metas a serem cumpridas ao longo de todo o horizonte do Programa</a:t>
            </a:r>
          </a:p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Diálogo</a:t>
            </a:r>
          </a:p>
          <a:p>
            <a:r>
              <a:rPr lang="pt-BR" dirty="0" smtClean="0"/>
              <a:t>Construção conjunta da política pública com os diversos atores, privados e governamentais. Catalisar as discussões entre os agentes e a sociedade, por meio de um debate amplo e irrestrito das diversas partes envolvidas em um processo coordenado pelo formulador da política energética</a:t>
            </a:r>
          </a:p>
          <a:p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CAD8-4853-4089-B9F1-36EBB7F70F36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19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Competitividade</a:t>
            </a:r>
          </a:p>
          <a:p>
            <a:r>
              <a:rPr lang="pt-BR" dirty="0" smtClean="0"/>
              <a:t>O RenovaBio é a materialização do compromisso firmado entre o Estado brasileiro e os agentes econômicos para a consolidação de uma cadeia produtiva eficiente, moderna e competitiva capaz de viabilizar o cumprimento das metas de redução da intensidade de carbono do setor energético e de transportes. O RenovaBio pretende catalisar a busca por competitividade em todos os elos da cadeia de produção e comercialização dos biocombustíveis </a:t>
            </a:r>
          </a:p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Credibilidade</a:t>
            </a:r>
          </a:p>
          <a:p>
            <a:r>
              <a:rPr lang="pt-BR" dirty="0" smtClean="0"/>
              <a:t>A governança do programa é baseada em instâncias criadas por lei e dotadas de competência plena para as decisões da política pública. Todos os trabalhos e decisões referentes ao desenho, implementação e avaliação do Programa RenovaBio são </a:t>
            </a:r>
            <a:r>
              <a:rPr lang="pt-BR" dirty="0" err="1" smtClean="0"/>
              <a:t>publicizadas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Sustentabilidade</a:t>
            </a:r>
          </a:p>
          <a:p>
            <a:r>
              <a:rPr lang="pt-BR" dirty="0" smtClean="0"/>
              <a:t>Estabelecimento de uma política pública de Estado que permita o desenvolvimento de cadeias produtivas ambientalmente corretas, geradoras de emprego e renda, sem a necessidade de mecanismos conjunturais de incentivo</a:t>
            </a:r>
          </a:p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Eficiência</a:t>
            </a:r>
          </a:p>
          <a:p>
            <a:r>
              <a:rPr lang="pt-BR" dirty="0" smtClean="0"/>
              <a:t>Privilegiar as soluções que permitam alcançar a meta de redução da intensidade de carbono da economia nacional ao menor custo para a sociedade brasileira, no menor prazo</a:t>
            </a:r>
          </a:p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Previsibilidade</a:t>
            </a:r>
          </a:p>
          <a:p>
            <a:r>
              <a:rPr lang="pt-BR" dirty="0" smtClean="0"/>
              <a:t>Estabelecimento de regras claras para todos os agentes envolvidos e metas a serem cumpridas ao longo de todo o horizonte do Programa</a:t>
            </a:r>
          </a:p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Diálogo</a:t>
            </a:r>
          </a:p>
          <a:p>
            <a:r>
              <a:rPr lang="pt-BR" dirty="0" smtClean="0"/>
              <a:t>Construção conjunta da política pública com os diversos atores, privados e governamentais. Catalisar as discussões entre os agentes e a sociedade, por meio de um debate amplo e irrestrito das diversas partes envolvidas em um processo coordenado pelo formulador da política energética</a:t>
            </a:r>
          </a:p>
          <a:p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CAD8-4853-4089-B9F1-36EBB7F70F36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56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Competitividade</a:t>
            </a:r>
          </a:p>
          <a:p>
            <a:r>
              <a:rPr lang="pt-BR" dirty="0" smtClean="0"/>
              <a:t>O RenovaBio é a materialização do compromisso firmado entre o Estado brasileiro e os agentes econômicos para a consolidação de uma cadeia produtiva eficiente, moderna e competitiva capaz de viabilizar o cumprimento das metas de redução da intensidade de carbono do setor energético e de transportes. O RenovaBio pretende catalisar a busca por competitividade em todos os elos da cadeia de produção e comercialização dos biocombustíveis </a:t>
            </a:r>
          </a:p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Credibilidade</a:t>
            </a:r>
          </a:p>
          <a:p>
            <a:r>
              <a:rPr lang="pt-BR" dirty="0" smtClean="0"/>
              <a:t>A governança do programa é baseada em instâncias criadas por lei e dotadas de competência plena para as decisões da política pública. Todos os trabalhos e decisões referentes ao desenho, implementação e avaliação do Programa RenovaBio são </a:t>
            </a:r>
            <a:r>
              <a:rPr lang="pt-BR" dirty="0" err="1" smtClean="0"/>
              <a:t>publicizadas</a:t>
            </a:r>
            <a:endParaRPr lang="pt-BR" dirty="0" smtClean="0"/>
          </a:p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Sustentabilidade</a:t>
            </a:r>
          </a:p>
          <a:p>
            <a:r>
              <a:rPr lang="pt-BR" dirty="0" smtClean="0"/>
              <a:t>Estabelecimento de uma política pública de Estado que permita o desenvolvimento de cadeias produtivas ambientalmente corretas, geradoras de emprego e renda, sem a necessidade de mecanismos conjunturais de incentivo</a:t>
            </a:r>
          </a:p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Eficiência</a:t>
            </a:r>
          </a:p>
          <a:p>
            <a:r>
              <a:rPr lang="pt-BR" dirty="0" smtClean="0"/>
              <a:t>Privilegiar as soluções que permitam alcançar a meta de redução da intensidade de carbono da economia nacional ao menor custo para a sociedade brasileira, no menor prazo</a:t>
            </a:r>
          </a:p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Previsibilidade</a:t>
            </a:r>
          </a:p>
          <a:p>
            <a:r>
              <a:rPr lang="pt-BR" dirty="0" smtClean="0"/>
              <a:t>Estabelecimento de regras claras para todos os agentes envolvidos e metas a serem cumpridas ao longo de todo o horizonte do Programa</a:t>
            </a:r>
          </a:p>
          <a:p>
            <a:r>
              <a:rPr lang="pt-BR" dirty="0" smtClean="0"/>
              <a:t>•</a:t>
            </a:r>
            <a:r>
              <a:rPr lang="pt-BR" baseline="0" dirty="0" smtClean="0"/>
              <a:t> </a:t>
            </a:r>
            <a:r>
              <a:rPr lang="pt-BR" dirty="0" smtClean="0"/>
              <a:t>Diálogo</a:t>
            </a:r>
          </a:p>
          <a:p>
            <a:r>
              <a:rPr lang="pt-BR" dirty="0" smtClean="0"/>
              <a:t>Construção conjunta da política pública com os diversos atores, privados e governamentais. Catalisar as discussões entre os agentes e a sociedade, por meio de um debate amplo e irrestrito das diversas partes envolvidas em um processo coordenado pelo formulador da política energética</a:t>
            </a:r>
          </a:p>
          <a:p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CAD8-4853-4089-B9F1-36EBB7F70F36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05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1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image" Target="../media/image10.gif"/><Relationship Id="rId4" Type="http://schemas.openxmlformats.org/officeDocument/2006/relationships/tags" Target="../tags/tag16.xml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3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10.gif"/><Relationship Id="rId4" Type="http://schemas.openxmlformats.org/officeDocument/2006/relationships/tags" Target="../tags/tag34.xml"/><Relationship Id="rId9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290A-F4B3-4C79-A990-D8C168216022}" type="datetimeFigureOut">
              <a:rPr lang="pt-BR" smtClean="0"/>
              <a:pPr>
                <a:defRPr/>
              </a:pPr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CF150-7197-4914-B009-A1CE97EA22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281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CA510-4D89-4A71-977A-C35973A55183}" type="datetimeFigureOut">
              <a:rPr lang="pt-BR" smtClean="0"/>
              <a:pPr>
                <a:defRPr/>
              </a:pPr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9A2D-733C-467A-8363-535EA4715D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437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2CA7-55D3-429E-AE28-9EFDA7EAC979}" type="datetimeFigureOut">
              <a:rPr lang="pt-BR" smtClean="0"/>
              <a:pPr>
                <a:defRPr/>
              </a:pPr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07A9-F182-44E4-8782-31C108565C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899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348" y="1657"/>
          <a:ext cx="134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" name="Slide do think-cell" r:id="rId4" imgW="360" imgH="360" progId="TCLayout.ActiveDocument.1">
                  <p:embed/>
                </p:oleObj>
              </mc:Choice>
              <mc:Fallback>
                <p:oleObj name="Slide do think-cell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" y="1657"/>
                        <a:ext cx="134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7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234" y="27384"/>
            <a:ext cx="9135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5"/>
          <p:cNvSpPr>
            <a:spLocks noChangeArrowheads="1"/>
          </p:cNvSpPr>
          <p:nvPr userDrawn="1"/>
        </p:nvSpPr>
        <p:spPr bwMode="auto">
          <a:xfrm>
            <a:off x="7740352" y="6616837"/>
            <a:ext cx="1440160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91281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593BC5-1A07-4372-AEB7-E5F57CB8ECDB}" type="slidenum">
              <a:rPr lang="pt-BR" altLang="en-US" sz="1016" smtClean="0">
                <a:solidFill>
                  <a:srgbClr val="000000"/>
                </a:solidFill>
                <a:latin typeface="Arial Narrow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en-US" sz="1016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" name="Retângulo 2"/>
          <p:cNvSpPr/>
          <p:nvPr userDrawn="1"/>
        </p:nvSpPr>
        <p:spPr>
          <a:xfrm>
            <a:off x="610137" y="6308725"/>
            <a:ext cx="2865228" cy="427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524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ítulo 2"/>
          <p:cNvSpPr txBox="1">
            <a:spLocks/>
          </p:cNvSpPr>
          <p:nvPr userDrawn="1"/>
        </p:nvSpPr>
        <p:spPr>
          <a:xfrm>
            <a:off x="395536" y="781254"/>
            <a:ext cx="504056" cy="4154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486040" rtl="0" eaLnBrk="1" fontAlgn="base" hangingPunct="1">
              <a:spcBef>
                <a:spcPct val="0"/>
              </a:spcBef>
              <a:spcAft>
                <a:spcPct val="0"/>
              </a:spcAft>
              <a:defRPr lang="pt-BR" sz="2000" b="1" kern="1200" smtClean="0">
                <a:solidFill>
                  <a:srgbClr val="008542"/>
                </a:solidFill>
                <a:latin typeface="Trebuchet MS" pitchFamily="34" charset="0"/>
                <a:ea typeface="+mn-ea"/>
                <a:cs typeface="+mn-cs"/>
              </a:defRPr>
            </a:lvl1pPr>
            <a:lvl2pPr algn="l" defTabSz="486040" rtl="0" eaLnBrk="1" fontAlgn="base" hangingPunct="1">
              <a:spcBef>
                <a:spcPct val="0"/>
              </a:spcBef>
              <a:spcAft>
                <a:spcPct val="0"/>
              </a:spcAft>
              <a:defRPr sz="2551" b="1">
                <a:solidFill>
                  <a:srgbClr val="1F497D"/>
                </a:solidFill>
                <a:latin typeface="Arial Narrow" pitchFamily="34" charset="0"/>
              </a:defRPr>
            </a:lvl2pPr>
            <a:lvl3pPr algn="l" defTabSz="486040" rtl="0" eaLnBrk="1" fontAlgn="base" hangingPunct="1">
              <a:spcBef>
                <a:spcPct val="0"/>
              </a:spcBef>
              <a:spcAft>
                <a:spcPct val="0"/>
              </a:spcAft>
              <a:defRPr sz="2551" b="1">
                <a:solidFill>
                  <a:srgbClr val="1F497D"/>
                </a:solidFill>
                <a:latin typeface="Arial Narrow" pitchFamily="34" charset="0"/>
              </a:defRPr>
            </a:lvl3pPr>
            <a:lvl4pPr algn="l" defTabSz="486040" rtl="0" eaLnBrk="1" fontAlgn="base" hangingPunct="1">
              <a:spcBef>
                <a:spcPct val="0"/>
              </a:spcBef>
              <a:spcAft>
                <a:spcPct val="0"/>
              </a:spcAft>
              <a:defRPr sz="2551" b="1">
                <a:solidFill>
                  <a:srgbClr val="1F497D"/>
                </a:solidFill>
                <a:latin typeface="Arial Narrow" pitchFamily="34" charset="0"/>
              </a:defRPr>
            </a:lvl4pPr>
            <a:lvl5pPr algn="l" defTabSz="486040" rtl="0" eaLnBrk="1" fontAlgn="base" hangingPunct="1">
              <a:spcBef>
                <a:spcPct val="0"/>
              </a:spcBef>
              <a:spcAft>
                <a:spcPct val="0"/>
              </a:spcAft>
              <a:defRPr sz="2551" b="1">
                <a:solidFill>
                  <a:srgbClr val="1F497D"/>
                </a:solidFill>
                <a:latin typeface="Arial Narrow" pitchFamily="34" charset="0"/>
              </a:defRPr>
            </a:lvl5pPr>
            <a:lvl6pPr marL="486040" algn="ctr" defTabSz="486040" rtl="0" eaLnBrk="1" fontAlgn="base" hangingPunct="1">
              <a:spcBef>
                <a:spcPct val="0"/>
              </a:spcBef>
              <a:spcAft>
                <a:spcPct val="0"/>
              </a:spcAft>
              <a:defRPr sz="4678">
                <a:solidFill>
                  <a:schemeClr val="tx1"/>
                </a:solidFill>
                <a:latin typeface="Calibri" pitchFamily="34" charset="0"/>
              </a:defRPr>
            </a:lvl6pPr>
            <a:lvl7pPr marL="972080" algn="ctr" defTabSz="486040" rtl="0" eaLnBrk="1" fontAlgn="base" hangingPunct="1">
              <a:spcBef>
                <a:spcPct val="0"/>
              </a:spcBef>
              <a:spcAft>
                <a:spcPct val="0"/>
              </a:spcAft>
              <a:defRPr sz="4678">
                <a:solidFill>
                  <a:schemeClr val="tx1"/>
                </a:solidFill>
                <a:latin typeface="Calibri" pitchFamily="34" charset="0"/>
              </a:defRPr>
            </a:lvl7pPr>
            <a:lvl8pPr marL="1458121" algn="ctr" defTabSz="486040" rtl="0" eaLnBrk="1" fontAlgn="base" hangingPunct="1">
              <a:spcBef>
                <a:spcPct val="0"/>
              </a:spcBef>
              <a:spcAft>
                <a:spcPct val="0"/>
              </a:spcAft>
              <a:defRPr sz="4678">
                <a:solidFill>
                  <a:schemeClr val="tx1"/>
                </a:solidFill>
                <a:latin typeface="Calibri" pitchFamily="34" charset="0"/>
              </a:defRPr>
            </a:lvl8pPr>
            <a:lvl9pPr marL="1944161" algn="ctr" defTabSz="486040" rtl="0" eaLnBrk="1" fontAlgn="base" hangingPunct="1">
              <a:spcBef>
                <a:spcPct val="0"/>
              </a:spcBef>
              <a:spcAft>
                <a:spcPct val="0"/>
              </a:spcAft>
              <a:defRPr sz="4678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33120">
              <a:defRPr/>
            </a:pPr>
            <a:r>
              <a:rPr sz="2100" i="1" dirty="0">
                <a:solidFill>
                  <a:srgbClr val="F6BD30"/>
                </a:solidFill>
                <a:latin typeface="Trebuchet MS" panose="020B0603020202020204" pitchFamily="34" charset="0"/>
                <a:cs typeface="Petrobras Sans"/>
              </a:rPr>
              <a:t>—</a:t>
            </a:r>
            <a:endParaRPr sz="2100" b="0" i="1" dirty="0">
              <a:solidFill>
                <a:srgbClr val="F6BD3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6301835"/>
            <a:ext cx="403894" cy="41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7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- E&amp;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46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612" y="764704"/>
            <a:ext cx="8229600" cy="43204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6FFBA3-3ECD-49BF-9207-F7C6F4BA17F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3EF038-8E07-4691-8131-0B718E51F24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rincipal_h-RGB_baixa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52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06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55723" cy="13335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6477000"/>
            <a:ext cx="9155723" cy="3937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60" y="317500"/>
            <a:ext cx="2244969" cy="85725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0" y="6477000"/>
            <a:ext cx="351692" cy="381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 anchorCtr="1"/>
          <a:lstStyle>
            <a:lvl1pPr algn="ctr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</a:defRPr>
            </a:lvl1pPr>
          </a:lstStyle>
          <a:p>
            <a:fld id="{A7EC8CBE-261D-42A1-9BFE-9CDC997D3A3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sz="quarter" idx="1"/>
            <p:custDataLst>
              <p:tags r:id="rId5"/>
            </p:custDataLst>
          </p:nvPr>
        </p:nvSpPr>
        <p:spPr>
          <a:xfrm>
            <a:off x="351692" y="4470400"/>
            <a:ext cx="4220308" cy="952500"/>
          </a:xfrm>
          <a:ln w="0"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285750" indent="-285750" algn="l" rtl="0" eaLnBrk="0" fontAlgn="base" hangingPunct="0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 sz="quarter"/>
            <p:custDataLst>
              <p:tags r:id="rId6"/>
            </p:custDataLst>
          </p:nvPr>
        </p:nvSpPr>
        <p:spPr>
          <a:xfrm>
            <a:off x="351692" y="2057400"/>
            <a:ext cx="5275385" cy="952500"/>
          </a:xfrm>
          <a:ln w="0"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>
            <a:lvl1pPr algn="l" rtl="0" eaLnBrk="0" fontAlgn="base" hangingPunct="0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None/>
              <a:defRPr sz="2000" b="1" i="0" u="none">
                <a:solidFill>
                  <a:srgbClr val="000000"/>
                </a:solidFill>
                <a:latin typeface="Arial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892911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51692" y="1485900"/>
            <a:ext cx="4149969" cy="4800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2340" y="1485900"/>
            <a:ext cx="4149969" cy="4800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3C41-2072-4F79-98A5-8EE77421AAE7}" type="slidenum">
              <a:rPr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7494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53163" y="698500"/>
            <a:ext cx="8439150" cy="5588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7FEC7-EA07-4C4D-B18F-A9ACD0194B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79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9D728-AF49-424F-A39F-AA121A8CE884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2529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1"/>
          <p:cNvSpPr>
            <a:spLocks noGrp="1"/>
          </p:cNvSpPr>
          <p:nvPr>
            <p:ph type="sldNum" sz="quarter" idx="11"/>
          </p:nvPr>
        </p:nvSpPr>
        <p:spPr>
          <a:xfrm>
            <a:off x="0" y="6477000"/>
            <a:ext cx="351692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D474-2865-4A1E-853C-06662D0A9A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9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23"/>
          </a:xfrm>
        </p:spPr>
        <p:txBody>
          <a:bodyPr>
            <a:normAutofit/>
          </a:bodyPr>
          <a:lstStyle/>
          <a:p>
            <a:r>
              <a:rPr lang="pt-BR" dirty="0"/>
              <a:t>Título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01"/>
            <a:ext cx="8229600" cy="5040700"/>
          </a:xfrm>
        </p:spPr>
        <p:txBody>
          <a:bodyPr>
            <a:normAutofit/>
          </a:bodyPr>
          <a:lstStyle/>
          <a:p>
            <a:r>
              <a:rPr lang="pt-BR" dirty="0"/>
              <a:t>1</a:t>
            </a:r>
          </a:p>
          <a:p>
            <a:r>
              <a:rPr lang="pt-BR" dirty="0"/>
              <a:t>2</a:t>
            </a:r>
          </a:p>
          <a:p>
            <a:r>
              <a:rPr lang="pt-BR" dirty="0"/>
              <a:t>3</a:t>
            </a:r>
          </a:p>
          <a:p>
            <a:r>
              <a:rPr lang="pt-BR" dirty="0"/>
              <a:t>4</a:t>
            </a:r>
          </a:p>
          <a:p>
            <a:r>
              <a:rPr lang="pt-BR" dirty="0"/>
              <a:t>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4509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054C788-B11F-41B1-A506-194157BA903B}" type="datetimeFigureOut">
              <a:rPr lang="pt-BR" smtClean="0">
                <a:solidFill>
                  <a:srgbClr val="FFFFFF"/>
                </a:solidFill>
              </a:rPr>
              <a:pPr defTabSz="914400"/>
              <a:t>26/11/2018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91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1"/>
          <p:cNvSpPr>
            <a:spLocks noGrp="1"/>
          </p:cNvSpPr>
          <p:nvPr>
            <p:ph type="sldNum" sz="quarter" idx="11"/>
          </p:nvPr>
        </p:nvSpPr>
        <p:spPr>
          <a:xfrm>
            <a:off x="0" y="6477000"/>
            <a:ext cx="351692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D474-2865-4A1E-853C-06662D0A9A2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4789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F27EC-E503-46FE-9D0B-6E9FD817C39A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51887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692" y="698500"/>
            <a:ext cx="6096000" cy="635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1693" y="1485900"/>
            <a:ext cx="8440615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784CB-BC17-4390-9E0E-99F6F700B92A}" type="slidenum">
              <a:rPr lang="x-none" altLang="zh-CN"/>
              <a:pPr>
                <a:defRPr/>
              </a:pPr>
              <a:t>‹nº›</a:t>
            </a:fld>
            <a:endParaRPr lang="x-none" altLang="zh-CN"/>
          </a:p>
        </p:txBody>
      </p:sp>
    </p:spTree>
    <p:extLst>
      <p:ext uri="{BB962C8B-B14F-4D97-AF65-F5344CB8AC3E}">
        <p14:creationId xmlns:p14="http://schemas.microsoft.com/office/powerpoint/2010/main" val="8508456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6"/>
          </a:xfrm>
          <a:prstGeom prst="rect">
            <a:avLst/>
          </a:prstGeom>
        </p:spPr>
        <p:txBody>
          <a:bodyPr lIns="70070" tIns="35035" rIns="70070" bIns="35035"/>
          <a:lstStyle/>
          <a:p>
            <a:pPr defTabSz="914400"/>
            <a:fld id="{33EED450-DC5A-41E8-9FF7-126BB75DD862}" type="datetimeFigureOut">
              <a:rPr lang="en-US" smtClean="0">
                <a:solidFill>
                  <a:srgbClr val="FFFFFF"/>
                </a:solidFill>
              </a:rPr>
              <a:pPr defTabSz="914400"/>
              <a:t>11/26/2018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lIns="70070" tIns="35035" rIns="70070" bIns="35035"/>
          <a:lstStyle/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D227-FC6D-495B-A0F4-DCD4479F2B63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73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55723" cy="13335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6477000"/>
            <a:ext cx="9155723" cy="3937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60" y="317500"/>
            <a:ext cx="2244969" cy="85725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0" y="6477000"/>
            <a:ext cx="351692" cy="381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 anchorCtr="1"/>
          <a:lstStyle>
            <a:lvl1pPr algn="ctr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</a:defRPr>
            </a:lvl1pPr>
          </a:lstStyle>
          <a:p>
            <a:fld id="{A7EC8CBE-261D-42A1-9BFE-9CDC997D3A3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sz="quarter" idx="1"/>
            <p:custDataLst>
              <p:tags r:id="rId5"/>
            </p:custDataLst>
          </p:nvPr>
        </p:nvSpPr>
        <p:spPr>
          <a:xfrm>
            <a:off x="351692" y="4470400"/>
            <a:ext cx="4220308" cy="952500"/>
          </a:xfrm>
          <a:ln w="0"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285750" indent="-285750" algn="l" rtl="0" eaLnBrk="0" fontAlgn="base" hangingPunct="0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 sz="quarter"/>
            <p:custDataLst>
              <p:tags r:id="rId6"/>
            </p:custDataLst>
          </p:nvPr>
        </p:nvSpPr>
        <p:spPr>
          <a:xfrm>
            <a:off x="351692" y="2057400"/>
            <a:ext cx="5275385" cy="952500"/>
          </a:xfrm>
          <a:ln w="0"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>
            <a:lvl1pPr algn="l" rtl="0" eaLnBrk="0" fontAlgn="base" hangingPunct="0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None/>
              <a:defRPr sz="2000" b="1" i="0" u="none">
                <a:solidFill>
                  <a:srgbClr val="000000"/>
                </a:solidFill>
                <a:latin typeface="Arial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875961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51692" y="1485900"/>
            <a:ext cx="4149969" cy="4800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2340" y="1485900"/>
            <a:ext cx="4149969" cy="4800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3C41-2072-4F79-98A5-8EE77421AAE7}" type="slidenum">
              <a:rPr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466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53163" y="698500"/>
            <a:ext cx="8439150" cy="5588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7FEC7-EA07-4C4D-B18F-A9ACD0194B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10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9D728-AF49-424F-A39F-AA121A8CE884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7506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1"/>
          <p:cNvSpPr>
            <a:spLocks noGrp="1"/>
          </p:cNvSpPr>
          <p:nvPr>
            <p:ph type="sldNum" sz="quarter" idx="11"/>
          </p:nvPr>
        </p:nvSpPr>
        <p:spPr>
          <a:xfrm>
            <a:off x="0" y="6477000"/>
            <a:ext cx="351692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D474-2865-4A1E-853C-06662D0A9A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0BF9-83F8-4136-A57B-0864E56FCED5}" type="datetimeFigureOut">
              <a:rPr lang="pt-BR" smtClean="0"/>
              <a:pPr>
                <a:defRPr/>
              </a:pPr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F20A-2857-411B-A4D5-D82356AA250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8287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054C788-B11F-41B1-A506-194157BA903B}" type="datetimeFigureOut">
              <a:rPr lang="pt-BR" smtClean="0">
                <a:solidFill>
                  <a:srgbClr val="FFFFFF"/>
                </a:solidFill>
              </a:rPr>
              <a:pPr defTabSz="914400"/>
              <a:t>26/11/2018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20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1"/>
          <p:cNvSpPr>
            <a:spLocks noGrp="1"/>
          </p:cNvSpPr>
          <p:nvPr>
            <p:ph type="sldNum" sz="quarter" idx="11"/>
          </p:nvPr>
        </p:nvSpPr>
        <p:spPr>
          <a:xfrm>
            <a:off x="0" y="6477000"/>
            <a:ext cx="351692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D474-2865-4A1E-853C-06662D0A9A2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589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F27EC-E503-46FE-9D0B-6E9FD817C39A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1584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692" y="698500"/>
            <a:ext cx="6096000" cy="635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1693" y="1485900"/>
            <a:ext cx="8440615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784CB-BC17-4390-9E0E-99F6F700B92A}" type="slidenum">
              <a:rPr lang="x-none" altLang="zh-CN"/>
              <a:pPr>
                <a:defRPr/>
              </a:pPr>
              <a:t>‹nº›</a:t>
            </a:fld>
            <a:endParaRPr lang="x-none" altLang="zh-CN"/>
          </a:p>
        </p:txBody>
      </p:sp>
    </p:spTree>
    <p:extLst>
      <p:ext uri="{BB962C8B-B14F-4D97-AF65-F5344CB8AC3E}">
        <p14:creationId xmlns:p14="http://schemas.microsoft.com/office/powerpoint/2010/main" val="317957395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6"/>
          </a:xfrm>
          <a:prstGeom prst="rect">
            <a:avLst/>
          </a:prstGeom>
        </p:spPr>
        <p:txBody>
          <a:bodyPr lIns="70070" tIns="35035" rIns="70070" bIns="35035"/>
          <a:lstStyle/>
          <a:p>
            <a:pPr defTabSz="914400"/>
            <a:fld id="{33EED450-DC5A-41E8-9FF7-126BB75DD862}" type="datetimeFigureOut">
              <a:rPr lang="en-US" smtClean="0">
                <a:solidFill>
                  <a:srgbClr val="FFFFFF"/>
                </a:solidFill>
              </a:rPr>
              <a:pPr defTabSz="914400"/>
              <a:t>11/26/2018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lIns="70070" tIns="35035" rIns="70070" bIns="35035"/>
          <a:lstStyle/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D227-FC6D-495B-A0F4-DCD4479F2B63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2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CD16-8F89-4427-BFFB-D007495C7249}" type="datetimeFigureOut">
              <a:rPr lang="pt-BR" smtClean="0"/>
              <a:pPr>
                <a:defRPr/>
              </a:pPr>
              <a:t>26/11/2018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06F8-0CC9-4786-89DE-19762EE4E6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688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3A09-E9F1-4015-A1AB-6BCB0C466066}" type="datetimeFigureOut">
              <a:rPr lang="pt-BR" smtClean="0"/>
              <a:pPr>
                <a:defRPr/>
              </a:pPr>
              <a:t>26/11/2018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BD4E-E38B-4687-8309-C4B4F21420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78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27C0-147A-47A8-AD21-3BDA468687A4}" type="datetimeFigureOut">
              <a:rPr lang="pt-BR" smtClean="0"/>
              <a:pPr>
                <a:defRPr/>
              </a:pPr>
              <a:t>26/11/2018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02DF-1244-402C-8C28-4ECC80624B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147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A79F-8042-4068-9FAE-F09656BF0BC8}" type="datetimeFigureOut">
              <a:rPr lang="pt-BR" smtClean="0"/>
              <a:pPr>
                <a:defRPr/>
              </a:pPr>
              <a:t>26/11/2018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CF26-5D4F-4E62-80D8-83EA38CE7D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682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E379-D206-4B36-BBB2-615823016EC2}" type="datetimeFigureOut">
              <a:rPr lang="pt-BR" smtClean="0"/>
              <a:pPr>
                <a:defRPr/>
              </a:pPr>
              <a:t>26/11/2018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2C59-EB3F-4236-93FB-FAC8CACF3D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094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1709-F118-49FF-BA98-D6812978BDF2}" type="datetimeFigureOut">
              <a:rPr lang="pt-BR" smtClean="0"/>
              <a:pPr>
                <a:defRPr/>
              </a:pPr>
              <a:t>26/11/2018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4950-5AA1-4486-98A4-745CBEAB10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812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11" Type="http://schemas.openxmlformats.org/officeDocument/2006/relationships/image" Target="../media/image4.png"/><Relationship Id="rId5" Type="http://schemas.openxmlformats.org/officeDocument/2006/relationships/vmlDrawing" Target="../drawings/vmlDrawing1.vml"/><Relationship Id="rId10" Type="http://schemas.openxmlformats.org/officeDocument/2006/relationships/image" Target="../media/image3.png"/><Relationship Id="rId4" Type="http://schemas.openxmlformats.org/officeDocument/2006/relationships/theme" Target="../theme/theme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12.xml"/><Relationship Id="rId7" Type="http://schemas.openxmlformats.org/officeDocument/2006/relationships/slideLayout" Target="../slideLayouts/slideLayout21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7.xml"/><Relationship Id="rId20" Type="http://schemas.openxmlformats.org/officeDocument/2006/relationships/tags" Target="../tags/tag11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24" Type="http://schemas.openxmlformats.org/officeDocument/2006/relationships/image" Target="../media/image10.gif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6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10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5.xml"/><Relationship Id="rId22" Type="http://schemas.openxmlformats.org/officeDocument/2006/relationships/image" Target="../media/image8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slideLayout" Target="../slideLayouts/slideLayout27.xml"/><Relationship Id="rId21" Type="http://schemas.openxmlformats.org/officeDocument/2006/relationships/tags" Target="../tags/tag30.xml"/><Relationship Id="rId7" Type="http://schemas.openxmlformats.org/officeDocument/2006/relationships/slideLayout" Target="../slideLayouts/slideLayout31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24" Type="http://schemas.openxmlformats.org/officeDocument/2006/relationships/image" Target="../media/image10.gif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24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4.xml"/><Relationship Id="rId19" Type="http://schemas.openxmlformats.org/officeDocument/2006/relationships/tags" Target="../tags/tag28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23.xml"/><Relationship Id="rId22" Type="http://schemas.openxmlformats.org/officeDocument/2006/relationships/image" Target="../media/image8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F00EAC-05AC-4AE9-9751-C4FED3C08898}" type="datetimeFigureOut">
              <a:rPr lang="pt-BR" smtClean="0"/>
              <a:pPr>
                <a:defRPr/>
              </a:pPr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660AFF6-16B2-4EC4-BB53-BD5761AD20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192" y="168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" name="Slide do think-cell" r:id="rId7" imgW="270" imgH="270" progId="TCLayout.ActiveDocument.1">
                  <p:embed/>
                </p:oleObj>
              </mc:Choice>
              <mc:Fallback>
                <p:oleObj name="Slide do think-cell" r:id="rId7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68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51"/>
          <p:cNvSpPr>
            <a:spLocks noChangeArrowheads="1"/>
          </p:cNvSpPr>
          <p:nvPr userDrawn="1"/>
        </p:nvSpPr>
        <p:spPr bwMode="auto">
          <a:xfrm>
            <a:off x="728756" y="3451317"/>
            <a:ext cx="278390" cy="37806"/>
          </a:xfrm>
          <a:prstGeom prst="rect">
            <a:avLst/>
          </a:prstGeom>
          <a:solidFill>
            <a:srgbClr val="FCC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212" tIns="48606" rIns="97212" bIns="48606" numCol="1" anchor="t" anchorCtr="0" compatLnSpc="1">
            <a:prstTxWarp prst="textNoShape">
              <a:avLst/>
            </a:prstTxWarp>
          </a:bodyPr>
          <a:lstStyle/>
          <a:p>
            <a:endParaRPr lang="pt-BR" sz="1914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Espaço Reservado para Texto 3428354"/>
          <p:cNvSpPr txBox="1">
            <a:spLocks/>
          </p:cNvSpPr>
          <p:nvPr/>
        </p:nvSpPr>
        <p:spPr>
          <a:xfrm>
            <a:off x="700183" y="3708402"/>
            <a:ext cx="3962345" cy="29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t-BR" sz="2160" b="0" kern="1200" dirty="0" smtClean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205740" indent="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t-BR" sz="2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22960" indent="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t-B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t-BR" sz="192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920240" indent="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t-BR" sz="192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sz="1914" dirty="0">
                <a:latin typeface="Trebuchet MS" panose="020B0603020202020204" pitchFamily="34" charset="0"/>
              </a:rPr>
              <a:t>Clique para editar o texto mestre</a:t>
            </a: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700183" y="1799943"/>
            <a:ext cx="4542370" cy="91627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algn="l" defTabSz="548640" rtl="0" eaLnBrk="1" fontAlgn="base" hangingPunct="1">
              <a:spcBef>
                <a:spcPct val="0"/>
              </a:spcBef>
              <a:spcAft>
                <a:spcPct val="0"/>
              </a:spcAft>
              <a:defRPr lang="pt-BR" sz="3360" b="1" kern="1200">
                <a:solidFill>
                  <a:schemeClr val="bg1"/>
                </a:solidFill>
                <a:latin typeface="Petrobras Sans" panose="020B0606020204030204" pitchFamily="34" charset="0"/>
                <a:ea typeface="+mn-ea"/>
                <a:cs typeface="Arial" panose="020B0604020202020204" pitchFamily="34" charset="0"/>
              </a:defRPr>
            </a:lvl1pPr>
            <a:lvl2pPr algn="l" defTabSz="548640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rgbClr val="1F497D"/>
                </a:solidFill>
                <a:latin typeface="Arial Narrow" pitchFamily="34" charset="0"/>
              </a:defRPr>
            </a:lvl2pPr>
            <a:lvl3pPr algn="l" defTabSz="548640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rgbClr val="1F497D"/>
                </a:solidFill>
                <a:latin typeface="Arial Narrow" pitchFamily="34" charset="0"/>
              </a:defRPr>
            </a:lvl3pPr>
            <a:lvl4pPr algn="l" defTabSz="548640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rgbClr val="1F497D"/>
                </a:solidFill>
                <a:latin typeface="Arial Narrow" pitchFamily="34" charset="0"/>
              </a:defRPr>
            </a:lvl4pPr>
            <a:lvl5pPr algn="l" defTabSz="548640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rgbClr val="1F497D"/>
                </a:solidFill>
                <a:latin typeface="Arial Narrow" pitchFamily="34" charset="0"/>
              </a:defRPr>
            </a:lvl5pPr>
            <a:lvl6pPr marL="54864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6pPr>
            <a:lvl7pPr marL="109728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7pPr>
            <a:lvl8pPr marL="164592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8pPr>
            <a:lvl9pPr marL="219456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sz="2977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Clique para editar o título mestre</a:t>
            </a:r>
            <a:endParaRPr sz="2977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Espaço Reservado para Texto 6"/>
          <p:cNvSpPr txBox="1">
            <a:spLocks/>
          </p:cNvSpPr>
          <p:nvPr userDrawn="1"/>
        </p:nvSpPr>
        <p:spPr>
          <a:xfrm>
            <a:off x="700183" y="2716220"/>
            <a:ext cx="4542370" cy="9162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t-BR" sz="3360" b="1" kern="1200" dirty="0" smtClean="0">
                <a:solidFill>
                  <a:srgbClr val="FCCA33"/>
                </a:solidFill>
                <a:latin typeface="Petrobras Sans" panose="020B0606020204030204" pitchFamily="34" charset="0"/>
                <a:ea typeface="+mn-ea"/>
                <a:cs typeface="Arial" panose="020B0604020202020204" pitchFamily="34" charset="0"/>
              </a:defRPr>
            </a:lvl1pPr>
            <a:lvl2pPr marL="891540" indent="-34290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pt-BR" sz="2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371600" indent="-27432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pt-B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20240" indent="-27432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pt-BR" sz="192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68880" indent="-27432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pt-BR" sz="192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sz="2977" dirty="0">
                <a:latin typeface="Trebuchet MS" panose="020B0603020202020204" pitchFamily="34" charset="0"/>
              </a:rPr>
              <a:t>Clique para editar o texto mestre</a:t>
            </a:r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99" y="0"/>
            <a:ext cx="9175800" cy="6858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580" y="72678"/>
            <a:ext cx="1993924" cy="9080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299" y="6323553"/>
            <a:ext cx="403894" cy="41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5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86040" rtl="0" eaLnBrk="1" fontAlgn="base" hangingPunct="1">
        <a:spcBef>
          <a:spcPct val="0"/>
        </a:spcBef>
        <a:spcAft>
          <a:spcPct val="0"/>
        </a:spcAft>
        <a:defRPr sz="2551" b="1" kern="1200">
          <a:solidFill>
            <a:srgbClr val="1F497D"/>
          </a:solidFill>
          <a:latin typeface="Arial Narrow" panose="020B0606020202030204" pitchFamily="34" charset="0"/>
          <a:ea typeface="+mj-ea"/>
          <a:cs typeface="+mj-cs"/>
        </a:defRPr>
      </a:lvl1pPr>
      <a:lvl2pPr algn="l" defTabSz="486040" rtl="0" eaLnBrk="1" fontAlgn="base" hangingPunct="1">
        <a:spcBef>
          <a:spcPct val="0"/>
        </a:spcBef>
        <a:spcAft>
          <a:spcPct val="0"/>
        </a:spcAft>
        <a:defRPr sz="2551" b="1">
          <a:solidFill>
            <a:srgbClr val="1F497D"/>
          </a:solidFill>
          <a:latin typeface="Arial Narrow" pitchFamily="34" charset="0"/>
        </a:defRPr>
      </a:lvl2pPr>
      <a:lvl3pPr algn="l" defTabSz="486040" rtl="0" eaLnBrk="1" fontAlgn="base" hangingPunct="1">
        <a:spcBef>
          <a:spcPct val="0"/>
        </a:spcBef>
        <a:spcAft>
          <a:spcPct val="0"/>
        </a:spcAft>
        <a:defRPr sz="2551" b="1">
          <a:solidFill>
            <a:srgbClr val="1F497D"/>
          </a:solidFill>
          <a:latin typeface="Arial Narrow" pitchFamily="34" charset="0"/>
        </a:defRPr>
      </a:lvl3pPr>
      <a:lvl4pPr algn="l" defTabSz="486040" rtl="0" eaLnBrk="1" fontAlgn="base" hangingPunct="1">
        <a:spcBef>
          <a:spcPct val="0"/>
        </a:spcBef>
        <a:spcAft>
          <a:spcPct val="0"/>
        </a:spcAft>
        <a:defRPr sz="2551" b="1">
          <a:solidFill>
            <a:srgbClr val="1F497D"/>
          </a:solidFill>
          <a:latin typeface="Arial Narrow" pitchFamily="34" charset="0"/>
        </a:defRPr>
      </a:lvl4pPr>
      <a:lvl5pPr algn="l" defTabSz="486040" rtl="0" eaLnBrk="1" fontAlgn="base" hangingPunct="1">
        <a:spcBef>
          <a:spcPct val="0"/>
        </a:spcBef>
        <a:spcAft>
          <a:spcPct val="0"/>
        </a:spcAft>
        <a:defRPr sz="2551" b="1">
          <a:solidFill>
            <a:srgbClr val="1F497D"/>
          </a:solidFill>
          <a:latin typeface="Arial Narrow" pitchFamily="34" charset="0"/>
        </a:defRPr>
      </a:lvl5pPr>
      <a:lvl6pPr marL="486040" algn="ctr" defTabSz="486040" rtl="0" eaLnBrk="1" fontAlgn="base" hangingPunct="1">
        <a:spcBef>
          <a:spcPct val="0"/>
        </a:spcBef>
        <a:spcAft>
          <a:spcPct val="0"/>
        </a:spcAft>
        <a:defRPr sz="4678">
          <a:solidFill>
            <a:schemeClr val="tx1"/>
          </a:solidFill>
          <a:latin typeface="Calibri" pitchFamily="34" charset="0"/>
        </a:defRPr>
      </a:lvl6pPr>
      <a:lvl7pPr marL="972080" algn="ctr" defTabSz="486040" rtl="0" eaLnBrk="1" fontAlgn="base" hangingPunct="1">
        <a:spcBef>
          <a:spcPct val="0"/>
        </a:spcBef>
        <a:spcAft>
          <a:spcPct val="0"/>
        </a:spcAft>
        <a:defRPr sz="4678">
          <a:solidFill>
            <a:schemeClr val="tx1"/>
          </a:solidFill>
          <a:latin typeface="Calibri" pitchFamily="34" charset="0"/>
        </a:defRPr>
      </a:lvl7pPr>
      <a:lvl8pPr marL="1458121" algn="ctr" defTabSz="486040" rtl="0" eaLnBrk="1" fontAlgn="base" hangingPunct="1">
        <a:spcBef>
          <a:spcPct val="0"/>
        </a:spcBef>
        <a:spcAft>
          <a:spcPct val="0"/>
        </a:spcAft>
        <a:defRPr sz="4678">
          <a:solidFill>
            <a:schemeClr val="tx1"/>
          </a:solidFill>
          <a:latin typeface="Calibri" pitchFamily="34" charset="0"/>
        </a:defRPr>
      </a:lvl8pPr>
      <a:lvl9pPr marL="1944161" algn="ctr" defTabSz="486040" rtl="0" eaLnBrk="1" fontAlgn="base" hangingPunct="1">
        <a:spcBef>
          <a:spcPct val="0"/>
        </a:spcBef>
        <a:spcAft>
          <a:spcPct val="0"/>
        </a:spcAft>
        <a:defRPr sz="4678">
          <a:solidFill>
            <a:schemeClr val="tx1"/>
          </a:solidFill>
          <a:latin typeface="Calibri" pitchFamily="34" charset="0"/>
        </a:defRPr>
      </a:lvl9pPr>
    </p:titleStyle>
    <p:bodyStyle>
      <a:lvl1pPr marL="364530" indent="-364530" algn="l" defTabSz="48604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551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89815" indent="-303775" algn="l" defTabSz="48604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26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215100" indent="-243020" algn="l" defTabSz="48604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701141" indent="-243020" algn="l" defTabSz="48604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01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187181" indent="-243020" algn="l" defTabSz="48604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701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673221" indent="-243020" algn="l" defTabSz="486040" rtl="0" eaLnBrk="1" latinLnBrk="0" hangingPunct="1">
        <a:spcBef>
          <a:spcPct val="20000"/>
        </a:spcBef>
        <a:buFont typeface="Arial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159261" indent="-243020" algn="l" defTabSz="486040" rtl="0" eaLnBrk="1" latinLnBrk="0" hangingPunct="1">
        <a:spcBef>
          <a:spcPct val="20000"/>
        </a:spcBef>
        <a:buFont typeface="Arial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645301" indent="-243020" algn="l" defTabSz="486040" rtl="0" eaLnBrk="1" latinLnBrk="0" hangingPunct="1">
        <a:spcBef>
          <a:spcPct val="20000"/>
        </a:spcBef>
        <a:buFont typeface="Arial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131341" indent="-243020" algn="l" defTabSz="486040" rtl="0" eaLnBrk="1" latinLnBrk="0" hangingPunct="1">
        <a:spcBef>
          <a:spcPct val="20000"/>
        </a:spcBef>
        <a:buFont typeface="Arial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1pPr>
      <a:lvl2pPr marL="486040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2pPr>
      <a:lvl3pPr marL="972080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3pPr>
      <a:lvl4pPr marL="1458121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4pPr>
      <a:lvl5pPr marL="1944161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5pPr>
      <a:lvl6pPr marL="2430201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6pPr>
      <a:lvl7pPr marL="2916241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7pPr>
      <a:lvl8pPr marL="3402281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8pPr>
      <a:lvl9pPr marL="3888321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55723" cy="13335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30" name="Line 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0" y="1346200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ctr"/>
          <a:lstStyle/>
          <a:p>
            <a:pPr defTabSz="914400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6" name="Imagem 5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6477000"/>
            <a:ext cx="9155723" cy="3937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9" name="Line 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0" y="6464300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ctr"/>
          <a:lstStyle/>
          <a:p>
            <a:pPr defTabSz="914400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5" name="Imagem 4"/>
          <p:cNvPicPr>
            <a:picLocks/>
          </p:cNvPicPr>
          <p:nvPr>
            <p:custDataLst>
              <p:tags r:id="rId1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60" y="317500"/>
            <a:ext cx="2244969" cy="85725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Line 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51692" y="6553200"/>
            <a:ext cx="1466" cy="228600"/>
          </a:xfrm>
          <a:prstGeom prst="line">
            <a:avLst/>
          </a:prstGeom>
          <a:noFill/>
          <a:ln w="12700">
            <a:solidFill>
              <a:srgbClr val="D3D3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ctr"/>
          <a:lstStyle/>
          <a:p>
            <a:pPr defTabSz="914400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351692" y="698500"/>
            <a:ext cx="6096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ts val="900"/>
              </a:spcBef>
              <a:spcAft>
                <a:spcPct val="0"/>
              </a:spcAft>
              <a:buNone/>
            </a:pPr>
            <a:r>
              <a:rPr lang="de-DE"/>
              <a:t>Titelmasterformat durch Klicken bearbeiten</a:t>
            </a:r>
          </a:p>
        </p:txBody>
      </p:sp>
      <p:sp>
        <p:nvSpPr>
          <p:cNvPr id="4" name="CaixaDeTexto 3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439615" y="6677680"/>
            <a:ext cx="6330462" cy="122301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rtlCol="0" anchor="ctr">
            <a:noAutofit/>
          </a:bodyPr>
          <a:lstStyle/>
          <a:p>
            <a:pPr defTabSz="914400"/>
            <a:r>
              <a:rPr lang="pt-BR" sz="700" dirty="0">
                <a:solidFill>
                  <a:srgbClr val="8E8E8E"/>
                </a:solidFill>
              </a:rPr>
              <a:t>MAHLE Metal Leve S.A.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351693" y="1485900"/>
            <a:ext cx="844061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0" y="6477000"/>
            <a:ext cx="351692" cy="381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800" noProof="1" smtClean="0">
                <a:solidFill>
                  <a:srgbClr val="FFFFFF"/>
                </a:solidFill>
              </a:defRPr>
            </a:lvl1pPr>
          </a:lstStyle>
          <a:p>
            <a:pPr defTabSz="914400">
              <a:defRPr/>
            </a:pPr>
            <a:fld id="{FC2B91C4-B565-4359-BF9E-EAB517184C25}" type="slidenum">
              <a:rPr lang="pt-BR"/>
              <a:pPr defTabSz="914400"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43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</p:sldLayoutIdLst>
  <p:transition/>
  <p:txStyles>
    <p:titleStyle>
      <a:lvl1pPr algn="l" rtl="0" eaLnBrk="0" fontAlgn="base" hangingPunct="0">
        <a:spcBef>
          <a:spcPts val="900"/>
        </a:spcBef>
        <a:spcAft>
          <a:spcPct val="0"/>
        </a:spcAft>
        <a:defRPr sz="2000" b="0" i="0" u="none">
          <a:solidFill>
            <a:srgbClr val="000000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5pPr>
      <a:lvl6pPr marL="457200"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6pPr>
      <a:lvl7pPr marL="914400"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7pPr>
      <a:lvl8pPr marL="1371600"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8pPr>
      <a:lvl9pPr marL="1828800"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9pPr>
    </p:titleStyle>
    <p:bodyStyle>
      <a:lvl1pPr marL="482600" indent="-482600" algn="l" rtl="0" eaLnBrk="0" fontAlgn="base" hangingPunct="0">
        <a:lnSpc>
          <a:spcPts val="1800"/>
        </a:lnSpc>
        <a:spcBef>
          <a:spcPts val="900"/>
        </a:spcBef>
        <a:spcAft>
          <a:spcPts val="0"/>
        </a:spcAft>
        <a:buClr>
          <a:srgbClr val="1E2A63"/>
        </a:buClr>
        <a:buSzPct val="100000"/>
        <a:buFont typeface="Wingdings"/>
        <a:buChar char="n"/>
        <a:defRPr sz="1600" b="0" i="0" u="none">
          <a:solidFill>
            <a:srgbClr val="000000"/>
          </a:solidFill>
          <a:latin typeface="Arial"/>
          <a:ea typeface="+mn-ea"/>
          <a:cs typeface="+mn-cs"/>
        </a:defRPr>
      </a:lvl1pPr>
      <a:lvl2pPr marL="958850" indent="-457200" algn="l" rtl="0" eaLnBrk="0" fontAlgn="base" hangingPunct="0">
        <a:lnSpc>
          <a:spcPts val="1800"/>
        </a:lnSpc>
        <a:spcBef>
          <a:spcPts val="900"/>
        </a:spcBef>
        <a:spcAft>
          <a:spcPts val="0"/>
        </a:spcAft>
        <a:buClr>
          <a:srgbClr val="1E2A63"/>
        </a:buClr>
        <a:buSzPct val="100000"/>
        <a:buFont typeface="Arial"/>
        <a:buChar char="–"/>
        <a:defRPr sz="1600" b="0" i="0" u="none">
          <a:solidFill>
            <a:srgbClr val="000000"/>
          </a:solidFill>
          <a:latin typeface="Arial"/>
        </a:defRPr>
      </a:lvl2pPr>
      <a:lvl3pPr marL="1383030" indent="-419100" algn="l" rtl="0" eaLnBrk="0" fontAlgn="base" hangingPunct="0">
        <a:lnSpc>
          <a:spcPts val="1800"/>
        </a:lnSpc>
        <a:spcBef>
          <a:spcPts val="900"/>
        </a:spcBef>
        <a:spcAft>
          <a:spcPts val="0"/>
        </a:spcAft>
        <a:buClr>
          <a:srgbClr val="1E2A63"/>
        </a:buClr>
        <a:buSzPct val="100000"/>
        <a:buFont typeface="Wingdings"/>
        <a:buChar char="§"/>
        <a:defRPr sz="1600" b="0" i="0" u="none">
          <a:solidFill>
            <a:srgbClr val="000000"/>
          </a:solidFill>
          <a:latin typeface="Arial"/>
        </a:defRPr>
      </a:lvl3pPr>
      <a:lvl4pPr marL="1802130" indent="-419100" algn="l" rtl="0" eaLnBrk="0" fontAlgn="base" hangingPunct="0">
        <a:lnSpc>
          <a:spcPts val="1800"/>
        </a:lnSpc>
        <a:spcBef>
          <a:spcPts val="900"/>
        </a:spcBef>
        <a:spcAft>
          <a:spcPts val="0"/>
        </a:spcAft>
        <a:buClr>
          <a:srgbClr val="1E2A63"/>
        </a:buClr>
        <a:buSzPct val="100000"/>
        <a:buFont typeface="Wingdings"/>
        <a:buChar char="§"/>
        <a:defRPr sz="1600" b="0" i="0" u="none">
          <a:solidFill>
            <a:srgbClr val="000000"/>
          </a:solidFill>
          <a:latin typeface="Arial"/>
        </a:defRPr>
      </a:lvl4pPr>
      <a:lvl5pPr marL="2221230" indent="-419100" algn="l" rtl="0" eaLnBrk="0" fontAlgn="base" hangingPunct="0">
        <a:lnSpc>
          <a:spcPts val="1800"/>
        </a:lnSpc>
        <a:spcBef>
          <a:spcPts val="900"/>
        </a:spcBef>
        <a:spcAft>
          <a:spcPts val="0"/>
        </a:spcAft>
        <a:buClr>
          <a:srgbClr val="1E2A63"/>
        </a:buClr>
        <a:buSzPct val="100000"/>
        <a:buFont typeface="Wingdings"/>
        <a:buChar char="§"/>
        <a:defRPr sz="1600" b="0" i="0" u="none">
          <a:solidFill>
            <a:srgbClr val="000000"/>
          </a:solidFill>
          <a:latin typeface="Arial"/>
        </a:defRPr>
      </a:lvl5pPr>
      <a:lvl6pPr marL="2678113" indent="-419100" algn="l" rtl="0" eaLnBrk="0" fontAlgn="base" hangingPunct="0">
        <a:lnSpc>
          <a:spcPts val="1800"/>
        </a:lnSpc>
        <a:spcBef>
          <a:spcPts val="900"/>
        </a:spcBef>
        <a:spcAft>
          <a:spcPct val="0"/>
        </a:spcAft>
        <a:buClr>
          <a:srgbClr val="1E2A63"/>
        </a:buClr>
        <a:buSzPct val="100000"/>
        <a:buFont typeface="Wingdings" pitchFamily="2" charset="2"/>
        <a:buChar char="§"/>
        <a:defRPr sz="800">
          <a:solidFill>
            <a:schemeClr val="tx1"/>
          </a:solidFill>
          <a:latin typeface="+mn-lt"/>
        </a:defRPr>
      </a:lvl6pPr>
      <a:lvl7pPr marL="3135313" indent="-419100" algn="l" rtl="0" eaLnBrk="0" fontAlgn="base" hangingPunct="0">
        <a:lnSpc>
          <a:spcPts val="1800"/>
        </a:lnSpc>
        <a:spcBef>
          <a:spcPts val="900"/>
        </a:spcBef>
        <a:spcAft>
          <a:spcPct val="0"/>
        </a:spcAft>
        <a:buClr>
          <a:srgbClr val="1E2A63"/>
        </a:buClr>
        <a:buSzPct val="100000"/>
        <a:buFont typeface="Wingdings" pitchFamily="2" charset="2"/>
        <a:buChar char="§"/>
        <a:defRPr sz="800">
          <a:solidFill>
            <a:schemeClr val="tx1"/>
          </a:solidFill>
          <a:latin typeface="+mn-lt"/>
        </a:defRPr>
      </a:lvl7pPr>
      <a:lvl8pPr marL="3592513" indent="-419100" algn="l" rtl="0" eaLnBrk="0" fontAlgn="base" hangingPunct="0">
        <a:lnSpc>
          <a:spcPts val="1800"/>
        </a:lnSpc>
        <a:spcBef>
          <a:spcPts val="900"/>
        </a:spcBef>
        <a:spcAft>
          <a:spcPct val="0"/>
        </a:spcAft>
        <a:buClr>
          <a:srgbClr val="1E2A63"/>
        </a:buClr>
        <a:buSzPct val="100000"/>
        <a:buFont typeface="Wingdings" pitchFamily="2" charset="2"/>
        <a:buChar char="§"/>
        <a:defRPr sz="800">
          <a:solidFill>
            <a:schemeClr val="tx1"/>
          </a:solidFill>
          <a:latin typeface="+mn-lt"/>
        </a:defRPr>
      </a:lvl8pPr>
      <a:lvl9pPr marL="4049713" indent="-419100" algn="l" rtl="0" eaLnBrk="0" fontAlgn="base" hangingPunct="0">
        <a:lnSpc>
          <a:spcPts val="1800"/>
        </a:lnSpc>
        <a:spcBef>
          <a:spcPts val="900"/>
        </a:spcBef>
        <a:spcAft>
          <a:spcPct val="0"/>
        </a:spcAft>
        <a:buClr>
          <a:srgbClr val="1E2A63"/>
        </a:buClr>
        <a:buSzPct val="100000"/>
        <a:buFont typeface="Wingdings" pitchFamily="2" charset="2"/>
        <a:buChar char="§"/>
        <a:defRPr sz="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55723" cy="13335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30" name="Line 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0" y="1346200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ctr"/>
          <a:lstStyle/>
          <a:p>
            <a:pPr defTabSz="914400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6" name="Imagem 5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6477000"/>
            <a:ext cx="9155723" cy="3937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9" name="Line 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0" y="6464300"/>
            <a:ext cx="9144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ctr"/>
          <a:lstStyle/>
          <a:p>
            <a:pPr defTabSz="914400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5" name="Imagem 4"/>
          <p:cNvPicPr>
            <a:picLocks/>
          </p:cNvPicPr>
          <p:nvPr>
            <p:custDataLst>
              <p:tags r:id="rId1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60" y="317500"/>
            <a:ext cx="2244969" cy="85725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Line 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51692" y="6553200"/>
            <a:ext cx="1466" cy="228600"/>
          </a:xfrm>
          <a:prstGeom prst="line">
            <a:avLst/>
          </a:prstGeom>
          <a:noFill/>
          <a:ln w="12700">
            <a:solidFill>
              <a:srgbClr val="D3D3D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ctr"/>
          <a:lstStyle/>
          <a:p>
            <a:pPr defTabSz="914400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351692" y="698500"/>
            <a:ext cx="6096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ts val="900"/>
              </a:spcBef>
              <a:spcAft>
                <a:spcPct val="0"/>
              </a:spcAft>
              <a:buNone/>
            </a:pPr>
            <a:r>
              <a:rPr lang="de-DE"/>
              <a:t>Titelmasterformat durch Klicken bearbeiten</a:t>
            </a:r>
          </a:p>
        </p:txBody>
      </p:sp>
      <p:sp>
        <p:nvSpPr>
          <p:cNvPr id="4" name="CaixaDeTexto 3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439615" y="6677720"/>
            <a:ext cx="6330462" cy="122301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rtlCol="0" anchor="ctr">
            <a:noAutofit/>
          </a:bodyPr>
          <a:lstStyle/>
          <a:p>
            <a:pPr defTabSz="914400"/>
            <a:r>
              <a:rPr lang="pt-BR" sz="700" dirty="0">
                <a:solidFill>
                  <a:srgbClr val="8E8E8E"/>
                </a:solidFill>
              </a:rPr>
              <a:t>MAHLE Metal Leve S.A.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351693" y="1485900"/>
            <a:ext cx="844061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0" y="6477000"/>
            <a:ext cx="351692" cy="381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800" noProof="1" smtClean="0">
                <a:solidFill>
                  <a:srgbClr val="FFFFFF"/>
                </a:solidFill>
              </a:defRPr>
            </a:lvl1pPr>
          </a:lstStyle>
          <a:p>
            <a:pPr defTabSz="914400">
              <a:defRPr/>
            </a:pPr>
            <a:fld id="{FC2B91C4-B565-4359-BF9E-EAB517184C25}" type="slidenum">
              <a:rPr lang="pt-BR"/>
              <a:pPr defTabSz="914400"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07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</p:sldLayoutIdLst>
  <p:transition/>
  <p:txStyles>
    <p:titleStyle>
      <a:lvl1pPr algn="l" rtl="0" eaLnBrk="0" fontAlgn="base" hangingPunct="0">
        <a:spcBef>
          <a:spcPts val="900"/>
        </a:spcBef>
        <a:spcAft>
          <a:spcPct val="0"/>
        </a:spcAft>
        <a:defRPr sz="2000" b="0" i="0" u="none">
          <a:solidFill>
            <a:srgbClr val="000000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5pPr>
      <a:lvl6pPr marL="457200"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6pPr>
      <a:lvl7pPr marL="914400"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7pPr>
      <a:lvl8pPr marL="1371600"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8pPr>
      <a:lvl9pPr marL="1828800" algn="l" rtl="0" eaLnBrk="0" fontAlgn="base" hangingPunct="0">
        <a:spcBef>
          <a:spcPts val="90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9pPr>
    </p:titleStyle>
    <p:bodyStyle>
      <a:lvl1pPr marL="482600" indent="-482600" algn="l" rtl="0" eaLnBrk="0" fontAlgn="base" hangingPunct="0">
        <a:lnSpc>
          <a:spcPts val="1800"/>
        </a:lnSpc>
        <a:spcBef>
          <a:spcPts val="900"/>
        </a:spcBef>
        <a:spcAft>
          <a:spcPts val="0"/>
        </a:spcAft>
        <a:buClr>
          <a:srgbClr val="1E2A63"/>
        </a:buClr>
        <a:buSzPct val="100000"/>
        <a:buFont typeface="Wingdings"/>
        <a:buChar char="n"/>
        <a:defRPr sz="1600" b="0" i="0" u="none">
          <a:solidFill>
            <a:srgbClr val="000000"/>
          </a:solidFill>
          <a:latin typeface="Arial"/>
          <a:ea typeface="+mn-ea"/>
          <a:cs typeface="+mn-cs"/>
        </a:defRPr>
      </a:lvl1pPr>
      <a:lvl2pPr marL="958850" indent="-457200" algn="l" rtl="0" eaLnBrk="0" fontAlgn="base" hangingPunct="0">
        <a:lnSpc>
          <a:spcPts val="1800"/>
        </a:lnSpc>
        <a:spcBef>
          <a:spcPts val="900"/>
        </a:spcBef>
        <a:spcAft>
          <a:spcPts val="0"/>
        </a:spcAft>
        <a:buClr>
          <a:srgbClr val="1E2A63"/>
        </a:buClr>
        <a:buSzPct val="100000"/>
        <a:buFont typeface="Arial"/>
        <a:buChar char="–"/>
        <a:defRPr sz="1600" b="0" i="0" u="none">
          <a:solidFill>
            <a:srgbClr val="000000"/>
          </a:solidFill>
          <a:latin typeface="Arial"/>
        </a:defRPr>
      </a:lvl2pPr>
      <a:lvl3pPr marL="1383030" indent="-419100" algn="l" rtl="0" eaLnBrk="0" fontAlgn="base" hangingPunct="0">
        <a:lnSpc>
          <a:spcPts val="1800"/>
        </a:lnSpc>
        <a:spcBef>
          <a:spcPts val="900"/>
        </a:spcBef>
        <a:spcAft>
          <a:spcPts val="0"/>
        </a:spcAft>
        <a:buClr>
          <a:srgbClr val="1E2A63"/>
        </a:buClr>
        <a:buSzPct val="100000"/>
        <a:buFont typeface="Wingdings"/>
        <a:buChar char="§"/>
        <a:defRPr sz="1600" b="0" i="0" u="none">
          <a:solidFill>
            <a:srgbClr val="000000"/>
          </a:solidFill>
          <a:latin typeface="Arial"/>
        </a:defRPr>
      </a:lvl3pPr>
      <a:lvl4pPr marL="1802130" indent="-419100" algn="l" rtl="0" eaLnBrk="0" fontAlgn="base" hangingPunct="0">
        <a:lnSpc>
          <a:spcPts val="1800"/>
        </a:lnSpc>
        <a:spcBef>
          <a:spcPts val="900"/>
        </a:spcBef>
        <a:spcAft>
          <a:spcPts val="0"/>
        </a:spcAft>
        <a:buClr>
          <a:srgbClr val="1E2A63"/>
        </a:buClr>
        <a:buSzPct val="100000"/>
        <a:buFont typeface="Wingdings"/>
        <a:buChar char="§"/>
        <a:defRPr sz="1600" b="0" i="0" u="none">
          <a:solidFill>
            <a:srgbClr val="000000"/>
          </a:solidFill>
          <a:latin typeface="Arial"/>
        </a:defRPr>
      </a:lvl4pPr>
      <a:lvl5pPr marL="2221230" indent="-419100" algn="l" rtl="0" eaLnBrk="0" fontAlgn="base" hangingPunct="0">
        <a:lnSpc>
          <a:spcPts val="1800"/>
        </a:lnSpc>
        <a:spcBef>
          <a:spcPts val="900"/>
        </a:spcBef>
        <a:spcAft>
          <a:spcPts val="0"/>
        </a:spcAft>
        <a:buClr>
          <a:srgbClr val="1E2A63"/>
        </a:buClr>
        <a:buSzPct val="100000"/>
        <a:buFont typeface="Wingdings"/>
        <a:buChar char="§"/>
        <a:defRPr sz="1600" b="0" i="0" u="none">
          <a:solidFill>
            <a:srgbClr val="000000"/>
          </a:solidFill>
          <a:latin typeface="Arial"/>
        </a:defRPr>
      </a:lvl5pPr>
      <a:lvl6pPr marL="2678113" indent="-419100" algn="l" rtl="0" eaLnBrk="0" fontAlgn="base" hangingPunct="0">
        <a:lnSpc>
          <a:spcPts val="1800"/>
        </a:lnSpc>
        <a:spcBef>
          <a:spcPts val="900"/>
        </a:spcBef>
        <a:spcAft>
          <a:spcPct val="0"/>
        </a:spcAft>
        <a:buClr>
          <a:srgbClr val="1E2A63"/>
        </a:buClr>
        <a:buSzPct val="100000"/>
        <a:buFont typeface="Wingdings" pitchFamily="2" charset="2"/>
        <a:buChar char="§"/>
        <a:defRPr sz="800">
          <a:solidFill>
            <a:schemeClr val="tx1"/>
          </a:solidFill>
          <a:latin typeface="+mn-lt"/>
        </a:defRPr>
      </a:lvl6pPr>
      <a:lvl7pPr marL="3135313" indent="-419100" algn="l" rtl="0" eaLnBrk="0" fontAlgn="base" hangingPunct="0">
        <a:lnSpc>
          <a:spcPts val="1800"/>
        </a:lnSpc>
        <a:spcBef>
          <a:spcPts val="900"/>
        </a:spcBef>
        <a:spcAft>
          <a:spcPct val="0"/>
        </a:spcAft>
        <a:buClr>
          <a:srgbClr val="1E2A63"/>
        </a:buClr>
        <a:buSzPct val="100000"/>
        <a:buFont typeface="Wingdings" pitchFamily="2" charset="2"/>
        <a:buChar char="§"/>
        <a:defRPr sz="800">
          <a:solidFill>
            <a:schemeClr val="tx1"/>
          </a:solidFill>
          <a:latin typeface="+mn-lt"/>
        </a:defRPr>
      </a:lvl7pPr>
      <a:lvl8pPr marL="3592513" indent="-419100" algn="l" rtl="0" eaLnBrk="0" fontAlgn="base" hangingPunct="0">
        <a:lnSpc>
          <a:spcPts val="1800"/>
        </a:lnSpc>
        <a:spcBef>
          <a:spcPts val="900"/>
        </a:spcBef>
        <a:spcAft>
          <a:spcPct val="0"/>
        </a:spcAft>
        <a:buClr>
          <a:srgbClr val="1E2A63"/>
        </a:buClr>
        <a:buSzPct val="100000"/>
        <a:buFont typeface="Wingdings" pitchFamily="2" charset="2"/>
        <a:buChar char="§"/>
        <a:defRPr sz="800">
          <a:solidFill>
            <a:schemeClr val="tx1"/>
          </a:solidFill>
          <a:latin typeface="+mn-lt"/>
        </a:defRPr>
      </a:lvl8pPr>
      <a:lvl9pPr marL="4049713" indent="-419100" algn="l" rtl="0" eaLnBrk="0" fontAlgn="base" hangingPunct="0">
        <a:lnSpc>
          <a:spcPts val="1800"/>
        </a:lnSpc>
        <a:spcBef>
          <a:spcPts val="900"/>
        </a:spcBef>
        <a:spcAft>
          <a:spcPct val="0"/>
        </a:spcAft>
        <a:buClr>
          <a:srgbClr val="1E2A63"/>
        </a:buClr>
        <a:buSzPct val="100000"/>
        <a:buFont typeface="Wingdings" pitchFamily="2" charset="2"/>
        <a:buChar char="§"/>
        <a:defRPr sz="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1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5" Type="http://schemas.openxmlformats.org/officeDocument/2006/relationships/image" Target="../media/image23.jpeg"/><Relationship Id="rId10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mailto:bio@mme.gov.b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unica.com.br/arquivos/imagens/2012/10/m2_ad4693284564d83831c959b282b38244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6" y="82626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unica.com.br/arquivos/imagens/2012/10/m2_ce8e2a8aa51d382251c0bf50e1889994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0" y="5100729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unica.com.br/arquivos/imagens/2012/10/m2_ca6e80d4cb561298fac14c0dd8d2f0e8.jp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r="8898"/>
          <a:stretch/>
        </p:blipFill>
        <p:spPr bwMode="auto">
          <a:xfrm>
            <a:off x="134829" y="893663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www.abiove.org.br/site/_FILES/Portugues/galeria_fotos/24082012-174633-oleaginosas04_girassol01_200dpi_1600x1200px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11" y="84485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://www.abiove.org.br/site/_FILES/Portugues/galeria_fotos/24082012-154017-soja000_planta01_300dpi_1600x1200px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37" y="81586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www.abiove.org.br/site/_FILES/Portugues/galeria_fotos/24082012-153244-soja003_colheita01_200dpi_1600x1200px.jp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73" y="82626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www.abiove.org.br/site/_FILES/Portugues/galeria_fotos/24082012-152717-soja002_grao04_300dpi_1600x1200px.jpg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0" y="5907826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://www.abiove.org.br/site/_FILES/Portugues/galeria_fotos/24082012-164244-soja008_porto02_100dpi_600x400px.jpg"/>
          <p:cNvPicPr preferRelativeResize="0">
            <a:picLocks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" r="1"/>
          <a:stretch/>
        </p:blipFill>
        <p:spPr bwMode="auto">
          <a:xfrm>
            <a:off x="1620973" y="893663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abiove.org.br/site/_FILES/Portugues/galeria_fotos/24082012-162525-soja007_process_sub01_100dpi_600x400px.jpg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5" y="1700760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biove.org.br/site/_FILES/Portugues/galeria_fotos/24082012-163550-soja007_process_sub_200dpi_2400x1200px.jpg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3" y="2554489"/>
            <a:ext cx="1404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nica.com.br/arquivos/imagens/2012/10/m2_578a6f0bd43d1a1c4322ac73b2cd8539.jpg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4" y="3429000"/>
            <a:ext cx="1404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nica.com.br/arquivos/imagens/2012/10/m2_8a94eeab1f2dfbbb0253f6b68d71f8a1.jpg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5" y="4283112"/>
            <a:ext cx="1404000" cy="75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icardogomide\Pictures\cana.jpg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41" y="1700760"/>
            <a:ext cx="1404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-17715" y="6656276"/>
            <a:ext cx="2088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solidFill>
                  <a:schemeClr val="bg1">
                    <a:lumMod val="75000"/>
                  </a:schemeClr>
                </a:solidFill>
              </a:rPr>
              <a:t>Fotos: UNICA, ABIOVE e GRANBIO.</a:t>
            </a:r>
            <a:endParaRPr lang="pt-B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8" name="Picture 4" descr="C:\Users\ricardogomide\Pictures\laborat.jpg"/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91" y="889888"/>
            <a:ext cx="1404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ricardogomide\Pictures\fabrica-5.jpg"/>
          <p:cNvPicPr preferRelativeResize="0"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10" y="2546352"/>
            <a:ext cx="1404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1724425" y="1988800"/>
            <a:ext cx="7286162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DBIO</a:t>
            </a:r>
          </a:p>
          <a:p>
            <a:pPr algn="r"/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Departamento de Biocombustíveis</a:t>
            </a:r>
          </a:p>
          <a:p>
            <a:pPr algn="r"/>
            <a:endParaRPr lang="pt-B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endParaRPr lang="pt-BR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Audiência Pública – CRA – Senado Federal</a:t>
            </a:r>
          </a:p>
          <a:p>
            <a:pPr algn="r"/>
            <a:r>
              <a:rPr lang="pt-BR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Relatório socioeconômico e ambiental da </a:t>
            </a:r>
            <a:br>
              <a:rPr lang="pt-BR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produção de etanol de milho no Centro-Oeste brasileiro</a:t>
            </a:r>
          </a:p>
          <a:p>
            <a:pPr algn="r"/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643482" y="5373270"/>
            <a:ext cx="33639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dirty="0" smtClean="0"/>
              <a:t>Brasília, 27 de novembro de 2018</a:t>
            </a:r>
          </a:p>
          <a:p>
            <a:pPr algn="r"/>
            <a:endParaRPr lang="pt-BR" b="1" dirty="0" smtClean="0"/>
          </a:p>
          <a:p>
            <a:pPr algn="r"/>
            <a:r>
              <a:rPr lang="pt-BR" b="1" dirty="0" smtClean="0"/>
              <a:t>Marlon Arraes Jardim</a:t>
            </a:r>
          </a:p>
          <a:p>
            <a:pPr algn="r"/>
            <a:r>
              <a:rPr lang="pt-BR" b="1" dirty="0" smtClean="0"/>
              <a:t>Coordenador-Geral de Etanol</a:t>
            </a:r>
          </a:p>
        </p:txBody>
      </p:sp>
      <p:grpSp>
        <p:nvGrpSpPr>
          <p:cNvPr id="23" name="Grupo 27"/>
          <p:cNvGrpSpPr/>
          <p:nvPr/>
        </p:nvGrpSpPr>
        <p:grpSpPr>
          <a:xfrm>
            <a:off x="6271383" y="155888"/>
            <a:ext cx="2628131" cy="599846"/>
            <a:chOff x="3298906" y="0"/>
            <a:chExt cx="3130469" cy="762505"/>
          </a:xfrm>
        </p:grpSpPr>
        <p:pic>
          <p:nvPicPr>
            <p:cNvPr id="26" name="Imagem 25" descr="GovernoFederal-Positiva-cmyk-0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34" b="20320"/>
            <a:stretch>
              <a:fillRect/>
            </a:stretch>
          </p:blipFill>
          <p:spPr bwMode="auto">
            <a:xfrm>
              <a:off x="4686300" y="0"/>
              <a:ext cx="1743075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CaixaDeTexto 26"/>
            <p:cNvSpPr txBox="1"/>
            <p:nvPr/>
          </p:nvSpPr>
          <p:spPr>
            <a:xfrm>
              <a:off x="3298906" y="214775"/>
              <a:ext cx="1502621" cy="547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100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Ministério de</a:t>
              </a:r>
              <a:endParaRPr lang="pt-BR" sz="1200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pt-BR" sz="1100" b="1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Minas e Energia</a:t>
              </a:r>
              <a:endParaRPr lang="pt-BR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73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3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6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Mercado de Etanol Combustível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" y="1052670"/>
            <a:ext cx="8929240" cy="556737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3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6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Oferta de Cana-de-Açúcar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0" y="1052670"/>
            <a:ext cx="8937978" cy="557282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2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3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6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Mercado de Combustíveis (Ciclo-Otto)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0" y="1052670"/>
            <a:ext cx="8932671" cy="55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3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6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Mercado de Combustíveis (Ciclo-Otto)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0" y="1051200"/>
            <a:ext cx="8932026" cy="55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275"/>
            <a:ext cx="9154718" cy="5704361"/>
          </a:xfrm>
          <a:prstGeom prst="rect">
            <a:avLst/>
          </a:prstGeom>
        </p:spPr>
      </p:pic>
      <p:grpSp>
        <p:nvGrpSpPr>
          <p:cNvPr id="12" name="Agrupar 11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3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6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dirty="0" smtClean="0">
                <a:solidFill>
                  <a:schemeClr val="tx1"/>
                </a:solidFill>
              </a:rPr>
              <a:t>O que a sociedade já economizou com o etanol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  <p:cxnSp>
        <p:nvCxnSpPr>
          <p:cNvPr id="25" name="Conector Angulado 24"/>
          <p:cNvCxnSpPr/>
          <p:nvPr/>
        </p:nvCxnSpPr>
        <p:spPr>
          <a:xfrm rot="5400000">
            <a:off x="7344385" y="5807400"/>
            <a:ext cx="576080" cy="5040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253050" y="6347475"/>
            <a:ext cx="254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Fim do crédito presumido de PIS/</a:t>
            </a:r>
            <a:r>
              <a:rPr lang="pt-BR" sz="1200" dirty="0" err="1" smtClean="0"/>
              <a:t>Cofins</a:t>
            </a:r>
            <a:r>
              <a:rPr lang="pt-BR" sz="1200" dirty="0" smtClean="0"/>
              <a:t> para o etanol.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609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3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6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dirty="0" smtClean="0">
                <a:solidFill>
                  <a:schemeClr val="tx1"/>
                </a:solidFill>
              </a:rPr>
              <a:t>O que a sociedade já economizou com o etanol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3079"/>
            <a:ext cx="9154718" cy="570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3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6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Balança Comercial do Etanol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696" y="800688"/>
            <a:ext cx="7560914" cy="6029710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7520774" y="4072152"/>
            <a:ext cx="504056" cy="225266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19180" y="2564904"/>
            <a:ext cx="430887" cy="11695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600" b="1" dirty="0"/>
              <a:t>mil  m³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47979" y="6568425"/>
            <a:ext cx="12041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b="1" dirty="0">
                <a:latin typeface="Arial" pitchFamily="34" charset="0"/>
                <a:cs typeface="Arial" pitchFamily="34" charset="0"/>
              </a:rPr>
              <a:t>Fonte: Comex Stat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00" y="2109600"/>
            <a:ext cx="7546434" cy="4705200"/>
          </a:xfrm>
          <a:prstGeom prst="rect">
            <a:avLst/>
          </a:prstGeom>
        </p:spPr>
      </p:pic>
      <p:sp>
        <p:nvSpPr>
          <p:cNvPr id="4" name="Text Box 3074"/>
          <p:cNvSpPr txBox="1">
            <a:spLocks noChangeArrowheads="1"/>
          </p:cNvSpPr>
          <p:nvPr/>
        </p:nvSpPr>
        <p:spPr bwMode="auto">
          <a:xfrm>
            <a:off x="80962" y="96839"/>
            <a:ext cx="8091538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2800" dirty="0">
                <a:solidFill>
                  <a:schemeClr val="tx1"/>
                </a:solidFill>
              </a:rPr>
              <a:t>Histórico de Importação </a:t>
            </a:r>
            <a:r>
              <a:rPr lang="pt-BR" sz="2800" dirty="0" smtClean="0">
                <a:solidFill>
                  <a:schemeClr val="tx1"/>
                </a:solidFill>
              </a:rPr>
              <a:t>de Combustíveis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3" name="Rectangle 9"/>
          <p:cNvSpPr/>
          <p:nvPr/>
        </p:nvSpPr>
        <p:spPr>
          <a:xfrm>
            <a:off x="-1191" y="684000"/>
            <a:ext cx="6050757" cy="5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4" name="Rectangle 15"/>
          <p:cNvSpPr/>
          <p:nvPr/>
        </p:nvSpPr>
        <p:spPr>
          <a:xfrm>
            <a:off x="6967539" y="684000"/>
            <a:ext cx="2187179" cy="5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5" name="Rectangle 14"/>
          <p:cNvSpPr/>
          <p:nvPr/>
        </p:nvSpPr>
        <p:spPr>
          <a:xfrm>
            <a:off x="5742384" y="684000"/>
            <a:ext cx="2205038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7720634" y="4520179"/>
            <a:ext cx="69281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</a:rPr>
              <a:t>9</a:t>
            </a:r>
            <a:r>
              <a:rPr lang="pt-BR" sz="3200" b="1" dirty="0" smtClean="0">
                <a:solidFill>
                  <a:srgbClr val="002060"/>
                </a:solidFill>
              </a:rPr>
              <a:t>%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02904" y="836640"/>
            <a:ext cx="8981806" cy="180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71500" indent="-571500">
              <a:spcBef>
                <a:spcPts val="600"/>
              </a:spcBef>
              <a:buClr>
                <a:srgbClr val="009900"/>
              </a:buClr>
              <a:buFont typeface="Wingdings" panose="05000000000000000000" pitchFamily="2" charset="2"/>
              <a:buChar char="§"/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Transferência </a:t>
            </a:r>
            <a:r>
              <a:rPr lang="pt-BR" sz="2400" b="1" dirty="0">
                <a:solidFill>
                  <a:schemeClr val="tx1"/>
                </a:solidFill>
              </a:rPr>
              <a:t>de renda e emprego </a:t>
            </a:r>
            <a:endParaRPr lang="pt-BR" sz="2400" b="1" dirty="0" smtClean="0">
              <a:solidFill>
                <a:schemeClr val="tx1"/>
              </a:solidFill>
            </a:endParaRPr>
          </a:p>
          <a:p>
            <a:pPr marL="571500" indent="-571500">
              <a:spcBef>
                <a:spcPts val="600"/>
              </a:spcBef>
              <a:buClr>
                <a:srgbClr val="009900"/>
              </a:buClr>
              <a:buFont typeface="Wingdings" panose="05000000000000000000" pitchFamily="2" charset="2"/>
              <a:buChar char="§"/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Déficit comercial</a:t>
            </a:r>
          </a:p>
          <a:p>
            <a:pPr marL="571500" indent="-571500">
              <a:spcBef>
                <a:spcPts val="600"/>
              </a:spcBef>
              <a:buClr>
                <a:srgbClr val="009900"/>
              </a:buClr>
              <a:buFont typeface="Wingdings" panose="05000000000000000000" pitchFamily="2" charset="2"/>
              <a:buChar char="§"/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Desafios logísticos</a:t>
            </a:r>
            <a:endParaRPr lang="pt-BR" sz="2400" b="1" u="sng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 rot="19437127">
            <a:off x="3359785" y="4525856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Gasolina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820687" y="5449046"/>
            <a:ext cx="3888540" cy="83661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OPORTUNIDADE PARA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ETANOL CRESCER MAIS</a:t>
            </a:r>
            <a:endParaRPr lang="pt-BR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222448" y="2776959"/>
            <a:ext cx="3888540" cy="8366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GASOLINA</a:t>
            </a:r>
          </a:p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Exportador para Importador</a:t>
            </a:r>
            <a:endParaRPr lang="pt-BR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3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6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Mercado dos Biocombustíveis - Etanol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99490" y="2223625"/>
            <a:ext cx="15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IMPORTAÇÃO 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99490" y="4919984"/>
            <a:ext cx="144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CABOTAGEM 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307" y="4078582"/>
            <a:ext cx="2844038" cy="242146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307" y="1597957"/>
            <a:ext cx="2844038" cy="162066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864693" y="1732592"/>
            <a:ext cx="196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1/3 ficou em Itaqui</a:t>
            </a:r>
            <a:endParaRPr lang="pt-BR" dirty="0"/>
          </a:p>
        </p:txBody>
      </p:sp>
      <p:sp>
        <p:nvSpPr>
          <p:cNvPr id="18" name="Seta para a Direita 17"/>
          <p:cNvSpPr/>
          <p:nvPr/>
        </p:nvSpPr>
        <p:spPr>
          <a:xfrm>
            <a:off x="6253068" y="1835672"/>
            <a:ext cx="556364" cy="163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6844903" y="4919984"/>
            <a:ext cx="211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2/3 foi distribuído por cabotagem</a:t>
            </a:r>
            <a:endParaRPr lang="pt-BR" dirty="0"/>
          </a:p>
        </p:txBody>
      </p:sp>
      <p:sp>
        <p:nvSpPr>
          <p:cNvPr id="20" name="Seta para Baixo 19"/>
          <p:cNvSpPr/>
          <p:nvPr/>
        </p:nvSpPr>
        <p:spPr>
          <a:xfrm>
            <a:off x="7740440" y="2223625"/>
            <a:ext cx="144020" cy="2574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de Seta Reta 22"/>
          <p:cNvCxnSpPr/>
          <p:nvPr/>
        </p:nvCxnSpPr>
        <p:spPr>
          <a:xfrm flipH="1" flipV="1">
            <a:off x="6163345" y="4581160"/>
            <a:ext cx="646087" cy="50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H="1" flipV="1">
            <a:off x="6163345" y="4798284"/>
            <a:ext cx="646087" cy="286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 flipV="1">
            <a:off x="6163345" y="5013220"/>
            <a:ext cx="646087" cy="7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H="1">
            <a:off x="6198816" y="5085230"/>
            <a:ext cx="610616" cy="7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>
            <a:off x="6127874" y="5085230"/>
            <a:ext cx="681558" cy="502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074"/>
          <p:cNvSpPr txBox="1">
            <a:spLocks noChangeArrowheads="1"/>
          </p:cNvSpPr>
          <p:nvPr/>
        </p:nvSpPr>
        <p:spPr bwMode="auto">
          <a:xfrm>
            <a:off x="80962" y="96841"/>
            <a:ext cx="9063038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Oportunidade Aumenta com Crescimento Econômico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1191" y="684000"/>
            <a:ext cx="6050757" cy="5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" name="Rectangle 15"/>
          <p:cNvSpPr/>
          <p:nvPr/>
        </p:nvSpPr>
        <p:spPr>
          <a:xfrm>
            <a:off x="6967539" y="684000"/>
            <a:ext cx="2187179" cy="5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" name="Rectangle 14"/>
          <p:cNvSpPr/>
          <p:nvPr/>
        </p:nvSpPr>
        <p:spPr>
          <a:xfrm>
            <a:off x="5742384" y="684000"/>
            <a:ext cx="2205038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9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557310"/>
            <a:ext cx="914360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-1191" y="5877340"/>
            <a:ext cx="914519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2600" b="1" dirty="0" smtClean="0"/>
              <a:t>Mantido o </a:t>
            </a:r>
            <a:r>
              <a:rPr lang="pt-BR" altLang="pt-BR" sz="2600" b="1" i="1" dirty="0" smtClean="0"/>
              <a:t>status quo</a:t>
            </a:r>
            <a:r>
              <a:rPr lang="pt-BR" altLang="pt-BR" sz="2600" b="1" dirty="0" smtClean="0"/>
              <a:t>, importação poderá </a:t>
            </a:r>
            <a:r>
              <a:rPr lang="pt-BR" altLang="pt-BR" sz="2600" b="1" dirty="0"/>
              <a:t>alcançar </a:t>
            </a:r>
            <a:r>
              <a:rPr lang="pt-BR" altLang="pt-BR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25% a 30%</a:t>
            </a:r>
            <a:r>
              <a:rPr lang="pt-BR" altLang="pt-BR" sz="2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t-BR" altLang="pt-BR" sz="2600" b="1" dirty="0" smtClean="0"/>
              <a:t/>
            </a:r>
            <a:br>
              <a:rPr lang="pt-BR" altLang="pt-BR" sz="2600" b="1" dirty="0" smtClean="0"/>
            </a:br>
            <a:r>
              <a:rPr lang="pt-BR" altLang="pt-BR" sz="2600" b="1" dirty="0" smtClean="0"/>
              <a:t>da demanda em 2030 </a:t>
            </a:r>
            <a:endParaRPr lang="pt-BR" altLang="pt-BR" sz="26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289062" y="980660"/>
            <a:ext cx="5545137" cy="83661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OPORTUNIDADE PARA O ETANOL</a:t>
            </a:r>
          </a:p>
        </p:txBody>
      </p:sp>
      <p:sp>
        <p:nvSpPr>
          <p:cNvPr id="12" name="Seta dobrada para cima 11"/>
          <p:cNvSpPr/>
          <p:nvPr/>
        </p:nvSpPr>
        <p:spPr>
          <a:xfrm>
            <a:off x="5868180" y="1989632"/>
            <a:ext cx="650875" cy="503238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07380" y="764630"/>
            <a:ext cx="1915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 smtClean="0"/>
              <a:t>Veículos </a:t>
            </a:r>
            <a:r>
              <a:rPr lang="pt-BR" sz="2400" dirty="0"/>
              <a:t>leves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3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6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Sumário da Apresentação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92234" y="1268700"/>
            <a:ext cx="788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Conjuntura do Etanol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Visão do Mercado de Combustíveis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Como os Biocombustíveis contribuem para a redução do preço dos combustíveis para o consumidor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Política Nacional de Biocombustíveis – RenovaBio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768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Política Nacional de Biocombustíveis RenovaBio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5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9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dirty="0" smtClean="0">
                <a:solidFill>
                  <a:schemeClr val="tx1"/>
                </a:solidFill>
              </a:rPr>
              <a:t>RenovaBio – Lei nº 13.576/17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5370" y="1382629"/>
            <a:ext cx="912360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pt-BR" b="1" dirty="0" smtClean="0"/>
              <a:t> Criar uma </a:t>
            </a:r>
            <a:r>
              <a:rPr lang="pt-BR" b="1" dirty="0"/>
              <a:t>política nacional para </a:t>
            </a:r>
            <a:r>
              <a:rPr lang="pt-BR" b="1" dirty="0" smtClean="0"/>
              <a:t>biocombustíveis</a:t>
            </a:r>
            <a:r>
              <a:rPr lang="pt-BR" dirty="0" smtClean="0"/>
              <a:t> com reconhecimento de </a:t>
            </a:r>
            <a:r>
              <a:rPr lang="pt-BR" dirty="0"/>
              <a:t>seu papel estratégico na matriz energética </a:t>
            </a:r>
            <a:r>
              <a:rPr lang="pt-BR" dirty="0" smtClean="0"/>
              <a:t>brasileira.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pt-BR" b="1" dirty="0"/>
              <a:t> </a:t>
            </a:r>
            <a:r>
              <a:rPr lang="pt-BR" b="1" dirty="0" smtClean="0"/>
              <a:t>Viabilizar </a:t>
            </a:r>
            <a:r>
              <a:rPr lang="pt-BR" dirty="0"/>
              <a:t>uma </a:t>
            </a:r>
            <a:r>
              <a:rPr lang="pt-BR" b="1" dirty="0"/>
              <a:t>oferta de energia </a:t>
            </a:r>
            <a:r>
              <a:rPr lang="pt-BR" dirty="0"/>
              <a:t>cada vez mais sustentável, competitiva e </a:t>
            </a:r>
            <a:r>
              <a:rPr lang="pt-BR" dirty="0" smtClean="0"/>
              <a:t>segura, </a:t>
            </a:r>
            <a:r>
              <a:rPr lang="pt-BR" b="1" dirty="0" smtClean="0"/>
              <a:t>induzindo eficiência </a:t>
            </a:r>
            <a:r>
              <a:rPr lang="pt-BR" dirty="0" smtClean="0"/>
              <a:t>no processo de produção e uso.</a:t>
            </a:r>
            <a:endParaRPr lang="pt-BR" dirty="0"/>
          </a:p>
          <a:p>
            <a:pPr lvl="1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pt-BR" b="1" dirty="0" smtClean="0"/>
              <a:t> </a:t>
            </a:r>
            <a:r>
              <a:rPr lang="pt-BR" dirty="0"/>
              <a:t>A</a:t>
            </a:r>
            <a:r>
              <a:rPr lang="pt-BR" dirty="0" smtClean="0"/>
              <a:t>ssegurar </a:t>
            </a:r>
            <a:r>
              <a:rPr lang="pt-BR" dirty="0"/>
              <a:t>a </a:t>
            </a:r>
            <a:r>
              <a:rPr lang="pt-BR" b="1" dirty="0"/>
              <a:t>regularidade do abastecimento </a:t>
            </a:r>
            <a:r>
              <a:rPr lang="pt-BR" dirty="0"/>
              <a:t>nacional de combustíveis.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pt-BR" dirty="0" smtClean="0"/>
              <a:t> </a:t>
            </a:r>
            <a:r>
              <a:rPr lang="pt-BR" b="1" dirty="0" smtClean="0"/>
              <a:t>Contribuir</a:t>
            </a:r>
            <a:r>
              <a:rPr lang="pt-BR" dirty="0" smtClean="0"/>
              <a:t> com o compromisso firmado pelo Brasil no </a:t>
            </a:r>
            <a:r>
              <a:rPr lang="pt-BR" b="1" dirty="0" smtClean="0"/>
              <a:t>Acordo </a:t>
            </a:r>
            <a:r>
              <a:rPr lang="pt-BR" b="1" dirty="0"/>
              <a:t>de Paris</a:t>
            </a:r>
            <a:r>
              <a:rPr lang="pt-BR" dirty="0"/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pt-BR" b="1" dirty="0" smtClean="0"/>
              <a:t> Reduzir o déficit </a:t>
            </a:r>
            <a:r>
              <a:rPr lang="pt-BR" b="1" dirty="0"/>
              <a:t>crescente com importações </a:t>
            </a:r>
            <a:r>
              <a:rPr lang="pt-BR" sz="1100" dirty="0"/>
              <a:t>(gasolina, diesel, querosene de aviação e etanol).</a:t>
            </a:r>
            <a:endParaRPr lang="pt-BR" sz="1600" dirty="0"/>
          </a:p>
          <a:p>
            <a:pPr lvl="1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pt-BR" b="1" dirty="0" smtClean="0"/>
              <a:t> Reversão da estagnação </a:t>
            </a:r>
            <a:r>
              <a:rPr lang="pt-BR" dirty="0"/>
              <a:t>do setor de </a:t>
            </a:r>
            <a:r>
              <a:rPr lang="pt-BR" dirty="0" smtClean="0"/>
              <a:t>biocombustíveis aproveitando seu potencial </a:t>
            </a:r>
            <a:r>
              <a:rPr lang="pt-BR" dirty="0"/>
              <a:t>de investimento e geração de emprego e </a:t>
            </a:r>
            <a:r>
              <a:rPr lang="pt-BR" dirty="0" smtClean="0"/>
              <a:t>renda. 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pt-BR" b="1" dirty="0"/>
              <a:t> </a:t>
            </a:r>
            <a:r>
              <a:rPr lang="pt-BR" b="1" dirty="0" smtClean="0"/>
              <a:t>Oferecer uma agenda </a:t>
            </a:r>
            <a:r>
              <a:rPr lang="pt-BR" b="1" dirty="0"/>
              <a:t>integradora </a:t>
            </a:r>
            <a:r>
              <a:rPr lang="pt-BR" dirty="0"/>
              <a:t>para a indústria automotiva brasileira e para a indústria de derivados de petróleo.</a:t>
            </a:r>
          </a:p>
        </p:txBody>
      </p:sp>
      <p:sp>
        <p:nvSpPr>
          <p:cNvPr id="22" name="Text Box 3074">
            <a:extLst>
              <a:ext uri="{FF2B5EF4-FFF2-40B4-BE49-F238E27FC236}">
                <a16:creationId xmlns:a16="http://schemas.microsoft.com/office/drawing/2014/main" xmlns="" id="{CB9B996C-5FF2-594E-AB87-303ED4522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0" y="628255"/>
            <a:ext cx="2373367" cy="864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Clr>
                <a:srgbClr val="009644"/>
              </a:buClr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Motivações: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074"/>
          <p:cNvSpPr txBox="1">
            <a:spLocks noChangeArrowheads="1"/>
          </p:cNvSpPr>
          <p:nvPr/>
        </p:nvSpPr>
        <p:spPr bwMode="auto">
          <a:xfrm>
            <a:off x="107380" y="96841"/>
            <a:ext cx="842516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2800" dirty="0">
                <a:solidFill>
                  <a:schemeClr val="tx1"/>
                </a:solidFill>
              </a:rPr>
              <a:t>RenovaBio – Lei nº 13.576/17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9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1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pic>
        <p:nvPicPr>
          <p:cNvPr id="23" name="Image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100177" y="1268700"/>
            <a:ext cx="4764685" cy="264444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indent="-571500">
              <a:spcAft>
                <a:spcPts val="1800"/>
              </a:spcAft>
              <a:buClr>
                <a:srgbClr val="009900"/>
              </a:buClr>
              <a:buBlip>
                <a:blip r:embed="rId4"/>
              </a:buBlip>
            </a:pPr>
            <a:r>
              <a:rPr lang="pt-BR" b="1" dirty="0" smtClean="0">
                <a:solidFill>
                  <a:schemeClr val="tx1"/>
                </a:solidFill>
              </a:rPr>
              <a:t>Meritocracia: </a:t>
            </a:r>
            <a:r>
              <a:rPr lang="pt-BR" dirty="0" smtClean="0">
                <a:solidFill>
                  <a:schemeClr val="tx1"/>
                </a:solidFill>
              </a:rPr>
              <a:t>valorizar e reconhecer os melhores biocombustíveis, em termos de maior quantidade de energia com menor emissões de gases de efeito estufa.</a:t>
            </a:r>
            <a:endParaRPr lang="pt-BR" dirty="0">
              <a:solidFill>
                <a:schemeClr val="tx1"/>
              </a:solidFill>
            </a:endParaRPr>
          </a:p>
          <a:p>
            <a:pPr marL="571500" indent="-571500">
              <a:spcAft>
                <a:spcPts val="1800"/>
              </a:spcAft>
              <a:buClr>
                <a:srgbClr val="009900"/>
              </a:buClr>
              <a:buBlip>
                <a:blip r:embed="rId4"/>
              </a:buBlip>
            </a:pPr>
            <a:r>
              <a:rPr lang="pt-BR" b="1" dirty="0">
                <a:solidFill>
                  <a:schemeClr val="tx1"/>
                </a:solidFill>
              </a:rPr>
              <a:t>Eficiência Energética: </a:t>
            </a:r>
            <a:r>
              <a:rPr lang="pt-BR" dirty="0" smtClean="0">
                <a:solidFill>
                  <a:schemeClr val="tx1"/>
                </a:solidFill>
              </a:rPr>
              <a:t>por meio da Certificação individual das unidades produtoras de biocombustíveis, avaliar o </a:t>
            </a:r>
            <a:r>
              <a:rPr lang="pt-BR" dirty="0">
                <a:solidFill>
                  <a:schemeClr val="tx1"/>
                </a:solidFill>
              </a:rPr>
              <a:t>desempenho energético e ambiental de acordo com padrões internacionais de certificação, com critérios </a:t>
            </a:r>
            <a:r>
              <a:rPr lang="pt-BR" dirty="0" smtClean="0">
                <a:solidFill>
                  <a:schemeClr val="tx1"/>
                </a:solidFill>
              </a:rPr>
              <a:t>transparentes e objetivos.</a:t>
            </a:r>
          </a:p>
          <a:p>
            <a:pPr marL="571500" indent="-571500">
              <a:spcAft>
                <a:spcPts val="1800"/>
              </a:spcAft>
              <a:buClr>
                <a:srgbClr val="009900"/>
              </a:buClr>
              <a:buBlip>
                <a:blip r:embed="rId4"/>
              </a:buBlip>
            </a:pPr>
            <a:r>
              <a:rPr lang="pt-BR" b="1" dirty="0" smtClean="0">
                <a:solidFill>
                  <a:schemeClr val="tx1"/>
                </a:solidFill>
              </a:rPr>
              <a:t>Previsibilidade </a:t>
            </a:r>
            <a:r>
              <a:rPr lang="pt-BR" dirty="0" smtClean="0">
                <a:solidFill>
                  <a:schemeClr val="tx1"/>
                </a:solidFill>
              </a:rPr>
              <a:t>para os agentes no curto, médio e longo prazos</a:t>
            </a:r>
            <a:r>
              <a:rPr lang="pt-BR" b="1" dirty="0" smtClean="0">
                <a:solidFill>
                  <a:schemeClr val="tx1"/>
                </a:solidFill>
              </a:rPr>
              <a:t>: </a:t>
            </a:r>
            <a:r>
              <a:rPr lang="pt-BR" dirty="0" smtClean="0">
                <a:solidFill>
                  <a:schemeClr val="tx1"/>
                </a:solidFill>
              </a:rPr>
              <a:t>definição de Metas de descarbonização, nacionais e individuais, no horizonte decenal.</a:t>
            </a:r>
          </a:p>
          <a:p>
            <a:pPr marL="571500" indent="-571500">
              <a:spcAft>
                <a:spcPts val="1800"/>
              </a:spcAft>
              <a:buClr>
                <a:srgbClr val="009900"/>
              </a:buClr>
              <a:buBlip>
                <a:blip r:embed="rId4"/>
              </a:buBlip>
            </a:pPr>
            <a:r>
              <a:rPr lang="pt-BR" dirty="0" smtClean="0">
                <a:solidFill>
                  <a:schemeClr val="tx1"/>
                </a:solidFill>
              </a:rPr>
              <a:t>Alcance dos objetivos propostos através de </a:t>
            </a:r>
            <a:r>
              <a:rPr lang="pt-BR" b="1" dirty="0" smtClean="0">
                <a:solidFill>
                  <a:schemeClr val="tx1"/>
                </a:solidFill>
              </a:rPr>
              <a:t>Mecanismos de Mercado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F822380A-D373-0E49-92E4-E7C530E8047A}"/>
              </a:ext>
            </a:extLst>
          </p:cNvPr>
          <p:cNvSpPr txBox="1">
            <a:spLocks/>
          </p:cNvSpPr>
          <p:nvPr/>
        </p:nvSpPr>
        <p:spPr bwMode="auto">
          <a:xfrm>
            <a:off x="5928410" y="1495054"/>
            <a:ext cx="3078206" cy="254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ea typeface="Calibri" panose="020F0502020204030204" pitchFamily="34" charset="0"/>
              </a:rPr>
              <a:t>Criação de imposto</a:t>
            </a:r>
          </a:p>
          <a:p>
            <a:pPr marL="342900" lvl="1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ea typeface="Calibri" panose="020F0502020204030204" pitchFamily="34" charset="0"/>
              </a:rPr>
              <a:t>Subsídio</a:t>
            </a:r>
          </a:p>
          <a:p>
            <a:pPr marL="342900" lvl="1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ea typeface="Calibri" panose="020F0502020204030204" pitchFamily="34" charset="0"/>
              </a:rPr>
              <a:t>Crédito presumido</a:t>
            </a:r>
          </a:p>
          <a:p>
            <a:pPr marL="342900" lvl="1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Mandato volumétrico para biocombustíveis</a:t>
            </a:r>
            <a:endParaRPr lang="pt-BR" sz="1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lvl="1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ea typeface="Calibri" panose="020F0502020204030204" pitchFamily="34" charset="0"/>
              </a:rPr>
              <a:t>Escolha por biocombustível </a:t>
            </a:r>
            <a:r>
              <a:rPr lang="pt-BR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específico</a:t>
            </a:r>
          </a:p>
        </p:txBody>
      </p:sp>
      <p:sp>
        <p:nvSpPr>
          <p:cNvPr id="11" name="Text Box 3074">
            <a:extLst>
              <a:ext uri="{FF2B5EF4-FFF2-40B4-BE49-F238E27FC236}">
                <a16:creationId xmlns:a16="http://schemas.microsoft.com/office/drawing/2014/main" xmlns="" id="{CB9B996C-5FF2-594E-AB87-303ED4522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530" y="548600"/>
            <a:ext cx="2219795" cy="864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Clr>
                <a:srgbClr val="009644"/>
              </a:buClr>
              <a:defRPr/>
            </a:pPr>
            <a:r>
              <a:rPr lang="pt-BR" sz="2400" b="0" dirty="0" smtClean="0">
                <a:solidFill>
                  <a:schemeClr val="tx1"/>
                </a:solidFill>
              </a:rPr>
              <a:t>O RenovaBio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é</a:t>
            </a:r>
            <a:r>
              <a:rPr lang="pt-BR" b="0" dirty="0" smtClean="0">
                <a:solidFill>
                  <a:schemeClr val="tx1"/>
                </a:solidFill>
              </a:rPr>
              <a:t>:</a:t>
            </a:r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12" name="Text Box 3074">
            <a:extLst>
              <a:ext uri="{FF2B5EF4-FFF2-40B4-BE49-F238E27FC236}">
                <a16:creationId xmlns:a16="http://schemas.microsoft.com/office/drawing/2014/main" xmlns="" id="{CB9B996C-5FF2-594E-AB87-303ED4522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271" y="548600"/>
            <a:ext cx="3089327" cy="864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Clr>
                <a:srgbClr val="009644"/>
              </a:buClr>
              <a:defRPr/>
            </a:pPr>
            <a:r>
              <a:rPr lang="pt-BR" sz="2400" b="0" dirty="0" smtClean="0">
                <a:solidFill>
                  <a:schemeClr val="tx1"/>
                </a:solidFill>
              </a:rPr>
              <a:t>O </a:t>
            </a:r>
            <a:r>
              <a:rPr lang="pt-BR" sz="2400" b="0" dirty="0">
                <a:solidFill>
                  <a:schemeClr val="tx1"/>
                </a:solidFill>
              </a:rPr>
              <a:t>RenovaBio </a:t>
            </a:r>
            <a:r>
              <a:rPr lang="pt-BR" dirty="0">
                <a:solidFill>
                  <a:srgbClr val="FF0000"/>
                </a:solidFill>
              </a:rPr>
              <a:t>não é</a:t>
            </a:r>
            <a:r>
              <a:rPr lang="pt-BR" b="0" dirty="0" smtClean="0">
                <a:solidFill>
                  <a:schemeClr val="tx1"/>
                </a:solidFill>
              </a:rPr>
              <a:t>:</a:t>
            </a:r>
            <a:endParaRPr lang="pt-B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9219" y="830282"/>
            <a:ext cx="9036620" cy="676547"/>
          </a:xfrm>
        </p:spPr>
        <p:txBody>
          <a:bodyPr>
            <a:noAutofit/>
          </a:bodyPr>
          <a:lstStyle/>
          <a:p>
            <a:r>
              <a:rPr lang="pt-BR" sz="2800" i="1" dirty="0" smtClean="0">
                <a:solidFill>
                  <a:srgbClr val="0070C0"/>
                </a:solidFill>
              </a:rPr>
              <a:t>Funcionamento do RenovaBio</a:t>
            </a:r>
            <a:endParaRPr lang="pt-BR" sz="2800" dirty="0"/>
          </a:p>
        </p:txBody>
      </p:sp>
      <p:grpSp>
        <p:nvGrpSpPr>
          <p:cNvPr id="13" name="Agrupar 12"/>
          <p:cNvGrpSpPr/>
          <p:nvPr/>
        </p:nvGrpSpPr>
        <p:grpSpPr>
          <a:xfrm>
            <a:off x="3014956" y="1700759"/>
            <a:ext cx="3230445" cy="3230445"/>
            <a:chOff x="1724895" y="1058425"/>
            <a:chExt cx="5585180" cy="5585180"/>
          </a:xfrm>
        </p:grpSpPr>
        <p:sp>
          <p:nvSpPr>
            <p:cNvPr id="14" name="Seta Circular 13"/>
            <p:cNvSpPr/>
            <p:nvPr/>
          </p:nvSpPr>
          <p:spPr>
            <a:xfrm>
              <a:off x="1886901" y="1058425"/>
              <a:ext cx="5423174" cy="5423174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Seta Circular 14"/>
            <p:cNvSpPr/>
            <p:nvPr/>
          </p:nvSpPr>
          <p:spPr>
            <a:xfrm>
              <a:off x="1886901" y="1220431"/>
              <a:ext cx="5423174" cy="5423174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Seta Circular 15"/>
            <p:cNvSpPr/>
            <p:nvPr/>
          </p:nvSpPr>
          <p:spPr>
            <a:xfrm>
              <a:off x="1724895" y="1220431"/>
              <a:ext cx="5423174" cy="5423174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Seta Circular 16"/>
            <p:cNvSpPr/>
            <p:nvPr/>
          </p:nvSpPr>
          <p:spPr>
            <a:xfrm>
              <a:off x="1724895" y="1058425"/>
              <a:ext cx="5423174" cy="5423174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8" name="Retângulo Arredondado 17"/>
          <p:cNvSpPr/>
          <p:nvPr/>
        </p:nvSpPr>
        <p:spPr>
          <a:xfrm>
            <a:off x="323410" y="2852646"/>
            <a:ext cx="1707511" cy="936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Produtor de Biocombustível</a:t>
            </a:r>
            <a:endParaRPr lang="pt-BR" dirty="0"/>
          </a:p>
        </p:txBody>
      </p:sp>
      <p:cxnSp>
        <p:nvCxnSpPr>
          <p:cNvPr id="19" name="Conector de Seta Reta 18"/>
          <p:cNvCxnSpPr/>
          <p:nvPr/>
        </p:nvCxnSpPr>
        <p:spPr>
          <a:xfrm flipV="1">
            <a:off x="539440" y="2060810"/>
            <a:ext cx="0" cy="791836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352465" y="1700760"/>
            <a:ext cx="1707511" cy="36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Firma Inspetora</a:t>
            </a:r>
            <a:endParaRPr lang="pt-BR" dirty="0"/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1801714" y="2060810"/>
            <a:ext cx="3069" cy="791836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604245" y="2204830"/>
            <a:ext cx="1197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Certificação</a:t>
            </a:r>
          </a:p>
          <a:p>
            <a:pPr algn="ctr"/>
            <a:r>
              <a:rPr lang="pt-BR" sz="1400" dirty="0" smtClean="0">
                <a:solidFill>
                  <a:srgbClr val="0070C0"/>
                </a:solidFill>
              </a:rPr>
              <a:t>(nota de </a:t>
            </a:r>
            <a:r>
              <a:rPr lang="pt-BR" sz="1400" dirty="0" err="1" smtClean="0">
                <a:solidFill>
                  <a:srgbClr val="0070C0"/>
                </a:solidFill>
              </a:rPr>
              <a:t>efic</a:t>
            </a:r>
            <a:r>
              <a:rPr lang="pt-BR" sz="1400" dirty="0" smtClean="0">
                <a:solidFill>
                  <a:srgbClr val="0070C0"/>
                </a:solidFill>
              </a:rPr>
              <a:t>.)</a:t>
            </a:r>
            <a:endParaRPr lang="pt-BR" sz="1400" dirty="0"/>
          </a:p>
        </p:txBody>
      </p:sp>
      <p:sp>
        <p:nvSpPr>
          <p:cNvPr id="23" name="Retângulo 22"/>
          <p:cNvSpPr/>
          <p:nvPr/>
        </p:nvSpPr>
        <p:spPr>
          <a:xfrm>
            <a:off x="345565" y="994888"/>
            <a:ext cx="1707511" cy="36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ANP</a:t>
            </a:r>
            <a:endParaRPr lang="pt-BR" dirty="0"/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539440" y="1340710"/>
            <a:ext cx="0" cy="360049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H="1">
            <a:off x="1801714" y="1340710"/>
            <a:ext cx="3070" cy="360049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555061" y="1412720"/>
            <a:ext cx="1236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0070C0"/>
                </a:solidFill>
              </a:rPr>
              <a:t>Credenciamento</a:t>
            </a:r>
            <a:endParaRPr lang="pt-BR" sz="1200" dirty="0"/>
          </a:p>
        </p:txBody>
      </p:sp>
      <p:sp>
        <p:nvSpPr>
          <p:cNvPr id="27" name="Retângulo 26"/>
          <p:cNvSpPr/>
          <p:nvPr/>
        </p:nvSpPr>
        <p:spPr>
          <a:xfrm>
            <a:off x="7228720" y="1700760"/>
            <a:ext cx="1707511" cy="36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ANP</a:t>
            </a:r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7221820" y="994888"/>
            <a:ext cx="1707511" cy="36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CMBC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t-BR" dirty="0" smtClean="0"/>
              <a:t> CNPE</a:t>
            </a:r>
            <a:endParaRPr lang="pt-BR" dirty="0"/>
          </a:p>
        </p:txBody>
      </p:sp>
      <p:cxnSp>
        <p:nvCxnSpPr>
          <p:cNvPr id="29" name="Conector de Seta Reta 28"/>
          <p:cNvCxnSpPr/>
          <p:nvPr/>
        </p:nvCxnSpPr>
        <p:spPr>
          <a:xfrm flipH="1">
            <a:off x="8677969" y="1340710"/>
            <a:ext cx="3070" cy="360049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7236370" y="1396094"/>
            <a:ext cx="1425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Metas Nacionais</a:t>
            </a:r>
            <a:endParaRPr lang="pt-BR" sz="1400" dirty="0"/>
          </a:p>
        </p:txBody>
      </p:sp>
      <p:sp>
        <p:nvSpPr>
          <p:cNvPr id="32" name="Retângulo 31"/>
          <p:cNvSpPr/>
          <p:nvPr/>
        </p:nvSpPr>
        <p:spPr>
          <a:xfrm>
            <a:off x="7353936" y="2204830"/>
            <a:ext cx="1505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Metas Individuais</a:t>
            </a:r>
          </a:p>
          <a:p>
            <a:pPr algn="ctr"/>
            <a:r>
              <a:rPr lang="pt-BR" sz="1400" i="1" dirty="0" smtClean="0">
                <a:solidFill>
                  <a:srgbClr val="0070C0"/>
                </a:solidFill>
              </a:rPr>
              <a:t>f (%fósseis)</a:t>
            </a:r>
            <a:endParaRPr lang="pt-BR" sz="1400" i="1" dirty="0"/>
          </a:p>
        </p:txBody>
      </p:sp>
      <p:sp>
        <p:nvSpPr>
          <p:cNvPr id="34" name="Retângulo Arredondado 33"/>
          <p:cNvSpPr/>
          <p:nvPr/>
        </p:nvSpPr>
        <p:spPr>
          <a:xfrm>
            <a:off x="7236370" y="2852646"/>
            <a:ext cx="1707511" cy="936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Distribuidor de Combustíveis</a:t>
            </a:r>
            <a:endParaRPr lang="pt-BR" dirty="0"/>
          </a:p>
        </p:txBody>
      </p:sp>
      <p:grpSp>
        <p:nvGrpSpPr>
          <p:cNvPr id="9" name="Agrupar 8"/>
          <p:cNvGrpSpPr/>
          <p:nvPr/>
        </p:nvGrpSpPr>
        <p:grpSpPr>
          <a:xfrm>
            <a:off x="830549" y="3788776"/>
            <a:ext cx="7413961" cy="2592634"/>
            <a:chOff x="830549" y="3788776"/>
            <a:chExt cx="7557981" cy="2592634"/>
          </a:xfrm>
        </p:grpSpPr>
        <p:cxnSp>
          <p:nvCxnSpPr>
            <p:cNvPr id="35" name="Conector de Seta Reta 34"/>
            <p:cNvCxnSpPr/>
            <p:nvPr/>
          </p:nvCxnSpPr>
          <p:spPr>
            <a:xfrm flipH="1">
              <a:off x="830549" y="3788776"/>
              <a:ext cx="1" cy="2592634"/>
            </a:xfrm>
            <a:prstGeom prst="straightConnector1">
              <a:avLst/>
            </a:prstGeom>
            <a:ln w="57150" cmpd="dbl"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de Seta Reta 35"/>
            <p:cNvCxnSpPr/>
            <p:nvPr/>
          </p:nvCxnSpPr>
          <p:spPr>
            <a:xfrm flipV="1">
              <a:off x="830549" y="6360446"/>
              <a:ext cx="7557981" cy="20964"/>
            </a:xfrm>
            <a:prstGeom prst="straightConnector1">
              <a:avLst/>
            </a:prstGeom>
            <a:ln w="57150" cmpd="dbl"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8"/>
            <p:cNvCxnSpPr/>
            <p:nvPr/>
          </p:nvCxnSpPr>
          <p:spPr>
            <a:xfrm flipV="1">
              <a:off x="8388530" y="3795567"/>
              <a:ext cx="0" cy="2575361"/>
            </a:xfrm>
            <a:prstGeom prst="straightConnector1">
              <a:avLst/>
            </a:prstGeom>
            <a:ln w="57150" cmpd="dbl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tângulo 47"/>
          <p:cNvSpPr/>
          <p:nvPr/>
        </p:nvSpPr>
        <p:spPr>
          <a:xfrm>
            <a:off x="3354420" y="6217039"/>
            <a:ext cx="25102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Venda Física de Biocombustível</a:t>
            </a:r>
            <a:endParaRPr lang="pt-BR" sz="1400" dirty="0" smtClean="0"/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(emissão da nota fiscal)</a:t>
            </a:r>
          </a:p>
        </p:txBody>
      </p:sp>
      <p:grpSp>
        <p:nvGrpSpPr>
          <p:cNvPr id="59" name="Agrupar 58"/>
          <p:cNvGrpSpPr/>
          <p:nvPr/>
        </p:nvGrpSpPr>
        <p:grpSpPr>
          <a:xfrm>
            <a:off x="8352754" y="3788776"/>
            <a:ext cx="523220" cy="1635540"/>
            <a:chOff x="8437287" y="3788776"/>
            <a:chExt cx="523220" cy="1635540"/>
          </a:xfrm>
        </p:grpSpPr>
        <p:cxnSp>
          <p:nvCxnSpPr>
            <p:cNvPr id="49" name="Conector de Seta Reta 48"/>
            <p:cNvCxnSpPr/>
            <p:nvPr/>
          </p:nvCxnSpPr>
          <p:spPr>
            <a:xfrm flipV="1">
              <a:off x="8677969" y="3788776"/>
              <a:ext cx="9099" cy="1635540"/>
            </a:xfrm>
            <a:prstGeom prst="straightConnector1">
              <a:avLst/>
            </a:prstGeom>
            <a:ln w="57150" cmpd="dbl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tângulo 50"/>
            <p:cNvSpPr/>
            <p:nvPr/>
          </p:nvSpPr>
          <p:spPr>
            <a:xfrm rot="5400000">
              <a:off x="8108255" y="4253976"/>
              <a:ext cx="11812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 dirty="0" smtClean="0"/>
                <a:t>Combustíveis</a:t>
              </a:r>
            </a:p>
            <a:p>
              <a:pPr algn="ctr"/>
              <a:r>
                <a:rPr lang="pt-BR" sz="1400" b="1" dirty="0" smtClean="0"/>
                <a:t>Fósseis</a:t>
              </a:r>
              <a:endParaRPr lang="pt-BR" sz="1400" dirty="0"/>
            </a:p>
          </p:txBody>
        </p:sp>
      </p:grpSp>
      <p:grpSp>
        <p:nvGrpSpPr>
          <p:cNvPr id="62" name="Agrupar 61"/>
          <p:cNvGrpSpPr/>
          <p:nvPr/>
        </p:nvGrpSpPr>
        <p:grpSpPr>
          <a:xfrm>
            <a:off x="8532550" y="2589819"/>
            <a:ext cx="504071" cy="2016280"/>
            <a:chOff x="8532550" y="2564880"/>
            <a:chExt cx="504071" cy="2016280"/>
          </a:xfrm>
        </p:grpSpPr>
        <p:cxnSp>
          <p:nvCxnSpPr>
            <p:cNvPr id="53" name="Conector de Seta Reta 52"/>
            <p:cNvCxnSpPr/>
            <p:nvPr/>
          </p:nvCxnSpPr>
          <p:spPr>
            <a:xfrm flipH="1">
              <a:off x="8532550" y="2564880"/>
              <a:ext cx="504071" cy="0"/>
            </a:xfrm>
            <a:prstGeom prst="straightConnector1">
              <a:avLst/>
            </a:prstGeom>
            <a:ln w="34925">
              <a:solidFill>
                <a:schemeClr val="bg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9036620" y="2564880"/>
              <a:ext cx="0" cy="2016280"/>
            </a:xfrm>
            <a:prstGeom prst="line">
              <a:avLst/>
            </a:prstGeom>
            <a:ln w="349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de Seta Reta 57"/>
            <p:cNvCxnSpPr/>
            <p:nvPr/>
          </p:nvCxnSpPr>
          <p:spPr>
            <a:xfrm flipH="1">
              <a:off x="8820590" y="4581160"/>
              <a:ext cx="216030" cy="0"/>
            </a:xfrm>
            <a:prstGeom prst="straightConnector1">
              <a:avLst/>
            </a:prstGeom>
            <a:ln w="34925">
              <a:solidFill>
                <a:schemeClr val="bg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Agrupar 68"/>
          <p:cNvGrpSpPr/>
          <p:nvPr/>
        </p:nvGrpSpPr>
        <p:grpSpPr>
          <a:xfrm>
            <a:off x="1403560" y="3795567"/>
            <a:ext cx="2880400" cy="2421472"/>
            <a:chOff x="1403560" y="3795567"/>
            <a:chExt cx="2880400" cy="2421472"/>
          </a:xfrm>
        </p:grpSpPr>
        <p:cxnSp>
          <p:nvCxnSpPr>
            <p:cNvPr id="64" name="Conector de Seta Reta 63"/>
            <p:cNvCxnSpPr/>
            <p:nvPr/>
          </p:nvCxnSpPr>
          <p:spPr>
            <a:xfrm flipV="1">
              <a:off x="1403560" y="3795567"/>
              <a:ext cx="0" cy="2081773"/>
            </a:xfrm>
            <a:prstGeom prst="straightConnector1">
              <a:avLst/>
            </a:prstGeom>
            <a:ln w="4762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>
              <a:off x="1403560" y="5877340"/>
              <a:ext cx="2880400" cy="0"/>
            </a:xfrm>
            <a:prstGeom prst="line">
              <a:avLst/>
            </a:prstGeom>
            <a:ln w="476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flipV="1">
              <a:off x="4283960" y="5877340"/>
              <a:ext cx="0" cy="339699"/>
            </a:xfrm>
            <a:prstGeom prst="line">
              <a:avLst/>
            </a:prstGeom>
            <a:ln w="476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tângulo 69"/>
          <p:cNvSpPr/>
          <p:nvPr/>
        </p:nvSpPr>
        <p:spPr>
          <a:xfrm>
            <a:off x="1449566" y="5537642"/>
            <a:ext cx="218630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direito de emissão de CBIO</a:t>
            </a:r>
          </a:p>
        </p:txBody>
      </p:sp>
      <p:sp>
        <p:nvSpPr>
          <p:cNvPr id="71" name="Seta para a Direita 70"/>
          <p:cNvSpPr/>
          <p:nvPr/>
        </p:nvSpPr>
        <p:spPr>
          <a:xfrm>
            <a:off x="2162459" y="2852920"/>
            <a:ext cx="837801" cy="720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CBIO</a:t>
            </a:r>
            <a:endParaRPr lang="pt-BR" dirty="0"/>
          </a:p>
        </p:txBody>
      </p:sp>
      <p:sp>
        <p:nvSpPr>
          <p:cNvPr id="74" name="Seta para a Esquerda e para a Direita 73"/>
          <p:cNvSpPr/>
          <p:nvPr/>
        </p:nvSpPr>
        <p:spPr>
          <a:xfrm rot="2886021">
            <a:off x="5472126" y="4628261"/>
            <a:ext cx="1080150" cy="6338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CBIO</a:t>
            </a:r>
            <a:endParaRPr lang="pt-BR" dirty="0"/>
          </a:p>
        </p:txBody>
      </p:sp>
      <p:sp>
        <p:nvSpPr>
          <p:cNvPr id="75" name="Retângulo 74"/>
          <p:cNvSpPr/>
          <p:nvPr/>
        </p:nvSpPr>
        <p:spPr>
          <a:xfrm>
            <a:off x="5781207" y="5334063"/>
            <a:ext cx="117737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outros atores</a:t>
            </a:r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na bolsa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3848030" y="2996940"/>
            <a:ext cx="1742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 smtClean="0">
                <a:solidFill>
                  <a:srgbClr val="0070C0"/>
                </a:solidFill>
              </a:rPr>
              <a:t>negociação do </a:t>
            </a:r>
          </a:p>
          <a:p>
            <a:pPr algn="ctr"/>
            <a:r>
              <a:rPr lang="pt-BR" sz="2000" dirty="0" smtClean="0">
                <a:solidFill>
                  <a:srgbClr val="0070C0"/>
                </a:solidFill>
              </a:rPr>
              <a:t>CBIO em bolsa</a:t>
            </a:r>
            <a:endParaRPr lang="pt-BR" sz="2000" dirty="0"/>
          </a:p>
        </p:txBody>
      </p:sp>
      <p:sp>
        <p:nvSpPr>
          <p:cNvPr id="78" name="Seta para a Direita 77"/>
          <p:cNvSpPr/>
          <p:nvPr/>
        </p:nvSpPr>
        <p:spPr>
          <a:xfrm rot="10800000">
            <a:off x="2162458" y="3645029"/>
            <a:ext cx="753311" cy="143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0" name="Conector de Seta Reta 79"/>
          <p:cNvCxnSpPr/>
          <p:nvPr/>
        </p:nvCxnSpPr>
        <p:spPr>
          <a:xfrm flipV="1">
            <a:off x="7380390" y="2060810"/>
            <a:ext cx="0" cy="791836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Seta para a Direita 85"/>
          <p:cNvSpPr/>
          <p:nvPr/>
        </p:nvSpPr>
        <p:spPr>
          <a:xfrm rot="10800000">
            <a:off x="6320491" y="3651821"/>
            <a:ext cx="753311" cy="143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Seta para a Direita 86"/>
          <p:cNvSpPr/>
          <p:nvPr/>
        </p:nvSpPr>
        <p:spPr>
          <a:xfrm>
            <a:off x="6296736" y="2852646"/>
            <a:ext cx="837801" cy="720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CBIO</a:t>
            </a:r>
            <a:endParaRPr lang="pt-BR" dirty="0"/>
          </a:p>
        </p:txBody>
      </p:sp>
      <p:cxnSp>
        <p:nvCxnSpPr>
          <p:cNvPr id="88" name="Conector de Seta Reta 87"/>
          <p:cNvCxnSpPr/>
          <p:nvPr/>
        </p:nvCxnSpPr>
        <p:spPr>
          <a:xfrm flipH="1">
            <a:off x="5940966" y="1870679"/>
            <a:ext cx="1146801" cy="495307"/>
          </a:xfrm>
          <a:prstGeom prst="straightConnector1">
            <a:avLst/>
          </a:prstGeom>
          <a:ln w="5715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/>
          <p:cNvCxnSpPr/>
          <p:nvPr/>
        </p:nvCxnSpPr>
        <p:spPr>
          <a:xfrm flipH="1">
            <a:off x="8814218" y="2060810"/>
            <a:ext cx="1" cy="791836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074"/>
          <p:cNvSpPr txBox="1">
            <a:spLocks noChangeArrowheads="1"/>
          </p:cNvSpPr>
          <p:nvPr/>
        </p:nvSpPr>
        <p:spPr bwMode="auto">
          <a:xfrm>
            <a:off x="107380" y="96841"/>
            <a:ext cx="842516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2800" dirty="0">
                <a:solidFill>
                  <a:schemeClr val="tx1"/>
                </a:solidFill>
              </a:rPr>
              <a:t>RenovaBio – Lei nº 13.576/17</a:t>
            </a:r>
          </a:p>
        </p:txBody>
      </p:sp>
      <p:grpSp>
        <p:nvGrpSpPr>
          <p:cNvPr id="52" name="Agrupar 51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54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55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57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pic>
        <p:nvPicPr>
          <p:cNvPr id="60" name="Imagem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699740" y="1052670"/>
            <a:ext cx="338447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metas compulsórias de redução </a:t>
            </a:r>
            <a:br>
              <a:rPr lang="pt-BR" sz="3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pt-BR" sz="3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de emissões CO</a:t>
            </a:r>
            <a:r>
              <a:rPr lang="pt-BR" sz="3000" b="1" baseline="-25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2e</a:t>
            </a:r>
            <a:r>
              <a:rPr lang="pt-BR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pt-BR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pt-BR" sz="2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para o mercado</a:t>
            </a:r>
            <a:br>
              <a:rPr lang="pt-BR" sz="2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pt-BR" sz="2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de combustíveis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07380" y="1092143"/>
            <a:ext cx="27363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certificação individual</a:t>
            </a:r>
          </a:p>
          <a:p>
            <a:pPr algn="ctr"/>
            <a:r>
              <a:rPr lang="pt-BR" sz="2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da produção de biocombustíveis</a:t>
            </a:r>
            <a:endParaRPr lang="pt-BR" sz="2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012200" y="1056674"/>
            <a:ext cx="309643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</a:t>
            </a:r>
            <a:r>
              <a:rPr lang="pt-BR" sz="3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réditos de </a:t>
            </a:r>
            <a:r>
              <a:rPr lang="pt-BR" sz="30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descarbonização</a:t>
            </a:r>
            <a:r>
              <a:rPr lang="pt-BR" sz="3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t-BR" sz="2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por biocombustíveis</a:t>
            </a:r>
            <a:endParaRPr lang="pt-BR" sz="2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1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2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4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dirty="0" smtClean="0">
                <a:solidFill>
                  <a:schemeClr val="tx1"/>
                </a:solidFill>
              </a:rPr>
              <a:t>Instrumentos do RenovaBio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1331550" y="2852920"/>
            <a:ext cx="288040" cy="648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>
            <a:off x="7416395" y="2636890"/>
            <a:ext cx="288040" cy="648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71375" y="3717040"/>
            <a:ext cx="2808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dirty="0" smtClean="0"/>
              <a:t>Trabalho técnico concluído e Consulta Pública realizada;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dirty="0" smtClean="0"/>
              <a:t>Resoluções em tramitação na ANP;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dirty="0" smtClean="0"/>
              <a:t>Previsão para publicação das Resoluções (Calculadora e Certificação) ainda em novembro.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054936" y="4293120"/>
            <a:ext cx="28083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dirty="0" smtClean="0"/>
              <a:t>Modelo econômico concluído e Consulta Pública realizada;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dirty="0" smtClean="0"/>
              <a:t>Metas definidas pelo CNPE;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dirty="0" smtClean="0"/>
              <a:t>Resolução nº 5/CNPE publicada.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243524" y="3501010"/>
            <a:ext cx="28083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dirty="0" smtClean="0"/>
              <a:t>GT (MME, Febraban, AMBIMA, B3 e LAB)  desenvolvendo a modelagem do ativo financeiro e do mercado de carbono;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dirty="0" smtClean="0"/>
              <a:t>MF, Bacen e CVM participam do processo;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dirty="0" smtClean="0"/>
              <a:t>Previsão de publicação dos atos normativos até </a:t>
            </a:r>
            <a:r>
              <a:rPr lang="pt-BR" dirty="0" err="1" smtClean="0"/>
              <a:t>jun</a:t>
            </a:r>
            <a:r>
              <a:rPr lang="pt-BR" dirty="0" smtClean="0"/>
              <a:t>/19.</a:t>
            </a:r>
          </a:p>
        </p:txBody>
      </p:sp>
      <p:sp>
        <p:nvSpPr>
          <p:cNvPr id="20" name="Seta para Baixo 19"/>
          <p:cNvSpPr/>
          <p:nvPr/>
        </p:nvSpPr>
        <p:spPr>
          <a:xfrm>
            <a:off x="4247955" y="3395028"/>
            <a:ext cx="288040" cy="648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7" y="1196690"/>
            <a:ext cx="8641080" cy="5387340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5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9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dirty="0" smtClean="0">
                <a:solidFill>
                  <a:schemeClr val="tx1"/>
                </a:solidFill>
              </a:rPr>
              <a:t>Metas: Resolução nº 5 CNPE de 05/06/2018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23410" y="1340710"/>
            <a:ext cx="8353160" cy="648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/>
              <a:t>Intensidade Média de Carbono da Matriz de Combustíveis (gCO2e/MJ)</a:t>
            </a:r>
            <a:endParaRPr lang="pt-BR" sz="2200" dirty="0"/>
          </a:p>
        </p:txBody>
      </p:sp>
      <p:sp>
        <p:nvSpPr>
          <p:cNvPr id="18" name="Retângulo 17"/>
          <p:cNvSpPr/>
          <p:nvPr/>
        </p:nvSpPr>
        <p:spPr>
          <a:xfrm>
            <a:off x="5476323" y="2276840"/>
            <a:ext cx="354058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IC (2017) = </a:t>
            </a:r>
            <a:r>
              <a:rPr lang="pt-BR" b="1" dirty="0" smtClean="0">
                <a:solidFill>
                  <a:srgbClr val="00B050"/>
                </a:solidFill>
              </a:rPr>
              <a:t>74,25</a:t>
            </a:r>
          </a:p>
          <a:p>
            <a:r>
              <a:rPr lang="pt-BR" dirty="0" smtClean="0">
                <a:solidFill>
                  <a:srgbClr val="00B050"/>
                </a:solidFill>
              </a:rPr>
              <a:t>Meta</a:t>
            </a:r>
            <a:r>
              <a:rPr lang="pt-BR" dirty="0">
                <a:solidFill>
                  <a:srgbClr val="00B050"/>
                </a:solidFill>
              </a:rPr>
              <a:t>: IC (2028) = </a:t>
            </a:r>
            <a:r>
              <a:rPr lang="pt-BR" b="1" dirty="0">
                <a:solidFill>
                  <a:srgbClr val="00B050"/>
                </a:solidFill>
              </a:rPr>
              <a:t>Redução de </a:t>
            </a:r>
            <a:r>
              <a:rPr lang="pt-BR" sz="1600" b="1" dirty="0">
                <a:solidFill>
                  <a:srgbClr val="00B050"/>
                </a:solidFill>
              </a:rPr>
              <a:t>10,1%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107380" y="2476244"/>
            <a:ext cx="5726156" cy="86412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3275820" y="2492870"/>
            <a:ext cx="5847782" cy="259236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53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5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9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3000" dirty="0" smtClean="0">
                <a:solidFill>
                  <a:schemeClr val="tx1"/>
                </a:solidFill>
              </a:rPr>
              <a:t>Preço e dependência externa: impactos estimados</a:t>
            </a:r>
            <a:endParaRPr lang="pt-BR" sz="3000" dirty="0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323407" y="4356738"/>
            <a:ext cx="8563962" cy="231271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57188" indent="-357188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pt-BR" sz="2400" b="1" i="1" kern="0" dirty="0" smtClean="0"/>
              <a:t>A cesta de combustíveis (total) ao consumidor </a:t>
            </a:r>
            <a:br>
              <a:rPr lang="pt-BR" sz="2400" b="1" i="1" kern="0" dirty="0" smtClean="0"/>
            </a:br>
            <a:r>
              <a:rPr lang="pt-BR" sz="2400" b="1" i="1" kern="0" dirty="0" smtClean="0"/>
              <a:t>apresentará uma queda de preço estimado em </a:t>
            </a:r>
            <a:r>
              <a:rPr lang="pt-BR" sz="2400" b="1" i="1" kern="0" dirty="0" smtClean="0">
                <a:solidFill>
                  <a:srgbClr val="00B050"/>
                </a:solidFill>
              </a:rPr>
              <a:t>0,84%.</a:t>
            </a:r>
          </a:p>
          <a:p>
            <a:pPr marL="357188" indent="-357188">
              <a:buFont typeface="Arial" pitchFamily="34" charset="0"/>
              <a:buChar char="•"/>
              <a:tabLst>
                <a:tab pos="265113" algn="l"/>
              </a:tabLst>
            </a:pPr>
            <a:r>
              <a:rPr lang="pt-BR" sz="2400" b="1" i="1" kern="0" dirty="0" smtClean="0"/>
              <a:t>O RenovaBio diversifica a oferta de combustíveis no País, com indução de eficiência energética e ambiental. Aumenta a concorrência dos combustíveis. </a:t>
            </a:r>
            <a:endParaRPr lang="pt-BR" sz="2400" b="1" i="1" kern="0" dirty="0"/>
          </a:p>
          <a:p>
            <a:pPr marL="357188" indent="-357188">
              <a:buFont typeface="Arial" pitchFamily="34" charset="0"/>
              <a:buChar char="•"/>
              <a:tabLst>
                <a:tab pos="265113" algn="l"/>
              </a:tabLst>
            </a:pPr>
            <a:endParaRPr lang="pt-BR" sz="2400" b="1" i="1" kern="0" dirty="0" smtClean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/>
          <a:srcRect t="15951"/>
          <a:stretch/>
        </p:blipFill>
        <p:spPr>
          <a:xfrm>
            <a:off x="179391" y="1052670"/>
            <a:ext cx="8944212" cy="28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86422" y="6228108"/>
            <a:ext cx="185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hlinkClick r:id="rId2"/>
              </a:rPr>
              <a:t>bio@mme.gov.br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0" y="116540"/>
            <a:ext cx="9036620" cy="67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b="1" i="1" dirty="0" smtClean="0">
                <a:solidFill>
                  <a:srgbClr val="0070C0"/>
                </a:solidFill>
              </a:rPr>
              <a:t>Muito obrigado!</a:t>
            </a:r>
            <a:endParaRPr lang="pt-BR" sz="4800" b="1" dirty="0"/>
          </a:p>
        </p:txBody>
      </p:sp>
      <p:sp>
        <p:nvSpPr>
          <p:cNvPr id="5" name="Retângulo 4"/>
          <p:cNvSpPr/>
          <p:nvPr/>
        </p:nvSpPr>
        <p:spPr>
          <a:xfrm>
            <a:off x="4427980" y="1433105"/>
            <a:ext cx="4608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dirty="0" smtClean="0">
                <a:solidFill>
                  <a:srgbClr val="0070C0"/>
                </a:solidFill>
              </a:rPr>
              <a:t>Do poço à roda, </a:t>
            </a:r>
          </a:p>
          <a:p>
            <a:pPr algn="r"/>
            <a:r>
              <a:rPr lang="pt-BR" sz="2800" dirty="0" smtClean="0">
                <a:solidFill>
                  <a:srgbClr val="0070C0"/>
                </a:solidFill>
              </a:rPr>
              <a:t>os biocombustíveis são uma solução pronta e eficiente nos aspectos ambiental, econômico e social.</a:t>
            </a:r>
            <a:endParaRPr lang="pt-BR" sz="28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1820833"/>
            <a:ext cx="3561392" cy="345586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85116" y="5166124"/>
            <a:ext cx="4390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Política Nacional de Biocombustíveis</a:t>
            </a:r>
          </a:p>
          <a:p>
            <a:pPr algn="ctr"/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Lei nº 13.576/17</a:t>
            </a:r>
            <a:endParaRPr lang="pt-BR" sz="2000" dirty="0"/>
          </a:p>
        </p:txBody>
      </p:sp>
      <p:grpSp>
        <p:nvGrpSpPr>
          <p:cNvPr id="12" name="Grupo 27"/>
          <p:cNvGrpSpPr/>
          <p:nvPr/>
        </p:nvGrpSpPr>
        <p:grpSpPr>
          <a:xfrm>
            <a:off x="6156220" y="5997594"/>
            <a:ext cx="2628131" cy="599846"/>
            <a:chOff x="3298906" y="0"/>
            <a:chExt cx="3130469" cy="762505"/>
          </a:xfrm>
        </p:grpSpPr>
        <p:pic>
          <p:nvPicPr>
            <p:cNvPr id="13" name="Imagem 12" descr="GovernoFederal-Positiva-cmyk-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34" b="20320"/>
            <a:stretch>
              <a:fillRect/>
            </a:stretch>
          </p:blipFill>
          <p:spPr bwMode="auto">
            <a:xfrm>
              <a:off x="4686300" y="0"/>
              <a:ext cx="1743075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aixaDeTexto 13"/>
            <p:cNvSpPr txBox="1"/>
            <p:nvPr/>
          </p:nvSpPr>
          <p:spPr>
            <a:xfrm>
              <a:off x="3298906" y="214775"/>
              <a:ext cx="1502621" cy="547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t-BR" sz="1100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Ministério de</a:t>
              </a:r>
              <a:endParaRPr lang="pt-BR" sz="1200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pt-BR" sz="1100" b="1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Minas e Energia</a:t>
              </a:r>
              <a:endParaRPr lang="pt-BR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6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85292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Conjuntura do Etanol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3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6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Mercado de Combustíveis (Veículos Leves)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04" y="836640"/>
            <a:ext cx="9155909" cy="570870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47830" y="5589300"/>
            <a:ext cx="303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Gasolina C + Hidratado + GNV)</a:t>
            </a:r>
            <a:endParaRPr lang="pt-BR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813599" y="6229220"/>
            <a:ext cx="7965426" cy="369332"/>
            <a:chOff x="755470" y="6229220"/>
            <a:chExt cx="7965426" cy="369332"/>
          </a:xfrm>
        </p:grpSpPr>
        <p:sp>
          <p:nvSpPr>
            <p:cNvPr id="17" name="CaixaDeTexto 16"/>
            <p:cNvSpPr txBox="1"/>
            <p:nvPr/>
          </p:nvSpPr>
          <p:spPr>
            <a:xfrm>
              <a:off x="755470" y="6229220"/>
              <a:ext cx="5365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JAN</a:t>
              </a:r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403560" y="6229220"/>
              <a:ext cx="5341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FEV</a:t>
              </a:r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123660" y="6229220"/>
              <a:ext cx="6399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MAR</a:t>
              </a:r>
              <a:endParaRPr lang="pt-BR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843760" y="6229220"/>
              <a:ext cx="5677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ABR</a:t>
              </a:r>
              <a:endParaRPr lang="pt-BR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3489414" y="6229220"/>
              <a:ext cx="5725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MAI</a:t>
              </a:r>
              <a:endParaRPr lang="pt-BR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149784" y="6229220"/>
              <a:ext cx="5549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JUN</a:t>
              </a:r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883516" y="6229220"/>
              <a:ext cx="5036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JUL</a:t>
              </a:r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5435359" y="6229220"/>
              <a:ext cx="6142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AGO</a:t>
              </a:r>
              <a:endParaRPr lang="pt-BR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181802" y="6229220"/>
              <a:ext cx="5148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SET</a:t>
              </a:r>
              <a:endParaRPr lang="pt-BR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6808278" y="6229220"/>
              <a:ext cx="5966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OUT</a:t>
              </a:r>
              <a:endParaRPr lang="pt-BR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7482391" y="6229220"/>
              <a:ext cx="6146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NOV</a:t>
              </a:r>
              <a:endParaRPr lang="pt-BR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8175106" y="6229220"/>
              <a:ext cx="5457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DEZ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5926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3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853" y="-10854"/>
            <a:ext cx="828749" cy="68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1485"/>
            <a:ext cx="9154718" cy="5707965"/>
          </a:xfrm>
          <a:prstGeom prst="rect">
            <a:avLst/>
          </a:prstGeom>
        </p:spPr>
      </p:pic>
      <p:sp>
        <p:nvSpPr>
          <p:cNvPr id="11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Mercado de Combustíveis (Veículos Leves)</a:t>
            </a:r>
            <a:endParaRPr lang="pt-BR" sz="3600" dirty="0">
              <a:solidFill>
                <a:schemeClr val="tx1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755470" y="6229220"/>
            <a:ext cx="7965426" cy="369332"/>
            <a:chOff x="755470" y="6229220"/>
            <a:chExt cx="7965426" cy="369332"/>
          </a:xfrm>
        </p:grpSpPr>
        <p:sp>
          <p:nvSpPr>
            <p:cNvPr id="4" name="CaixaDeTexto 3"/>
            <p:cNvSpPr txBox="1"/>
            <p:nvPr/>
          </p:nvSpPr>
          <p:spPr>
            <a:xfrm>
              <a:off x="755470" y="6229220"/>
              <a:ext cx="5365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JAN</a:t>
              </a:r>
              <a:endParaRPr lang="pt-BR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403560" y="6229220"/>
              <a:ext cx="5341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FEV</a:t>
              </a:r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123660" y="6229220"/>
              <a:ext cx="6399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MAR</a:t>
              </a:r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843760" y="6229220"/>
              <a:ext cx="5677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ABR</a:t>
              </a:r>
              <a:endParaRPr lang="pt-BR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489414" y="6229220"/>
              <a:ext cx="5725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MAI</a:t>
              </a:r>
              <a:endParaRPr lang="pt-BR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149784" y="6229220"/>
              <a:ext cx="5549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JUN</a:t>
              </a:r>
              <a:endParaRPr lang="pt-BR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883516" y="6229220"/>
              <a:ext cx="5036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JUL</a:t>
              </a:r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435359" y="6229220"/>
              <a:ext cx="6142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AGO</a:t>
              </a:r>
              <a:endParaRPr lang="pt-BR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6181802" y="6229220"/>
              <a:ext cx="5148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SET</a:t>
              </a:r>
              <a:endParaRPr lang="pt-BR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808278" y="6229220"/>
              <a:ext cx="5966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OUT</a:t>
              </a:r>
              <a:endParaRPr lang="pt-BR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7482391" y="6229220"/>
              <a:ext cx="6146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NOV</a:t>
              </a:r>
              <a:endParaRPr lang="pt-BR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8175106" y="6229220"/>
              <a:ext cx="5457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DEZ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0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3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" y="836640"/>
            <a:ext cx="9058053" cy="303363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827480" y="4077090"/>
            <a:ext cx="5688790" cy="432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6571654" y="3870273"/>
            <a:ext cx="0" cy="107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267659" y="4493170"/>
            <a:ext cx="480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Crescimento expressivo da frota de veículos leves</a:t>
            </a:r>
            <a:endParaRPr lang="pt-BR" dirty="0"/>
          </a:p>
        </p:txBody>
      </p:sp>
      <p:sp>
        <p:nvSpPr>
          <p:cNvPr id="17" name="Seta para a Direita 16"/>
          <p:cNvSpPr/>
          <p:nvPr/>
        </p:nvSpPr>
        <p:spPr>
          <a:xfrm>
            <a:off x="6699048" y="4826789"/>
            <a:ext cx="1080150" cy="432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6370063" y="5240652"/>
            <a:ext cx="1546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Efeito da crise </a:t>
            </a:r>
            <a:br>
              <a:rPr lang="pt-BR" dirty="0" smtClean="0"/>
            </a:br>
            <a:r>
              <a:rPr lang="pt-BR" dirty="0" smtClean="0"/>
              <a:t>econômica</a:t>
            </a:r>
            <a:endParaRPr lang="pt-BR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7859521" y="3963415"/>
            <a:ext cx="0" cy="143098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ta para a Direita 19"/>
          <p:cNvSpPr/>
          <p:nvPr/>
        </p:nvSpPr>
        <p:spPr>
          <a:xfrm>
            <a:off x="7942994" y="5877340"/>
            <a:ext cx="1080150" cy="432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4136744" y="6229936"/>
            <a:ext cx="5124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Efeito da perda estrutural de mercado</a:t>
            </a:r>
          </a:p>
          <a:p>
            <a:r>
              <a:rPr lang="pt-BR" dirty="0" smtClean="0"/>
              <a:t>(Eficiência Energética + Menor crescimento da Frota)</a:t>
            </a:r>
            <a:endParaRPr lang="pt-BR" dirty="0"/>
          </a:p>
        </p:txBody>
      </p:sp>
      <p:sp>
        <p:nvSpPr>
          <p:cNvPr id="22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Mercado de Combustíveis (Veículos Leves)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405295" y="2204830"/>
            <a:ext cx="66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-25%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825552" y="2996940"/>
            <a:ext cx="97493" cy="9749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6490787" y="3212970"/>
            <a:ext cx="97493" cy="9749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6499100" y="1836467"/>
            <a:ext cx="97493" cy="974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8820590" y="2276840"/>
            <a:ext cx="97493" cy="974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em Curva 29"/>
          <p:cNvCxnSpPr>
            <a:stCxn id="27" idx="4"/>
            <a:endCxn id="24" idx="1"/>
          </p:cNvCxnSpPr>
          <p:nvPr/>
        </p:nvCxnSpPr>
        <p:spPr>
          <a:xfrm rot="16200000" flipH="1">
            <a:off x="6748803" y="1733004"/>
            <a:ext cx="455536" cy="857448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em Curva 31"/>
          <p:cNvCxnSpPr>
            <a:endCxn id="28" idx="4"/>
          </p:cNvCxnSpPr>
          <p:nvPr/>
        </p:nvCxnSpPr>
        <p:spPr>
          <a:xfrm flipV="1">
            <a:off x="8016972" y="2374333"/>
            <a:ext cx="852365" cy="15163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7239122" y="2770799"/>
            <a:ext cx="7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+</a:t>
            </a:r>
            <a:r>
              <a:rPr lang="pt-BR" b="1" dirty="0" smtClean="0"/>
              <a:t>52%</a:t>
            </a:r>
            <a:endParaRPr lang="pt-BR" b="1" dirty="0"/>
          </a:p>
        </p:txBody>
      </p:sp>
      <p:cxnSp>
        <p:nvCxnSpPr>
          <p:cNvPr id="37" name="Conector em Curva 36"/>
          <p:cNvCxnSpPr>
            <a:stCxn id="26" idx="0"/>
            <a:endCxn id="35" idx="1"/>
          </p:cNvCxnSpPr>
          <p:nvPr/>
        </p:nvCxnSpPr>
        <p:spPr>
          <a:xfrm rot="5400000" flipH="1" flipV="1">
            <a:off x="6760576" y="2734424"/>
            <a:ext cx="257505" cy="69958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em Curva 38"/>
          <p:cNvCxnSpPr>
            <a:endCxn id="11" idx="0"/>
          </p:cNvCxnSpPr>
          <p:nvPr/>
        </p:nvCxnSpPr>
        <p:spPr>
          <a:xfrm>
            <a:off x="7856862" y="2947583"/>
            <a:ext cx="1017437" cy="4935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0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3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2468"/>
            <a:ext cx="9123602" cy="5684972"/>
          </a:xfrm>
          <a:prstGeom prst="rect">
            <a:avLst/>
          </a:prstGeom>
        </p:spPr>
      </p:pic>
      <p:sp>
        <p:nvSpPr>
          <p:cNvPr id="23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Mercado de Combustíveis (Veículos Leves)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 rot="2031637">
            <a:off x="7901792" y="3394668"/>
            <a:ext cx="1224170" cy="180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 rot="18798895">
            <a:off x="8025900" y="4854127"/>
            <a:ext cx="1224170" cy="18065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382054" y="303766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-36%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234036" y="534751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+120%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920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3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90" y="1124680"/>
            <a:ext cx="8353892" cy="52086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  <p:sp>
        <p:nvSpPr>
          <p:cNvPr id="9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Mercado de Combustíveis (Veículos Leves)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-1191" y="684000"/>
            <a:ext cx="9155909" cy="54000"/>
            <a:chOff x="-1191" y="684000"/>
            <a:chExt cx="9155909" cy="54000"/>
          </a:xfrm>
        </p:grpSpPr>
        <p:sp>
          <p:nvSpPr>
            <p:cNvPr id="11" name="Rectangle 9"/>
            <p:cNvSpPr/>
            <p:nvPr/>
          </p:nvSpPr>
          <p:spPr>
            <a:xfrm>
              <a:off x="-1191" y="684000"/>
              <a:ext cx="6050757" cy="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2" name="Rectangle 15"/>
            <p:cNvSpPr/>
            <p:nvPr/>
          </p:nvSpPr>
          <p:spPr>
            <a:xfrm>
              <a:off x="6967539" y="684000"/>
              <a:ext cx="2187179" cy="5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5742384" y="684000"/>
              <a:ext cx="2205038" cy="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4" name="Text Box 3074"/>
          <p:cNvSpPr txBox="1">
            <a:spLocks noChangeArrowheads="1"/>
          </p:cNvSpPr>
          <p:nvPr/>
        </p:nvSpPr>
        <p:spPr bwMode="auto">
          <a:xfrm>
            <a:off x="31939" y="111475"/>
            <a:ext cx="9122779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3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Fluxos Logísticos Inter-regionais do Etanol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853" y="0"/>
            <a:ext cx="828749" cy="684000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179390" y="1052670"/>
            <a:ext cx="6129398" cy="5400000"/>
            <a:chOff x="1619590" y="1124680"/>
            <a:chExt cx="6129398" cy="54000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19590" y="1124680"/>
              <a:ext cx="6129398" cy="5400000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5652150" y="5229250"/>
              <a:ext cx="504070" cy="1295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Seta para a Direita 5"/>
          <p:cNvSpPr/>
          <p:nvPr/>
        </p:nvSpPr>
        <p:spPr>
          <a:xfrm rot="19436187">
            <a:off x="2507822" y="3154938"/>
            <a:ext cx="1884263" cy="360050"/>
          </a:xfrm>
          <a:prstGeom prst="rightArrow">
            <a:avLst/>
          </a:prstGeom>
          <a:solidFill>
            <a:srgbClr val="F4D80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14780297">
            <a:off x="1605810" y="2907924"/>
            <a:ext cx="1684341" cy="360050"/>
          </a:xfrm>
          <a:prstGeom prst="rightArrow">
            <a:avLst/>
          </a:prstGeom>
          <a:solidFill>
            <a:srgbClr val="F4D80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4567542">
            <a:off x="2140764" y="4419350"/>
            <a:ext cx="1620201" cy="360050"/>
          </a:xfrm>
          <a:prstGeom prst="rightArrow">
            <a:avLst/>
          </a:prstGeom>
          <a:solidFill>
            <a:srgbClr val="F4D80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 rot="1787168">
            <a:off x="2588421" y="3982399"/>
            <a:ext cx="1456637" cy="360050"/>
          </a:xfrm>
          <a:prstGeom prst="rightArrow">
            <a:avLst/>
          </a:prstGeom>
          <a:solidFill>
            <a:srgbClr val="F4D80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 rot="17087185">
            <a:off x="3819543" y="3494667"/>
            <a:ext cx="1456637" cy="3600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 rot="7827464">
            <a:off x="3201151" y="4703361"/>
            <a:ext cx="1456637" cy="3600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 rot="13348558">
            <a:off x="3565857" y="3886261"/>
            <a:ext cx="885828" cy="3600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 rot="18124451">
            <a:off x="3261001" y="4727049"/>
            <a:ext cx="401453" cy="261433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618683" y="3690161"/>
            <a:ext cx="288040" cy="288040"/>
          </a:xfrm>
          <a:prstGeom prst="ellipse">
            <a:avLst/>
          </a:prstGeom>
          <a:solidFill>
            <a:srgbClr val="F4D80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de cantos arredondados 19"/>
          <p:cNvSpPr/>
          <p:nvPr/>
        </p:nvSpPr>
        <p:spPr>
          <a:xfrm>
            <a:off x="4947150" y="5301260"/>
            <a:ext cx="3888540" cy="124829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CENTRO-OESTE</a:t>
            </a:r>
          </a:p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Localização Estratégica para a Distribuição</a:t>
            </a:r>
            <a:endParaRPr lang="pt-BR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571" y="6505212"/>
            <a:ext cx="4112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Elaboração: MME – Dados: ANP/ Consolidação: DPI/SPI - MTPA</a:t>
            </a:r>
            <a:endParaRPr lang="pt-BR" sz="1200" dirty="0"/>
          </a:p>
        </p:txBody>
      </p:sp>
      <p:sp>
        <p:nvSpPr>
          <p:cNvPr id="26" name="Elipse 25"/>
          <p:cNvSpPr/>
          <p:nvPr/>
        </p:nvSpPr>
        <p:spPr>
          <a:xfrm>
            <a:off x="4198568" y="4189339"/>
            <a:ext cx="288040" cy="288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3244089" y="4964968"/>
            <a:ext cx="179540" cy="17954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FontSmallLeft"/>
  <p:tag name="FONTSETCLASSNAME" val="FontSet1"/>
  <p:tag name="COLORS" val="-2;-2;-2;-2;NavBarFontColor;-2"/>
  <p:tag name="COLORSETCLASSNAME" val="ColorSet1"/>
  <p:tag name="SCRIPT" val="1"/>
  <p:tag name="FIELDS" val="DEPARTMENT;AUTHOR;DATE;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Footer"/>
  <p:tag name="SHAPECLASSPROTECTIONTYPE" val="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Level1"/>
  <p:tag name="FONTSETCLASSNAME" val="FontSet1"/>
  <p:tag name="COLORS" val="-2;-2;-2;-2;TextBoxFontColor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TextBox"/>
  <p:tag name="SHAPECLASSPROTECTIONTYP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ColorDaten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Pagenumber"/>
  <p:tag name="SHAPECLASSPROTECTIONTYPE" val="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"/>
  <p:tag name="SHAPESETCLASSNAME" val="TitleSlide"/>
  <p:tag name="COLORSETGROUPCLASSNAME" val="ColorSetGroup3"/>
  <p:tag name="FONTSETGROUPCLASSNAME" val="FontSetGroup1"/>
  <p:tag name="SHAPECLASSNAME" val="GrauerBalkenOben"/>
  <p:tag name="SHAPECLASSFILE" val="BGBalken_Oben.gif"/>
  <p:tag name="SHAPECLASSPROTECTIONTYP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"/>
  <p:tag name="SHAPESETCLASSNAME" val="TitleSlide"/>
  <p:tag name="COLORSETGROUPCLASSNAME" val="ColorSetGroup3"/>
  <p:tag name="FONTSETGROUPCLASSNAME" val="FontSetGroup1"/>
  <p:tag name="SHAPECLASSNAME" val="BlauerBalkenUnten"/>
  <p:tag name="SHAPECLASSFILE" val="BGBalken_unten.bmp"/>
  <p:tag name="SHAPECLASSPROTECTIONTYP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"/>
  <p:tag name="SHAPESETCLASSNAME" val="TitleSlide"/>
  <p:tag name="COLORSETGROUPCLASSNAME" val="ColorSetGroup3"/>
  <p:tag name="FONTSETGROUPCLASSNAME" val="FontSetGroup1"/>
  <p:tag name="SHAPECLASSNAME" val="MahleLogo"/>
  <p:tag name="SHAPECLASSFILE" val="DBP600al_Rand5.gif"/>
  <p:tag name="SHAPECLASSPROTECTIONTYPE" val="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ColorDaten;-2"/>
  <p:tag name="COLORSETCLASSNAME" val="ColorSet1"/>
  <p:tag name="MLI" val="1"/>
  <p:tag name="SHAPESETGROUPCLASSNAME" val="ShapeSetGroup"/>
  <p:tag name="SHAPESETCLASSNAME" val="TitleSlide"/>
  <p:tag name="COLORSETGROUPCLASSNAME" val="ColorSetGroup3"/>
  <p:tag name="FONTSETGROUPCLASSNAME" val="FontSetGroup1"/>
  <p:tag name="SHAPECLASSNAME" val="Pagenumber"/>
  <p:tag name="SHAPECLASSPROTECTIONTYPE" val="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Level1"/>
  <p:tag name="FONTSETCLASSNAME" val="FontSet1"/>
  <p:tag name="COLORS" val="-2;-2;-2;-2;TextBoxFontColor;-2"/>
  <p:tag name="COLORSETCLASSNAME" val="ColorSet1"/>
  <p:tag name="MLI" val="1"/>
  <p:tag name="SHAPESETGROUPCLASSNAME" val="ShapeSetGroup"/>
  <p:tag name="SHAPESETCLASSNAME" val="TitleSlide"/>
  <p:tag name="COLORSETGROUPCLASSNAME" val="ColorSetGroup3"/>
  <p:tag name="FONTSETGROUPCLASSNAME" val="FontSetGroup1"/>
  <p:tag name="SHAPECLASSNAME" val="TextOnTitleSlide"/>
  <p:tag name="SHAPECLASSPROTECTIONTYPE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OnTitle"/>
  <p:tag name="FONTSETCLASSNAME" val="FontSet1"/>
  <p:tag name="COLORS" val="-2;-2;-2;-2;TextBoxFontColor;-2"/>
  <p:tag name="COLORSETCLASSNAME" val="ColorSet1"/>
  <p:tag name="MLI" val="1"/>
  <p:tag name="SHAPESETGROUPCLASSNAME" val="ShapeSetGroup"/>
  <p:tag name="SHAPESETCLASSNAME" val="TitleSlide"/>
  <p:tag name="COLORSETGROUPCLASSNAME" val="ColorSetGroup3"/>
  <p:tag name="FONTSETGROUPCLASSNAME" val="FontSetGroup1"/>
  <p:tag name="SHAPECLASSNAME" val="TitleOnTitleSlide"/>
  <p:tag name="SHAPECLASSPROTECTION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ColorDaten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Pagenumber"/>
  <p:tag name="SHAPECLASSPROTECTIONTYPE" val="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ColorDaten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Pagenumber"/>
  <p:tag name="SHAPECLASSPROTECTIONTYPE" val="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GrauerBalkenOben"/>
  <p:tag name="SHAPECLASSFILE" val="BGBalken_Oben.gif"/>
  <p:tag name="SHAPECLASSPROTECTIONTYP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MHLLineColor;-2;-2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LineTop"/>
  <p:tag name="SHAPECLASSPROTECTIONTYP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BlauerBalkenUnten"/>
  <p:tag name="SHAPECLASSFILE" val="BGBalken_unten.bmp"/>
  <p:tag name="SHAPECLASSPROTECTIONTYP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MHLLineColor;-2;-2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LineBottom"/>
  <p:tag name="SHAPECLASSPROTECTIONTYP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MahleLogo"/>
  <p:tag name="SHAPECLASSFILE" val="DBP600al_Rand5.gif"/>
  <p:tag name="SHAPECLASSPROTECTIONTYPE" val="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MHLColor3;-2;-2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LineFusszeile"/>
  <p:tag name="SHAPECLASSPROTECTIONTYP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OnSlide"/>
  <p:tag name="FONTSETCLASSNAME" val="FontSet1"/>
  <p:tag name="COLORS" val="-2;-2;-2;-2;TextBoxFontColor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TitleOnSlide"/>
  <p:tag name="SHAPECLASSPROTECTION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FontSmallLeft"/>
  <p:tag name="FONTSETCLASSNAME" val="FontSet1"/>
  <p:tag name="COLORS" val="-2;-2;-2;-2;NavBarFontColor;-2"/>
  <p:tag name="COLORSETCLASSNAME" val="ColorSet1"/>
  <p:tag name="SCRIPT" val="1"/>
  <p:tag name="FIELDS" val="DEPARTMENT;AUTHOR;DATE;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Footer"/>
  <p:tag name="SHAPECLASSPROTECTIONTYPE" val="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Level1"/>
  <p:tag name="FONTSETCLASSNAME" val="FontSet1"/>
  <p:tag name="COLORS" val="-2;-2;-2;-2;TextBoxFontColor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TextBox"/>
  <p:tag name="SHAPECLASSPROTECTION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GrauerBalkenOben"/>
  <p:tag name="SHAPECLASSFILE" val="BGBalken_Oben.gif"/>
  <p:tag name="SHAPECLASSPROTECTIONTYP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ColorDaten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Pagenumber"/>
  <p:tag name="SHAPECLASSPROTECTIONTYPE" val="4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"/>
  <p:tag name="SHAPESETCLASSNAME" val="TitleSlide"/>
  <p:tag name="COLORSETGROUPCLASSNAME" val="ColorSetGroup3"/>
  <p:tag name="FONTSETGROUPCLASSNAME" val="FontSetGroup1"/>
  <p:tag name="SHAPECLASSNAME" val="GrauerBalkenOben"/>
  <p:tag name="SHAPECLASSFILE" val="BGBalken_Oben.gif"/>
  <p:tag name="SHAPECLASSPROTECTIONTYP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"/>
  <p:tag name="SHAPESETCLASSNAME" val="TitleSlide"/>
  <p:tag name="COLORSETGROUPCLASSNAME" val="ColorSetGroup3"/>
  <p:tag name="FONTSETGROUPCLASSNAME" val="FontSetGroup1"/>
  <p:tag name="SHAPECLASSNAME" val="BlauerBalkenUnten"/>
  <p:tag name="SHAPECLASSFILE" val="BGBalken_unten.bmp"/>
  <p:tag name="SHAPECLASSPROTECTIONTYP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"/>
  <p:tag name="SHAPESETCLASSNAME" val="TitleSlide"/>
  <p:tag name="COLORSETGROUPCLASSNAME" val="ColorSetGroup3"/>
  <p:tag name="FONTSETGROUPCLASSNAME" val="FontSetGroup1"/>
  <p:tag name="SHAPECLASSNAME" val="MahleLogo"/>
  <p:tag name="SHAPECLASSFILE" val="DBP600al_Rand5.gif"/>
  <p:tag name="SHAPECLASSPROTECTIONTYPE" val="3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ColorDaten;-2"/>
  <p:tag name="COLORSETCLASSNAME" val="ColorSet1"/>
  <p:tag name="MLI" val="1"/>
  <p:tag name="SHAPESETGROUPCLASSNAME" val="ShapeSetGroup"/>
  <p:tag name="SHAPESETCLASSNAME" val="TitleSlide"/>
  <p:tag name="COLORSETGROUPCLASSNAME" val="ColorSetGroup3"/>
  <p:tag name="FONTSETGROUPCLASSNAME" val="FontSetGroup1"/>
  <p:tag name="SHAPECLASSNAME" val="Pagenumber"/>
  <p:tag name="SHAPECLASSPROTECTIONTYPE" val="4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Level1"/>
  <p:tag name="FONTSETCLASSNAME" val="FontSet1"/>
  <p:tag name="COLORS" val="-2;-2;-2;-2;TextBoxFontColor;-2"/>
  <p:tag name="COLORSETCLASSNAME" val="ColorSet1"/>
  <p:tag name="MLI" val="1"/>
  <p:tag name="SHAPESETGROUPCLASSNAME" val="ShapeSetGroup"/>
  <p:tag name="SHAPESETCLASSNAME" val="TitleSlide"/>
  <p:tag name="COLORSETGROUPCLASSNAME" val="ColorSetGroup3"/>
  <p:tag name="FONTSETGROUPCLASSNAME" val="FontSetGroup1"/>
  <p:tag name="SHAPECLASSNAME" val="TextOnTitleSlide"/>
  <p:tag name="SHAPECLASSPROTECTIONTYPE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OnTitle"/>
  <p:tag name="FONTSETCLASSNAME" val="FontSet1"/>
  <p:tag name="COLORS" val="-2;-2;-2;-2;TextBoxFontColor;-2"/>
  <p:tag name="COLORSETCLASSNAME" val="ColorSet1"/>
  <p:tag name="MLI" val="1"/>
  <p:tag name="SHAPESETGROUPCLASSNAME" val="ShapeSetGroup"/>
  <p:tag name="SHAPESETCLASSNAME" val="TitleSlide"/>
  <p:tag name="COLORSETGROUPCLASSNAME" val="ColorSetGroup3"/>
  <p:tag name="FONTSETGROUPCLASSNAME" val="FontSetGroup1"/>
  <p:tag name="SHAPECLASSNAME" val="TitleOnTitleSlide"/>
  <p:tag name="SHAPECLASSPROTECTIONTYP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ColorDaten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Pagenumber"/>
  <p:tag name="SHAPECLASSPROTECTIONTYPE" val="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ColorDaten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Pagenumber"/>
  <p:tag name="SHAPECLASSPROTECTIONTYPE" val="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MHLLineColor;-2;-2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LineTop"/>
  <p:tag name="SHAPECLASSPROTECTIONTYP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BlauerBalkenUnten"/>
  <p:tag name="SHAPECLASSFILE" val="BGBalken_unten.bmp"/>
  <p:tag name="SHAPECLASSPROTECTIONTYP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MHLLineColor;-2;-2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LineBottom"/>
  <p:tag name="SHAPECLASSPROTECTIONTYP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MahleLogo"/>
  <p:tag name="SHAPECLASSFILE" val="DBP600al_Rand5.gif"/>
  <p:tag name="SHAPECLASSPROTECTIONTYPE" val="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MHLColor3;-2;-2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LineFusszeile"/>
  <p:tag name="SHAPECLASSPROTECTIONTYP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OnSlide"/>
  <p:tag name="FONTSETCLASSNAME" val="FontSet1"/>
  <p:tag name="COLORS" val="-2;-2;-2;-2;TextBoxFontColor;-2"/>
  <p:tag name="COLORSETCLASSNAME" val="ColorSet1"/>
  <p:tag name="MLI" val="1"/>
  <p:tag name="SHAPESETGROUPCLASSNAME" val="ShapeSetGroup"/>
  <p:tag name="SHAPESETCLASSNAME" val="Slide"/>
  <p:tag name="COLORSETGROUPCLASSNAME" val="ColorSetGroup3"/>
  <p:tag name="FONTSETGROUPCLASSNAME" val="FontSetGroup1"/>
  <p:tag name="SHAPECLASSNAME" val="TitleOnSlide"/>
  <p:tag name="SHAPECLASSPROTECTIONTYPE" val="0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etrobras CRE 2014 16-9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trobras Sans">
      <a:majorFont>
        <a:latin typeface="Petrobras Sans"/>
        <a:ea typeface=""/>
        <a:cs typeface=""/>
      </a:majorFont>
      <a:minorFont>
        <a:latin typeface="Petrobras San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>
          <a:solidFill>
            <a:srgbClr val="000000"/>
          </a:solidFill>
          <a:prstDash val="solid"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noAutofit/>
      </a:bodyPr>
      <a:lstStyle>
        <a:defPPr algn="ctr">
          <a:defRPr sz="1400" dirty="0" smtClean="0">
            <a:latin typeface="Trebuchet MS" panose="020B06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etrobras CRE 2014 16-9" id="{83382A0E-E293-499B-AA2B-1F78DBBCB0A5}" vid="{270359F6-D765-4819-AC2D-D552EB3F6692}"/>
    </a:ext>
  </a:extLst>
</a:theme>
</file>

<file path=ppt/theme/theme3.xml><?xml version="1.0" encoding="utf-8"?>
<a:theme xmlns:a="http://schemas.openxmlformats.org/drawingml/2006/main" name="14_Default Design">
  <a:themeElements>
    <a:clrScheme name="MasterLayout">
      <a:dk1>
        <a:srgbClr val="FFFFFF"/>
      </a:dk1>
      <a:lt1>
        <a:srgbClr val="000000"/>
      </a:lt1>
      <a:dk2>
        <a:srgbClr val="D3D3D3"/>
      </a:dk2>
      <a:lt2>
        <a:srgbClr val="000000"/>
      </a:lt2>
      <a:accent1>
        <a:srgbClr val="D7E3EC"/>
      </a:accent1>
      <a:accent2>
        <a:srgbClr val="A7C3DB"/>
      </a:accent2>
      <a:accent3>
        <a:srgbClr val="668DB2"/>
      </a:accent3>
      <a:accent4>
        <a:srgbClr val="11558A"/>
      </a:accent4>
      <a:accent5>
        <a:srgbClr val="000000"/>
      </a:accent5>
      <a:accent6>
        <a:srgbClr val="FFFFFF"/>
      </a:accent6>
      <a:hlink>
        <a:srgbClr val="11558A"/>
      </a:hlink>
      <a:folHlink>
        <a:srgbClr val="668D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55555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MasterLayout">
      <a:dk1>
        <a:srgbClr val="FFFFFF"/>
      </a:dk1>
      <a:lt1>
        <a:srgbClr val="000000"/>
      </a:lt1>
      <a:dk2>
        <a:srgbClr val="D3D3D3"/>
      </a:dk2>
      <a:lt2>
        <a:srgbClr val="000000"/>
      </a:lt2>
      <a:accent1>
        <a:srgbClr val="D7E3EC"/>
      </a:accent1>
      <a:accent2>
        <a:srgbClr val="A7C3DB"/>
      </a:accent2>
      <a:accent3>
        <a:srgbClr val="668DB2"/>
      </a:accent3>
      <a:accent4>
        <a:srgbClr val="11558A"/>
      </a:accent4>
      <a:accent5>
        <a:srgbClr val="000000"/>
      </a:accent5>
      <a:accent6>
        <a:srgbClr val="FFFFFF"/>
      </a:accent6>
      <a:hlink>
        <a:srgbClr val="11558A"/>
      </a:hlink>
      <a:folHlink>
        <a:srgbClr val="668D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55555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95166</TotalTime>
  <Words>1586</Words>
  <Application>Microsoft Office PowerPoint</Application>
  <PresentationFormat>Apresentação na tela (4:3)</PresentationFormat>
  <Paragraphs>208</Paragraphs>
  <Slides>27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9" baseType="lpstr">
      <vt:lpstr>Arial</vt:lpstr>
      <vt:lpstr>Arial Narrow</vt:lpstr>
      <vt:lpstr>Calibri</vt:lpstr>
      <vt:lpstr>Petrobras Sans</vt:lpstr>
      <vt:lpstr>Times New Roman</vt:lpstr>
      <vt:lpstr>Trebuchet MS</vt:lpstr>
      <vt:lpstr>Wingdings</vt:lpstr>
      <vt:lpstr>Tema do Office</vt:lpstr>
      <vt:lpstr>3_Petrobras CRE 2014 16-9</vt:lpstr>
      <vt:lpstr>14_Default Design</vt:lpstr>
      <vt:lpstr>13_Default Design</vt:lpstr>
      <vt:lpstr>Slide do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Funcionamento do RenovaBio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Natalia</dc:creator>
  <cp:lastModifiedBy>Maria de Lourdes Gomes da Silva</cp:lastModifiedBy>
  <cp:revision>1130</cp:revision>
  <cp:lastPrinted>2017-06-02T13:09:26Z</cp:lastPrinted>
  <dcterms:created xsi:type="dcterms:W3CDTF">2011-07-07T17:38:16Z</dcterms:created>
  <dcterms:modified xsi:type="dcterms:W3CDTF">2018-11-26T20:43:56Z</dcterms:modified>
</cp:coreProperties>
</file>