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6" r:id="rId3"/>
    <p:sldId id="299" r:id="rId4"/>
    <p:sldId id="273" r:id="rId5"/>
    <p:sldId id="284" r:id="rId6"/>
    <p:sldId id="271" r:id="rId7"/>
    <p:sldId id="265" r:id="rId8"/>
    <p:sldId id="297" r:id="rId9"/>
    <p:sldId id="283" r:id="rId10"/>
    <p:sldId id="298" r:id="rId11"/>
    <p:sldId id="287" r:id="rId12"/>
    <p:sldId id="266" r:id="rId13"/>
    <p:sldId id="267" r:id="rId14"/>
    <p:sldId id="268" r:id="rId15"/>
    <p:sldId id="307" r:id="rId16"/>
    <p:sldId id="308" r:id="rId17"/>
    <p:sldId id="309" r:id="rId18"/>
    <p:sldId id="310" r:id="rId19"/>
    <p:sldId id="263" r:id="rId20"/>
    <p:sldId id="300" r:id="rId21"/>
    <p:sldId id="274" r:id="rId2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elly Cristine Santos de Andrade" initials="KCSdA" lastIdx="3" clrIdx="0">
    <p:extLst>
      <p:ext uri="{19B8F6BF-5375-455C-9EA6-DF929625EA0E}">
        <p15:presenceInfo xmlns:p15="http://schemas.microsoft.com/office/powerpoint/2012/main" userId="S::kelly.andrade@mdh.gov.br::33d7b64b-dd7f-4435-a4af-20bb4d565c1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0000"/>
    <a:srgbClr val="413B6B"/>
    <a:srgbClr val="534E7E"/>
    <a:srgbClr val="413B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16" autoAdjust="0"/>
    <p:restoredTop sz="94660"/>
  </p:normalViewPr>
  <p:slideViewPr>
    <p:cSldViewPr snapToGrid="0">
      <p:cViewPr varScale="1">
        <p:scale>
          <a:sx n="92" d="100"/>
          <a:sy n="92" d="100"/>
        </p:scale>
        <p:origin x="36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ap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754D650-7430-4537-B38B-D6CAE2A645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9C1DEA87-4A82-465E-AD91-DA0E9F2F85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3223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08417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p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4376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67E1A4C-E9FF-4F94-93A5-41333CDD5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7A5E1C59-88B7-442A-8D20-11F69E9BF2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13150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698535A6-F06A-44BC-A137-E545A25FF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440C2-5848-44C0-821D-3C910543FF2E}" type="datetimeFigureOut">
              <a:rPr lang="pt-BR" smtClean="0"/>
              <a:t>30/05/2019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7C2F3745-754C-479F-B857-0F661D91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1AC14857-FD34-4FF3-A93E-EB930A14E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25862-C7D5-426F-80B1-97148109F0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400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7E633BF-AC2C-4619-A655-2426EBF9B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85850"/>
            <a:ext cx="10515600" cy="269081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56E9F606-1590-463D-9BF3-E5408B247F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52875"/>
            <a:ext cx="10515600" cy="15906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AB77981F-CC14-404F-A4CC-C3DC56742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440C2-5848-44C0-821D-3C910543FF2E}" type="datetimeFigureOut">
              <a:rPr lang="pt-BR" smtClean="0"/>
              <a:t>30/05/2019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DB27D6BA-0730-4A57-B611-9585B2FE9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FC03C288-925B-40DB-8BFD-2C65CF7D6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25862-C7D5-426F-80B1-97148109F0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9339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8BBA6CB-C04C-4F09-ACC8-CDD6DBE10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9D0325CA-301C-4AA5-9FB7-D0029BF6AD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2EAE00DB-15F6-4DC5-9DE2-E3FAD711EB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85C3B0B9-DBAB-449F-84E0-4A3DA755C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440C2-5848-44C0-821D-3C910543FF2E}" type="datetimeFigureOut">
              <a:rPr lang="pt-BR" smtClean="0"/>
              <a:t>30/05/2019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B0D9961C-243A-4C4F-A18D-84F988855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C5A77A8B-D9CB-4CE8-8BA6-104B195BF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25862-C7D5-426F-80B1-97148109F0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1495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6B5CC8B-A18F-4CDD-9F1F-DB9BC6A37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9BC2555B-277C-460B-9874-553DAED042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0284E0D0-4272-46E5-B583-33D40E0689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F31D2CA2-AD42-47BF-9C45-AE722D4111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A2C746D2-2381-4F89-8DEA-2BFC0D03F7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32B61DCD-7823-42C5-9951-59A118155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440C2-5848-44C0-821D-3C910543FF2E}" type="datetimeFigureOut">
              <a:rPr lang="pt-BR" smtClean="0"/>
              <a:t>30/05/2019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B493B2A5-ABF4-40DA-98EC-768EF01F2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CC496527-71F6-41F8-ABB5-A918D4C8B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25862-C7D5-426F-80B1-97148109F0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3836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10B36ED-85CD-4C39-A10C-6488AE143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763239DA-CF5C-4102-86F0-0C18360D8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440C2-5848-44C0-821D-3C910543FF2E}" type="datetimeFigureOut">
              <a:rPr lang="pt-BR" smtClean="0"/>
              <a:t>30/05/2019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BA5AC068-08A6-4C04-ABAD-BA785313F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F1817DDB-E061-403C-83F7-A829311E3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25862-C7D5-426F-80B1-97148109F0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0632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37C3697A-4E55-4564-B346-B7DB6D7BD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440C2-5848-44C0-821D-3C910543FF2E}" type="datetimeFigureOut">
              <a:rPr lang="pt-BR" smtClean="0"/>
              <a:t>30/05/2019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ABACB623-601D-4967-8A3E-CB907C296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A5815DB5-F4D1-4E0E-814E-2C7779C6D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25862-C7D5-426F-80B1-97148109F0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1728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A3EAA4C-CC1F-4B13-AF35-076FDEF76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4E1CB6C7-18CF-4537-A1B0-FBEAB19511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4704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D7498AB2-5803-4CA3-8FAA-69063E8361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33D0F49F-D54E-4D87-9AF4-3D4C5E6B3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440C2-5848-44C0-821D-3C910543FF2E}" type="datetimeFigureOut">
              <a:rPr lang="pt-BR" smtClean="0"/>
              <a:t>30/05/2019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69C12F7F-3E4B-4B92-8B4B-31B0C1D6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29A921AC-57A0-4E1A-A65C-E44B9C2B6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25862-C7D5-426F-80B1-97148109F0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6388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0EA9700-A4B9-48CB-80E8-6DF0AB870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500A080D-AB9B-4F8A-8A8C-44C1E33382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4513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15D92DE2-BB19-450C-BEB7-E1CEC1661A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00B0C49C-CEE8-4EED-8ACB-72937B5D4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440C2-5848-44C0-821D-3C910543FF2E}" type="datetimeFigureOut">
              <a:rPr lang="pt-BR" smtClean="0"/>
              <a:t>30/05/2019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C7A9BD7D-BB3E-4638-BB08-7C6DB0683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F808A44F-D0FD-4898-BA5F-25024934C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25862-C7D5-426F-80B1-97148109F0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4622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B0C5C914-D22C-474F-A12F-9BF9D1825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B74748D3-D19E-47D4-BFD1-74F788C1F0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4986647B-3DAA-4655-BB43-C05168989F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9440C2-5848-44C0-821D-3C910543FF2E}" type="datetimeFigureOut">
              <a:rPr lang="pt-BR" smtClean="0"/>
              <a:t>30/05/2019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B614A7B8-3AC8-48F9-B1BB-CCC708E10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14CEBCBD-A8FE-4BF9-8CB7-376F53A6A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40516" y="11509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25862-C7D5-426F-80B1-97148109F0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893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b="1" kern="1200" cap="all" baseline="0">
          <a:solidFill>
            <a:schemeClr val="accent6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45116DF-7D6B-4D88-A88B-BF99594D3F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4925" y="856549"/>
            <a:ext cx="9582150" cy="4562739"/>
          </a:xfrm>
        </p:spPr>
        <p:txBody>
          <a:bodyPr>
            <a:normAutofit fontScale="90000"/>
          </a:bodyPr>
          <a:lstStyle/>
          <a:p>
            <a:r>
              <a:rPr lang="pt-BR" sz="5300" dirty="0"/>
              <a:t>POLÍTICAS PÚBLICAS</a:t>
            </a:r>
            <a:br>
              <a:rPr lang="pt-BR" sz="5300" dirty="0"/>
            </a:br>
            <a:r>
              <a:rPr lang="pt-BR" sz="5300" dirty="0"/>
              <a:t>INCLUSÃO E EXCLUSÃO</a:t>
            </a:r>
            <a:br>
              <a:rPr lang="pt-BR" sz="5300" dirty="0"/>
            </a:br>
            <a:r>
              <a:rPr lang="pt-BR" sz="5300" dirty="0"/>
              <a:t>DIREITOS Da pessoa </a:t>
            </a:r>
            <a:r>
              <a:rPr lang="pt-BR" sz="5300" dirty="0" err="1"/>
              <a:t>IDOSa</a:t>
            </a:r>
            <a:r>
              <a:rPr lang="pt-BR" sz="5300" dirty="0"/>
              <a:t/>
            </a:r>
            <a:br>
              <a:rPr lang="pt-BR" sz="5300" dirty="0"/>
            </a:br>
            <a:r>
              <a:rPr lang="pt-BR" sz="5300" dirty="0"/>
              <a:t>relevância de eventos</a:t>
            </a:r>
            <a:br>
              <a:rPr lang="pt-BR" sz="5300" dirty="0"/>
            </a:br>
            <a:r>
              <a:rPr lang="pt-BR" sz="5300" dirty="0"/>
              <a:t>favoráveis</a:t>
            </a:r>
            <a:r>
              <a:rPr lang="pt-BR" dirty="0"/>
              <a:t/>
            </a:r>
            <a:br>
              <a:rPr lang="pt-BR" dirty="0"/>
            </a:br>
            <a:r>
              <a:rPr lang="pt-BR" sz="3600" dirty="0"/>
              <a:t>SECRETARIA NACIONAL DE PROMOÇÃO E DEFESA </a:t>
            </a:r>
            <a:br>
              <a:rPr lang="pt-BR" sz="3600" dirty="0"/>
            </a:br>
            <a:r>
              <a:rPr lang="pt-BR" sz="3600" dirty="0"/>
              <a:t> DOS DIREITOS DA PESSOA IDOSA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78205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3548977-7BD7-43D5-8643-C7738B41A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970"/>
            <a:ext cx="10515600" cy="5742060"/>
          </a:xfrm>
        </p:spPr>
        <p:txBody>
          <a:bodyPr>
            <a:normAutofit/>
          </a:bodyPr>
          <a:lstStyle/>
          <a:p>
            <a:r>
              <a:rPr lang="pt-BR" sz="2800" dirty="0">
                <a:solidFill>
                  <a:schemeClr val="tx1"/>
                </a:solidFill>
              </a:rPr>
              <a:t>Dados do Disque 100</a:t>
            </a:r>
            <a:br>
              <a:rPr lang="pt-BR" sz="2800" dirty="0">
                <a:solidFill>
                  <a:schemeClr val="tx1"/>
                </a:solidFill>
              </a:rPr>
            </a:br>
            <a:r>
              <a:rPr lang="pt-BR" sz="2800" dirty="0">
                <a:solidFill>
                  <a:schemeClr val="tx1"/>
                </a:solidFill>
              </a:rPr>
              <a:t/>
            </a:r>
            <a:br>
              <a:rPr lang="pt-BR" sz="2800" dirty="0">
                <a:solidFill>
                  <a:schemeClr val="tx1"/>
                </a:solidFill>
              </a:rPr>
            </a:br>
            <a:r>
              <a:rPr lang="pt-BR" sz="2800" b="0" cap="none" dirty="0">
                <a:solidFill>
                  <a:schemeClr val="tx1"/>
                </a:solidFill>
              </a:rPr>
              <a:t>Serviço de denúncias da ouvidoria do MINISTÉRIO DA MULHER, DA FAMÍLIA E  DOS DIREITOS HUMANOS DO GOVERNO FEDERAL mostram que dos tipos de violência cometidos contra os mais velhos, a financeira é a terceira maior do Brasil, atrás da psicológica (intimidação verbal ou não verbal, ameaças e humilhações) e negligência (abandono dos cuidados ao idoso).</a:t>
            </a:r>
            <a:r>
              <a:rPr lang="pt-BR" cap="none" dirty="0">
                <a:solidFill>
                  <a:schemeClr val="tx1"/>
                </a:solidFill>
              </a:rPr>
              <a:t/>
            </a:r>
            <a:br>
              <a:rPr lang="pt-BR" cap="none" dirty="0">
                <a:solidFill>
                  <a:schemeClr val="tx1"/>
                </a:solidFill>
              </a:rPr>
            </a:b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2050" name="Picture 2" descr="Resultado de imagem para disque 100">
            <a:extLst>
              <a:ext uri="{FF2B5EF4-FFF2-40B4-BE49-F238E27FC236}">
                <a16:creationId xmlns:a16="http://schemas.microsoft.com/office/drawing/2014/main" xmlns="" id="{D13E1CA1-B9BF-460F-932D-419CC3270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6564" y="335484"/>
            <a:ext cx="2877957" cy="1844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75823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23962611-DFD5-4092-AAFD-559E3DFCE2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2270F1FA-0425-408F-9861-80BF5AFB27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45B95AD-C991-4609-873F-90DCC7002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8037" y="2955732"/>
            <a:ext cx="6105194" cy="2031055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4800" kern="12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Políticas</a:t>
            </a:r>
            <a:r>
              <a:rPr lang="en-US" sz="4800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4800" kern="12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públicas</a:t>
            </a:r>
            <a:r>
              <a:rPr lang="en-US" sz="4800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en-US" sz="4800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en-US" sz="4800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en-US" sz="4800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en-US" sz="4800" kern="12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exclusão</a:t>
            </a:r>
            <a:r>
              <a:rPr lang="en-US" sz="4800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en-US" sz="4800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en-US" sz="4800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dos Direitos</a:t>
            </a:r>
            <a:br>
              <a:rPr lang="en-US" sz="4800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en-US" sz="4800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da </a:t>
            </a:r>
            <a:r>
              <a:rPr lang="en-US" sz="4800" kern="12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pessoas</a:t>
            </a:r>
            <a:r>
              <a:rPr lang="en-US" sz="4800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4800" kern="12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idosa</a:t>
            </a:r>
            <a:endParaRPr lang="en-US" sz="4800" kern="12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101370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48241B9-A917-471A-A607-247F45F83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dirty="0"/>
              <a:t>EXCLUSÃO AOS DIREITOS DA PESSOA IDOSA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xmlns="" id="{234D20A1-9D33-4B7A-AF5A-9D15A3ECE3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44869"/>
            <a:ext cx="10515600" cy="3613150"/>
          </a:xfrm>
        </p:spPr>
        <p:txBody>
          <a:bodyPr/>
          <a:lstStyle/>
          <a:p>
            <a:r>
              <a:rPr lang="pt-BR" dirty="0"/>
              <a:t> Família – abandono;</a:t>
            </a:r>
          </a:p>
          <a:p>
            <a:r>
              <a:rPr lang="pt-BR" dirty="0"/>
              <a:t> Sociedade – Não participativa</a:t>
            </a:r>
          </a:p>
          <a:p>
            <a:r>
              <a:rPr lang="pt-BR" dirty="0"/>
              <a:t>Mercado de Trabalho - Oportunidades</a:t>
            </a:r>
          </a:p>
          <a:p>
            <a:r>
              <a:rPr lang="pt-BR" dirty="0"/>
              <a:t>Saúde – Serviços e Coberturas</a:t>
            </a:r>
          </a:p>
          <a:p>
            <a:r>
              <a:rPr lang="pt-BR" dirty="0"/>
              <a:t>Informação – Políticas públicas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193434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3EB1329-780E-48B8-B2BA-A7F46C99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dirty="0"/>
              <a:t>Principais desafios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BDC6AA4F-58E3-4E15-B65A-CD08347A9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48156"/>
            <a:ext cx="10515600" cy="3073080"/>
          </a:xfrm>
        </p:spPr>
        <p:txBody>
          <a:bodyPr/>
          <a:lstStyle/>
          <a:p>
            <a:pPr marL="0" indent="0">
              <a:buNone/>
            </a:pPr>
            <a:r>
              <a:rPr lang="pt-BR" dirty="0"/>
              <a:t>Preparação para o Envelhecimento;</a:t>
            </a:r>
          </a:p>
          <a:p>
            <a:pPr marL="0" indent="0">
              <a:buNone/>
            </a:pPr>
            <a:r>
              <a:rPr lang="pt-BR" dirty="0"/>
              <a:t>Acolhimento do Estado e Família para a nova realidade da população Idosa;</a:t>
            </a:r>
          </a:p>
          <a:p>
            <a:pPr marL="0" indent="0">
              <a:buNone/>
            </a:pPr>
            <a:r>
              <a:rPr lang="pt-BR" dirty="0"/>
              <a:t>O papel da escolas e  Universidades como agentes sociais;</a:t>
            </a:r>
          </a:p>
          <a:p>
            <a:pPr marL="0" indent="0">
              <a:buNone/>
            </a:pPr>
            <a:r>
              <a:rPr lang="pt-BR" dirty="0"/>
              <a:t>O papel da sociedade  como agente  parceiro.</a:t>
            </a:r>
          </a:p>
        </p:txBody>
      </p:sp>
    </p:spTree>
    <p:extLst>
      <p:ext uri="{BB962C8B-B14F-4D97-AF65-F5344CB8AC3E}">
        <p14:creationId xmlns:p14="http://schemas.microsoft.com/office/powerpoint/2010/main" val="42480202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2">
            <a:extLst>
              <a:ext uri="{FF2B5EF4-FFF2-40B4-BE49-F238E27FC236}">
                <a16:creationId xmlns:a16="http://schemas.microsoft.com/office/drawing/2014/main" xmlns="" id="{C3990D98-62B2-494E-9C8E-13E5579BFD33}"/>
              </a:ext>
            </a:extLst>
          </p:cNvPr>
          <p:cNvSpPr txBox="1">
            <a:spLocks/>
          </p:cNvSpPr>
          <p:nvPr/>
        </p:nvSpPr>
        <p:spPr>
          <a:xfrm>
            <a:off x="230605" y="424837"/>
            <a:ext cx="11730789" cy="6670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4200" b="1" dirty="0">
                <a:solidFill>
                  <a:srgbClr val="960000"/>
                </a:solidFill>
              </a:rPr>
              <a:t>Programa Viver - Envelhecimento Ativo e Saudável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t-BR" sz="4200" b="1" dirty="0">
              <a:solidFill>
                <a:srgbClr val="960000"/>
              </a:solidFill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6058CCDA-60DF-4586-B212-38E24B5448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737" t="28639" r="19671" b="20088"/>
          <a:stretch/>
        </p:blipFill>
        <p:spPr>
          <a:xfrm>
            <a:off x="3733917" y="1140027"/>
            <a:ext cx="4724163" cy="4766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881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3EB1329-780E-48B8-B2BA-A7F46C990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34892"/>
            <a:ext cx="11996256" cy="1367405"/>
          </a:xfrm>
        </p:spPr>
        <p:txBody>
          <a:bodyPr>
            <a:normAutofit/>
          </a:bodyPr>
          <a:lstStyle/>
          <a:p>
            <a:pPr algn="ctr"/>
            <a:r>
              <a:rPr lang="pt-BR" sz="3100" dirty="0">
                <a:latin typeface="Calibri" panose="020F0502020204030204" pitchFamily="34" charset="0"/>
                <a:cs typeface="Calibri" panose="020F0502020204030204" pitchFamily="34" charset="0"/>
              </a:rPr>
              <a:t>PROGRAMA VIVER – ENVELHECIMENTO ATIVO E SAUDÁVEL</a:t>
            </a:r>
            <a:br>
              <a:rPr lang="pt-BR" sz="31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31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t-BR" sz="31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3100" dirty="0">
                <a:latin typeface="Calibri" panose="020F0502020204030204" pitchFamily="34" charset="0"/>
                <a:cs typeface="Calibri" panose="020F0502020204030204" pitchFamily="34" charset="0"/>
              </a:rPr>
              <a:t>objetivos: (Em cumprimento ao estatuto do idoso)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BDC6AA4F-58E3-4E15-B65A-CD08347A9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0411"/>
            <a:ext cx="11031523" cy="430355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Otimização de oportunidades para inclusão digital e social assegurando a participação da</a:t>
            </a:r>
          </a:p>
          <a:p>
            <a:pPr marL="0" indent="0">
              <a:buNone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pessoa idosa para  elevar  a qualidade de vida, que  se expressa nas seguintes ações mas que</a:t>
            </a:r>
          </a:p>
          <a:p>
            <a:pPr marL="0" indent="0">
              <a:buNone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nelas não se limitam:</a:t>
            </a:r>
          </a:p>
          <a:p>
            <a:pPr marL="0" indent="0">
              <a:buNone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Tecnologia: promover a inclusão digital e contribuição a todas as áreas da vida.</a:t>
            </a:r>
          </a:p>
          <a:p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Educação: dirigida com foco na pessoa idosa para qualificar sua convivência familiar e comunitária.</a:t>
            </a:r>
          </a:p>
          <a:p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Saúde: promover modos de viver mais saudáveis  na etapa do envelhecimento com ênfase na prevenção como instrumento de combate aos cuidados paliativos.</a:t>
            </a:r>
          </a:p>
          <a:p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Mobilidade física: favorecer  para pessoa idosa a prática de atividades físicas no cotidiano e no lazer.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483059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3EB1329-780E-48B8-B2BA-A7F46C990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453006"/>
            <a:ext cx="11996256" cy="620785"/>
          </a:xfrm>
        </p:spPr>
        <p:txBody>
          <a:bodyPr>
            <a:normAutofit fontScale="90000"/>
          </a:bodyPr>
          <a:lstStyle/>
          <a:p>
            <a:pPr algn="ctr"/>
            <a:r>
              <a:rPr lang="pt-BR" sz="3100" dirty="0">
                <a:latin typeface="+mn-lt"/>
                <a:cs typeface="Arial" panose="020B0604020202020204" pitchFamily="34" charset="0"/>
              </a:rPr>
              <a:t/>
            </a:r>
            <a:br>
              <a:rPr lang="pt-BR" sz="3100" dirty="0">
                <a:latin typeface="+mn-lt"/>
                <a:cs typeface="Arial" panose="020B0604020202020204" pitchFamily="34" charset="0"/>
              </a:rPr>
            </a:br>
            <a:r>
              <a:rPr lang="pt-BR" sz="3100" dirty="0">
                <a:latin typeface="+mn-lt"/>
                <a:cs typeface="Arial" panose="020B0604020202020204" pitchFamily="34" charset="0"/>
              </a:rPr>
              <a:t/>
            </a:r>
            <a:br>
              <a:rPr lang="pt-BR" sz="3100" dirty="0">
                <a:latin typeface="+mn-lt"/>
                <a:cs typeface="Arial" panose="020B0604020202020204" pitchFamily="34" charset="0"/>
              </a:rPr>
            </a:br>
            <a:r>
              <a:rPr lang="pt-BR" dirty="0">
                <a:latin typeface="+mn-lt"/>
                <a:cs typeface="Arial" panose="020B0604020202020204" pitchFamily="34" charset="0"/>
              </a:rPr>
              <a:t>PROGRAMA VIVER – ENVELHECIMENTO ATIVO E SAUDÁVEL</a:t>
            </a:r>
            <a:r>
              <a:rPr lang="pt-BR" sz="3100" dirty="0">
                <a:latin typeface="+mn-lt"/>
                <a:cs typeface="Arial" panose="020B0604020202020204" pitchFamily="34" charset="0"/>
              </a:rPr>
              <a:t/>
            </a:r>
            <a:br>
              <a:rPr lang="pt-BR" sz="3100" dirty="0">
                <a:latin typeface="+mn-lt"/>
                <a:cs typeface="Arial" panose="020B0604020202020204" pitchFamily="34" charset="0"/>
              </a:rPr>
            </a:br>
            <a:r>
              <a:rPr lang="pt-BR" sz="3100" dirty="0">
                <a:latin typeface="+mn-lt"/>
                <a:cs typeface="Arial" panose="020B0604020202020204" pitchFamily="34" charset="0"/>
              </a:rPr>
              <a:t/>
            </a:r>
            <a:br>
              <a:rPr lang="pt-BR" sz="3100" dirty="0">
                <a:latin typeface="+mn-lt"/>
                <a:cs typeface="Arial" panose="020B0604020202020204" pitchFamily="34" charset="0"/>
              </a:rPr>
            </a:br>
            <a:endParaRPr lang="pt-BR" sz="31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BDC6AA4F-58E3-4E15-B65A-CD08347A9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727" y="1820411"/>
            <a:ext cx="11031523" cy="4303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/>
              <a:t>Em fevereiro de 2019, foi iniciada a implantação do Programa Viver em 5 localidades, sendo elas: Distrito Federal, Betim-MG, Formiga-MG, Balneário Camboriú-SC e Parnamirim-RN.</a:t>
            </a:r>
          </a:p>
          <a:p>
            <a:pPr marL="0" indent="0">
              <a:buNone/>
            </a:pPr>
            <a:r>
              <a:rPr lang="pt-BR" dirty="0"/>
              <a:t>E serão implantados, até o mês de junho, mais 35 unidades do Programa Viver. </a:t>
            </a:r>
          </a:p>
          <a:p>
            <a:pPr marL="0" indent="0">
              <a:buNone/>
            </a:pPr>
            <a:r>
              <a:rPr lang="pt-BR" dirty="0"/>
              <a:t>A meta para 2019 é implantar no mínimo 100 unidades do Programa em municípios do Brasil.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831492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48241B9-A917-471A-A607-247F45F83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15554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>
                <a:latin typeface="+mn-lt"/>
              </a:rPr>
              <a:t/>
            </a:r>
            <a:br>
              <a:rPr lang="pt-BR" dirty="0">
                <a:latin typeface="+mn-lt"/>
              </a:rPr>
            </a:br>
            <a:r>
              <a:rPr lang="pt-BR" dirty="0">
                <a:latin typeface="+mn-lt"/>
              </a:rPr>
              <a:t>COMPOSIÇÃO DO KIT PROGRAMA VIVER</a:t>
            </a:r>
            <a:br>
              <a:rPr lang="pt-BR" dirty="0">
                <a:latin typeface="+mn-lt"/>
              </a:rPr>
            </a:br>
            <a:endParaRPr lang="pt-BR" dirty="0">
              <a:latin typeface="+mn-lt"/>
            </a:endParaRP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xmlns="" id="{858DD1A1-CA81-4825-8CD2-06BE46778F80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986897" y="1619041"/>
          <a:ext cx="10279518" cy="37499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24077">
                  <a:extLst>
                    <a:ext uri="{9D8B030D-6E8A-4147-A177-3AD203B41FA5}">
                      <a16:colId xmlns:a16="http://schemas.microsoft.com/office/drawing/2014/main" xmlns="" val="232734204"/>
                    </a:ext>
                  </a:extLst>
                </a:gridCol>
                <a:gridCol w="3215114">
                  <a:extLst>
                    <a:ext uri="{9D8B030D-6E8A-4147-A177-3AD203B41FA5}">
                      <a16:colId xmlns:a16="http://schemas.microsoft.com/office/drawing/2014/main" xmlns="" val="4075684864"/>
                    </a:ext>
                  </a:extLst>
                </a:gridCol>
                <a:gridCol w="2569596">
                  <a:extLst>
                    <a:ext uri="{9D8B030D-6E8A-4147-A177-3AD203B41FA5}">
                      <a16:colId xmlns:a16="http://schemas.microsoft.com/office/drawing/2014/main" xmlns="" val="2221169342"/>
                    </a:ext>
                  </a:extLst>
                </a:gridCol>
                <a:gridCol w="2570731">
                  <a:extLst>
                    <a:ext uri="{9D8B030D-6E8A-4147-A177-3AD203B41FA5}">
                      <a16:colId xmlns:a16="http://schemas.microsoft.com/office/drawing/2014/main" xmlns="" val="1432283091"/>
                    </a:ext>
                  </a:extLst>
                </a:gridCol>
              </a:tblGrid>
              <a:tr h="5357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Quantidade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Bem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Valor Unitário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Valor Total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934278615"/>
                  </a:ext>
                </a:extLst>
              </a:tr>
              <a:tr h="5357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01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TV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R$ 2.500,00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R$   2.500,00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67015226"/>
                  </a:ext>
                </a:extLst>
              </a:tr>
              <a:tr h="5357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01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Projetor de Imagem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R$ 1.730,00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R$   1.730,00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457017949"/>
                  </a:ext>
                </a:extLst>
              </a:tr>
              <a:tr h="5357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10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Computadores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R$ 6.299,00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R$ 62.990,00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78411219"/>
                  </a:ext>
                </a:extLst>
              </a:tr>
              <a:tr h="5357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01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Impressora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R$ 2.000,00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R$   2.000,00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013707547"/>
                  </a:ext>
                </a:extLst>
              </a:tr>
              <a:tr h="5357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Webcans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R$ 149,98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R$ 1.499,80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940991547"/>
                  </a:ext>
                </a:extLst>
              </a:tr>
              <a:tr h="535702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Total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R$ 70.719,80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594245897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xmlns="" id="{43A55C4A-44A4-4954-AC30-DDC6637289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4768" y="1114039"/>
            <a:ext cx="9648968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59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B54D0DC-0D78-493C-B29C-00F58BC13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450156"/>
          </a:xfrm>
        </p:spPr>
        <p:txBody>
          <a:bodyPr>
            <a:normAutofit/>
          </a:bodyPr>
          <a:lstStyle/>
          <a:p>
            <a:r>
              <a:rPr lang="pt-BR" dirty="0"/>
              <a:t>Situação da implantação do programa viver</a:t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>5 – municípios implantados – maio/19</a:t>
            </a:r>
            <a:br>
              <a:rPr lang="pt-BR" dirty="0"/>
            </a:br>
            <a:r>
              <a:rPr lang="pt-BR" dirty="0"/>
              <a:t> 35 – municípios  dia 12 de junho /19</a:t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>  35 – municípios em agosto /19</a:t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>    25 – municípios  dezembro /19</a:t>
            </a:r>
            <a:br>
              <a:rPr lang="pt-BR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31242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18798B2-DBC4-461C-BA28-E8FD8CF36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278" y="2515709"/>
            <a:ext cx="7176171" cy="1826581"/>
          </a:xfrm>
        </p:spPr>
        <p:txBody>
          <a:bodyPr>
            <a:noAutofit/>
          </a:bodyPr>
          <a:lstStyle/>
          <a:p>
            <a:r>
              <a:rPr lang="pt-BR" sz="4200" dirty="0">
                <a:solidFill>
                  <a:srgbClr val="960000"/>
                </a:solidFill>
                <a:latin typeface="+mn-lt"/>
                <a:ea typeface="+mn-ea"/>
                <a:cs typeface="+mn-cs"/>
              </a:rPr>
              <a:t>“Não podemos acrescentar</a:t>
            </a:r>
            <a:br>
              <a:rPr lang="pt-BR" sz="4200" dirty="0">
                <a:solidFill>
                  <a:srgbClr val="960000"/>
                </a:solidFill>
                <a:latin typeface="+mn-lt"/>
                <a:ea typeface="+mn-ea"/>
                <a:cs typeface="+mn-cs"/>
              </a:rPr>
            </a:br>
            <a:r>
              <a:rPr lang="pt-BR" sz="4200" dirty="0">
                <a:solidFill>
                  <a:srgbClr val="960000"/>
                </a:solidFill>
                <a:latin typeface="+mn-lt"/>
                <a:ea typeface="+mn-ea"/>
                <a:cs typeface="+mn-cs"/>
              </a:rPr>
              <a:t>dias à nossa vida, mas</a:t>
            </a:r>
            <a:br>
              <a:rPr lang="pt-BR" sz="4200" dirty="0">
                <a:solidFill>
                  <a:srgbClr val="960000"/>
                </a:solidFill>
                <a:latin typeface="+mn-lt"/>
                <a:ea typeface="+mn-ea"/>
                <a:cs typeface="+mn-cs"/>
              </a:rPr>
            </a:br>
            <a:r>
              <a:rPr lang="pt-BR" sz="4200" dirty="0">
                <a:solidFill>
                  <a:srgbClr val="960000"/>
                </a:solidFill>
                <a:latin typeface="+mn-lt"/>
                <a:ea typeface="+mn-ea"/>
                <a:cs typeface="+mn-cs"/>
              </a:rPr>
              <a:t>podemos acrescentar vida</a:t>
            </a:r>
            <a:br>
              <a:rPr lang="pt-BR" sz="4200" dirty="0">
                <a:solidFill>
                  <a:srgbClr val="960000"/>
                </a:solidFill>
                <a:latin typeface="+mn-lt"/>
                <a:ea typeface="+mn-ea"/>
                <a:cs typeface="+mn-cs"/>
              </a:rPr>
            </a:br>
            <a:r>
              <a:rPr lang="pt-BR" sz="4200" dirty="0">
                <a:solidFill>
                  <a:srgbClr val="960000"/>
                </a:solidFill>
                <a:latin typeface="+mn-lt"/>
                <a:ea typeface="+mn-ea"/>
                <a:cs typeface="+mn-cs"/>
              </a:rPr>
              <a:t>aos nossos dias” 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9A75CD43-7BA9-4CF9-B740-CA318E3949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0474" y="4808426"/>
            <a:ext cx="1885950" cy="416027"/>
          </a:xfrm>
        </p:spPr>
        <p:txBody>
          <a:bodyPr>
            <a:noAutofit/>
          </a:bodyPr>
          <a:lstStyle/>
          <a:p>
            <a:pPr algn="ctr"/>
            <a:r>
              <a:rPr lang="pt-BR" sz="2200" b="1" dirty="0">
                <a:solidFill>
                  <a:schemeClr val="tx1"/>
                </a:solidFill>
              </a:rPr>
              <a:t>Cora Coralina</a:t>
            </a:r>
          </a:p>
        </p:txBody>
      </p:sp>
      <p:pic>
        <p:nvPicPr>
          <p:cNvPr id="1028" name="Picture 4" descr="Resultado de imagem para cora coralina">
            <a:extLst>
              <a:ext uri="{FF2B5EF4-FFF2-40B4-BE49-F238E27FC236}">
                <a16:creationId xmlns:a16="http://schemas.microsoft.com/office/drawing/2014/main" xmlns="" id="{EC7E7037-0FF4-41C9-AF93-5A687C87F4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4425" y="198901"/>
            <a:ext cx="4044040" cy="4044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478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94C62D2-BB97-404D-852C-E06598EF1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8725"/>
          </a:xfrm>
        </p:spPr>
        <p:txBody>
          <a:bodyPr>
            <a:normAutofit fontScale="90000"/>
          </a:bodyPr>
          <a:lstStyle/>
          <a:p>
            <a:pPr algn="ctr"/>
            <a:r>
              <a:rPr lang="pt-BR" sz="3800" dirty="0"/>
              <a:t>INTRODUÇÃO</a:t>
            </a:r>
            <a:r>
              <a:rPr lang="pt-BR" dirty="0">
                <a:solidFill>
                  <a:srgbClr val="960000"/>
                </a:solidFill>
              </a:rPr>
              <a:t/>
            </a:r>
            <a:br>
              <a:rPr lang="pt-BR" dirty="0">
                <a:solidFill>
                  <a:srgbClr val="960000"/>
                </a:solidFill>
              </a:rPr>
            </a:br>
            <a:endParaRPr lang="pt-BR" dirty="0">
              <a:solidFill>
                <a:srgbClr val="960000"/>
              </a:solidFill>
            </a:endParaRP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E320825B-002B-45E0-9011-49DF18B937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3850"/>
            <a:ext cx="10515600" cy="4104925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pt-BR" b="1" dirty="0"/>
              <a:t>BASE CONCEITUAL</a:t>
            </a:r>
          </a:p>
          <a:p>
            <a:pPr algn="ctr"/>
            <a:endParaRPr lang="pt-BR" b="1" dirty="0"/>
          </a:p>
          <a:p>
            <a:r>
              <a:rPr lang="pt-BR" sz="3600" dirty="0"/>
              <a:t>Segundo dados de projeções do Instituto Brasileiro de Geografia e Estatística(IBGE), em 2060, o percentual da população idosa com 65 anos ou mais de idade chegará a 25,5% de toda população(58,2 milhões);</a:t>
            </a:r>
          </a:p>
          <a:p>
            <a:r>
              <a:rPr lang="pt-BR" sz="3600" dirty="0"/>
              <a:t>Em 2018 esta população chegou a 9,2%(19,2 milhões);</a:t>
            </a:r>
          </a:p>
          <a:p>
            <a:r>
              <a:rPr lang="pt-BR" sz="3600" dirty="0"/>
              <a:t>Com base nos números do IBGE, os jovens de 0 a 14 anos deverão representar 14,7% da população em 2060(33,6 milhões);</a:t>
            </a:r>
          </a:p>
          <a:p>
            <a:r>
              <a:rPr lang="pt-BR" sz="3600" dirty="0"/>
              <a:t>Antes mesmo de 2050, os idosos já serão um grupo maior do que a parcela da população com idade entre 40 e 59 anos.</a:t>
            </a:r>
          </a:p>
          <a:p>
            <a:r>
              <a:rPr lang="pt-BR" sz="3600" dirty="0"/>
              <a:t>De acordo com a Organização Mundial de Saúde(OMS) o número de pessoas com idade superior a 60 anos chegará a 2 bilhões de pessoas até 2050 , um quinto da população mundial.</a:t>
            </a:r>
          </a:p>
        </p:txBody>
      </p:sp>
    </p:spTree>
    <p:extLst>
      <p:ext uri="{BB962C8B-B14F-4D97-AF65-F5344CB8AC3E}">
        <p14:creationId xmlns:p14="http://schemas.microsoft.com/office/powerpoint/2010/main" val="2406603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45116DF-7D6B-4D88-A88B-BF99594D3F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529285"/>
            <a:ext cx="11419367" cy="3957655"/>
          </a:xfrm>
        </p:spPr>
        <p:txBody>
          <a:bodyPr>
            <a:normAutofit/>
          </a:bodyPr>
          <a:lstStyle/>
          <a:p>
            <a:r>
              <a:rPr lang="pt-BR" sz="4200" dirty="0"/>
              <a:t>SECRETARIA NACIONAL DE PROMOÇÃO E DEFESA </a:t>
            </a:r>
            <a:br>
              <a:rPr lang="pt-BR" sz="4200" dirty="0"/>
            </a:br>
            <a:r>
              <a:rPr lang="pt-BR" sz="4200" dirty="0"/>
              <a:t> DOS DIREITOS DA PESSOA IDOSA</a:t>
            </a:r>
            <a:r>
              <a:rPr lang="pt-BR" sz="3600" dirty="0"/>
              <a:t/>
            </a:r>
            <a:br>
              <a:rPr lang="pt-BR" sz="3600" dirty="0"/>
            </a:br>
            <a:r>
              <a:rPr lang="pt-BR" sz="3600" dirty="0"/>
              <a:t/>
            </a:r>
            <a:br>
              <a:rPr lang="pt-BR" sz="3600" dirty="0"/>
            </a:br>
            <a:r>
              <a:rPr lang="pt-BR" sz="3600" dirty="0"/>
              <a:t/>
            </a:r>
            <a:br>
              <a:rPr lang="pt-BR" sz="3600" dirty="0"/>
            </a:br>
            <a:r>
              <a:rPr lang="pt-BR" sz="4400" dirty="0"/>
              <a:t>Antônio Costa</a:t>
            </a:r>
            <a:r>
              <a:rPr lang="pt-BR" sz="3600" dirty="0"/>
              <a:t/>
            </a:r>
            <a:br>
              <a:rPr lang="pt-BR" sz="3600" dirty="0"/>
            </a:br>
            <a:r>
              <a:rPr lang="pt-BR" sz="3600" cap="none" dirty="0"/>
              <a:t>Secretário</a:t>
            </a:r>
            <a:r>
              <a:rPr lang="pt-BR" sz="3600" dirty="0"/>
              <a:t/>
            </a:r>
            <a:br>
              <a:rPr lang="pt-BR" sz="3600" dirty="0"/>
            </a:br>
            <a:r>
              <a:rPr lang="pt-BR" sz="3100" b="0" cap="none" dirty="0"/>
              <a:t>antonio.costa@mdh.gov.br</a:t>
            </a:r>
            <a:endParaRPr lang="pt-BR" b="0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ADFDA514-CDFE-4C96-AB79-E1A07A5FB4A2}"/>
              </a:ext>
            </a:extLst>
          </p:cNvPr>
          <p:cNvSpPr/>
          <p:nvPr/>
        </p:nvSpPr>
        <p:spPr>
          <a:xfrm>
            <a:off x="457200" y="5128386"/>
            <a:ext cx="42423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chemeClr val="accent4"/>
                </a:solidFill>
                <a:latin typeface="+mj-lt"/>
                <a:ea typeface="+mj-ea"/>
                <a:cs typeface="+mj-cs"/>
              </a:rPr>
              <a:t>Edifício Parque Cidade Corporate </a:t>
            </a:r>
            <a:br>
              <a:rPr lang="pt-BR" dirty="0">
                <a:solidFill>
                  <a:schemeClr val="accent4"/>
                </a:solidFill>
                <a:latin typeface="+mj-lt"/>
                <a:ea typeface="+mj-ea"/>
                <a:cs typeface="+mj-cs"/>
              </a:rPr>
            </a:br>
            <a:r>
              <a:rPr lang="pt-BR" dirty="0">
                <a:solidFill>
                  <a:schemeClr val="accent4"/>
                </a:solidFill>
                <a:latin typeface="+mj-lt"/>
                <a:ea typeface="+mj-ea"/>
                <a:cs typeface="+mj-cs"/>
              </a:rPr>
              <a:t>SCS-B, Quadra 9, Lote C, Torre “A”, 9ª andar</a:t>
            </a:r>
            <a:br>
              <a:rPr lang="pt-BR" dirty="0">
                <a:solidFill>
                  <a:schemeClr val="accent4"/>
                </a:solidFill>
                <a:latin typeface="+mj-lt"/>
                <a:ea typeface="+mj-ea"/>
                <a:cs typeface="+mj-cs"/>
              </a:rPr>
            </a:br>
            <a:r>
              <a:rPr lang="pt-BR" dirty="0">
                <a:solidFill>
                  <a:schemeClr val="accent4"/>
                </a:solidFill>
                <a:latin typeface="+mj-lt"/>
                <a:ea typeface="+mj-ea"/>
                <a:cs typeface="+mj-cs"/>
              </a:rPr>
              <a:t>CEP: 70.308-200 - Asa Sul, Brasília-DF, Brasil </a:t>
            </a:r>
            <a:br>
              <a:rPr lang="pt-BR" dirty="0">
                <a:solidFill>
                  <a:schemeClr val="accent4"/>
                </a:solidFill>
                <a:latin typeface="+mj-lt"/>
                <a:ea typeface="+mj-ea"/>
                <a:cs typeface="+mj-cs"/>
              </a:rPr>
            </a:br>
            <a:r>
              <a:rPr lang="pt-BR" dirty="0">
                <a:solidFill>
                  <a:schemeClr val="accent4"/>
                </a:solidFill>
                <a:latin typeface="+mj-lt"/>
                <a:ea typeface="+mj-ea"/>
                <a:cs typeface="+mj-cs"/>
              </a:rPr>
              <a:t>+55 (61) 2027-3243</a:t>
            </a:r>
          </a:p>
        </p:txBody>
      </p:sp>
    </p:spTree>
    <p:extLst>
      <p:ext uri="{BB962C8B-B14F-4D97-AF65-F5344CB8AC3E}">
        <p14:creationId xmlns:p14="http://schemas.microsoft.com/office/powerpoint/2010/main" val="19542879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4694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92E9856B-0ABC-49AE-B755-AA63CDCD0E9D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6"/>
          <a:stretch/>
        </p:blipFill>
        <p:spPr bwMode="auto">
          <a:xfrm>
            <a:off x="966011" y="308344"/>
            <a:ext cx="6253495" cy="6156251"/>
          </a:xfrm>
          <a:prstGeom prst="rect">
            <a:avLst/>
          </a:prstGeom>
          <a:noFill/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xmlns="" id="{F4AC2868-DBAF-4168-B578-C35C667E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17" y="2881615"/>
            <a:ext cx="3125972" cy="453582"/>
          </a:xfrm>
        </p:spPr>
        <p:txBody>
          <a:bodyPr>
            <a:normAutofit fontScale="90000"/>
          </a:bodyPr>
          <a:lstStyle/>
          <a:p>
            <a:pPr algn="ctr"/>
            <a:r>
              <a:rPr lang="pt-BR" sz="3800" dirty="0"/>
              <a:t>Em números</a:t>
            </a:r>
            <a:r>
              <a:rPr lang="pt-BR" dirty="0">
                <a:solidFill>
                  <a:srgbClr val="960000"/>
                </a:solidFill>
              </a:rPr>
              <a:t/>
            </a:r>
            <a:br>
              <a:rPr lang="pt-BR" dirty="0">
                <a:solidFill>
                  <a:srgbClr val="960000"/>
                </a:solidFill>
              </a:rPr>
            </a:br>
            <a:endParaRPr lang="pt-BR" dirty="0">
              <a:solidFill>
                <a:srgbClr val="96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726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C1BBDC6-C36B-4B1F-A9D1-45EF02D1D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1175"/>
            <a:ext cx="10515600" cy="1078085"/>
          </a:xfrm>
        </p:spPr>
        <p:txBody>
          <a:bodyPr>
            <a:normAutofit/>
          </a:bodyPr>
          <a:lstStyle/>
          <a:p>
            <a:pPr algn="ctr"/>
            <a:r>
              <a:rPr lang="pt-BR" dirty="0"/>
              <a:t>Expectativa de vida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EC90FCE5-0712-4E21-9BDA-34422FEFDD36}"/>
              </a:ext>
            </a:extLst>
          </p:cNvPr>
          <p:cNvSpPr txBox="1"/>
          <p:nvPr/>
        </p:nvSpPr>
        <p:spPr>
          <a:xfrm>
            <a:off x="1317072" y="4610100"/>
            <a:ext cx="8360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7" name="Espaço Reservado para Conteúdo 6">
            <a:extLst>
              <a:ext uri="{FF2B5EF4-FFF2-40B4-BE49-F238E27FC236}">
                <a16:creationId xmlns:a16="http://schemas.microsoft.com/office/drawing/2014/main" xmlns="" id="{501747A0-7A17-4B19-8029-4488366F2E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t-BR" dirty="0"/>
              <a:t>Segundo dados do IBGE em julho de 2018 a  expectativa de vida do brasileiro alcançou a maior média da história a longevidade chegou a 76 anos. Um salto de 22 anos em relação ao registrado na década de 1960.</a:t>
            </a:r>
          </a:p>
          <a:p>
            <a:pPr algn="just"/>
            <a:r>
              <a:rPr lang="pt-BR" dirty="0"/>
              <a:t>Esta expectativa de vida para os anos 2020 a 2050, caminha em direção para uma população idosa brasileira com maior longevidade.</a:t>
            </a:r>
          </a:p>
          <a:p>
            <a:pPr algn="just"/>
            <a:r>
              <a:rPr lang="pt-BR" dirty="0"/>
              <a:t>De acordo com análises de projeções do IBGE, nos anos 2040 a 2060 a expectativa de vida do Brasileiro será de 80 anos para os homens e 85 para as mulheres.</a:t>
            </a:r>
          </a:p>
        </p:txBody>
      </p:sp>
    </p:spTree>
    <p:extLst>
      <p:ext uri="{BB962C8B-B14F-4D97-AF65-F5344CB8AC3E}">
        <p14:creationId xmlns:p14="http://schemas.microsoft.com/office/powerpoint/2010/main" val="1594543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3947D2D-812A-4551-8064-069BAEABC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Políticas públicas de inclusão da pessoa idosa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xmlns="" id="{C48E5699-0629-41C1-82D8-51E6848A66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/>
              <a:t>Embora já na década de 80 a Organização Mundial de Saúde já preconizava a necessidade de Políticas Públicas para o Envelhecimento, somente no ano de 2002, na II </a:t>
            </a:r>
            <a:r>
              <a:rPr lang="pt-BR" dirty="0" err="1"/>
              <a:t>Assembléia</a:t>
            </a:r>
            <a:r>
              <a:rPr lang="pt-BR" dirty="0"/>
              <a:t> sobre o Envelhecimento,  organizada pela ONU e realizada em Madri, que foi adotado o  Plano Internacional sobre o Envelhecimento para o enfrentamento dos desafios para o século XXI.</a:t>
            </a:r>
          </a:p>
          <a:p>
            <a:pPr algn="just"/>
            <a:r>
              <a:rPr lang="pt-BR" dirty="0"/>
              <a:t>O Brasil como signatário se organiza para a inclusão de Políticas Públicas para este enfrentamento.</a:t>
            </a:r>
          </a:p>
        </p:txBody>
      </p:sp>
    </p:spTree>
    <p:extLst>
      <p:ext uri="{BB962C8B-B14F-4D97-AF65-F5344CB8AC3E}">
        <p14:creationId xmlns:p14="http://schemas.microsoft.com/office/powerpoint/2010/main" val="301347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3947D2D-812A-4551-8064-069BAEABC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dirty="0"/>
              <a:t>Direitos da pessoa idosa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xmlns="" id="{9AF1FAD5-4FBF-4992-AFFC-83F502A5AA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36131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BR" b="1" dirty="0"/>
              <a:t>CONSTITUIÇÃO FEDERAL/1988</a:t>
            </a:r>
          </a:p>
          <a:p>
            <a:pPr marL="0" indent="0">
              <a:buNone/>
            </a:pPr>
            <a:endParaRPr lang="pt-BR" b="1" dirty="0"/>
          </a:p>
          <a:p>
            <a:pPr algn="just"/>
            <a:r>
              <a:rPr lang="pt-BR" b="1" dirty="0"/>
              <a:t>Art.229 </a:t>
            </a:r>
            <a:r>
              <a:rPr lang="pt-BR" dirty="0"/>
              <a:t>– “os pais o devem assistir, criar e educar os filhos menores, e que os filhos maiores tem o dever de auxiliar e amparar os pais na  velhice, carência ou enfermidade.</a:t>
            </a:r>
          </a:p>
          <a:p>
            <a:pPr algn="just"/>
            <a:r>
              <a:rPr lang="pt-BR" b="1" dirty="0"/>
              <a:t>Art. 230 </a:t>
            </a:r>
            <a:r>
              <a:rPr lang="pt-BR" dirty="0"/>
              <a:t>– define que a família, a sociedade e o Estado têm o dever de amparar as pessoas idosas, assegurando a participação delas na comunidade, defendendo sua dignidade, promovendo seu bem – estar e garantindo o direito a vida.</a:t>
            </a:r>
          </a:p>
        </p:txBody>
      </p:sp>
    </p:spTree>
    <p:extLst>
      <p:ext uri="{BB962C8B-B14F-4D97-AF65-F5344CB8AC3E}">
        <p14:creationId xmlns:p14="http://schemas.microsoft.com/office/powerpoint/2010/main" val="1075778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xmlns="" id="{A2703D33-4271-40D2-857C-B7F2449ED4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60442"/>
            <a:ext cx="1186777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DE79F477-F228-4899-9662-6A25BB78DF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2425"/>
            <a:ext cx="10515600" cy="3613150"/>
          </a:xfrm>
        </p:spPr>
        <p:txBody>
          <a:bodyPr/>
          <a:lstStyle/>
          <a:p>
            <a:pPr marL="0" indent="0">
              <a:buNone/>
            </a:pPr>
            <a:r>
              <a:rPr lang="pt-BR" b="1" dirty="0"/>
              <a:t>ESTATUTO DO IDOSO – Lei nº 10. 741 de 1º de Outubro de 2003</a:t>
            </a:r>
          </a:p>
          <a:p>
            <a:pPr marL="0" indent="0" algn="ctr">
              <a:buNone/>
            </a:pPr>
            <a:endParaRPr lang="pt-BR" b="1" dirty="0"/>
          </a:p>
          <a:p>
            <a:r>
              <a:rPr lang="pt-BR" dirty="0"/>
              <a:t>É o grande marco na garantia dos direitos da inclusão da pessoa Idosa.</a:t>
            </a:r>
          </a:p>
          <a:p>
            <a:r>
              <a:rPr lang="pt-BR" dirty="0"/>
              <a:t>É uma Lei que garante de forma permanente os direitos fundamentais, medidas de proteção, política de atendimento, acesso à justiça e proteção judicial.</a:t>
            </a:r>
          </a:p>
        </p:txBody>
      </p:sp>
    </p:spTree>
    <p:extLst>
      <p:ext uri="{BB962C8B-B14F-4D97-AF65-F5344CB8AC3E}">
        <p14:creationId xmlns:p14="http://schemas.microsoft.com/office/powerpoint/2010/main" val="27753699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8687DB0-0E45-48B8-BAF5-93DA713E4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dirty="0"/>
              <a:t>Inclusão aos direitos fundamentais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01E3B212-AFA7-4DA4-880E-E3B6919589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5461"/>
            <a:ext cx="10515600" cy="449054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Direito a vida;</a:t>
            </a:r>
          </a:p>
          <a:p>
            <a:pPr marL="0" indent="0">
              <a:buNone/>
            </a:pPr>
            <a:r>
              <a:rPr lang="pt-BR" dirty="0"/>
              <a:t>Liberdade e respeito;</a:t>
            </a:r>
          </a:p>
          <a:p>
            <a:pPr marL="0" indent="0">
              <a:buNone/>
            </a:pPr>
            <a:r>
              <a:rPr lang="pt-BR" dirty="0"/>
              <a:t>Alimentação;</a:t>
            </a:r>
          </a:p>
          <a:p>
            <a:pPr marL="0" indent="0">
              <a:buNone/>
            </a:pPr>
            <a:r>
              <a:rPr lang="pt-BR" dirty="0"/>
              <a:t>Saúde;</a:t>
            </a:r>
          </a:p>
          <a:p>
            <a:pPr marL="0" indent="0">
              <a:buNone/>
            </a:pPr>
            <a:r>
              <a:rPr lang="pt-BR" dirty="0"/>
              <a:t>Educação;</a:t>
            </a:r>
          </a:p>
          <a:p>
            <a:pPr marL="0" indent="0">
              <a:buNone/>
            </a:pPr>
            <a:r>
              <a:rPr lang="pt-BR" dirty="0"/>
              <a:t>Cultura;</a:t>
            </a:r>
          </a:p>
          <a:p>
            <a:pPr marL="0" indent="0">
              <a:buNone/>
            </a:pPr>
            <a:r>
              <a:rPr lang="pt-BR" dirty="0"/>
              <a:t>Esporte e Lazer; </a:t>
            </a:r>
          </a:p>
          <a:p>
            <a:pPr marL="0" indent="0">
              <a:buNone/>
            </a:pPr>
            <a:r>
              <a:rPr lang="pt-BR" dirty="0"/>
              <a:t>Acesso ao mercado de trabalho;</a:t>
            </a:r>
          </a:p>
          <a:p>
            <a:pPr marL="0" indent="0">
              <a:buNone/>
            </a:pPr>
            <a:r>
              <a:rPr lang="pt-BR" dirty="0"/>
              <a:t>Assistência Social – Previdência , BPC.</a:t>
            </a:r>
          </a:p>
          <a:p>
            <a:pPr marL="0" indent="0">
              <a:buNone/>
            </a:pPr>
            <a:r>
              <a:rPr lang="pt-BR" dirty="0"/>
              <a:t>Habitação e transporte.</a:t>
            </a:r>
          </a:p>
          <a:p>
            <a:pPr marL="514350" indent="-514350">
              <a:buFont typeface="+mj-lt"/>
              <a:buAutoNum type="arabicPeriod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23701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C1BBDC6-C36B-4B1F-A9D1-45EF02D1D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88558"/>
            <a:ext cx="10515600" cy="4368811"/>
          </a:xfrm>
        </p:spPr>
        <p:txBody>
          <a:bodyPr>
            <a:normAutofit fontScale="90000"/>
          </a:bodyPr>
          <a:lstStyle/>
          <a:p>
            <a:r>
              <a:rPr lang="pt-BR" sz="3100" dirty="0">
                <a:solidFill>
                  <a:schemeClr val="tx1"/>
                </a:solidFill>
              </a:rPr>
              <a:t>MEDIDAS DE PROTEÇÃO</a:t>
            </a:r>
            <a:br>
              <a:rPr lang="pt-BR" sz="3100" dirty="0">
                <a:solidFill>
                  <a:schemeClr val="tx1"/>
                </a:solidFill>
              </a:rPr>
            </a:br>
            <a:r>
              <a:rPr lang="pt-BR" sz="3100" b="0" dirty="0">
                <a:solidFill>
                  <a:schemeClr val="tx1"/>
                </a:solidFill>
              </a:rPr>
              <a:t/>
            </a:r>
            <a:br>
              <a:rPr lang="pt-BR" sz="3100" b="0" dirty="0">
                <a:solidFill>
                  <a:schemeClr val="tx1"/>
                </a:solidFill>
              </a:rPr>
            </a:br>
            <a:r>
              <a:rPr lang="pt-BR" sz="3100" b="0" cap="none" dirty="0">
                <a:solidFill>
                  <a:schemeClr val="tx1"/>
                </a:solidFill>
              </a:rPr>
              <a:t>1- Fortalecimento dos vínculos familiares;</a:t>
            </a:r>
            <a:br>
              <a:rPr lang="pt-BR" sz="3100" b="0" cap="none" dirty="0">
                <a:solidFill>
                  <a:schemeClr val="tx1"/>
                </a:solidFill>
              </a:rPr>
            </a:br>
            <a:r>
              <a:rPr lang="pt-BR" sz="3100" b="0" cap="none" dirty="0">
                <a:solidFill>
                  <a:schemeClr val="tx1"/>
                </a:solidFill>
              </a:rPr>
              <a:t/>
            </a:r>
            <a:br>
              <a:rPr lang="pt-BR" sz="3100" b="0" cap="none" dirty="0">
                <a:solidFill>
                  <a:schemeClr val="tx1"/>
                </a:solidFill>
              </a:rPr>
            </a:br>
            <a:r>
              <a:rPr lang="pt-BR" sz="3100" b="0" cap="none" dirty="0">
                <a:solidFill>
                  <a:schemeClr val="tx1"/>
                </a:solidFill>
              </a:rPr>
              <a:t> 2- Violência </a:t>
            </a:r>
            <a:r>
              <a:rPr lang="pt-BR" sz="3100" b="0" cap="none">
                <a:solidFill>
                  <a:schemeClr val="tx1"/>
                </a:solidFill>
              </a:rPr>
              <a:t>contra  pessoas idosas;</a:t>
            </a:r>
            <a:r>
              <a:rPr lang="pt-BR" sz="3100" b="0" cap="none" dirty="0">
                <a:solidFill>
                  <a:schemeClr val="tx1"/>
                </a:solidFill>
              </a:rPr>
              <a:t/>
            </a:r>
            <a:br>
              <a:rPr lang="pt-BR" sz="3100" b="0" cap="none" dirty="0">
                <a:solidFill>
                  <a:schemeClr val="tx1"/>
                </a:solidFill>
              </a:rPr>
            </a:br>
            <a:r>
              <a:rPr lang="pt-BR" sz="3100" b="0" cap="none" dirty="0">
                <a:solidFill>
                  <a:schemeClr val="tx1"/>
                </a:solidFill>
              </a:rPr>
              <a:t/>
            </a:r>
            <a:br>
              <a:rPr lang="pt-BR" sz="3100" b="0" cap="none" dirty="0">
                <a:solidFill>
                  <a:schemeClr val="tx1"/>
                </a:solidFill>
              </a:rPr>
            </a:br>
            <a:r>
              <a:rPr lang="pt-BR" sz="3100" b="0" cap="none" dirty="0">
                <a:solidFill>
                  <a:schemeClr val="tx1"/>
                </a:solidFill>
              </a:rPr>
              <a:t> 3- Educação financeira (consignados)</a:t>
            </a:r>
            <a:r>
              <a:rPr lang="pt-BR" b="0" cap="none" dirty="0">
                <a:solidFill>
                  <a:schemeClr val="tx1"/>
                </a:solidFill>
              </a:rPr>
              <a:t/>
            </a:r>
            <a:br>
              <a:rPr lang="pt-BR" b="0" cap="none" dirty="0">
                <a:solidFill>
                  <a:schemeClr val="tx1"/>
                </a:solidFill>
              </a:rPr>
            </a:br>
            <a:r>
              <a:rPr lang="pt-BR" b="0" cap="none" dirty="0">
                <a:solidFill>
                  <a:schemeClr val="tx1"/>
                </a:solidFill>
              </a:rPr>
              <a:t>  </a:t>
            </a:r>
            <a:r>
              <a:rPr lang="pt-BR" sz="2000" b="0" cap="none" dirty="0">
                <a:solidFill>
                  <a:schemeClr val="tx1"/>
                </a:solidFill>
              </a:rPr>
              <a:t>  </a:t>
            </a:r>
            <a:r>
              <a:rPr lang="pt-BR" b="0" dirty="0">
                <a:solidFill>
                  <a:schemeClr val="tx1"/>
                </a:solidFill>
              </a:rPr>
              <a:t/>
            </a:r>
            <a:br>
              <a:rPr lang="pt-BR" b="0" dirty="0">
                <a:solidFill>
                  <a:schemeClr val="tx1"/>
                </a:solidFill>
              </a:rPr>
            </a:br>
            <a:r>
              <a:rPr lang="pt-BR" b="0" dirty="0">
                <a:solidFill>
                  <a:schemeClr val="tx1"/>
                </a:solidFill>
              </a:rPr>
              <a:t/>
            </a:r>
            <a:br>
              <a:rPr lang="pt-BR" b="0" dirty="0">
                <a:solidFill>
                  <a:schemeClr val="tx1"/>
                </a:solidFill>
              </a:rPr>
            </a:br>
            <a:endParaRPr lang="pt-BR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30286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</TotalTime>
  <Words>848</Words>
  <Application>Microsoft Office PowerPoint</Application>
  <PresentationFormat>Widescreen</PresentationFormat>
  <Paragraphs>101</Paragraphs>
  <Slides>21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6" baseType="lpstr">
      <vt:lpstr>Arial</vt:lpstr>
      <vt:lpstr>Calibri</vt:lpstr>
      <vt:lpstr>Times New Roman</vt:lpstr>
      <vt:lpstr>Wingdings</vt:lpstr>
      <vt:lpstr>Tema do Office</vt:lpstr>
      <vt:lpstr>POLÍTICAS PÚBLICAS INCLUSÃO E EXCLUSÃO DIREITOS Da pessoa IDOSa relevância de eventos favoráveis SECRETARIA NACIONAL DE PROMOÇÃO E DEFESA   DOS DIREITOS DA PESSOA IDOSA</vt:lpstr>
      <vt:lpstr>INTRODUÇÃO </vt:lpstr>
      <vt:lpstr>Em números </vt:lpstr>
      <vt:lpstr>Expectativa de vida</vt:lpstr>
      <vt:lpstr>Políticas públicas de inclusão da pessoa idosa</vt:lpstr>
      <vt:lpstr>Direitos da pessoa idosa</vt:lpstr>
      <vt:lpstr>Apresentação do PowerPoint</vt:lpstr>
      <vt:lpstr>Inclusão aos direitos fundamentais</vt:lpstr>
      <vt:lpstr>MEDIDAS DE PROTEÇÃO  1- Fortalecimento dos vínculos familiares;   2- Violência contra  pessoas idosas;   3- Educação financeira (consignados)       </vt:lpstr>
      <vt:lpstr>Dados do Disque 100  Serviço de denúncias da ouvidoria do MINISTÉRIO DA MULHER, DA FAMÍLIA E  DOS DIREITOS HUMANOS DO GOVERNO FEDERAL mostram que dos tipos de violência cometidos contra os mais velhos, a financeira é a terceira maior do Brasil, atrás da psicológica (intimidação verbal ou não verbal, ameaças e humilhações) e negligência (abandono dos cuidados ao idoso). </vt:lpstr>
      <vt:lpstr>Políticas públicas  exclusão dos Direitos da pessoas idosa</vt:lpstr>
      <vt:lpstr>EXCLUSÃO AOS DIREITOS DA PESSOA IDOSA</vt:lpstr>
      <vt:lpstr>Principais desafios</vt:lpstr>
      <vt:lpstr>Apresentação do PowerPoint</vt:lpstr>
      <vt:lpstr>PROGRAMA VIVER – ENVELHECIMENTO ATIVO E SAUDÁVEL  objetivos: (Em cumprimento ao estatuto do idoso)</vt:lpstr>
      <vt:lpstr>  PROGRAMA VIVER – ENVELHECIMENTO ATIVO E SAUDÁVEL  </vt:lpstr>
      <vt:lpstr> COMPOSIÇÃO DO KIT PROGRAMA VIVER </vt:lpstr>
      <vt:lpstr>Situação da implantação do programa viver  5 – municípios implantados – maio/19  35 – municípios  dia 12 de junho /19    35 – municípios em agosto /19      25 – municípios  dezembro /19 </vt:lpstr>
      <vt:lpstr>“Não podemos acrescentar dias à nossa vida, mas podemos acrescentar vida aos nossos dias” </vt:lpstr>
      <vt:lpstr>SECRETARIA NACIONAL DE PROMOÇÃO E DEFESA   DOS DIREITOS DA PESSOA IDOSA   Antônio Costa Secretário antonio.costa@mdh.gov.br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POLÍTICAS PÚBLICAS INCLUSÃO E EXCLUSÃO DIREITOS Da pessoa IDOSa SECRETARIA NACIONAL DE PROMOÇÃO E DEFESA   DOS DIREITOS DA PESSOA IDOSA</dc:title>
  <dc:creator>Antonio Fernandes Toninho Costa</dc:creator>
  <cp:lastModifiedBy>Ivan Cerqueira Filho</cp:lastModifiedBy>
  <cp:revision>29</cp:revision>
  <dcterms:created xsi:type="dcterms:W3CDTF">2019-04-17T17:00:27Z</dcterms:created>
  <dcterms:modified xsi:type="dcterms:W3CDTF">2019-05-30T12:39:17Z</dcterms:modified>
</cp:coreProperties>
</file>