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1"/>
  </p:handoutMasterIdLst>
  <p:sldIdLst>
    <p:sldId id="282" r:id="rId2"/>
    <p:sldId id="283" r:id="rId3"/>
    <p:sldId id="284" r:id="rId4"/>
    <p:sldId id="285" r:id="rId5"/>
    <p:sldId id="286" r:id="rId6"/>
    <p:sldId id="287" r:id="rId7"/>
    <p:sldId id="289" r:id="rId8"/>
    <p:sldId id="288" r:id="rId9"/>
    <p:sldId id="290" r:id="rId10"/>
  </p:sldIdLst>
  <p:sldSz cx="9144000" cy="6858000" type="screen4x3"/>
  <p:notesSz cx="9926638" cy="679767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7792"/>
    <a:srgbClr val="21833B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5622798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F8CE1D-C2D6-4C3D-929F-622F638BF303}" type="datetimeFigureOut">
              <a:rPr lang="pt-BR" smtClean="0"/>
              <a:t>01/12/2014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607D6C-7131-4C8C-8371-C276F88E1D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62117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0"/>
          <p:cNvSpPr/>
          <p:nvPr/>
        </p:nvSpPr>
        <p:spPr>
          <a:xfrm>
            <a:off x="0" y="3505200"/>
            <a:ext cx="9144000" cy="1143000"/>
          </a:xfrm>
          <a:prstGeom prst="rect">
            <a:avLst/>
          </a:prstGeom>
          <a:solidFill>
            <a:srgbClr val="0070C0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kumimoji="0" lang="pt-BR"/>
          </a:p>
        </p:txBody>
      </p:sp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228600" y="4114800"/>
            <a:ext cx="7239000" cy="533400"/>
          </a:xfrm>
          <a:noFill/>
        </p:spPr>
        <p:txBody>
          <a:bodyPr vert="horz"/>
          <a:lstStyle>
            <a:lvl1pPr algn="l" eaLnBrk="1" latinLnBrk="0" hangingPunct="1">
              <a:defRPr kumimoji="0" lang="pt-BR" sz="2000" b="0" cap="all" spc="150" baseline="0">
                <a:solidFill>
                  <a:schemeClr val="bg1"/>
                </a:solidFill>
              </a:defRPr>
            </a:lvl1pPr>
            <a:extLst/>
          </a:lstStyle>
          <a:p>
            <a:pPr eaLnBrk="1" latinLnBrk="0" hangingPunct="1"/>
            <a:r>
              <a:rPr lang="pt-BR" smtClean="0"/>
              <a:t>Clique para editar o estilo do título mestre</a:t>
            </a:r>
            <a:endParaRPr/>
          </a:p>
        </p:txBody>
      </p:sp>
      <p:sp>
        <p:nvSpPr>
          <p:cNvPr id="3" name="Rectangle 3"/>
          <p:cNvSpPr>
            <a:spLocks noGrp="1"/>
          </p:cNvSpPr>
          <p:nvPr>
            <p:ph type="subTitle" idx="1" hasCustomPrompt="1"/>
          </p:nvPr>
        </p:nvSpPr>
        <p:spPr>
          <a:xfrm>
            <a:off x="228600" y="4706112"/>
            <a:ext cx="6934200" cy="228600"/>
          </a:xfrm>
          <a:solidFill>
            <a:schemeClr val="bg1"/>
          </a:solidFill>
        </p:spPr>
        <p:txBody>
          <a:bodyPr/>
          <a:lstStyle>
            <a:lvl1pPr marL="0" indent="0" algn="l" eaLnBrk="1" latinLnBrk="0" hangingPunct="1">
              <a:buNone/>
              <a:defRPr kumimoji="0" lang="pt-BR" sz="1100" b="1">
                <a:solidFill>
                  <a:schemeClr val="accent4">
                    <a:shade val="50000"/>
                  </a:schemeClr>
                </a:solidFill>
              </a:defRPr>
            </a:lvl1pPr>
            <a:lvl2pPr marL="457200" indent="0" algn="ctr" eaLnBrk="1" latinLnBrk="0" hangingPunct="1">
              <a:buNone/>
            </a:lvl2pPr>
            <a:lvl3pPr marL="914400" indent="0" algn="ctr" eaLnBrk="1" latinLnBrk="0" hangingPunct="1">
              <a:buNone/>
            </a:lvl3pPr>
            <a:lvl4pPr marL="1371600" indent="0" algn="ctr" eaLnBrk="1" latinLnBrk="0" hangingPunct="1">
              <a:buNone/>
            </a:lvl4pPr>
            <a:lvl5pPr marL="1828800" indent="0" algn="ctr" eaLnBrk="1" latinLnBrk="0" hangingPunct="1">
              <a:buNone/>
            </a:lvl5pPr>
            <a:lvl6pPr marL="2286000" indent="0" algn="ctr" eaLnBrk="1" latinLnBrk="0" hangingPunct="1">
              <a:buNone/>
            </a:lvl6pPr>
            <a:lvl7pPr marL="2743200" indent="0" algn="ctr" eaLnBrk="1" latinLnBrk="0" hangingPunct="1">
              <a:buNone/>
            </a:lvl7pPr>
            <a:lvl8pPr marL="3200400" indent="0" algn="ctr" eaLnBrk="1" latinLnBrk="0" hangingPunct="1">
              <a:buNone/>
            </a:lvl8pPr>
            <a:lvl9pPr marL="3657600" indent="0" algn="ctr" eaLnBrk="1" latinLnBrk="0" hangingPunct="1">
              <a:buNone/>
            </a:lvl9pPr>
            <a:extLst/>
          </a:lstStyle>
          <a:p>
            <a:r>
              <a:rPr kumimoji="0" lang="pt-BR"/>
              <a:t>Clique para adicionar informações do autor</a:t>
            </a:r>
          </a:p>
        </p:txBody>
      </p:sp>
      <p:sp>
        <p:nvSpPr>
          <p:cNvPr id="15" name="Rectangle 15"/>
          <p:cNvSpPr>
            <a:spLocks noGrp="1"/>
          </p:cNvSpPr>
          <p:nvPr>
            <p:ph type="sldNum" sz="quarter" idx="11"/>
          </p:nvPr>
        </p:nvSpPr>
        <p:spPr>
          <a:xfrm>
            <a:off x="6477000" y="6477000"/>
            <a:ext cx="1021080" cy="304800"/>
          </a:xfrm>
        </p:spPr>
        <p:txBody>
          <a:bodyPr anchor="ctr"/>
          <a:lstStyle>
            <a:extLst/>
          </a:lstStyle>
          <a:p>
            <a:fld id="{CF9B7200-014D-4CD2-BECC-FDC47148DA3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6" name="Rectangle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8" name="Rectangle 10"/>
          <p:cNvSpPr/>
          <p:nvPr/>
        </p:nvSpPr>
        <p:spPr>
          <a:xfrm>
            <a:off x="0" y="0"/>
            <a:ext cx="9144000" cy="4038600"/>
          </a:xfrm>
          <a:prstGeom prst="rect">
            <a:avLst/>
          </a:prstGeom>
          <a:solidFill>
            <a:srgbClr val="549C99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kumimoji="0" lang="pt-BR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228600" y="6477000"/>
            <a:ext cx="1600200" cy="304800"/>
          </a:xfrm>
        </p:spPr>
        <p:txBody>
          <a:bodyPr anchor="ctr"/>
          <a:lstStyle>
            <a:lvl1pPr algn="l" eaLnBrk="1" latinLnBrk="0" hangingPunct="1">
              <a:defRPr kumimoji="0" lang="pt-BR">
                <a:solidFill>
                  <a:srgbClr val="A0A0A0"/>
                </a:solidFill>
              </a:defRPr>
            </a:lvl1pPr>
            <a:extLst/>
          </a:lstStyle>
          <a:p>
            <a:fld id="{27A00F83-06B2-4037-AB34-2C7DC5854B3A}" type="datetimeFigureOut">
              <a:rPr lang="pt-BR" smtClean="0"/>
              <a:pPr/>
              <a:t>01/12/2014</a:t>
            </a:fld>
            <a:endParaRPr lang="pt-BR"/>
          </a:p>
        </p:txBody>
      </p:sp>
      <p:sp>
        <p:nvSpPr>
          <p:cNvPr id="12" name="Rectangle 11"/>
          <p:cNvSpPr/>
          <p:nvPr/>
        </p:nvSpPr>
        <p:spPr>
          <a:xfrm>
            <a:off x="0" y="4645880"/>
            <a:ext cx="9144000" cy="27432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kumimoji="0" lang="pt-BR"/>
          </a:p>
        </p:txBody>
      </p:sp>
      <p:pic>
        <p:nvPicPr>
          <p:cNvPr id="11" name="Imagem 10" descr="Identidade Visual Consed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388" y="4929198"/>
            <a:ext cx="2500330" cy="1223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1825626"/>
            <a:ext cx="7886700" cy="3991281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7" name="Retângulo 6"/>
          <p:cNvSpPr/>
          <p:nvPr userDrawn="1"/>
        </p:nvSpPr>
        <p:spPr>
          <a:xfrm>
            <a:off x="251520" y="1825625"/>
            <a:ext cx="171450" cy="1280160"/>
          </a:xfrm>
          <a:prstGeom prst="rect">
            <a:avLst/>
          </a:prstGeom>
          <a:solidFill>
            <a:srgbClr val="22779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/>
          </a:p>
        </p:txBody>
      </p:sp>
      <p:sp>
        <p:nvSpPr>
          <p:cNvPr id="8" name="Retângulo 7"/>
          <p:cNvSpPr/>
          <p:nvPr userDrawn="1"/>
        </p:nvSpPr>
        <p:spPr>
          <a:xfrm>
            <a:off x="251520" y="3282965"/>
            <a:ext cx="171450" cy="685800"/>
          </a:xfrm>
          <a:prstGeom prst="rect">
            <a:avLst/>
          </a:prstGeom>
          <a:solidFill>
            <a:srgbClr val="22779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/>
          </a:p>
        </p:txBody>
      </p:sp>
      <p:sp>
        <p:nvSpPr>
          <p:cNvPr id="9" name="Retângulo 8"/>
          <p:cNvSpPr/>
          <p:nvPr userDrawn="1"/>
        </p:nvSpPr>
        <p:spPr>
          <a:xfrm>
            <a:off x="251520" y="4111642"/>
            <a:ext cx="160736" cy="613405"/>
          </a:xfrm>
          <a:prstGeom prst="rect">
            <a:avLst/>
          </a:prstGeom>
          <a:solidFill>
            <a:srgbClr val="22779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/>
          </a:p>
        </p:txBody>
      </p:sp>
      <p:sp>
        <p:nvSpPr>
          <p:cNvPr id="10" name="Retângulo 9"/>
          <p:cNvSpPr/>
          <p:nvPr userDrawn="1"/>
        </p:nvSpPr>
        <p:spPr>
          <a:xfrm>
            <a:off x="251520" y="4826021"/>
            <a:ext cx="160736" cy="328610"/>
          </a:xfrm>
          <a:prstGeom prst="rect">
            <a:avLst/>
          </a:prstGeom>
          <a:solidFill>
            <a:srgbClr val="22779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/>
          </a:p>
        </p:txBody>
      </p:sp>
    </p:spTree>
    <p:extLst>
      <p:ext uri="{BB962C8B-B14F-4D97-AF65-F5344CB8AC3E}">
        <p14:creationId xmlns:p14="http://schemas.microsoft.com/office/powerpoint/2010/main" val="1667968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0"/>
          <p:cNvSpPr/>
          <p:nvPr/>
        </p:nvSpPr>
        <p:spPr>
          <a:xfrm>
            <a:off x="8610600" y="0"/>
            <a:ext cx="533400" cy="6858000"/>
          </a:xfrm>
          <a:prstGeom prst="rect">
            <a:avLst/>
          </a:prstGeom>
          <a:solidFill>
            <a:srgbClr val="549C99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kumimoji="0" lang="pt-BR"/>
          </a:p>
        </p:txBody>
      </p:sp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8610600" y="381000"/>
            <a:ext cx="533400" cy="5867400"/>
          </a:xfrm>
          <a:prstGeom prst="rect">
            <a:avLst/>
          </a:prstGeom>
        </p:spPr>
        <p:txBody>
          <a:bodyPr vert="vert" anchor="ctr">
            <a:normAutofit/>
          </a:bodyPr>
          <a:lstStyle>
            <a:extLst/>
          </a:lstStyle>
          <a:p>
            <a:pPr eaLnBrk="1" latinLnBrk="0" hangingPunct="1"/>
            <a:r>
              <a:rPr kumimoji="0" lang="pt-BR" smtClean="0"/>
              <a:t>Clique para editar o estilo do título mestre</a:t>
            </a:r>
            <a:endParaRPr kumimoji="0" lang="en-US" smtClean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>
          <a:xfrm>
            <a:off x="304800" y="381000"/>
            <a:ext cx="8077200" cy="58674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4" name="Rectangle 4"/>
          <p:cNvSpPr>
            <a:spLocks noGrp="1"/>
          </p:cNvSpPr>
          <p:nvPr>
            <p:ph type="dt" sz="half" idx="2"/>
          </p:nvPr>
        </p:nvSpPr>
        <p:spPr>
          <a:xfrm>
            <a:off x="7010400" y="76200"/>
            <a:ext cx="1371600" cy="228600"/>
          </a:xfrm>
          <a:prstGeom prst="rect">
            <a:avLst/>
          </a:prstGeom>
        </p:spPr>
        <p:txBody>
          <a:bodyPr vert="horz"/>
          <a:lstStyle>
            <a:lvl1pPr algn="ctr" eaLnBrk="1" latinLnBrk="0" hangingPunct="1">
              <a:defRPr kumimoji="0" lang="pt-BR" sz="1000">
                <a:solidFill>
                  <a:schemeClr val="tx1">
                    <a:tint val="65000"/>
                  </a:schemeClr>
                </a:solidFill>
              </a:defRPr>
            </a:lvl1pPr>
            <a:extLst/>
          </a:lstStyle>
          <a:p>
            <a:fld id="{27A00F83-06B2-4037-AB34-2C7DC5854B3A}" type="datetimeFigureOut">
              <a:rPr lang="pt-BR" smtClean="0"/>
              <a:pPr/>
              <a:t>01/12/2014</a:t>
            </a:fld>
            <a:endParaRPr lang="pt-BR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4"/>
          </p:nvPr>
        </p:nvSpPr>
        <p:spPr>
          <a:xfrm>
            <a:off x="6504432" y="6473952"/>
            <a:ext cx="990600" cy="304800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lang="pt-BR" sz="1000"/>
            </a:lvl1pPr>
            <a:extLst/>
          </a:lstStyle>
          <a:p>
            <a:fld id="{CF9B7200-014D-4CD2-BECC-FDC47148DA3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76200" cy="6858000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kumimoji="0" lang="pt-BR"/>
          </a:p>
        </p:txBody>
      </p:sp>
      <p:sp>
        <p:nvSpPr>
          <p:cNvPr id="12" name="Rectangle 12"/>
          <p:cNvSpPr>
            <a:spLocks noGrp="1"/>
          </p:cNvSpPr>
          <p:nvPr>
            <p:ph type="ftr" sz="quarter" idx="3"/>
          </p:nvPr>
        </p:nvSpPr>
        <p:spPr>
          <a:xfrm>
            <a:off x="2705100" y="6477000"/>
            <a:ext cx="3733800" cy="304800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lang="pt-BR" sz="1000">
                <a:solidFill>
                  <a:sysClr val="windowText" lastClr="000000"/>
                </a:solidFill>
              </a:defRPr>
            </a:lvl1pPr>
            <a:extLst/>
          </a:lstStyle>
          <a:p>
            <a:endParaRPr lang="pt-BR"/>
          </a:p>
        </p:txBody>
      </p:sp>
      <p:pic>
        <p:nvPicPr>
          <p:cNvPr id="13" name="Imagem 12" descr="Identidade Visual Consed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72396" y="6276999"/>
            <a:ext cx="981504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</p:sldLayoutIdLst>
  <p:txStyles>
    <p:titleStyle>
      <a:lvl1pPr algn="l" rtl="0" eaLnBrk="1" latinLnBrk="0" hangingPunct="1">
        <a:spcBef>
          <a:spcPct val="0"/>
        </a:spcBef>
        <a:buNone/>
        <a:defRPr kumimoji="0" lang="pt-BR" sz="2400" cap="small" spc="0" baseline="0">
          <a:solidFill>
            <a:schemeClr val="bg1"/>
          </a:solidFill>
          <a:latin typeface="+mj-lt"/>
          <a:ea typeface="+mj-ea"/>
          <a:cs typeface="+mj-cs"/>
        </a:defRPr>
      </a:lvl1pPr>
      <a:extLst/>
    </p:titleStyle>
    <p:bodyStyle>
      <a:lvl1pPr marL="0" marR="0" indent="0" algn="l" rtl="0" eaLnBrk="1" latinLnBrk="0" hangingPunct="1">
        <a:spcBef>
          <a:spcPct val="20000"/>
        </a:spcBef>
        <a:buFontTx/>
        <a:buNone/>
        <a:defRPr kumimoji="0" lang="pt-BR" sz="11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FontTx/>
        <a:buNone/>
        <a:defRPr kumimoji="0" lang="pt-BR" sz="11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FontTx/>
        <a:buNone/>
        <a:defRPr kumimoji="0" lang="pt-BR" sz="11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FontTx/>
        <a:buNone/>
        <a:defRPr kumimoji="0" lang="pt-BR" sz="11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FontTx/>
        <a:buNone/>
        <a:defRPr kumimoji="0" lang="pt-BR" sz="11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har char="•"/>
        <a:defRPr kumimoji="0" lang="pt-BR"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har char="•"/>
        <a:defRPr kumimoji="0" lang="pt-BR"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har char="•"/>
        <a:defRPr kumimoji="0" lang="pt-BR"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har char="•"/>
        <a:defRPr kumimoji="0" lang="pt-BR" sz="20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lang="pt-BR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lang="pt-BR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lang="pt-BR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lang="pt-BR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lang="pt-BR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lang="pt-BR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lang="pt-BR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lang="pt-BR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lang="pt-BR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nsed.org.br/" TargetMode="External"/><Relationship Id="rId2" Type="http://schemas.openxmlformats.org/officeDocument/2006/relationships/hyperlink" Target="mailto:consed@consed.org.br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15616" y="1916832"/>
            <a:ext cx="6992193" cy="1296144"/>
          </a:xfrm>
        </p:spPr>
        <p:txBody>
          <a:bodyPr anchor="ctr">
            <a:normAutofit fontScale="90000"/>
          </a:bodyPr>
          <a:lstStyle/>
          <a:p>
            <a:r>
              <a:rPr lang="pt-BR" dirty="0" smtClean="0"/>
              <a:t/>
            </a:r>
            <a:br>
              <a:rPr lang="pt-BR" dirty="0" smtClean="0"/>
            </a:br>
            <a:r>
              <a:rPr lang="pt-BR" sz="3300" dirty="0"/>
              <a:t>Seminário: Base Nacional </a:t>
            </a:r>
            <a:r>
              <a:rPr lang="pt-BR" sz="3300" dirty="0" smtClean="0"/>
              <a:t>Comum</a:t>
            </a:r>
            <a:r>
              <a:rPr lang="pt-BR" sz="2475" dirty="0"/>
              <a:t/>
            </a:r>
            <a:br>
              <a:rPr lang="pt-BR" sz="2475" dirty="0"/>
            </a:br>
            <a:endParaRPr lang="pt-BR" sz="2475" dirty="0"/>
          </a:p>
        </p:txBody>
      </p:sp>
      <p:sp>
        <p:nvSpPr>
          <p:cNvPr id="4" name="CaixaDeTexto 3"/>
          <p:cNvSpPr txBox="1"/>
          <p:nvPr/>
        </p:nvSpPr>
        <p:spPr>
          <a:xfrm>
            <a:off x="323528" y="4005064"/>
            <a:ext cx="4536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bg1"/>
                </a:solidFill>
              </a:rPr>
              <a:t>EDUARDO DESCHAMPS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Presidente do CONSED, em exercício</a:t>
            </a: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3867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3568" y="1124744"/>
            <a:ext cx="7560840" cy="3816424"/>
          </a:xfrm>
        </p:spPr>
        <p:txBody>
          <a:bodyPr>
            <a:normAutofit/>
          </a:bodyPr>
          <a:lstStyle/>
          <a:p>
            <a:pPr algn="just"/>
            <a:r>
              <a:rPr lang="pt-BR" dirty="0" smtClean="0"/>
              <a:t>	</a:t>
            </a:r>
            <a:r>
              <a:rPr lang="pt-BR" sz="2600" dirty="0"/>
              <a:t>Países com maior sucesso na aprendizagem de seus alunos desenvolvem e aplicam currículos básicos: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pt-BR" sz="2600" dirty="0"/>
              <a:t>República da </a:t>
            </a:r>
            <a:r>
              <a:rPr lang="pt-BR" sz="2600" dirty="0" smtClean="0"/>
              <a:t>Coréia</a:t>
            </a:r>
            <a:endParaRPr lang="pt-BR" sz="2600" dirty="0"/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pt-BR" sz="2600" dirty="0" smtClean="0"/>
              <a:t>Austrália</a:t>
            </a:r>
            <a:endParaRPr lang="pt-BR" sz="2600" dirty="0"/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pt-BR" sz="2600" dirty="0" smtClean="0"/>
              <a:t>Canadá</a:t>
            </a:r>
            <a:endParaRPr lang="pt-BR" sz="2600" dirty="0"/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pt-BR" sz="2600" dirty="0"/>
              <a:t>Reino </a:t>
            </a:r>
            <a:r>
              <a:rPr lang="pt-BR" sz="2600" dirty="0" smtClean="0"/>
              <a:t>Unido</a:t>
            </a:r>
            <a:endParaRPr lang="pt-BR" sz="2600" dirty="0"/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pt-BR" sz="2600" dirty="0" smtClean="0"/>
              <a:t>França</a:t>
            </a:r>
            <a:endParaRPr lang="pt-BR" sz="2600" dirty="0"/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pt-BR" sz="2600" dirty="0"/>
              <a:t>Finlândia, entre outros.</a:t>
            </a:r>
          </a:p>
          <a:p>
            <a:pPr algn="just"/>
            <a:endParaRPr lang="pt-BR" sz="750" dirty="0"/>
          </a:p>
          <a:p>
            <a:pPr algn="just">
              <a:buFont typeface="Wingdings" panose="05000000000000000000" pitchFamily="2" charset="2"/>
              <a:buChar char="ü"/>
            </a:pPr>
            <a:endParaRPr lang="pt-BR" dirty="0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pt-BR"/>
          </a:p>
        </p:txBody>
      </p:sp>
      <p:sp>
        <p:nvSpPr>
          <p:cNvPr id="5" name="Retângulo 4"/>
          <p:cNvSpPr/>
          <p:nvPr/>
        </p:nvSpPr>
        <p:spPr>
          <a:xfrm>
            <a:off x="1763688" y="381000"/>
            <a:ext cx="492288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000" b="1" dirty="0">
                <a:solidFill>
                  <a:schemeClr val="accent2"/>
                </a:solidFill>
              </a:rPr>
              <a:t>BASE NACIONAL CURRICULAR</a:t>
            </a:r>
          </a:p>
        </p:txBody>
      </p:sp>
    </p:spTree>
    <p:extLst>
      <p:ext uri="{BB962C8B-B14F-4D97-AF65-F5344CB8AC3E}">
        <p14:creationId xmlns:p14="http://schemas.microsoft.com/office/powerpoint/2010/main" val="695865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692696"/>
            <a:ext cx="8136904" cy="489654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sz="3200" dirty="0" smtClean="0"/>
              <a:t>A existência de Programas </a:t>
            </a:r>
            <a:r>
              <a:rPr lang="pt-BR" sz="3200" dirty="0"/>
              <a:t>nacionais de estudos na Educação Básica:</a:t>
            </a:r>
          </a:p>
          <a:p>
            <a:pPr indent="271463" algn="just">
              <a:buFont typeface="Wingdings" panose="05000000000000000000" pitchFamily="2" charset="2"/>
              <a:buChar char="ü"/>
            </a:pPr>
            <a:r>
              <a:rPr lang="pt-BR" sz="3200" dirty="0"/>
              <a:t> Não restringe a autonomia pedagógica da escola,</a:t>
            </a:r>
          </a:p>
          <a:p>
            <a:pPr indent="-38100" algn="just">
              <a:buFont typeface="Wingdings" panose="05000000000000000000" pitchFamily="2" charset="2"/>
              <a:buChar char="ü"/>
            </a:pPr>
            <a:r>
              <a:rPr lang="pt-BR" sz="3200" dirty="0"/>
              <a:t> Oferece condições de assegurar a equidade no ensino aos estudantes,</a:t>
            </a:r>
          </a:p>
          <a:p>
            <a:pPr marL="133350" algn="just">
              <a:buFont typeface="Wingdings" panose="05000000000000000000" pitchFamily="2" charset="2"/>
              <a:buChar char="ü"/>
            </a:pPr>
            <a:r>
              <a:rPr lang="pt-BR" sz="3200" dirty="0"/>
              <a:t> Oferece orientação para a formação de professores,</a:t>
            </a:r>
          </a:p>
          <a:p>
            <a:pPr indent="-38100" algn="just">
              <a:buFont typeface="Wingdings" panose="05000000000000000000" pitchFamily="2" charset="2"/>
              <a:buChar char="ü"/>
            </a:pPr>
            <a:r>
              <a:rPr lang="pt-BR" sz="3200" dirty="0"/>
              <a:t> Oferece bases precisas para avaliação e melhoria da qualidade do ensino</a:t>
            </a:r>
            <a:r>
              <a:rPr lang="pt-BR" sz="3800" dirty="0"/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pt-BR" sz="2600" dirty="0"/>
          </a:p>
        </p:txBody>
      </p:sp>
    </p:spTree>
    <p:extLst>
      <p:ext uri="{BB962C8B-B14F-4D97-AF65-F5344CB8AC3E}">
        <p14:creationId xmlns:p14="http://schemas.microsoft.com/office/powerpoint/2010/main" val="3351481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620688"/>
            <a:ext cx="7920880" cy="6048672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pt-BR" sz="3300" b="1" dirty="0">
                <a:solidFill>
                  <a:schemeClr val="accent2"/>
                </a:solidFill>
              </a:rPr>
              <a:t>A CONSTITUIÇÃO DE 1988</a:t>
            </a:r>
          </a:p>
          <a:p>
            <a:pPr algn="just"/>
            <a:r>
              <a:rPr lang="pt-BR" sz="3300" dirty="0" smtClean="0"/>
              <a:t>	Ressalta a garantia do padrão de qualidade. O ensino oferecido, em qualquer lugar do País, deve proporcionar a todo estudante o mesmo nível de formação.</a:t>
            </a:r>
          </a:p>
          <a:p>
            <a:pPr algn="just"/>
            <a:endParaRPr lang="pt-BR" sz="1200" dirty="0"/>
          </a:p>
          <a:p>
            <a:pPr algn="just"/>
            <a:r>
              <a:rPr lang="pt-BR" sz="3300" dirty="0" smtClean="0"/>
              <a:t>	Art. 210 – Estabelece que “serão fixados conteúdos mínimos para o ensino fundamental”. </a:t>
            </a:r>
          </a:p>
          <a:p>
            <a:pPr algn="just"/>
            <a:endParaRPr lang="pt-BR" sz="1200" dirty="0" smtClean="0"/>
          </a:p>
          <a:p>
            <a:pPr algn="just"/>
            <a:r>
              <a:rPr lang="pt-BR" sz="3300" b="1" dirty="0">
                <a:solidFill>
                  <a:schemeClr val="accent2"/>
                </a:solidFill>
              </a:rPr>
              <a:t>LEI 9394 DE 1996 - LDB</a:t>
            </a:r>
          </a:p>
          <a:p>
            <a:pPr algn="just"/>
            <a:r>
              <a:rPr lang="pt-BR" sz="3300" b="1" dirty="0">
                <a:solidFill>
                  <a:schemeClr val="accent2"/>
                </a:solidFill>
              </a:rPr>
              <a:t>	</a:t>
            </a:r>
            <a:r>
              <a:rPr lang="pt-BR" sz="3300" dirty="0"/>
              <a:t>Art. </a:t>
            </a:r>
            <a:r>
              <a:rPr lang="pt-BR" sz="3300" dirty="0" smtClean="0"/>
              <a:t>26 – Dispõe que “os currículos da educação infantil, do ensino fundamental e do ensino médio devem ter base nacional comum, a ser complementada, em cada sistema de ensino</a:t>
            </a:r>
            <a:r>
              <a:rPr lang="pt-BR" sz="2600" dirty="0" smtClean="0"/>
              <a:t>”.</a:t>
            </a:r>
            <a:endParaRPr lang="pt-BR" sz="2600" dirty="0"/>
          </a:p>
          <a:p>
            <a:pPr algn="just"/>
            <a:r>
              <a:rPr lang="pt-BR" sz="2600" b="1" dirty="0">
                <a:solidFill>
                  <a:schemeClr val="accent2"/>
                </a:solidFill>
              </a:rPr>
              <a:t>	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59643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609530"/>
            <a:ext cx="8064895" cy="612068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dirty="0"/>
              <a:t>	</a:t>
            </a:r>
            <a:r>
              <a:rPr lang="pt-BR" sz="2600" dirty="0"/>
              <a:t>O conceito de </a:t>
            </a:r>
            <a:r>
              <a:rPr lang="pt-BR" sz="2600" dirty="0" smtClean="0"/>
              <a:t>base </a:t>
            </a:r>
            <a:r>
              <a:rPr lang="pt-BR" sz="2600" dirty="0"/>
              <a:t>nacional comum tem sido recorrentemente entendido como o de um elenco nuclear de disciplinas ou componentes curriculares.</a:t>
            </a:r>
          </a:p>
          <a:p>
            <a:pPr algn="just"/>
            <a:r>
              <a:rPr lang="pt-BR" sz="2100" dirty="0"/>
              <a:t>	</a:t>
            </a:r>
            <a:r>
              <a:rPr lang="pt-BR" sz="2600" dirty="0" smtClean="0"/>
              <a:t>Entretanto as </a:t>
            </a:r>
            <a:r>
              <a:rPr lang="pt-BR" sz="2600" dirty="0"/>
              <a:t>estratégias do novo Plano Nacional de Educação (Lei nº 13.005, de 2014) propõem uma visão mais moderna e abrangente:</a:t>
            </a:r>
          </a:p>
          <a:p>
            <a:pPr algn="just"/>
            <a:endParaRPr lang="pt-BR" sz="375" dirty="0"/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pt-BR" sz="2600" dirty="0" smtClean="0">
                <a:solidFill>
                  <a:schemeClr val="tx1"/>
                </a:solidFill>
              </a:rPr>
              <a:t>MEC:</a:t>
            </a:r>
            <a:r>
              <a:rPr lang="pt-BR" sz="2600" b="1" dirty="0" smtClean="0">
                <a:solidFill>
                  <a:schemeClr val="accent2"/>
                </a:solidFill>
              </a:rPr>
              <a:t> </a:t>
            </a:r>
            <a:r>
              <a:rPr lang="pt-BR" sz="2600" dirty="0"/>
              <a:t>articular com os entes federados para pactuar proposta de direitos e objetivos da aprendizagem que constituirão a base nacional comum.</a:t>
            </a:r>
          </a:p>
          <a:p>
            <a:pPr algn="just"/>
            <a:endParaRPr lang="pt-BR" sz="750" dirty="0"/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pt-BR" sz="2600" dirty="0"/>
              <a:t>Determina, ainda, “estabelecer e implantar, mediante </a:t>
            </a:r>
            <a:r>
              <a:rPr lang="pt-BR" sz="2600" dirty="0" err="1"/>
              <a:t>pactuação</a:t>
            </a:r>
            <a:r>
              <a:rPr lang="pt-BR" sz="2600" dirty="0"/>
              <a:t> </a:t>
            </a:r>
            <a:r>
              <a:rPr lang="pt-BR" sz="2600" dirty="0" err="1"/>
              <a:t>interfederativa</a:t>
            </a:r>
            <a:r>
              <a:rPr lang="pt-BR" sz="2600" dirty="0"/>
              <a:t>, diretrizes pedagógicas para a educação básica e a base nacional comum dos currículos, com direitos e objetivos de aprendizagem e desenvolvimento dos (as) alunos (as) para cada ano do ensino fundamental e médio, respeitada a diversidade regional, estadual e local</a:t>
            </a:r>
            <a:r>
              <a:rPr lang="pt-BR" sz="2600" dirty="0" smtClean="0"/>
              <a:t>”</a:t>
            </a:r>
            <a:r>
              <a:rPr lang="pt-BR" sz="2800" dirty="0" smtClean="0"/>
              <a:t>.</a:t>
            </a:r>
            <a:endParaRPr lang="pt-BR" dirty="0"/>
          </a:p>
        </p:txBody>
      </p:sp>
      <p:sp>
        <p:nvSpPr>
          <p:cNvPr id="2" name="Retângulo 1"/>
          <p:cNvSpPr/>
          <p:nvPr/>
        </p:nvSpPr>
        <p:spPr>
          <a:xfrm>
            <a:off x="3203848" y="116632"/>
            <a:ext cx="24482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b="1" dirty="0">
                <a:solidFill>
                  <a:schemeClr val="accent2"/>
                </a:solidFill>
              </a:rPr>
              <a:t>O CONCEITO</a:t>
            </a:r>
          </a:p>
        </p:txBody>
      </p:sp>
    </p:spTree>
    <p:extLst>
      <p:ext uri="{BB962C8B-B14F-4D97-AF65-F5344CB8AC3E}">
        <p14:creationId xmlns:p14="http://schemas.microsoft.com/office/powerpoint/2010/main" val="701247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1560" y="620688"/>
            <a:ext cx="7903790" cy="4700363"/>
          </a:xfrm>
        </p:spPr>
        <p:txBody>
          <a:bodyPr>
            <a:normAutofit/>
          </a:bodyPr>
          <a:lstStyle/>
          <a:p>
            <a:pPr algn="just"/>
            <a:r>
              <a:rPr lang="pt-BR" dirty="0" smtClean="0"/>
              <a:t>	</a:t>
            </a:r>
          </a:p>
          <a:p>
            <a:pPr algn="just"/>
            <a:r>
              <a:rPr lang="pt-BR" dirty="0"/>
              <a:t>	</a:t>
            </a:r>
            <a:r>
              <a:rPr lang="pt-BR" sz="2400" dirty="0"/>
              <a:t>Vê-se, portanto, que a </a:t>
            </a:r>
            <a:r>
              <a:rPr lang="pt-BR" sz="2400" dirty="0" smtClean="0"/>
              <a:t>base </a:t>
            </a:r>
            <a:r>
              <a:rPr lang="pt-BR" sz="2400" dirty="0"/>
              <a:t>nacional comum </a:t>
            </a:r>
            <a:r>
              <a:rPr lang="pt-BR" sz="2400" dirty="0" smtClean="0"/>
              <a:t>não é apenas um </a:t>
            </a:r>
            <a:r>
              <a:rPr lang="pt-BR" sz="2400" dirty="0"/>
              <a:t>elenco de matérias ou disciplinas, </a:t>
            </a:r>
            <a:r>
              <a:rPr lang="pt-BR" sz="2400" dirty="0" smtClean="0"/>
              <a:t>tratando-se, na verdade, de um referencial acerca do </a:t>
            </a:r>
            <a:r>
              <a:rPr lang="pt-BR" sz="2400" dirty="0"/>
              <a:t>que se espera que, ao longo e ao fim do processo escolar, os estudantes alcancem</a:t>
            </a:r>
            <a:r>
              <a:rPr lang="pt-BR" sz="2400" dirty="0" smtClean="0"/>
              <a:t>.</a:t>
            </a:r>
          </a:p>
          <a:p>
            <a:pPr algn="just"/>
            <a:endParaRPr lang="pt-BR" sz="2400" dirty="0"/>
          </a:p>
          <a:p>
            <a:pPr algn="just"/>
            <a:r>
              <a:rPr lang="pt-BR" sz="2400" dirty="0" smtClean="0"/>
              <a:t>	A </a:t>
            </a:r>
            <a:r>
              <a:rPr lang="pt-BR" sz="2400" dirty="0"/>
              <a:t>definição de programas mínimos, com ênfase no principal, especialmente Língua Portuguesa, Matemática, Ciências e a Formação Humanística e Social, indispensável para o exercício pleno e consciente da cidadania, pode constituir poderoso instrumento de equidade e elevação de qualidade da educação básica brasileira</a:t>
            </a:r>
          </a:p>
        </p:txBody>
      </p:sp>
    </p:spTree>
    <p:extLst>
      <p:ext uri="{BB962C8B-B14F-4D97-AF65-F5344CB8AC3E}">
        <p14:creationId xmlns:p14="http://schemas.microsoft.com/office/powerpoint/2010/main" val="20935523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10708" y="980728"/>
            <a:ext cx="7749724" cy="3991281"/>
          </a:xfrm>
        </p:spPr>
        <p:txBody>
          <a:bodyPr>
            <a:noAutofit/>
          </a:bodyPr>
          <a:lstStyle/>
          <a:p>
            <a:pPr algn="just"/>
            <a:r>
              <a:rPr lang="pt-BR" sz="2800" dirty="0"/>
              <a:t>A grande maioria dos estados já conta com referenciais curriculares que orientam, de modo detalhado, o ensino fundamental e o ensino médio</a:t>
            </a:r>
            <a:r>
              <a:rPr lang="pt-BR" sz="2800" dirty="0" smtClean="0"/>
              <a:t>, discriminando, </a:t>
            </a:r>
            <a:r>
              <a:rPr lang="pt-BR" sz="2800" dirty="0"/>
              <a:t>por ciclos ou até mesmo para cada ano escolar, os conteúdos e os resultados de aprendizagem esperados. Essa realidade dá ensejo a que se estabeleça consenso sobre uma base nacional definida nos mesmos moldes.  </a:t>
            </a:r>
          </a:p>
        </p:txBody>
      </p:sp>
    </p:spTree>
    <p:extLst>
      <p:ext uri="{BB962C8B-B14F-4D97-AF65-F5344CB8AC3E}">
        <p14:creationId xmlns:p14="http://schemas.microsoft.com/office/powerpoint/2010/main" val="3364657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7504" y="563923"/>
            <a:ext cx="8568952" cy="6624736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pt-BR" dirty="0" smtClean="0"/>
              <a:t>	</a:t>
            </a:r>
            <a:r>
              <a:rPr lang="pt-BR" sz="8800" dirty="0" smtClean="0"/>
              <a:t>O CONSED defende que a Base Nacional Comum é uma questão central para a melhoria dos resultados da educação brasileira. Para tanto, vem realizando e apoiando alguns eventos:</a:t>
            </a:r>
          </a:p>
          <a:p>
            <a:pPr algn="just"/>
            <a:endParaRPr lang="pt-BR" sz="2000" dirty="0" smtClean="0"/>
          </a:p>
          <a:p>
            <a:pPr marL="336947" lvl="1" indent="-133350" algn="just">
              <a:buFont typeface="Wingdings" panose="05000000000000000000" pitchFamily="2" charset="2"/>
              <a:buChar char="Ø"/>
            </a:pPr>
            <a:r>
              <a:rPr lang="pt-BR" sz="8800" dirty="0" smtClean="0"/>
              <a:t> Organização do Seminário </a:t>
            </a:r>
            <a:r>
              <a:rPr lang="pt-BR" sz="8800" i="1" dirty="0" smtClean="0"/>
              <a:t>Construindo uma Base Nacional Comum: </a:t>
            </a:r>
            <a:r>
              <a:rPr lang="pt-BR" sz="8800" dirty="0" smtClean="0"/>
              <a:t>30 de outubro de 2013, em parceria com a Fundação </a:t>
            </a:r>
            <a:r>
              <a:rPr lang="pt-BR" sz="8800" dirty="0" err="1" smtClean="0"/>
              <a:t>Lemann</a:t>
            </a:r>
            <a:r>
              <a:rPr lang="pt-BR" sz="8800" dirty="0" smtClean="0"/>
              <a:t> – São Paulo/SP;</a:t>
            </a:r>
          </a:p>
          <a:p>
            <a:pPr marL="336947" indent="-133350" algn="just"/>
            <a:endParaRPr lang="pt-BR" sz="4000" dirty="0" smtClean="0"/>
          </a:p>
          <a:p>
            <a:pPr marL="336947" lvl="1" indent="-133350" algn="just">
              <a:buFont typeface="Wingdings" panose="05000000000000000000" pitchFamily="2" charset="2"/>
              <a:buChar char="Ø"/>
            </a:pPr>
            <a:r>
              <a:rPr lang="pt-BR" sz="8800" dirty="0" smtClean="0"/>
              <a:t> Organização do Colóquio: </a:t>
            </a:r>
            <a:r>
              <a:rPr lang="pt-BR" sz="8800" i="1" dirty="0" smtClean="0"/>
              <a:t>Base Curricular Nacional </a:t>
            </a:r>
            <a:r>
              <a:rPr lang="pt-BR" sz="8800" dirty="0" smtClean="0"/>
              <a:t>: Parte da Educar/Educador e </a:t>
            </a:r>
            <a:r>
              <a:rPr lang="pt-BR" sz="8800" dirty="0" err="1" smtClean="0"/>
              <a:t>Bett</a:t>
            </a:r>
            <a:r>
              <a:rPr lang="pt-BR" sz="8800" dirty="0" smtClean="0"/>
              <a:t> Brasil, ocorrido no 23 de maio de 2014 no Centro de Convenções Imigrantes - São Paulo/SP;</a:t>
            </a:r>
          </a:p>
          <a:p>
            <a:pPr marL="336947" lvl="1" indent="-133350" algn="just"/>
            <a:endParaRPr lang="pt-BR" sz="4000" dirty="0" smtClean="0"/>
          </a:p>
          <a:p>
            <a:pPr marL="336947" lvl="1" indent="-133350" algn="just">
              <a:buFont typeface="Wingdings" panose="05000000000000000000" pitchFamily="2" charset="2"/>
              <a:buChar char="Ø"/>
            </a:pPr>
            <a:r>
              <a:rPr lang="pt-BR" sz="8800" dirty="0" smtClean="0"/>
              <a:t> Participação na Mesa ampliada com o tema </a:t>
            </a:r>
            <a:r>
              <a:rPr lang="pt-BR" sz="8800" i="1" dirty="0" smtClean="0"/>
              <a:t>“Um currículo para construir o conhecimento”</a:t>
            </a:r>
            <a:r>
              <a:rPr lang="pt-BR" sz="8800" dirty="0" smtClean="0"/>
              <a:t> – realização CNE, 04 de setembro de 2014;</a:t>
            </a:r>
          </a:p>
          <a:p>
            <a:pPr marL="336947" lvl="1" indent="-133350" algn="just"/>
            <a:endParaRPr lang="pt-BR" sz="4000" dirty="0" smtClean="0"/>
          </a:p>
          <a:p>
            <a:pPr marL="336947" lvl="1" indent="-133350" algn="just">
              <a:buFont typeface="Wingdings" panose="05000000000000000000" pitchFamily="2" charset="2"/>
              <a:buChar char="Ø"/>
            </a:pPr>
            <a:r>
              <a:rPr lang="pt-BR" sz="8800" dirty="0" smtClean="0"/>
              <a:t>Tema de discussão na III Reunião Ordinária do CONSED/2014, em Mato Grosso, dias 07 e 08 de agosto/2014;</a:t>
            </a:r>
          </a:p>
          <a:p>
            <a:pPr marL="336947" lvl="1" indent="-133350" algn="just"/>
            <a:endParaRPr lang="pt-BR" sz="4000" dirty="0" smtClean="0"/>
          </a:p>
          <a:p>
            <a:pPr marL="336947" lvl="1" indent="-133350" algn="just">
              <a:buFont typeface="Wingdings" panose="05000000000000000000" pitchFamily="2" charset="2"/>
              <a:buChar char="Ø"/>
            </a:pPr>
            <a:r>
              <a:rPr lang="pt-BR" sz="8800" dirty="0" smtClean="0"/>
              <a:t> Participação na Mesa redonda no estande da </a:t>
            </a:r>
            <a:r>
              <a:rPr lang="pt-BR" sz="8800" dirty="0" err="1" smtClean="0"/>
              <a:t>Abrelivros</a:t>
            </a:r>
            <a:r>
              <a:rPr lang="pt-BR" sz="8800" dirty="0" smtClean="0"/>
              <a:t> na Bienal do Livro, com o tema</a:t>
            </a:r>
            <a:r>
              <a:rPr lang="pt-BR" sz="8800" i="1" dirty="0" smtClean="0"/>
              <a:t>: a Base Curricular Nacional Comum e o Livro Escolar do Futuro</a:t>
            </a:r>
            <a:r>
              <a:rPr lang="pt-BR" sz="8800" dirty="0" smtClean="0"/>
              <a:t>, dia 23 de agosto/2014, no Anhembi-São Paulo;</a:t>
            </a:r>
          </a:p>
          <a:p>
            <a:pPr marL="203597" lvl="1" indent="0" algn="just"/>
            <a:endParaRPr lang="pt-BR" sz="4000" dirty="0" smtClean="0"/>
          </a:p>
          <a:p>
            <a:pPr marL="336947" lvl="1" indent="-133350" algn="just">
              <a:buFont typeface="Wingdings" panose="05000000000000000000" pitchFamily="2" charset="2"/>
              <a:buChar char="Ø"/>
            </a:pPr>
            <a:r>
              <a:rPr lang="pt-BR" sz="8800" dirty="0" smtClean="0"/>
              <a:t> Participação no Seminário organizado pela </a:t>
            </a:r>
            <a:r>
              <a:rPr lang="pt-BR" sz="8800" dirty="0" err="1" smtClean="0"/>
              <a:t>Undime</a:t>
            </a:r>
            <a:r>
              <a:rPr lang="pt-BR" sz="8800" dirty="0" smtClean="0"/>
              <a:t>, dia 9 de agosto/2014, em Brasília</a:t>
            </a:r>
            <a:r>
              <a:rPr lang="pt-BR" sz="8800" dirty="0" smtClean="0"/>
              <a:t>.</a:t>
            </a:r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	</a:t>
            </a:r>
            <a:endParaRPr lang="pt-BR" dirty="0"/>
          </a:p>
        </p:txBody>
      </p:sp>
      <p:sp>
        <p:nvSpPr>
          <p:cNvPr id="2" name="Retângulo 1"/>
          <p:cNvSpPr/>
          <p:nvPr/>
        </p:nvSpPr>
        <p:spPr>
          <a:xfrm>
            <a:off x="1259632" y="116632"/>
            <a:ext cx="5748753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rgbClr val="222222"/>
                </a:solidFill>
                <a:latin typeface="arial" panose="020B0604020202020204" pitchFamily="34" charset="0"/>
              </a:rPr>
              <a:t> </a:t>
            </a:r>
            <a:r>
              <a:rPr lang="pt-BR" sz="2100" b="1" dirty="0">
                <a:solidFill>
                  <a:schemeClr val="accent2"/>
                </a:solidFill>
              </a:rPr>
              <a:t>Ações do </a:t>
            </a:r>
            <a:r>
              <a:rPr lang="pt-BR" sz="2100" b="1" dirty="0" smtClean="0">
                <a:solidFill>
                  <a:schemeClr val="accent2"/>
                </a:solidFill>
              </a:rPr>
              <a:t>CONSED sobre a Base Nacional Comum </a:t>
            </a:r>
            <a:endParaRPr lang="pt-BR" sz="21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26583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16632"/>
            <a:ext cx="8215064" cy="6696744"/>
          </a:xfrm>
        </p:spPr>
        <p:txBody>
          <a:bodyPr>
            <a:normAutofit/>
          </a:bodyPr>
          <a:lstStyle/>
          <a:p>
            <a:endParaRPr lang="pt-BR" dirty="0" smtClean="0"/>
          </a:p>
          <a:p>
            <a:pPr algn="ctr"/>
            <a:r>
              <a:rPr lang="pt-BR" sz="2400" dirty="0" smtClean="0"/>
              <a:t>Obrigado pela atenção!</a:t>
            </a:r>
          </a:p>
          <a:p>
            <a:pPr algn="ctr"/>
            <a:endParaRPr lang="pt-BR" sz="2400" dirty="0" smtClean="0"/>
          </a:p>
          <a:p>
            <a:r>
              <a:rPr lang="pt-BR" sz="2400" dirty="0" smtClean="0"/>
              <a:t>Nossos contatos:</a:t>
            </a:r>
          </a:p>
          <a:p>
            <a:endParaRPr lang="pt-BR" sz="2400" dirty="0"/>
          </a:p>
          <a:p>
            <a:r>
              <a:rPr lang="pt-BR" sz="2400" dirty="0" smtClean="0"/>
              <a:t>CONSED: SDS Ed. </a:t>
            </a:r>
            <a:r>
              <a:rPr lang="pt-BR" sz="2400" dirty="0" err="1" smtClean="0"/>
              <a:t>Boulevard</a:t>
            </a:r>
            <a:r>
              <a:rPr lang="pt-BR" sz="2400" dirty="0" smtClean="0"/>
              <a:t> Center Sala 501 </a:t>
            </a:r>
          </a:p>
          <a:p>
            <a:endParaRPr lang="pt-BR" sz="2400" dirty="0"/>
          </a:p>
          <a:p>
            <a:r>
              <a:rPr lang="pt-BR" sz="2400" dirty="0" smtClean="0"/>
              <a:t>Fone:  (61) 2195 8650 </a:t>
            </a:r>
          </a:p>
          <a:p>
            <a:endParaRPr lang="pt-BR" sz="2400" dirty="0"/>
          </a:p>
          <a:p>
            <a:r>
              <a:rPr lang="pt-BR" sz="2400" dirty="0" smtClean="0"/>
              <a:t>E-mail: </a:t>
            </a:r>
            <a:r>
              <a:rPr lang="pt-BR" sz="2400" dirty="0" smtClean="0">
                <a:hlinkClick r:id="rId2"/>
              </a:rPr>
              <a:t>consed@consed.org.br</a:t>
            </a:r>
            <a:r>
              <a:rPr lang="pt-BR" sz="2400" dirty="0" smtClean="0"/>
              <a:t> </a:t>
            </a:r>
          </a:p>
          <a:p>
            <a:endParaRPr lang="pt-BR" sz="2400" dirty="0"/>
          </a:p>
          <a:p>
            <a:r>
              <a:rPr lang="pt-BR" sz="2400" dirty="0" smtClean="0"/>
              <a:t>Site: </a:t>
            </a:r>
            <a:r>
              <a:rPr lang="pt-BR" sz="2400" dirty="0" smtClean="0">
                <a:hlinkClick r:id="rId3"/>
              </a:rPr>
              <a:t>www.consed.org.br</a:t>
            </a:r>
            <a:r>
              <a:rPr lang="pt-BR" sz="2400" dirty="0" smtClean="0"/>
              <a:t> </a:t>
            </a:r>
          </a:p>
          <a:p>
            <a:endParaRPr lang="pt-BR" sz="2400" dirty="0" smtClean="0"/>
          </a:p>
          <a:p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3245005797"/>
      </p:ext>
    </p:extLst>
  </p:cSld>
  <p:clrMapOvr>
    <a:masterClrMapping/>
  </p:clrMapOvr>
</p:sld>
</file>

<file path=ppt/theme/theme1.xml><?xml version="1.0" encoding="utf-8"?>
<a:theme xmlns:a="http://schemas.openxmlformats.org/drawingml/2006/main" name="Pitchbook">
  <a:themeElements>
    <a:clrScheme name="Cívico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apresentacao-ADM-FINANÇAS-2014_001</Template>
  <TotalTime>1027</TotalTime>
  <Words>164</Words>
  <Application>Microsoft Office PowerPoint</Application>
  <PresentationFormat>Apresentação na tela (4:3)</PresentationFormat>
  <Paragraphs>66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Pitchbook</vt:lpstr>
      <vt:lpstr> Seminário: Base Nacional Comum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Camara dos Deputados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Ricardo Chaves de R. Martins</dc:creator>
  <cp:lastModifiedBy>Hidelcy Guimaraes Veludo</cp:lastModifiedBy>
  <cp:revision>132</cp:revision>
  <cp:lastPrinted>2014-08-05T18:01:51Z</cp:lastPrinted>
  <dcterms:created xsi:type="dcterms:W3CDTF">2014-04-29T14:40:16Z</dcterms:created>
  <dcterms:modified xsi:type="dcterms:W3CDTF">2014-12-01T18:02:42Z</dcterms:modified>
</cp:coreProperties>
</file>