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70" r:id="rId5"/>
  </p:sldMasterIdLst>
  <p:notesMasterIdLst>
    <p:notesMasterId r:id="rId14"/>
  </p:notesMasterIdLst>
  <p:sldIdLst>
    <p:sldId id="256" r:id="rId6"/>
    <p:sldId id="4265" r:id="rId7"/>
    <p:sldId id="4267" r:id="rId8"/>
    <p:sldId id="4271" r:id="rId9"/>
    <p:sldId id="4272" r:id="rId10"/>
    <p:sldId id="4269" r:id="rId11"/>
    <p:sldId id="4273" r:id="rId12"/>
    <p:sldId id="260" r:id="rId13"/>
  </p:sldIdLst>
  <p:sldSz cx="12192000" cy="6858000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ExtraBold" panose="00000900000000000000" pitchFamily="2" charset="0"/>
      <p:bold r:id="rId19"/>
      <p:italic r:id="rId20"/>
      <p:boldItalic r:id="rId21"/>
    </p:embeddedFont>
    <p:embeddedFont>
      <p:font typeface="Montserrat Light" panose="00000400000000000000" pitchFamily="2" charset="0"/>
      <p:regular r:id="rId22"/>
      <p:italic r:id="rId23"/>
    </p:embeddedFont>
    <p:embeddedFont>
      <p:font typeface="Segoe UI Semibold" panose="020B0702040204020203" pitchFamily="34" charset="0"/>
      <p:bold r:id="rId24"/>
      <p:boldItalic r:id="rId25"/>
    </p:embeddedFont>
    <p:embeddedFont>
      <p:font typeface="Segoe UI Semilight" panose="020B0402040204020203" pitchFamily="34" charset="0"/>
      <p:regular r:id="rId26"/>
      <p:italic r:id="rId27"/>
    </p:embeddedFont>
  </p:embeddedFontLst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resentação base" id="{D36AA8E4-B271-FC43-8A69-850A9CB00BFC}">
          <p14:sldIdLst>
            <p14:sldId id="256"/>
            <p14:sldId id="4265"/>
            <p14:sldId id="4267"/>
            <p14:sldId id="4271"/>
            <p14:sldId id="4272"/>
            <p14:sldId id="4269"/>
            <p14:sldId id="4273"/>
            <p14:sldId id="260"/>
          </p14:sldIdLst>
        </p14:section>
        <p14:section name="Recursos" id="{A98EF74D-4EF8-C44F-92EF-E26CA1CA125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F52"/>
    <a:srgbClr val="02B8B7"/>
    <a:srgbClr val="708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6C1EA-0BF0-4422-A553-3A0BFA9B3926}" v="51" dt="2024-11-26T12:40:14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betta Macarini" userId="edf07b9a-8fb7-43ad-94e0-ede0f3adcfbb" providerId="ADAL" clId="{2556C1EA-0BF0-4422-A553-3A0BFA9B3926}"/>
    <pc:docChg chg="undo redo custSel delSld modSld modSection">
      <pc:chgData name="Zabetta Macarini" userId="edf07b9a-8fb7-43ad-94e0-ede0f3adcfbb" providerId="ADAL" clId="{2556C1EA-0BF0-4422-A553-3A0BFA9B3926}" dt="2024-11-27T13:01:08.353" v="1954" actId="179"/>
      <pc:docMkLst>
        <pc:docMk/>
      </pc:docMkLst>
      <pc:sldChg chg="modSp mod">
        <pc:chgData name="Zabetta Macarini" userId="edf07b9a-8fb7-43ad-94e0-ede0f3adcfbb" providerId="ADAL" clId="{2556C1EA-0BF0-4422-A553-3A0BFA9B3926}" dt="2024-11-27T12:57:08.153" v="1866" actId="20577"/>
        <pc:sldMkLst>
          <pc:docMk/>
          <pc:sldMk cId="3498305292" sldId="4265"/>
        </pc:sldMkLst>
        <pc:spChg chg="mod">
          <ac:chgData name="Zabetta Macarini" userId="edf07b9a-8fb7-43ad-94e0-ede0f3adcfbb" providerId="ADAL" clId="{2556C1EA-0BF0-4422-A553-3A0BFA9B3926}" dt="2024-11-27T12:57:08.153" v="1866" actId="20577"/>
          <ac:spMkLst>
            <pc:docMk/>
            <pc:sldMk cId="3498305292" sldId="4265"/>
            <ac:spMk id="5" creationId="{F7F17BC4-591F-EE49-FB6B-49D0FB14891B}"/>
          </ac:spMkLst>
        </pc:spChg>
      </pc:sldChg>
      <pc:sldChg chg="modSp mod">
        <pc:chgData name="Zabetta Macarini" userId="edf07b9a-8fb7-43ad-94e0-ede0f3adcfbb" providerId="ADAL" clId="{2556C1EA-0BF0-4422-A553-3A0BFA9B3926}" dt="2024-11-26T11:55:02.504" v="552" actId="20577"/>
        <pc:sldMkLst>
          <pc:docMk/>
          <pc:sldMk cId="361504145" sldId="4267"/>
        </pc:sldMkLst>
        <pc:spChg chg="mod">
          <ac:chgData name="Zabetta Macarini" userId="edf07b9a-8fb7-43ad-94e0-ede0f3adcfbb" providerId="ADAL" clId="{2556C1EA-0BF0-4422-A553-3A0BFA9B3926}" dt="2024-11-26T11:55:02.504" v="552" actId="20577"/>
          <ac:spMkLst>
            <pc:docMk/>
            <pc:sldMk cId="361504145" sldId="4267"/>
            <ac:spMk id="5" creationId="{F7F17BC4-591F-EE49-FB6B-49D0FB14891B}"/>
          </ac:spMkLst>
        </pc:spChg>
      </pc:sldChg>
      <pc:sldChg chg="del">
        <pc:chgData name="Zabetta Macarini" userId="edf07b9a-8fb7-43ad-94e0-ede0f3adcfbb" providerId="ADAL" clId="{2556C1EA-0BF0-4422-A553-3A0BFA9B3926}" dt="2024-11-26T11:44:40.935" v="27" actId="47"/>
        <pc:sldMkLst>
          <pc:docMk/>
          <pc:sldMk cId="1526933824" sldId="4268"/>
        </pc:sldMkLst>
      </pc:sldChg>
      <pc:sldChg chg="modSp mod">
        <pc:chgData name="Zabetta Macarini" userId="edf07b9a-8fb7-43ad-94e0-ede0f3adcfbb" providerId="ADAL" clId="{2556C1EA-0BF0-4422-A553-3A0BFA9B3926}" dt="2024-11-27T13:01:08.353" v="1954" actId="179"/>
        <pc:sldMkLst>
          <pc:docMk/>
          <pc:sldMk cId="2204151964" sldId="4269"/>
        </pc:sldMkLst>
        <pc:spChg chg="mod">
          <ac:chgData name="Zabetta Macarini" userId="edf07b9a-8fb7-43ad-94e0-ede0f3adcfbb" providerId="ADAL" clId="{2556C1EA-0BF0-4422-A553-3A0BFA9B3926}" dt="2024-11-27T13:01:08.353" v="1954" actId="179"/>
          <ac:spMkLst>
            <pc:docMk/>
            <pc:sldMk cId="2204151964" sldId="4269"/>
            <ac:spMk id="5" creationId="{F7F17BC4-591F-EE49-FB6B-49D0FB14891B}"/>
          </ac:spMkLst>
        </pc:spChg>
      </pc:sldChg>
      <pc:sldChg chg="modSp mod">
        <pc:chgData name="Zabetta Macarini" userId="edf07b9a-8fb7-43ad-94e0-ede0f3adcfbb" providerId="ADAL" clId="{2556C1EA-0BF0-4422-A553-3A0BFA9B3926}" dt="2024-11-26T12:23:33.629" v="1109" actId="6549"/>
        <pc:sldMkLst>
          <pc:docMk/>
          <pc:sldMk cId="1093113799" sldId="4271"/>
        </pc:sldMkLst>
        <pc:spChg chg="mod">
          <ac:chgData name="Zabetta Macarini" userId="edf07b9a-8fb7-43ad-94e0-ede0f3adcfbb" providerId="ADAL" clId="{2556C1EA-0BF0-4422-A553-3A0BFA9B3926}" dt="2024-11-26T11:55:41.545" v="586" actId="20577"/>
          <ac:spMkLst>
            <pc:docMk/>
            <pc:sldMk cId="1093113799" sldId="4271"/>
            <ac:spMk id="5" creationId="{F7F17BC4-591F-EE49-FB6B-49D0FB14891B}"/>
          </ac:spMkLst>
        </pc:spChg>
        <pc:graphicFrameChg chg="mod modGraphic">
          <ac:chgData name="Zabetta Macarini" userId="edf07b9a-8fb7-43ad-94e0-ede0f3adcfbb" providerId="ADAL" clId="{2556C1EA-0BF0-4422-A553-3A0BFA9B3926}" dt="2024-11-26T12:23:33.629" v="1109" actId="6549"/>
          <ac:graphicFrameMkLst>
            <pc:docMk/>
            <pc:sldMk cId="1093113799" sldId="4271"/>
            <ac:graphicFrameMk id="3" creationId="{B0032407-7DA7-9158-A28C-112DE030562E}"/>
          </ac:graphicFrameMkLst>
        </pc:graphicFrameChg>
      </pc:sldChg>
      <pc:sldChg chg="modSp mod">
        <pc:chgData name="Zabetta Macarini" userId="edf07b9a-8fb7-43ad-94e0-ede0f3adcfbb" providerId="ADAL" clId="{2556C1EA-0BF0-4422-A553-3A0BFA9B3926}" dt="2024-11-27T12:57:18.082" v="1867" actId="20577"/>
        <pc:sldMkLst>
          <pc:docMk/>
          <pc:sldMk cId="3190319530" sldId="4272"/>
        </pc:sldMkLst>
        <pc:spChg chg="mod">
          <ac:chgData name="Zabetta Macarini" userId="edf07b9a-8fb7-43ad-94e0-ede0f3adcfbb" providerId="ADAL" clId="{2556C1EA-0BF0-4422-A553-3A0BFA9B3926}" dt="2024-11-27T12:57:18.082" v="1867" actId="20577"/>
          <ac:spMkLst>
            <pc:docMk/>
            <pc:sldMk cId="3190319530" sldId="4272"/>
            <ac:spMk id="5" creationId="{4E6328C8-392D-DA7C-3387-4D58BCE75F81}"/>
          </ac:spMkLst>
        </pc:spChg>
      </pc:sldChg>
      <pc:sldChg chg="modSp mod">
        <pc:chgData name="Zabetta Macarini" userId="edf07b9a-8fb7-43ad-94e0-ede0f3adcfbb" providerId="ADAL" clId="{2556C1EA-0BF0-4422-A553-3A0BFA9B3926}" dt="2024-11-26T13:14:29.670" v="1773" actId="20577"/>
        <pc:sldMkLst>
          <pc:docMk/>
          <pc:sldMk cId="4016168398" sldId="4273"/>
        </pc:sldMkLst>
        <pc:spChg chg="mod">
          <ac:chgData name="Zabetta Macarini" userId="edf07b9a-8fb7-43ad-94e0-ede0f3adcfbb" providerId="ADAL" clId="{2556C1EA-0BF0-4422-A553-3A0BFA9B3926}" dt="2024-11-26T13:14:29.670" v="1773" actId="20577"/>
          <ac:spMkLst>
            <pc:docMk/>
            <pc:sldMk cId="4016168398" sldId="4273"/>
            <ac:spMk id="5" creationId="{F7F17BC4-591F-EE49-FB6B-49D0FB14891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234C4-B82A-486B-9FE8-952CA1D5ACA5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7A535-E830-4C3A-B298-F0635AB24E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25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7A535-E830-4C3A-B298-F0635AB24EA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59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7A535-E830-4C3A-B298-F0635AB24EA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59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svg"/><Relationship Id="rId7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95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- INSERI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72F474-8FEE-584F-B5D4-3006D060546D}"/>
              </a:ext>
            </a:extLst>
          </p:cNvPr>
          <p:cNvCxnSpPr>
            <a:cxnSpLocks/>
          </p:cNvCxnSpPr>
          <p:nvPr userDrawn="1"/>
        </p:nvCxnSpPr>
        <p:spPr>
          <a:xfrm>
            <a:off x="611984" y="2097560"/>
            <a:ext cx="1146882" cy="0"/>
          </a:xfrm>
          <a:prstGeom prst="line">
            <a:avLst/>
          </a:prstGeom>
          <a:ln w="28575"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3BEA5BC-30DD-B748-90B9-2D48C5558B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927" y="5890893"/>
            <a:ext cx="12192000" cy="67030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2D783E6-CFCB-B340-8F1D-EB462B560D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84" y="1151963"/>
            <a:ext cx="9144000" cy="8414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F0E983A-2A74-4D44-B613-CD7F749144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84" y="2201728"/>
            <a:ext cx="9144000" cy="4332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Cliente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Apresentador</a:t>
            </a:r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A57DD04-C4A1-1D4C-BE26-98A5CDE65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985" y="2739144"/>
            <a:ext cx="3259372" cy="3009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mês</a:t>
            </a:r>
            <a:r>
              <a:rPr lang="en-US"/>
              <a:t>/</a:t>
            </a:r>
            <a:r>
              <a:rPr lang="en-US" err="1"/>
              <a:t>ano</a:t>
            </a:r>
            <a:endParaRPr lang="en-US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F23491AA-AC64-4A3C-8A0B-3415917DB1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96413" y="322341"/>
            <a:ext cx="2393960" cy="5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6559A47-C570-4C54-86F2-169B4FFD4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5425" y="-57150"/>
            <a:ext cx="12322850" cy="69723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72F474-8FEE-584F-B5D4-3006D060546D}"/>
              </a:ext>
            </a:extLst>
          </p:cNvPr>
          <p:cNvCxnSpPr>
            <a:cxnSpLocks/>
          </p:cNvCxnSpPr>
          <p:nvPr userDrawn="1"/>
        </p:nvCxnSpPr>
        <p:spPr>
          <a:xfrm>
            <a:off x="611984" y="2097560"/>
            <a:ext cx="1146882" cy="0"/>
          </a:xfrm>
          <a:prstGeom prst="line">
            <a:avLst/>
          </a:prstGeom>
          <a:ln w="28575"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32D783E6-CFCB-B340-8F1D-EB462B560D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84" y="1151963"/>
            <a:ext cx="9144000" cy="8414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F0E983A-2A74-4D44-B613-CD7F749144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84" y="2201728"/>
            <a:ext cx="9144000" cy="4332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Cliente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Apresentador</a:t>
            </a:r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A57DD04-C4A1-1D4C-BE26-98A5CDE65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985" y="2739144"/>
            <a:ext cx="3259372" cy="3009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mês</a:t>
            </a:r>
            <a:r>
              <a:rPr lang="en-US"/>
              <a:t>/</a:t>
            </a:r>
            <a:r>
              <a:rPr lang="en-US" err="1"/>
              <a:t>ano</a:t>
            </a:r>
            <a:endParaRPr lang="en-US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6AFBC18-941A-4CDB-A160-E6E77C55C1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96413" y="322341"/>
            <a:ext cx="2393960" cy="5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0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4231CD-5857-C845-8243-AEAD7893B9DE}"/>
              </a:ext>
            </a:extLst>
          </p:cNvPr>
          <p:cNvSpPr/>
          <p:nvPr userDrawn="1"/>
        </p:nvSpPr>
        <p:spPr>
          <a:xfrm rot="10800000" flipH="1"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A77">
                  <a:lumMod val="100000"/>
                </a:srgbClr>
              </a:gs>
              <a:gs pos="100000">
                <a:srgbClr val="78A22F">
                  <a:lumMod val="10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72F474-8FEE-584F-B5D4-3006D060546D}"/>
              </a:ext>
            </a:extLst>
          </p:cNvPr>
          <p:cNvCxnSpPr>
            <a:cxnSpLocks/>
          </p:cNvCxnSpPr>
          <p:nvPr userDrawn="1"/>
        </p:nvCxnSpPr>
        <p:spPr>
          <a:xfrm>
            <a:off x="611984" y="2097560"/>
            <a:ext cx="1146882" cy="0"/>
          </a:xfrm>
          <a:prstGeom prst="line">
            <a:avLst/>
          </a:prstGeom>
          <a:ln w="28575">
            <a:solidFill>
              <a:schemeClr val="bg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3BEA5BC-30DD-B748-90B9-2D48C5558B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927" y="5890893"/>
            <a:ext cx="12192000" cy="67030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2D783E6-CFCB-B340-8F1D-EB462B560D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984" y="1151963"/>
            <a:ext cx="9144000" cy="8414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F0E983A-2A74-4D44-B613-CD7F749144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984" y="2201728"/>
            <a:ext cx="9144000" cy="4332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Cliente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Apresentador</a:t>
            </a:r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A57DD04-C4A1-1D4C-BE26-98A5CDE65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985" y="2739144"/>
            <a:ext cx="3259372" cy="3009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mês</a:t>
            </a:r>
            <a:r>
              <a:rPr lang="en-US"/>
              <a:t>/</a:t>
            </a:r>
            <a:r>
              <a:rPr lang="en-US" err="1"/>
              <a:t>ano</a:t>
            </a:r>
            <a:endParaRPr lang="en-US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A2EEC18-503F-4820-93DC-F911CFD95F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96413" y="322341"/>
            <a:ext cx="2393960" cy="5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2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27127C-C671-7342-9581-2C075D170D96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A77">
                  <a:lumMod val="100000"/>
                </a:srgbClr>
              </a:gs>
              <a:gs pos="100000">
                <a:srgbClr val="78A22F">
                  <a:lumMod val="10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613285-22D3-479E-AE40-6EFAF054289B}"/>
              </a:ext>
            </a:extLst>
          </p:cNvPr>
          <p:cNvSpPr txBox="1">
            <a:spLocks/>
          </p:cNvSpPr>
          <p:nvPr userDrawn="1"/>
        </p:nvSpPr>
        <p:spPr>
          <a:xfrm>
            <a:off x="704733" y="2046869"/>
            <a:ext cx="6038967" cy="235241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sz="1200" b="0" i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Líder no mercado brasileiro em prestação de serviços na área de </a:t>
            </a:r>
            <a:r>
              <a:rPr lang="pt-BR" sz="1200" b="0" i="0" err="1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public</a:t>
            </a:r>
            <a:r>
              <a:rPr lang="pt-BR" sz="1200" b="0" i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 affairs, a PATRI foi fundada no Brasil em 1986 durante o período de redemocratização do país após 21 anos de regime militar. A criação e o desenvolvimento de nosso trabalho se confundem com o processo de construção da democracia e do Estado de Direito no Brasil.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200" b="0" i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Com 36 anos de experiência, temos sólido conhecimento sobre o processo de formulação de políticas públicas no Brasil e sobre o seu complexo ambiente de negócios. Temos expertise em traduzir a linguagem política e institucional para diferentes negócios, mitigando riscos e subsidiando engajamentos eficientes. 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ADE74B8E-D97E-8C41-C1EB-4CC539B6C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2752" y="905033"/>
            <a:ext cx="3646383" cy="794328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A06EC555-3CB5-B35D-090C-7CBE97366B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3043" y="3880547"/>
            <a:ext cx="1556326" cy="4759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A4ADF6B-8E21-E23A-0C23-2ADB0916F6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4399" y="4723382"/>
            <a:ext cx="1364970" cy="473849"/>
          </a:xfrm>
          <a:prstGeom prst="rect">
            <a:avLst/>
          </a:prstGeom>
        </p:spPr>
      </p:pic>
      <p:pic>
        <p:nvPicPr>
          <p:cNvPr id="17" name="Imagem 16" descr="Texto, Logotipo&#10;&#10;Descrição gerada automaticamente">
            <a:extLst>
              <a:ext uri="{FF2B5EF4-FFF2-40B4-BE49-F238E27FC236}">
                <a16:creationId xmlns:a16="http://schemas.microsoft.com/office/drawing/2014/main" id="{AF4D21F6-D7EC-7923-8436-63B456FC1D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19368" y="5570473"/>
            <a:ext cx="1520001" cy="47287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27FB7E6-B3FF-B2CD-5472-8F46437E5410}"/>
              </a:ext>
            </a:extLst>
          </p:cNvPr>
          <p:cNvSpPr txBox="1">
            <a:spLocks/>
          </p:cNvSpPr>
          <p:nvPr userDrawn="1"/>
        </p:nvSpPr>
        <p:spPr>
          <a:xfrm>
            <a:off x="704733" y="4746788"/>
            <a:ext cx="4736659" cy="1603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b="0" i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PATRI Políticas Públicas &amp; Public Affairs Ltda. </a:t>
            </a:r>
          </a:p>
          <a:p>
            <a:pPr marL="0" indent="0" fontAlgn="t">
              <a:lnSpc>
                <a:spcPct val="50000"/>
              </a:lnSpc>
              <a:buNone/>
            </a:pPr>
            <a:r>
              <a:rPr lang="pt-BR" sz="1100" b="0" i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SAF Sul Quadra 02, Bloco D, Ed. Via Esplanada, Salas 103 a 106</a:t>
            </a:r>
          </a:p>
          <a:p>
            <a:pPr marL="0" indent="0" fontAlgn="t">
              <a:lnSpc>
                <a:spcPct val="50000"/>
              </a:lnSpc>
              <a:buNone/>
            </a:pPr>
            <a:r>
              <a:rPr lang="pt-BR" sz="1100" b="0" i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Brasília, DF, CEP: 70070 600. Fone: +55 61 3327 2606</a:t>
            </a:r>
            <a:endParaRPr lang="pt-BR" sz="1100" b="0" i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i="0">
              <a:solidFill>
                <a:schemeClr val="bg1"/>
              </a:solidFill>
              <a:latin typeface="+mn-lt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i="0">
              <a:solidFill>
                <a:schemeClr val="bg1"/>
              </a:solidFill>
              <a:latin typeface="+mn-lt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0" i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rPr>
              <a:t>www.patri.com.br          patripoliticaspublicas@patri.com.br</a:t>
            </a:r>
          </a:p>
          <a:p>
            <a:pPr marL="0" indent="0" fontAlgn="t">
              <a:lnSpc>
                <a:spcPct val="70000"/>
              </a:lnSpc>
              <a:buNone/>
            </a:pPr>
            <a:endParaRPr lang="en-US" sz="1200" b="0" i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CF7306B-B700-CC9C-8DB2-648C198565AF}"/>
              </a:ext>
            </a:extLst>
          </p:cNvPr>
          <p:cNvSpPr txBox="1">
            <a:spLocks/>
          </p:cNvSpPr>
          <p:nvPr userDrawn="1"/>
        </p:nvSpPr>
        <p:spPr>
          <a:xfrm>
            <a:off x="704734" y="5557101"/>
            <a:ext cx="4434976" cy="269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Semilight" panose="020B0402040204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lnSpc>
                <a:spcPct val="7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pt-BR" sz="1200" b="0" i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Brasília   ▪   São Paulo   ▪   Belo Horizonte</a:t>
            </a:r>
            <a:endParaRPr lang="en-US" sz="1200" b="0" i="0">
              <a:solidFill>
                <a:schemeClr val="bg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  <a:p>
            <a:pPr marL="0" indent="0" fontAlgn="t">
              <a:lnSpc>
                <a:spcPct val="70000"/>
              </a:lnSpc>
              <a:buNone/>
            </a:pPr>
            <a:endParaRPr lang="en-US" sz="1100" b="0" i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3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4">
          <p15:clr>
            <a:srgbClr val="FBAE40"/>
          </p15:clr>
        </p15:guide>
        <p15:guide id="2" pos="4248">
          <p15:clr>
            <a:srgbClr val="FBAE40"/>
          </p15:clr>
        </p15:guide>
        <p15:guide id="3" orient="horz" pos="678">
          <p15:clr>
            <a:srgbClr val="FBAE40"/>
          </p15:clr>
        </p15:guide>
        <p15:guide id="4" orient="horz" pos="38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72C97DD-251F-719B-8485-3BB522EB587B}"/>
              </a:ext>
            </a:extLst>
          </p:cNvPr>
          <p:cNvSpPr/>
          <p:nvPr userDrawn="1"/>
        </p:nvSpPr>
        <p:spPr>
          <a:xfrm>
            <a:off x="0" y="0"/>
            <a:ext cx="12192000" cy="7708900"/>
          </a:xfrm>
          <a:prstGeom prst="rect">
            <a:avLst/>
          </a:prstGeom>
          <a:solidFill>
            <a:srgbClr val="1F2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500212-724C-A7FE-20B6-E6A2C7ED3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418" y="899947"/>
            <a:ext cx="4422140" cy="1221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656EF9-F990-BE2B-8B65-6536205C5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644" b="75910"/>
          <a:stretch/>
        </p:blipFill>
        <p:spPr>
          <a:xfrm rot="16200000">
            <a:off x="7613205" y="3087925"/>
            <a:ext cx="7666724" cy="149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3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67B31D8F-E567-BA28-81D4-F896C8CE3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656EF9-F990-BE2B-8B65-6536205C5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716" b="76057"/>
          <a:stretch/>
        </p:blipFill>
        <p:spPr>
          <a:xfrm rot="16200000">
            <a:off x="8103706" y="2769705"/>
            <a:ext cx="6858000" cy="131858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8EB6F77B-8752-8DB7-C030-89DDC89453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923" y="899947"/>
            <a:ext cx="4442826" cy="12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inter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A224E-3572-425E-E30B-A48F32D9F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62F434-C0BE-A6EA-D9DA-2F2A05F1C5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824" y="418703"/>
            <a:ext cx="2170018" cy="5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6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inter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A224E-3572-425E-E30B-A48F32D9F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62F434-C0BE-A6EA-D9DA-2F2A05F1C5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824" y="418703"/>
            <a:ext cx="2170018" cy="5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5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se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4B82A4-9000-0D64-DDF7-9311BADE2F13}"/>
              </a:ext>
            </a:extLst>
          </p:cNvPr>
          <p:cNvSpPr/>
          <p:nvPr userDrawn="1"/>
        </p:nvSpPr>
        <p:spPr>
          <a:xfrm>
            <a:off x="0" y="6757416"/>
            <a:ext cx="12192000" cy="100584"/>
          </a:xfrm>
          <a:prstGeom prst="rect">
            <a:avLst/>
          </a:prstGeom>
          <a:solidFill>
            <a:srgbClr val="02B8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28C89-8F17-94A7-1EFD-1A59D631A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51505" y="6225614"/>
            <a:ext cx="1507951" cy="4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6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s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41915-51BB-7E79-E09B-AC33C131C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F234F7-1951-6061-F4E1-EB58C891908E}"/>
              </a:ext>
            </a:extLst>
          </p:cNvPr>
          <p:cNvSpPr/>
          <p:nvPr userDrawn="1"/>
        </p:nvSpPr>
        <p:spPr>
          <a:xfrm>
            <a:off x="0" y="6757416"/>
            <a:ext cx="12192000" cy="100584"/>
          </a:xfrm>
          <a:prstGeom prst="rect">
            <a:avLst/>
          </a:prstGeom>
          <a:solidFill>
            <a:srgbClr val="02B8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92D35-9FE8-16BF-700A-CB918C0A0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1505" y="6225614"/>
            <a:ext cx="1507951" cy="416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70625E-DE65-C172-3B00-E4831DD6F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92126"/>
          <a:stretch/>
        </p:blipFill>
        <p:spPr>
          <a:xfrm rot="5400000" flipH="1">
            <a:off x="-3158987" y="3158987"/>
            <a:ext cx="6858000" cy="5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8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1556D5-321E-CC45-EF84-825A8D1524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608AE-2326-77A1-3218-37EFD8E7A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4930" y="2818270"/>
            <a:ext cx="4422140" cy="12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1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a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608AE-2326-77A1-3218-37EFD8E7A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4930" y="2818270"/>
            <a:ext cx="4422140" cy="1221461"/>
          </a:xfrm>
          <a:prstGeom prst="rect">
            <a:avLst/>
          </a:prstGeom>
        </p:spPr>
      </p:pic>
      <p:pic>
        <p:nvPicPr>
          <p:cNvPr id="6" name="Imagem 5" descr="Padrão do plano de fundo&#10;&#10;Descrição gerada automaticamente">
            <a:extLst>
              <a:ext uri="{FF2B5EF4-FFF2-40B4-BE49-F238E27FC236}">
                <a16:creationId xmlns:a16="http://schemas.microsoft.com/office/drawing/2014/main" id="{0E3AC47E-6A0D-83E4-7108-CAB26995E9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1561A95-338B-ADFA-F8D3-428472224F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0146" y="2818269"/>
            <a:ext cx="4442826" cy="12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9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8910F-835C-F32B-49AF-82D43CFE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1804-9721-386C-996A-EF779C04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1A11B-FA50-BC90-72EA-FC7D2DB5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09364-3955-B248-AF2E-A90CABFE5676}" type="datetimeFigureOut">
              <a:rPr lang="en-BR" smtClean="0"/>
              <a:t>11/27/2024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67534-3094-FAA6-4FB9-CFB351E81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79671-82EB-0D27-5482-F8698411A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6D487-53DA-D54F-941A-4A6E1624B774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0040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6" r:id="rId3"/>
    <p:sldLayoutId id="2147483650" r:id="rId4"/>
    <p:sldLayoutId id="2147483655" r:id="rId5"/>
    <p:sldLayoutId id="2147483651" r:id="rId6"/>
    <p:sldLayoutId id="2147483652" r:id="rId7"/>
    <p:sldLayoutId id="2147483653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46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38EFC0-E20F-9EFA-2215-43B10B4F46FC}"/>
              </a:ext>
            </a:extLst>
          </p:cNvPr>
          <p:cNvSpPr txBox="1"/>
          <p:nvPr/>
        </p:nvSpPr>
        <p:spPr>
          <a:xfrm>
            <a:off x="974959" y="4354441"/>
            <a:ext cx="5725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Montserrat Light" pitchFamily="2" charset="77"/>
              </a:rPr>
              <a:t>27 de novembro de 2024</a:t>
            </a:r>
            <a:endParaRPr lang="en-BR" sz="2000">
              <a:solidFill>
                <a:schemeClr val="bg1"/>
              </a:solidFill>
              <a:latin typeface="Montserrat Light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66C903-5967-8976-38E8-A9F4E63CF740}"/>
              </a:ext>
            </a:extLst>
          </p:cNvPr>
          <p:cNvCxnSpPr>
            <a:cxnSpLocks/>
          </p:cNvCxnSpPr>
          <p:nvPr/>
        </p:nvCxnSpPr>
        <p:spPr>
          <a:xfrm>
            <a:off x="1007580" y="4145679"/>
            <a:ext cx="73172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6">
            <a:extLst>
              <a:ext uri="{FF2B5EF4-FFF2-40B4-BE49-F238E27FC236}">
                <a16:creationId xmlns:a16="http://schemas.microsoft.com/office/drawing/2014/main" id="{4BB90760-E455-8A4D-3E7A-FF79CB4A745C}"/>
              </a:ext>
            </a:extLst>
          </p:cNvPr>
          <p:cNvSpPr txBox="1"/>
          <p:nvPr/>
        </p:nvSpPr>
        <p:spPr>
          <a:xfrm>
            <a:off x="920495" y="3466947"/>
            <a:ext cx="9105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>
                <a:solidFill>
                  <a:schemeClr val="bg1"/>
                </a:solidFill>
                <a:latin typeface="Montserrat ExtraBold" pitchFamily="2" charset="77"/>
              </a:rPr>
              <a:t>PLP nº 68/2024 – Transição e Fiscalização</a:t>
            </a:r>
            <a:endParaRPr lang="en-BR" sz="3000" b="1" i="1">
              <a:solidFill>
                <a:schemeClr val="bg1"/>
              </a:solidFill>
              <a:latin typeface="Montserrat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631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4A534A-594C-37D7-F0AF-21C5E25F47E6}"/>
              </a:ext>
            </a:extLst>
          </p:cNvPr>
          <p:cNvSpPr txBox="1"/>
          <p:nvPr/>
        </p:nvSpPr>
        <p:spPr>
          <a:xfrm>
            <a:off x="832499" y="187394"/>
            <a:ext cx="10793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>
                <a:solidFill>
                  <a:srgbClr val="02B8B7"/>
                </a:solidFill>
                <a:latin typeface="Montserrat ExtraBold" pitchFamily="2" charset="77"/>
              </a:rPr>
              <a:t>PLP nº 68/24 – Transição e Fiscalização</a:t>
            </a:r>
            <a:endParaRPr lang="en-BR" sz="3000" b="1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2A55D6-5741-6C85-7F6C-BBF3D291769B}"/>
              </a:ext>
            </a:extLst>
          </p:cNvPr>
          <p:cNvCxnSpPr/>
          <p:nvPr/>
        </p:nvCxnSpPr>
        <p:spPr>
          <a:xfrm>
            <a:off x="810705" y="763571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F17BC4-591F-EE49-FB6B-49D0FB14891B}"/>
              </a:ext>
            </a:extLst>
          </p:cNvPr>
          <p:cNvSpPr txBox="1"/>
          <p:nvPr/>
        </p:nvSpPr>
        <p:spPr>
          <a:xfrm>
            <a:off x="810705" y="944331"/>
            <a:ext cx="1064286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rgbClr val="02B8B7"/>
              </a:buClr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Transição:</a:t>
            </a:r>
          </a:p>
          <a:p>
            <a:pPr marL="800100" lvl="2" indent="-342900" algn="just">
              <a:lnSpc>
                <a:spcPct val="150000"/>
              </a:lnSpc>
              <a:spcBef>
                <a:spcPts val="1200"/>
              </a:spcBef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Prazo de implementação IBS e CBS – 2026;</a:t>
            </a:r>
          </a:p>
          <a:p>
            <a:pPr marL="800100" lvl="2" indent="-342900" algn="just">
              <a:lnSpc>
                <a:spcPct val="150000"/>
              </a:lnSpc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Direitos e Garantias de créditos tributários  do regime anterior: </a:t>
            </a:r>
          </a:p>
          <a:p>
            <a:pPr marL="1085850" lvl="2" indent="-285750" algn="just">
              <a:buClr>
                <a:srgbClr val="02B8B7"/>
              </a:buClr>
              <a:buFontTx/>
              <a:buChar char="-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PIS/COFINS e IPI – créditos extemporâneos, inclusive de decisões judiciais; e</a:t>
            </a:r>
          </a:p>
          <a:p>
            <a:pPr marL="1085850" lvl="2" indent="-285750" algn="just">
              <a:buClr>
                <a:srgbClr val="02B8B7"/>
              </a:buClr>
              <a:buFontTx/>
              <a:buChar char="-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ICMS Saldos Credores.</a:t>
            </a:r>
          </a:p>
          <a:p>
            <a:pPr marL="800100" lvl="2" indent="-342900" algn="just">
              <a:lnSpc>
                <a:spcPct val="150000"/>
              </a:lnSpc>
              <a:spcBef>
                <a:spcPts val="1200"/>
              </a:spcBef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Fundo de Compensação dos Incentivos</a:t>
            </a:r>
          </a:p>
          <a:p>
            <a:pPr marL="1085850" lvl="2" indent="-285750" algn="just">
              <a:buClr>
                <a:srgbClr val="02B8B7"/>
              </a:buClr>
              <a:buFontTx/>
              <a:buChar char="-"/>
            </a:pPr>
            <a:endParaRPr lang="pt-BR" b="1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0" lvl="1"/>
            <a:endParaRPr lang="pt-BR" sz="2000" b="1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342900" indent="-342900">
              <a:buClr>
                <a:srgbClr val="02B8B7"/>
              </a:buClr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Fiscalização:  </a:t>
            </a:r>
          </a:p>
          <a:p>
            <a:pPr marL="800100" lvl="2" indent="-342900">
              <a:spcBef>
                <a:spcPts val="1200"/>
              </a:spcBef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REF – Regime Especial de Fiscalização – Ajustes;</a:t>
            </a:r>
          </a:p>
          <a:p>
            <a:pPr marL="800100" lvl="2" indent="-342900">
              <a:spcBef>
                <a:spcPts val="1200"/>
              </a:spcBef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Convênios para maximizar a eficiência das fiscalizações do CBS/IBS.</a:t>
            </a:r>
          </a:p>
        </p:txBody>
      </p:sp>
    </p:spTree>
    <p:extLst>
      <p:ext uri="{BB962C8B-B14F-4D97-AF65-F5344CB8AC3E}">
        <p14:creationId xmlns:p14="http://schemas.microsoft.com/office/powerpoint/2010/main" val="349830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4A534A-594C-37D7-F0AF-21C5E25F47E6}"/>
              </a:ext>
            </a:extLst>
          </p:cNvPr>
          <p:cNvSpPr txBox="1"/>
          <p:nvPr/>
        </p:nvSpPr>
        <p:spPr>
          <a:xfrm>
            <a:off x="810705" y="150092"/>
            <a:ext cx="8511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>
                <a:solidFill>
                  <a:srgbClr val="02B8B7"/>
                </a:solidFill>
                <a:latin typeface="Montserrat ExtraBold" pitchFamily="2" charset="77"/>
              </a:rPr>
              <a:t>Transição – Questões Prioritárias</a:t>
            </a:r>
            <a:endParaRPr lang="en-BR" sz="3000" b="1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2A55D6-5741-6C85-7F6C-BBF3D291769B}"/>
              </a:ext>
            </a:extLst>
          </p:cNvPr>
          <p:cNvCxnSpPr/>
          <p:nvPr/>
        </p:nvCxnSpPr>
        <p:spPr>
          <a:xfrm>
            <a:off x="810705" y="634261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F17BC4-591F-EE49-FB6B-49D0FB14891B}"/>
              </a:ext>
            </a:extLst>
          </p:cNvPr>
          <p:cNvSpPr txBox="1"/>
          <p:nvPr/>
        </p:nvSpPr>
        <p:spPr>
          <a:xfrm>
            <a:off x="699831" y="1118078"/>
            <a:ext cx="10753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rgbClr val="02B8B7"/>
              </a:buClr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Prazo de Implementação (</a:t>
            </a:r>
            <a:r>
              <a:rPr lang="pt-BR" sz="2000" b="1" dirty="0" err="1">
                <a:solidFill>
                  <a:srgbClr val="1F2F52"/>
                </a:solidFill>
                <a:latin typeface="Montserrat" panose="00000500000000000000" pitchFamily="2" charset="0"/>
              </a:rPr>
              <a:t>arts</a:t>
            </a: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. 342 e 345)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endParaRPr lang="pt-BR" sz="2000" b="1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800100" lvl="2" indent="-342900" algn="just"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Início da cobrança do IBS e da CBS em 2026 (0,1% e 0,9%);</a:t>
            </a:r>
          </a:p>
          <a:p>
            <a:pPr marL="800100" lvl="2" indent="-342900" algn="just">
              <a:buClr>
                <a:srgbClr val="02B8B7"/>
              </a:buClr>
              <a:buFont typeface="Arial" panose="020B0604020202020204" pitchFamily="34" charset="0"/>
              <a:buChar char="•"/>
            </a:pPr>
            <a:endParaRPr lang="pt-BR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800100" lvl="2" indent="-342900" algn="just"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2B8B7"/>
                </a:solidFill>
                <a:latin typeface="Montserrat" panose="00000500000000000000" pitchFamily="2" charset="0"/>
              </a:rPr>
              <a:t>Cenário atual: </a:t>
            </a: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previsão de regulamentação apenas em 2025 e período de testes da nota fiscal eletrônica em outubro de 2025, deixando um exíguo prazo para os contribuintes adaptarem sistemas, documentos, orçamentos e treinar pessoal.</a:t>
            </a:r>
          </a:p>
          <a:p>
            <a:pPr marL="800100" lvl="2" indent="-342900" algn="just">
              <a:buClr>
                <a:srgbClr val="02B8B7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800100" lvl="2" indent="-342900" algn="just">
              <a:lnSpc>
                <a:spcPct val="150000"/>
              </a:lnSpc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F2F52"/>
                </a:solidFill>
                <a:latin typeface="Montserrat" panose="00000500000000000000" pitchFamily="2" charset="0"/>
              </a:rPr>
              <a:t>Sugestão GETAP: </a:t>
            </a:r>
          </a:p>
          <a:p>
            <a:pPr marL="1168400" lvl="2" indent="-358775" algn="just">
              <a:spcBef>
                <a:spcPts val="600"/>
              </a:spcBef>
              <a:buClr>
                <a:srgbClr val="02B8B7"/>
              </a:buClr>
              <a:buAutoNum type="arabicParenR"/>
              <a:tabLst>
                <a:tab pos="809625" algn="l"/>
              </a:tabLst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prorrogação do prazo de implementação para, pelo menos, 2027; ou </a:t>
            </a:r>
          </a:p>
          <a:p>
            <a:pPr marL="1168400" lvl="2" indent="-358775" algn="just">
              <a:buClr>
                <a:srgbClr val="02B8B7"/>
              </a:buClr>
              <a:buFont typeface="+mj-lt"/>
              <a:buAutoNum type="arabicParenR"/>
              <a:tabLst>
                <a:tab pos="809625" algn="l"/>
              </a:tabLst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dispensa de multas  pelo descumprimento das obrigações acessórias ou principais durante 2026;</a:t>
            </a:r>
          </a:p>
          <a:p>
            <a:pPr marL="1152525" lvl="2" indent="-342900" algn="just">
              <a:buClr>
                <a:srgbClr val="02B8B7"/>
              </a:buClr>
              <a:buFont typeface="+mj-lt"/>
              <a:buAutoNum type="arabicParenR"/>
              <a:tabLst>
                <a:tab pos="809625" algn="l"/>
              </a:tabLst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2026  seja um ano de testes para contribuintes em projeto piloto.</a:t>
            </a:r>
          </a:p>
          <a:p>
            <a:pPr marL="809625" lvl="2" algn="just">
              <a:tabLst>
                <a:tab pos="809625" algn="l"/>
              </a:tabLst>
            </a:pPr>
            <a:endParaRPr lang="pt-BR" b="1" dirty="0">
              <a:solidFill>
                <a:srgbClr val="1F2F52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4A534A-594C-37D7-F0AF-21C5E25F47E6}"/>
              </a:ext>
            </a:extLst>
          </p:cNvPr>
          <p:cNvSpPr txBox="1"/>
          <p:nvPr/>
        </p:nvSpPr>
        <p:spPr>
          <a:xfrm>
            <a:off x="810705" y="150092"/>
            <a:ext cx="8511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>
                <a:solidFill>
                  <a:srgbClr val="02B8B7"/>
                </a:solidFill>
                <a:latin typeface="Montserrat ExtraBold" pitchFamily="2" charset="77"/>
              </a:rPr>
              <a:t>Transição – Questões Prioritárias</a:t>
            </a:r>
            <a:endParaRPr lang="en-BR" sz="3000" b="1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2A55D6-5741-6C85-7F6C-BBF3D291769B}"/>
              </a:ext>
            </a:extLst>
          </p:cNvPr>
          <p:cNvCxnSpPr/>
          <p:nvPr/>
        </p:nvCxnSpPr>
        <p:spPr>
          <a:xfrm>
            <a:off x="810705" y="763571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F17BC4-591F-EE49-FB6B-49D0FB14891B}"/>
              </a:ext>
            </a:extLst>
          </p:cNvPr>
          <p:cNvSpPr txBox="1"/>
          <p:nvPr/>
        </p:nvSpPr>
        <p:spPr>
          <a:xfrm>
            <a:off x="749446" y="609403"/>
            <a:ext cx="1095147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algn="just"/>
            <a:endParaRPr lang="pt-BR" sz="2000" b="1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342900" lvl="1" indent="-342900">
              <a:buClr>
                <a:srgbClr val="02B8B7"/>
              </a:buClr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Créditos tributários do regime anterior – Pis/Cofins, IPI e ICMS (art. 378 e art. 149, II do PLP 108)</a:t>
            </a:r>
            <a:endParaRPr lang="pt-BR" sz="2000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800100" lvl="2" indent="-342900">
              <a:buClr>
                <a:srgbClr val="02B8B7"/>
              </a:buClr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625475" lvl="2" indent="-266700"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2B8B7"/>
                </a:solidFill>
                <a:latin typeface="Montserrat" panose="00000500000000000000" pitchFamily="2" charset="0"/>
              </a:rPr>
              <a:t>Objetivo: </a:t>
            </a: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Garantir que haverá a devolução integral de TODOS dos saldos de créditos de Pis, Cofins, ICMS e IPI ao final da transição (existentes e os posteriores e os decorrentes de ação judicial).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0032407-7DA7-9158-A28C-112DE0305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27328"/>
              </p:ext>
            </p:extLst>
          </p:nvPr>
        </p:nvGraphicFramePr>
        <p:xfrm>
          <a:off x="902036" y="2872446"/>
          <a:ext cx="10787736" cy="3561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416">
                  <a:extLst>
                    <a:ext uri="{9D8B030D-6E8A-4147-A177-3AD203B41FA5}">
                      <a16:colId xmlns:a16="http://schemas.microsoft.com/office/drawing/2014/main" val="2501957978"/>
                    </a:ext>
                  </a:extLst>
                </a:gridCol>
                <a:gridCol w="4771398">
                  <a:extLst>
                    <a:ext uri="{9D8B030D-6E8A-4147-A177-3AD203B41FA5}">
                      <a16:colId xmlns:a16="http://schemas.microsoft.com/office/drawing/2014/main" val="3537160755"/>
                    </a:ext>
                  </a:extLst>
                </a:gridCol>
                <a:gridCol w="4278922">
                  <a:extLst>
                    <a:ext uri="{9D8B030D-6E8A-4147-A177-3AD203B41FA5}">
                      <a16:colId xmlns:a16="http://schemas.microsoft.com/office/drawing/2014/main" val="114976950"/>
                    </a:ext>
                  </a:extLst>
                </a:gridCol>
              </a:tblGrid>
              <a:tr h="543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>
                          <a:solidFill>
                            <a:srgbClr val="1F2F52"/>
                          </a:solidFill>
                          <a:latin typeface="Montserrat" panose="00000500000000000000" pitchFamily="2" charset="0"/>
                        </a:rPr>
                        <a:t>Tributo</a:t>
                      </a:r>
                    </a:p>
                  </a:txBody>
                  <a:tcPr>
                    <a:solidFill>
                      <a:srgbClr val="02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dirty="0">
                          <a:solidFill>
                            <a:srgbClr val="1F2F52"/>
                          </a:solidFill>
                          <a:latin typeface="Montserrat" panose="00000500000000000000" pitchFamily="2" charset="0"/>
                        </a:rPr>
                        <a:t>Cenário atual</a:t>
                      </a:r>
                    </a:p>
                  </a:txBody>
                  <a:tcPr>
                    <a:solidFill>
                      <a:srgbClr val="02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dirty="0">
                          <a:solidFill>
                            <a:srgbClr val="1F2F52"/>
                          </a:solidFill>
                          <a:latin typeface="Montserrat" panose="00000500000000000000" pitchFamily="2" charset="0"/>
                        </a:rPr>
                        <a:t>Sugestão GETAP</a:t>
                      </a:r>
                    </a:p>
                  </a:txBody>
                  <a:tcPr>
                    <a:solidFill>
                      <a:srgbClr val="02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44014"/>
                  </a:ext>
                </a:extLst>
              </a:tr>
              <a:tr h="883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b="1" kern="1200" dirty="0">
                          <a:solidFill>
                            <a:srgbClr val="1F2F5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PIS</a:t>
                      </a:r>
                      <a:r>
                        <a:rPr lang="pt-BR" sz="1600" b="1" dirty="0"/>
                        <a:t>/</a:t>
                      </a:r>
                      <a:r>
                        <a:rPr lang="pt-BR" sz="1600" b="1" kern="1200" dirty="0">
                          <a:solidFill>
                            <a:srgbClr val="1F2F5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COFINS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kern="1200" dirty="0">
                          <a:solidFill>
                            <a:srgbClr val="1F2F5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Art. 367 prevê recebimento de créditos extemporâneos, mas não trata dos créditos em discussão em ações judiciais.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kern="1200" dirty="0">
                          <a:solidFill>
                            <a:srgbClr val="1F2F5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Previsão expressa quanto ao direito dos créditos decorrentes de ação judicial.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525639"/>
                  </a:ext>
                </a:extLst>
              </a:tr>
              <a:tr h="570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600" b="1" kern="1200">
                          <a:solidFill>
                            <a:srgbClr val="1F2F5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IPI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kern="1200">
                          <a:solidFill>
                            <a:srgbClr val="1F2F5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PLP 68 não prevê esse direito e nem como será feita a compensação/ressarcimento.</a:t>
                      </a:r>
                    </a:p>
                    <a:p>
                      <a:endParaRPr lang="pt-BR" sz="1600" b="1" kern="1200">
                        <a:solidFill>
                          <a:srgbClr val="1F2F52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kern="1200" dirty="0">
                          <a:solidFill>
                            <a:srgbClr val="1F2F5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Previsão expressa quanto a compensação/ressarcimento dos créditos de IPI (</a:t>
                      </a:r>
                      <a:r>
                        <a:rPr lang="pt-BR" sz="1600" b="0" kern="1200" dirty="0">
                          <a:solidFill>
                            <a:srgbClr val="1F2F5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Emendas: 104, 189 e 941 e BC e GT </a:t>
                      </a:r>
                      <a:r>
                        <a:rPr lang="pt-BR" sz="1600" kern="1200" dirty="0">
                          <a:solidFill>
                            <a:srgbClr val="1F2F5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CAE).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493857"/>
                  </a:ext>
                </a:extLst>
              </a:tr>
              <a:tr h="5436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t-BR" sz="1600" b="1" kern="1200">
                          <a:solidFill>
                            <a:srgbClr val="1F2F5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ICMS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kern="1200" dirty="0">
                          <a:solidFill>
                            <a:srgbClr val="1F2F5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PLP 108 permite a utilização somente do crédito admitido pela legislação estadual vigente em 31/12/32.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kern="1200" dirty="0">
                          <a:solidFill>
                            <a:srgbClr val="1F2F52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Vedar a alteração das legislações estaduais que tratem do direito à apropriação e utilização dos créditos até o final da transição.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695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11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EB675-0678-78EE-B1AA-5A77EAF3B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EF0ED-DB27-20CE-B00F-2F979668C3E9}"/>
              </a:ext>
            </a:extLst>
          </p:cNvPr>
          <p:cNvSpPr txBox="1"/>
          <p:nvPr/>
        </p:nvSpPr>
        <p:spPr>
          <a:xfrm>
            <a:off x="810705" y="150092"/>
            <a:ext cx="8511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>
                <a:solidFill>
                  <a:srgbClr val="02B8B7"/>
                </a:solidFill>
                <a:latin typeface="Montserrat ExtraBold" pitchFamily="2" charset="77"/>
              </a:rPr>
              <a:t>Transição – Questões Prioritárias</a:t>
            </a:r>
            <a:endParaRPr lang="en-BR" sz="3000" b="1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32CCBE-518D-BB37-6BFE-DF8F8ACAD6B6}"/>
              </a:ext>
            </a:extLst>
          </p:cNvPr>
          <p:cNvCxnSpPr/>
          <p:nvPr/>
        </p:nvCxnSpPr>
        <p:spPr>
          <a:xfrm>
            <a:off x="810705" y="634261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6328C8-392D-DA7C-3387-4D58BCE75F81}"/>
              </a:ext>
            </a:extLst>
          </p:cNvPr>
          <p:cNvSpPr txBox="1"/>
          <p:nvPr/>
        </p:nvSpPr>
        <p:spPr>
          <a:xfrm>
            <a:off x="771615" y="799340"/>
            <a:ext cx="106428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rgbClr val="02B8B7"/>
              </a:buClr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Fundo de Compensação dos Incentivos de ICMS (</a:t>
            </a:r>
            <a:r>
              <a:rPr lang="pt-BR" sz="2000" b="1" dirty="0" err="1">
                <a:solidFill>
                  <a:srgbClr val="1F2F52"/>
                </a:solidFill>
                <a:latin typeface="Montserrat" panose="00000500000000000000" pitchFamily="2" charset="0"/>
              </a:rPr>
              <a:t>arts</a:t>
            </a: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. 383 - 400)</a:t>
            </a:r>
          </a:p>
          <a:p>
            <a:pPr marL="457200" lvl="2" algn="just">
              <a:buClr>
                <a:srgbClr val="02B8B7"/>
              </a:buClr>
            </a:pPr>
            <a:endParaRPr lang="pt-BR" sz="20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800100" lvl="2" indent="-342900" algn="just"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2B8B7"/>
                </a:solidFill>
                <a:latin typeface="Montserrat" panose="00000500000000000000" pitchFamily="2" charset="0"/>
              </a:rPr>
              <a:t>Cenário atual: </a:t>
            </a:r>
            <a:r>
              <a:rPr lang="pt-BR" b="1" dirty="0">
                <a:solidFill>
                  <a:srgbClr val="1F2F52"/>
                </a:solidFill>
                <a:latin typeface="Montserrat" panose="00000500000000000000" pitchFamily="2" charset="0"/>
              </a:rPr>
              <a:t> </a:t>
            </a: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receio dos contribuintes quanto a dificuldade no recebimento do valores devidos por questões relativas a formalidades  complexidade </a:t>
            </a:r>
          </a:p>
          <a:p>
            <a:pPr marL="800100" lvl="2" indent="-342900" algn="just">
              <a:buClr>
                <a:srgbClr val="02B8B7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800100" lvl="2" indent="-342900" algn="just"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F2F52"/>
                </a:solidFill>
                <a:latin typeface="Montserrat" panose="00000500000000000000" pitchFamily="2" charset="0"/>
              </a:rPr>
              <a:t>Análise: </a:t>
            </a: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PLP 68 restringe os benefícios a serem compensados e amplia demasiadamente as atribuições da RFB no reconhecimento dos valores devidos; não prevê atualização monetária do montante a receber; limita o prazo para compensação dos valores e por fim tributa o valor recebidos.</a:t>
            </a:r>
          </a:p>
          <a:p>
            <a:pPr marL="457200" lvl="2" algn="just">
              <a:buClr>
                <a:srgbClr val="02B8B7"/>
              </a:buClr>
            </a:pPr>
            <a:endParaRPr lang="pt-BR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800100" lvl="2" indent="-342900" algn="just">
              <a:lnSpc>
                <a:spcPct val="150000"/>
              </a:lnSpc>
              <a:spcAft>
                <a:spcPts val="600"/>
              </a:spcAft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F2F52"/>
                </a:solidFill>
                <a:latin typeface="Montserrat" panose="00000500000000000000" pitchFamily="2" charset="0"/>
              </a:rPr>
              <a:t>Sugestões GETAP: </a:t>
            </a:r>
          </a:p>
          <a:p>
            <a:pPr marL="1143000" lvl="2" indent="-342900" algn="just">
              <a:buClr>
                <a:srgbClr val="02B8B7"/>
              </a:buClr>
              <a:buFont typeface="+mj-lt"/>
              <a:buAutoNum type="arabicParenR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retirar as restrições para determinação dos incentivos a serem compensados; </a:t>
            </a:r>
          </a:p>
          <a:p>
            <a:pPr marL="1143000" lvl="2" indent="-342900" algn="just">
              <a:buClr>
                <a:srgbClr val="02B8B7"/>
              </a:buClr>
              <a:buFont typeface="+mj-lt"/>
              <a:buAutoNum type="arabicParenR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aplicação da SELIC ao longo de todo o processo de análise da compensação até o     pagamento; </a:t>
            </a:r>
          </a:p>
          <a:p>
            <a:pPr marL="1143000" lvl="2" indent="-342900" algn="just">
              <a:buClr>
                <a:srgbClr val="02B8B7"/>
              </a:buClr>
              <a:buFont typeface="+mj-lt"/>
              <a:buAutoNum type="arabicParenR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ampliar o prazo para pleitear a compensação dos créditos de 1 para 5 anos; </a:t>
            </a:r>
          </a:p>
          <a:p>
            <a:pPr marL="1160463" lvl="2" indent="-357188" algn="just">
              <a:buClr>
                <a:srgbClr val="02B8B7"/>
              </a:buClr>
              <a:buFont typeface="+mj-lt"/>
              <a:buAutoNum type="arabicParenR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limitar a discricionariedade da RFB na determinação dos incentivos a serem compensados, com maior participação dos Estados que os concederam.</a:t>
            </a:r>
          </a:p>
          <a:p>
            <a:pPr marL="1160463" lvl="2" indent="-357188" algn="just">
              <a:buClr>
                <a:srgbClr val="02B8B7"/>
              </a:buClr>
              <a:buFont typeface="+mj-lt"/>
              <a:buAutoNum type="arabicParenR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não tributar dos  valores recebidos pelo IRPJ e  CSLL.</a:t>
            </a:r>
          </a:p>
          <a:p>
            <a:pPr marL="809625" lvl="2" algn="just">
              <a:tabLst>
                <a:tab pos="809625" algn="l"/>
              </a:tabLst>
            </a:pPr>
            <a:endParaRPr lang="pt-BR" b="1" dirty="0">
              <a:solidFill>
                <a:srgbClr val="1F2F52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1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4A534A-594C-37D7-F0AF-21C5E25F47E6}"/>
              </a:ext>
            </a:extLst>
          </p:cNvPr>
          <p:cNvSpPr txBox="1"/>
          <p:nvPr/>
        </p:nvSpPr>
        <p:spPr>
          <a:xfrm>
            <a:off x="810705" y="150092"/>
            <a:ext cx="8511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>
                <a:solidFill>
                  <a:srgbClr val="02B8B7"/>
                </a:solidFill>
                <a:latin typeface="Montserrat ExtraBold" pitchFamily="2" charset="77"/>
              </a:rPr>
              <a:t>Fiscalização – Questões Prioritárias</a:t>
            </a:r>
            <a:endParaRPr lang="en-BR" sz="3000" b="1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2A55D6-5741-6C85-7F6C-BBF3D291769B}"/>
              </a:ext>
            </a:extLst>
          </p:cNvPr>
          <p:cNvCxnSpPr/>
          <p:nvPr/>
        </p:nvCxnSpPr>
        <p:spPr>
          <a:xfrm>
            <a:off x="810705" y="763571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F17BC4-591F-EE49-FB6B-49D0FB14891B}"/>
              </a:ext>
            </a:extLst>
          </p:cNvPr>
          <p:cNvSpPr txBox="1"/>
          <p:nvPr/>
        </p:nvSpPr>
        <p:spPr>
          <a:xfrm>
            <a:off x="710440" y="819647"/>
            <a:ext cx="10743128" cy="573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rgbClr val="02B8B7"/>
              </a:buClr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 Regime Especial de Fiscalização – “REF” (art. 337)</a:t>
            </a:r>
          </a:p>
          <a:p>
            <a:pPr marL="800100" lvl="2" indent="-342900" algn="just">
              <a:spcBef>
                <a:spcPts val="1200"/>
              </a:spcBef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Regime diferenciado de fiscalização para contribuintes enquadrados em de terminadas hipóteses (</a:t>
            </a:r>
            <a:r>
              <a:rPr lang="pt-BR" i="1" dirty="0">
                <a:solidFill>
                  <a:srgbClr val="1F2F52"/>
                </a:solidFill>
                <a:latin typeface="Montserrat" panose="00000500000000000000" pitchFamily="2" charset="0"/>
              </a:rPr>
              <a:t>e.g.</a:t>
            </a: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: embaraço/resistência à fiscalização, fraudes e infração à  legislação tributária de reiterada forma)</a:t>
            </a:r>
          </a:p>
          <a:p>
            <a:pPr marL="800100" lvl="2" indent="-342900" algn="just">
              <a:spcBef>
                <a:spcPts val="1200"/>
              </a:spcBef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2B8B7"/>
                </a:solidFill>
                <a:latin typeface="Montserrat" panose="00000500000000000000" pitchFamily="2" charset="0"/>
              </a:rPr>
              <a:t>Cenário atual: </a:t>
            </a: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inciso V e prevê aplicação para “infrações reiteradas à legislação tributária”, sem distinção e de forma ampla, sendo que o parágrafo 2º define como reiteradas , a 2ª infração em períodos de 05 anos .....  </a:t>
            </a:r>
          </a:p>
          <a:p>
            <a:pPr marL="800100" lvl="2" indent="-342900" algn="just">
              <a:spcBef>
                <a:spcPts val="1200"/>
              </a:spcBef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F2F52"/>
                </a:solidFill>
                <a:latin typeface="Montserrat" panose="00000500000000000000" pitchFamily="2" charset="0"/>
              </a:rPr>
              <a:t>Consequências gravosas</a:t>
            </a: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: </a:t>
            </a:r>
            <a:r>
              <a:rPr lang="pt-BR" b="1" dirty="0">
                <a:solidFill>
                  <a:srgbClr val="1F2F52"/>
                </a:solidFill>
                <a:latin typeface="Montserrat" panose="00000500000000000000" pitchFamily="2" charset="0"/>
              </a:rPr>
              <a:t>(i)</a:t>
            </a: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 multas de 150%; </a:t>
            </a:r>
            <a:r>
              <a:rPr lang="pt-BR" b="1" dirty="0">
                <a:solidFill>
                  <a:srgbClr val="1F2F52"/>
                </a:solidFill>
                <a:latin typeface="Montserrat" panose="00000500000000000000" pitchFamily="2" charset="0"/>
              </a:rPr>
              <a:t>(ii) </a:t>
            </a: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fiscalização ininterrupta; </a:t>
            </a:r>
            <a:r>
              <a:rPr lang="pt-BR" b="1" dirty="0">
                <a:solidFill>
                  <a:srgbClr val="1F2F52"/>
                </a:solidFill>
                <a:latin typeface="Montserrat" panose="00000500000000000000" pitchFamily="2" charset="0"/>
              </a:rPr>
              <a:t>(iii) </a:t>
            </a: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apuração de IBS/CBS diária entre outras medidas corretivas.</a:t>
            </a:r>
          </a:p>
          <a:p>
            <a:pPr marL="800100" lvl="2" indent="-342900" algn="just">
              <a:buClr>
                <a:srgbClr val="02B8B7"/>
              </a:buClr>
              <a:buFont typeface="Arial" panose="020B0604020202020204" pitchFamily="34" charset="0"/>
              <a:buChar char="•"/>
            </a:pPr>
            <a:endParaRPr lang="pt-BR" b="1" dirty="0">
              <a:solidFill>
                <a:srgbClr val="02B8B7"/>
              </a:solidFill>
              <a:latin typeface="Montserrat" panose="00000500000000000000" pitchFamily="2" charset="0"/>
            </a:endParaRPr>
          </a:p>
          <a:p>
            <a:pPr marL="800100" lvl="2" indent="-342900" algn="just">
              <a:spcAft>
                <a:spcPts val="600"/>
              </a:spcAft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F2F52"/>
                </a:solidFill>
                <a:latin typeface="Montserrat" panose="00000500000000000000" pitchFamily="2" charset="0"/>
              </a:rPr>
              <a:t>Sugestões GETAP:</a:t>
            </a: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 </a:t>
            </a:r>
          </a:p>
          <a:p>
            <a:pPr marL="1079500" lvl="2" indent="-266700" algn="just">
              <a:buClr>
                <a:srgbClr val="02B8B7"/>
              </a:buClr>
              <a:buFont typeface="+mj-lt"/>
              <a:buAutoNum type="arabicParenR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Exclusão/aprimoramento do inciso V (redefinição do “reiteradas” e vinculando a dolo, fraude ou conluio) ou excluir o parágrafo 1º do </a:t>
            </a:r>
            <a:r>
              <a:rPr lang="pt-BR" dirty="0" err="1">
                <a:solidFill>
                  <a:srgbClr val="1F2F52"/>
                </a:solidFill>
                <a:latin typeface="Montserrat" panose="00000500000000000000" pitchFamily="2" charset="0"/>
              </a:rPr>
              <a:t>art</a:t>
            </a: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 337 </a:t>
            </a:r>
          </a:p>
          <a:p>
            <a:pPr marL="1079500" lvl="2" indent="-266700" algn="just">
              <a:buClr>
                <a:srgbClr val="02B8B7"/>
              </a:buClr>
              <a:buFont typeface="+mj-lt"/>
              <a:buAutoNum type="arabicParenR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Respeito ao contraditório  e  ampla defesa – terminar a discussão se o auto é devido ou não.  </a:t>
            </a:r>
          </a:p>
          <a:p>
            <a:pPr marL="1079500" lvl="2" indent="-266700" algn="just">
              <a:buClr>
                <a:srgbClr val="02B8B7"/>
              </a:buClr>
              <a:buFont typeface="+mj-lt"/>
              <a:buAutoNum type="arabicParenR"/>
            </a:pP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Teto multa (100% - STF e a uniformização com a Lei 14.689/23 – CARF multa qualificada 100%). </a:t>
            </a:r>
          </a:p>
          <a:p>
            <a:pPr marL="714375" lvl="2" indent="-257175" algn="just">
              <a:lnSpc>
                <a:spcPct val="150000"/>
              </a:lnSpc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1F2F52"/>
                </a:solidFill>
                <a:latin typeface="Montserrat" panose="00000500000000000000" pitchFamily="2" charset="0"/>
              </a:rPr>
              <a:t> Emendas: </a:t>
            </a:r>
            <a:r>
              <a:rPr lang="pt-BR" dirty="0">
                <a:solidFill>
                  <a:srgbClr val="1F2F52"/>
                </a:solidFill>
                <a:latin typeface="Montserrat" panose="00000500000000000000" pitchFamily="2" charset="0"/>
              </a:rPr>
              <a:t>508 e 210 – acatar as emendas</a:t>
            </a:r>
          </a:p>
        </p:txBody>
      </p:sp>
    </p:spTree>
    <p:extLst>
      <p:ext uri="{BB962C8B-B14F-4D97-AF65-F5344CB8AC3E}">
        <p14:creationId xmlns:p14="http://schemas.microsoft.com/office/powerpoint/2010/main" val="220415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4A534A-594C-37D7-F0AF-21C5E25F47E6}"/>
              </a:ext>
            </a:extLst>
          </p:cNvPr>
          <p:cNvSpPr txBox="1"/>
          <p:nvPr/>
        </p:nvSpPr>
        <p:spPr>
          <a:xfrm>
            <a:off x="810705" y="150092"/>
            <a:ext cx="8511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>
                <a:solidFill>
                  <a:srgbClr val="02B8B7"/>
                </a:solidFill>
                <a:latin typeface="Montserrat ExtraBold" pitchFamily="2" charset="77"/>
              </a:rPr>
              <a:t>Fiscalização – Questões Prioritárias</a:t>
            </a:r>
            <a:endParaRPr lang="en-BR" sz="3000" b="1">
              <a:solidFill>
                <a:srgbClr val="02B8B7"/>
              </a:solidFill>
              <a:latin typeface="Montserrat ExtraBold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2A55D6-5741-6C85-7F6C-BBF3D291769B}"/>
              </a:ext>
            </a:extLst>
          </p:cNvPr>
          <p:cNvCxnSpPr/>
          <p:nvPr/>
        </p:nvCxnSpPr>
        <p:spPr>
          <a:xfrm>
            <a:off x="810705" y="763571"/>
            <a:ext cx="10642862" cy="0"/>
          </a:xfrm>
          <a:prstGeom prst="line">
            <a:avLst/>
          </a:prstGeom>
          <a:ln>
            <a:solidFill>
              <a:srgbClr val="02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F17BC4-591F-EE49-FB6B-49D0FB14891B}"/>
              </a:ext>
            </a:extLst>
          </p:cNvPr>
          <p:cNvSpPr txBox="1"/>
          <p:nvPr/>
        </p:nvSpPr>
        <p:spPr>
          <a:xfrm>
            <a:off x="670352" y="1152236"/>
            <a:ext cx="1110706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rgbClr val="02B8B7"/>
              </a:buClr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Convênios para maximizar eficiência – IBS/CBS (art. 324 e 325):</a:t>
            </a:r>
            <a:endParaRPr lang="pt-BR" sz="2000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800100" lvl="2" indent="-342900">
              <a:spcBef>
                <a:spcPts val="1200"/>
              </a:spcBef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Sistema integrado e amplo de início e resultado de fiscalizações entre os entes tributantes (CBS/IBS) em cumprimento ao princípio  da cooperação;</a:t>
            </a:r>
          </a:p>
          <a:p>
            <a:pPr marL="800100" lvl="2" indent="-342900">
              <a:buClr>
                <a:srgbClr val="02B8B7"/>
              </a:buClr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2B8B7"/>
              </a:solidFill>
              <a:latin typeface="Montserrat" panose="00000500000000000000" pitchFamily="2" charset="0"/>
            </a:endParaRPr>
          </a:p>
          <a:p>
            <a:pPr marL="800100" lvl="2" indent="-342900"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2B8B7"/>
                </a:solidFill>
                <a:latin typeface="Montserrat" panose="00000500000000000000" pitchFamily="2" charset="0"/>
              </a:rPr>
              <a:t>Cenário atual:  </a:t>
            </a: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“Poderá” </a:t>
            </a:r>
            <a:r>
              <a:rPr lang="pt-BR" sz="2000" i="1" dirty="0">
                <a:solidFill>
                  <a:srgbClr val="1F2F52"/>
                </a:solidFill>
                <a:latin typeface="Montserrat" panose="00000500000000000000" pitchFamily="2" charset="0"/>
              </a:rPr>
              <a:t>versus </a:t>
            </a: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“Deverá” celebrar convênios e aplicação é restrita, independentemente do valor da infração</a:t>
            </a:r>
          </a:p>
          <a:p>
            <a:pPr marL="800100" lvl="2" indent="-342900">
              <a:buClr>
                <a:srgbClr val="02B8B7"/>
              </a:buClr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1F2F52"/>
              </a:solidFill>
              <a:latin typeface="Montserrat" panose="00000500000000000000" pitchFamily="2" charset="0"/>
            </a:endParaRPr>
          </a:p>
          <a:p>
            <a:pPr marL="800100" lvl="2" indent="-342900">
              <a:buClr>
                <a:srgbClr val="02B8B7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F2F52"/>
                </a:solidFill>
                <a:latin typeface="Montserrat" panose="00000500000000000000" pitchFamily="2" charset="0"/>
              </a:rPr>
              <a:t>Sugestão GETAP: </a:t>
            </a: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Imperativo (“Deverá” </a:t>
            </a:r>
            <a:r>
              <a:rPr lang="pt-BR" sz="2000" i="1" dirty="0">
                <a:solidFill>
                  <a:srgbClr val="1F2F52"/>
                </a:solidFill>
                <a:latin typeface="Montserrat" panose="00000500000000000000" pitchFamily="2" charset="0"/>
              </a:rPr>
              <a:t>versus</a:t>
            </a:r>
            <a:r>
              <a:rPr lang="pt-BR" sz="2000" dirty="0">
                <a:solidFill>
                  <a:srgbClr val="1F2F52"/>
                </a:solidFill>
                <a:latin typeface="Montserrat" panose="00000500000000000000" pitchFamily="2" charset="0"/>
              </a:rPr>
              <a:t> “Poderá”) – Aproveitamento das fiscalizações para lançamentos de IBS e CBS (princípio da eficiência) de quaisquer valores e não somente os pequenos, evitando a lavratura de autos de infração em momentos diversos.</a:t>
            </a:r>
          </a:p>
          <a:p>
            <a:pPr marL="457200" lvl="2">
              <a:buClr>
                <a:srgbClr val="02B8B7"/>
              </a:buClr>
            </a:pPr>
            <a:endParaRPr lang="pt-BR" sz="2000" b="1" dirty="0">
              <a:solidFill>
                <a:srgbClr val="1F2F52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6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587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s">
  <a:themeElements>
    <a:clrScheme name="Patri">
      <a:dk1>
        <a:srgbClr val="595959"/>
      </a:dk1>
      <a:lt1>
        <a:sysClr val="window" lastClr="FFFFFF"/>
      </a:lt1>
      <a:dk2>
        <a:srgbClr val="595959"/>
      </a:dk2>
      <a:lt2>
        <a:srgbClr val="E7E6E6"/>
      </a:lt2>
      <a:accent1>
        <a:srgbClr val="004A77"/>
      </a:accent1>
      <a:accent2>
        <a:srgbClr val="904287"/>
      </a:accent2>
      <a:accent3>
        <a:srgbClr val="FF9E00"/>
      </a:accent3>
      <a:accent4>
        <a:srgbClr val="78A22F"/>
      </a:accent4>
      <a:accent5>
        <a:srgbClr val="008F87"/>
      </a:accent5>
      <a:accent6>
        <a:srgbClr val="416529"/>
      </a:accent6>
      <a:hlink>
        <a:srgbClr val="FFFFFF"/>
      </a:hlink>
      <a:folHlink>
        <a:srgbClr val="D8D8D8"/>
      </a:folHlink>
    </a:clrScheme>
    <a:fontScheme name="Negrito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Sólidos Suti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65DD7274-C864-4C4F-93D5-C079C5576E8F}" vid="{9AE75FF6-85F0-4B70-8F1B-B3CC36961798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d0f6c3-cd31-46f3-8f07-3743d9e744f2" xsi:nil="true"/>
    <lcf76f155ced4ddcb4097134ff3c332f xmlns="e7f7ccea-dee8-44f8-97ce-db50d96d7082">
      <Terms xmlns="http://schemas.microsoft.com/office/infopath/2007/PartnerControls"/>
    </lcf76f155ced4ddcb4097134ff3c332f>
    <SharedWithUsers xmlns="5d1b34ba-032f-4a4e-9e0e-3b97c6feb5a4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AFBED98FEFC643ABE17D6B031CD8F9" ma:contentTypeVersion="18" ma:contentTypeDescription="Crie um novo documento." ma:contentTypeScope="" ma:versionID="3317bc820770cdb3fb294afa3e8a96dd">
  <xsd:schema xmlns:xsd="http://www.w3.org/2001/XMLSchema" xmlns:xs="http://www.w3.org/2001/XMLSchema" xmlns:p="http://schemas.microsoft.com/office/2006/metadata/properties" xmlns:ns2="e7f7ccea-dee8-44f8-97ce-db50d96d7082" xmlns:ns3="5d1b34ba-032f-4a4e-9e0e-3b97c6feb5a4" xmlns:ns4="cfd0f6c3-cd31-46f3-8f07-3743d9e744f2" targetNamespace="http://schemas.microsoft.com/office/2006/metadata/properties" ma:root="true" ma:fieldsID="2c8e0fb35f9287dae7ce186e99ac9ec7" ns2:_="" ns3:_="" ns4:_="">
    <xsd:import namespace="e7f7ccea-dee8-44f8-97ce-db50d96d7082"/>
    <xsd:import namespace="5d1b34ba-032f-4a4e-9e0e-3b97c6feb5a4"/>
    <xsd:import namespace="cfd0f6c3-cd31-46f3-8f07-3743d9e744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7ccea-dee8-44f8-97ce-db50d96d70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e401f4f9-695c-4a7c-995a-1d74c1232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b34ba-032f-4a4e-9e0e-3b97c6feb5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0f6c3-cd31-46f3-8f07-3743d9e744f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a811c4e-ef3c-4c4c-ae10-26283d990aad}" ma:internalName="TaxCatchAll" ma:showField="CatchAllData" ma:web="cfd0f6c3-cd31-46f3-8f07-3743d9e744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BD9EE9-CFE2-4854-886F-D74EA7BA1C7C}">
  <ds:schemaRefs>
    <ds:schemaRef ds:uri="5d1b34ba-032f-4a4e-9e0e-3b97c6feb5a4"/>
    <ds:schemaRef ds:uri="cfd0f6c3-cd31-46f3-8f07-3743d9e744f2"/>
    <ds:schemaRef ds:uri="e7f7ccea-dee8-44f8-97ce-db50d96d708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A92E57-62DD-43A5-AE75-61737719A156}">
  <ds:schemaRefs>
    <ds:schemaRef ds:uri="5d1b34ba-032f-4a4e-9e0e-3b97c6feb5a4"/>
    <ds:schemaRef ds:uri="cfd0f6c3-cd31-46f3-8f07-3743d9e744f2"/>
    <ds:schemaRef ds:uri="e7f7ccea-dee8-44f8-97ce-db50d96d70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375CD43-E9CB-45C7-8C87-4E50B5213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866</Words>
  <Application>Microsoft Office PowerPoint</Application>
  <PresentationFormat>Widescreen</PresentationFormat>
  <Paragraphs>75</Paragraphs>
  <Slides>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9" baseType="lpstr">
      <vt:lpstr>Wingdings</vt:lpstr>
      <vt:lpstr>Montserrat ExtraBold</vt:lpstr>
      <vt:lpstr>Calibri Light</vt:lpstr>
      <vt:lpstr>Montserrat</vt:lpstr>
      <vt:lpstr>Montserrat Light</vt:lpstr>
      <vt:lpstr>Segoe UI Semibold</vt:lpstr>
      <vt:lpstr>Arial</vt:lpstr>
      <vt:lpstr>Calibri</vt:lpstr>
      <vt:lpstr>Segoe UI Semilight</vt:lpstr>
      <vt:lpstr>Office Theme</vt:lpstr>
      <vt:lpstr>Capas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Criação</dc:creator>
  <cp:lastModifiedBy>Zabetta Macarini</cp:lastModifiedBy>
  <cp:revision>2</cp:revision>
  <dcterms:created xsi:type="dcterms:W3CDTF">2022-11-18T19:09:11Z</dcterms:created>
  <dcterms:modified xsi:type="dcterms:W3CDTF">2024-11-27T13:01:13Z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0x010100FAAFBED98FEFC643ABE17D6B031CD8F9</vt:lpwstr>
  </property>
  <property fmtid="{D5CDD505-2E9C-101B-9397-08002B2CF9AE}" pid="3" name="MediaServiceImageTags">
    <vt:lpwstr/>
  </property>
  <property fmtid="{D5CDD505-2E9C-101B-9397-08002B2CF9AE}" pid="4" name="Order">
    <vt:r8>38500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</Properties>
</file>