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66" r:id="rId4"/>
    <p:sldId id="271" r:id="rId5"/>
    <p:sldId id="267" r:id="rId6"/>
    <p:sldId id="276" r:id="rId7"/>
    <p:sldId id="275" r:id="rId8"/>
    <p:sldId id="268" r:id="rId9"/>
    <p:sldId id="26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30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8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69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03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1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92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18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2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5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81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5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E3AE-AB18-456A-9D9C-CCE0EDE916BE}" type="datetimeFigureOut">
              <a:rPr lang="pt-BR" smtClean="0"/>
              <a:t>27/11/2017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7738-9605-424C-9E37-9B8A14EDCD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61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elia@famato.org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ucelia@famato.org.br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8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72053" y="2566046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BIOMA PANTANAL</a:t>
            </a:r>
          </a:p>
          <a:p>
            <a:pPr algn="ctr"/>
            <a:r>
              <a:rPr lang="pt-BR" sz="2800" b="1" dirty="0"/>
              <a:t>Audiência Pública Senado Federal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01434EE-07DE-4CAD-BDBB-B23F268390D3}"/>
              </a:ext>
            </a:extLst>
          </p:cNvPr>
          <p:cNvSpPr/>
          <p:nvPr/>
        </p:nvSpPr>
        <p:spPr>
          <a:xfrm>
            <a:off x="8825948" y="3213556"/>
            <a:ext cx="3142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Lucélia </a:t>
            </a:r>
            <a:r>
              <a:rPr lang="pt-BR" dirty="0" err="1"/>
              <a:t>Avi</a:t>
            </a:r>
            <a:endParaRPr lang="pt-BR" dirty="0"/>
          </a:p>
          <a:p>
            <a:r>
              <a:rPr lang="pt-BR" dirty="0"/>
              <a:t>Gestora do Núcleo Técnico </a:t>
            </a:r>
          </a:p>
          <a:p>
            <a:r>
              <a:rPr lang="pt-BR" dirty="0">
                <a:hlinkClick r:id="rId3"/>
              </a:rPr>
              <a:t>lucelia@famato.org.br</a:t>
            </a:r>
            <a:endParaRPr lang="pt-BR" dirty="0"/>
          </a:p>
          <a:p>
            <a:r>
              <a:rPr lang="pt-BR" dirty="0"/>
              <a:t>65 3928-4480</a:t>
            </a:r>
          </a:p>
        </p:txBody>
      </p:sp>
    </p:spTree>
    <p:extLst>
      <p:ext uri="{BB962C8B-B14F-4D97-AF65-F5344CB8AC3E}">
        <p14:creationId xmlns:p14="http://schemas.microsoft.com/office/powerpoint/2010/main" val="233751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144016"/>
            <a:ext cx="833547" cy="100811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4013041" y="3501008"/>
            <a:ext cx="936104" cy="1053116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36373" y="650559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Fonte: Ibama/MMA/projeto Biomas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5" y="857820"/>
            <a:ext cx="5760640" cy="539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2" y="5151565"/>
            <a:ext cx="1338663" cy="13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412437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MT: 35%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12437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MS: 65%</a:t>
            </a:r>
          </a:p>
        </p:txBody>
      </p:sp>
      <p:sp>
        <p:nvSpPr>
          <p:cNvPr id="14" name="Elipse 13"/>
          <p:cNvSpPr/>
          <p:nvPr/>
        </p:nvSpPr>
        <p:spPr>
          <a:xfrm>
            <a:off x="2726583" y="3553566"/>
            <a:ext cx="990110" cy="11088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96029"/>
              </p:ext>
            </p:extLst>
          </p:nvPr>
        </p:nvGraphicFramePr>
        <p:xfrm>
          <a:off x="7578480" y="4591666"/>
          <a:ext cx="4211960" cy="2067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8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Caracterização do bioma Pantanal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2048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Área </a:t>
                      </a:r>
                      <a:br>
                        <a:rPr lang="pt-BR" sz="1600" u="none" strike="noStrike" dirty="0">
                          <a:effectLst/>
                        </a:rPr>
                      </a:br>
                      <a:r>
                        <a:rPr lang="pt-BR" sz="1200" u="none" strike="noStrike" dirty="0">
                          <a:effectLst/>
                        </a:rPr>
                        <a:t>(Milhões de ha)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2048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2048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Vegetação Remanescente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12,58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83,14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Área ocupada </a:t>
                      </a:r>
                      <a:r>
                        <a:rPr lang="pt-BR" sz="1100" u="none" strike="noStrike" dirty="0">
                          <a:effectLst/>
                        </a:rPr>
                        <a:t>(Ações Antrópicas)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    2,30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15,18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Água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0,25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1,68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15,13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effectLst/>
                        </a:rPr>
                        <a:t>100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Conector de seta reta 21"/>
          <p:cNvCxnSpPr/>
          <p:nvPr/>
        </p:nvCxnSpPr>
        <p:spPr>
          <a:xfrm flipH="1">
            <a:off x="2492557" y="3914908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23"/>
          <p:cNvCxnSpPr/>
          <p:nvPr/>
        </p:nvCxnSpPr>
        <p:spPr>
          <a:xfrm flipH="1">
            <a:off x="2564565" y="4293096"/>
            <a:ext cx="504056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611756" y="396155"/>
            <a:ext cx="449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Uso e Ocupação do Solo </a:t>
            </a:r>
          </a:p>
        </p:txBody>
      </p:sp>
    </p:spTree>
    <p:extLst>
      <p:ext uri="{BB962C8B-B14F-4D97-AF65-F5344CB8AC3E}">
        <p14:creationId xmlns:p14="http://schemas.microsoft.com/office/powerpoint/2010/main" val="36171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144016"/>
            <a:ext cx="833547" cy="1008112"/>
          </a:xfrm>
          <a:prstGeom prst="rect">
            <a:avLst/>
          </a:prstGeom>
        </p:spPr>
      </p:pic>
      <p:pic>
        <p:nvPicPr>
          <p:cNvPr id="18" name="Picture 2" descr="http://www.sema.mt.gov.br/images/stories/templates/Mapa_Biomas_M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8" y="1296144"/>
            <a:ext cx="6286540" cy="558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310409" y="5351567"/>
            <a:ext cx="2124235" cy="12961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49616"/>
              </p:ext>
            </p:extLst>
          </p:nvPr>
        </p:nvGraphicFramePr>
        <p:xfrm>
          <a:off x="7481324" y="1445938"/>
          <a:ext cx="2736304" cy="4952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0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MUNICÍPIO</a:t>
                      </a:r>
                    </a:p>
                  </a:txBody>
                  <a:tcPr marL="9525" marR="9525" marT="9525" marB="0" anchor="ctr"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Barão de Melgaço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Cáceres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Cuiabá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Curvelandia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Figueiropolis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D' Oeste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Gloria D' Oeste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Itiquira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Juscimeira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Lambari D'Oeste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Mirassol D'Oeste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Nossa Senhora do Livramento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Poconé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Porto Esperidião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Santo Antônio do Leverger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033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Várzea Grande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198307" y="40529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Municípios MT com áreas incidente no Bioma Pantanal</a:t>
            </a:r>
          </a:p>
        </p:txBody>
      </p:sp>
    </p:spTree>
    <p:extLst>
      <p:ext uri="{BB962C8B-B14F-4D97-AF65-F5344CB8AC3E}">
        <p14:creationId xmlns:p14="http://schemas.microsoft.com/office/powerpoint/2010/main" val="319298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096" y="651724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Fonte: Estimativa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2258515" y="980728"/>
            <a:ext cx="6980756" cy="899346"/>
            <a:chOff x="1500166" y="857232"/>
            <a:chExt cx="4795647" cy="512257"/>
          </a:xfrm>
        </p:grpSpPr>
        <p:sp>
          <p:nvSpPr>
            <p:cNvPr id="59" name="Rounded Rectangle 12"/>
            <p:cNvSpPr/>
            <p:nvPr/>
          </p:nvSpPr>
          <p:spPr bwMode="auto">
            <a:xfrm>
              <a:off x="1500166" y="857232"/>
              <a:ext cx="2143140" cy="512257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400">
                <a:solidFill>
                  <a:prstClr val="black"/>
                </a:solidFill>
              </a:endParaRPr>
            </a:p>
          </p:txBody>
        </p:sp>
        <p:sp>
          <p:nvSpPr>
            <p:cNvPr id="60" name="CaixaDeTexto 12"/>
            <p:cNvSpPr txBox="1">
              <a:spLocks noChangeArrowheads="1"/>
            </p:cNvSpPr>
            <p:nvPr/>
          </p:nvSpPr>
          <p:spPr bwMode="auto">
            <a:xfrm>
              <a:off x="1535388" y="938612"/>
              <a:ext cx="2110292" cy="33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defRPr/>
              </a:pPr>
              <a:r>
                <a:rPr lang="pt-BR" sz="1600" b="1" dirty="0">
                  <a:solidFill>
                    <a:prstClr val="black"/>
                  </a:solidFill>
                  <a:ea typeface="Arial" pitchFamily="-110" charset="0"/>
                  <a:cs typeface="Arial"/>
                </a:rPr>
                <a:t>Área dos Municípios</a:t>
              </a:r>
            </a:p>
            <a:p>
              <a:pPr algn="ctr" fontAlgn="base">
                <a:defRPr/>
              </a:pPr>
              <a:r>
                <a:rPr lang="pt-BR" sz="1600" dirty="0">
                  <a:solidFill>
                    <a:prstClr val="black"/>
                  </a:solidFill>
                  <a:cs typeface="Arial" charset="0"/>
                </a:rPr>
                <a:t>96.192 </a:t>
              </a:r>
              <a:r>
                <a:rPr lang="pt-BR" sz="1600" dirty="0">
                  <a:solidFill>
                    <a:prstClr val="black"/>
                  </a:solidFill>
                  <a:ea typeface="Arial" pitchFamily="-110" charset="0"/>
                  <a:cs typeface="Arial"/>
                </a:rPr>
                <a:t>km</a:t>
              </a:r>
              <a:r>
                <a:rPr lang="pt-BR" sz="1600" baseline="30000" dirty="0">
                  <a:solidFill>
                    <a:prstClr val="black"/>
                  </a:solidFill>
                  <a:ea typeface="Arial" pitchFamily="-110" charset="0"/>
                  <a:cs typeface="Arial"/>
                </a:rPr>
                <a:t>2</a:t>
              </a:r>
              <a:r>
                <a:rPr lang="pt-BR" sz="1600" dirty="0">
                  <a:solidFill>
                    <a:prstClr val="black"/>
                  </a:solidFill>
                  <a:ea typeface="Arial" pitchFamily="-110" charset="0"/>
                  <a:cs typeface="Arial"/>
                </a:rPr>
                <a:t> (10,6% de MT)</a:t>
              </a:r>
              <a:endParaRPr lang="pt-BR" b="1" dirty="0">
                <a:solidFill>
                  <a:prstClr val="black"/>
                </a:solidFill>
                <a:ea typeface="Arial" pitchFamily="-110" charset="0"/>
                <a:cs typeface="Arial"/>
              </a:endParaRPr>
            </a:p>
          </p:txBody>
        </p:sp>
        <p:sp>
          <p:nvSpPr>
            <p:cNvPr id="61" name="Rounded Rectangle 14"/>
            <p:cNvSpPr/>
            <p:nvPr/>
          </p:nvSpPr>
          <p:spPr bwMode="auto">
            <a:xfrm>
              <a:off x="4214810" y="857232"/>
              <a:ext cx="2081003" cy="512257"/>
            </a:xfrm>
            <a:prstGeom prst="round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400">
                <a:solidFill>
                  <a:prstClr val="black"/>
                </a:solidFill>
              </a:endParaRPr>
            </a:p>
          </p:txBody>
        </p:sp>
        <p:sp>
          <p:nvSpPr>
            <p:cNvPr id="63" name="CaixaDeTexto 12"/>
            <p:cNvSpPr txBox="1">
              <a:spLocks noChangeArrowheads="1"/>
            </p:cNvSpPr>
            <p:nvPr/>
          </p:nvSpPr>
          <p:spPr bwMode="auto">
            <a:xfrm>
              <a:off x="4283674" y="938612"/>
              <a:ext cx="1987601" cy="333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b="1" dirty="0">
                  <a:solidFill>
                    <a:prstClr val="black"/>
                  </a:solidFill>
                  <a:cs typeface="Arial" pitchFamily="34" charset="0"/>
                </a:rPr>
                <a:t>Área do Bioma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600" dirty="0">
                  <a:solidFill>
                    <a:prstClr val="black"/>
                  </a:solidFill>
                  <a:cs typeface="Arial" charset="0"/>
                </a:rPr>
                <a:t>60.942 km²(6,8% de MT)</a:t>
              </a:r>
              <a:endParaRPr lang="pt-BR" sz="16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12142"/>
              </p:ext>
            </p:extLst>
          </p:nvPr>
        </p:nvGraphicFramePr>
        <p:xfrm>
          <a:off x="2479454" y="2132857"/>
          <a:ext cx="7000923" cy="224790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2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53">
                <a:tc>
                  <a:txBody>
                    <a:bodyPr/>
                    <a:lstStyle/>
                    <a:p>
                      <a:r>
                        <a:rPr lang="pt-BR" sz="1400" dirty="0"/>
                        <a:t>Uso</a:t>
                      </a:r>
                      <a:r>
                        <a:rPr lang="pt-BR" sz="1400" baseline="0" dirty="0"/>
                        <a:t> e ocupação do Bioma</a:t>
                      </a:r>
                      <a:endParaRPr lang="pt-BR" sz="1400" dirty="0"/>
                    </a:p>
                  </a:txBody>
                  <a:tcPr anchor="ctr">
                    <a:solidFill>
                      <a:srgbClr val="0C6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Área                                </a:t>
                      </a:r>
                      <a:r>
                        <a:rPr lang="pt-BR" sz="1100" dirty="0"/>
                        <a:t>(milhões</a:t>
                      </a:r>
                      <a:r>
                        <a:rPr lang="pt-BR" sz="1100" baseline="0" dirty="0"/>
                        <a:t> de</a:t>
                      </a:r>
                      <a:r>
                        <a:rPr lang="pt-BR" sz="1100" dirty="0"/>
                        <a:t> ha)</a:t>
                      </a:r>
                    </a:p>
                  </a:txBody>
                  <a:tcPr anchor="ctr">
                    <a:solidFill>
                      <a:srgbClr val="0C6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</a:t>
                      </a:r>
                    </a:p>
                  </a:txBody>
                  <a:tcPr anchor="ctr">
                    <a:solidFill>
                      <a:srgbClr val="0C6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Área com produção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agropecuária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92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Outras Ocupações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92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Terras Indígenas e Unidades de Conservação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Área remanescente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56"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bg1"/>
                          </a:solidFill>
                        </a:rPr>
                        <a:t>Bioma </a:t>
                      </a:r>
                      <a:endParaRPr lang="pt-BR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C6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6,09</a:t>
                      </a:r>
                    </a:p>
                  </a:txBody>
                  <a:tcPr anchor="ctr">
                    <a:solidFill>
                      <a:srgbClr val="0C6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anchor="ctr">
                    <a:solidFill>
                      <a:srgbClr val="0C6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3" name="Conector reto 22"/>
          <p:cNvCxnSpPr/>
          <p:nvPr/>
        </p:nvCxnSpPr>
        <p:spPr>
          <a:xfrm rot="10800000">
            <a:off x="2137269" y="2795300"/>
            <a:ext cx="214314" cy="1588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1137931" y="3795432"/>
            <a:ext cx="1999470" cy="794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rot="10800000">
            <a:off x="2137270" y="4795564"/>
            <a:ext cx="214313" cy="1588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495600" y="46531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Rebanho Bovino 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4367808" y="4867572"/>
            <a:ext cx="3744416" cy="158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184232" y="46531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3,6 </a:t>
            </a:r>
            <a:r>
              <a:rPr lang="pt-BR" sz="1200" dirty="0"/>
              <a:t>(milhões de cabeças)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95600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Produção Agrícola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V="1">
            <a:off x="4439816" y="5443636"/>
            <a:ext cx="3744416" cy="1588"/>
          </a:xfrm>
          <a:prstGeom prst="straightConnector1">
            <a:avLst/>
          </a:prstGeom>
          <a:ln w="28575"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84232" y="522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2,1 </a:t>
            </a:r>
            <a:r>
              <a:rPr lang="pt-BR" sz="1200" dirty="0"/>
              <a:t>(milhões de toneladas)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03512" y="5867981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Área agropecuária envolve pastagem nativa e plantada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0249AE-01E4-4FD2-A04D-39DC9544603A}"/>
              </a:ext>
            </a:extLst>
          </p:cNvPr>
          <p:cNvSpPr/>
          <p:nvPr/>
        </p:nvSpPr>
        <p:spPr>
          <a:xfrm>
            <a:off x="4367808" y="275161"/>
            <a:ext cx="5210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Bioma Pantanal (MT) – Uso e Ocupação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B81A4BCD-54EE-46F4-80BE-4EB887497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-1705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88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144016"/>
            <a:ext cx="833547" cy="100811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198307" y="40529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Área de Uso Restrito em Mato Grosso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4800" y="1766957"/>
            <a:ext cx="897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Classificado de acordo com o ZSEE/MT e Lei nº 592/2017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59398"/>
              </p:ext>
            </p:extLst>
          </p:nvPr>
        </p:nvGraphicFramePr>
        <p:xfrm>
          <a:off x="1513923" y="2633917"/>
          <a:ext cx="9305112" cy="29054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Região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Imóveis</a:t>
                      </a:r>
                      <a:r>
                        <a:rPr lang="pt-BR" sz="1600" u="none" strike="noStrike" baseline="0" dirty="0">
                          <a:effectLst/>
                        </a:rPr>
                        <a:t> Cadastrados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Área Uso Restrito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Área de Soja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Área de Milho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Área Pastagem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Área em Produção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Araguaia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1.630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4.252.810,87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32.471,27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7.265,86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     2.831.219,43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 2.870.956,56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68%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Guaporé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444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  600.589,21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    501,21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      82,70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324.972,93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     325.556,84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54%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Pantanal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1.416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          4.922.499,66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                 92,80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     1.465.733,08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            1.465.825,88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30%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Total Geral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3.490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9.775.899,74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         33.065,28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7.348,56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4.621.925,44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           4.662.339,28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48%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641B47F6-2F7E-4F09-859A-A317C5BF5BB8}"/>
              </a:ext>
            </a:extLst>
          </p:cNvPr>
          <p:cNvSpPr txBox="1"/>
          <p:nvPr/>
        </p:nvSpPr>
        <p:spPr>
          <a:xfrm>
            <a:off x="174565" y="6533322"/>
            <a:ext cx="183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IMEA/2016</a:t>
            </a:r>
          </a:p>
        </p:txBody>
      </p:sp>
    </p:spTree>
    <p:extLst>
      <p:ext uri="{BB962C8B-B14F-4D97-AF65-F5344CB8AC3E}">
        <p14:creationId xmlns:p14="http://schemas.microsoft.com/office/powerpoint/2010/main" val="228301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144016"/>
            <a:ext cx="833547" cy="100811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198307" y="40529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Dados econômicos e social.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1B47F6-2F7E-4F09-859A-A317C5BF5BB8}"/>
              </a:ext>
            </a:extLst>
          </p:cNvPr>
          <p:cNvSpPr txBox="1"/>
          <p:nvPr/>
        </p:nvSpPr>
        <p:spPr>
          <a:xfrm>
            <a:off x="174565" y="6533322"/>
            <a:ext cx="183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IMEA/2016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ECDD79-1B2D-44E3-8C95-475AE38A4FEE}"/>
              </a:ext>
            </a:extLst>
          </p:cNvPr>
          <p:cNvSpPr txBox="1"/>
          <p:nvPr/>
        </p:nvSpPr>
        <p:spPr>
          <a:xfrm>
            <a:off x="397564" y="2322127"/>
            <a:ext cx="1016441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População: </a:t>
            </a:r>
            <a:r>
              <a:rPr lang="pt-BR" dirty="0"/>
              <a:t>215,64 mil habitantes (6,4%)</a:t>
            </a:r>
          </a:p>
          <a:p>
            <a:pPr>
              <a:lnSpc>
                <a:spcPct val="150000"/>
              </a:lnSpc>
            </a:pPr>
            <a:r>
              <a:rPr lang="pt-BR" b="1" dirty="0"/>
              <a:t>Atividades econômicas: </a:t>
            </a:r>
            <a:r>
              <a:rPr lang="pt-BR" dirty="0"/>
              <a:t>Bovinocultura de corte e Leite, soja, milho, algodão, cana-de-açúcar, aves e suínos.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Valor bruto dessas culturas:  </a:t>
            </a:r>
            <a:r>
              <a:rPr lang="pt-BR" dirty="0"/>
              <a:t>R$ 3,20 milhões (5,7%)</a:t>
            </a:r>
          </a:p>
          <a:p>
            <a:pPr>
              <a:lnSpc>
                <a:spcPct val="150000"/>
              </a:lnSpc>
            </a:pPr>
            <a:r>
              <a:rPr lang="pt-BR" b="1" dirty="0"/>
              <a:t>Geração de emprego: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/>
              <a:t>Direto: 5,29 mil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/>
              <a:t>Indireto: 1,43 mil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/>
              <a:t>Induzidos: 12,92 mil</a:t>
            </a: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C343BC-C3B0-4F58-9323-256F8D7D2970}"/>
              </a:ext>
            </a:extLst>
          </p:cNvPr>
          <p:cNvSpPr txBox="1"/>
          <p:nvPr/>
        </p:nvSpPr>
        <p:spPr>
          <a:xfrm>
            <a:off x="243489" y="1660738"/>
            <a:ext cx="1062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Considerando os 10 municípios com área superior a 20% incidente no Bioma Pantanal.</a:t>
            </a:r>
          </a:p>
        </p:txBody>
      </p:sp>
    </p:spTree>
    <p:extLst>
      <p:ext uri="{BB962C8B-B14F-4D97-AF65-F5344CB8AC3E}">
        <p14:creationId xmlns:p14="http://schemas.microsoft.com/office/powerpoint/2010/main" val="337525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546652" y="2676977"/>
            <a:ext cx="47653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Fronteira seca e alagada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Segurança Patrimonial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Pessoal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Animal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Risco eminente de pragas e doenças animais e vegetais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2624722"/>
            <a:ext cx="4044639" cy="4044639"/>
          </a:xfrm>
          <a:prstGeom prst="rect">
            <a:avLst/>
          </a:prstGeom>
        </p:spPr>
      </p:pic>
      <p:sp>
        <p:nvSpPr>
          <p:cNvPr id="6" name="Seta para a esquerda e para a direita 5"/>
          <p:cNvSpPr/>
          <p:nvPr/>
        </p:nvSpPr>
        <p:spPr>
          <a:xfrm rot="20198688" flipV="1">
            <a:off x="7696085" y="3998224"/>
            <a:ext cx="465329" cy="211293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e para a direita 12"/>
          <p:cNvSpPr/>
          <p:nvPr/>
        </p:nvSpPr>
        <p:spPr>
          <a:xfrm rot="20198688" flipV="1">
            <a:off x="8047795" y="4306727"/>
            <a:ext cx="474867" cy="207174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589078" y="1441539"/>
            <a:ext cx="9013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Preocupação com a fronteira com Bolívia</a:t>
            </a:r>
          </a:p>
          <a:p>
            <a:endParaRPr lang="pt-BR" dirty="0"/>
          </a:p>
        </p:txBody>
      </p:sp>
      <p:sp>
        <p:nvSpPr>
          <p:cNvPr id="9" name="Fluxograma: Conector 8"/>
          <p:cNvSpPr/>
          <p:nvPr/>
        </p:nvSpPr>
        <p:spPr>
          <a:xfrm>
            <a:off x="7464153" y="3789040"/>
            <a:ext cx="1274173" cy="858000"/>
          </a:xfrm>
          <a:prstGeom prst="flowChartConnector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27A3ED5-888C-4FAB-B4E3-F9818CA7B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7E2BE2B-9F01-46E4-AC83-A400B8A64886}"/>
              </a:ext>
            </a:extLst>
          </p:cNvPr>
          <p:cNvSpPr/>
          <p:nvPr/>
        </p:nvSpPr>
        <p:spPr>
          <a:xfrm>
            <a:off x="4824537" y="344846"/>
            <a:ext cx="5009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Dificuldades do Pecuarista Pantaneiro</a:t>
            </a:r>
          </a:p>
        </p:txBody>
      </p:sp>
    </p:spTree>
    <p:extLst>
      <p:ext uri="{BB962C8B-B14F-4D97-AF65-F5344CB8AC3E}">
        <p14:creationId xmlns:p14="http://schemas.microsoft.com/office/powerpoint/2010/main" val="263223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144016"/>
            <a:ext cx="833547" cy="100811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8A42C75-2764-475E-834B-2866C35C573D}"/>
              </a:ext>
            </a:extLst>
          </p:cNvPr>
          <p:cNvSpPr txBox="1"/>
          <p:nvPr/>
        </p:nvSpPr>
        <p:spPr>
          <a:xfrm>
            <a:off x="835834" y="1525769"/>
            <a:ext cx="11183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Limpeza de área;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Substituição da pastagens nativa;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Implantação da Agricultura no planalto;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Construção e manutenção dos aceiros;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Retirada das plantas invasoras;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Utilização de fogo como técnica de manejo;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Definição do Uso das áreas de Uso Restrito;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Redução no valor do ITR nas áreas inundadas;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000" dirty="0">
                <a:solidFill>
                  <a:srgbClr val="003217"/>
                </a:solidFill>
                <a:latin typeface="Calibri" pitchFamily="34" charset="0"/>
              </a:rPr>
              <a:t>Pagamento por serviços ambientais / compensação de reserva legal dos outros Biomas.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t-BR" sz="2000" dirty="0">
              <a:solidFill>
                <a:srgbClr val="003217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003217"/>
              </a:solidFill>
              <a:latin typeface="Calibri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419A3A-4F09-47A2-9C50-529D908D7B44}"/>
              </a:ext>
            </a:extLst>
          </p:cNvPr>
          <p:cNvSpPr/>
          <p:nvPr/>
        </p:nvSpPr>
        <p:spPr>
          <a:xfrm>
            <a:off x="4360711" y="417239"/>
            <a:ext cx="5009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Dificuldades do Pecuarista Pantaneiro</a:t>
            </a:r>
          </a:p>
        </p:txBody>
      </p:sp>
    </p:spTree>
    <p:extLst>
      <p:ext uri="{BB962C8B-B14F-4D97-AF65-F5344CB8AC3E}">
        <p14:creationId xmlns:p14="http://schemas.microsoft.com/office/powerpoint/2010/main" val="35809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18605"/>
          <a:stretch/>
        </p:blipFill>
        <p:spPr>
          <a:xfrm>
            <a:off x="0" y="0"/>
            <a:ext cx="779287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144016"/>
            <a:ext cx="833547" cy="10081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" b="50810"/>
          <a:stretch/>
        </p:blipFill>
        <p:spPr>
          <a:xfrm flipH="1">
            <a:off x="4134678" y="5661248"/>
            <a:ext cx="10853531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2" y="5661248"/>
            <a:ext cx="2536108" cy="72590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953425" y="1733266"/>
            <a:ext cx="3698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Obrigada!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b="1" dirty="0"/>
              <a:t>Lucélia Avi</a:t>
            </a:r>
          </a:p>
          <a:p>
            <a:r>
              <a:rPr lang="pt-BR" sz="2400" dirty="0">
                <a:hlinkClick r:id="rId6"/>
              </a:rPr>
              <a:t>lucelia@famato.org.br</a:t>
            </a:r>
            <a:endParaRPr lang="pt-BR" sz="2400" dirty="0"/>
          </a:p>
          <a:p>
            <a:r>
              <a:rPr lang="pt-BR" sz="2400" dirty="0"/>
              <a:t>65 3928-4480</a:t>
            </a:r>
          </a:p>
        </p:txBody>
      </p:sp>
    </p:spTree>
    <p:extLst>
      <p:ext uri="{BB962C8B-B14F-4D97-AF65-F5344CB8AC3E}">
        <p14:creationId xmlns:p14="http://schemas.microsoft.com/office/powerpoint/2010/main" val="2856973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503</Words>
  <Application>Microsoft Office PowerPoint</Application>
  <PresentationFormat>Widescreen</PresentationFormat>
  <Paragraphs>162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Guto Zanata</dc:creator>
  <cp:lastModifiedBy>Gestora N.Técnico</cp:lastModifiedBy>
  <cp:revision>31</cp:revision>
  <dcterms:created xsi:type="dcterms:W3CDTF">2017-01-13T11:10:36Z</dcterms:created>
  <dcterms:modified xsi:type="dcterms:W3CDTF">2017-11-27T20:57:49Z</dcterms:modified>
</cp:coreProperties>
</file>