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6" r:id="rId4"/>
    <p:sldId id="261" r:id="rId5"/>
    <p:sldId id="260" r:id="rId6"/>
    <p:sldId id="268" r:id="rId7"/>
    <p:sldId id="267" r:id="rId8"/>
    <p:sldId id="264" r:id="rId9"/>
    <p:sldId id="265" r:id="rId10"/>
  </p:sldIdLst>
  <p:sldSz cx="9144000" cy="6858000" type="screen4x3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/>
            </a:pPr>
            <a:r>
              <a:rPr lang="pt-BR" dirty="0"/>
              <a:t>Quantidade</a:t>
            </a:r>
            <a:r>
              <a:rPr lang="pt-BR" baseline="0" dirty="0"/>
              <a:t> Mensal de </a:t>
            </a:r>
            <a:r>
              <a:rPr lang="pt-BR" baseline="0" dirty="0" smtClean="0"/>
              <a:t>Reclamações </a:t>
            </a:r>
            <a:r>
              <a:rPr lang="pt-BR" baseline="0" dirty="0"/>
              <a:t>TELEFONIA CELULAR</a:t>
            </a:r>
            <a:endParaRPr lang="pt-BR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1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chemeClr val="bg1">
                  <a:lumMod val="75000"/>
                </a:schemeClr>
              </a:solidFill>
            </c:spPr>
          </c:dPt>
          <c:dPt>
            <c:idx val="4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5"/>
            <c:spPr>
              <a:solidFill>
                <a:schemeClr val="accent4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1.8481640290013261E-2"/>
                  <c:y val="-1.2992284168876165E-2"/>
                </c:manualLayout>
              </c:layout>
              <c:showVal val="1"/>
            </c:dLbl>
            <c:dLbl>
              <c:idx val="1"/>
              <c:layout>
                <c:manualLayout>
                  <c:x val="1.5841584158415845E-2"/>
                  <c:y val="-9.7444688802824954E-3"/>
                </c:manualLayout>
              </c:layout>
              <c:showVal val="1"/>
            </c:dLbl>
            <c:dLbl>
              <c:idx val="2"/>
              <c:layout>
                <c:manualLayout>
                  <c:x val="7.9207920792079226E-3"/>
                  <c:y val="-9.7442131266571221E-3"/>
                </c:manualLayout>
              </c:layout>
              <c:showVal val="1"/>
            </c:dLbl>
            <c:dLbl>
              <c:idx val="3"/>
              <c:layout>
                <c:manualLayout>
                  <c:x val="1.8481848184818486E-2"/>
                  <c:y val="-1.2992284168876165E-2"/>
                </c:manualLayout>
              </c:layout>
              <c:showVal val="1"/>
            </c:dLbl>
            <c:dLbl>
              <c:idx val="4"/>
              <c:layout>
                <c:manualLayout>
                  <c:x val="1.8481848184818486E-2"/>
                  <c:y val="-1.2992284168876165E-2"/>
                </c:manualLayout>
              </c:layout>
              <c:showVal val="1"/>
            </c:dLbl>
            <c:dLbl>
              <c:idx val="5"/>
              <c:layout>
                <c:manualLayout>
                  <c:x val="1.8481848184818388E-2"/>
                  <c:y val="-1.6240355211095209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Val val="1"/>
          </c:dLbls>
          <c:cat>
            <c:strRef>
              <c:f>DADOS!$A$4:$A$9</c:f>
              <c:strCache>
                <c:ptCount val="6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</c:strCache>
            </c:strRef>
          </c:cat>
          <c:val>
            <c:numRef>
              <c:f>DADOS!$B$4:$B$9</c:f>
              <c:numCache>
                <c:formatCode>#,##0</c:formatCode>
                <c:ptCount val="6"/>
                <c:pt idx="0">
                  <c:v>723</c:v>
                </c:pt>
                <c:pt idx="1">
                  <c:v>629</c:v>
                </c:pt>
                <c:pt idx="2">
                  <c:v>994</c:v>
                </c:pt>
                <c:pt idx="3">
                  <c:v>853</c:v>
                </c:pt>
                <c:pt idx="4">
                  <c:v>899</c:v>
                </c:pt>
                <c:pt idx="5">
                  <c:v>862</c:v>
                </c:pt>
              </c:numCache>
            </c:numRef>
          </c:val>
        </c:ser>
        <c:dLbls/>
        <c:gapWidth val="97"/>
        <c:gapDepth val="190"/>
        <c:shape val="box"/>
        <c:axId val="95561600"/>
        <c:axId val="47857664"/>
        <c:axId val="0"/>
      </c:bar3DChart>
      <c:catAx>
        <c:axId val="95561600"/>
        <c:scaling>
          <c:orientation val="minMax"/>
        </c:scaling>
        <c:axPos val="b"/>
        <c:tickLblPos val="nextTo"/>
        <c:crossAx val="47857664"/>
        <c:crosses val="autoZero"/>
        <c:auto val="1"/>
        <c:lblAlgn val="ctr"/>
        <c:lblOffset val="100"/>
      </c:catAx>
      <c:valAx>
        <c:axId val="47857664"/>
        <c:scaling>
          <c:orientation val="minMax"/>
          <c:max val="1200"/>
        </c:scaling>
        <c:axPos val="l"/>
        <c:majorGridlines/>
        <c:numFmt formatCode="#,##0" sourceLinked="1"/>
        <c:tickLblPos val="nextTo"/>
        <c:crossAx val="95561600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/>
            </a:pPr>
            <a:r>
              <a:rPr lang="pt-BR" dirty="0"/>
              <a:t>Ranking de </a:t>
            </a:r>
            <a:r>
              <a:rPr lang="pt-BR" dirty="0" smtClean="0"/>
              <a:t>Reclamações</a:t>
            </a:r>
            <a:r>
              <a:rPr lang="pt-BR" baseline="0" dirty="0" smtClean="0"/>
              <a:t> </a:t>
            </a:r>
            <a:r>
              <a:rPr lang="pt-BR" dirty="0" smtClean="0"/>
              <a:t>por </a:t>
            </a:r>
            <a:r>
              <a:rPr lang="pt-BR" dirty="0"/>
              <a:t>Fornecedor</a:t>
            </a:r>
            <a:r>
              <a:rPr lang="pt-BR" baseline="0" dirty="0"/>
              <a:t> </a:t>
            </a:r>
            <a:endParaRPr lang="pt-BR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1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chemeClr val="bg1">
                  <a:lumMod val="75000"/>
                </a:schemeClr>
              </a:solidFill>
            </c:spPr>
          </c:dPt>
          <c:dPt>
            <c:idx val="4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1.8481640290013261E-2"/>
                  <c:y val="-1.2992284168876165E-2"/>
                </c:manualLayout>
              </c:layout>
              <c:showVal val="1"/>
            </c:dLbl>
            <c:dLbl>
              <c:idx val="1"/>
              <c:layout>
                <c:manualLayout>
                  <c:x val="1.5841584158415845E-2"/>
                  <c:y val="-9.7444688802824954E-3"/>
                </c:manualLayout>
              </c:layout>
              <c:showVal val="1"/>
            </c:dLbl>
            <c:dLbl>
              <c:idx val="2"/>
              <c:layout>
                <c:manualLayout>
                  <c:x val="7.9207920792079226E-3"/>
                  <c:y val="-9.7442131266571221E-3"/>
                </c:manualLayout>
              </c:layout>
              <c:showVal val="1"/>
            </c:dLbl>
            <c:dLbl>
              <c:idx val="3"/>
              <c:layout>
                <c:manualLayout>
                  <c:x val="1.8481848184818486E-2"/>
                  <c:y val="-1.2992284168876165E-2"/>
                </c:manualLayout>
              </c:layout>
              <c:showVal val="1"/>
            </c:dLbl>
            <c:dLbl>
              <c:idx val="4"/>
              <c:layout>
                <c:manualLayout>
                  <c:x val="1.8481848184818486E-2"/>
                  <c:y val="-1.2992284168876165E-2"/>
                </c:manualLayout>
              </c:layout>
              <c:showVal val="1"/>
            </c:dLbl>
            <c:dLbl>
              <c:idx val="5"/>
              <c:layout>
                <c:manualLayout>
                  <c:x val="1.8481848184818388E-2"/>
                  <c:y val="-1.6240355211095209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Val val="1"/>
          </c:dLbls>
          <c:cat>
            <c:strRef>
              <c:f>RANKING!$B$3:$B$7</c:f>
              <c:strCache>
                <c:ptCount val="5"/>
                <c:pt idx="0">
                  <c:v>CLARO</c:v>
                </c:pt>
                <c:pt idx="1">
                  <c:v>VIVO</c:v>
                </c:pt>
                <c:pt idx="2">
                  <c:v>TIM</c:v>
                </c:pt>
                <c:pt idx="3">
                  <c:v>OI MOVEL</c:v>
                </c:pt>
                <c:pt idx="4">
                  <c:v>NEXTEL</c:v>
                </c:pt>
              </c:strCache>
            </c:strRef>
          </c:cat>
          <c:val>
            <c:numRef>
              <c:f>RANKING!$D$3:$D$7</c:f>
              <c:numCache>
                <c:formatCode>#,##0</c:formatCode>
                <c:ptCount val="5"/>
                <c:pt idx="0">
                  <c:v>2837</c:v>
                </c:pt>
                <c:pt idx="1">
                  <c:v>1190</c:v>
                </c:pt>
                <c:pt idx="2">
                  <c:v>1037</c:v>
                </c:pt>
                <c:pt idx="3">
                  <c:v>941</c:v>
                </c:pt>
                <c:pt idx="4">
                  <c:v>39</c:v>
                </c:pt>
              </c:numCache>
            </c:numRef>
          </c:val>
        </c:ser>
        <c:dLbls/>
        <c:gapWidth val="97"/>
        <c:gapDepth val="190"/>
        <c:shape val="box"/>
        <c:axId val="47897984"/>
        <c:axId val="47776896"/>
        <c:axId val="0"/>
      </c:bar3DChart>
      <c:catAx>
        <c:axId val="47897984"/>
        <c:scaling>
          <c:orientation val="minMax"/>
        </c:scaling>
        <c:axPos val="b"/>
        <c:tickLblPos val="nextTo"/>
        <c:crossAx val="47776896"/>
        <c:crosses val="autoZero"/>
        <c:auto val="1"/>
        <c:lblAlgn val="ctr"/>
        <c:lblOffset val="100"/>
      </c:catAx>
      <c:valAx>
        <c:axId val="47776896"/>
        <c:scaling>
          <c:orientation val="minMax"/>
          <c:max val="3500"/>
        </c:scaling>
        <c:axPos val="l"/>
        <c:majorGridlines/>
        <c:numFmt formatCode="#,##0" sourceLinked="1"/>
        <c:tickLblPos val="nextTo"/>
        <c:crossAx val="47897984"/>
        <c:crosses val="autoZero"/>
        <c:crossBetween val="between"/>
        <c:majorUnit val="500"/>
      </c:valAx>
    </c:plotArea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E836-6F22-466A-B9D9-69B5778F99DD}" type="datetimeFigureOut">
              <a:rPr lang="pt-BR" smtClean="0"/>
              <a:pPr/>
              <a:t>15/07/2015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A1706-81F9-4272-8AB6-D51371D9F5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24589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E836-6F22-466A-B9D9-69B5778F99DD}" type="datetimeFigureOut">
              <a:rPr lang="pt-BR" smtClean="0"/>
              <a:pPr/>
              <a:t>15/07/2015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A1706-81F9-4272-8AB6-D51371D9F5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74406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E836-6F22-466A-B9D9-69B5778F99DD}" type="datetimeFigureOut">
              <a:rPr lang="pt-BR" smtClean="0"/>
              <a:pPr/>
              <a:t>15/07/2015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A1706-81F9-4272-8AB6-D51371D9F5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47136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E836-6F22-466A-B9D9-69B5778F99DD}" type="datetimeFigureOut">
              <a:rPr lang="pt-BR" smtClean="0"/>
              <a:pPr/>
              <a:t>15/07/2015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A1706-81F9-4272-8AB6-D51371D9F5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28910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E836-6F22-466A-B9D9-69B5778F99DD}" type="datetimeFigureOut">
              <a:rPr lang="pt-BR" smtClean="0"/>
              <a:pPr/>
              <a:t>15/07/2015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A1706-81F9-4272-8AB6-D51371D9F5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58621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E836-6F22-466A-B9D9-69B5778F99DD}" type="datetimeFigureOut">
              <a:rPr lang="pt-BR" smtClean="0"/>
              <a:pPr/>
              <a:t>15/07/2015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A1706-81F9-4272-8AB6-D51371D9F5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38832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E836-6F22-466A-B9D9-69B5778F99DD}" type="datetimeFigureOut">
              <a:rPr lang="pt-BR" smtClean="0"/>
              <a:pPr/>
              <a:t>15/07/2015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A1706-81F9-4272-8AB6-D51371D9F5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13954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E836-6F22-466A-B9D9-69B5778F99DD}" type="datetimeFigureOut">
              <a:rPr lang="pt-BR" smtClean="0"/>
              <a:pPr/>
              <a:t>15/07/2015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A1706-81F9-4272-8AB6-D51371D9F5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4958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E836-6F22-466A-B9D9-69B5778F99DD}" type="datetimeFigureOut">
              <a:rPr lang="pt-BR" smtClean="0"/>
              <a:pPr/>
              <a:t>15/07/2015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A1706-81F9-4272-8AB6-D51371D9F5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6631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E836-6F22-466A-B9D9-69B5778F99DD}" type="datetimeFigureOut">
              <a:rPr lang="pt-BR" smtClean="0"/>
              <a:pPr/>
              <a:t>15/07/2015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A1706-81F9-4272-8AB6-D51371D9F5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45368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E836-6F22-466A-B9D9-69B5778F99DD}" type="datetimeFigureOut">
              <a:rPr lang="pt-BR" smtClean="0"/>
              <a:pPr/>
              <a:t>15/07/2015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A1706-81F9-4272-8AB6-D51371D9F5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39924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AE836-6F22-466A-B9D9-69B5778F99DD}" type="datetimeFigureOut">
              <a:rPr lang="pt-BR" smtClean="0"/>
              <a:pPr/>
              <a:t>15/07/2015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A1706-81F9-4272-8AB6-D51371D9F5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10208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meço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920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lide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0943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6025" y="980728"/>
            <a:ext cx="671195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98274314"/>
              </p:ext>
            </p:extLst>
          </p:nvPr>
        </p:nvGraphicFramePr>
        <p:xfrm>
          <a:off x="1619672" y="2276872"/>
          <a:ext cx="5904656" cy="26294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5737"/>
                <a:gridCol w="1684856"/>
                <a:gridCol w="735210"/>
                <a:gridCol w="677772"/>
                <a:gridCol w="1321081"/>
              </a:tblGrid>
              <a:tr h="149267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Empresa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Total de audiências realizadas  (Acordo/(acordo+sem acordo)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Sem acordo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Acordo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Resolutividade (Acordo/(acordo</a:t>
                      </a:r>
                      <a:r>
                        <a:rPr lang="pt-BR" sz="1300" u="none" strike="noStrike" dirty="0" smtClean="0">
                          <a:effectLst/>
                        </a:rPr>
                        <a:t>+ sem </a:t>
                      </a:r>
                      <a:r>
                        <a:rPr lang="pt-BR" sz="1300" u="none" strike="noStrike" dirty="0">
                          <a:effectLst/>
                        </a:rPr>
                        <a:t>acordo)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4198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>
                          <a:effectLst/>
                        </a:rPr>
                        <a:t>TIM CELULAR S/A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>
                          <a:effectLst/>
                        </a:rPr>
                        <a:t>28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>
                          <a:effectLst/>
                        </a:rPr>
                        <a:t>3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>
                          <a:effectLst/>
                        </a:rPr>
                        <a:t>25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effectLst/>
                        </a:rPr>
                        <a:t>89%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4198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>
                          <a:effectLst/>
                        </a:rPr>
                        <a:t>OI MÓVEL S/A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>
                          <a:effectLst/>
                        </a:rPr>
                        <a:t>35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>
                          <a:effectLst/>
                        </a:rPr>
                        <a:t>10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>
                          <a:effectLst/>
                        </a:rPr>
                        <a:t>25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effectLst/>
                        </a:rPr>
                        <a:t>71%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4198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>
                          <a:effectLst/>
                        </a:rPr>
                        <a:t>VIVO S/A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>
                          <a:effectLst/>
                        </a:rPr>
                        <a:t>24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>
                          <a:effectLst/>
                        </a:rPr>
                        <a:t>8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>
                          <a:effectLst/>
                        </a:rPr>
                        <a:t>16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effectLst/>
                        </a:rPr>
                        <a:t>67%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4198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>
                          <a:effectLst/>
                        </a:rPr>
                        <a:t>CLARO S/A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>
                          <a:effectLst/>
                        </a:rPr>
                        <a:t>53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>
                          <a:effectLst/>
                        </a:rPr>
                        <a:t>19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>
                          <a:effectLst/>
                        </a:rPr>
                        <a:t>34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effectLst/>
                        </a:rPr>
                        <a:t>64%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C:\Users\sofia.carneiro\Desktop\base para slid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1408651" y="442119"/>
            <a:ext cx="6624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rgbClr val="FF0000"/>
                </a:solidFill>
                <a:latin typeface="DIN Black" pitchFamily="18" charset="0"/>
              </a:rPr>
              <a:t>Quantidade  Mensal de Reclamações – Telefonia Celular (1º semestre)</a:t>
            </a:r>
            <a:endParaRPr lang="pt-BR" sz="3200" dirty="0">
              <a:solidFill>
                <a:srgbClr val="FF0000"/>
              </a:solidFill>
              <a:latin typeface="DIN Black" pitchFamily="18" charset="0"/>
            </a:endParaRP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39444359"/>
              </p:ext>
            </p:extLst>
          </p:nvPr>
        </p:nvGraphicFramePr>
        <p:xfrm>
          <a:off x="2123728" y="1561191"/>
          <a:ext cx="5067301" cy="3910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74830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lide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403648" y="483475"/>
            <a:ext cx="698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rgbClr val="FF0000"/>
                </a:solidFill>
                <a:latin typeface="DIN Black" pitchFamily="18" charset="0"/>
              </a:rPr>
              <a:t>Ranking de reclamações por fornecedor – TELEFONIA (1º semestre de 2015)</a:t>
            </a:r>
            <a:endParaRPr lang="pt-BR" sz="3200" dirty="0">
              <a:solidFill>
                <a:srgbClr val="FF0000"/>
              </a:solidFill>
              <a:latin typeface="DIN Black" pitchFamily="18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73427366"/>
              </p:ext>
            </p:extLst>
          </p:nvPr>
        </p:nvGraphicFramePr>
        <p:xfrm>
          <a:off x="2166937" y="1671637"/>
          <a:ext cx="5069359" cy="3773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75515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lide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1214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475656" y="943853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rgbClr val="FF0000"/>
                </a:solidFill>
                <a:latin typeface="DIN Black" pitchFamily="18" charset="0"/>
              </a:rPr>
              <a:t>Dados Audiências de Conciliação</a:t>
            </a:r>
            <a:endParaRPr lang="pt-BR" sz="3600" dirty="0">
              <a:solidFill>
                <a:srgbClr val="FF0000"/>
              </a:solidFill>
              <a:latin typeface="DIN Black" pitchFamily="18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46983114"/>
              </p:ext>
            </p:extLst>
          </p:nvPr>
        </p:nvGraphicFramePr>
        <p:xfrm>
          <a:off x="1763688" y="2276872"/>
          <a:ext cx="5832647" cy="2160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7618"/>
                <a:gridCol w="1664310"/>
                <a:gridCol w="726243"/>
                <a:gridCol w="669506"/>
                <a:gridCol w="1304970"/>
              </a:tblGrid>
              <a:tr h="10801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Empresa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Total de audiências realizadas  (Acordo/(acordo+sem acordo)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Sem acordo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Acordo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Resolutividade (Acordo/(acordo</a:t>
                      </a:r>
                      <a:r>
                        <a:rPr lang="pt-BR" sz="1300" u="none" strike="noStrike" dirty="0" smtClean="0">
                          <a:effectLst/>
                        </a:rPr>
                        <a:t>+ sem </a:t>
                      </a:r>
                      <a:r>
                        <a:rPr lang="pt-BR" sz="1300" u="none" strike="noStrike" dirty="0">
                          <a:effectLst/>
                        </a:rPr>
                        <a:t>acordo)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0030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>
                          <a:effectLst/>
                        </a:rPr>
                        <a:t>TIM CELULAR S/A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>
                          <a:effectLst/>
                        </a:rPr>
                        <a:t>28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>
                          <a:effectLst/>
                        </a:rPr>
                        <a:t>3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>
                          <a:effectLst/>
                        </a:rPr>
                        <a:t>25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effectLst/>
                        </a:rPr>
                        <a:t>89%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0030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>
                          <a:effectLst/>
                        </a:rPr>
                        <a:t>OI MÓVEL S/A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>
                          <a:effectLst/>
                        </a:rPr>
                        <a:t>35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>
                          <a:effectLst/>
                        </a:rPr>
                        <a:t>10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>
                          <a:effectLst/>
                        </a:rPr>
                        <a:t>25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effectLst/>
                        </a:rPr>
                        <a:t>71%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0030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>
                          <a:effectLst/>
                        </a:rPr>
                        <a:t>VIVO S/A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>
                          <a:effectLst/>
                        </a:rPr>
                        <a:t>24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>
                          <a:effectLst/>
                        </a:rPr>
                        <a:t>8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>
                          <a:effectLst/>
                        </a:rPr>
                        <a:t>16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effectLst/>
                        </a:rPr>
                        <a:t>67%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0030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>
                          <a:effectLst/>
                        </a:rPr>
                        <a:t>CLARO S/A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>
                          <a:effectLst/>
                        </a:rPr>
                        <a:t>53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>
                          <a:effectLst/>
                        </a:rPr>
                        <a:t>19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>
                          <a:effectLst/>
                        </a:rPr>
                        <a:t>34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effectLst/>
                        </a:rPr>
                        <a:t>64%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4173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331641" y="463487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rgbClr val="FF0000"/>
                </a:solidFill>
                <a:latin typeface="DIN Black" pitchFamily="18" charset="0"/>
              </a:rPr>
              <a:t>Ranking dos fornecedores com maior número de reclamações (julho/2015):</a:t>
            </a:r>
            <a:endParaRPr lang="pt-BR" sz="3200" dirty="0">
              <a:solidFill>
                <a:srgbClr val="FF0000"/>
              </a:solidFill>
              <a:latin typeface="DIN Black" pitchFamily="18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1" y="1561191"/>
            <a:ext cx="5760640" cy="41000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0051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913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167</Words>
  <Application>Microsoft Office PowerPoint</Application>
  <PresentationFormat>Apresentação na tela (4:3)</PresentationFormat>
  <Paragraphs>67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Sofia Ayres Carneiro</dc:creator>
  <cp:lastModifiedBy>amandavs</cp:lastModifiedBy>
  <cp:revision>6</cp:revision>
  <dcterms:created xsi:type="dcterms:W3CDTF">2015-07-14T16:10:29Z</dcterms:created>
  <dcterms:modified xsi:type="dcterms:W3CDTF">2015-07-15T12:03:26Z</dcterms:modified>
</cp:coreProperties>
</file>