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60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Planilha4!$C$10</c:f>
              <c:strCache>
                <c:ptCount val="1"/>
                <c:pt idx="0">
                  <c:v>Indígenas aldeados no ensino superior público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2.329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6D-3A4D-A3F9-9EC1E1EBEA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4.672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6D-3A4D-A3F9-9EC1E1EBEA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Planilha4!$B$11:$B$12</c:f>
              <c:numCache>
                <c:formatCode>General</c:formatCode>
                <c:ptCount val="2"/>
                <c:pt idx="0">
                  <c:v>2014</c:v>
                </c:pt>
                <c:pt idx="1">
                  <c:v>2018</c:v>
                </c:pt>
              </c:numCache>
            </c:numRef>
          </c:cat>
          <c:val>
            <c:numRef>
              <c:f>Planilha4!$C$11:$C$12</c:f>
              <c:numCache>
                <c:formatCode>General</c:formatCode>
                <c:ptCount val="2"/>
                <c:pt idx="0">
                  <c:v>2329</c:v>
                </c:pt>
                <c:pt idx="1">
                  <c:v>4672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6D-3A4D-A3F9-9EC1E1EBE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6901856"/>
        <c:axId val="86902248"/>
      </c:barChart>
      <c:catAx>
        <c:axId val="869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02248"/>
        <c:crosses val="autoZero"/>
        <c:auto val="1"/>
        <c:lblAlgn val="ctr"/>
        <c:lblOffset val="100"/>
        <c:noMultiLvlLbl val="0"/>
      </c:catAx>
      <c:valAx>
        <c:axId val="86902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Planilha2!$D$6</c:f>
              <c:strCache>
                <c:ptCount val="1"/>
                <c:pt idx="0">
                  <c:v>Jovens Adultos com ensino superior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Planilha2!$C$7:$C$10</c:f>
              <c:strCache>
                <c:ptCount val="4"/>
                <c:pt idx="0">
                  <c:v>Brasil</c:v>
                </c:pt>
                <c:pt idx="1">
                  <c:v>Chile</c:v>
                </c:pt>
                <c:pt idx="2">
                  <c:v>Argentina</c:v>
                </c:pt>
                <c:pt idx="3">
                  <c:v>OCDE</c:v>
                </c:pt>
              </c:strCache>
            </c:strRef>
          </c:cat>
          <c:val>
            <c:numRef>
              <c:f>Planilha2!$D$7:$D$10</c:f>
              <c:numCache>
                <c:formatCode>0%</c:formatCode>
                <c:ptCount val="4"/>
                <c:pt idx="0">
                  <c:v>0.21</c:v>
                </c:pt>
                <c:pt idx="1">
                  <c:v>0.25</c:v>
                </c:pt>
                <c:pt idx="2">
                  <c:v>0.36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A-A645-A294-C934158CE8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6903032"/>
        <c:axId val="86903424"/>
      </c:barChart>
      <c:catAx>
        <c:axId val="8690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03424"/>
        <c:crosses val="autoZero"/>
        <c:auto val="1"/>
        <c:lblAlgn val="ctr"/>
        <c:lblOffset val="100"/>
        <c:noMultiLvlLbl val="0"/>
      </c:catAx>
      <c:valAx>
        <c:axId val="869034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0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Planilha1!$D$13</c:f>
              <c:strCache>
                <c:ptCount val="1"/>
                <c:pt idx="0">
                  <c:v>Brasil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Planilha1!$C$14:$C$15</c:f>
              <c:strCache>
                <c:ptCount val="2"/>
                <c:pt idx="0">
                  <c:v>Mestrado</c:v>
                </c:pt>
                <c:pt idx="1">
                  <c:v>Doutorado</c:v>
                </c:pt>
              </c:strCache>
            </c:strRef>
          </c:cat>
          <c:val>
            <c:numRef>
              <c:f>Planilha1!$D$14:$D$15</c:f>
              <c:numCache>
                <c:formatCode>0.00%</c:formatCode>
                <c:ptCount val="2"/>
                <c:pt idx="0">
                  <c:v>8.0000000000000002E-3</c:v>
                </c:pt>
                <c:pt idx="1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C-2C48-BBBF-A334F6D626C0}"/>
            </c:ext>
          </c:extLst>
        </c:ser>
        <c:ser>
          <c:idx val="1"/>
          <c:order val="1"/>
          <c:tx>
            <c:strRef>
              <c:f>Planilha1!$E$13</c:f>
              <c:strCache>
                <c:ptCount val="1"/>
                <c:pt idx="0">
                  <c:v>OCDE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Planilha1!$C$14:$C$15</c:f>
              <c:strCache>
                <c:ptCount val="2"/>
                <c:pt idx="0">
                  <c:v>Mestrado</c:v>
                </c:pt>
                <c:pt idx="1">
                  <c:v>Doutorado</c:v>
                </c:pt>
              </c:strCache>
            </c:strRef>
          </c:cat>
          <c:val>
            <c:numRef>
              <c:f>Planilha1!$E$14:$E$15</c:f>
              <c:numCache>
                <c:formatCode>0.00%</c:formatCode>
                <c:ptCount val="2"/>
                <c:pt idx="0" formatCode="0%">
                  <c:v>0.13</c:v>
                </c:pt>
                <c:pt idx="1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8C-2C48-BBBF-A334F6D626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6904208"/>
        <c:axId val="239566032"/>
      </c:barChart>
      <c:catAx>
        <c:axId val="8690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66032"/>
        <c:crosses val="autoZero"/>
        <c:auto val="1"/>
        <c:lblAlgn val="ctr"/>
        <c:lblOffset val="100"/>
        <c:noMultiLvlLbl val="0"/>
      </c:catAx>
      <c:valAx>
        <c:axId val="2395660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90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40215064628953334"/>
          <c:y val="1.3701957959444002E-2"/>
          <c:w val="0.18848901259539361"/>
          <c:h val="0.11523094901882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Planilha3!$B$7</c:f>
              <c:strCache>
                <c:ptCount val="1"/>
                <c:pt idx="0">
                  <c:v>Docentes Pretos e Pardos do Ensino superior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Planilha3!$A$8:$A$9</c:f>
              <c:numCache>
                <c:formatCode>General</c:formatCode>
                <c:ptCount val="2"/>
                <c:pt idx="0">
                  <c:v>2010</c:v>
                </c:pt>
                <c:pt idx="1">
                  <c:v>2019</c:v>
                </c:pt>
              </c:numCache>
            </c:numRef>
          </c:cat>
          <c:val>
            <c:numRef>
              <c:f>Planilha3!$B$8:$B$9</c:f>
              <c:numCache>
                <c:formatCode>0.00%</c:formatCode>
                <c:ptCount val="2"/>
                <c:pt idx="0">
                  <c:v>0.193</c:v>
                </c:pt>
                <c:pt idx="1">
                  <c:v>0.23599999999999999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FA-6C46-9C33-BF0AEC8B2B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39566816"/>
        <c:axId val="239567208"/>
      </c:barChart>
      <c:catAx>
        <c:axId val="2395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67208"/>
        <c:crosses val="autoZero"/>
        <c:auto val="1"/>
        <c:lblAlgn val="ctr"/>
        <c:lblOffset val="100"/>
        <c:noMultiLvlLbl val="0"/>
      </c:catAx>
      <c:valAx>
        <c:axId val="23956720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56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FF2D-C94C-474A-BF25-92FF5DFBA15B}" type="datetimeFigureOut">
              <a:rPr lang="pt-BR" smtClean="0"/>
              <a:t>10/12/2021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453ED-C8A8-4749-BD67-C577713632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95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453ED-C8A8-4749-BD67-C5777136322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43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453ED-C8A8-4749-BD67-C5777136322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79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453ED-C8A8-4749-BD67-C5777136322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91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453ED-C8A8-4749-BD67-C5777136322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33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453ED-C8A8-4749-BD67-C5777136322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8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9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A1B0-0158-4346-ADB4-ECF732B59D9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8B3F-11DD-8442-A186-6CC6710919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cianadias@uf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239" y="1566813"/>
            <a:ext cx="6457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rgbClr val="8D0101"/>
                </a:solidFill>
              </a:rPr>
              <a:t>Contribuições para a continuidade e aperfeiçoamento das Ações Afirmativas no Brasil</a:t>
            </a:r>
            <a:endParaRPr lang="en-US" sz="3600" b="1" i="1" dirty="0">
              <a:solidFill>
                <a:srgbClr val="8D010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D93227-86B1-8A44-BC65-0D380FF5356B}"/>
              </a:ext>
            </a:extLst>
          </p:cNvPr>
          <p:cNvSpPr txBox="1"/>
          <p:nvPr/>
        </p:nvSpPr>
        <p:spPr>
          <a:xfrm>
            <a:off x="757239" y="4234537"/>
            <a:ext cx="66579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8D0101"/>
                </a:solidFill>
              </a:rPr>
              <a:t>Expositora: Dra. Luciana Oliveira Dias</a:t>
            </a:r>
          </a:p>
          <a:p>
            <a:r>
              <a:rPr lang="pt-BR" sz="2600" i="1" dirty="0">
                <a:solidFill>
                  <a:srgbClr val="8D0101"/>
                </a:solidFill>
              </a:rPr>
              <a:t>Diretora da ABA</a:t>
            </a:r>
          </a:p>
          <a:p>
            <a:r>
              <a:rPr lang="pt-BR" sz="2400" i="1" dirty="0">
                <a:solidFill>
                  <a:srgbClr val="8D0101"/>
                </a:solidFill>
              </a:rPr>
              <a:t>Professora da Universidade Federal de Goiás - UFG</a:t>
            </a:r>
          </a:p>
        </p:txBody>
      </p:sp>
    </p:spTree>
    <p:extLst>
      <p:ext uri="{BB962C8B-B14F-4D97-AF65-F5344CB8AC3E}">
        <p14:creationId xmlns:p14="http://schemas.microsoft.com/office/powerpoint/2010/main" val="176765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CD1759B-E811-084F-ACF0-91B7F7A57DB5}"/>
              </a:ext>
            </a:extLst>
          </p:cNvPr>
          <p:cNvSpPr txBox="1"/>
          <p:nvPr/>
        </p:nvSpPr>
        <p:spPr>
          <a:xfrm>
            <a:off x="452038" y="153519"/>
            <a:ext cx="10195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>
                <a:solidFill>
                  <a:schemeClr val="bg1"/>
                </a:solidFill>
              </a:rPr>
              <a:t>Considerações Finais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F26D581-C54A-4147-A928-9A3158B6035F}"/>
              </a:ext>
            </a:extLst>
          </p:cNvPr>
          <p:cNvSpPr txBox="1"/>
          <p:nvPr/>
        </p:nvSpPr>
        <p:spPr>
          <a:xfrm>
            <a:off x="2974848" y="2938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9E6F4F18-316A-3E4B-9042-FE46ACD422A8}"/>
              </a:ext>
            </a:extLst>
          </p:cNvPr>
          <p:cNvSpPr txBox="1"/>
          <p:nvPr/>
        </p:nvSpPr>
        <p:spPr>
          <a:xfrm>
            <a:off x="585788" y="874270"/>
            <a:ext cx="101952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8D0101"/>
                </a:solidFill>
              </a:rPr>
              <a:t>A ABA aponta a necessidade de que os seguintes assuntos sejam contemplados na reedição da Lei 12.711: </a:t>
            </a:r>
          </a:p>
          <a:p>
            <a:pPr algn="just"/>
            <a:endParaRPr lang="pt-BR" sz="2800" b="1" i="1" dirty="0">
              <a:solidFill>
                <a:srgbClr val="8D010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>
                <a:solidFill>
                  <a:srgbClr val="8D0101"/>
                </a:solidFill>
              </a:rPr>
              <a:t>Atenção às políticas de permanência;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>
                <a:solidFill>
                  <a:srgbClr val="8D0101"/>
                </a:solidFill>
              </a:rPr>
              <a:t>Inclusão de um enfoque na pós-graduação;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>
                <a:solidFill>
                  <a:srgbClr val="8D0101"/>
                </a:solidFill>
              </a:rPr>
              <a:t>Atenção à realização de concursos públicos com ações afirmativas;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>
                <a:solidFill>
                  <a:srgbClr val="8D0101"/>
                </a:solidFill>
              </a:rPr>
              <a:t>Atenção aos saberes historicamente marginalizados;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>
                <a:solidFill>
                  <a:srgbClr val="8D0101"/>
                </a:solidFill>
              </a:rPr>
              <a:t>Inclusão das instituições de ensino superior privadas na política nacional das ações afirmativas;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i="1" dirty="0">
                <a:solidFill>
                  <a:srgbClr val="8D0101"/>
                </a:solidFill>
              </a:rPr>
              <a:t>Estabelecimento de um sistema integrado de dados sobre ações afirmativas.</a:t>
            </a:r>
          </a:p>
          <a:p>
            <a:pPr algn="just"/>
            <a:r>
              <a:rPr lang="pt-BR" sz="2800" b="1" i="1" dirty="0">
                <a:solidFill>
                  <a:srgbClr val="8D01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71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8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238" y="735285"/>
            <a:ext cx="6608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ABA</a:t>
            </a:r>
          </a:p>
          <a:p>
            <a:pPr algn="ctr"/>
            <a:r>
              <a:rPr lang="pt-BR" sz="3600" b="1" i="1" dirty="0">
                <a:solidFill>
                  <a:schemeClr val="bg1"/>
                </a:solidFill>
              </a:rPr>
              <a:t>Associação Brasileira de Antropologia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781" y="2857500"/>
            <a:ext cx="2858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</a:rPr>
              <a:t>Obrigada!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0110" y="951345"/>
            <a:ext cx="55418" cy="50245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25721215-72D3-DA43-9032-E9A8C9ED3EA8}"/>
              </a:ext>
            </a:extLst>
          </p:cNvPr>
          <p:cNvSpPr txBox="1"/>
          <p:nvPr/>
        </p:nvSpPr>
        <p:spPr>
          <a:xfrm>
            <a:off x="4705930" y="2705811"/>
            <a:ext cx="5624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i="1" dirty="0">
                <a:solidFill>
                  <a:schemeClr val="bg1"/>
                </a:solidFill>
              </a:rPr>
              <a:t>Contato:</a:t>
            </a:r>
            <a:r>
              <a:rPr lang="pt-BR" sz="2600" b="1" i="1" dirty="0">
                <a:solidFill>
                  <a:schemeClr val="accent1"/>
                </a:solidFill>
              </a:rPr>
              <a:t> </a:t>
            </a:r>
            <a:r>
              <a:rPr lang="pt-BR" sz="2600" b="1" i="1" dirty="0" err="1">
                <a:solidFill>
                  <a:schemeClr val="accent1"/>
                </a:solidFill>
              </a:rPr>
              <a:t>aba@abant.org.br</a:t>
            </a:r>
            <a:endParaRPr lang="pt-BR" sz="2600" b="1" i="1" dirty="0">
              <a:solidFill>
                <a:schemeClr val="accent1"/>
              </a:solidFill>
            </a:endParaRPr>
          </a:p>
          <a:p>
            <a:pPr algn="ctr"/>
            <a:endParaRPr lang="pt-BR" sz="2600" b="1" i="1" dirty="0">
              <a:solidFill>
                <a:schemeClr val="bg1"/>
              </a:solidFill>
            </a:endParaRPr>
          </a:p>
          <a:p>
            <a:pPr algn="ctr"/>
            <a:r>
              <a:rPr lang="pt-BR" sz="2600" b="1" i="1" dirty="0">
                <a:solidFill>
                  <a:schemeClr val="bg1"/>
                </a:solidFill>
              </a:rPr>
              <a:t>Fone: +55 61 98594-9104</a:t>
            </a:r>
          </a:p>
          <a:p>
            <a:pPr algn="just"/>
            <a:endParaRPr lang="pt-BR" sz="2000" b="1" i="1" dirty="0">
              <a:solidFill>
                <a:schemeClr val="bg1"/>
              </a:solidFill>
            </a:endParaRPr>
          </a:p>
          <a:p>
            <a:pPr algn="just"/>
            <a:endParaRPr lang="pt-BR" sz="2000" b="1" i="1" dirty="0">
              <a:solidFill>
                <a:schemeClr val="bg1"/>
              </a:solidFill>
            </a:endParaRPr>
          </a:p>
          <a:p>
            <a:pPr algn="just"/>
            <a:endParaRPr lang="pt-BR" sz="2000" b="1" i="1" dirty="0">
              <a:solidFill>
                <a:schemeClr val="bg1"/>
              </a:solidFill>
            </a:endParaRPr>
          </a:p>
          <a:p>
            <a:pPr algn="just"/>
            <a:r>
              <a:rPr lang="pt-BR" sz="2400" i="1" dirty="0">
                <a:solidFill>
                  <a:schemeClr val="bg1"/>
                </a:solidFill>
              </a:rPr>
              <a:t>Expositora: </a:t>
            </a:r>
            <a:r>
              <a:rPr lang="pt-BR" sz="2400" i="1" dirty="0" err="1">
                <a:solidFill>
                  <a:schemeClr val="bg1"/>
                </a:solidFill>
              </a:rPr>
              <a:t>Dr</a:t>
            </a:r>
            <a:r>
              <a:rPr lang="pt-BR" sz="2400" i="1" dirty="0">
                <a:solidFill>
                  <a:schemeClr val="bg1"/>
                </a:solidFill>
              </a:rPr>
              <a:t>ª Luciana de Oliveira Dias</a:t>
            </a:r>
          </a:p>
          <a:p>
            <a:pPr algn="just"/>
            <a:r>
              <a:rPr lang="pt-BR" sz="2400" i="1" dirty="0">
                <a:solidFill>
                  <a:schemeClr val="bg1"/>
                </a:solidFill>
              </a:rPr>
              <a:t>Contato: </a:t>
            </a:r>
            <a:r>
              <a:rPr lang="pt-BR" sz="2400" i="1" dirty="0">
                <a:solidFill>
                  <a:schemeClr val="bg1"/>
                </a:solidFill>
                <a:hlinkClick r:id="rId4"/>
              </a:rPr>
              <a:t>lucianadias@ufg.br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088" y="1041588"/>
            <a:ext cx="10029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rgbClr val="8D0101"/>
                </a:solidFill>
                <a:latin typeface="Calibri (corpo)"/>
              </a:rPr>
              <a:t>A </a:t>
            </a:r>
            <a:r>
              <a:rPr lang="pt-BR" sz="3400" b="1" i="1" dirty="0">
                <a:solidFill>
                  <a:srgbClr val="8D0101"/>
                </a:solidFill>
                <a:latin typeface="Calibri (corpo)"/>
              </a:rPr>
              <a:t>Associação Brasileira de Antropologia (ABA), </a:t>
            </a:r>
            <a:r>
              <a:rPr lang="pt-BR" sz="3200" b="1" dirty="0">
                <a:solidFill>
                  <a:srgbClr val="8D0101"/>
                </a:solidFill>
                <a:effectLst/>
                <a:latin typeface="Calibri (corpo)"/>
                <a:ea typeface="Times New Roman" panose="02020603050405020304" pitchFamily="18" charset="0"/>
              </a:rPr>
              <a:t>junto com seus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</a:rPr>
              <a:t>Comitê de Antropólogas/os Negras/os</a:t>
            </a:r>
            <a:r>
              <a:rPr lang="pt-BR" sz="3200" b="1" dirty="0">
                <a:solidFill>
                  <a:srgbClr val="8D0101"/>
                </a:solidFill>
                <a:effectLst/>
                <a:latin typeface="Calibri (corpo)"/>
                <a:ea typeface="Times New Roman" panose="02020603050405020304" pitchFamily="18" charset="0"/>
              </a:rPr>
              <a:t>, Comitê Quilombos,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</a:rPr>
              <a:t>Comitê de </a:t>
            </a:r>
            <a:r>
              <a:rPr lang="pt-BR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</a:rPr>
              <a:t>Antropologxs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</a:rPr>
              <a:t> Indígenas</a:t>
            </a:r>
            <a:r>
              <a:rPr lang="pt-BR" sz="3200" b="1" dirty="0">
                <a:solidFill>
                  <a:srgbClr val="8D0101"/>
                </a:solidFill>
                <a:effectLst/>
                <a:latin typeface="Calibri (corpo)"/>
                <a:ea typeface="Times New Roman" panose="02020603050405020304" pitchFamily="18" charset="0"/>
              </a:rPr>
              <a:t>, Comitê Gênero e Sexualidade,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</a:rPr>
              <a:t>Comitê Migrações e Deslocamentos</a:t>
            </a:r>
            <a:r>
              <a:rPr lang="pt-BR" sz="3200" b="1" dirty="0">
                <a:solidFill>
                  <a:srgbClr val="8D0101"/>
                </a:solidFill>
                <a:effectLst/>
                <a:latin typeface="Calibri (corpo)"/>
                <a:ea typeface="Times New Roman" panose="02020603050405020304" pitchFamily="18" charset="0"/>
              </a:rPr>
              <a:t>, Comissão de Assuntos Indígenas,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</a:rPr>
              <a:t>Comissão de Direitos Humanos</a:t>
            </a:r>
            <a:r>
              <a:rPr lang="pt-BR" sz="3200" b="1" dirty="0">
                <a:solidFill>
                  <a:srgbClr val="8D0101"/>
                </a:solidFill>
                <a:effectLst/>
                <a:latin typeface="Calibri (corpo)"/>
                <a:ea typeface="Times New Roman" panose="02020603050405020304" pitchFamily="18" charset="0"/>
              </a:rPr>
              <a:t>, Comitê Deficiência e Acessibilidade e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effectLst/>
                <a:latin typeface="Calibri (corpo)"/>
                <a:ea typeface="Times New Roman" panose="02020603050405020304" pitchFamily="18" charset="0"/>
              </a:rPr>
              <a:t>Comissão de Educação, Ciência e Tecnologia</a:t>
            </a:r>
            <a:r>
              <a:rPr lang="pt-BR" sz="3200" b="1" dirty="0">
                <a:solidFill>
                  <a:srgbClr val="8D0101"/>
                </a:solidFill>
                <a:effectLst/>
                <a:latin typeface="Calibri (corpo)"/>
                <a:ea typeface="Times New Roman" panose="02020603050405020304" pitchFamily="18" charset="0"/>
              </a:rPr>
              <a:t>, vêm afirmar a importância da continuidade </a:t>
            </a:r>
            <a:r>
              <a:rPr lang="pt-BR" sz="3200" b="1" dirty="0">
                <a:solidFill>
                  <a:srgbClr val="8D0101"/>
                </a:solidFill>
                <a:effectLst/>
                <a:highlight>
                  <a:srgbClr val="FFFFFF"/>
                </a:highlight>
                <a:latin typeface="Calibri (corpo)"/>
                <a:ea typeface="Times New Roman" panose="02020603050405020304" pitchFamily="18" charset="0"/>
              </a:rPr>
              <a:t>e do aperfeiçoamento das ações afirmativas no Brasil.</a:t>
            </a:r>
            <a:r>
              <a:rPr lang="pt-BR" sz="3200" b="1" dirty="0">
                <a:solidFill>
                  <a:srgbClr val="8D0101"/>
                </a:solidFill>
                <a:effectLst/>
                <a:latin typeface="Calibri (corpo)"/>
                <a:ea typeface="Times New Roman" panose="02020603050405020304" pitchFamily="18" charset="0"/>
              </a:rPr>
              <a:t> </a:t>
            </a:r>
            <a:endParaRPr lang="pt-BR" sz="3200" b="1" i="1" dirty="0">
              <a:solidFill>
                <a:srgbClr val="8D0101"/>
              </a:solidFill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11627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825" y="147782"/>
            <a:ext cx="1019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Cor ou raça dos(as) graduandos(as) – 2018.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A86519-7F1B-5E46-A8B4-8BD096020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245" y="871538"/>
            <a:ext cx="9265055" cy="4843462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242EEBA8-2624-5B44-8B04-976F56BB329D}"/>
              </a:ext>
            </a:extLst>
          </p:cNvPr>
          <p:cNvSpPr txBox="1"/>
          <p:nvPr/>
        </p:nvSpPr>
        <p:spPr>
          <a:xfrm>
            <a:off x="631701" y="6377524"/>
            <a:ext cx="1019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</a:rPr>
              <a:t>Fonte: V Pesquisa Nacional de Perfil Socioeconômico e Cultural dos (as) graduandos (as) das IFES(2018).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1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A86519-7F1B-5E46-A8B4-8BD096020D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012" y="799850"/>
            <a:ext cx="9086726" cy="538663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C11DA05-7EB6-C144-8C69-A7B8D81DAE38}"/>
              </a:ext>
            </a:extLst>
          </p:cNvPr>
          <p:cNvSpPr txBox="1"/>
          <p:nvPr/>
        </p:nvSpPr>
        <p:spPr>
          <a:xfrm>
            <a:off x="631701" y="6377524"/>
            <a:ext cx="1019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</a:rPr>
              <a:t>Fonte: V Pesquisa Nacional de Perfil Socioeconômico e Cultural dos (as) graduandos (as) das IFES(2018).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CD1759B-E811-084F-ACF0-91B7F7A57DB5}"/>
              </a:ext>
            </a:extLst>
          </p:cNvPr>
          <p:cNvSpPr txBox="1"/>
          <p:nvPr/>
        </p:nvSpPr>
        <p:spPr>
          <a:xfrm>
            <a:off x="452038" y="153519"/>
            <a:ext cx="1019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Cor ou raça dos(as) graduandos(as).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0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C11DA05-7EB6-C144-8C69-A7B8D81DAE38}"/>
              </a:ext>
            </a:extLst>
          </p:cNvPr>
          <p:cNvSpPr txBox="1"/>
          <p:nvPr/>
        </p:nvSpPr>
        <p:spPr>
          <a:xfrm>
            <a:off x="631701" y="6377524"/>
            <a:ext cx="10195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Fonte: V Pesquisa Nacional de Perfil </a:t>
            </a:r>
            <a:r>
              <a:rPr lang="pt-BR" sz="1400" b="1" i="1" dirty="0" err="1">
                <a:solidFill>
                  <a:schemeClr val="bg1"/>
                </a:solidFill>
              </a:rPr>
              <a:t>Socioeconômico</a:t>
            </a:r>
            <a:r>
              <a:rPr lang="pt-BR" sz="1400" b="1" i="1" dirty="0">
                <a:solidFill>
                  <a:schemeClr val="bg1"/>
                </a:solidFill>
              </a:rPr>
              <a:t> e Cultural dos (as) graduandos (as) das IFES(2018). </a:t>
            </a:r>
          </a:p>
          <a:p>
            <a:r>
              <a:rPr lang="pt-BR" b="1" i="1" dirty="0">
                <a:solidFill>
                  <a:schemeClr val="bg1"/>
                </a:solidFill>
              </a:rPr>
              <a:t/>
            </a:r>
            <a:br>
              <a:rPr lang="pt-BR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CD1759B-E811-084F-ACF0-91B7F7A57DB5}"/>
              </a:ext>
            </a:extLst>
          </p:cNvPr>
          <p:cNvSpPr txBox="1"/>
          <p:nvPr/>
        </p:nvSpPr>
        <p:spPr>
          <a:xfrm>
            <a:off x="452038" y="153519"/>
            <a:ext cx="1019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Indígenas aldeados e quilombolas no ensino superior público</a:t>
            </a:r>
            <a:br>
              <a:rPr lang="pt-BR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103F3342-50BA-B343-8290-03DE0CE82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719557"/>
              </p:ext>
            </p:extLst>
          </p:nvPr>
        </p:nvGraphicFramePr>
        <p:xfrm>
          <a:off x="949568" y="1122879"/>
          <a:ext cx="9251707" cy="493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91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C11DA05-7EB6-C144-8C69-A7B8D81DAE38}"/>
              </a:ext>
            </a:extLst>
          </p:cNvPr>
          <p:cNvSpPr txBox="1"/>
          <p:nvPr/>
        </p:nvSpPr>
        <p:spPr>
          <a:xfrm>
            <a:off x="1717551" y="6377524"/>
            <a:ext cx="10195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</a:rPr>
              <a:t>Fonte:  EDUCATION AT A GLANCE 2019 © OECD 2019. </a:t>
            </a:r>
          </a:p>
          <a:p>
            <a:endParaRPr lang="pt-BR" sz="1400" b="1" i="1" dirty="0">
              <a:solidFill>
                <a:schemeClr val="bg1"/>
              </a:solidFill>
            </a:endParaRPr>
          </a:p>
          <a:p>
            <a:r>
              <a:rPr lang="pt-BR" b="1" i="1" dirty="0">
                <a:solidFill>
                  <a:schemeClr val="bg1"/>
                </a:solidFill>
              </a:rPr>
              <a:t/>
            </a:r>
            <a:br>
              <a:rPr lang="pt-BR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CD1759B-E811-084F-ACF0-91B7F7A57DB5}"/>
              </a:ext>
            </a:extLst>
          </p:cNvPr>
          <p:cNvSpPr txBox="1"/>
          <p:nvPr/>
        </p:nvSpPr>
        <p:spPr>
          <a:xfrm>
            <a:off x="452038" y="153519"/>
            <a:ext cx="101952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Jovens adultos (25-34 anos) com curso superior.</a:t>
            </a:r>
            <a:r>
              <a:rPr lang="pt-BR" b="1" i="1" dirty="0">
                <a:solidFill>
                  <a:schemeClr val="bg1"/>
                </a:solidFill>
              </a:rPr>
              <a:t/>
            </a:r>
            <a:br>
              <a:rPr lang="pt-BR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8FB2B9B8-EBB2-364E-83B0-9B9ECBC07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240987"/>
              </p:ext>
            </p:extLst>
          </p:nvPr>
        </p:nvGraphicFramePr>
        <p:xfrm>
          <a:off x="1085984" y="953369"/>
          <a:ext cx="9372466" cy="482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548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C11DA05-7EB6-C144-8C69-A7B8D81DAE38}"/>
              </a:ext>
            </a:extLst>
          </p:cNvPr>
          <p:cNvSpPr txBox="1"/>
          <p:nvPr/>
        </p:nvSpPr>
        <p:spPr>
          <a:xfrm>
            <a:off x="1474664" y="6377524"/>
            <a:ext cx="1019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</a:rPr>
              <a:t>Fonte:  EDUCATION AT A GLANCE 2019 © OECD 2019.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CD1759B-E811-084F-ACF0-91B7F7A57DB5}"/>
              </a:ext>
            </a:extLst>
          </p:cNvPr>
          <p:cNvSpPr txBox="1"/>
          <p:nvPr/>
        </p:nvSpPr>
        <p:spPr>
          <a:xfrm>
            <a:off x="452038" y="153519"/>
            <a:ext cx="1019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Adultos (25-64 anos) com acesso à pós graduação.</a:t>
            </a:r>
            <a:br>
              <a:rPr lang="pt-BR" sz="2000" b="1" i="1" dirty="0">
                <a:solidFill>
                  <a:schemeClr val="bg1"/>
                </a:solidFill>
              </a:rPr>
            </a:br>
            <a:endParaRPr 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E9651EE1-A62E-774E-84A5-205EE4C9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200848"/>
              </p:ext>
            </p:extLst>
          </p:nvPr>
        </p:nvGraphicFramePr>
        <p:xfrm>
          <a:off x="881164" y="953369"/>
          <a:ext cx="9766104" cy="507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764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CD1759B-E811-084F-ACF0-91B7F7A57DB5}"/>
              </a:ext>
            </a:extLst>
          </p:cNvPr>
          <p:cNvSpPr txBox="1"/>
          <p:nvPr/>
        </p:nvSpPr>
        <p:spPr>
          <a:xfrm>
            <a:off x="452038" y="153519"/>
            <a:ext cx="1019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1"/>
                </a:solidFill>
              </a:rPr>
              <a:t>Racismo Estrutural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F26D581-C54A-4147-A928-9A3158B6035F}"/>
              </a:ext>
            </a:extLst>
          </p:cNvPr>
          <p:cNvSpPr txBox="1"/>
          <p:nvPr/>
        </p:nvSpPr>
        <p:spPr>
          <a:xfrm>
            <a:off x="2974848" y="2938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9E6F4F18-316A-3E4B-9042-FE46ACD422A8}"/>
              </a:ext>
            </a:extLst>
          </p:cNvPr>
          <p:cNvSpPr txBox="1"/>
          <p:nvPr/>
        </p:nvSpPr>
        <p:spPr>
          <a:xfrm>
            <a:off x="714376" y="1016288"/>
            <a:ext cx="101952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>
                <a:solidFill>
                  <a:srgbClr val="8D0101"/>
                </a:solidFill>
              </a:rPr>
              <a:t>O Racismo Estrutural: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rgbClr val="8D0101"/>
                </a:solidFill>
              </a:rPr>
              <a:t>Forjado na traumática experiência de domínio colonial;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rgbClr val="8D0101"/>
                </a:solidFill>
              </a:rPr>
              <a:t>Opera contemporaneamente como sistema de opressão, exclusão e violência;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rgbClr val="8D0101"/>
                </a:solidFill>
              </a:rPr>
              <a:t>Empecilho para a democratização efetiva da sociedade.</a:t>
            </a:r>
          </a:p>
          <a:p>
            <a:pPr algn="just"/>
            <a:endParaRPr lang="pt-BR" sz="2400" b="1" i="1" dirty="0">
              <a:solidFill>
                <a:srgbClr val="8D0101"/>
              </a:solidFill>
            </a:endParaRPr>
          </a:p>
          <a:p>
            <a:pPr algn="just"/>
            <a:r>
              <a:rPr lang="pt-BR" sz="2400" b="1" i="1" dirty="0">
                <a:solidFill>
                  <a:srgbClr val="8D0101"/>
                </a:solidFill>
              </a:rPr>
              <a:t>As </a:t>
            </a:r>
            <a:r>
              <a:rPr lang="pt-BR" sz="2800" b="1" i="1" dirty="0">
                <a:solidFill>
                  <a:srgbClr val="8D0101"/>
                </a:solidFill>
              </a:rPr>
              <a:t>Ações Afirmativas </a:t>
            </a:r>
            <a:r>
              <a:rPr lang="pt-BR" sz="2400" b="1" i="1" dirty="0">
                <a:solidFill>
                  <a:srgbClr val="8D0101"/>
                </a:solidFill>
              </a:rPr>
              <a:t>promovem um enfrentamento ao racismo estrutural e aos preconceitos e discriminações históricas; são uma resposta inequívoca a diversas formas de opressão, exclusão e violência cotidiana, possibilitando ao Estado assumir um importante papel reparador, com o estabelecimento de leis e a efetivação de políticas públicas capazes de, gradualmente, restituir dignidades perdidas e avançar na realização de justiça social. </a:t>
            </a:r>
            <a:endParaRPr lang="pt-BR" sz="3600" b="1" i="1" dirty="0">
              <a:solidFill>
                <a:srgbClr val="8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904" cy="6858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C11DA05-7EB6-C144-8C69-A7B8D81DAE38}"/>
              </a:ext>
            </a:extLst>
          </p:cNvPr>
          <p:cNvSpPr txBox="1"/>
          <p:nvPr/>
        </p:nvSpPr>
        <p:spPr>
          <a:xfrm>
            <a:off x="631701" y="6377524"/>
            <a:ext cx="10195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Fonte:  Censo da Educação Superior do Inep (2019)  </a:t>
            </a:r>
          </a:p>
          <a:p>
            <a:r>
              <a:rPr lang="pt-BR" sz="1400" b="1" i="1" dirty="0">
                <a:solidFill>
                  <a:schemeClr val="bg1"/>
                </a:solidFill>
              </a:rPr>
              <a:t>. </a:t>
            </a:r>
          </a:p>
          <a:p>
            <a:r>
              <a:rPr lang="pt-BR" b="1" i="1" dirty="0">
                <a:solidFill>
                  <a:schemeClr val="bg1"/>
                </a:solidFill>
              </a:rPr>
              <a:t/>
            </a:r>
            <a:br>
              <a:rPr lang="pt-BR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CD1759B-E811-084F-ACF0-91B7F7A57DB5}"/>
              </a:ext>
            </a:extLst>
          </p:cNvPr>
          <p:cNvSpPr txBox="1"/>
          <p:nvPr/>
        </p:nvSpPr>
        <p:spPr>
          <a:xfrm>
            <a:off x="452038" y="153519"/>
            <a:ext cx="1019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Docentes </a:t>
            </a:r>
            <a:br>
              <a:rPr lang="pt-BR" b="1" i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F64595F8-BA0E-A546-8C26-C7F5712D0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74483"/>
              </p:ext>
            </p:extLst>
          </p:nvPr>
        </p:nvGraphicFramePr>
        <p:xfrm>
          <a:off x="900113" y="1148861"/>
          <a:ext cx="9258300" cy="480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300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457</Words>
  <Application>Microsoft Office PowerPoint</Application>
  <PresentationFormat>Widescreen</PresentationFormat>
  <Paragraphs>58</Paragraphs>
  <Slides>11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(corpo)</vt:lpstr>
      <vt:lpstr>Calibri Light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Marcia Andrea Renno Silva Negreiros</cp:lastModifiedBy>
  <cp:revision>25</cp:revision>
  <dcterms:created xsi:type="dcterms:W3CDTF">2021-12-08T00:10:40Z</dcterms:created>
  <dcterms:modified xsi:type="dcterms:W3CDTF">2021-12-10T17:48:34Z</dcterms:modified>
</cp:coreProperties>
</file>