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781" r:id="rId2"/>
    <p:sldId id="620" r:id="rId3"/>
    <p:sldId id="645" r:id="rId4"/>
    <p:sldId id="646" r:id="rId5"/>
    <p:sldId id="647" r:id="rId6"/>
    <p:sldId id="648" r:id="rId7"/>
    <p:sldId id="649" r:id="rId8"/>
    <p:sldId id="650" r:id="rId9"/>
    <p:sldId id="651" r:id="rId10"/>
    <p:sldId id="652" r:id="rId11"/>
    <p:sldId id="653" r:id="rId12"/>
    <p:sldId id="654" r:id="rId13"/>
    <p:sldId id="655" r:id="rId14"/>
    <p:sldId id="656" r:id="rId15"/>
    <p:sldId id="657" r:id="rId16"/>
    <p:sldId id="658" r:id="rId17"/>
    <p:sldId id="659" r:id="rId18"/>
    <p:sldId id="660" r:id="rId19"/>
    <p:sldId id="661" r:id="rId20"/>
    <p:sldId id="662" r:id="rId21"/>
    <p:sldId id="663" r:id="rId22"/>
    <p:sldId id="664" r:id="rId23"/>
    <p:sldId id="665" r:id="rId24"/>
    <p:sldId id="666" r:id="rId25"/>
    <p:sldId id="667" r:id="rId26"/>
    <p:sldId id="668" r:id="rId27"/>
    <p:sldId id="669" r:id="rId28"/>
    <p:sldId id="670" r:id="rId29"/>
    <p:sldId id="671" r:id="rId30"/>
    <p:sldId id="672" r:id="rId31"/>
    <p:sldId id="673" r:id="rId32"/>
    <p:sldId id="674" r:id="rId33"/>
    <p:sldId id="675" r:id="rId34"/>
    <p:sldId id="676" r:id="rId35"/>
    <p:sldId id="677" r:id="rId36"/>
    <p:sldId id="678" r:id="rId37"/>
    <p:sldId id="679" r:id="rId38"/>
    <p:sldId id="680" r:id="rId39"/>
    <p:sldId id="681" r:id="rId40"/>
    <p:sldId id="682" r:id="rId41"/>
    <p:sldId id="683" r:id="rId42"/>
    <p:sldId id="684" r:id="rId43"/>
    <p:sldId id="685" r:id="rId44"/>
    <p:sldId id="686" r:id="rId45"/>
    <p:sldId id="687" r:id="rId46"/>
    <p:sldId id="688" r:id="rId47"/>
    <p:sldId id="691" r:id="rId48"/>
    <p:sldId id="692" r:id="rId49"/>
    <p:sldId id="820" r:id="rId50"/>
    <p:sldId id="819" r:id="rId51"/>
    <p:sldId id="693" r:id="rId52"/>
    <p:sldId id="689" r:id="rId53"/>
    <p:sldId id="690" r:id="rId54"/>
    <p:sldId id="818" r:id="rId55"/>
    <p:sldId id="822" r:id="rId56"/>
    <p:sldId id="823" r:id="rId57"/>
    <p:sldId id="841" r:id="rId58"/>
    <p:sldId id="839" r:id="rId59"/>
    <p:sldId id="842" r:id="rId60"/>
    <p:sldId id="843" r:id="rId61"/>
    <p:sldId id="838" r:id="rId62"/>
    <p:sldId id="846" r:id="rId63"/>
    <p:sldId id="824" r:id="rId64"/>
    <p:sldId id="825" r:id="rId65"/>
    <p:sldId id="826" r:id="rId66"/>
    <p:sldId id="827" r:id="rId67"/>
    <p:sldId id="845" r:id="rId68"/>
    <p:sldId id="813" r:id="rId69"/>
    <p:sldId id="814" r:id="rId70"/>
    <p:sldId id="816" r:id="rId71"/>
    <p:sldId id="815" r:id="rId72"/>
    <p:sldId id="817" r:id="rId73"/>
    <p:sldId id="806" r:id="rId74"/>
    <p:sldId id="807" r:id="rId75"/>
    <p:sldId id="837" r:id="rId76"/>
    <p:sldId id="808" r:id="rId77"/>
    <p:sldId id="809" r:id="rId78"/>
    <p:sldId id="810" r:id="rId79"/>
    <p:sldId id="847" r:id="rId80"/>
  </p:sldIdLst>
  <p:sldSz cx="9144000" cy="6858000" type="screen4x3"/>
  <p:notesSz cx="9926638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ção Padrão" id="{757F0721-9D18-4E81-AA2F-320834BCB451}">
          <p14:sldIdLst>
            <p14:sldId id="781"/>
          </p14:sldIdLst>
        </p14:section>
        <p14:section name="Inf. Hídrica MI" id="{D57BD2C0-1A09-41B9-A31A-E3A205645A1B}">
          <p14:sldIdLst>
            <p14:sldId id="620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682"/>
            <p14:sldId id="683"/>
            <p14:sldId id="684"/>
            <p14:sldId id="685"/>
            <p14:sldId id="686"/>
            <p14:sldId id="687"/>
            <p14:sldId id="688"/>
            <p14:sldId id="691"/>
            <p14:sldId id="692"/>
            <p14:sldId id="820"/>
            <p14:sldId id="819"/>
            <p14:sldId id="693"/>
            <p14:sldId id="689"/>
            <p14:sldId id="690"/>
          </p14:sldIdLst>
        </p14:section>
        <p14:section name="Fotos" id="{E5C0DF8F-2BE7-4BE9-BDCB-9E177007691F}">
          <p14:sldIdLst>
            <p14:sldId id="818"/>
            <p14:sldId id="822"/>
            <p14:sldId id="823"/>
            <p14:sldId id="841"/>
            <p14:sldId id="839"/>
            <p14:sldId id="842"/>
            <p14:sldId id="843"/>
            <p14:sldId id="838"/>
            <p14:sldId id="846"/>
            <p14:sldId id="824"/>
            <p14:sldId id="825"/>
            <p14:sldId id="826"/>
            <p14:sldId id="827"/>
            <p14:sldId id="845"/>
            <p14:sldId id="813"/>
            <p14:sldId id="814"/>
            <p14:sldId id="816"/>
            <p14:sldId id="815"/>
            <p14:sldId id="817"/>
          </p14:sldIdLst>
        </p14:section>
        <p14:section name="Ações Emergenciais" id="{B879BEA3-3144-4FF0-8EC5-CD9F293A5E7D}">
          <p14:sldIdLst>
            <p14:sldId id="806"/>
            <p14:sldId id="807"/>
            <p14:sldId id="837"/>
            <p14:sldId id="808"/>
            <p14:sldId id="809"/>
            <p14:sldId id="810"/>
            <p14:sldId id="84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3D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6171" autoAdjust="0"/>
  </p:normalViewPr>
  <p:slideViewPr>
    <p:cSldViewPr>
      <p:cViewPr>
        <p:scale>
          <a:sx n="125" d="100"/>
          <a:sy n="125" d="100"/>
        </p:scale>
        <p:origin x="-14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225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36" y="-102"/>
      </p:cViewPr>
      <p:guideLst>
        <p:guide orient="horz" pos="2160"/>
        <p:guide pos="312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314" cy="343285"/>
          </a:xfrm>
          <a:prstGeom prst="rect">
            <a:avLst/>
          </a:prstGeom>
        </p:spPr>
        <p:txBody>
          <a:bodyPr vert="horz" lIns="90665" tIns="45333" rIns="90665" bIns="453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3009" y="0"/>
            <a:ext cx="4301312" cy="343285"/>
          </a:xfrm>
          <a:prstGeom prst="rect">
            <a:avLst/>
          </a:prstGeom>
        </p:spPr>
        <p:txBody>
          <a:bodyPr vert="horz" lIns="90665" tIns="45333" rIns="90665" bIns="453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D22DD5-4760-4726-9648-F7721F9A4667}" type="datetimeFigureOut">
              <a:rPr lang="pt-BR"/>
              <a:pPr>
                <a:defRPr/>
              </a:pPr>
              <a:t>05/11/2014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13623"/>
            <a:ext cx="4301314" cy="343284"/>
          </a:xfrm>
          <a:prstGeom prst="rect">
            <a:avLst/>
          </a:prstGeom>
        </p:spPr>
        <p:txBody>
          <a:bodyPr vert="horz" lIns="90665" tIns="45333" rIns="90665" bIns="45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3009" y="6513623"/>
            <a:ext cx="4301312" cy="343284"/>
          </a:xfrm>
          <a:prstGeom prst="rect">
            <a:avLst/>
          </a:prstGeom>
        </p:spPr>
        <p:txBody>
          <a:bodyPr vert="horz" lIns="90665" tIns="45333" rIns="90665" bIns="45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0FA86F-0EAE-445E-8A38-2155873FB0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123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314" cy="343285"/>
          </a:xfrm>
          <a:prstGeom prst="rect">
            <a:avLst/>
          </a:prstGeom>
        </p:spPr>
        <p:txBody>
          <a:bodyPr vert="horz" lIns="90665" tIns="45333" rIns="90665" bIns="453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3009" y="0"/>
            <a:ext cx="4301312" cy="343285"/>
          </a:xfrm>
          <a:prstGeom prst="rect">
            <a:avLst/>
          </a:prstGeom>
        </p:spPr>
        <p:txBody>
          <a:bodyPr vert="horz" lIns="90665" tIns="45333" rIns="90665" bIns="453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C3AF6E-D0B0-4E23-97E8-47DCD7E4A69F}" type="datetimeFigureOut">
              <a:rPr lang="pt-BR"/>
              <a:pPr>
                <a:defRPr/>
              </a:pPr>
              <a:t>05/11/2014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12763"/>
            <a:ext cx="3430588" cy="2573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65" tIns="45333" rIns="90665" bIns="45333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0118" y="3257361"/>
            <a:ext cx="7946411" cy="3087361"/>
          </a:xfrm>
          <a:prstGeom prst="rect">
            <a:avLst/>
          </a:prstGeom>
        </p:spPr>
        <p:txBody>
          <a:bodyPr vert="horz" lIns="90665" tIns="45333" rIns="90665" bIns="45333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513623"/>
            <a:ext cx="4301314" cy="343284"/>
          </a:xfrm>
          <a:prstGeom prst="rect">
            <a:avLst/>
          </a:prstGeom>
        </p:spPr>
        <p:txBody>
          <a:bodyPr vert="horz" lIns="90665" tIns="45333" rIns="90665" bIns="45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3009" y="6513623"/>
            <a:ext cx="4301312" cy="343284"/>
          </a:xfrm>
          <a:prstGeom prst="rect">
            <a:avLst/>
          </a:prstGeom>
        </p:spPr>
        <p:txBody>
          <a:bodyPr vert="horz" lIns="90665" tIns="45333" rIns="90665" bIns="45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EA1BBD-F14B-42F5-9347-9427813BAD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315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ejo.com/b8/ler.noticia.php?ArtID=18432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4" Type="http://schemas.openxmlformats.org/officeDocument/2006/relationships/hyperlink" Target="../../../../PAC/3.%20Monitoramento/PAC%20II/1%20Balan&#231;o/hwPal578579047.hwShow(event,%20this,%20%22rios%22);%20this.style.cursor=%22hand%22;%20this.style.textDecoration=%22underline%22;%20this.style.borderBottom=%22solid%22;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EA1BBD-F14B-42F5-9347-9427813BAD62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946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929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213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pt-BR" dirty="0" smtClean="0"/>
              <a:t>Municípios: Santa Cruz, Pau dos Ferros</a:t>
            </a:r>
          </a:p>
        </p:txBody>
      </p:sp>
      <p:sp>
        <p:nvSpPr>
          <p:cNvPr id="432132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432133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E775247-C220-458A-9F87-95C9227D8113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295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430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5013" y="515938"/>
            <a:ext cx="3424237" cy="256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26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dirty="0" smtClean="0">
                <a:solidFill>
                  <a:srgbClr val="9900FF"/>
                </a:solidFill>
              </a:rPr>
              <a:t>Obras de integração da adutora do Alto Sertão ao Canal, compreendendo construção de </a:t>
            </a:r>
            <a:r>
              <a:rPr lang="pt-BR" altLang="pt-BR" dirty="0" err="1" smtClean="0">
                <a:solidFill>
                  <a:srgbClr val="9900FF"/>
                </a:solidFill>
              </a:rPr>
              <a:t>ETAs</a:t>
            </a:r>
            <a:r>
              <a:rPr lang="pt-BR" altLang="pt-BR" dirty="0" smtClean="0">
                <a:solidFill>
                  <a:srgbClr val="9900FF"/>
                </a:solidFill>
              </a:rPr>
              <a:t>, reservatórios de distribuição e obras de ampliação dos subsistemas adutores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/>
          </a:p>
        </p:txBody>
      </p:sp>
      <p:sp>
        <p:nvSpPr>
          <p:cNvPr id="412676" name="Espaço Reservado para Número de Slide 3"/>
          <p:cNvSpPr txBox="1">
            <a:spLocks noGrp="1"/>
          </p:cNvSpPr>
          <p:nvPr/>
        </p:nvSpPr>
        <p:spPr bwMode="auto">
          <a:xfrm>
            <a:off x="5625404" y="6514001"/>
            <a:ext cx="429892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97" tIns="46553" rIns="93097" bIns="46553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49E85B3D-B375-46B1-B977-4CA3159B4F52}" type="slidenum">
              <a:rPr lang="pt-BR" altLang="pt-BR">
                <a:solidFill>
                  <a:srgbClr val="000000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17</a:t>
            </a:fld>
            <a:endParaRPr lang="pt-BR" altLang="pt-B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2677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412678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6F8384-9BC8-41E1-995B-64724E1C263D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5013" y="515938"/>
            <a:ext cx="3424237" cy="256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36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dirty="0" smtClean="0">
                <a:solidFill>
                  <a:srgbClr val="9900FF"/>
                </a:solidFill>
              </a:rPr>
              <a:t>Obras de integração da adutora do Alto Sertão ao Canal, compreendendo construção de </a:t>
            </a:r>
            <a:r>
              <a:rPr lang="pt-BR" altLang="pt-BR" dirty="0" err="1" smtClean="0">
                <a:solidFill>
                  <a:srgbClr val="9900FF"/>
                </a:solidFill>
              </a:rPr>
              <a:t>ETAs</a:t>
            </a:r>
            <a:r>
              <a:rPr lang="pt-BR" altLang="pt-BR" dirty="0" smtClean="0">
                <a:solidFill>
                  <a:srgbClr val="9900FF"/>
                </a:solidFill>
              </a:rPr>
              <a:t>, reservatórios de distribuição e obras de ampliação dos subsistemas adutores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/>
          </a:p>
        </p:txBody>
      </p:sp>
      <p:sp>
        <p:nvSpPr>
          <p:cNvPr id="413700" name="Espaço Reservado para Número de Slide 3"/>
          <p:cNvSpPr txBox="1">
            <a:spLocks noGrp="1"/>
          </p:cNvSpPr>
          <p:nvPr/>
        </p:nvSpPr>
        <p:spPr bwMode="auto">
          <a:xfrm>
            <a:off x="5625404" y="6514001"/>
            <a:ext cx="429892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97" tIns="46553" rIns="93097" bIns="46553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F327BBF1-D1A5-4AF2-B2CC-73D4D06A86AD}" type="slidenum">
              <a:rPr lang="pt-BR" altLang="pt-BR">
                <a:solidFill>
                  <a:srgbClr val="000000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18</a:t>
            </a:fld>
            <a:endParaRPr lang="pt-BR" altLang="pt-B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3701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413702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D72CF5A-9807-40C7-89BE-9328757D58DD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5627728" y="6515101"/>
            <a:ext cx="429891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89" tIns="47594" rIns="95189" bIns="47594" anchor="b"/>
          <a:lstStyle>
            <a:lvl1pPr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DC4085B-F7AD-4720-A3C6-D3165095EC37}" type="slidenum">
              <a:rPr lang="pt-BR" sz="13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19</a:t>
            </a:fld>
            <a:endParaRPr lang="pt-BR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4173" y="3257550"/>
            <a:ext cx="72783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189" tIns="47594" rIns="95189" bIns="47594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59138" y="515938"/>
            <a:ext cx="3425825" cy="256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0003" name="Rectangle 3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508" tIns="46255" rIns="92508" bIns="46255"/>
          <a:lstStyle/>
          <a:p>
            <a:pPr defTabSz="915617">
              <a:defRPr/>
            </a:pPr>
            <a:r>
              <a:rPr lang="pt-BR" altLang="pt-BR" dirty="0" smtClean="0"/>
              <a:t>Atualizado</a:t>
            </a:r>
            <a:r>
              <a:rPr lang="pt-BR" altLang="pt-BR" baseline="0" dirty="0" smtClean="0"/>
              <a:t> p/ 9º Balanço PAC!</a:t>
            </a:r>
            <a:endParaRPr lang="pt-BR" altLang="pt-BR" dirty="0" smtClean="0"/>
          </a:p>
          <a:p>
            <a:endParaRPr lang="pt-BR" altLang="pt-BR" dirty="0" smtClean="0"/>
          </a:p>
          <a:p>
            <a:r>
              <a:rPr lang="pt-BR" altLang="pt-BR" dirty="0" smtClean="0"/>
              <a:t>SE</a:t>
            </a:r>
          </a:p>
          <a:p>
            <a:pPr algn="l"/>
            <a:r>
              <a:rPr lang="pt-BR" altLang="pt-BR" dirty="0" smtClean="0"/>
              <a:t>Canindé de São Francisco, Monte Alegre de Sergipe, Nossa Senhora da Glória, Poço Redondo, Porto da Folha</a:t>
            </a:r>
          </a:p>
          <a:p>
            <a:r>
              <a:rPr lang="pt-BR" altLang="pt-BR" dirty="0" smtClean="0"/>
              <a:t>BA</a:t>
            </a:r>
          </a:p>
          <a:p>
            <a:r>
              <a:rPr lang="pt-BR" altLang="pt-BR" dirty="0" smtClean="0"/>
              <a:t>Paulo Afonso, Santa Brígida </a:t>
            </a:r>
          </a:p>
          <a:p>
            <a:endParaRPr lang="pt-BR" altLang="pt-BR" dirty="0" smtClean="0"/>
          </a:p>
        </p:txBody>
      </p:sp>
      <p:sp>
        <p:nvSpPr>
          <p:cNvPr id="640004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8758" indent="-284138" defTabSz="921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551" indent="-227310" defTabSz="921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1171" indent="-227310" defTabSz="921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5791" indent="-227310" defTabSz="921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0412" indent="-227310" defTabSz="921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5033" indent="-227310" defTabSz="921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9652" indent="-227310" defTabSz="921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4272" indent="-227310" defTabSz="921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2613BB8-3833-47C6-825E-0BE60CDBF546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574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776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5013" y="515938"/>
            <a:ext cx="3424237" cy="256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pt-BR" altLang="pt-BR" dirty="0" smtClean="0">
                <a:latin typeface="Verdana" pitchFamily="34" charset="0"/>
              </a:rPr>
              <a:t>Passa pelos municípios de Jati, Porteiras, Brejo Santo, Abaiara, Mauriti, Barbalha, Crato, Milagres, Nova Olinda, Farias Brito, Lavras da Mangabeira, Aurora, </a:t>
            </a:r>
            <a:r>
              <a:rPr lang="pt-BR" altLang="pt-BR" dirty="0" err="1" smtClean="0">
                <a:latin typeface="Verdana" pitchFamily="34" charset="0"/>
              </a:rPr>
              <a:t>Cariús</a:t>
            </a:r>
            <a:r>
              <a:rPr lang="pt-BR" altLang="pt-BR" dirty="0" smtClean="0">
                <a:latin typeface="Verdana" pitchFamily="34" charset="0"/>
              </a:rPr>
              <a:t>, Iguatu, </a:t>
            </a:r>
            <a:r>
              <a:rPr lang="pt-BR" altLang="pt-BR" dirty="0" err="1" smtClean="0">
                <a:latin typeface="Verdana" pitchFamily="34" charset="0"/>
              </a:rPr>
              <a:t>Quixelô</a:t>
            </a:r>
            <a:r>
              <a:rPr lang="pt-BR" altLang="pt-BR" dirty="0" smtClean="0">
                <a:latin typeface="Verdana" pitchFamily="34" charset="0"/>
              </a:rPr>
              <a:t>, Icó e Orós.</a:t>
            </a:r>
          </a:p>
        </p:txBody>
      </p:sp>
      <p:sp>
        <p:nvSpPr>
          <p:cNvPr id="419844" name="Espaço Reservado para Número de Slide 3"/>
          <p:cNvSpPr txBox="1">
            <a:spLocks noGrp="1"/>
          </p:cNvSpPr>
          <p:nvPr/>
        </p:nvSpPr>
        <p:spPr bwMode="auto">
          <a:xfrm>
            <a:off x="5625404" y="6514001"/>
            <a:ext cx="429892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97" tIns="46553" rIns="93097" bIns="46553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A9962EC1-C222-4B3C-A507-E8FEDEB67677}" type="slidenum">
              <a:rPr lang="pt-BR" altLang="pt-BR">
                <a:solidFill>
                  <a:srgbClr val="000000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23</a:t>
            </a:fld>
            <a:endParaRPr lang="pt-BR" altLang="pt-B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9845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419846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EC0B0B2-D9A3-4239-A26D-023A35A4A33F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698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5013" y="515938"/>
            <a:ext cx="3424237" cy="256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291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422916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422917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32FE78E-B3CC-4ADA-BB00-8AD830E2BF3C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70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487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043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2013.02.08.6o Balanco.ppt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C145EAF-E40A-4C4B-8595-DBE2FABA376F}" type="datetime1">
              <a:rPr lang="pt-BR" smtClean="0"/>
              <a:t>05/11/2014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582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17">
              <a:defRPr/>
            </a:pPr>
            <a:r>
              <a:rPr lang="pt-BR" altLang="pt-BR" dirty="0" smtClean="0"/>
              <a:t>Atualizado</a:t>
            </a:r>
            <a:r>
              <a:rPr lang="pt-BR" altLang="pt-BR" baseline="0" dirty="0" smtClean="0"/>
              <a:t> p/ 9º Balanço PAC!</a:t>
            </a:r>
            <a:endParaRPr lang="pt-BR" altLang="pt-BR" dirty="0" smtClean="0"/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2013.02.08.6o Balanco.ppt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2DF3C86-09D7-4B20-8AF4-7CF7D01D465A}" type="datetime1">
              <a:rPr lang="pt-BR" smtClean="0"/>
              <a:t>05/11/2014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2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9344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 smtClean="0"/>
              <a:t>Utilizará RDC.</a:t>
            </a:r>
          </a:p>
        </p:txBody>
      </p:sp>
      <p:sp>
        <p:nvSpPr>
          <p:cNvPr id="408580" name="Espaço Reservado para Número de Slide 3"/>
          <p:cNvSpPr txBox="1">
            <a:spLocks noGrp="1"/>
          </p:cNvSpPr>
          <p:nvPr/>
        </p:nvSpPr>
        <p:spPr bwMode="auto">
          <a:xfrm>
            <a:off x="5625404" y="6514002"/>
            <a:ext cx="429892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78" tIns="46741" rIns="93478" bIns="46741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485BD8EA-236E-4FB1-B563-B2B5DD856D5E}" type="slidenum">
              <a:rPr lang="pt-BR" altLang="pt-BR" i="0">
                <a:solidFill>
                  <a:prstClr val="black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35</a:t>
            </a:fld>
            <a:endParaRPr lang="pt-BR" altLang="pt-BR" i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8581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8872" indent="-288028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2113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2956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801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4647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5492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6336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17179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solidFill>
                  <a:prstClr val="black"/>
                </a:solidFill>
                <a:latin typeface="Arial" pitchFamily="34" charset="0"/>
              </a:rPr>
              <a:t>2013.02.08.6o Balanco.ppt</a:t>
            </a:r>
          </a:p>
        </p:txBody>
      </p:sp>
      <p:sp>
        <p:nvSpPr>
          <p:cNvPr id="408582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8872" indent="-288028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2113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2956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801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4647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5492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6336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17179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4289C07-B86F-4CB6-AF7E-CD2B3CF1B470}" type="datetime1">
              <a:rPr lang="pt-BR" altLang="pt-BR" smtClean="0">
                <a:solidFill>
                  <a:prstClr val="black"/>
                </a:solidFill>
                <a:latin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8724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Qual</a:t>
            </a:r>
            <a:r>
              <a:rPr lang="pt-BR" baseline="0" dirty="0" smtClean="0"/>
              <a:t> a estimativa do prazo de execução?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2013.02.08.6o Balanco.ppt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3426B76-575F-4ECD-ABFE-C1B8651E0D7F}" type="datetime1">
              <a:rPr lang="pt-BR" smtClean="0"/>
              <a:t>05/11/2014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134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486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22995">
              <a:defRPr/>
            </a:pPr>
            <a:r>
              <a:rPr lang="pt-BR" altLang="pt-BR" dirty="0" smtClean="0"/>
              <a:t>Utilizará RDC.</a:t>
            </a:r>
          </a:p>
        </p:txBody>
      </p:sp>
      <p:sp>
        <p:nvSpPr>
          <p:cNvPr id="409604" name="Espaço Reservado para Número de Slide 3"/>
          <p:cNvSpPr txBox="1">
            <a:spLocks noGrp="1"/>
          </p:cNvSpPr>
          <p:nvPr/>
        </p:nvSpPr>
        <p:spPr bwMode="auto">
          <a:xfrm>
            <a:off x="5627722" y="6514002"/>
            <a:ext cx="429660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78" tIns="46741" rIns="93478" bIns="46741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6D0F7FC3-485A-41D5-83B6-A0E870C1D15A}" type="slidenum">
              <a:rPr lang="pt-BR" altLang="pt-BR" i="0">
                <a:solidFill>
                  <a:prstClr val="black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39</a:t>
            </a:fld>
            <a:endParaRPr lang="pt-BR" altLang="pt-BR" i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9605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8872" indent="-288028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2113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2956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801" indent="-230422" defTabSz="9344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4647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5492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6336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17179" indent="-230422" defTabSz="9344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solidFill>
                  <a:prstClr val="black"/>
                </a:solidFill>
                <a:latin typeface="Arial" pitchFamily="34" charset="0"/>
              </a:rPr>
              <a:t>2012.10.30.5o. Balanco.ppt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0685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3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5013" y="515938"/>
            <a:ext cx="3424237" cy="256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70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</a:pPr>
            <a:endParaRPr lang="pt-BR" altLang="pt-BR" sz="900"/>
          </a:p>
        </p:txBody>
      </p:sp>
      <p:sp>
        <p:nvSpPr>
          <p:cNvPr id="427012" name="Espaço Reservado para Número de Slide 3"/>
          <p:cNvSpPr txBox="1">
            <a:spLocks noGrp="1"/>
          </p:cNvSpPr>
          <p:nvPr/>
        </p:nvSpPr>
        <p:spPr bwMode="auto">
          <a:xfrm>
            <a:off x="5625404" y="6514001"/>
            <a:ext cx="429892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97" tIns="46553" rIns="93097" bIns="46553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3DA54B9-08E5-4F74-9A09-92C3F537ECB3}" type="slidenum">
              <a:rPr lang="pt-BR" altLang="pt-BR" i="0">
                <a:solidFill>
                  <a:srgbClr val="000000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6</a:t>
            </a:fld>
            <a:endParaRPr lang="pt-BR" altLang="pt-BR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7013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427014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FFD12E0-F592-465B-B4CE-4EBFB19A987D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5262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112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8188" y="515938"/>
            <a:ext cx="3419475" cy="256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pt-BR" dirty="0" smtClean="0"/>
              <a:t>Sistema adutor projetado para captar água no Açude Acauã (Barragem Argemiro de Figueiredo), no baixo rio Paraíba, no sul do Estado, e transportá-la até o rio </a:t>
            </a:r>
            <a:r>
              <a:rPr lang="pt-BR" altLang="pt-BR" dirty="0" err="1" smtClean="0"/>
              <a:t>Camaratuba</a:t>
            </a:r>
            <a:r>
              <a:rPr lang="pt-BR" altLang="pt-BR" dirty="0" smtClean="0"/>
              <a:t>, situado na porção norte da Planície Costeira Interior, cruzando as bacias hidrográficas dos </a:t>
            </a:r>
            <a:r>
              <a:rPr lang="pt-BR" altLang="pt-BR" u="sng" dirty="0" smtClean="0">
                <a:hlinkClick r:id="rId3"/>
                <a:hlinkMouseOver r:id="rId4" action="ppaction://hlinkfile"/>
              </a:rPr>
              <a:t>rios</a:t>
            </a:r>
            <a:r>
              <a:rPr lang="pt-BR" altLang="pt-BR" dirty="0" smtClean="0"/>
              <a:t> Gurinhém (afluente do próprio rio Paraíba, por sua margem esquerda), </a:t>
            </a:r>
            <a:r>
              <a:rPr lang="pt-BR" altLang="pt-BR" dirty="0" err="1" smtClean="0"/>
              <a:t>Miriri</a:t>
            </a:r>
            <a:r>
              <a:rPr lang="pt-BR" altLang="pt-BR" dirty="0" smtClean="0"/>
              <a:t> e Mamanguape I </a:t>
            </a:r>
            <a:r>
              <a:rPr lang="pt-BR" altLang="pt-BR" dirty="0" err="1" smtClean="0"/>
              <a:t>Araçaji</a:t>
            </a:r>
            <a:r>
              <a:rPr lang="pt-BR" altLang="pt-BR" dirty="0" smtClean="0"/>
              <a:t>, integrando-as. O sistema adutor atravessa os municípios de Ingá, Mogeiro, Itabaiana, São José dos Ramos, Sobrado, Riachão do Poço, Sapé, Mari, Cuité de Mamanguape, Araçagi e Itapororoca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/>
          </a:p>
          <a:p>
            <a:pPr eaLnBrk="1" hangingPunct="1">
              <a:spcBef>
                <a:spcPct val="0"/>
              </a:spcBef>
            </a:pPr>
            <a:r>
              <a:rPr lang="pt-BR" altLang="pt-BR" dirty="0" smtClean="0"/>
              <a:t>LP – DOEPB 10.12.2009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dirty="0" smtClean="0"/>
              <a:t>CERTOH – DOU 26.07.2011</a:t>
            </a:r>
          </a:p>
        </p:txBody>
      </p:sp>
      <p:sp>
        <p:nvSpPr>
          <p:cNvPr id="424964" name="Espaço Reservado para Número de Slide 3"/>
          <p:cNvSpPr txBox="1">
            <a:spLocks noGrp="1"/>
          </p:cNvSpPr>
          <p:nvPr/>
        </p:nvSpPr>
        <p:spPr bwMode="auto">
          <a:xfrm>
            <a:off x="5625403" y="6514002"/>
            <a:ext cx="429892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76" tIns="46993" rIns="93976" bIns="46993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575FDBE-E9E1-40BC-BE49-410F38D46958}" type="slidenum">
              <a:rPr lang="pt-BR" altLang="pt-BR" i="0">
                <a:solidFill>
                  <a:srgbClr val="000000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45</a:t>
            </a:fld>
            <a:endParaRPr lang="pt-BR" altLang="pt-BR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4965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2869" indent="-289566"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8263" indent="-231653"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1567" indent="-231653"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4872" indent="-231653"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8176" indent="-231653" defTabSz="939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11482" indent="-231653" defTabSz="939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74787" indent="-231653" defTabSz="939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38091" indent="-231653" defTabSz="939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solidFill>
                  <a:srgbClr val="000000"/>
                </a:solidFill>
                <a:latin typeface="Arial" pitchFamily="34" charset="0"/>
              </a:rPr>
              <a:t>2013.02.08.6o Balanco.ppt</a:t>
            </a:r>
          </a:p>
        </p:txBody>
      </p:sp>
      <p:sp>
        <p:nvSpPr>
          <p:cNvPr id="424966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2869" indent="-289566"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8263" indent="-231653"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1567" indent="-231653"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4872" indent="-231653" defTabSz="9394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8176" indent="-231653" defTabSz="939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11482" indent="-231653" defTabSz="939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74787" indent="-231653" defTabSz="939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38091" indent="-231653" defTabSz="939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BFB2453-12F1-49C9-B0C8-ACA464A0BE7E}" type="datetime1">
              <a:rPr lang="pt-BR" altLang="pt-BR" smtClean="0">
                <a:solidFill>
                  <a:prstClr val="black"/>
                </a:solidFill>
                <a:latin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89452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Ver</a:t>
            </a:r>
            <a:r>
              <a:rPr lang="pt-BR" baseline="0" dirty="0" smtClean="0"/>
              <a:t> mapa usado na </a:t>
            </a:r>
            <a:r>
              <a:rPr lang="pt-BR" baseline="0" dirty="0" err="1" smtClean="0"/>
              <a:t>apt</a:t>
            </a:r>
            <a:r>
              <a:rPr lang="pt-BR" baseline="0" dirty="0" smtClean="0"/>
              <a:t> </a:t>
            </a:r>
            <a:r>
              <a:rPr lang="pt-BR" baseline="0" dirty="0" err="1" smtClean="0"/>
              <a:t>pisf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9863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01654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94903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1803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56266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94903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94903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94903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9490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Number Placeholder 6"/>
          <p:cNvSpPr txBox="1">
            <a:spLocks noGrp="1" noChangeArrowheads="1"/>
          </p:cNvSpPr>
          <p:nvPr/>
        </p:nvSpPr>
        <p:spPr bwMode="auto">
          <a:xfrm>
            <a:off x="5625404" y="6514001"/>
            <a:ext cx="429892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97" tIns="46553" rIns="93097" bIns="46553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7F0E1D5-F23C-4604-84B5-C5D179D4C2D2}" type="slidenum">
              <a:rPr lang="pt-BR" altLang="pt-BR" i="0">
                <a:latin typeface="Arial" pitchFamily="34" charset="0"/>
              </a:rPr>
              <a:pPr algn="r">
                <a:spcBef>
                  <a:spcPct val="0"/>
                </a:spcBef>
              </a:pPr>
              <a:t>9</a:t>
            </a:fld>
            <a:endParaRPr lang="pt-BR" altLang="pt-BR" i="0">
              <a:latin typeface="Arial" pitchFamily="34" charset="0"/>
            </a:endParaRPr>
          </a:p>
        </p:txBody>
      </p:sp>
      <p:sp>
        <p:nvSpPr>
          <p:cNvPr id="610307" name="Text Box 1"/>
          <p:cNvSpPr txBox="1">
            <a:spLocks noChangeArrowheads="1"/>
          </p:cNvSpPr>
          <p:nvPr/>
        </p:nvSpPr>
        <p:spPr bwMode="auto">
          <a:xfrm>
            <a:off x="1351952" y="514352"/>
            <a:ext cx="7245890" cy="25684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4091" tIns="42044" rIns="84091" bIns="42044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1800" b="1">
              <a:latin typeface="Arial" pitchFamily="34" charset="0"/>
            </a:endParaRPr>
          </a:p>
        </p:txBody>
      </p:sp>
      <p:sp>
        <p:nvSpPr>
          <p:cNvPr id="610308" name="Rectangle 2"/>
          <p:cNvSpPr>
            <a:spLocks noGrp="1" noChangeArrowheads="1"/>
          </p:cNvSpPr>
          <p:nvPr>
            <p:ph type="body"/>
          </p:nvPr>
        </p:nvSpPr>
        <p:spPr>
          <a:xfrm>
            <a:off x="993130" y="3255355"/>
            <a:ext cx="7940384" cy="30893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  <p:sp>
        <p:nvSpPr>
          <p:cNvPr id="610309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610310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665113B-60C5-4BAA-9D54-944CF965A8E4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94903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64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6"/>
          <p:cNvSpPr txBox="1">
            <a:spLocks noGrp="1" noChangeArrowheads="1"/>
          </p:cNvSpPr>
          <p:nvPr/>
        </p:nvSpPr>
        <p:spPr bwMode="auto">
          <a:xfrm>
            <a:off x="5625404" y="6514001"/>
            <a:ext cx="429892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97" tIns="46553" rIns="93097" bIns="46553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63A163D-5314-4A1B-8E97-5B279DCEF6CF}" type="slidenum">
              <a:rPr lang="pt-BR" altLang="pt-BR" i="0">
                <a:latin typeface="Arial" pitchFamily="34" charset="0"/>
              </a:rPr>
              <a:pPr algn="r">
                <a:spcBef>
                  <a:spcPct val="0"/>
                </a:spcBef>
              </a:pPr>
              <a:t>10</a:t>
            </a:fld>
            <a:endParaRPr lang="pt-BR" altLang="pt-BR" i="0">
              <a:latin typeface="Arial" pitchFamily="34" charset="0"/>
            </a:endParaRPr>
          </a:p>
        </p:txBody>
      </p:sp>
      <p:sp>
        <p:nvSpPr>
          <p:cNvPr id="611331" name="Text Box 1"/>
          <p:cNvSpPr txBox="1">
            <a:spLocks noChangeArrowheads="1"/>
          </p:cNvSpPr>
          <p:nvPr/>
        </p:nvSpPr>
        <p:spPr bwMode="auto">
          <a:xfrm>
            <a:off x="1351952" y="514352"/>
            <a:ext cx="7245890" cy="25684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4091" tIns="42044" rIns="84091" bIns="42044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1800" b="1">
              <a:latin typeface="Arial" pitchFamily="34" charset="0"/>
            </a:endParaRPr>
          </a:p>
        </p:txBody>
      </p:sp>
      <p:sp>
        <p:nvSpPr>
          <p:cNvPr id="611332" name="Rectangle 2"/>
          <p:cNvSpPr>
            <a:spLocks noGrp="1" noChangeArrowheads="1"/>
          </p:cNvSpPr>
          <p:nvPr>
            <p:ph type="body"/>
          </p:nvPr>
        </p:nvSpPr>
        <p:spPr>
          <a:xfrm>
            <a:off x="993130" y="3255355"/>
            <a:ext cx="7940384" cy="30893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pt-BR" altLang="pt-BR" dirty="0" smtClean="0"/>
              <a:t>Municípios beneficiários: Afogados da Ingazeira, </a:t>
            </a:r>
            <a:r>
              <a:rPr lang="pt-BR" altLang="pt-BR" dirty="0" err="1" smtClean="0"/>
              <a:t>Calumbi</a:t>
            </a:r>
            <a:r>
              <a:rPr lang="pt-BR" altLang="pt-BR" dirty="0" smtClean="0"/>
              <a:t>, Carnaíba, Flores, Floresta (incluindo o distrito de Nazaré do Pico), Serra Talhada e Triunfo (apenas o distrito de Canaã)</a:t>
            </a:r>
          </a:p>
        </p:txBody>
      </p:sp>
      <p:sp>
        <p:nvSpPr>
          <p:cNvPr id="611333" name="Text Box 3"/>
          <p:cNvSpPr txBox="1">
            <a:spLocks noChangeArrowheads="1"/>
          </p:cNvSpPr>
          <p:nvPr/>
        </p:nvSpPr>
        <p:spPr bwMode="auto">
          <a:xfrm>
            <a:off x="5623099" y="6514001"/>
            <a:ext cx="429891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414" tIns="42706" rIns="85414" bIns="42706" anchor="b"/>
          <a:lstStyle>
            <a:lvl1pPr eaLnBrk="0" hangingPunct="0">
              <a:spcBef>
                <a:spcPct val="30000"/>
              </a:spcBef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61988" algn="l"/>
                <a:tab pos="1322388" algn="l"/>
                <a:tab pos="1989138" algn="l"/>
                <a:tab pos="26527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B1DE8D-804E-43F6-8FAA-108872E210D8}" type="slidenum">
              <a:rPr lang="pt-BR" altLang="pt-BR" sz="1100" b="1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pt-BR" altLang="pt-BR" sz="11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1334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611335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97897B2-FC9F-4DD8-BAB2-9791DAC62C64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52788" y="515938"/>
            <a:ext cx="3424237" cy="256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54" tIns="45828" rIns="91654" bIns="45828"/>
          <a:lstStyle/>
          <a:p>
            <a:endParaRPr lang="pt-BR" altLang="pt-BR" smtClean="0"/>
          </a:p>
        </p:txBody>
      </p:sp>
      <p:sp>
        <p:nvSpPr>
          <p:cNvPr id="612356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mtClean="0">
                <a:latin typeface="Arial" pitchFamily="34" charset="0"/>
                <a:cs typeface="Arial" pitchFamily="34" charset="0"/>
              </a:rPr>
              <a:t>2013.02.08.6o Balanco.ppt</a:t>
            </a:r>
          </a:p>
        </p:txBody>
      </p:sp>
      <p:sp>
        <p:nvSpPr>
          <p:cNvPr id="612357" name="Espaço Reservado para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829" indent="-286857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7429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6401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5372" indent="-229486" defTabSz="9306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4344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331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286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1257" indent="-229486" defTabSz="9306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4B881CA-A839-4B69-AEE1-1818E9E0F3D3}" type="datetime1">
              <a:rPr lang="pt-BR" altLang="pt-BR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05/11/2014</a:t>
            </a:fld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356EB-322F-4269-BDDC-269A83EB98BB}" type="datetime1">
              <a:rPr lang="pt-BR" smtClean="0"/>
              <a:t>05/11/2014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532813" y="6492875"/>
            <a:ext cx="611187" cy="365125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ECBBB3-64CC-427A-B792-7D86CEDC4B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32CE-A62C-411F-9325-E1632935D140}" type="datetime1">
              <a:rPr lang="pt-BR" smtClean="0"/>
              <a:t>05/11/2014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339E9-3E7E-498C-B8B8-FB19D73D9A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643F5-CAE9-4354-AFD0-DC69975B49B5}" type="datetime1">
              <a:rPr lang="pt-BR" smtClean="0"/>
              <a:t>05/11/2014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4DC4-EF66-432E-8384-FEC91F8B30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805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741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800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3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3CCCE-0411-46D1-B70A-B1E43BE243E3}" type="datetime1">
              <a:rPr lang="pt-BR" smtClean="0"/>
              <a:t>05/11/2014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DF39-934C-4AFC-9662-DC9F48BA4E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C1170-556F-4F00-9AF0-187E8E0D9CCF}" type="datetime1">
              <a:rPr lang="pt-BR" smtClean="0"/>
              <a:t>05/11/2014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10B29-6511-4195-B4EA-65215FFFAD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D1C5E-6FE3-46BA-A2A4-3C4E65697E98}" type="datetime1">
              <a:rPr lang="pt-BR" smtClean="0"/>
              <a:t>05/11/2014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03810-2E3F-462F-98C0-BCF5EC4220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40EB8-48CB-4C5F-9D03-8D9137EE8A22}" type="datetime1">
              <a:rPr lang="pt-BR" smtClean="0"/>
              <a:t>05/11/2014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156A-3AE1-412F-9F99-0D13760097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73509-BCB0-48F3-B98F-CF622CF95DE9}" type="datetime1">
              <a:rPr lang="pt-BR" smtClean="0"/>
              <a:t>05/11/2014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D4498-8FAA-4FBC-9D43-FB48939427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6E61B-2DA8-438B-8F25-1A2740F54A57}" type="datetime1">
              <a:rPr lang="pt-BR" smtClean="0"/>
              <a:t>05/11/2014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AFA5E-77BE-46DB-A72E-BF67215800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DB3A3-FB0E-4C62-B316-851E77D81651}" type="datetime1">
              <a:rPr lang="pt-BR" smtClean="0"/>
              <a:t>05/11/2014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43BB5-6EB4-47E1-A09D-045F4CB76F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3638D-C0BD-4825-963C-0611064CD1E6}" type="datetime1">
              <a:rPr lang="pt-BR" smtClean="0"/>
              <a:t>05/11/2014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2CA3E-B215-4EA1-B735-57E63E8426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16212A-2FFE-46D6-9598-C8B5EE37FBB5}" type="datetime1">
              <a:rPr lang="pt-BR" smtClean="0"/>
              <a:t>05/11/2014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065894-3B76-4380-9E68-610E343412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8" name="Picture 2" descr="D:\Users\hedilane.oliveira.INTEGRACAO\Desktop\fundo.jp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503" r:id="rId12"/>
    <p:sldLayoutId id="2147484504" r:id="rId13"/>
    <p:sldLayoutId id="2147484505" r:id="rId14"/>
    <p:sldLayoutId id="214748450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Microsoft_Excel_97-2003_Worksheet2.xls"/><Relationship Id="rId4" Type="http://schemas.openxmlformats.org/officeDocument/2006/relationships/slide" Target="slide11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25.emf"/><Relationship Id="rId4" Type="http://schemas.openxmlformats.org/officeDocument/2006/relationships/oleObject" Target="../embeddings/Microsoft_Excel_97-2003_Worksheet4.xls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Excel_97-2003_Worksheet5.xls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3.xml"/><Relationship Id="rId18" Type="http://schemas.openxmlformats.org/officeDocument/2006/relationships/slide" Target="slide28.xml"/><Relationship Id="rId26" Type="http://schemas.openxmlformats.org/officeDocument/2006/relationships/slide" Target="slide36.xml"/><Relationship Id="rId3" Type="http://schemas.openxmlformats.org/officeDocument/2006/relationships/image" Target="../media/image3.jpeg"/><Relationship Id="rId21" Type="http://schemas.openxmlformats.org/officeDocument/2006/relationships/slide" Target="slide21.xml"/><Relationship Id="rId7" Type="http://schemas.openxmlformats.org/officeDocument/2006/relationships/slide" Target="slide12.xml"/><Relationship Id="rId12" Type="http://schemas.openxmlformats.org/officeDocument/2006/relationships/slide" Target="slide5.xml"/><Relationship Id="rId17" Type="http://schemas.openxmlformats.org/officeDocument/2006/relationships/slide" Target="slide44.xml"/><Relationship Id="rId25" Type="http://schemas.openxmlformats.org/officeDocument/2006/relationships/slide" Target="slide24.xml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20" Type="http://schemas.openxmlformats.org/officeDocument/2006/relationships/slide" Target="slide16.xml"/><Relationship Id="rId29" Type="http://schemas.openxmlformats.org/officeDocument/2006/relationships/slide" Target="slide4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11" Type="http://schemas.openxmlformats.org/officeDocument/2006/relationships/slide" Target="slide34.xml"/><Relationship Id="rId24" Type="http://schemas.openxmlformats.org/officeDocument/2006/relationships/slide" Target="slide7.xml"/><Relationship Id="rId32" Type="http://schemas.openxmlformats.org/officeDocument/2006/relationships/slide" Target="slide41.xml"/><Relationship Id="rId5" Type="http://schemas.openxmlformats.org/officeDocument/2006/relationships/slide" Target="slide19.xml"/><Relationship Id="rId15" Type="http://schemas.openxmlformats.org/officeDocument/2006/relationships/slide" Target="slide22.xml"/><Relationship Id="rId23" Type="http://schemas.openxmlformats.org/officeDocument/2006/relationships/slide" Target="slide53.xml"/><Relationship Id="rId28" Type="http://schemas.openxmlformats.org/officeDocument/2006/relationships/slide" Target="slide38.xml"/><Relationship Id="rId10" Type="http://schemas.openxmlformats.org/officeDocument/2006/relationships/slide" Target="slide27.xml"/><Relationship Id="rId19" Type="http://schemas.openxmlformats.org/officeDocument/2006/relationships/slide" Target="slide15.xml"/><Relationship Id="rId31" Type="http://schemas.openxmlformats.org/officeDocument/2006/relationships/slide" Target="slide29.xml"/><Relationship Id="rId4" Type="http://schemas.openxmlformats.org/officeDocument/2006/relationships/slide" Target="slide13.xml"/><Relationship Id="rId9" Type="http://schemas.openxmlformats.org/officeDocument/2006/relationships/slide" Target="slide42.xml"/><Relationship Id="rId14" Type="http://schemas.openxmlformats.org/officeDocument/2006/relationships/slide" Target="slide26.xml"/><Relationship Id="rId22" Type="http://schemas.openxmlformats.org/officeDocument/2006/relationships/slide" Target="slide52.xml"/><Relationship Id="rId27" Type="http://schemas.openxmlformats.org/officeDocument/2006/relationships/slide" Target="slide40.xml"/><Relationship Id="rId30" Type="http://schemas.openxmlformats.org/officeDocument/2006/relationships/slide" Target="slide3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jpeg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Microsoft_Excel_97-2003_Worksheet7.xls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39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slide" Target="slid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25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3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26.xml"/><Relationship Id="rId18" Type="http://schemas.openxmlformats.org/officeDocument/2006/relationships/slide" Target="slide15.xml"/><Relationship Id="rId26" Type="http://schemas.openxmlformats.org/officeDocument/2006/relationships/slide" Target="slide40.xml"/><Relationship Id="rId3" Type="http://schemas.openxmlformats.org/officeDocument/2006/relationships/slide" Target="slide13.xml"/><Relationship Id="rId21" Type="http://schemas.openxmlformats.org/officeDocument/2006/relationships/slide" Target="slide52.xml"/><Relationship Id="rId7" Type="http://schemas.openxmlformats.org/officeDocument/2006/relationships/slide" Target="slide33.xml"/><Relationship Id="rId12" Type="http://schemas.openxmlformats.org/officeDocument/2006/relationships/slide" Target="slide43.xml"/><Relationship Id="rId17" Type="http://schemas.openxmlformats.org/officeDocument/2006/relationships/slide" Target="slide28.xml"/><Relationship Id="rId25" Type="http://schemas.openxmlformats.org/officeDocument/2006/relationships/slide" Target="slide36.xml"/><Relationship Id="rId2" Type="http://schemas.openxmlformats.org/officeDocument/2006/relationships/image" Target="../media/image3.jpeg"/><Relationship Id="rId16" Type="http://schemas.openxmlformats.org/officeDocument/2006/relationships/slide" Target="slide44.xml"/><Relationship Id="rId20" Type="http://schemas.openxmlformats.org/officeDocument/2006/relationships/slide" Target="slide21.xml"/><Relationship Id="rId29" Type="http://schemas.openxmlformats.org/officeDocument/2006/relationships/slide" Target="slide3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5.xml"/><Relationship Id="rId24" Type="http://schemas.openxmlformats.org/officeDocument/2006/relationships/slide" Target="slide24.xml"/><Relationship Id="rId5" Type="http://schemas.openxmlformats.org/officeDocument/2006/relationships/slide" Target="slide8.xml"/><Relationship Id="rId15" Type="http://schemas.openxmlformats.org/officeDocument/2006/relationships/slide" Target="slide4.xml"/><Relationship Id="rId23" Type="http://schemas.openxmlformats.org/officeDocument/2006/relationships/slide" Target="slide7.xml"/><Relationship Id="rId28" Type="http://schemas.openxmlformats.org/officeDocument/2006/relationships/slide" Target="slide46.xml"/><Relationship Id="rId10" Type="http://schemas.openxmlformats.org/officeDocument/2006/relationships/slide" Target="slide34.xml"/><Relationship Id="rId19" Type="http://schemas.openxmlformats.org/officeDocument/2006/relationships/slide" Target="slide16.xml"/><Relationship Id="rId31" Type="http://schemas.openxmlformats.org/officeDocument/2006/relationships/slide" Target="slide41.xml"/><Relationship Id="rId4" Type="http://schemas.openxmlformats.org/officeDocument/2006/relationships/slide" Target="slide19.xml"/><Relationship Id="rId9" Type="http://schemas.openxmlformats.org/officeDocument/2006/relationships/slide" Target="slide27.xml"/><Relationship Id="rId14" Type="http://schemas.openxmlformats.org/officeDocument/2006/relationships/slide" Target="slide22.xml"/><Relationship Id="rId22" Type="http://schemas.openxmlformats.org/officeDocument/2006/relationships/slide" Target="slide53.xml"/><Relationship Id="rId27" Type="http://schemas.openxmlformats.org/officeDocument/2006/relationships/slide" Target="slide38.xml"/><Relationship Id="rId30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Microsoft_Excel_97-2003_Worksheet8.xls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35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oleObject" Target="../embeddings/Microsoft_Excel_97-2003_Worksheet9.xls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60.png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61.png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45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3.xml"/><Relationship Id="rId9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AsYaAltaLo&amp;list=UUEjl6aSk1oZYS5L37hUrMsg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3" name="Retângulo 6"/>
          <p:cNvSpPr/>
          <p:nvPr/>
        </p:nvSpPr>
        <p:spPr>
          <a:xfrm>
            <a:off x="0" y="4076700"/>
            <a:ext cx="9144000" cy="22320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/>
          </p:cNvSpPr>
          <p:nvPr/>
        </p:nvSpPr>
        <p:spPr bwMode="auto">
          <a:xfrm>
            <a:off x="0" y="2852738"/>
            <a:ext cx="9144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rgbClr val="328424"/>
                </a:solidFill>
              </a:rPr>
              <a:t>Projeto de Integração do São Francisco</a:t>
            </a:r>
            <a:endParaRPr lang="pt-BR" sz="3000" b="1" spc="-30" dirty="0">
              <a:solidFill>
                <a:srgbClr val="328424"/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9"/>
          <p:cNvSpPr txBox="1">
            <a:spLocks noChangeArrowheads="1"/>
          </p:cNvSpPr>
          <p:nvPr/>
        </p:nvSpPr>
        <p:spPr bwMode="auto">
          <a:xfrm>
            <a:off x="0" y="638175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Brasília, 6 </a:t>
            </a: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de </a:t>
            </a: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novembro </a:t>
            </a: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de 2014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1341438"/>
            <a:ext cx="9144000" cy="151288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8" name="Retângulo 9"/>
          <p:cNvSpPr>
            <a:spLocks noChangeArrowheads="1"/>
          </p:cNvSpPr>
          <p:nvPr/>
        </p:nvSpPr>
        <p:spPr bwMode="auto">
          <a:xfrm>
            <a:off x="4981575" y="4332540"/>
            <a:ext cx="4151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chemeClr val="bg1"/>
                </a:solidFill>
              </a:rPr>
              <a:t>Irani Braga Ramos</a:t>
            </a:r>
            <a:endParaRPr lang="pt-BR" altLang="pt-BR" sz="18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 smtClean="0">
                <a:solidFill>
                  <a:schemeClr val="bg1"/>
                </a:solidFill>
              </a:rPr>
              <a:t>Secretário Executivo</a:t>
            </a:r>
            <a:endParaRPr lang="pt-BR" altLang="pt-BR" sz="1400" b="1" dirty="0">
              <a:solidFill>
                <a:schemeClr val="bg1"/>
              </a:solidFill>
            </a:endParaRPr>
          </a:p>
        </p:txBody>
      </p:sp>
      <p:sp>
        <p:nvSpPr>
          <p:cNvPr id="9" name="Título 1"/>
          <p:cNvSpPr>
            <a:spLocks/>
          </p:cNvSpPr>
          <p:nvPr/>
        </p:nvSpPr>
        <p:spPr bwMode="auto">
          <a:xfrm>
            <a:off x="23729" y="332656"/>
            <a:ext cx="9144000" cy="100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rgbClr val="328424"/>
                </a:solidFill>
              </a:rPr>
              <a:t>Ministério da Integração Nacional</a:t>
            </a:r>
            <a:endParaRPr lang="pt-BR" sz="3000" b="1" spc="-30" dirty="0">
              <a:solidFill>
                <a:srgbClr val="328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hlinkClick r:id="rId4" action="ppaction://hlinksldjump"/>
          </p:cNvPr>
          <p:cNvSpPr/>
          <p:nvPr/>
        </p:nvSpPr>
        <p:spPr>
          <a:xfrm>
            <a:off x="-80767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0" y="0"/>
            <a:ext cx="9144000" cy="381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i="0" dirty="0">
                <a:solidFill>
                  <a:schemeClr val="bg1"/>
                </a:solidFill>
              </a:rPr>
              <a:t>ADUTORA PAJEÚ – 1ª Etapa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Construção da etapa I de sistema adutor com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197 km</a:t>
            </a:r>
            <a:r>
              <a:rPr lang="pt-BR" altLang="pt-BR" sz="1400" b="1" i="0" dirty="0">
                <a:solidFill>
                  <a:srgbClr val="17375E"/>
                </a:solidFill>
              </a:rPr>
              <a:t>, para fins de abastecimento humano, composto de captação no Lago de Itaparica em Floresta, estações de bombeamento, reservatórios e tubulações até Afogados da Ingazeira. Esta etapa deverá beneficiar cerca de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177,5 mil </a:t>
            </a:r>
            <a:r>
              <a:rPr lang="pt-BR" altLang="pt-BR" sz="1400" b="1" i="0" dirty="0">
                <a:solidFill>
                  <a:srgbClr val="17375E"/>
                </a:solidFill>
              </a:rPr>
              <a:t>pessoas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4138613" y="1187450"/>
            <a:ext cx="4800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UF: PE	META: 197 km</a:t>
            </a:r>
          </a:p>
          <a:p>
            <a:pPr lvl="0" algn="just" eaLnBrk="1" hangingPunct="1">
              <a:spcBef>
                <a:spcPct val="0"/>
              </a:spcBef>
              <a:spcAft>
                <a:spcPct val="30000"/>
              </a:spcAft>
              <a:buNone/>
              <a:tabLst/>
            </a:pPr>
            <a:r>
              <a:rPr lang="pt-BR" altLang="pt-BR" sz="1400" b="1" i="0" dirty="0"/>
              <a:t>DATA DE </a:t>
            </a:r>
            <a:r>
              <a:rPr lang="pt-BR" altLang="pt-BR" sz="1400" b="1" i="0" dirty="0" smtClean="0"/>
              <a:t>CONCLUSÃO:      </a:t>
            </a:r>
            <a:r>
              <a:rPr lang="pt-BR" altLang="pt-BR" sz="1400" b="1" i="0" dirty="0" smtClean="0">
                <a:solidFill>
                  <a:srgbClr val="C00000"/>
                </a:solidFill>
                <a:latin typeface="Calibri"/>
              </a:rPr>
              <a:t>14/04/2014 </a:t>
            </a:r>
          </a:p>
          <a:p>
            <a:pPr lvl="0" algn="just" eaLnBrk="1" hangingPunct="1">
              <a:spcBef>
                <a:spcPct val="0"/>
              </a:spcBef>
              <a:spcAft>
                <a:spcPct val="30000"/>
              </a:spcAft>
              <a:buNone/>
              <a:tabLst/>
            </a:pPr>
            <a:r>
              <a:rPr lang="pt-BR" altLang="pt-BR" sz="1400" b="1" i="0" dirty="0" smtClean="0"/>
              <a:t>EXECUTOR</a:t>
            </a:r>
            <a:r>
              <a:rPr lang="pt-BR" altLang="pt-BR" sz="1400" b="1" i="0" dirty="0"/>
              <a:t>: Departamento Nacional de Obras Contra as Secas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 dirty="0"/>
              <a:t>Estágio: </a:t>
            </a:r>
            <a:r>
              <a:rPr lang="pt-BR" altLang="pt-BR" sz="800" b="1" i="0" dirty="0" smtClean="0">
                <a:solidFill>
                  <a:srgbClr val="0000FF"/>
                </a:solidFill>
              </a:rPr>
              <a:t>Concluído</a:t>
            </a:r>
            <a:endParaRPr lang="pt-BR" altLang="pt-BR" sz="800" b="1" i="0" dirty="0">
              <a:solidFill>
                <a:srgbClr val="0000FF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06049" y="4526348"/>
            <a:ext cx="8915401" cy="70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marL="182563" indent="-180975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80975" indent="-180975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ts val="88"/>
              </a:spcAft>
              <a:buFontTx/>
              <a:buNone/>
            </a:pPr>
            <a:r>
              <a:rPr lang="pt-BR" altLang="pt-BR" sz="1300" b="1" i="0" dirty="0" smtClean="0">
                <a:ea typeface="Microsoft YaHei" pitchFamily="34" charset="-122"/>
              </a:rPr>
              <a:t>RESULTADO</a:t>
            </a:r>
            <a:endParaRPr lang="pt-BR" altLang="pt-BR" sz="1300" b="1" i="0" dirty="0">
              <a:ea typeface="Microsoft YaHei" pitchFamily="34" charset="-122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ts val="88"/>
              </a:spcAft>
              <a:buFont typeface="Wingdings" pitchFamily="2" charset="2"/>
              <a:buChar char=""/>
            </a:pPr>
            <a:r>
              <a:rPr lang="pt-BR" altLang="pt-BR" sz="1300" b="1" i="0" dirty="0">
                <a:ea typeface="Microsoft YaHei" pitchFamily="34" charset="-122"/>
              </a:rPr>
              <a:t>Realizados </a:t>
            </a:r>
            <a:r>
              <a:rPr lang="pt-BR" altLang="pt-BR" sz="1300" b="1" dirty="0" smtClean="0">
                <a:ea typeface="Microsoft YaHei" pitchFamily="34" charset="-122"/>
              </a:rPr>
              <a:t>100</a:t>
            </a:r>
            <a:r>
              <a:rPr lang="pt-BR" altLang="pt-BR" sz="1300" b="1" i="0" dirty="0" smtClean="0">
                <a:ea typeface="Microsoft YaHei" pitchFamily="34" charset="-122"/>
              </a:rPr>
              <a:t>%</a:t>
            </a:r>
            <a:endParaRPr lang="pt-BR" altLang="pt-BR" sz="1300" b="1" i="0" dirty="0">
              <a:solidFill>
                <a:srgbClr val="0000FF"/>
              </a:solidFill>
              <a:ea typeface="Microsoft YaHei" pitchFamily="34" charset="-122"/>
            </a:endParaRPr>
          </a:p>
          <a:p>
            <a:pPr marL="0" lvl="1" indent="0" algn="l" eaLnBrk="1" hangingPunct="1">
              <a:lnSpc>
                <a:spcPct val="95000"/>
              </a:lnSpc>
              <a:spcBef>
                <a:spcPct val="0"/>
              </a:spcBef>
              <a:spcAft>
                <a:spcPts val="75"/>
              </a:spcAft>
              <a:buNone/>
            </a:pPr>
            <a:endParaRPr lang="pt-BR" sz="1300" b="1" i="0" dirty="0">
              <a:solidFill>
                <a:srgbClr val="000000"/>
              </a:solidFill>
              <a:latin typeface="Calibri"/>
              <a:ea typeface="Microsoft YaHei" pitchFamily="34" charset="-122"/>
            </a:endParaRPr>
          </a:p>
        </p:txBody>
      </p:sp>
      <p:graphicFrame>
        <p:nvGraphicFramePr>
          <p:cNvPr id="2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056131"/>
              </p:ext>
            </p:extLst>
          </p:nvPr>
        </p:nvGraphicFramePr>
        <p:xfrm>
          <a:off x="3491880" y="5622124"/>
          <a:ext cx="22669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Planilha" r:id="rId5" imgW="2333678" imgH="695250" progId="Excel.Sheet.8">
                  <p:embed/>
                </p:oleObj>
              </mc:Choice>
              <mc:Fallback>
                <p:oleObj name="Planilha" r:id="rId5" imgW="2333678" imgH="6952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622124"/>
                        <a:ext cx="226695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720" y="5910262"/>
            <a:ext cx="8350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80" y="1225440"/>
            <a:ext cx="3071520" cy="230328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380880" y="3528720"/>
            <a:ext cx="307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i="0" dirty="0" smtClean="0">
                <a:latin typeface="+mn-lt"/>
              </a:rPr>
              <a:t>Trecho Implantado da Adutora</a:t>
            </a:r>
            <a:endParaRPr lang="pt-BR" sz="1000" b="1" i="0" dirty="0">
              <a:latin typeface="+mn-lt"/>
            </a:endParaRPr>
          </a:p>
        </p:txBody>
      </p:sp>
      <p:pic>
        <p:nvPicPr>
          <p:cNvPr id="28" name="Picture 15" descr="C:\Documents and Settings\joao.nogueira\Desktop\anexos\Selo_CONCLUIDO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382" y="6049948"/>
            <a:ext cx="813567" cy="70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Tabela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757508"/>
              </p:ext>
            </p:extLst>
          </p:nvPr>
        </p:nvGraphicFramePr>
        <p:xfrm>
          <a:off x="4138613" y="2057400"/>
          <a:ext cx="4038600" cy="952500"/>
        </p:xfrm>
        <a:graphic>
          <a:graphicData uri="http://schemas.openxmlformats.org/drawingml/2006/table">
            <a:tbl>
              <a:tblPr/>
              <a:tblGrid>
                <a:gridCol w="673100"/>
                <a:gridCol w="673100"/>
                <a:gridCol w="673100"/>
                <a:gridCol w="673100"/>
                <a:gridCol w="673100"/>
                <a:gridCol w="673100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Origem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até 2010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2011-2014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Pós-2014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 pagar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PAC 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72,51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26,92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0,06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99,49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PAC 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92,26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7,07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99,33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72,51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126,31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198,82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696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de cantos arredondados 36"/>
          <p:cNvSpPr/>
          <p:nvPr/>
        </p:nvSpPr>
        <p:spPr>
          <a:xfrm>
            <a:off x="0" y="0"/>
            <a:ext cx="9144000" cy="381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i="0" dirty="0">
                <a:solidFill>
                  <a:schemeClr val="bg1"/>
                </a:solidFill>
              </a:rPr>
              <a:t>ADUTORA PAJEÚ – 2ª Etapa – 1ª Fase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Construção da 1ª fase da Etapa 2 de sistema adutor, para fins de abastecimento humano, composto de captações no Eixo Leste do PISF, estações de bombeamento, reservatórios e tubulações. Esta fase atenderá a 9 municípios de Pernambuco e 5 da Paraíba, e beneficiará 112 mil pessoas</a:t>
            </a: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343399" y="1282700"/>
            <a:ext cx="4721225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UF: PB / </a:t>
            </a:r>
            <a:r>
              <a:rPr lang="pt-BR" altLang="pt-BR" sz="1400" b="1" i="0" dirty="0" smtClean="0"/>
              <a:t>PE                       META 1ª FASE: 195,4 km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 </a:t>
            </a:r>
            <a:r>
              <a:rPr lang="pt-BR" altLang="pt-BR" sz="1400" b="1" i="0" dirty="0" smtClean="0"/>
              <a:t>                                           META 2ª FASE: 205,7 km</a:t>
            </a:r>
            <a:endParaRPr lang="pt-BR" altLang="pt-BR" sz="1400" b="1" i="0" dirty="0"/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DATA DE 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30/09/2015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EXECUTOR: Departamento Nacional de Obras Contra as Secas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 dirty="0"/>
              <a:t>Estágio: Em </a:t>
            </a:r>
            <a:r>
              <a:rPr lang="pt-BR" altLang="pt-BR" sz="800" b="1" i="0" dirty="0" smtClean="0"/>
              <a:t>licitação</a:t>
            </a:r>
            <a:endParaRPr lang="pt-BR" altLang="pt-BR" sz="800" b="1" i="0" dirty="0"/>
          </a:p>
        </p:txBody>
      </p:sp>
      <p:grpSp>
        <p:nvGrpSpPr>
          <p:cNvPr id="41" name="Grupo 14"/>
          <p:cNvGrpSpPr>
            <a:grpSpLocks/>
          </p:cNvGrpSpPr>
          <p:nvPr/>
        </p:nvGrpSpPr>
        <p:grpSpPr bwMode="auto">
          <a:xfrm>
            <a:off x="90235" y="1411934"/>
            <a:ext cx="3954200" cy="2029361"/>
            <a:chOff x="152400" y="323850"/>
            <a:chExt cx="8869363" cy="6200775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27" b="7498"/>
            <a:stretch>
              <a:fillRect/>
            </a:stretch>
          </p:blipFill>
          <p:spPr bwMode="auto">
            <a:xfrm>
              <a:off x="152400" y="323850"/>
              <a:ext cx="8869363" cy="620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Grupo 13"/>
            <p:cNvGrpSpPr>
              <a:grpSpLocks/>
            </p:cNvGrpSpPr>
            <p:nvPr/>
          </p:nvGrpSpPr>
          <p:grpSpPr bwMode="auto">
            <a:xfrm>
              <a:off x="1101725" y="401638"/>
              <a:ext cx="7402513" cy="4244975"/>
              <a:chOff x="1101568" y="401444"/>
              <a:chExt cx="7401876" cy="4244375"/>
            </a:xfrm>
          </p:grpSpPr>
          <p:sp>
            <p:nvSpPr>
              <p:cNvPr id="58" name="Forma livre 57"/>
              <p:cNvSpPr/>
              <p:nvPr/>
            </p:nvSpPr>
            <p:spPr>
              <a:xfrm>
                <a:off x="5295407" y="401006"/>
                <a:ext cx="3123156" cy="2030939"/>
              </a:xfrm>
              <a:custGeom>
                <a:avLst/>
                <a:gdLst>
                  <a:gd name="connsiteX0" fmla="*/ 0 w 3140094"/>
                  <a:gd name="connsiteY0" fmla="*/ 1985151 h 1993580"/>
                  <a:gd name="connsiteX1" fmla="*/ 100361 w 3140094"/>
                  <a:gd name="connsiteY1" fmla="*/ 1940546 h 1993580"/>
                  <a:gd name="connsiteX2" fmla="*/ 345688 w 3140094"/>
                  <a:gd name="connsiteY2" fmla="*/ 1583707 h 1993580"/>
                  <a:gd name="connsiteX3" fmla="*/ 356839 w 3140094"/>
                  <a:gd name="connsiteY3" fmla="*/ 1494497 h 1993580"/>
                  <a:gd name="connsiteX4" fmla="*/ 512956 w 3140094"/>
                  <a:gd name="connsiteY4" fmla="*/ 1483346 h 1993580"/>
                  <a:gd name="connsiteX5" fmla="*/ 936702 w 3140094"/>
                  <a:gd name="connsiteY5" fmla="*/ 1260322 h 1993580"/>
                  <a:gd name="connsiteX6" fmla="*/ 1014761 w 3140094"/>
                  <a:gd name="connsiteY6" fmla="*/ 1249170 h 1993580"/>
                  <a:gd name="connsiteX7" fmla="*/ 1293541 w 3140094"/>
                  <a:gd name="connsiteY7" fmla="*/ 1081902 h 1993580"/>
                  <a:gd name="connsiteX8" fmla="*/ 1338146 w 3140094"/>
                  <a:gd name="connsiteY8" fmla="*/ 1070751 h 1993580"/>
                  <a:gd name="connsiteX9" fmla="*/ 1393902 w 3140094"/>
                  <a:gd name="connsiteY9" fmla="*/ 713912 h 1993580"/>
                  <a:gd name="connsiteX10" fmla="*/ 1717288 w 3140094"/>
                  <a:gd name="connsiteY10" fmla="*/ 680458 h 1993580"/>
                  <a:gd name="connsiteX11" fmla="*/ 2029522 w 3140094"/>
                  <a:gd name="connsiteY11" fmla="*/ 502039 h 1993580"/>
                  <a:gd name="connsiteX12" fmla="*/ 2007219 w 3140094"/>
                  <a:gd name="connsiteY12" fmla="*/ 390527 h 1993580"/>
                  <a:gd name="connsiteX13" fmla="*/ 2085278 w 3140094"/>
                  <a:gd name="connsiteY13" fmla="*/ 334770 h 1993580"/>
                  <a:gd name="connsiteX14" fmla="*/ 2520176 w 3140094"/>
                  <a:gd name="connsiteY14" fmla="*/ 345922 h 1993580"/>
                  <a:gd name="connsiteX15" fmla="*/ 3088888 w 3140094"/>
                  <a:gd name="connsiteY15" fmla="*/ 55990 h 1993580"/>
                  <a:gd name="connsiteX16" fmla="*/ 3077737 w 3140094"/>
                  <a:gd name="connsiteY16" fmla="*/ 234 h 1993580"/>
                  <a:gd name="connsiteX0" fmla="*/ 0 w 3140094"/>
                  <a:gd name="connsiteY0" fmla="*/ 1985151 h 1993580"/>
                  <a:gd name="connsiteX1" fmla="*/ 100361 w 3140094"/>
                  <a:gd name="connsiteY1" fmla="*/ 1940546 h 1993580"/>
                  <a:gd name="connsiteX2" fmla="*/ 345688 w 3140094"/>
                  <a:gd name="connsiteY2" fmla="*/ 1583707 h 1993580"/>
                  <a:gd name="connsiteX3" fmla="*/ 356839 w 3140094"/>
                  <a:gd name="connsiteY3" fmla="*/ 1494497 h 1993580"/>
                  <a:gd name="connsiteX4" fmla="*/ 512956 w 3140094"/>
                  <a:gd name="connsiteY4" fmla="*/ 1483346 h 1993580"/>
                  <a:gd name="connsiteX5" fmla="*/ 936702 w 3140094"/>
                  <a:gd name="connsiteY5" fmla="*/ 1260322 h 1993580"/>
                  <a:gd name="connsiteX6" fmla="*/ 1014761 w 3140094"/>
                  <a:gd name="connsiteY6" fmla="*/ 1249170 h 1993580"/>
                  <a:gd name="connsiteX7" fmla="*/ 1293541 w 3140094"/>
                  <a:gd name="connsiteY7" fmla="*/ 1081902 h 1993580"/>
                  <a:gd name="connsiteX8" fmla="*/ 1338146 w 3140094"/>
                  <a:gd name="connsiteY8" fmla="*/ 1070751 h 1993580"/>
                  <a:gd name="connsiteX9" fmla="*/ 1393902 w 3140094"/>
                  <a:gd name="connsiteY9" fmla="*/ 713912 h 1993580"/>
                  <a:gd name="connsiteX10" fmla="*/ 1656305 w 3140094"/>
                  <a:gd name="connsiteY10" fmla="*/ 658446 h 1993580"/>
                  <a:gd name="connsiteX11" fmla="*/ 1717288 w 3140094"/>
                  <a:gd name="connsiteY11" fmla="*/ 680458 h 1993580"/>
                  <a:gd name="connsiteX12" fmla="*/ 2029522 w 3140094"/>
                  <a:gd name="connsiteY12" fmla="*/ 502039 h 1993580"/>
                  <a:gd name="connsiteX13" fmla="*/ 2007219 w 3140094"/>
                  <a:gd name="connsiteY13" fmla="*/ 390527 h 1993580"/>
                  <a:gd name="connsiteX14" fmla="*/ 2085278 w 3140094"/>
                  <a:gd name="connsiteY14" fmla="*/ 334770 h 1993580"/>
                  <a:gd name="connsiteX15" fmla="*/ 2520176 w 3140094"/>
                  <a:gd name="connsiteY15" fmla="*/ 345922 h 1993580"/>
                  <a:gd name="connsiteX16" fmla="*/ 3088888 w 3140094"/>
                  <a:gd name="connsiteY16" fmla="*/ 55990 h 1993580"/>
                  <a:gd name="connsiteX17" fmla="*/ 3077737 w 3140094"/>
                  <a:gd name="connsiteY17" fmla="*/ 234 h 1993580"/>
                  <a:gd name="connsiteX0" fmla="*/ 0 w 3140094"/>
                  <a:gd name="connsiteY0" fmla="*/ 1985151 h 1993580"/>
                  <a:gd name="connsiteX1" fmla="*/ 100361 w 3140094"/>
                  <a:gd name="connsiteY1" fmla="*/ 1940546 h 1993580"/>
                  <a:gd name="connsiteX2" fmla="*/ 345688 w 3140094"/>
                  <a:gd name="connsiteY2" fmla="*/ 1583707 h 1993580"/>
                  <a:gd name="connsiteX3" fmla="*/ 356839 w 3140094"/>
                  <a:gd name="connsiteY3" fmla="*/ 1494497 h 1993580"/>
                  <a:gd name="connsiteX4" fmla="*/ 512956 w 3140094"/>
                  <a:gd name="connsiteY4" fmla="*/ 1483346 h 1993580"/>
                  <a:gd name="connsiteX5" fmla="*/ 936702 w 3140094"/>
                  <a:gd name="connsiteY5" fmla="*/ 1260322 h 1993580"/>
                  <a:gd name="connsiteX6" fmla="*/ 1014761 w 3140094"/>
                  <a:gd name="connsiteY6" fmla="*/ 1249170 h 1993580"/>
                  <a:gd name="connsiteX7" fmla="*/ 1293541 w 3140094"/>
                  <a:gd name="connsiteY7" fmla="*/ 1081902 h 1993580"/>
                  <a:gd name="connsiteX8" fmla="*/ 1338146 w 3140094"/>
                  <a:gd name="connsiteY8" fmla="*/ 1070751 h 1993580"/>
                  <a:gd name="connsiteX9" fmla="*/ 1393902 w 3140094"/>
                  <a:gd name="connsiteY9" fmla="*/ 713912 h 1993580"/>
                  <a:gd name="connsiteX10" fmla="*/ 1656305 w 3140094"/>
                  <a:gd name="connsiteY10" fmla="*/ 658446 h 1993580"/>
                  <a:gd name="connsiteX11" fmla="*/ 1757770 w 3140094"/>
                  <a:gd name="connsiteY11" fmla="*/ 651883 h 1993580"/>
                  <a:gd name="connsiteX12" fmla="*/ 2029522 w 3140094"/>
                  <a:gd name="connsiteY12" fmla="*/ 502039 h 1993580"/>
                  <a:gd name="connsiteX13" fmla="*/ 2007219 w 3140094"/>
                  <a:gd name="connsiteY13" fmla="*/ 390527 h 1993580"/>
                  <a:gd name="connsiteX14" fmla="*/ 2085278 w 3140094"/>
                  <a:gd name="connsiteY14" fmla="*/ 334770 h 1993580"/>
                  <a:gd name="connsiteX15" fmla="*/ 2520176 w 3140094"/>
                  <a:gd name="connsiteY15" fmla="*/ 345922 h 1993580"/>
                  <a:gd name="connsiteX16" fmla="*/ 3088888 w 3140094"/>
                  <a:gd name="connsiteY16" fmla="*/ 55990 h 1993580"/>
                  <a:gd name="connsiteX17" fmla="*/ 3077737 w 3140094"/>
                  <a:gd name="connsiteY17" fmla="*/ 234 h 1993580"/>
                  <a:gd name="connsiteX0" fmla="*/ 0 w 3140094"/>
                  <a:gd name="connsiteY0" fmla="*/ 1985151 h 1993580"/>
                  <a:gd name="connsiteX1" fmla="*/ 100361 w 3140094"/>
                  <a:gd name="connsiteY1" fmla="*/ 1940546 h 1993580"/>
                  <a:gd name="connsiteX2" fmla="*/ 345688 w 3140094"/>
                  <a:gd name="connsiteY2" fmla="*/ 1583707 h 1993580"/>
                  <a:gd name="connsiteX3" fmla="*/ 356839 w 3140094"/>
                  <a:gd name="connsiteY3" fmla="*/ 1494497 h 1993580"/>
                  <a:gd name="connsiteX4" fmla="*/ 512956 w 3140094"/>
                  <a:gd name="connsiteY4" fmla="*/ 1483346 h 1993580"/>
                  <a:gd name="connsiteX5" fmla="*/ 936702 w 3140094"/>
                  <a:gd name="connsiteY5" fmla="*/ 1260322 h 1993580"/>
                  <a:gd name="connsiteX6" fmla="*/ 1014761 w 3140094"/>
                  <a:gd name="connsiteY6" fmla="*/ 1249170 h 1993580"/>
                  <a:gd name="connsiteX7" fmla="*/ 1293541 w 3140094"/>
                  <a:gd name="connsiteY7" fmla="*/ 1081902 h 1993580"/>
                  <a:gd name="connsiteX8" fmla="*/ 1338146 w 3140094"/>
                  <a:gd name="connsiteY8" fmla="*/ 1070751 h 1993580"/>
                  <a:gd name="connsiteX9" fmla="*/ 1393902 w 3140094"/>
                  <a:gd name="connsiteY9" fmla="*/ 713912 h 1993580"/>
                  <a:gd name="connsiteX10" fmla="*/ 1656305 w 3140094"/>
                  <a:gd name="connsiteY10" fmla="*/ 658446 h 1993580"/>
                  <a:gd name="connsiteX11" fmla="*/ 1757770 w 3140094"/>
                  <a:gd name="connsiteY11" fmla="*/ 651883 h 1993580"/>
                  <a:gd name="connsiteX12" fmla="*/ 1834898 w 3140094"/>
                  <a:gd name="connsiteY12" fmla="*/ 591771 h 1993580"/>
                  <a:gd name="connsiteX13" fmla="*/ 2029522 w 3140094"/>
                  <a:gd name="connsiteY13" fmla="*/ 502039 h 1993580"/>
                  <a:gd name="connsiteX14" fmla="*/ 2007219 w 3140094"/>
                  <a:gd name="connsiteY14" fmla="*/ 390527 h 1993580"/>
                  <a:gd name="connsiteX15" fmla="*/ 2085278 w 3140094"/>
                  <a:gd name="connsiteY15" fmla="*/ 334770 h 1993580"/>
                  <a:gd name="connsiteX16" fmla="*/ 2520176 w 3140094"/>
                  <a:gd name="connsiteY16" fmla="*/ 345922 h 1993580"/>
                  <a:gd name="connsiteX17" fmla="*/ 3088888 w 3140094"/>
                  <a:gd name="connsiteY17" fmla="*/ 55990 h 1993580"/>
                  <a:gd name="connsiteX18" fmla="*/ 3077737 w 3140094"/>
                  <a:gd name="connsiteY18" fmla="*/ 234 h 1993580"/>
                  <a:gd name="connsiteX0" fmla="*/ 0 w 3140094"/>
                  <a:gd name="connsiteY0" fmla="*/ 1985151 h 1993580"/>
                  <a:gd name="connsiteX1" fmla="*/ 100361 w 3140094"/>
                  <a:gd name="connsiteY1" fmla="*/ 1940546 h 1993580"/>
                  <a:gd name="connsiteX2" fmla="*/ 345688 w 3140094"/>
                  <a:gd name="connsiteY2" fmla="*/ 1583707 h 1993580"/>
                  <a:gd name="connsiteX3" fmla="*/ 356839 w 3140094"/>
                  <a:gd name="connsiteY3" fmla="*/ 1494497 h 1993580"/>
                  <a:gd name="connsiteX4" fmla="*/ 512956 w 3140094"/>
                  <a:gd name="connsiteY4" fmla="*/ 1483346 h 1993580"/>
                  <a:gd name="connsiteX5" fmla="*/ 936702 w 3140094"/>
                  <a:gd name="connsiteY5" fmla="*/ 1260322 h 1993580"/>
                  <a:gd name="connsiteX6" fmla="*/ 1014761 w 3140094"/>
                  <a:gd name="connsiteY6" fmla="*/ 1249170 h 1993580"/>
                  <a:gd name="connsiteX7" fmla="*/ 1293541 w 3140094"/>
                  <a:gd name="connsiteY7" fmla="*/ 1081902 h 1993580"/>
                  <a:gd name="connsiteX8" fmla="*/ 1338146 w 3140094"/>
                  <a:gd name="connsiteY8" fmla="*/ 1070751 h 1993580"/>
                  <a:gd name="connsiteX9" fmla="*/ 1393902 w 3140094"/>
                  <a:gd name="connsiteY9" fmla="*/ 713912 h 1993580"/>
                  <a:gd name="connsiteX10" fmla="*/ 1656305 w 3140094"/>
                  <a:gd name="connsiteY10" fmla="*/ 658446 h 1993580"/>
                  <a:gd name="connsiteX11" fmla="*/ 1757770 w 3140094"/>
                  <a:gd name="connsiteY11" fmla="*/ 651883 h 1993580"/>
                  <a:gd name="connsiteX12" fmla="*/ 1834898 w 3140094"/>
                  <a:gd name="connsiteY12" fmla="*/ 591771 h 1993580"/>
                  <a:gd name="connsiteX13" fmla="*/ 2029522 w 3140094"/>
                  <a:gd name="connsiteY13" fmla="*/ 502039 h 1993580"/>
                  <a:gd name="connsiteX14" fmla="*/ 2007219 w 3140094"/>
                  <a:gd name="connsiteY14" fmla="*/ 390527 h 1993580"/>
                  <a:gd name="connsiteX15" fmla="*/ 2085278 w 3140094"/>
                  <a:gd name="connsiteY15" fmla="*/ 334770 h 1993580"/>
                  <a:gd name="connsiteX16" fmla="*/ 2368298 w 3140094"/>
                  <a:gd name="connsiteY16" fmla="*/ 336978 h 1993580"/>
                  <a:gd name="connsiteX17" fmla="*/ 2520176 w 3140094"/>
                  <a:gd name="connsiteY17" fmla="*/ 345922 h 1993580"/>
                  <a:gd name="connsiteX18" fmla="*/ 3088888 w 3140094"/>
                  <a:gd name="connsiteY18" fmla="*/ 55990 h 1993580"/>
                  <a:gd name="connsiteX19" fmla="*/ 3077737 w 3140094"/>
                  <a:gd name="connsiteY19" fmla="*/ 234 h 1993580"/>
                  <a:gd name="connsiteX0" fmla="*/ 0 w 3140094"/>
                  <a:gd name="connsiteY0" fmla="*/ 1985151 h 1993580"/>
                  <a:gd name="connsiteX1" fmla="*/ 100361 w 3140094"/>
                  <a:gd name="connsiteY1" fmla="*/ 1940546 h 1993580"/>
                  <a:gd name="connsiteX2" fmla="*/ 345688 w 3140094"/>
                  <a:gd name="connsiteY2" fmla="*/ 1583707 h 1993580"/>
                  <a:gd name="connsiteX3" fmla="*/ 356839 w 3140094"/>
                  <a:gd name="connsiteY3" fmla="*/ 1494497 h 1993580"/>
                  <a:gd name="connsiteX4" fmla="*/ 512956 w 3140094"/>
                  <a:gd name="connsiteY4" fmla="*/ 1483346 h 1993580"/>
                  <a:gd name="connsiteX5" fmla="*/ 936702 w 3140094"/>
                  <a:gd name="connsiteY5" fmla="*/ 1260322 h 1993580"/>
                  <a:gd name="connsiteX6" fmla="*/ 1014761 w 3140094"/>
                  <a:gd name="connsiteY6" fmla="*/ 1249170 h 1993580"/>
                  <a:gd name="connsiteX7" fmla="*/ 1293541 w 3140094"/>
                  <a:gd name="connsiteY7" fmla="*/ 1081902 h 1993580"/>
                  <a:gd name="connsiteX8" fmla="*/ 1338146 w 3140094"/>
                  <a:gd name="connsiteY8" fmla="*/ 1070751 h 1993580"/>
                  <a:gd name="connsiteX9" fmla="*/ 1393902 w 3140094"/>
                  <a:gd name="connsiteY9" fmla="*/ 713912 h 1993580"/>
                  <a:gd name="connsiteX10" fmla="*/ 1656305 w 3140094"/>
                  <a:gd name="connsiteY10" fmla="*/ 658446 h 1993580"/>
                  <a:gd name="connsiteX11" fmla="*/ 1757770 w 3140094"/>
                  <a:gd name="connsiteY11" fmla="*/ 651883 h 1993580"/>
                  <a:gd name="connsiteX12" fmla="*/ 1834898 w 3140094"/>
                  <a:gd name="connsiteY12" fmla="*/ 591771 h 1993580"/>
                  <a:gd name="connsiteX13" fmla="*/ 2029522 w 3140094"/>
                  <a:gd name="connsiteY13" fmla="*/ 502039 h 1993580"/>
                  <a:gd name="connsiteX14" fmla="*/ 2007219 w 3140094"/>
                  <a:gd name="connsiteY14" fmla="*/ 390527 h 1993580"/>
                  <a:gd name="connsiteX15" fmla="*/ 2085278 w 3140094"/>
                  <a:gd name="connsiteY15" fmla="*/ 334770 h 1993580"/>
                  <a:gd name="connsiteX16" fmla="*/ 2368298 w 3140094"/>
                  <a:gd name="connsiteY16" fmla="*/ 336978 h 1993580"/>
                  <a:gd name="connsiteX17" fmla="*/ 2520176 w 3140094"/>
                  <a:gd name="connsiteY17" fmla="*/ 345922 h 1993580"/>
                  <a:gd name="connsiteX18" fmla="*/ 3088888 w 3140094"/>
                  <a:gd name="connsiteY18" fmla="*/ 55990 h 1993580"/>
                  <a:gd name="connsiteX19" fmla="*/ 3077737 w 3140094"/>
                  <a:gd name="connsiteY19" fmla="*/ 234 h 1993580"/>
                  <a:gd name="connsiteX0" fmla="*/ 0 w 3140437"/>
                  <a:gd name="connsiteY0" fmla="*/ 1985108 h 1993537"/>
                  <a:gd name="connsiteX1" fmla="*/ 100361 w 3140437"/>
                  <a:gd name="connsiteY1" fmla="*/ 1940503 h 1993537"/>
                  <a:gd name="connsiteX2" fmla="*/ 345688 w 3140437"/>
                  <a:gd name="connsiteY2" fmla="*/ 1583664 h 1993537"/>
                  <a:gd name="connsiteX3" fmla="*/ 356839 w 3140437"/>
                  <a:gd name="connsiteY3" fmla="*/ 1494454 h 1993537"/>
                  <a:gd name="connsiteX4" fmla="*/ 512956 w 3140437"/>
                  <a:gd name="connsiteY4" fmla="*/ 1483303 h 1993537"/>
                  <a:gd name="connsiteX5" fmla="*/ 936702 w 3140437"/>
                  <a:gd name="connsiteY5" fmla="*/ 1260279 h 1993537"/>
                  <a:gd name="connsiteX6" fmla="*/ 1014761 w 3140437"/>
                  <a:gd name="connsiteY6" fmla="*/ 1249127 h 1993537"/>
                  <a:gd name="connsiteX7" fmla="*/ 1293541 w 3140437"/>
                  <a:gd name="connsiteY7" fmla="*/ 1081859 h 1993537"/>
                  <a:gd name="connsiteX8" fmla="*/ 1338146 w 3140437"/>
                  <a:gd name="connsiteY8" fmla="*/ 1070708 h 1993537"/>
                  <a:gd name="connsiteX9" fmla="*/ 1393902 w 3140437"/>
                  <a:gd name="connsiteY9" fmla="*/ 713869 h 1993537"/>
                  <a:gd name="connsiteX10" fmla="*/ 1656305 w 3140437"/>
                  <a:gd name="connsiteY10" fmla="*/ 658403 h 1993537"/>
                  <a:gd name="connsiteX11" fmla="*/ 1757770 w 3140437"/>
                  <a:gd name="connsiteY11" fmla="*/ 651840 h 1993537"/>
                  <a:gd name="connsiteX12" fmla="*/ 1834898 w 3140437"/>
                  <a:gd name="connsiteY12" fmla="*/ 591728 h 1993537"/>
                  <a:gd name="connsiteX13" fmla="*/ 2029522 w 3140437"/>
                  <a:gd name="connsiteY13" fmla="*/ 501996 h 1993537"/>
                  <a:gd name="connsiteX14" fmla="*/ 2007219 w 3140437"/>
                  <a:gd name="connsiteY14" fmla="*/ 390484 h 1993537"/>
                  <a:gd name="connsiteX15" fmla="*/ 2085278 w 3140437"/>
                  <a:gd name="connsiteY15" fmla="*/ 334727 h 1993537"/>
                  <a:gd name="connsiteX16" fmla="*/ 2368298 w 3140437"/>
                  <a:gd name="connsiteY16" fmla="*/ 336935 h 1993537"/>
                  <a:gd name="connsiteX17" fmla="*/ 2515414 w 3140437"/>
                  <a:gd name="connsiteY17" fmla="*/ 338735 h 1993537"/>
                  <a:gd name="connsiteX18" fmla="*/ 3088888 w 3140437"/>
                  <a:gd name="connsiteY18" fmla="*/ 55947 h 1993537"/>
                  <a:gd name="connsiteX19" fmla="*/ 3077737 w 3140437"/>
                  <a:gd name="connsiteY19" fmla="*/ 191 h 1993537"/>
                  <a:gd name="connsiteX0" fmla="*/ 0 w 3140437"/>
                  <a:gd name="connsiteY0" fmla="*/ 1985108 h 1993537"/>
                  <a:gd name="connsiteX1" fmla="*/ 100361 w 3140437"/>
                  <a:gd name="connsiteY1" fmla="*/ 1940503 h 1993537"/>
                  <a:gd name="connsiteX2" fmla="*/ 345688 w 3140437"/>
                  <a:gd name="connsiteY2" fmla="*/ 1583664 h 1993537"/>
                  <a:gd name="connsiteX3" fmla="*/ 356839 w 3140437"/>
                  <a:gd name="connsiteY3" fmla="*/ 1494454 h 1993537"/>
                  <a:gd name="connsiteX4" fmla="*/ 512956 w 3140437"/>
                  <a:gd name="connsiteY4" fmla="*/ 1483303 h 1993537"/>
                  <a:gd name="connsiteX5" fmla="*/ 936702 w 3140437"/>
                  <a:gd name="connsiteY5" fmla="*/ 1260279 h 1993537"/>
                  <a:gd name="connsiteX6" fmla="*/ 1014761 w 3140437"/>
                  <a:gd name="connsiteY6" fmla="*/ 1249127 h 1993537"/>
                  <a:gd name="connsiteX7" fmla="*/ 1293541 w 3140437"/>
                  <a:gd name="connsiteY7" fmla="*/ 1081859 h 1993537"/>
                  <a:gd name="connsiteX8" fmla="*/ 1338146 w 3140437"/>
                  <a:gd name="connsiteY8" fmla="*/ 1070708 h 1993537"/>
                  <a:gd name="connsiteX9" fmla="*/ 1393902 w 3140437"/>
                  <a:gd name="connsiteY9" fmla="*/ 713869 h 1993537"/>
                  <a:gd name="connsiteX10" fmla="*/ 1656305 w 3140437"/>
                  <a:gd name="connsiteY10" fmla="*/ 658403 h 1993537"/>
                  <a:gd name="connsiteX11" fmla="*/ 1757770 w 3140437"/>
                  <a:gd name="connsiteY11" fmla="*/ 651840 h 1993537"/>
                  <a:gd name="connsiteX12" fmla="*/ 1834898 w 3140437"/>
                  <a:gd name="connsiteY12" fmla="*/ 591728 h 1993537"/>
                  <a:gd name="connsiteX13" fmla="*/ 2029522 w 3140437"/>
                  <a:gd name="connsiteY13" fmla="*/ 501996 h 1993537"/>
                  <a:gd name="connsiteX14" fmla="*/ 2007219 w 3140437"/>
                  <a:gd name="connsiteY14" fmla="*/ 390484 h 1993537"/>
                  <a:gd name="connsiteX15" fmla="*/ 2085278 w 3140437"/>
                  <a:gd name="connsiteY15" fmla="*/ 334727 h 1993537"/>
                  <a:gd name="connsiteX16" fmla="*/ 2368298 w 3140437"/>
                  <a:gd name="connsiteY16" fmla="*/ 336935 h 1993537"/>
                  <a:gd name="connsiteX17" fmla="*/ 2515414 w 3140437"/>
                  <a:gd name="connsiteY17" fmla="*/ 338735 h 1993537"/>
                  <a:gd name="connsiteX18" fmla="*/ 3088888 w 3140437"/>
                  <a:gd name="connsiteY18" fmla="*/ 55947 h 1993537"/>
                  <a:gd name="connsiteX19" fmla="*/ 3077737 w 3140437"/>
                  <a:gd name="connsiteY19" fmla="*/ 191 h 1993537"/>
                  <a:gd name="connsiteX0" fmla="*/ 0 w 3140437"/>
                  <a:gd name="connsiteY0" fmla="*/ 1985108 h 1993537"/>
                  <a:gd name="connsiteX1" fmla="*/ 100361 w 3140437"/>
                  <a:gd name="connsiteY1" fmla="*/ 1940503 h 1993537"/>
                  <a:gd name="connsiteX2" fmla="*/ 345688 w 3140437"/>
                  <a:gd name="connsiteY2" fmla="*/ 1583664 h 1993537"/>
                  <a:gd name="connsiteX3" fmla="*/ 356839 w 3140437"/>
                  <a:gd name="connsiteY3" fmla="*/ 1494454 h 1993537"/>
                  <a:gd name="connsiteX4" fmla="*/ 512956 w 3140437"/>
                  <a:gd name="connsiteY4" fmla="*/ 1483303 h 1993537"/>
                  <a:gd name="connsiteX5" fmla="*/ 936702 w 3140437"/>
                  <a:gd name="connsiteY5" fmla="*/ 1260279 h 1993537"/>
                  <a:gd name="connsiteX6" fmla="*/ 1014761 w 3140437"/>
                  <a:gd name="connsiteY6" fmla="*/ 1249127 h 1993537"/>
                  <a:gd name="connsiteX7" fmla="*/ 1293541 w 3140437"/>
                  <a:gd name="connsiteY7" fmla="*/ 1081859 h 1993537"/>
                  <a:gd name="connsiteX8" fmla="*/ 1338146 w 3140437"/>
                  <a:gd name="connsiteY8" fmla="*/ 1070708 h 1993537"/>
                  <a:gd name="connsiteX9" fmla="*/ 1393902 w 3140437"/>
                  <a:gd name="connsiteY9" fmla="*/ 713869 h 1993537"/>
                  <a:gd name="connsiteX10" fmla="*/ 1656305 w 3140437"/>
                  <a:gd name="connsiteY10" fmla="*/ 658403 h 1993537"/>
                  <a:gd name="connsiteX11" fmla="*/ 1757770 w 3140437"/>
                  <a:gd name="connsiteY11" fmla="*/ 651840 h 1993537"/>
                  <a:gd name="connsiteX12" fmla="*/ 1834898 w 3140437"/>
                  <a:gd name="connsiteY12" fmla="*/ 591728 h 1993537"/>
                  <a:gd name="connsiteX13" fmla="*/ 2029522 w 3140437"/>
                  <a:gd name="connsiteY13" fmla="*/ 501996 h 1993537"/>
                  <a:gd name="connsiteX14" fmla="*/ 2007219 w 3140437"/>
                  <a:gd name="connsiteY14" fmla="*/ 390484 h 1993537"/>
                  <a:gd name="connsiteX15" fmla="*/ 2085278 w 3140437"/>
                  <a:gd name="connsiteY15" fmla="*/ 334727 h 1993537"/>
                  <a:gd name="connsiteX16" fmla="*/ 2368298 w 3140437"/>
                  <a:gd name="connsiteY16" fmla="*/ 336935 h 1993537"/>
                  <a:gd name="connsiteX17" fmla="*/ 2515414 w 3140437"/>
                  <a:gd name="connsiteY17" fmla="*/ 338735 h 1993537"/>
                  <a:gd name="connsiteX18" fmla="*/ 3088888 w 3140437"/>
                  <a:gd name="connsiteY18" fmla="*/ 55947 h 1993537"/>
                  <a:gd name="connsiteX19" fmla="*/ 3077737 w 3140437"/>
                  <a:gd name="connsiteY19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93902 w 3136506"/>
                  <a:gd name="connsiteY9" fmla="*/ 713869 h 1993537"/>
                  <a:gd name="connsiteX10" fmla="*/ 1656305 w 3136506"/>
                  <a:gd name="connsiteY10" fmla="*/ 658403 h 1993537"/>
                  <a:gd name="connsiteX11" fmla="*/ 1757770 w 3136506"/>
                  <a:gd name="connsiteY11" fmla="*/ 651840 h 1993537"/>
                  <a:gd name="connsiteX12" fmla="*/ 1834898 w 3136506"/>
                  <a:gd name="connsiteY12" fmla="*/ 591728 h 1993537"/>
                  <a:gd name="connsiteX13" fmla="*/ 2029522 w 3136506"/>
                  <a:gd name="connsiteY13" fmla="*/ 501996 h 1993537"/>
                  <a:gd name="connsiteX14" fmla="*/ 2007219 w 3136506"/>
                  <a:gd name="connsiteY14" fmla="*/ 390484 h 1993537"/>
                  <a:gd name="connsiteX15" fmla="*/ 2085278 w 3136506"/>
                  <a:gd name="connsiteY15" fmla="*/ 334727 h 1993537"/>
                  <a:gd name="connsiteX16" fmla="*/ 2368298 w 3136506"/>
                  <a:gd name="connsiteY16" fmla="*/ 336935 h 1993537"/>
                  <a:gd name="connsiteX17" fmla="*/ 2570182 w 3136506"/>
                  <a:gd name="connsiteY17" fmla="*/ 338735 h 1993537"/>
                  <a:gd name="connsiteX18" fmla="*/ 3088888 w 3136506"/>
                  <a:gd name="connsiteY18" fmla="*/ 55947 h 1993537"/>
                  <a:gd name="connsiteX19" fmla="*/ 3077737 w 3136506"/>
                  <a:gd name="connsiteY19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93902 w 3136506"/>
                  <a:gd name="connsiteY9" fmla="*/ 713869 h 1993537"/>
                  <a:gd name="connsiteX10" fmla="*/ 1656305 w 3136506"/>
                  <a:gd name="connsiteY10" fmla="*/ 658403 h 1993537"/>
                  <a:gd name="connsiteX11" fmla="*/ 1757770 w 3136506"/>
                  <a:gd name="connsiteY11" fmla="*/ 651840 h 1993537"/>
                  <a:gd name="connsiteX12" fmla="*/ 1834898 w 3136506"/>
                  <a:gd name="connsiteY12" fmla="*/ 591728 h 1993537"/>
                  <a:gd name="connsiteX13" fmla="*/ 2029522 w 3136506"/>
                  <a:gd name="connsiteY13" fmla="*/ 501996 h 1993537"/>
                  <a:gd name="connsiteX14" fmla="*/ 2007219 w 3136506"/>
                  <a:gd name="connsiteY14" fmla="*/ 390484 h 1993537"/>
                  <a:gd name="connsiteX15" fmla="*/ 2085278 w 3136506"/>
                  <a:gd name="connsiteY15" fmla="*/ 334727 h 1993537"/>
                  <a:gd name="connsiteX16" fmla="*/ 2368298 w 3136506"/>
                  <a:gd name="connsiteY16" fmla="*/ 336935 h 1993537"/>
                  <a:gd name="connsiteX17" fmla="*/ 2570182 w 3136506"/>
                  <a:gd name="connsiteY17" fmla="*/ 338735 h 1993537"/>
                  <a:gd name="connsiteX18" fmla="*/ 3088888 w 3136506"/>
                  <a:gd name="connsiteY18" fmla="*/ 55947 h 1993537"/>
                  <a:gd name="connsiteX19" fmla="*/ 3077737 w 3136506"/>
                  <a:gd name="connsiteY19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72936 w 3136506"/>
                  <a:gd name="connsiteY9" fmla="*/ 894147 h 1993537"/>
                  <a:gd name="connsiteX10" fmla="*/ 1393902 w 3136506"/>
                  <a:gd name="connsiteY10" fmla="*/ 713869 h 1993537"/>
                  <a:gd name="connsiteX11" fmla="*/ 1656305 w 3136506"/>
                  <a:gd name="connsiteY11" fmla="*/ 658403 h 1993537"/>
                  <a:gd name="connsiteX12" fmla="*/ 1757770 w 3136506"/>
                  <a:gd name="connsiteY12" fmla="*/ 651840 h 1993537"/>
                  <a:gd name="connsiteX13" fmla="*/ 1834898 w 3136506"/>
                  <a:gd name="connsiteY13" fmla="*/ 591728 h 1993537"/>
                  <a:gd name="connsiteX14" fmla="*/ 2029522 w 3136506"/>
                  <a:gd name="connsiteY14" fmla="*/ 501996 h 1993537"/>
                  <a:gd name="connsiteX15" fmla="*/ 2007219 w 3136506"/>
                  <a:gd name="connsiteY15" fmla="*/ 390484 h 1993537"/>
                  <a:gd name="connsiteX16" fmla="*/ 2085278 w 3136506"/>
                  <a:gd name="connsiteY16" fmla="*/ 334727 h 1993537"/>
                  <a:gd name="connsiteX17" fmla="*/ 2368298 w 3136506"/>
                  <a:gd name="connsiteY17" fmla="*/ 336935 h 1993537"/>
                  <a:gd name="connsiteX18" fmla="*/ 2570182 w 3136506"/>
                  <a:gd name="connsiteY18" fmla="*/ 338735 h 1993537"/>
                  <a:gd name="connsiteX19" fmla="*/ 3088888 w 3136506"/>
                  <a:gd name="connsiteY19" fmla="*/ 55947 h 1993537"/>
                  <a:gd name="connsiteX20" fmla="*/ 3077737 w 3136506"/>
                  <a:gd name="connsiteY20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656305 w 3136506"/>
                  <a:gd name="connsiteY11" fmla="*/ 658403 h 1993537"/>
                  <a:gd name="connsiteX12" fmla="*/ 1757770 w 3136506"/>
                  <a:gd name="connsiteY12" fmla="*/ 651840 h 1993537"/>
                  <a:gd name="connsiteX13" fmla="*/ 1834898 w 3136506"/>
                  <a:gd name="connsiteY13" fmla="*/ 591728 h 1993537"/>
                  <a:gd name="connsiteX14" fmla="*/ 2029522 w 3136506"/>
                  <a:gd name="connsiteY14" fmla="*/ 501996 h 1993537"/>
                  <a:gd name="connsiteX15" fmla="*/ 2007219 w 3136506"/>
                  <a:gd name="connsiteY15" fmla="*/ 390484 h 1993537"/>
                  <a:gd name="connsiteX16" fmla="*/ 2085278 w 3136506"/>
                  <a:gd name="connsiteY16" fmla="*/ 334727 h 1993537"/>
                  <a:gd name="connsiteX17" fmla="*/ 2368298 w 3136506"/>
                  <a:gd name="connsiteY17" fmla="*/ 336935 h 1993537"/>
                  <a:gd name="connsiteX18" fmla="*/ 2570182 w 3136506"/>
                  <a:gd name="connsiteY18" fmla="*/ 338735 h 1993537"/>
                  <a:gd name="connsiteX19" fmla="*/ 3088888 w 3136506"/>
                  <a:gd name="connsiteY19" fmla="*/ 55947 h 1993537"/>
                  <a:gd name="connsiteX20" fmla="*/ 3077737 w 3136506"/>
                  <a:gd name="connsiteY20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656305 w 3136506"/>
                  <a:gd name="connsiteY11" fmla="*/ 658403 h 1993537"/>
                  <a:gd name="connsiteX12" fmla="*/ 1757770 w 3136506"/>
                  <a:gd name="connsiteY12" fmla="*/ 651840 h 1993537"/>
                  <a:gd name="connsiteX13" fmla="*/ 1834898 w 3136506"/>
                  <a:gd name="connsiteY13" fmla="*/ 591728 h 1993537"/>
                  <a:gd name="connsiteX14" fmla="*/ 2029522 w 3136506"/>
                  <a:gd name="connsiteY14" fmla="*/ 501996 h 1993537"/>
                  <a:gd name="connsiteX15" fmla="*/ 2007219 w 3136506"/>
                  <a:gd name="connsiteY15" fmla="*/ 390484 h 1993537"/>
                  <a:gd name="connsiteX16" fmla="*/ 2085278 w 3136506"/>
                  <a:gd name="connsiteY16" fmla="*/ 334727 h 1993537"/>
                  <a:gd name="connsiteX17" fmla="*/ 2368298 w 3136506"/>
                  <a:gd name="connsiteY17" fmla="*/ 336935 h 1993537"/>
                  <a:gd name="connsiteX18" fmla="*/ 2570182 w 3136506"/>
                  <a:gd name="connsiteY18" fmla="*/ 338735 h 1993537"/>
                  <a:gd name="connsiteX19" fmla="*/ 3088888 w 3136506"/>
                  <a:gd name="connsiteY19" fmla="*/ 55947 h 1993537"/>
                  <a:gd name="connsiteX20" fmla="*/ 3077737 w 3136506"/>
                  <a:gd name="connsiteY20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656305 w 3136506"/>
                  <a:gd name="connsiteY11" fmla="*/ 658403 h 1993537"/>
                  <a:gd name="connsiteX12" fmla="*/ 1757770 w 3136506"/>
                  <a:gd name="connsiteY12" fmla="*/ 651840 h 1993537"/>
                  <a:gd name="connsiteX13" fmla="*/ 1834898 w 3136506"/>
                  <a:gd name="connsiteY13" fmla="*/ 591728 h 1993537"/>
                  <a:gd name="connsiteX14" fmla="*/ 2029522 w 3136506"/>
                  <a:gd name="connsiteY14" fmla="*/ 501996 h 1993537"/>
                  <a:gd name="connsiteX15" fmla="*/ 2007219 w 3136506"/>
                  <a:gd name="connsiteY15" fmla="*/ 390484 h 1993537"/>
                  <a:gd name="connsiteX16" fmla="*/ 2085278 w 3136506"/>
                  <a:gd name="connsiteY16" fmla="*/ 334727 h 1993537"/>
                  <a:gd name="connsiteX17" fmla="*/ 2368298 w 3136506"/>
                  <a:gd name="connsiteY17" fmla="*/ 336935 h 1993537"/>
                  <a:gd name="connsiteX18" fmla="*/ 2570182 w 3136506"/>
                  <a:gd name="connsiteY18" fmla="*/ 338735 h 1993537"/>
                  <a:gd name="connsiteX19" fmla="*/ 3088888 w 3136506"/>
                  <a:gd name="connsiteY19" fmla="*/ 55947 h 1993537"/>
                  <a:gd name="connsiteX20" fmla="*/ 3077737 w 3136506"/>
                  <a:gd name="connsiteY20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506286 w 3136506"/>
                  <a:gd name="connsiteY11" fmla="*/ 696503 h 1993537"/>
                  <a:gd name="connsiteX12" fmla="*/ 1656305 w 3136506"/>
                  <a:gd name="connsiteY12" fmla="*/ 658403 h 1993537"/>
                  <a:gd name="connsiteX13" fmla="*/ 1757770 w 3136506"/>
                  <a:gd name="connsiteY13" fmla="*/ 651840 h 1993537"/>
                  <a:gd name="connsiteX14" fmla="*/ 1834898 w 3136506"/>
                  <a:gd name="connsiteY14" fmla="*/ 591728 h 1993537"/>
                  <a:gd name="connsiteX15" fmla="*/ 2029522 w 3136506"/>
                  <a:gd name="connsiteY15" fmla="*/ 501996 h 1993537"/>
                  <a:gd name="connsiteX16" fmla="*/ 2007219 w 3136506"/>
                  <a:gd name="connsiteY16" fmla="*/ 390484 h 1993537"/>
                  <a:gd name="connsiteX17" fmla="*/ 2085278 w 3136506"/>
                  <a:gd name="connsiteY17" fmla="*/ 334727 h 1993537"/>
                  <a:gd name="connsiteX18" fmla="*/ 2368298 w 3136506"/>
                  <a:gd name="connsiteY18" fmla="*/ 336935 h 1993537"/>
                  <a:gd name="connsiteX19" fmla="*/ 2570182 w 3136506"/>
                  <a:gd name="connsiteY19" fmla="*/ 338735 h 1993537"/>
                  <a:gd name="connsiteX20" fmla="*/ 3088888 w 3136506"/>
                  <a:gd name="connsiteY20" fmla="*/ 55947 h 1993537"/>
                  <a:gd name="connsiteX21" fmla="*/ 3077737 w 3136506"/>
                  <a:gd name="connsiteY21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506286 w 3136506"/>
                  <a:gd name="connsiteY11" fmla="*/ 696503 h 1993537"/>
                  <a:gd name="connsiteX12" fmla="*/ 1656305 w 3136506"/>
                  <a:gd name="connsiteY12" fmla="*/ 658403 h 1993537"/>
                  <a:gd name="connsiteX13" fmla="*/ 1757770 w 3136506"/>
                  <a:gd name="connsiteY13" fmla="*/ 651840 h 1993537"/>
                  <a:gd name="connsiteX14" fmla="*/ 1834898 w 3136506"/>
                  <a:gd name="connsiteY14" fmla="*/ 591728 h 1993537"/>
                  <a:gd name="connsiteX15" fmla="*/ 2029522 w 3136506"/>
                  <a:gd name="connsiteY15" fmla="*/ 501996 h 1993537"/>
                  <a:gd name="connsiteX16" fmla="*/ 2007219 w 3136506"/>
                  <a:gd name="connsiteY16" fmla="*/ 390484 h 1993537"/>
                  <a:gd name="connsiteX17" fmla="*/ 2085278 w 3136506"/>
                  <a:gd name="connsiteY17" fmla="*/ 334727 h 1993537"/>
                  <a:gd name="connsiteX18" fmla="*/ 2368298 w 3136506"/>
                  <a:gd name="connsiteY18" fmla="*/ 336935 h 1993537"/>
                  <a:gd name="connsiteX19" fmla="*/ 2570182 w 3136506"/>
                  <a:gd name="connsiteY19" fmla="*/ 338735 h 1993537"/>
                  <a:gd name="connsiteX20" fmla="*/ 3088888 w 3136506"/>
                  <a:gd name="connsiteY20" fmla="*/ 55947 h 1993537"/>
                  <a:gd name="connsiteX21" fmla="*/ 3077737 w 3136506"/>
                  <a:gd name="connsiteY21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506286 w 3136506"/>
                  <a:gd name="connsiteY11" fmla="*/ 696503 h 1993537"/>
                  <a:gd name="connsiteX12" fmla="*/ 1584867 w 3136506"/>
                  <a:gd name="connsiteY12" fmla="*/ 684597 h 1993537"/>
                  <a:gd name="connsiteX13" fmla="*/ 1656305 w 3136506"/>
                  <a:gd name="connsiteY13" fmla="*/ 658403 h 1993537"/>
                  <a:gd name="connsiteX14" fmla="*/ 1757770 w 3136506"/>
                  <a:gd name="connsiteY14" fmla="*/ 651840 h 1993537"/>
                  <a:gd name="connsiteX15" fmla="*/ 1834898 w 3136506"/>
                  <a:gd name="connsiteY15" fmla="*/ 591728 h 1993537"/>
                  <a:gd name="connsiteX16" fmla="*/ 2029522 w 3136506"/>
                  <a:gd name="connsiteY16" fmla="*/ 501996 h 1993537"/>
                  <a:gd name="connsiteX17" fmla="*/ 2007219 w 3136506"/>
                  <a:gd name="connsiteY17" fmla="*/ 390484 h 1993537"/>
                  <a:gd name="connsiteX18" fmla="*/ 2085278 w 3136506"/>
                  <a:gd name="connsiteY18" fmla="*/ 334727 h 1993537"/>
                  <a:gd name="connsiteX19" fmla="*/ 2368298 w 3136506"/>
                  <a:gd name="connsiteY19" fmla="*/ 336935 h 1993537"/>
                  <a:gd name="connsiteX20" fmla="*/ 2570182 w 3136506"/>
                  <a:gd name="connsiteY20" fmla="*/ 338735 h 1993537"/>
                  <a:gd name="connsiteX21" fmla="*/ 3088888 w 3136506"/>
                  <a:gd name="connsiteY21" fmla="*/ 55947 h 1993537"/>
                  <a:gd name="connsiteX22" fmla="*/ 3077737 w 3136506"/>
                  <a:gd name="connsiteY22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487236 w 3136506"/>
                  <a:gd name="connsiteY11" fmla="*/ 703647 h 1993537"/>
                  <a:gd name="connsiteX12" fmla="*/ 1584867 w 3136506"/>
                  <a:gd name="connsiteY12" fmla="*/ 684597 h 1993537"/>
                  <a:gd name="connsiteX13" fmla="*/ 1656305 w 3136506"/>
                  <a:gd name="connsiteY13" fmla="*/ 658403 h 1993537"/>
                  <a:gd name="connsiteX14" fmla="*/ 1757770 w 3136506"/>
                  <a:gd name="connsiteY14" fmla="*/ 651840 h 1993537"/>
                  <a:gd name="connsiteX15" fmla="*/ 1834898 w 3136506"/>
                  <a:gd name="connsiteY15" fmla="*/ 591728 h 1993537"/>
                  <a:gd name="connsiteX16" fmla="*/ 2029522 w 3136506"/>
                  <a:gd name="connsiteY16" fmla="*/ 501996 h 1993537"/>
                  <a:gd name="connsiteX17" fmla="*/ 2007219 w 3136506"/>
                  <a:gd name="connsiteY17" fmla="*/ 390484 h 1993537"/>
                  <a:gd name="connsiteX18" fmla="*/ 2085278 w 3136506"/>
                  <a:gd name="connsiteY18" fmla="*/ 334727 h 1993537"/>
                  <a:gd name="connsiteX19" fmla="*/ 2368298 w 3136506"/>
                  <a:gd name="connsiteY19" fmla="*/ 336935 h 1993537"/>
                  <a:gd name="connsiteX20" fmla="*/ 2570182 w 3136506"/>
                  <a:gd name="connsiteY20" fmla="*/ 338735 h 1993537"/>
                  <a:gd name="connsiteX21" fmla="*/ 3088888 w 3136506"/>
                  <a:gd name="connsiteY21" fmla="*/ 55947 h 1993537"/>
                  <a:gd name="connsiteX22" fmla="*/ 3077737 w 3136506"/>
                  <a:gd name="connsiteY22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487236 w 3136506"/>
                  <a:gd name="connsiteY11" fmla="*/ 703647 h 1993537"/>
                  <a:gd name="connsiteX12" fmla="*/ 1515811 w 3136506"/>
                  <a:gd name="connsiteY12" fmla="*/ 667928 h 1993537"/>
                  <a:gd name="connsiteX13" fmla="*/ 1656305 w 3136506"/>
                  <a:gd name="connsiteY13" fmla="*/ 658403 h 1993537"/>
                  <a:gd name="connsiteX14" fmla="*/ 1757770 w 3136506"/>
                  <a:gd name="connsiteY14" fmla="*/ 651840 h 1993537"/>
                  <a:gd name="connsiteX15" fmla="*/ 1834898 w 3136506"/>
                  <a:gd name="connsiteY15" fmla="*/ 591728 h 1993537"/>
                  <a:gd name="connsiteX16" fmla="*/ 2029522 w 3136506"/>
                  <a:gd name="connsiteY16" fmla="*/ 501996 h 1993537"/>
                  <a:gd name="connsiteX17" fmla="*/ 2007219 w 3136506"/>
                  <a:gd name="connsiteY17" fmla="*/ 390484 h 1993537"/>
                  <a:gd name="connsiteX18" fmla="*/ 2085278 w 3136506"/>
                  <a:gd name="connsiteY18" fmla="*/ 334727 h 1993537"/>
                  <a:gd name="connsiteX19" fmla="*/ 2368298 w 3136506"/>
                  <a:gd name="connsiteY19" fmla="*/ 336935 h 1993537"/>
                  <a:gd name="connsiteX20" fmla="*/ 2570182 w 3136506"/>
                  <a:gd name="connsiteY20" fmla="*/ 338735 h 1993537"/>
                  <a:gd name="connsiteX21" fmla="*/ 3088888 w 3136506"/>
                  <a:gd name="connsiteY21" fmla="*/ 55947 h 1993537"/>
                  <a:gd name="connsiteX22" fmla="*/ 3077737 w 3136506"/>
                  <a:gd name="connsiteY22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936702 w 3136506"/>
                  <a:gd name="connsiteY5" fmla="*/ 1260279 h 1993537"/>
                  <a:gd name="connsiteX6" fmla="*/ 1014761 w 3136506"/>
                  <a:gd name="connsiteY6" fmla="*/ 1249127 h 1993537"/>
                  <a:gd name="connsiteX7" fmla="*/ 1293541 w 3136506"/>
                  <a:gd name="connsiteY7" fmla="*/ 1081859 h 1993537"/>
                  <a:gd name="connsiteX8" fmla="*/ 1338146 w 3136506"/>
                  <a:gd name="connsiteY8" fmla="*/ 1070708 h 1993537"/>
                  <a:gd name="connsiteX9" fmla="*/ 1387224 w 3136506"/>
                  <a:gd name="connsiteY9" fmla="*/ 953678 h 1993537"/>
                  <a:gd name="connsiteX10" fmla="*/ 1393902 w 3136506"/>
                  <a:gd name="connsiteY10" fmla="*/ 713869 h 1993537"/>
                  <a:gd name="connsiteX11" fmla="*/ 1487236 w 3136506"/>
                  <a:gd name="connsiteY11" fmla="*/ 703647 h 1993537"/>
                  <a:gd name="connsiteX12" fmla="*/ 1515811 w 3136506"/>
                  <a:gd name="connsiteY12" fmla="*/ 667928 h 1993537"/>
                  <a:gd name="connsiteX13" fmla="*/ 1580105 w 3136506"/>
                  <a:gd name="connsiteY13" fmla="*/ 689360 h 1993537"/>
                  <a:gd name="connsiteX14" fmla="*/ 1656305 w 3136506"/>
                  <a:gd name="connsiteY14" fmla="*/ 658403 h 1993537"/>
                  <a:gd name="connsiteX15" fmla="*/ 1757770 w 3136506"/>
                  <a:gd name="connsiteY15" fmla="*/ 651840 h 1993537"/>
                  <a:gd name="connsiteX16" fmla="*/ 1834898 w 3136506"/>
                  <a:gd name="connsiteY16" fmla="*/ 591728 h 1993537"/>
                  <a:gd name="connsiteX17" fmla="*/ 2029522 w 3136506"/>
                  <a:gd name="connsiteY17" fmla="*/ 501996 h 1993537"/>
                  <a:gd name="connsiteX18" fmla="*/ 2007219 w 3136506"/>
                  <a:gd name="connsiteY18" fmla="*/ 390484 h 1993537"/>
                  <a:gd name="connsiteX19" fmla="*/ 2085278 w 3136506"/>
                  <a:gd name="connsiteY19" fmla="*/ 334727 h 1993537"/>
                  <a:gd name="connsiteX20" fmla="*/ 2368298 w 3136506"/>
                  <a:gd name="connsiteY20" fmla="*/ 336935 h 1993537"/>
                  <a:gd name="connsiteX21" fmla="*/ 2570182 w 3136506"/>
                  <a:gd name="connsiteY21" fmla="*/ 338735 h 1993537"/>
                  <a:gd name="connsiteX22" fmla="*/ 3088888 w 3136506"/>
                  <a:gd name="connsiteY22" fmla="*/ 55947 h 1993537"/>
                  <a:gd name="connsiteX23" fmla="*/ 3077737 w 3136506"/>
                  <a:gd name="connsiteY23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713330 w 3136506"/>
                  <a:gd name="connsiteY5" fmla="*/ 1365635 h 1993537"/>
                  <a:gd name="connsiteX6" fmla="*/ 936702 w 3136506"/>
                  <a:gd name="connsiteY6" fmla="*/ 1260279 h 1993537"/>
                  <a:gd name="connsiteX7" fmla="*/ 1014761 w 3136506"/>
                  <a:gd name="connsiteY7" fmla="*/ 1249127 h 1993537"/>
                  <a:gd name="connsiteX8" fmla="*/ 1293541 w 3136506"/>
                  <a:gd name="connsiteY8" fmla="*/ 1081859 h 1993537"/>
                  <a:gd name="connsiteX9" fmla="*/ 1338146 w 3136506"/>
                  <a:gd name="connsiteY9" fmla="*/ 1070708 h 1993537"/>
                  <a:gd name="connsiteX10" fmla="*/ 1387224 w 3136506"/>
                  <a:gd name="connsiteY10" fmla="*/ 953678 h 1993537"/>
                  <a:gd name="connsiteX11" fmla="*/ 1393902 w 3136506"/>
                  <a:gd name="connsiteY11" fmla="*/ 713869 h 1993537"/>
                  <a:gd name="connsiteX12" fmla="*/ 1487236 w 3136506"/>
                  <a:gd name="connsiteY12" fmla="*/ 703647 h 1993537"/>
                  <a:gd name="connsiteX13" fmla="*/ 1515811 w 3136506"/>
                  <a:gd name="connsiteY13" fmla="*/ 667928 h 1993537"/>
                  <a:gd name="connsiteX14" fmla="*/ 1580105 w 3136506"/>
                  <a:gd name="connsiteY14" fmla="*/ 689360 h 1993537"/>
                  <a:gd name="connsiteX15" fmla="*/ 1656305 w 3136506"/>
                  <a:gd name="connsiteY15" fmla="*/ 658403 h 1993537"/>
                  <a:gd name="connsiteX16" fmla="*/ 1757770 w 3136506"/>
                  <a:gd name="connsiteY16" fmla="*/ 651840 h 1993537"/>
                  <a:gd name="connsiteX17" fmla="*/ 1834898 w 3136506"/>
                  <a:gd name="connsiteY17" fmla="*/ 591728 h 1993537"/>
                  <a:gd name="connsiteX18" fmla="*/ 2029522 w 3136506"/>
                  <a:gd name="connsiteY18" fmla="*/ 501996 h 1993537"/>
                  <a:gd name="connsiteX19" fmla="*/ 2007219 w 3136506"/>
                  <a:gd name="connsiteY19" fmla="*/ 390484 h 1993537"/>
                  <a:gd name="connsiteX20" fmla="*/ 2085278 w 3136506"/>
                  <a:gd name="connsiteY20" fmla="*/ 334727 h 1993537"/>
                  <a:gd name="connsiteX21" fmla="*/ 2368298 w 3136506"/>
                  <a:gd name="connsiteY21" fmla="*/ 336935 h 1993537"/>
                  <a:gd name="connsiteX22" fmla="*/ 2570182 w 3136506"/>
                  <a:gd name="connsiteY22" fmla="*/ 338735 h 1993537"/>
                  <a:gd name="connsiteX23" fmla="*/ 3088888 w 3136506"/>
                  <a:gd name="connsiteY23" fmla="*/ 55947 h 1993537"/>
                  <a:gd name="connsiteX24" fmla="*/ 3077737 w 3136506"/>
                  <a:gd name="connsiteY24" fmla="*/ 191 h 1993537"/>
                  <a:gd name="connsiteX0" fmla="*/ 0 w 3136506"/>
                  <a:gd name="connsiteY0" fmla="*/ 1985108 h 1993537"/>
                  <a:gd name="connsiteX1" fmla="*/ 100361 w 3136506"/>
                  <a:gd name="connsiteY1" fmla="*/ 1940503 h 1993537"/>
                  <a:gd name="connsiteX2" fmla="*/ 345688 w 3136506"/>
                  <a:gd name="connsiteY2" fmla="*/ 1583664 h 1993537"/>
                  <a:gd name="connsiteX3" fmla="*/ 356839 w 3136506"/>
                  <a:gd name="connsiteY3" fmla="*/ 1494454 h 1993537"/>
                  <a:gd name="connsiteX4" fmla="*/ 512956 w 3136506"/>
                  <a:gd name="connsiteY4" fmla="*/ 1483303 h 1993537"/>
                  <a:gd name="connsiteX5" fmla="*/ 713330 w 3136506"/>
                  <a:gd name="connsiteY5" fmla="*/ 1365635 h 1993537"/>
                  <a:gd name="connsiteX6" fmla="*/ 936702 w 3136506"/>
                  <a:gd name="connsiteY6" fmla="*/ 1260279 h 1993537"/>
                  <a:gd name="connsiteX7" fmla="*/ 1014761 w 3136506"/>
                  <a:gd name="connsiteY7" fmla="*/ 1249127 h 1993537"/>
                  <a:gd name="connsiteX8" fmla="*/ 1293541 w 3136506"/>
                  <a:gd name="connsiteY8" fmla="*/ 1081859 h 1993537"/>
                  <a:gd name="connsiteX9" fmla="*/ 1338146 w 3136506"/>
                  <a:gd name="connsiteY9" fmla="*/ 1070708 h 1993537"/>
                  <a:gd name="connsiteX10" fmla="*/ 1387224 w 3136506"/>
                  <a:gd name="connsiteY10" fmla="*/ 953678 h 1993537"/>
                  <a:gd name="connsiteX11" fmla="*/ 1393902 w 3136506"/>
                  <a:gd name="connsiteY11" fmla="*/ 713869 h 1993537"/>
                  <a:gd name="connsiteX12" fmla="*/ 1487236 w 3136506"/>
                  <a:gd name="connsiteY12" fmla="*/ 703647 h 1993537"/>
                  <a:gd name="connsiteX13" fmla="*/ 1515811 w 3136506"/>
                  <a:gd name="connsiteY13" fmla="*/ 667928 h 1993537"/>
                  <a:gd name="connsiteX14" fmla="*/ 1580105 w 3136506"/>
                  <a:gd name="connsiteY14" fmla="*/ 689360 h 1993537"/>
                  <a:gd name="connsiteX15" fmla="*/ 1656305 w 3136506"/>
                  <a:gd name="connsiteY15" fmla="*/ 658403 h 1993537"/>
                  <a:gd name="connsiteX16" fmla="*/ 1757770 w 3136506"/>
                  <a:gd name="connsiteY16" fmla="*/ 651840 h 1993537"/>
                  <a:gd name="connsiteX17" fmla="*/ 1834898 w 3136506"/>
                  <a:gd name="connsiteY17" fmla="*/ 591728 h 1993537"/>
                  <a:gd name="connsiteX18" fmla="*/ 2029522 w 3136506"/>
                  <a:gd name="connsiteY18" fmla="*/ 501996 h 1993537"/>
                  <a:gd name="connsiteX19" fmla="*/ 2007219 w 3136506"/>
                  <a:gd name="connsiteY19" fmla="*/ 390484 h 1993537"/>
                  <a:gd name="connsiteX20" fmla="*/ 2085278 w 3136506"/>
                  <a:gd name="connsiteY20" fmla="*/ 334727 h 1993537"/>
                  <a:gd name="connsiteX21" fmla="*/ 2368298 w 3136506"/>
                  <a:gd name="connsiteY21" fmla="*/ 336935 h 1993537"/>
                  <a:gd name="connsiteX22" fmla="*/ 2570182 w 3136506"/>
                  <a:gd name="connsiteY22" fmla="*/ 338735 h 1993537"/>
                  <a:gd name="connsiteX23" fmla="*/ 3088888 w 3136506"/>
                  <a:gd name="connsiteY23" fmla="*/ 55947 h 1993537"/>
                  <a:gd name="connsiteX24" fmla="*/ 3077737 w 3136506"/>
                  <a:gd name="connsiteY24" fmla="*/ 191 h 1993537"/>
                  <a:gd name="connsiteX0" fmla="*/ 0 w 3100864"/>
                  <a:gd name="connsiteY0" fmla="*/ 1987652 h 1996081"/>
                  <a:gd name="connsiteX1" fmla="*/ 100361 w 3100864"/>
                  <a:gd name="connsiteY1" fmla="*/ 1943047 h 1996081"/>
                  <a:gd name="connsiteX2" fmla="*/ 345688 w 3100864"/>
                  <a:gd name="connsiteY2" fmla="*/ 1586208 h 1996081"/>
                  <a:gd name="connsiteX3" fmla="*/ 356839 w 3100864"/>
                  <a:gd name="connsiteY3" fmla="*/ 1496998 h 1996081"/>
                  <a:gd name="connsiteX4" fmla="*/ 512956 w 3100864"/>
                  <a:gd name="connsiteY4" fmla="*/ 1485847 h 1996081"/>
                  <a:gd name="connsiteX5" fmla="*/ 713330 w 3100864"/>
                  <a:gd name="connsiteY5" fmla="*/ 1368179 h 1996081"/>
                  <a:gd name="connsiteX6" fmla="*/ 936702 w 3100864"/>
                  <a:gd name="connsiteY6" fmla="*/ 1262823 h 1996081"/>
                  <a:gd name="connsiteX7" fmla="*/ 1014761 w 3100864"/>
                  <a:gd name="connsiteY7" fmla="*/ 1251671 h 1996081"/>
                  <a:gd name="connsiteX8" fmla="*/ 1293541 w 3100864"/>
                  <a:gd name="connsiteY8" fmla="*/ 1084403 h 1996081"/>
                  <a:gd name="connsiteX9" fmla="*/ 1338146 w 3100864"/>
                  <a:gd name="connsiteY9" fmla="*/ 1073252 h 1996081"/>
                  <a:gd name="connsiteX10" fmla="*/ 1387224 w 3100864"/>
                  <a:gd name="connsiteY10" fmla="*/ 956222 h 1996081"/>
                  <a:gd name="connsiteX11" fmla="*/ 1393902 w 3100864"/>
                  <a:gd name="connsiteY11" fmla="*/ 716413 h 1996081"/>
                  <a:gd name="connsiteX12" fmla="*/ 1487236 w 3100864"/>
                  <a:gd name="connsiteY12" fmla="*/ 706191 h 1996081"/>
                  <a:gd name="connsiteX13" fmla="*/ 1515811 w 3100864"/>
                  <a:gd name="connsiteY13" fmla="*/ 670472 h 1996081"/>
                  <a:gd name="connsiteX14" fmla="*/ 1580105 w 3100864"/>
                  <a:gd name="connsiteY14" fmla="*/ 691904 h 1996081"/>
                  <a:gd name="connsiteX15" fmla="*/ 1656305 w 3100864"/>
                  <a:gd name="connsiteY15" fmla="*/ 660947 h 1996081"/>
                  <a:gd name="connsiteX16" fmla="*/ 1757770 w 3100864"/>
                  <a:gd name="connsiteY16" fmla="*/ 654384 h 1996081"/>
                  <a:gd name="connsiteX17" fmla="*/ 1834898 w 3100864"/>
                  <a:gd name="connsiteY17" fmla="*/ 594272 h 1996081"/>
                  <a:gd name="connsiteX18" fmla="*/ 2029522 w 3100864"/>
                  <a:gd name="connsiteY18" fmla="*/ 504540 h 1996081"/>
                  <a:gd name="connsiteX19" fmla="*/ 2007219 w 3100864"/>
                  <a:gd name="connsiteY19" fmla="*/ 393028 h 1996081"/>
                  <a:gd name="connsiteX20" fmla="*/ 2085278 w 3100864"/>
                  <a:gd name="connsiteY20" fmla="*/ 337271 h 1996081"/>
                  <a:gd name="connsiteX21" fmla="*/ 2368298 w 3100864"/>
                  <a:gd name="connsiteY21" fmla="*/ 339479 h 1996081"/>
                  <a:gd name="connsiteX22" fmla="*/ 2570182 w 3100864"/>
                  <a:gd name="connsiteY22" fmla="*/ 341279 h 1996081"/>
                  <a:gd name="connsiteX23" fmla="*/ 3088888 w 3100864"/>
                  <a:gd name="connsiteY23" fmla="*/ 58491 h 1996081"/>
                  <a:gd name="connsiteX24" fmla="*/ 3077737 w 3100864"/>
                  <a:gd name="connsiteY24" fmla="*/ 2735 h 1996081"/>
                  <a:gd name="connsiteX0" fmla="*/ 0 w 3101419"/>
                  <a:gd name="connsiteY0" fmla="*/ 1984944 h 1993373"/>
                  <a:gd name="connsiteX1" fmla="*/ 100361 w 3101419"/>
                  <a:gd name="connsiteY1" fmla="*/ 1940339 h 1993373"/>
                  <a:gd name="connsiteX2" fmla="*/ 345688 w 3101419"/>
                  <a:gd name="connsiteY2" fmla="*/ 1583500 h 1993373"/>
                  <a:gd name="connsiteX3" fmla="*/ 356839 w 3101419"/>
                  <a:gd name="connsiteY3" fmla="*/ 1494290 h 1993373"/>
                  <a:gd name="connsiteX4" fmla="*/ 512956 w 3101419"/>
                  <a:gd name="connsiteY4" fmla="*/ 1483139 h 1993373"/>
                  <a:gd name="connsiteX5" fmla="*/ 713330 w 3101419"/>
                  <a:gd name="connsiteY5" fmla="*/ 1365471 h 1993373"/>
                  <a:gd name="connsiteX6" fmla="*/ 936702 w 3101419"/>
                  <a:gd name="connsiteY6" fmla="*/ 1260115 h 1993373"/>
                  <a:gd name="connsiteX7" fmla="*/ 1014761 w 3101419"/>
                  <a:gd name="connsiteY7" fmla="*/ 1248963 h 1993373"/>
                  <a:gd name="connsiteX8" fmla="*/ 1293541 w 3101419"/>
                  <a:gd name="connsiteY8" fmla="*/ 1081695 h 1993373"/>
                  <a:gd name="connsiteX9" fmla="*/ 1338146 w 3101419"/>
                  <a:gd name="connsiteY9" fmla="*/ 1070544 h 1993373"/>
                  <a:gd name="connsiteX10" fmla="*/ 1387224 w 3101419"/>
                  <a:gd name="connsiteY10" fmla="*/ 953514 h 1993373"/>
                  <a:gd name="connsiteX11" fmla="*/ 1393902 w 3101419"/>
                  <a:gd name="connsiteY11" fmla="*/ 713705 h 1993373"/>
                  <a:gd name="connsiteX12" fmla="*/ 1487236 w 3101419"/>
                  <a:gd name="connsiteY12" fmla="*/ 703483 h 1993373"/>
                  <a:gd name="connsiteX13" fmla="*/ 1515811 w 3101419"/>
                  <a:gd name="connsiteY13" fmla="*/ 667764 h 1993373"/>
                  <a:gd name="connsiteX14" fmla="*/ 1580105 w 3101419"/>
                  <a:gd name="connsiteY14" fmla="*/ 689196 h 1993373"/>
                  <a:gd name="connsiteX15" fmla="*/ 1656305 w 3101419"/>
                  <a:gd name="connsiteY15" fmla="*/ 658239 h 1993373"/>
                  <a:gd name="connsiteX16" fmla="*/ 1757770 w 3101419"/>
                  <a:gd name="connsiteY16" fmla="*/ 651676 h 1993373"/>
                  <a:gd name="connsiteX17" fmla="*/ 1834898 w 3101419"/>
                  <a:gd name="connsiteY17" fmla="*/ 591564 h 1993373"/>
                  <a:gd name="connsiteX18" fmla="*/ 2029522 w 3101419"/>
                  <a:gd name="connsiteY18" fmla="*/ 501832 h 1993373"/>
                  <a:gd name="connsiteX19" fmla="*/ 2007219 w 3101419"/>
                  <a:gd name="connsiteY19" fmla="*/ 390320 h 1993373"/>
                  <a:gd name="connsiteX20" fmla="*/ 2085278 w 3101419"/>
                  <a:gd name="connsiteY20" fmla="*/ 334563 h 1993373"/>
                  <a:gd name="connsiteX21" fmla="*/ 2368298 w 3101419"/>
                  <a:gd name="connsiteY21" fmla="*/ 336771 h 1993373"/>
                  <a:gd name="connsiteX22" fmla="*/ 2570182 w 3101419"/>
                  <a:gd name="connsiteY22" fmla="*/ 338571 h 1993373"/>
                  <a:gd name="connsiteX23" fmla="*/ 3088888 w 3101419"/>
                  <a:gd name="connsiteY23" fmla="*/ 55783 h 1993373"/>
                  <a:gd name="connsiteX24" fmla="*/ 3077737 w 3101419"/>
                  <a:gd name="connsiteY24" fmla="*/ 27 h 1993373"/>
                  <a:gd name="connsiteX0" fmla="*/ 0 w 3088888"/>
                  <a:gd name="connsiteY0" fmla="*/ 1984917 h 1993346"/>
                  <a:gd name="connsiteX1" fmla="*/ 100361 w 3088888"/>
                  <a:gd name="connsiteY1" fmla="*/ 1940312 h 1993346"/>
                  <a:gd name="connsiteX2" fmla="*/ 345688 w 3088888"/>
                  <a:gd name="connsiteY2" fmla="*/ 1583473 h 1993346"/>
                  <a:gd name="connsiteX3" fmla="*/ 356839 w 3088888"/>
                  <a:gd name="connsiteY3" fmla="*/ 1494263 h 1993346"/>
                  <a:gd name="connsiteX4" fmla="*/ 512956 w 3088888"/>
                  <a:gd name="connsiteY4" fmla="*/ 1483112 h 1993346"/>
                  <a:gd name="connsiteX5" fmla="*/ 713330 w 3088888"/>
                  <a:gd name="connsiteY5" fmla="*/ 1365444 h 1993346"/>
                  <a:gd name="connsiteX6" fmla="*/ 936702 w 3088888"/>
                  <a:gd name="connsiteY6" fmla="*/ 1260088 h 1993346"/>
                  <a:gd name="connsiteX7" fmla="*/ 1014761 w 3088888"/>
                  <a:gd name="connsiteY7" fmla="*/ 1248936 h 1993346"/>
                  <a:gd name="connsiteX8" fmla="*/ 1293541 w 3088888"/>
                  <a:gd name="connsiteY8" fmla="*/ 1081668 h 1993346"/>
                  <a:gd name="connsiteX9" fmla="*/ 1338146 w 3088888"/>
                  <a:gd name="connsiteY9" fmla="*/ 1070517 h 1993346"/>
                  <a:gd name="connsiteX10" fmla="*/ 1387224 w 3088888"/>
                  <a:gd name="connsiteY10" fmla="*/ 953487 h 1993346"/>
                  <a:gd name="connsiteX11" fmla="*/ 1393902 w 3088888"/>
                  <a:gd name="connsiteY11" fmla="*/ 713678 h 1993346"/>
                  <a:gd name="connsiteX12" fmla="*/ 1487236 w 3088888"/>
                  <a:gd name="connsiteY12" fmla="*/ 703456 h 1993346"/>
                  <a:gd name="connsiteX13" fmla="*/ 1515811 w 3088888"/>
                  <a:gd name="connsiteY13" fmla="*/ 667737 h 1993346"/>
                  <a:gd name="connsiteX14" fmla="*/ 1580105 w 3088888"/>
                  <a:gd name="connsiteY14" fmla="*/ 689169 h 1993346"/>
                  <a:gd name="connsiteX15" fmla="*/ 1656305 w 3088888"/>
                  <a:gd name="connsiteY15" fmla="*/ 658212 h 1993346"/>
                  <a:gd name="connsiteX16" fmla="*/ 1757770 w 3088888"/>
                  <a:gd name="connsiteY16" fmla="*/ 651649 h 1993346"/>
                  <a:gd name="connsiteX17" fmla="*/ 1834898 w 3088888"/>
                  <a:gd name="connsiteY17" fmla="*/ 591537 h 1993346"/>
                  <a:gd name="connsiteX18" fmla="*/ 2029522 w 3088888"/>
                  <a:gd name="connsiteY18" fmla="*/ 501805 h 1993346"/>
                  <a:gd name="connsiteX19" fmla="*/ 2007219 w 3088888"/>
                  <a:gd name="connsiteY19" fmla="*/ 390293 h 1993346"/>
                  <a:gd name="connsiteX20" fmla="*/ 2085278 w 3088888"/>
                  <a:gd name="connsiteY20" fmla="*/ 334536 h 1993346"/>
                  <a:gd name="connsiteX21" fmla="*/ 2368298 w 3088888"/>
                  <a:gd name="connsiteY21" fmla="*/ 336744 h 1993346"/>
                  <a:gd name="connsiteX22" fmla="*/ 2570182 w 3088888"/>
                  <a:gd name="connsiteY22" fmla="*/ 338544 h 1993346"/>
                  <a:gd name="connsiteX23" fmla="*/ 3088888 w 3088888"/>
                  <a:gd name="connsiteY23" fmla="*/ 55756 h 1993346"/>
                  <a:gd name="connsiteX24" fmla="*/ 3077737 w 3088888"/>
                  <a:gd name="connsiteY24" fmla="*/ 0 h 1993346"/>
                  <a:gd name="connsiteX0" fmla="*/ 0 w 3124607"/>
                  <a:gd name="connsiteY0" fmla="*/ 2030161 h 2032602"/>
                  <a:gd name="connsiteX1" fmla="*/ 136080 w 3124607"/>
                  <a:gd name="connsiteY1" fmla="*/ 1940312 h 2032602"/>
                  <a:gd name="connsiteX2" fmla="*/ 381407 w 3124607"/>
                  <a:gd name="connsiteY2" fmla="*/ 1583473 h 2032602"/>
                  <a:gd name="connsiteX3" fmla="*/ 392558 w 3124607"/>
                  <a:gd name="connsiteY3" fmla="*/ 1494263 h 2032602"/>
                  <a:gd name="connsiteX4" fmla="*/ 548675 w 3124607"/>
                  <a:gd name="connsiteY4" fmla="*/ 1483112 h 2032602"/>
                  <a:gd name="connsiteX5" fmla="*/ 749049 w 3124607"/>
                  <a:gd name="connsiteY5" fmla="*/ 1365444 h 2032602"/>
                  <a:gd name="connsiteX6" fmla="*/ 972421 w 3124607"/>
                  <a:gd name="connsiteY6" fmla="*/ 1260088 h 2032602"/>
                  <a:gd name="connsiteX7" fmla="*/ 1050480 w 3124607"/>
                  <a:gd name="connsiteY7" fmla="*/ 1248936 h 2032602"/>
                  <a:gd name="connsiteX8" fmla="*/ 1329260 w 3124607"/>
                  <a:gd name="connsiteY8" fmla="*/ 1081668 h 2032602"/>
                  <a:gd name="connsiteX9" fmla="*/ 1373865 w 3124607"/>
                  <a:gd name="connsiteY9" fmla="*/ 1070517 h 2032602"/>
                  <a:gd name="connsiteX10" fmla="*/ 1422943 w 3124607"/>
                  <a:gd name="connsiteY10" fmla="*/ 953487 h 2032602"/>
                  <a:gd name="connsiteX11" fmla="*/ 1429621 w 3124607"/>
                  <a:gd name="connsiteY11" fmla="*/ 713678 h 2032602"/>
                  <a:gd name="connsiteX12" fmla="*/ 1522955 w 3124607"/>
                  <a:gd name="connsiteY12" fmla="*/ 703456 h 2032602"/>
                  <a:gd name="connsiteX13" fmla="*/ 1551530 w 3124607"/>
                  <a:gd name="connsiteY13" fmla="*/ 667737 h 2032602"/>
                  <a:gd name="connsiteX14" fmla="*/ 1615824 w 3124607"/>
                  <a:gd name="connsiteY14" fmla="*/ 689169 h 2032602"/>
                  <a:gd name="connsiteX15" fmla="*/ 1692024 w 3124607"/>
                  <a:gd name="connsiteY15" fmla="*/ 658212 h 2032602"/>
                  <a:gd name="connsiteX16" fmla="*/ 1793489 w 3124607"/>
                  <a:gd name="connsiteY16" fmla="*/ 651649 h 2032602"/>
                  <a:gd name="connsiteX17" fmla="*/ 1870617 w 3124607"/>
                  <a:gd name="connsiteY17" fmla="*/ 591537 h 2032602"/>
                  <a:gd name="connsiteX18" fmla="*/ 2065241 w 3124607"/>
                  <a:gd name="connsiteY18" fmla="*/ 501805 h 2032602"/>
                  <a:gd name="connsiteX19" fmla="*/ 2042938 w 3124607"/>
                  <a:gd name="connsiteY19" fmla="*/ 390293 h 2032602"/>
                  <a:gd name="connsiteX20" fmla="*/ 2120997 w 3124607"/>
                  <a:gd name="connsiteY20" fmla="*/ 334536 h 2032602"/>
                  <a:gd name="connsiteX21" fmla="*/ 2404017 w 3124607"/>
                  <a:gd name="connsiteY21" fmla="*/ 336744 h 2032602"/>
                  <a:gd name="connsiteX22" fmla="*/ 2605901 w 3124607"/>
                  <a:gd name="connsiteY22" fmla="*/ 338544 h 2032602"/>
                  <a:gd name="connsiteX23" fmla="*/ 3124607 w 3124607"/>
                  <a:gd name="connsiteY23" fmla="*/ 55756 h 2032602"/>
                  <a:gd name="connsiteX24" fmla="*/ 3113456 w 3124607"/>
                  <a:gd name="connsiteY24" fmla="*/ 0 h 2032602"/>
                  <a:gd name="connsiteX0" fmla="*/ 0 w 3124607"/>
                  <a:gd name="connsiteY0" fmla="*/ 2030161 h 2030161"/>
                  <a:gd name="connsiteX1" fmla="*/ 136080 w 3124607"/>
                  <a:gd name="connsiteY1" fmla="*/ 1940312 h 2030161"/>
                  <a:gd name="connsiteX2" fmla="*/ 381407 w 3124607"/>
                  <a:gd name="connsiteY2" fmla="*/ 1583473 h 2030161"/>
                  <a:gd name="connsiteX3" fmla="*/ 392558 w 3124607"/>
                  <a:gd name="connsiteY3" fmla="*/ 1494263 h 2030161"/>
                  <a:gd name="connsiteX4" fmla="*/ 548675 w 3124607"/>
                  <a:gd name="connsiteY4" fmla="*/ 1483112 h 2030161"/>
                  <a:gd name="connsiteX5" fmla="*/ 749049 w 3124607"/>
                  <a:gd name="connsiteY5" fmla="*/ 1365444 h 2030161"/>
                  <a:gd name="connsiteX6" fmla="*/ 972421 w 3124607"/>
                  <a:gd name="connsiteY6" fmla="*/ 1260088 h 2030161"/>
                  <a:gd name="connsiteX7" fmla="*/ 1050480 w 3124607"/>
                  <a:gd name="connsiteY7" fmla="*/ 1248936 h 2030161"/>
                  <a:gd name="connsiteX8" fmla="*/ 1329260 w 3124607"/>
                  <a:gd name="connsiteY8" fmla="*/ 1081668 h 2030161"/>
                  <a:gd name="connsiteX9" fmla="*/ 1373865 w 3124607"/>
                  <a:gd name="connsiteY9" fmla="*/ 1070517 h 2030161"/>
                  <a:gd name="connsiteX10" fmla="*/ 1422943 w 3124607"/>
                  <a:gd name="connsiteY10" fmla="*/ 953487 h 2030161"/>
                  <a:gd name="connsiteX11" fmla="*/ 1429621 w 3124607"/>
                  <a:gd name="connsiteY11" fmla="*/ 713678 h 2030161"/>
                  <a:gd name="connsiteX12" fmla="*/ 1522955 w 3124607"/>
                  <a:gd name="connsiteY12" fmla="*/ 703456 h 2030161"/>
                  <a:gd name="connsiteX13" fmla="*/ 1551530 w 3124607"/>
                  <a:gd name="connsiteY13" fmla="*/ 667737 h 2030161"/>
                  <a:gd name="connsiteX14" fmla="*/ 1615824 w 3124607"/>
                  <a:gd name="connsiteY14" fmla="*/ 689169 h 2030161"/>
                  <a:gd name="connsiteX15" fmla="*/ 1692024 w 3124607"/>
                  <a:gd name="connsiteY15" fmla="*/ 658212 h 2030161"/>
                  <a:gd name="connsiteX16" fmla="*/ 1793489 w 3124607"/>
                  <a:gd name="connsiteY16" fmla="*/ 651649 h 2030161"/>
                  <a:gd name="connsiteX17" fmla="*/ 1870617 w 3124607"/>
                  <a:gd name="connsiteY17" fmla="*/ 591537 h 2030161"/>
                  <a:gd name="connsiteX18" fmla="*/ 2065241 w 3124607"/>
                  <a:gd name="connsiteY18" fmla="*/ 501805 h 2030161"/>
                  <a:gd name="connsiteX19" fmla="*/ 2042938 w 3124607"/>
                  <a:gd name="connsiteY19" fmla="*/ 390293 h 2030161"/>
                  <a:gd name="connsiteX20" fmla="*/ 2120997 w 3124607"/>
                  <a:gd name="connsiteY20" fmla="*/ 334536 h 2030161"/>
                  <a:gd name="connsiteX21" fmla="*/ 2404017 w 3124607"/>
                  <a:gd name="connsiteY21" fmla="*/ 336744 h 2030161"/>
                  <a:gd name="connsiteX22" fmla="*/ 2605901 w 3124607"/>
                  <a:gd name="connsiteY22" fmla="*/ 338544 h 2030161"/>
                  <a:gd name="connsiteX23" fmla="*/ 3124607 w 3124607"/>
                  <a:gd name="connsiteY23" fmla="*/ 55756 h 2030161"/>
                  <a:gd name="connsiteX24" fmla="*/ 3113456 w 3124607"/>
                  <a:gd name="connsiteY24" fmla="*/ 0 h 2030161"/>
                  <a:gd name="connsiteX0" fmla="*/ 0 w 3124607"/>
                  <a:gd name="connsiteY0" fmla="*/ 2030161 h 2030161"/>
                  <a:gd name="connsiteX1" fmla="*/ 136080 w 3124607"/>
                  <a:gd name="connsiteY1" fmla="*/ 1940312 h 2030161"/>
                  <a:gd name="connsiteX2" fmla="*/ 381407 w 3124607"/>
                  <a:gd name="connsiteY2" fmla="*/ 1583473 h 2030161"/>
                  <a:gd name="connsiteX3" fmla="*/ 392558 w 3124607"/>
                  <a:gd name="connsiteY3" fmla="*/ 1494263 h 2030161"/>
                  <a:gd name="connsiteX4" fmla="*/ 548675 w 3124607"/>
                  <a:gd name="connsiteY4" fmla="*/ 1483112 h 2030161"/>
                  <a:gd name="connsiteX5" fmla="*/ 749049 w 3124607"/>
                  <a:gd name="connsiteY5" fmla="*/ 1365444 h 2030161"/>
                  <a:gd name="connsiteX6" fmla="*/ 972421 w 3124607"/>
                  <a:gd name="connsiteY6" fmla="*/ 1260088 h 2030161"/>
                  <a:gd name="connsiteX7" fmla="*/ 1050480 w 3124607"/>
                  <a:gd name="connsiteY7" fmla="*/ 1248936 h 2030161"/>
                  <a:gd name="connsiteX8" fmla="*/ 1329260 w 3124607"/>
                  <a:gd name="connsiteY8" fmla="*/ 1081668 h 2030161"/>
                  <a:gd name="connsiteX9" fmla="*/ 1373865 w 3124607"/>
                  <a:gd name="connsiteY9" fmla="*/ 1070517 h 2030161"/>
                  <a:gd name="connsiteX10" fmla="*/ 1422943 w 3124607"/>
                  <a:gd name="connsiteY10" fmla="*/ 953487 h 2030161"/>
                  <a:gd name="connsiteX11" fmla="*/ 1429621 w 3124607"/>
                  <a:gd name="connsiteY11" fmla="*/ 713678 h 2030161"/>
                  <a:gd name="connsiteX12" fmla="*/ 1522955 w 3124607"/>
                  <a:gd name="connsiteY12" fmla="*/ 703456 h 2030161"/>
                  <a:gd name="connsiteX13" fmla="*/ 1551530 w 3124607"/>
                  <a:gd name="connsiteY13" fmla="*/ 667737 h 2030161"/>
                  <a:gd name="connsiteX14" fmla="*/ 1615824 w 3124607"/>
                  <a:gd name="connsiteY14" fmla="*/ 689169 h 2030161"/>
                  <a:gd name="connsiteX15" fmla="*/ 1692024 w 3124607"/>
                  <a:gd name="connsiteY15" fmla="*/ 658212 h 2030161"/>
                  <a:gd name="connsiteX16" fmla="*/ 1793489 w 3124607"/>
                  <a:gd name="connsiteY16" fmla="*/ 651649 h 2030161"/>
                  <a:gd name="connsiteX17" fmla="*/ 1870617 w 3124607"/>
                  <a:gd name="connsiteY17" fmla="*/ 591537 h 2030161"/>
                  <a:gd name="connsiteX18" fmla="*/ 2065241 w 3124607"/>
                  <a:gd name="connsiteY18" fmla="*/ 501805 h 2030161"/>
                  <a:gd name="connsiteX19" fmla="*/ 2042938 w 3124607"/>
                  <a:gd name="connsiteY19" fmla="*/ 390293 h 2030161"/>
                  <a:gd name="connsiteX20" fmla="*/ 2120997 w 3124607"/>
                  <a:gd name="connsiteY20" fmla="*/ 334536 h 2030161"/>
                  <a:gd name="connsiteX21" fmla="*/ 2404017 w 3124607"/>
                  <a:gd name="connsiteY21" fmla="*/ 336744 h 2030161"/>
                  <a:gd name="connsiteX22" fmla="*/ 2605901 w 3124607"/>
                  <a:gd name="connsiteY22" fmla="*/ 338544 h 2030161"/>
                  <a:gd name="connsiteX23" fmla="*/ 3124607 w 3124607"/>
                  <a:gd name="connsiteY23" fmla="*/ 55756 h 2030161"/>
                  <a:gd name="connsiteX24" fmla="*/ 3113456 w 3124607"/>
                  <a:gd name="connsiteY24" fmla="*/ 0 h 2030161"/>
                  <a:gd name="connsiteX0" fmla="*/ 0 w 3124607"/>
                  <a:gd name="connsiteY0" fmla="*/ 2030161 h 2030161"/>
                  <a:gd name="connsiteX1" fmla="*/ 131318 w 3124607"/>
                  <a:gd name="connsiteY1" fmla="*/ 1930787 h 2030161"/>
                  <a:gd name="connsiteX2" fmla="*/ 381407 w 3124607"/>
                  <a:gd name="connsiteY2" fmla="*/ 1583473 h 2030161"/>
                  <a:gd name="connsiteX3" fmla="*/ 392558 w 3124607"/>
                  <a:gd name="connsiteY3" fmla="*/ 1494263 h 2030161"/>
                  <a:gd name="connsiteX4" fmla="*/ 548675 w 3124607"/>
                  <a:gd name="connsiteY4" fmla="*/ 1483112 h 2030161"/>
                  <a:gd name="connsiteX5" fmla="*/ 749049 w 3124607"/>
                  <a:gd name="connsiteY5" fmla="*/ 1365444 h 2030161"/>
                  <a:gd name="connsiteX6" fmla="*/ 972421 w 3124607"/>
                  <a:gd name="connsiteY6" fmla="*/ 1260088 h 2030161"/>
                  <a:gd name="connsiteX7" fmla="*/ 1050480 w 3124607"/>
                  <a:gd name="connsiteY7" fmla="*/ 1248936 h 2030161"/>
                  <a:gd name="connsiteX8" fmla="*/ 1329260 w 3124607"/>
                  <a:gd name="connsiteY8" fmla="*/ 1081668 h 2030161"/>
                  <a:gd name="connsiteX9" fmla="*/ 1373865 w 3124607"/>
                  <a:gd name="connsiteY9" fmla="*/ 1070517 h 2030161"/>
                  <a:gd name="connsiteX10" fmla="*/ 1422943 w 3124607"/>
                  <a:gd name="connsiteY10" fmla="*/ 953487 h 2030161"/>
                  <a:gd name="connsiteX11" fmla="*/ 1429621 w 3124607"/>
                  <a:gd name="connsiteY11" fmla="*/ 713678 h 2030161"/>
                  <a:gd name="connsiteX12" fmla="*/ 1522955 w 3124607"/>
                  <a:gd name="connsiteY12" fmla="*/ 703456 h 2030161"/>
                  <a:gd name="connsiteX13" fmla="*/ 1551530 w 3124607"/>
                  <a:gd name="connsiteY13" fmla="*/ 667737 h 2030161"/>
                  <a:gd name="connsiteX14" fmla="*/ 1615824 w 3124607"/>
                  <a:gd name="connsiteY14" fmla="*/ 689169 h 2030161"/>
                  <a:gd name="connsiteX15" fmla="*/ 1692024 w 3124607"/>
                  <a:gd name="connsiteY15" fmla="*/ 658212 h 2030161"/>
                  <a:gd name="connsiteX16" fmla="*/ 1793489 w 3124607"/>
                  <a:gd name="connsiteY16" fmla="*/ 651649 h 2030161"/>
                  <a:gd name="connsiteX17" fmla="*/ 1870617 w 3124607"/>
                  <a:gd name="connsiteY17" fmla="*/ 591537 h 2030161"/>
                  <a:gd name="connsiteX18" fmla="*/ 2065241 w 3124607"/>
                  <a:gd name="connsiteY18" fmla="*/ 501805 h 2030161"/>
                  <a:gd name="connsiteX19" fmla="*/ 2042938 w 3124607"/>
                  <a:gd name="connsiteY19" fmla="*/ 390293 h 2030161"/>
                  <a:gd name="connsiteX20" fmla="*/ 2120997 w 3124607"/>
                  <a:gd name="connsiteY20" fmla="*/ 334536 h 2030161"/>
                  <a:gd name="connsiteX21" fmla="*/ 2404017 w 3124607"/>
                  <a:gd name="connsiteY21" fmla="*/ 336744 h 2030161"/>
                  <a:gd name="connsiteX22" fmla="*/ 2605901 w 3124607"/>
                  <a:gd name="connsiteY22" fmla="*/ 338544 h 2030161"/>
                  <a:gd name="connsiteX23" fmla="*/ 3124607 w 3124607"/>
                  <a:gd name="connsiteY23" fmla="*/ 55756 h 2030161"/>
                  <a:gd name="connsiteX24" fmla="*/ 3113456 w 3124607"/>
                  <a:gd name="connsiteY24" fmla="*/ 0 h 203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24607" h="2030161">
                    <a:moveTo>
                      <a:pt x="0" y="2030161"/>
                    </a:moveTo>
                    <a:cubicBezTo>
                      <a:pt x="57092" y="1993687"/>
                      <a:pt x="58225" y="1993329"/>
                      <a:pt x="131318" y="1930787"/>
                    </a:cubicBezTo>
                    <a:cubicBezTo>
                      <a:pt x="204411" y="1868245"/>
                      <a:pt x="337867" y="1656227"/>
                      <a:pt x="381407" y="1583473"/>
                    </a:cubicBezTo>
                    <a:cubicBezTo>
                      <a:pt x="424947" y="1510719"/>
                      <a:pt x="364680" y="1510990"/>
                      <a:pt x="392558" y="1494263"/>
                    </a:cubicBezTo>
                    <a:cubicBezTo>
                      <a:pt x="420436" y="1477536"/>
                      <a:pt x="489260" y="1504582"/>
                      <a:pt x="548675" y="1483112"/>
                    </a:cubicBezTo>
                    <a:cubicBezTo>
                      <a:pt x="608090" y="1461642"/>
                      <a:pt x="678425" y="1402615"/>
                      <a:pt x="749049" y="1365444"/>
                    </a:cubicBezTo>
                    <a:cubicBezTo>
                      <a:pt x="819673" y="1328273"/>
                      <a:pt x="922183" y="1279506"/>
                      <a:pt x="972421" y="1260088"/>
                    </a:cubicBezTo>
                    <a:cubicBezTo>
                      <a:pt x="1022659" y="1240670"/>
                      <a:pt x="991007" y="1278673"/>
                      <a:pt x="1050480" y="1248936"/>
                    </a:cubicBezTo>
                    <a:cubicBezTo>
                      <a:pt x="1109953" y="1219199"/>
                      <a:pt x="1275363" y="1111404"/>
                      <a:pt x="1329260" y="1081668"/>
                    </a:cubicBezTo>
                    <a:cubicBezTo>
                      <a:pt x="1383157" y="1051932"/>
                      <a:pt x="1358251" y="1091881"/>
                      <a:pt x="1373865" y="1070517"/>
                    </a:cubicBezTo>
                    <a:cubicBezTo>
                      <a:pt x="1389479" y="1049154"/>
                      <a:pt x="1413650" y="1012960"/>
                      <a:pt x="1422943" y="953487"/>
                    </a:cubicBezTo>
                    <a:cubicBezTo>
                      <a:pt x="1403661" y="894014"/>
                      <a:pt x="1412952" y="755350"/>
                      <a:pt x="1429621" y="713678"/>
                    </a:cubicBezTo>
                    <a:cubicBezTo>
                      <a:pt x="1446290" y="672006"/>
                      <a:pt x="1491128" y="711906"/>
                      <a:pt x="1522955" y="703456"/>
                    </a:cubicBezTo>
                    <a:cubicBezTo>
                      <a:pt x="1554782" y="695006"/>
                      <a:pt x="1536052" y="675278"/>
                      <a:pt x="1551530" y="667737"/>
                    </a:cubicBezTo>
                    <a:cubicBezTo>
                      <a:pt x="1567008" y="660196"/>
                      <a:pt x="1592408" y="690757"/>
                      <a:pt x="1615824" y="689169"/>
                    </a:cubicBezTo>
                    <a:cubicBezTo>
                      <a:pt x="1639240" y="687582"/>
                      <a:pt x="1662413" y="659306"/>
                      <a:pt x="1692024" y="658212"/>
                    </a:cubicBezTo>
                    <a:lnTo>
                      <a:pt x="1793489" y="651649"/>
                    </a:lnTo>
                    <a:cubicBezTo>
                      <a:pt x="1823254" y="640537"/>
                      <a:pt x="1825325" y="616511"/>
                      <a:pt x="1870617" y="591537"/>
                    </a:cubicBezTo>
                    <a:cubicBezTo>
                      <a:pt x="1915909" y="566563"/>
                      <a:pt x="2036521" y="535346"/>
                      <a:pt x="2065241" y="501805"/>
                    </a:cubicBezTo>
                    <a:cubicBezTo>
                      <a:pt x="2093961" y="468264"/>
                      <a:pt x="2033645" y="418171"/>
                      <a:pt x="2042938" y="390293"/>
                    </a:cubicBezTo>
                    <a:cubicBezTo>
                      <a:pt x="2052231" y="362415"/>
                      <a:pt x="2060817" y="343461"/>
                      <a:pt x="2120997" y="334536"/>
                    </a:cubicBezTo>
                    <a:cubicBezTo>
                      <a:pt x="2181177" y="325611"/>
                      <a:pt x="2331534" y="334885"/>
                      <a:pt x="2404017" y="336744"/>
                    </a:cubicBezTo>
                    <a:cubicBezTo>
                      <a:pt x="2476500" y="338603"/>
                      <a:pt x="2507234" y="337750"/>
                      <a:pt x="2605901" y="338544"/>
                    </a:cubicBezTo>
                    <a:cubicBezTo>
                      <a:pt x="2685519" y="289331"/>
                      <a:pt x="3040015" y="112180"/>
                      <a:pt x="3124607" y="55756"/>
                    </a:cubicBezTo>
                    <a:cubicBezTo>
                      <a:pt x="3113949" y="23145"/>
                      <a:pt x="3125014" y="49077"/>
                      <a:pt x="3113456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59" name="Forma livre 58"/>
              <p:cNvSpPr/>
              <p:nvPr/>
            </p:nvSpPr>
            <p:spPr>
              <a:xfrm>
                <a:off x="6342676" y="1655210"/>
                <a:ext cx="239833" cy="265637"/>
              </a:xfrm>
              <a:custGeom>
                <a:avLst/>
                <a:gdLst>
                  <a:gd name="connsiteX0" fmla="*/ 0 w 240506"/>
                  <a:gd name="connsiteY0" fmla="*/ 0 h 266700"/>
                  <a:gd name="connsiteX1" fmla="*/ 50006 w 240506"/>
                  <a:gd name="connsiteY1" fmla="*/ 38100 h 266700"/>
                  <a:gd name="connsiteX2" fmla="*/ 45244 w 240506"/>
                  <a:gd name="connsiteY2" fmla="*/ 66675 h 266700"/>
                  <a:gd name="connsiteX3" fmla="*/ 80962 w 240506"/>
                  <a:gd name="connsiteY3" fmla="*/ 80962 h 266700"/>
                  <a:gd name="connsiteX4" fmla="*/ 95250 w 240506"/>
                  <a:gd name="connsiteY4" fmla="*/ 142875 h 266700"/>
                  <a:gd name="connsiteX5" fmla="*/ 169069 w 240506"/>
                  <a:gd name="connsiteY5" fmla="*/ 173831 h 266700"/>
                  <a:gd name="connsiteX6" fmla="*/ 238125 w 240506"/>
                  <a:gd name="connsiteY6" fmla="*/ 264319 h 266700"/>
                  <a:gd name="connsiteX7" fmla="*/ 238125 w 240506"/>
                  <a:gd name="connsiteY7" fmla="*/ 264319 h 266700"/>
                  <a:gd name="connsiteX8" fmla="*/ 240506 w 240506"/>
                  <a:gd name="connsiteY8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506" h="266700">
                    <a:moveTo>
                      <a:pt x="0" y="0"/>
                    </a:moveTo>
                    <a:cubicBezTo>
                      <a:pt x="21232" y="13494"/>
                      <a:pt x="42465" y="26988"/>
                      <a:pt x="50006" y="38100"/>
                    </a:cubicBezTo>
                    <a:cubicBezTo>
                      <a:pt x="57547" y="49213"/>
                      <a:pt x="40085" y="59531"/>
                      <a:pt x="45244" y="66675"/>
                    </a:cubicBezTo>
                    <a:cubicBezTo>
                      <a:pt x="50403" y="73819"/>
                      <a:pt x="72628" y="68262"/>
                      <a:pt x="80962" y="80962"/>
                    </a:cubicBezTo>
                    <a:cubicBezTo>
                      <a:pt x="89296" y="93662"/>
                      <a:pt x="80566" y="127397"/>
                      <a:pt x="95250" y="142875"/>
                    </a:cubicBezTo>
                    <a:cubicBezTo>
                      <a:pt x="109934" y="158353"/>
                      <a:pt x="145257" y="153590"/>
                      <a:pt x="169069" y="173831"/>
                    </a:cubicBezTo>
                    <a:cubicBezTo>
                      <a:pt x="192881" y="194072"/>
                      <a:pt x="238125" y="264319"/>
                      <a:pt x="238125" y="264319"/>
                    </a:cubicBezTo>
                    <a:lnTo>
                      <a:pt x="238125" y="264319"/>
                    </a:lnTo>
                    <a:lnTo>
                      <a:pt x="240506" y="266700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0" name="Forma livre 59"/>
              <p:cNvSpPr/>
              <p:nvPr/>
            </p:nvSpPr>
            <p:spPr>
              <a:xfrm>
                <a:off x="3358090" y="2731204"/>
                <a:ext cx="362414" cy="205112"/>
              </a:xfrm>
              <a:custGeom>
                <a:avLst/>
                <a:gdLst>
                  <a:gd name="connsiteX0" fmla="*/ 361950 w 361950"/>
                  <a:gd name="connsiteY0" fmla="*/ 202406 h 202406"/>
                  <a:gd name="connsiteX1" fmla="*/ 295275 w 361950"/>
                  <a:gd name="connsiteY1" fmla="*/ 164306 h 202406"/>
                  <a:gd name="connsiteX2" fmla="*/ 326231 w 361950"/>
                  <a:gd name="connsiteY2" fmla="*/ 138113 h 202406"/>
                  <a:gd name="connsiteX3" fmla="*/ 271462 w 361950"/>
                  <a:gd name="connsiteY3" fmla="*/ 107156 h 202406"/>
                  <a:gd name="connsiteX4" fmla="*/ 252412 w 361950"/>
                  <a:gd name="connsiteY4" fmla="*/ 119063 h 202406"/>
                  <a:gd name="connsiteX5" fmla="*/ 180975 w 361950"/>
                  <a:gd name="connsiteY5" fmla="*/ 57150 h 202406"/>
                  <a:gd name="connsiteX6" fmla="*/ 176212 w 361950"/>
                  <a:gd name="connsiteY6" fmla="*/ 80963 h 202406"/>
                  <a:gd name="connsiteX7" fmla="*/ 111918 w 361950"/>
                  <a:gd name="connsiteY7" fmla="*/ 28575 h 202406"/>
                  <a:gd name="connsiteX8" fmla="*/ 71437 w 361950"/>
                  <a:gd name="connsiteY8" fmla="*/ 45244 h 202406"/>
                  <a:gd name="connsiteX9" fmla="*/ 0 w 361950"/>
                  <a:gd name="connsiteY9" fmla="*/ 0 h 20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950" h="202406">
                    <a:moveTo>
                      <a:pt x="361950" y="202406"/>
                    </a:moveTo>
                    <a:cubicBezTo>
                      <a:pt x="331589" y="188713"/>
                      <a:pt x="301228" y="175021"/>
                      <a:pt x="295275" y="164306"/>
                    </a:cubicBezTo>
                    <a:cubicBezTo>
                      <a:pt x="289322" y="153591"/>
                      <a:pt x="330200" y="147638"/>
                      <a:pt x="326231" y="138113"/>
                    </a:cubicBezTo>
                    <a:cubicBezTo>
                      <a:pt x="322262" y="128588"/>
                      <a:pt x="283765" y="110331"/>
                      <a:pt x="271462" y="107156"/>
                    </a:cubicBezTo>
                    <a:cubicBezTo>
                      <a:pt x="259159" y="103981"/>
                      <a:pt x="267493" y="127397"/>
                      <a:pt x="252412" y="119063"/>
                    </a:cubicBezTo>
                    <a:cubicBezTo>
                      <a:pt x="237331" y="110729"/>
                      <a:pt x="193675" y="63500"/>
                      <a:pt x="180975" y="57150"/>
                    </a:cubicBezTo>
                    <a:cubicBezTo>
                      <a:pt x="168275" y="50800"/>
                      <a:pt x="187722" y="85726"/>
                      <a:pt x="176212" y="80963"/>
                    </a:cubicBezTo>
                    <a:cubicBezTo>
                      <a:pt x="164702" y="76200"/>
                      <a:pt x="129380" y="34528"/>
                      <a:pt x="111918" y="28575"/>
                    </a:cubicBezTo>
                    <a:cubicBezTo>
                      <a:pt x="94455" y="22622"/>
                      <a:pt x="90090" y="50006"/>
                      <a:pt x="71437" y="45244"/>
                    </a:cubicBezTo>
                    <a:cubicBezTo>
                      <a:pt x="52784" y="40482"/>
                      <a:pt x="26392" y="20241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1" name="Forma livre 60"/>
              <p:cNvSpPr/>
              <p:nvPr/>
            </p:nvSpPr>
            <p:spPr>
              <a:xfrm>
                <a:off x="1100997" y="4328384"/>
                <a:ext cx="1007298" cy="316073"/>
              </a:xfrm>
              <a:custGeom>
                <a:avLst/>
                <a:gdLst>
                  <a:gd name="connsiteX0" fmla="*/ 1005838 w 1005838"/>
                  <a:gd name="connsiteY0" fmla="*/ 0 h 316706"/>
                  <a:gd name="connsiteX1" fmla="*/ 953451 w 1005838"/>
                  <a:gd name="connsiteY1" fmla="*/ 69056 h 316706"/>
                  <a:gd name="connsiteX2" fmla="*/ 824863 w 1005838"/>
                  <a:gd name="connsiteY2" fmla="*/ 52387 h 316706"/>
                  <a:gd name="connsiteX3" fmla="*/ 770095 w 1005838"/>
                  <a:gd name="connsiteY3" fmla="*/ 123825 h 316706"/>
                  <a:gd name="connsiteX4" fmla="*/ 724851 w 1005838"/>
                  <a:gd name="connsiteY4" fmla="*/ 111918 h 316706"/>
                  <a:gd name="connsiteX5" fmla="*/ 712945 w 1005838"/>
                  <a:gd name="connsiteY5" fmla="*/ 138112 h 316706"/>
                  <a:gd name="connsiteX6" fmla="*/ 524826 w 1005838"/>
                  <a:gd name="connsiteY6" fmla="*/ 111918 h 316706"/>
                  <a:gd name="connsiteX7" fmla="*/ 434338 w 1005838"/>
                  <a:gd name="connsiteY7" fmla="*/ 123825 h 316706"/>
                  <a:gd name="connsiteX8" fmla="*/ 341470 w 1005838"/>
                  <a:gd name="connsiteY8" fmla="*/ 173831 h 316706"/>
                  <a:gd name="connsiteX9" fmla="*/ 265270 w 1005838"/>
                  <a:gd name="connsiteY9" fmla="*/ 138112 h 316706"/>
                  <a:gd name="connsiteX10" fmla="*/ 205738 w 1005838"/>
                  <a:gd name="connsiteY10" fmla="*/ 202406 h 316706"/>
                  <a:gd name="connsiteX11" fmla="*/ 141445 w 1005838"/>
                  <a:gd name="connsiteY11" fmla="*/ 202406 h 316706"/>
                  <a:gd name="connsiteX12" fmla="*/ 10476 w 1005838"/>
                  <a:gd name="connsiteY12" fmla="*/ 290512 h 316706"/>
                  <a:gd name="connsiteX13" fmla="*/ 17620 w 1005838"/>
                  <a:gd name="connsiteY13" fmla="*/ 316706 h 31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05838" h="316706">
                    <a:moveTo>
                      <a:pt x="1005838" y="0"/>
                    </a:moveTo>
                    <a:cubicBezTo>
                      <a:pt x="994725" y="30162"/>
                      <a:pt x="983613" y="60325"/>
                      <a:pt x="953451" y="69056"/>
                    </a:cubicBezTo>
                    <a:cubicBezTo>
                      <a:pt x="923289" y="77787"/>
                      <a:pt x="855422" y="43259"/>
                      <a:pt x="824863" y="52387"/>
                    </a:cubicBezTo>
                    <a:cubicBezTo>
                      <a:pt x="794304" y="61515"/>
                      <a:pt x="786764" y="113903"/>
                      <a:pt x="770095" y="123825"/>
                    </a:cubicBezTo>
                    <a:cubicBezTo>
                      <a:pt x="753426" y="133747"/>
                      <a:pt x="734376" y="109537"/>
                      <a:pt x="724851" y="111918"/>
                    </a:cubicBezTo>
                    <a:cubicBezTo>
                      <a:pt x="715326" y="114299"/>
                      <a:pt x="746282" y="138112"/>
                      <a:pt x="712945" y="138112"/>
                    </a:cubicBezTo>
                    <a:cubicBezTo>
                      <a:pt x="679608" y="138112"/>
                      <a:pt x="571260" y="114299"/>
                      <a:pt x="524826" y="111918"/>
                    </a:cubicBezTo>
                    <a:cubicBezTo>
                      <a:pt x="478392" y="109537"/>
                      <a:pt x="464897" y="113506"/>
                      <a:pt x="434338" y="123825"/>
                    </a:cubicBezTo>
                    <a:cubicBezTo>
                      <a:pt x="403779" y="134144"/>
                      <a:pt x="369648" y="171450"/>
                      <a:pt x="341470" y="173831"/>
                    </a:cubicBezTo>
                    <a:cubicBezTo>
                      <a:pt x="313292" y="176212"/>
                      <a:pt x="287892" y="133350"/>
                      <a:pt x="265270" y="138112"/>
                    </a:cubicBezTo>
                    <a:cubicBezTo>
                      <a:pt x="242648" y="142874"/>
                      <a:pt x="226375" y="191690"/>
                      <a:pt x="205738" y="202406"/>
                    </a:cubicBezTo>
                    <a:cubicBezTo>
                      <a:pt x="185100" y="213122"/>
                      <a:pt x="173989" y="187722"/>
                      <a:pt x="141445" y="202406"/>
                    </a:cubicBezTo>
                    <a:cubicBezTo>
                      <a:pt x="108901" y="217090"/>
                      <a:pt x="31113" y="271462"/>
                      <a:pt x="10476" y="290512"/>
                    </a:cubicBezTo>
                    <a:cubicBezTo>
                      <a:pt x="-10161" y="309562"/>
                      <a:pt x="3729" y="313134"/>
                      <a:pt x="17620" y="316706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2" name="Forma livre 61"/>
              <p:cNvSpPr/>
              <p:nvPr/>
            </p:nvSpPr>
            <p:spPr>
              <a:xfrm>
                <a:off x="7373958" y="417817"/>
                <a:ext cx="221178" cy="326162"/>
              </a:xfrm>
              <a:custGeom>
                <a:avLst/>
                <a:gdLst>
                  <a:gd name="connsiteX0" fmla="*/ 0 w 181090"/>
                  <a:gd name="connsiteY0" fmla="*/ 300038 h 300038"/>
                  <a:gd name="connsiteX1" fmla="*/ 66675 w 181090"/>
                  <a:gd name="connsiteY1" fmla="*/ 254794 h 300038"/>
                  <a:gd name="connsiteX2" fmla="*/ 119063 w 181090"/>
                  <a:gd name="connsiteY2" fmla="*/ 245269 h 300038"/>
                  <a:gd name="connsiteX3" fmla="*/ 157163 w 181090"/>
                  <a:gd name="connsiteY3" fmla="*/ 214313 h 300038"/>
                  <a:gd name="connsiteX4" fmla="*/ 180975 w 181090"/>
                  <a:gd name="connsiteY4" fmla="*/ 164306 h 300038"/>
                  <a:gd name="connsiteX5" fmla="*/ 147638 w 181090"/>
                  <a:gd name="connsiteY5" fmla="*/ 147638 h 300038"/>
                  <a:gd name="connsiteX6" fmla="*/ 147638 w 181090"/>
                  <a:gd name="connsiteY6" fmla="*/ 52388 h 300038"/>
                  <a:gd name="connsiteX7" fmla="*/ 104775 w 181090"/>
                  <a:gd name="connsiteY7" fmla="*/ 0 h 300038"/>
                  <a:gd name="connsiteX0" fmla="*/ 0 w 221572"/>
                  <a:gd name="connsiteY0" fmla="*/ 326232 h 326232"/>
                  <a:gd name="connsiteX1" fmla="*/ 107157 w 221572"/>
                  <a:gd name="connsiteY1" fmla="*/ 254794 h 326232"/>
                  <a:gd name="connsiteX2" fmla="*/ 159545 w 221572"/>
                  <a:gd name="connsiteY2" fmla="*/ 245269 h 326232"/>
                  <a:gd name="connsiteX3" fmla="*/ 197645 w 221572"/>
                  <a:gd name="connsiteY3" fmla="*/ 214313 h 326232"/>
                  <a:gd name="connsiteX4" fmla="*/ 221457 w 221572"/>
                  <a:gd name="connsiteY4" fmla="*/ 164306 h 326232"/>
                  <a:gd name="connsiteX5" fmla="*/ 188120 w 221572"/>
                  <a:gd name="connsiteY5" fmla="*/ 147638 h 326232"/>
                  <a:gd name="connsiteX6" fmla="*/ 188120 w 221572"/>
                  <a:gd name="connsiteY6" fmla="*/ 52388 h 326232"/>
                  <a:gd name="connsiteX7" fmla="*/ 145257 w 221572"/>
                  <a:gd name="connsiteY7" fmla="*/ 0 h 32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572" h="326232">
                    <a:moveTo>
                      <a:pt x="0" y="326232"/>
                    </a:moveTo>
                    <a:cubicBezTo>
                      <a:pt x="23415" y="308174"/>
                      <a:pt x="80566" y="268288"/>
                      <a:pt x="107157" y="254794"/>
                    </a:cubicBezTo>
                    <a:cubicBezTo>
                      <a:pt x="133748" y="241300"/>
                      <a:pt x="144464" y="252016"/>
                      <a:pt x="159545" y="245269"/>
                    </a:cubicBezTo>
                    <a:cubicBezTo>
                      <a:pt x="174626" y="238522"/>
                      <a:pt x="187326" y="227807"/>
                      <a:pt x="197645" y="214313"/>
                    </a:cubicBezTo>
                    <a:cubicBezTo>
                      <a:pt x="207964" y="200819"/>
                      <a:pt x="223044" y="175418"/>
                      <a:pt x="221457" y="164306"/>
                    </a:cubicBezTo>
                    <a:cubicBezTo>
                      <a:pt x="219870" y="153194"/>
                      <a:pt x="193676" y="166291"/>
                      <a:pt x="188120" y="147638"/>
                    </a:cubicBezTo>
                    <a:cubicBezTo>
                      <a:pt x="182564" y="128985"/>
                      <a:pt x="195264" y="76994"/>
                      <a:pt x="188120" y="52388"/>
                    </a:cubicBezTo>
                    <a:cubicBezTo>
                      <a:pt x="180976" y="27782"/>
                      <a:pt x="163116" y="13891"/>
                      <a:pt x="145257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3" name="Forma livre 62"/>
              <p:cNvSpPr/>
              <p:nvPr/>
            </p:nvSpPr>
            <p:spPr>
              <a:xfrm>
                <a:off x="7856287" y="740615"/>
                <a:ext cx="647549" cy="400136"/>
              </a:xfrm>
              <a:custGeom>
                <a:avLst/>
                <a:gdLst>
                  <a:gd name="connsiteX0" fmla="*/ 273 w 647973"/>
                  <a:gd name="connsiteY0" fmla="*/ 0 h 400122"/>
                  <a:gd name="connsiteX1" fmla="*/ 9798 w 647973"/>
                  <a:gd name="connsiteY1" fmla="*/ 102394 h 400122"/>
                  <a:gd name="connsiteX2" fmla="*/ 64567 w 647973"/>
                  <a:gd name="connsiteY2" fmla="*/ 128587 h 400122"/>
                  <a:gd name="connsiteX3" fmla="*/ 100285 w 647973"/>
                  <a:gd name="connsiteY3" fmla="*/ 326231 h 400122"/>
                  <a:gd name="connsiteX4" fmla="*/ 147910 w 647973"/>
                  <a:gd name="connsiteY4" fmla="*/ 316706 h 400122"/>
                  <a:gd name="connsiteX5" fmla="*/ 197917 w 647973"/>
                  <a:gd name="connsiteY5" fmla="*/ 345281 h 400122"/>
                  <a:gd name="connsiteX6" fmla="*/ 297929 w 647973"/>
                  <a:gd name="connsiteY6" fmla="*/ 345281 h 400122"/>
                  <a:gd name="connsiteX7" fmla="*/ 326504 w 647973"/>
                  <a:gd name="connsiteY7" fmla="*/ 366712 h 400122"/>
                  <a:gd name="connsiteX8" fmla="*/ 507479 w 647973"/>
                  <a:gd name="connsiteY8" fmla="*/ 366712 h 400122"/>
                  <a:gd name="connsiteX9" fmla="*/ 512242 w 647973"/>
                  <a:gd name="connsiteY9" fmla="*/ 400050 h 400122"/>
                  <a:gd name="connsiteX10" fmla="*/ 647973 w 647973"/>
                  <a:gd name="connsiteY10" fmla="*/ 373856 h 40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7973" h="400122">
                    <a:moveTo>
                      <a:pt x="273" y="0"/>
                    </a:moveTo>
                    <a:cubicBezTo>
                      <a:pt x="-323" y="40481"/>
                      <a:pt x="-918" y="80963"/>
                      <a:pt x="9798" y="102394"/>
                    </a:cubicBezTo>
                    <a:cubicBezTo>
                      <a:pt x="20514" y="123825"/>
                      <a:pt x="49486" y="91281"/>
                      <a:pt x="64567" y="128587"/>
                    </a:cubicBezTo>
                    <a:cubicBezTo>
                      <a:pt x="79648" y="165893"/>
                      <a:pt x="86394" y="294878"/>
                      <a:pt x="100285" y="326231"/>
                    </a:cubicBezTo>
                    <a:cubicBezTo>
                      <a:pt x="114176" y="357584"/>
                      <a:pt x="131638" y="313531"/>
                      <a:pt x="147910" y="316706"/>
                    </a:cubicBezTo>
                    <a:cubicBezTo>
                      <a:pt x="164182" y="319881"/>
                      <a:pt x="172914" y="340519"/>
                      <a:pt x="197917" y="345281"/>
                    </a:cubicBezTo>
                    <a:cubicBezTo>
                      <a:pt x="222920" y="350043"/>
                      <a:pt x="276498" y="341709"/>
                      <a:pt x="297929" y="345281"/>
                    </a:cubicBezTo>
                    <a:cubicBezTo>
                      <a:pt x="319360" y="348853"/>
                      <a:pt x="291579" y="363140"/>
                      <a:pt x="326504" y="366712"/>
                    </a:cubicBezTo>
                    <a:cubicBezTo>
                      <a:pt x="361429" y="370284"/>
                      <a:pt x="476523" y="361156"/>
                      <a:pt x="507479" y="366712"/>
                    </a:cubicBezTo>
                    <a:cubicBezTo>
                      <a:pt x="538435" y="372268"/>
                      <a:pt x="488826" y="398859"/>
                      <a:pt x="512242" y="400050"/>
                    </a:cubicBezTo>
                    <a:cubicBezTo>
                      <a:pt x="535658" y="401241"/>
                      <a:pt x="591815" y="387548"/>
                      <a:pt x="647973" y="373856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44" name="Grupo 15"/>
            <p:cNvGrpSpPr>
              <a:grpSpLocks/>
            </p:cNvGrpSpPr>
            <p:nvPr/>
          </p:nvGrpSpPr>
          <p:grpSpPr bwMode="auto">
            <a:xfrm>
              <a:off x="1763713" y="2420938"/>
              <a:ext cx="3600450" cy="4032250"/>
              <a:chOff x="1763688" y="2420888"/>
              <a:chExt cx="3600400" cy="4032448"/>
            </a:xfrm>
          </p:grpSpPr>
          <p:sp>
            <p:nvSpPr>
              <p:cNvPr id="56" name="Freeform 43"/>
              <p:cNvSpPr>
                <a:spLocks/>
              </p:cNvSpPr>
              <p:nvPr/>
            </p:nvSpPr>
            <p:spPr bwMode="auto">
              <a:xfrm>
                <a:off x="1763688" y="2420888"/>
                <a:ext cx="3600400" cy="4032448"/>
              </a:xfrm>
              <a:custGeom>
                <a:avLst/>
                <a:gdLst>
                  <a:gd name="T0" fmla="*/ 2147483647 w 2269"/>
                  <a:gd name="T1" fmla="*/ 2147483647 h 2560"/>
                  <a:gd name="T2" fmla="*/ 2147483647 w 2269"/>
                  <a:gd name="T3" fmla="*/ 2147483647 h 2560"/>
                  <a:gd name="T4" fmla="*/ 2147483647 w 2269"/>
                  <a:gd name="T5" fmla="*/ 2147483647 h 2560"/>
                  <a:gd name="T6" fmla="*/ 0 w 2269"/>
                  <a:gd name="T7" fmla="*/ 2147483647 h 2560"/>
                  <a:gd name="T8" fmla="*/ 2147483647 w 2269"/>
                  <a:gd name="T9" fmla="*/ 2147483647 h 2560"/>
                  <a:gd name="T10" fmla="*/ 2147483647 w 2269"/>
                  <a:gd name="T11" fmla="*/ 2147483647 h 2560"/>
                  <a:gd name="T12" fmla="*/ 2147483647 w 2269"/>
                  <a:gd name="T13" fmla="*/ 2147483647 h 2560"/>
                  <a:gd name="T14" fmla="*/ 2147483647 w 2269"/>
                  <a:gd name="T15" fmla="*/ 2147483647 h 2560"/>
                  <a:gd name="T16" fmla="*/ 2147483647 w 2269"/>
                  <a:gd name="T17" fmla="*/ 2147483647 h 2560"/>
                  <a:gd name="T18" fmla="*/ 2147483647 w 2269"/>
                  <a:gd name="T19" fmla="*/ 2147483647 h 2560"/>
                  <a:gd name="T20" fmla="*/ 2147483647 w 2269"/>
                  <a:gd name="T21" fmla="*/ 2147483647 h 2560"/>
                  <a:gd name="T22" fmla="*/ 2147483647 w 2269"/>
                  <a:gd name="T23" fmla="*/ 2147483647 h 2560"/>
                  <a:gd name="T24" fmla="*/ 2147483647 w 2269"/>
                  <a:gd name="T25" fmla="*/ 2147483647 h 2560"/>
                  <a:gd name="T26" fmla="*/ 2147483647 w 2269"/>
                  <a:gd name="T27" fmla="*/ 2147483647 h 2560"/>
                  <a:gd name="T28" fmla="*/ 2147483647 w 2269"/>
                  <a:gd name="T29" fmla="*/ 2147483647 h 2560"/>
                  <a:gd name="T30" fmla="*/ 2147483647 w 2269"/>
                  <a:gd name="T31" fmla="*/ 2147483647 h 2560"/>
                  <a:gd name="T32" fmla="*/ 2147483647 w 2269"/>
                  <a:gd name="T33" fmla="*/ 2147483647 h 2560"/>
                  <a:gd name="T34" fmla="*/ 2147483647 w 2269"/>
                  <a:gd name="T35" fmla="*/ 2147483647 h 2560"/>
                  <a:gd name="T36" fmla="*/ 2147483647 w 2269"/>
                  <a:gd name="T37" fmla="*/ 2147483647 h 2560"/>
                  <a:gd name="T38" fmla="*/ 2147483647 w 2269"/>
                  <a:gd name="T39" fmla="*/ 2147483647 h 2560"/>
                  <a:gd name="T40" fmla="*/ 2147483647 w 2269"/>
                  <a:gd name="T41" fmla="*/ 2147483647 h 2560"/>
                  <a:gd name="T42" fmla="*/ 2147483647 w 2269"/>
                  <a:gd name="T43" fmla="*/ 2147483647 h 2560"/>
                  <a:gd name="T44" fmla="*/ 2147483647 w 2269"/>
                  <a:gd name="T45" fmla="*/ 2147483647 h 2560"/>
                  <a:gd name="T46" fmla="*/ 2147483647 w 2269"/>
                  <a:gd name="T47" fmla="*/ 2147483647 h 2560"/>
                  <a:gd name="T48" fmla="*/ 2147483647 w 2269"/>
                  <a:gd name="T49" fmla="*/ 2147483647 h 2560"/>
                  <a:gd name="T50" fmla="*/ 2147483647 w 2269"/>
                  <a:gd name="T51" fmla="*/ 2147483647 h 2560"/>
                  <a:gd name="T52" fmla="*/ 2147483647 w 2269"/>
                  <a:gd name="T53" fmla="*/ 2147483647 h 2560"/>
                  <a:gd name="T54" fmla="*/ 2147483647 w 2269"/>
                  <a:gd name="T55" fmla="*/ 2147483647 h 2560"/>
                  <a:gd name="T56" fmla="*/ 2147483647 w 2269"/>
                  <a:gd name="T57" fmla="*/ 2147483647 h 2560"/>
                  <a:gd name="T58" fmla="*/ 2147483647 w 2269"/>
                  <a:gd name="T59" fmla="*/ 2147483647 h 2560"/>
                  <a:gd name="T60" fmla="*/ 2147483647 w 2269"/>
                  <a:gd name="T61" fmla="*/ 2147483647 h 2560"/>
                  <a:gd name="T62" fmla="*/ 2147483647 w 2269"/>
                  <a:gd name="T63" fmla="*/ 2147483647 h 2560"/>
                  <a:gd name="T64" fmla="*/ 2147483647 w 2269"/>
                  <a:gd name="T65" fmla="*/ 2147483647 h 2560"/>
                  <a:gd name="T66" fmla="*/ 2147483647 w 2269"/>
                  <a:gd name="T67" fmla="*/ 2147483647 h 2560"/>
                  <a:gd name="T68" fmla="*/ 2147483647 w 2269"/>
                  <a:gd name="T69" fmla="*/ 2147483647 h 2560"/>
                  <a:gd name="T70" fmla="*/ 2147483647 w 2269"/>
                  <a:gd name="T71" fmla="*/ 2147483647 h 2560"/>
                  <a:gd name="T72" fmla="*/ 2147483647 w 2269"/>
                  <a:gd name="T73" fmla="*/ 2147483647 h 2560"/>
                  <a:gd name="T74" fmla="*/ 2147483647 w 2269"/>
                  <a:gd name="T75" fmla="*/ 2147483647 h 2560"/>
                  <a:gd name="T76" fmla="*/ 2147483647 w 2269"/>
                  <a:gd name="T77" fmla="*/ 2147483647 h 2560"/>
                  <a:gd name="T78" fmla="*/ 2147483647 w 2269"/>
                  <a:gd name="T79" fmla="*/ 2147483647 h 2560"/>
                  <a:gd name="T80" fmla="*/ 2147483647 w 2269"/>
                  <a:gd name="T81" fmla="*/ 2147483647 h 2560"/>
                  <a:gd name="T82" fmla="*/ 2147483647 w 2269"/>
                  <a:gd name="T83" fmla="*/ 2147483647 h 2560"/>
                  <a:gd name="T84" fmla="*/ 2147483647 w 2269"/>
                  <a:gd name="T85" fmla="*/ 2147483647 h 2560"/>
                  <a:gd name="T86" fmla="*/ 2147483647 w 2269"/>
                  <a:gd name="T87" fmla="*/ 2147483647 h 2560"/>
                  <a:gd name="T88" fmla="*/ 2147483647 w 2269"/>
                  <a:gd name="T89" fmla="*/ 0 h 2560"/>
                  <a:gd name="T90" fmla="*/ 2147483647 w 2269"/>
                  <a:gd name="T91" fmla="*/ 2147483647 h 2560"/>
                  <a:gd name="T92" fmla="*/ 2147483647 w 2269"/>
                  <a:gd name="T93" fmla="*/ 2147483647 h 2560"/>
                  <a:gd name="T94" fmla="*/ 2147483647 w 2269"/>
                  <a:gd name="T95" fmla="*/ 2147483647 h 2560"/>
                  <a:gd name="T96" fmla="*/ 2147483647 w 2269"/>
                  <a:gd name="T97" fmla="*/ 2147483647 h 25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69"/>
                  <a:gd name="T148" fmla="*/ 0 h 2560"/>
                  <a:gd name="T149" fmla="*/ 2269 w 2269"/>
                  <a:gd name="T150" fmla="*/ 2560 h 25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69" h="2560">
                    <a:moveTo>
                      <a:pt x="71" y="2560"/>
                    </a:moveTo>
                    <a:lnTo>
                      <a:pt x="63" y="2466"/>
                    </a:lnTo>
                    <a:lnTo>
                      <a:pt x="33" y="2275"/>
                    </a:lnTo>
                    <a:lnTo>
                      <a:pt x="0" y="2103"/>
                    </a:lnTo>
                    <a:lnTo>
                      <a:pt x="83" y="2099"/>
                    </a:lnTo>
                    <a:lnTo>
                      <a:pt x="108" y="2060"/>
                    </a:lnTo>
                    <a:lnTo>
                      <a:pt x="150" y="2030"/>
                    </a:lnTo>
                    <a:lnTo>
                      <a:pt x="179" y="1980"/>
                    </a:lnTo>
                    <a:lnTo>
                      <a:pt x="219" y="1861"/>
                    </a:lnTo>
                    <a:lnTo>
                      <a:pt x="234" y="1769"/>
                    </a:lnTo>
                    <a:lnTo>
                      <a:pt x="267" y="1703"/>
                    </a:lnTo>
                    <a:lnTo>
                      <a:pt x="307" y="1646"/>
                    </a:lnTo>
                    <a:lnTo>
                      <a:pt x="334" y="1540"/>
                    </a:lnTo>
                    <a:lnTo>
                      <a:pt x="382" y="1427"/>
                    </a:lnTo>
                    <a:lnTo>
                      <a:pt x="372" y="1396"/>
                    </a:lnTo>
                    <a:lnTo>
                      <a:pt x="219" y="1202"/>
                    </a:lnTo>
                    <a:lnTo>
                      <a:pt x="332" y="1047"/>
                    </a:lnTo>
                    <a:lnTo>
                      <a:pt x="611" y="797"/>
                    </a:lnTo>
                    <a:lnTo>
                      <a:pt x="722" y="691"/>
                    </a:lnTo>
                    <a:lnTo>
                      <a:pt x="780" y="655"/>
                    </a:lnTo>
                    <a:lnTo>
                      <a:pt x="774" y="624"/>
                    </a:lnTo>
                    <a:lnTo>
                      <a:pt x="758" y="613"/>
                    </a:lnTo>
                    <a:lnTo>
                      <a:pt x="872" y="563"/>
                    </a:lnTo>
                    <a:lnTo>
                      <a:pt x="900" y="521"/>
                    </a:lnTo>
                    <a:lnTo>
                      <a:pt x="1106" y="451"/>
                    </a:lnTo>
                    <a:lnTo>
                      <a:pt x="1133" y="417"/>
                    </a:lnTo>
                    <a:lnTo>
                      <a:pt x="1210" y="352"/>
                    </a:lnTo>
                    <a:lnTo>
                      <a:pt x="1284" y="323"/>
                    </a:lnTo>
                    <a:lnTo>
                      <a:pt x="1371" y="306"/>
                    </a:lnTo>
                    <a:lnTo>
                      <a:pt x="1417" y="306"/>
                    </a:lnTo>
                    <a:lnTo>
                      <a:pt x="1469" y="313"/>
                    </a:lnTo>
                    <a:lnTo>
                      <a:pt x="1498" y="300"/>
                    </a:lnTo>
                    <a:lnTo>
                      <a:pt x="1538" y="304"/>
                    </a:lnTo>
                    <a:lnTo>
                      <a:pt x="1695" y="259"/>
                    </a:lnTo>
                    <a:lnTo>
                      <a:pt x="1740" y="223"/>
                    </a:lnTo>
                    <a:lnTo>
                      <a:pt x="1745" y="194"/>
                    </a:lnTo>
                    <a:lnTo>
                      <a:pt x="1770" y="177"/>
                    </a:lnTo>
                    <a:lnTo>
                      <a:pt x="1799" y="162"/>
                    </a:lnTo>
                    <a:lnTo>
                      <a:pt x="1864" y="156"/>
                    </a:lnTo>
                    <a:lnTo>
                      <a:pt x="1889" y="121"/>
                    </a:lnTo>
                    <a:lnTo>
                      <a:pt x="1955" y="104"/>
                    </a:lnTo>
                    <a:lnTo>
                      <a:pt x="1980" y="85"/>
                    </a:lnTo>
                    <a:lnTo>
                      <a:pt x="2024" y="85"/>
                    </a:lnTo>
                    <a:lnTo>
                      <a:pt x="2095" y="25"/>
                    </a:lnTo>
                    <a:lnTo>
                      <a:pt x="2133" y="0"/>
                    </a:lnTo>
                    <a:lnTo>
                      <a:pt x="2198" y="6"/>
                    </a:lnTo>
                    <a:lnTo>
                      <a:pt x="2229" y="19"/>
                    </a:lnTo>
                    <a:lnTo>
                      <a:pt x="2248" y="33"/>
                    </a:lnTo>
                    <a:lnTo>
                      <a:pt x="2269" y="27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Forma livre 56"/>
              <p:cNvSpPr/>
              <p:nvPr/>
            </p:nvSpPr>
            <p:spPr>
              <a:xfrm>
                <a:off x="2713463" y="3313515"/>
                <a:ext cx="279826" cy="67262"/>
              </a:xfrm>
              <a:custGeom>
                <a:avLst/>
                <a:gdLst>
                  <a:gd name="connsiteX0" fmla="*/ 280987 w 280987"/>
                  <a:gd name="connsiteY0" fmla="*/ 64294 h 64294"/>
                  <a:gd name="connsiteX1" fmla="*/ 130968 w 280987"/>
                  <a:gd name="connsiteY1" fmla="*/ 30956 h 64294"/>
                  <a:gd name="connsiteX2" fmla="*/ 73818 w 280987"/>
                  <a:gd name="connsiteY2" fmla="*/ 33338 h 64294"/>
                  <a:gd name="connsiteX3" fmla="*/ 0 w 280987"/>
                  <a:gd name="connsiteY3" fmla="*/ 0 h 6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987" h="64294">
                    <a:moveTo>
                      <a:pt x="280987" y="64294"/>
                    </a:moveTo>
                    <a:cubicBezTo>
                      <a:pt x="223241" y="50204"/>
                      <a:pt x="165496" y="36115"/>
                      <a:pt x="130968" y="30956"/>
                    </a:cubicBezTo>
                    <a:cubicBezTo>
                      <a:pt x="96440" y="25797"/>
                      <a:pt x="95646" y="38497"/>
                      <a:pt x="73818" y="33338"/>
                    </a:cubicBezTo>
                    <a:cubicBezTo>
                      <a:pt x="51990" y="28179"/>
                      <a:pt x="25995" y="14089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45" name="Grupo 22"/>
            <p:cNvGrpSpPr>
              <a:grpSpLocks/>
            </p:cNvGrpSpPr>
            <p:nvPr/>
          </p:nvGrpSpPr>
          <p:grpSpPr bwMode="auto">
            <a:xfrm>
              <a:off x="3790950" y="455613"/>
              <a:ext cx="2995613" cy="4327525"/>
              <a:chOff x="3790950" y="454819"/>
              <a:chExt cx="2995613" cy="4329112"/>
            </a:xfrm>
          </p:grpSpPr>
          <p:sp>
            <p:nvSpPr>
              <p:cNvPr id="50" name="Forma livre 49"/>
              <p:cNvSpPr/>
              <p:nvPr/>
            </p:nvSpPr>
            <p:spPr>
              <a:xfrm>
                <a:off x="3790176" y="4460962"/>
                <a:ext cx="740881" cy="322962"/>
              </a:xfrm>
              <a:custGeom>
                <a:avLst/>
                <a:gdLst>
                  <a:gd name="connsiteX0" fmla="*/ 740569 w 740569"/>
                  <a:gd name="connsiteY0" fmla="*/ 326231 h 326231"/>
                  <a:gd name="connsiteX1" fmla="*/ 342900 w 740569"/>
                  <a:gd name="connsiteY1" fmla="*/ 230981 h 326231"/>
                  <a:gd name="connsiteX2" fmla="*/ 242888 w 740569"/>
                  <a:gd name="connsiteY2" fmla="*/ 92869 h 326231"/>
                  <a:gd name="connsiteX3" fmla="*/ 138113 w 740569"/>
                  <a:gd name="connsiteY3" fmla="*/ 109538 h 326231"/>
                  <a:gd name="connsiteX4" fmla="*/ 0 w 740569"/>
                  <a:gd name="connsiteY4" fmla="*/ 0 h 326231"/>
                  <a:gd name="connsiteX0" fmla="*/ 740569 w 740569"/>
                  <a:gd name="connsiteY0" fmla="*/ 326231 h 326231"/>
                  <a:gd name="connsiteX1" fmla="*/ 342900 w 740569"/>
                  <a:gd name="connsiteY1" fmla="*/ 230981 h 326231"/>
                  <a:gd name="connsiteX2" fmla="*/ 242888 w 740569"/>
                  <a:gd name="connsiteY2" fmla="*/ 92869 h 326231"/>
                  <a:gd name="connsiteX3" fmla="*/ 147638 w 740569"/>
                  <a:gd name="connsiteY3" fmla="*/ 95251 h 326231"/>
                  <a:gd name="connsiteX4" fmla="*/ 0 w 740569"/>
                  <a:gd name="connsiteY4" fmla="*/ 0 h 326231"/>
                  <a:gd name="connsiteX0" fmla="*/ 740569 w 740569"/>
                  <a:gd name="connsiteY0" fmla="*/ 326231 h 326231"/>
                  <a:gd name="connsiteX1" fmla="*/ 342900 w 740569"/>
                  <a:gd name="connsiteY1" fmla="*/ 230981 h 326231"/>
                  <a:gd name="connsiteX2" fmla="*/ 242888 w 740569"/>
                  <a:gd name="connsiteY2" fmla="*/ 92869 h 326231"/>
                  <a:gd name="connsiteX3" fmla="*/ 147638 w 740569"/>
                  <a:gd name="connsiteY3" fmla="*/ 95251 h 326231"/>
                  <a:gd name="connsiteX4" fmla="*/ 0 w 740569"/>
                  <a:gd name="connsiteY4" fmla="*/ 0 h 32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569" h="326231">
                    <a:moveTo>
                      <a:pt x="740569" y="326231"/>
                    </a:moveTo>
                    <a:cubicBezTo>
                      <a:pt x="583208" y="298053"/>
                      <a:pt x="409178" y="281781"/>
                      <a:pt x="342900" y="230981"/>
                    </a:cubicBezTo>
                    <a:cubicBezTo>
                      <a:pt x="276622" y="180181"/>
                      <a:pt x="275432" y="115491"/>
                      <a:pt x="242888" y="92869"/>
                    </a:cubicBezTo>
                    <a:cubicBezTo>
                      <a:pt x="210344" y="70247"/>
                      <a:pt x="188119" y="110729"/>
                      <a:pt x="147638" y="95251"/>
                    </a:cubicBezTo>
                    <a:cubicBezTo>
                      <a:pt x="107157" y="79773"/>
                      <a:pt x="48816" y="47030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51" name="Forma livre 50"/>
              <p:cNvSpPr/>
              <p:nvPr/>
            </p:nvSpPr>
            <p:spPr>
              <a:xfrm>
                <a:off x="5370545" y="2469362"/>
                <a:ext cx="1020709" cy="1207745"/>
              </a:xfrm>
              <a:custGeom>
                <a:avLst/>
                <a:gdLst>
                  <a:gd name="connsiteX0" fmla="*/ 1016794 w 1016794"/>
                  <a:gd name="connsiteY0" fmla="*/ 1204913 h 1204913"/>
                  <a:gd name="connsiteX1" fmla="*/ 771525 w 1016794"/>
                  <a:gd name="connsiteY1" fmla="*/ 959644 h 1204913"/>
                  <a:gd name="connsiteX2" fmla="*/ 762000 w 1016794"/>
                  <a:gd name="connsiteY2" fmla="*/ 814388 h 1204913"/>
                  <a:gd name="connsiteX3" fmla="*/ 511969 w 1016794"/>
                  <a:gd name="connsiteY3" fmla="*/ 769144 h 1204913"/>
                  <a:gd name="connsiteX4" fmla="*/ 535782 w 1016794"/>
                  <a:gd name="connsiteY4" fmla="*/ 688182 h 1204913"/>
                  <a:gd name="connsiteX5" fmla="*/ 447675 w 1016794"/>
                  <a:gd name="connsiteY5" fmla="*/ 604838 h 1204913"/>
                  <a:gd name="connsiteX6" fmla="*/ 402432 w 1016794"/>
                  <a:gd name="connsiteY6" fmla="*/ 304800 h 1204913"/>
                  <a:gd name="connsiteX7" fmla="*/ 333375 w 1016794"/>
                  <a:gd name="connsiteY7" fmla="*/ 195263 h 1204913"/>
                  <a:gd name="connsiteX8" fmla="*/ 166688 w 1016794"/>
                  <a:gd name="connsiteY8" fmla="*/ 52388 h 1204913"/>
                  <a:gd name="connsiteX9" fmla="*/ 95250 w 1016794"/>
                  <a:gd name="connsiteY9" fmla="*/ 45244 h 1204913"/>
                  <a:gd name="connsiteX10" fmla="*/ 23813 w 1016794"/>
                  <a:gd name="connsiteY10" fmla="*/ 61913 h 1204913"/>
                  <a:gd name="connsiteX11" fmla="*/ 0 w 1016794"/>
                  <a:gd name="connsiteY11" fmla="*/ 0 h 1204913"/>
                  <a:gd name="connsiteX12" fmla="*/ 0 w 1016794"/>
                  <a:gd name="connsiteY12" fmla="*/ 0 h 1204913"/>
                  <a:gd name="connsiteX0" fmla="*/ 1016794 w 1016794"/>
                  <a:gd name="connsiteY0" fmla="*/ 1204913 h 1204913"/>
                  <a:gd name="connsiteX1" fmla="*/ 771525 w 1016794"/>
                  <a:gd name="connsiteY1" fmla="*/ 959644 h 1204913"/>
                  <a:gd name="connsiteX2" fmla="*/ 762000 w 1016794"/>
                  <a:gd name="connsiteY2" fmla="*/ 814388 h 1204913"/>
                  <a:gd name="connsiteX3" fmla="*/ 511969 w 1016794"/>
                  <a:gd name="connsiteY3" fmla="*/ 769144 h 1204913"/>
                  <a:gd name="connsiteX4" fmla="*/ 535782 w 1016794"/>
                  <a:gd name="connsiteY4" fmla="*/ 688182 h 1204913"/>
                  <a:gd name="connsiteX5" fmla="*/ 447675 w 1016794"/>
                  <a:gd name="connsiteY5" fmla="*/ 604838 h 1204913"/>
                  <a:gd name="connsiteX6" fmla="*/ 402432 w 1016794"/>
                  <a:gd name="connsiteY6" fmla="*/ 304800 h 1204913"/>
                  <a:gd name="connsiteX7" fmla="*/ 333375 w 1016794"/>
                  <a:gd name="connsiteY7" fmla="*/ 195263 h 1204913"/>
                  <a:gd name="connsiteX8" fmla="*/ 166688 w 1016794"/>
                  <a:gd name="connsiteY8" fmla="*/ 52388 h 1204913"/>
                  <a:gd name="connsiteX9" fmla="*/ 95250 w 1016794"/>
                  <a:gd name="connsiteY9" fmla="*/ 45244 h 1204913"/>
                  <a:gd name="connsiteX10" fmla="*/ 61913 w 1016794"/>
                  <a:gd name="connsiteY10" fmla="*/ 73819 h 1204913"/>
                  <a:gd name="connsiteX11" fmla="*/ 0 w 1016794"/>
                  <a:gd name="connsiteY11" fmla="*/ 0 h 1204913"/>
                  <a:gd name="connsiteX12" fmla="*/ 0 w 1016794"/>
                  <a:gd name="connsiteY12" fmla="*/ 0 h 1204913"/>
                  <a:gd name="connsiteX0" fmla="*/ 1016794 w 1016794"/>
                  <a:gd name="connsiteY0" fmla="*/ 1204913 h 1204913"/>
                  <a:gd name="connsiteX1" fmla="*/ 771525 w 1016794"/>
                  <a:gd name="connsiteY1" fmla="*/ 959644 h 1204913"/>
                  <a:gd name="connsiteX2" fmla="*/ 740569 w 1016794"/>
                  <a:gd name="connsiteY2" fmla="*/ 814388 h 1204913"/>
                  <a:gd name="connsiteX3" fmla="*/ 511969 w 1016794"/>
                  <a:gd name="connsiteY3" fmla="*/ 769144 h 1204913"/>
                  <a:gd name="connsiteX4" fmla="*/ 535782 w 1016794"/>
                  <a:gd name="connsiteY4" fmla="*/ 688182 h 1204913"/>
                  <a:gd name="connsiteX5" fmla="*/ 447675 w 1016794"/>
                  <a:gd name="connsiteY5" fmla="*/ 604838 h 1204913"/>
                  <a:gd name="connsiteX6" fmla="*/ 402432 w 1016794"/>
                  <a:gd name="connsiteY6" fmla="*/ 304800 h 1204913"/>
                  <a:gd name="connsiteX7" fmla="*/ 333375 w 1016794"/>
                  <a:gd name="connsiteY7" fmla="*/ 195263 h 1204913"/>
                  <a:gd name="connsiteX8" fmla="*/ 166688 w 1016794"/>
                  <a:gd name="connsiteY8" fmla="*/ 52388 h 1204913"/>
                  <a:gd name="connsiteX9" fmla="*/ 95250 w 1016794"/>
                  <a:gd name="connsiteY9" fmla="*/ 45244 h 1204913"/>
                  <a:gd name="connsiteX10" fmla="*/ 61913 w 1016794"/>
                  <a:gd name="connsiteY10" fmla="*/ 73819 h 1204913"/>
                  <a:gd name="connsiteX11" fmla="*/ 0 w 1016794"/>
                  <a:gd name="connsiteY11" fmla="*/ 0 h 1204913"/>
                  <a:gd name="connsiteX12" fmla="*/ 0 w 1016794"/>
                  <a:gd name="connsiteY12" fmla="*/ 0 h 1204913"/>
                  <a:gd name="connsiteX0" fmla="*/ 1016794 w 1016794"/>
                  <a:gd name="connsiteY0" fmla="*/ 1204913 h 1204913"/>
                  <a:gd name="connsiteX1" fmla="*/ 771525 w 1016794"/>
                  <a:gd name="connsiteY1" fmla="*/ 959644 h 1204913"/>
                  <a:gd name="connsiteX2" fmla="*/ 740569 w 1016794"/>
                  <a:gd name="connsiteY2" fmla="*/ 814388 h 1204913"/>
                  <a:gd name="connsiteX3" fmla="*/ 623888 w 1016794"/>
                  <a:gd name="connsiteY3" fmla="*/ 800100 h 1204913"/>
                  <a:gd name="connsiteX4" fmla="*/ 511969 w 1016794"/>
                  <a:gd name="connsiteY4" fmla="*/ 769144 h 1204913"/>
                  <a:gd name="connsiteX5" fmla="*/ 535782 w 1016794"/>
                  <a:gd name="connsiteY5" fmla="*/ 688182 h 1204913"/>
                  <a:gd name="connsiteX6" fmla="*/ 447675 w 1016794"/>
                  <a:gd name="connsiteY6" fmla="*/ 604838 h 1204913"/>
                  <a:gd name="connsiteX7" fmla="*/ 402432 w 1016794"/>
                  <a:gd name="connsiteY7" fmla="*/ 304800 h 1204913"/>
                  <a:gd name="connsiteX8" fmla="*/ 333375 w 1016794"/>
                  <a:gd name="connsiteY8" fmla="*/ 195263 h 1204913"/>
                  <a:gd name="connsiteX9" fmla="*/ 166688 w 1016794"/>
                  <a:gd name="connsiteY9" fmla="*/ 52388 h 1204913"/>
                  <a:gd name="connsiteX10" fmla="*/ 95250 w 1016794"/>
                  <a:gd name="connsiteY10" fmla="*/ 45244 h 1204913"/>
                  <a:gd name="connsiteX11" fmla="*/ 61913 w 1016794"/>
                  <a:gd name="connsiteY11" fmla="*/ 73819 h 1204913"/>
                  <a:gd name="connsiteX12" fmla="*/ 0 w 1016794"/>
                  <a:gd name="connsiteY12" fmla="*/ 0 h 1204913"/>
                  <a:gd name="connsiteX13" fmla="*/ 0 w 1016794"/>
                  <a:gd name="connsiteY13" fmla="*/ 0 h 1204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6794" h="1204913">
                    <a:moveTo>
                      <a:pt x="1016794" y="1204913"/>
                    </a:moveTo>
                    <a:cubicBezTo>
                      <a:pt x="915392" y="1114822"/>
                      <a:pt x="817562" y="1024731"/>
                      <a:pt x="771525" y="959644"/>
                    </a:cubicBezTo>
                    <a:cubicBezTo>
                      <a:pt x="725488" y="894557"/>
                      <a:pt x="765175" y="840979"/>
                      <a:pt x="740569" y="814388"/>
                    </a:cubicBezTo>
                    <a:cubicBezTo>
                      <a:pt x="715963" y="787797"/>
                      <a:pt x="661988" y="807641"/>
                      <a:pt x="623888" y="800100"/>
                    </a:cubicBezTo>
                    <a:cubicBezTo>
                      <a:pt x="585788" y="792559"/>
                      <a:pt x="526653" y="787797"/>
                      <a:pt x="511969" y="769144"/>
                    </a:cubicBezTo>
                    <a:cubicBezTo>
                      <a:pt x="497285" y="750491"/>
                      <a:pt x="546498" y="715566"/>
                      <a:pt x="535782" y="688182"/>
                    </a:cubicBezTo>
                    <a:cubicBezTo>
                      <a:pt x="525066" y="660798"/>
                      <a:pt x="469900" y="668735"/>
                      <a:pt x="447675" y="604838"/>
                    </a:cubicBezTo>
                    <a:cubicBezTo>
                      <a:pt x="425450" y="540941"/>
                      <a:pt x="421482" y="373062"/>
                      <a:pt x="402432" y="304800"/>
                    </a:cubicBezTo>
                    <a:cubicBezTo>
                      <a:pt x="383382" y="236538"/>
                      <a:pt x="372666" y="237332"/>
                      <a:pt x="333375" y="195263"/>
                    </a:cubicBezTo>
                    <a:cubicBezTo>
                      <a:pt x="294084" y="153194"/>
                      <a:pt x="206375" y="77391"/>
                      <a:pt x="166688" y="52388"/>
                    </a:cubicBezTo>
                    <a:cubicBezTo>
                      <a:pt x="127001" y="27385"/>
                      <a:pt x="112713" y="41672"/>
                      <a:pt x="95250" y="45244"/>
                    </a:cubicBezTo>
                    <a:cubicBezTo>
                      <a:pt x="77788" y="48816"/>
                      <a:pt x="77788" y="81360"/>
                      <a:pt x="61913" y="73819"/>
                    </a:cubicBezTo>
                    <a:cubicBezTo>
                      <a:pt x="46038" y="66278"/>
                      <a:pt x="10319" y="12303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2" name="Forma livre 51"/>
              <p:cNvSpPr/>
              <p:nvPr/>
            </p:nvSpPr>
            <p:spPr>
              <a:xfrm>
                <a:off x="5527782" y="2193498"/>
                <a:ext cx="474377" cy="312871"/>
              </a:xfrm>
              <a:custGeom>
                <a:avLst/>
                <a:gdLst>
                  <a:gd name="connsiteX0" fmla="*/ 0 w 475424"/>
                  <a:gd name="connsiteY0" fmla="*/ 313999 h 313999"/>
                  <a:gd name="connsiteX1" fmla="*/ 104775 w 475424"/>
                  <a:gd name="connsiteY1" fmla="*/ 275899 h 313999"/>
                  <a:gd name="connsiteX2" fmla="*/ 130968 w 475424"/>
                  <a:gd name="connsiteY2" fmla="*/ 166362 h 313999"/>
                  <a:gd name="connsiteX3" fmla="*/ 176212 w 475424"/>
                  <a:gd name="connsiteY3" fmla="*/ 175887 h 313999"/>
                  <a:gd name="connsiteX4" fmla="*/ 290512 w 475424"/>
                  <a:gd name="connsiteY4" fmla="*/ 121118 h 313999"/>
                  <a:gd name="connsiteX5" fmla="*/ 335756 w 475424"/>
                  <a:gd name="connsiteY5" fmla="*/ 83018 h 313999"/>
                  <a:gd name="connsiteX6" fmla="*/ 419100 w 475424"/>
                  <a:gd name="connsiteY6" fmla="*/ 87780 h 313999"/>
                  <a:gd name="connsiteX7" fmla="*/ 435768 w 475424"/>
                  <a:gd name="connsiteY7" fmla="*/ 44918 h 313999"/>
                  <a:gd name="connsiteX8" fmla="*/ 445293 w 475424"/>
                  <a:gd name="connsiteY8" fmla="*/ 2055 h 313999"/>
                  <a:gd name="connsiteX9" fmla="*/ 473868 w 475424"/>
                  <a:gd name="connsiteY9" fmla="*/ 6818 h 313999"/>
                  <a:gd name="connsiteX10" fmla="*/ 469106 w 475424"/>
                  <a:gd name="connsiteY10" fmla="*/ 6818 h 313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5424" h="313999">
                    <a:moveTo>
                      <a:pt x="0" y="313999"/>
                    </a:moveTo>
                    <a:cubicBezTo>
                      <a:pt x="41473" y="307252"/>
                      <a:pt x="82947" y="300505"/>
                      <a:pt x="104775" y="275899"/>
                    </a:cubicBezTo>
                    <a:cubicBezTo>
                      <a:pt x="126603" y="251293"/>
                      <a:pt x="119062" y="183031"/>
                      <a:pt x="130968" y="166362"/>
                    </a:cubicBezTo>
                    <a:cubicBezTo>
                      <a:pt x="142874" y="149693"/>
                      <a:pt x="149621" y="183428"/>
                      <a:pt x="176212" y="175887"/>
                    </a:cubicBezTo>
                    <a:cubicBezTo>
                      <a:pt x="202803" y="168346"/>
                      <a:pt x="263921" y="136596"/>
                      <a:pt x="290512" y="121118"/>
                    </a:cubicBezTo>
                    <a:cubicBezTo>
                      <a:pt x="317103" y="105640"/>
                      <a:pt x="314325" y="88574"/>
                      <a:pt x="335756" y="83018"/>
                    </a:cubicBezTo>
                    <a:cubicBezTo>
                      <a:pt x="357187" y="77462"/>
                      <a:pt x="402431" y="94130"/>
                      <a:pt x="419100" y="87780"/>
                    </a:cubicBezTo>
                    <a:cubicBezTo>
                      <a:pt x="435769" y="81430"/>
                      <a:pt x="431403" y="59205"/>
                      <a:pt x="435768" y="44918"/>
                    </a:cubicBezTo>
                    <a:cubicBezTo>
                      <a:pt x="440133" y="30631"/>
                      <a:pt x="438943" y="8405"/>
                      <a:pt x="445293" y="2055"/>
                    </a:cubicBezTo>
                    <a:cubicBezTo>
                      <a:pt x="451643" y="-4295"/>
                      <a:pt x="469899" y="6024"/>
                      <a:pt x="473868" y="6818"/>
                    </a:cubicBezTo>
                    <a:cubicBezTo>
                      <a:pt x="477837" y="7612"/>
                      <a:pt x="473471" y="7215"/>
                      <a:pt x="469106" y="6818"/>
                    </a:cubicBezTo>
                  </a:path>
                </a:pathLst>
              </a:cu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3" name="Forma livre 52"/>
              <p:cNvSpPr/>
              <p:nvPr/>
            </p:nvSpPr>
            <p:spPr>
              <a:xfrm>
                <a:off x="5796951" y="1036217"/>
                <a:ext cx="503692" cy="598826"/>
              </a:xfrm>
              <a:custGeom>
                <a:avLst/>
                <a:gdLst>
                  <a:gd name="connsiteX0" fmla="*/ 0 w 507206"/>
                  <a:gd name="connsiteY0" fmla="*/ 29325 h 631781"/>
                  <a:gd name="connsiteX1" fmla="*/ 80963 w 507206"/>
                  <a:gd name="connsiteY1" fmla="*/ 36469 h 631781"/>
                  <a:gd name="connsiteX2" fmla="*/ 121444 w 507206"/>
                  <a:gd name="connsiteY2" fmla="*/ 3131 h 631781"/>
                  <a:gd name="connsiteX3" fmla="*/ 280988 w 507206"/>
                  <a:gd name="connsiteY3" fmla="*/ 126956 h 631781"/>
                  <a:gd name="connsiteX4" fmla="*/ 328613 w 507206"/>
                  <a:gd name="connsiteY4" fmla="*/ 198394 h 631781"/>
                  <a:gd name="connsiteX5" fmla="*/ 319088 w 507206"/>
                  <a:gd name="connsiteY5" fmla="*/ 262688 h 631781"/>
                  <a:gd name="connsiteX6" fmla="*/ 369094 w 507206"/>
                  <a:gd name="connsiteY6" fmla="*/ 288881 h 631781"/>
                  <a:gd name="connsiteX7" fmla="*/ 361950 w 507206"/>
                  <a:gd name="connsiteY7" fmla="*/ 331744 h 631781"/>
                  <a:gd name="connsiteX8" fmla="*/ 440531 w 507206"/>
                  <a:gd name="connsiteY8" fmla="*/ 372225 h 631781"/>
                  <a:gd name="connsiteX9" fmla="*/ 435769 w 507206"/>
                  <a:gd name="connsiteY9" fmla="*/ 436519 h 631781"/>
                  <a:gd name="connsiteX10" fmla="*/ 490538 w 507206"/>
                  <a:gd name="connsiteY10" fmla="*/ 493669 h 631781"/>
                  <a:gd name="connsiteX11" fmla="*/ 507206 w 507206"/>
                  <a:gd name="connsiteY11" fmla="*/ 631781 h 631781"/>
                  <a:gd name="connsiteX0" fmla="*/ 0 w 500062"/>
                  <a:gd name="connsiteY0" fmla="*/ 29325 h 579394"/>
                  <a:gd name="connsiteX1" fmla="*/ 80963 w 500062"/>
                  <a:gd name="connsiteY1" fmla="*/ 36469 h 579394"/>
                  <a:gd name="connsiteX2" fmla="*/ 121444 w 500062"/>
                  <a:gd name="connsiteY2" fmla="*/ 3131 h 579394"/>
                  <a:gd name="connsiteX3" fmla="*/ 280988 w 500062"/>
                  <a:gd name="connsiteY3" fmla="*/ 126956 h 579394"/>
                  <a:gd name="connsiteX4" fmla="*/ 328613 w 500062"/>
                  <a:gd name="connsiteY4" fmla="*/ 198394 h 579394"/>
                  <a:gd name="connsiteX5" fmla="*/ 319088 w 500062"/>
                  <a:gd name="connsiteY5" fmla="*/ 262688 h 579394"/>
                  <a:gd name="connsiteX6" fmla="*/ 369094 w 500062"/>
                  <a:gd name="connsiteY6" fmla="*/ 288881 h 579394"/>
                  <a:gd name="connsiteX7" fmla="*/ 361950 w 500062"/>
                  <a:gd name="connsiteY7" fmla="*/ 331744 h 579394"/>
                  <a:gd name="connsiteX8" fmla="*/ 440531 w 500062"/>
                  <a:gd name="connsiteY8" fmla="*/ 372225 h 579394"/>
                  <a:gd name="connsiteX9" fmla="*/ 435769 w 500062"/>
                  <a:gd name="connsiteY9" fmla="*/ 436519 h 579394"/>
                  <a:gd name="connsiteX10" fmla="*/ 490538 w 500062"/>
                  <a:gd name="connsiteY10" fmla="*/ 493669 h 579394"/>
                  <a:gd name="connsiteX11" fmla="*/ 500062 w 500062"/>
                  <a:gd name="connsiteY11" fmla="*/ 579394 h 579394"/>
                  <a:gd name="connsiteX0" fmla="*/ 0 w 500062"/>
                  <a:gd name="connsiteY0" fmla="*/ 29325 h 579394"/>
                  <a:gd name="connsiteX1" fmla="*/ 80963 w 500062"/>
                  <a:gd name="connsiteY1" fmla="*/ 36469 h 579394"/>
                  <a:gd name="connsiteX2" fmla="*/ 121444 w 500062"/>
                  <a:gd name="connsiteY2" fmla="*/ 3131 h 579394"/>
                  <a:gd name="connsiteX3" fmla="*/ 280988 w 500062"/>
                  <a:gd name="connsiteY3" fmla="*/ 126956 h 579394"/>
                  <a:gd name="connsiteX4" fmla="*/ 328613 w 500062"/>
                  <a:gd name="connsiteY4" fmla="*/ 198394 h 579394"/>
                  <a:gd name="connsiteX5" fmla="*/ 319088 w 500062"/>
                  <a:gd name="connsiteY5" fmla="*/ 262688 h 579394"/>
                  <a:gd name="connsiteX6" fmla="*/ 369094 w 500062"/>
                  <a:gd name="connsiteY6" fmla="*/ 288881 h 579394"/>
                  <a:gd name="connsiteX7" fmla="*/ 361950 w 500062"/>
                  <a:gd name="connsiteY7" fmla="*/ 331744 h 579394"/>
                  <a:gd name="connsiteX8" fmla="*/ 440531 w 500062"/>
                  <a:gd name="connsiteY8" fmla="*/ 372225 h 579394"/>
                  <a:gd name="connsiteX9" fmla="*/ 435769 w 500062"/>
                  <a:gd name="connsiteY9" fmla="*/ 436519 h 579394"/>
                  <a:gd name="connsiteX10" fmla="*/ 490538 w 500062"/>
                  <a:gd name="connsiteY10" fmla="*/ 493669 h 579394"/>
                  <a:gd name="connsiteX11" fmla="*/ 500062 w 500062"/>
                  <a:gd name="connsiteY11" fmla="*/ 579394 h 579394"/>
                  <a:gd name="connsiteX0" fmla="*/ 0 w 502131"/>
                  <a:gd name="connsiteY0" fmla="*/ 29325 h 579394"/>
                  <a:gd name="connsiteX1" fmla="*/ 80963 w 502131"/>
                  <a:gd name="connsiteY1" fmla="*/ 36469 h 579394"/>
                  <a:gd name="connsiteX2" fmla="*/ 121444 w 502131"/>
                  <a:gd name="connsiteY2" fmla="*/ 3131 h 579394"/>
                  <a:gd name="connsiteX3" fmla="*/ 280988 w 502131"/>
                  <a:gd name="connsiteY3" fmla="*/ 126956 h 579394"/>
                  <a:gd name="connsiteX4" fmla="*/ 328613 w 502131"/>
                  <a:gd name="connsiteY4" fmla="*/ 198394 h 579394"/>
                  <a:gd name="connsiteX5" fmla="*/ 319088 w 502131"/>
                  <a:gd name="connsiteY5" fmla="*/ 262688 h 579394"/>
                  <a:gd name="connsiteX6" fmla="*/ 369094 w 502131"/>
                  <a:gd name="connsiteY6" fmla="*/ 288881 h 579394"/>
                  <a:gd name="connsiteX7" fmla="*/ 361950 w 502131"/>
                  <a:gd name="connsiteY7" fmla="*/ 331744 h 579394"/>
                  <a:gd name="connsiteX8" fmla="*/ 440531 w 502131"/>
                  <a:gd name="connsiteY8" fmla="*/ 372225 h 579394"/>
                  <a:gd name="connsiteX9" fmla="*/ 435769 w 502131"/>
                  <a:gd name="connsiteY9" fmla="*/ 436519 h 579394"/>
                  <a:gd name="connsiteX10" fmla="*/ 490538 w 502131"/>
                  <a:gd name="connsiteY10" fmla="*/ 493669 h 579394"/>
                  <a:gd name="connsiteX11" fmla="*/ 500062 w 502131"/>
                  <a:gd name="connsiteY11" fmla="*/ 579394 h 579394"/>
                  <a:gd name="connsiteX0" fmla="*/ 0 w 502131"/>
                  <a:gd name="connsiteY0" fmla="*/ 29325 h 598444"/>
                  <a:gd name="connsiteX1" fmla="*/ 80963 w 502131"/>
                  <a:gd name="connsiteY1" fmla="*/ 36469 h 598444"/>
                  <a:gd name="connsiteX2" fmla="*/ 121444 w 502131"/>
                  <a:gd name="connsiteY2" fmla="*/ 3131 h 598444"/>
                  <a:gd name="connsiteX3" fmla="*/ 280988 w 502131"/>
                  <a:gd name="connsiteY3" fmla="*/ 126956 h 598444"/>
                  <a:gd name="connsiteX4" fmla="*/ 328613 w 502131"/>
                  <a:gd name="connsiteY4" fmla="*/ 198394 h 598444"/>
                  <a:gd name="connsiteX5" fmla="*/ 319088 w 502131"/>
                  <a:gd name="connsiteY5" fmla="*/ 262688 h 598444"/>
                  <a:gd name="connsiteX6" fmla="*/ 369094 w 502131"/>
                  <a:gd name="connsiteY6" fmla="*/ 288881 h 598444"/>
                  <a:gd name="connsiteX7" fmla="*/ 361950 w 502131"/>
                  <a:gd name="connsiteY7" fmla="*/ 331744 h 598444"/>
                  <a:gd name="connsiteX8" fmla="*/ 440531 w 502131"/>
                  <a:gd name="connsiteY8" fmla="*/ 372225 h 598444"/>
                  <a:gd name="connsiteX9" fmla="*/ 435769 w 502131"/>
                  <a:gd name="connsiteY9" fmla="*/ 436519 h 598444"/>
                  <a:gd name="connsiteX10" fmla="*/ 490538 w 502131"/>
                  <a:gd name="connsiteY10" fmla="*/ 493669 h 598444"/>
                  <a:gd name="connsiteX11" fmla="*/ 500062 w 502131"/>
                  <a:gd name="connsiteY11" fmla="*/ 598444 h 59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2131" h="598444">
                    <a:moveTo>
                      <a:pt x="0" y="29325"/>
                    </a:moveTo>
                    <a:cubicBezTo>
                      <a:pt x="30361" y="35080"/>
                      <a:pt x="60722" y="40835"/>
                      <a:pt x="80963" y="36469"/>
                    </a:cubicBezTo>
                    <a:cubicBezTo>
                      <a:pt x="101204" y="32103"/>
                      <a:pt x="88107" y="-11950"/>
                      <a:pt x="121444" y="3131"/>
                    </a:cubicBezTo>
                    <a:cubicBezTo>
                      <a:pt x="154781" y="18212"/>
                      <a:pt x="246460" y="94412"/>
                      <a:pt x="280988" y="126956"/>
                    </a:cubicBezTo>
                    <a:cubicBezTo>
                      <a:pt x="315516" y="159500"/>
                      <a:pt x="322263" y="175772"/>
                      <a:pt x="328613" y="198394"/>
                    </a:cubicBezTo>
                    <a:cubicBezTo>
                      <a:pt x="334963" y="221016"/>
                      <a:pt x="312341" y="247607"/>
                      <a:pt x="319088" y="262688"/>
                    </a:cubicBezTo>
                    <a:cubicBezTo>
                      <a:pt x="325835" y="277769"/>
                      <a:pt x="361950" y="277372"/>
                      <a:pt x="369094" y="288881"/>
                    </a:cubicBezTo>
                    <a:cubicBezTo>
                      <a:pt x="376238" y="300390"/>
                      <a:pt x="350044" y="317853"/>
                      <a:pt x="361950" y="331744"/>
                    </a:cubicBezTo>
                    <a:cubicBezTo>
                      <a:pt x="373856" y="345635"/>
                      <a:pt x="428228" y="354762"/>
                      <a:pt x="440531" y="372225"/>
                    </a:cubicBezTo>
                    <a:cubicBezTo>
                      <a:pt x="452834" y="389688"/>
                      <a:pt x="427435" y="416278"/>
                      <a:pt x="435769" y="436519"/>
                    </a:cubicBezTo>
                    <a:cubicBezTo>
                      <a:pt x="444104" y="456760"/>
                      <a:pt x="479823" y="466682"/>
                      <a:pt x="490538" y="493669"/>
                    </a:cubicBezTo>
                    <a:cubicBezTo>
                      <a:pt x="501254" y="520657"/>
                      <a:pt x="504824" y="555186"/>
                      <a:pt x="500062" y="598444"/>
                    </a:cubicBezTo>
                  </a:path>
                </a:pathLst>
              </a:cu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4" name="Forma livre 53"/>
              <p:cNvSpPr/>
              <p:nvPr/>
            </p:nvSpPr>
            <p:spPr>
              <a:xfrm>
                <a:off x="6663088" y="454213"/>
                <a:ext cx="122592" cy="629103"/>
              </a:xfrm>
              <a:custGeom>
                <a:avLst/>
                <a:gdLst>
                  <a:gd name="connsiteX0" fmla="*/ 122506 w 122506"/>
                  <a:gd name="connsiteY0" fmla="*/ 0 h 628650"/>
                  <a:gd name="connsiteX1" fmla="*/ 115362 w 122506"/>
                  <a:gd name="connsiteY1" fmla="*/ 88106 h 628650"/>
                  <a:gd name="connsiteX2" fmla="*/ 84406 w 122506"/>
                  <a:gd name="connsiteY2" fmla="*/ 138112 h 628650"/>
                  <a:gd name="connsiteX3" fmla="*/ 84406 w 122506"/>
                  <a:gd name="connsiteY3" fmla="*/ 354806 h 628650"/>
                  <a:gd name="connsiteX4" fmla="*/ 5824 w 122506"/>
                  <a:gd name="connsiteY4" fmla="*/ 481012 h 628650"/>
                  <a:gd name="connsiteX5" fmla="*/ 10587 w 122506"/>
                  <a:gd name="connsiteY5" fmla="*/ 566737 h 628650"/>
                  <a:gd name="connsiteX6" fmla="*/ 48687 w 122506"/>
                  <a:gd name="connsiteY6" fmla="*/ 628650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506" h="628650">
                    <a:moveTo>
                      <a:pt x="122506" y="0"/>
                    </a:moveTo>
                    <a:cubicBezTo>
                      <a:pt x="122109" y="32543"/>
                      <a:pt x="121712" y="65087"/>
                      <a:pt x="115362" y="88106"/>
                    </a:cubicBezTo>
                    <a:cubicBezTo>
                      <a:pt x="109012" y="111125"/>
                      <a:pt x="89565" y="93662"/>
                      <a:pt x="84406" y="138112"/>
                    </a:cubicBezTo>
                    <a:cubicBezTo>
                      <a:pt x="79247" y="182562"/>
                      <a:pt x="97503" y="297656"/>
                      <a:pt x="84406" y="354806"/>
                    </a:cubicBezTo>
                    <a:cubicBezTo>
                      <a:pt x="71309" y="411956"/>
                      <a:pt x="18127" y="445690"/>
                      <a:pt x="5824" y="481012"/>
                    </a:cubicBezTo>
                    <a:cubicBezTo>
                      <a:pt x="-6479" y="516334"/>
                      <a:pt x="3443" y="542131"/>
                      <a:pt x="10587" y="566737"/>
                    </a:cubicBezTo>
                    <a:cubicBezTo>
                      <a:pt x="17731" y="591343"/>
                      <a:pt x="33209" y="609996"/>
                      <a:pt x="48687" y="628650"/>
                    </a:cubicBezTo>
                  </a:path>
                </a:pathLst>
              </a:cu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5" name="Forma livre 54"/>
              <p:cNvSpPr/>
              <p:nvPr/>
            </p:nvSpPr>
            <p:spPr>
              <a:xfrm>
                <a:off x="3846143" y="2381893"/>
                <a:ext cx="151906" cy="491172"/>
              </a:xfrm>
              <a:custGeom>
                <a:avLst/>
                <a:gdLst>
                  <a:gd name="connsiteX0" fmla="*/ 149248 w 149248"/>
                  <a:gd name="connsiteY0" fmla="*/ 495300 h 495300"/>
                  <a:gd name="connsiteX1" fmla="*/ 89717 w 149248"/>
                  <a:gd name="connsiteY1" fmla="*/ 397669 h 495300"/>
                  <a:gd name="connsiteX2" fmla="*/ 94479 w 149248"/>
                  <a:gd name="connsiteY2" fmla="*/ 381000 h 495300"/>
                  <a:gd name="connsiteX3" fmla="*/ 51617 w 149248"/>
                  <a:gd name="connsiteY3" fmla="*/ 371475 h 495300"/>
                  <a:gd name="connsiteX4" fmla="*/ 8754 w 149248"/>
                  <a:gd name="connsiteY4" fmla="*/ 290512 h 495300"/>
                  <a:gd name="connsiteX5" fmla="*/ 8754 w 149248"/>
                  <a:gd name="connsiteY5" fmla="*/ 128587 h 495300"/>
                  <a:gd name="connsiteX6" fmla="*/ 101623 w 149248"/>
                  <a:gd name="connsiteY6" fmla="*/ 78581 h 495300"/>
                  <a:gd name="connsiteX7" fmla="*/ 113529 w 149248"/>
                  <a:gd name="connsiteY7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248" h="495300">
                    <a:moveTo>
                      <a:pt x="149248" y="495300"/>
                    </a:moveTo>
                    <a:cubicBezTo>
                      <a:pt x="124046" y="456009"/>
                      <a:pt x="98845" y="416719"/>
                      <a:pt x="89717" y="397669"/>
                    </a:cubicBezTo>
                    <a:cubicBezTo>
                      <a:pt x="80589" y="378619"/>
                      <a:pt x="100829" y="385366"/>
                      <a:pt x="94479" y="381000"/>
                    </a:cubicBezTo>
                    <a:cubicBezTo>
                      <a:pt x="88129" y="376634"/>
                      <a:pt x="65904" y="386556"/>
                      <a:pt x="51617" y="371475"/>
                    </a:cubicBezTo>
                    <a:cubicBezTo>
                      <a:pt x="37329" y="356394"/>
                      <a:pt x="15898" y="330993"/>
                      <a:pt x="8754" y="290512"/>
                    </a:cubicBezTo>
                    <a:cubicBezTo>
                      <a:pt x="1610" y="250031"/>
                      <a:pt x="-6724" y="163909"/>
                      <a:pt x="8754" y="128587"/>
                    </a:cubicBezTo>
                    <a:cubicBezTo>
                      <a:pt x="24232" y="93265"/>
                      <a:pt x="84160" y="100012"/>
                      <a:pt x="101623" y="78581"/>
                    </a:cubicBezTo>
                    <a:cubicBezTo>
                      <a:pt x="119086" y="57150"/>
                      <a:pt x="116307" y="28575"/>
                      <a:pt x="113529" y="0"/>
                    </a:cubicBezTo>
                  </a:path>
                </a:pathLst>
              </a:cu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46" name="CaixaDeTexto 23"/>
            <p:cNvSpPr txBox="1">
              <a:spLocks noChangeArrowheads="1"/>
            </p:cNvSpPr>
            <p:nvPr/>
          </p:nvSpPr>
          <p:spPr bwMode="auto">
            <a:xfrm>
              <a:off x="4735715" y="4846833"/>
              <a:ext cx="3672424" cy="156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400" b="1" dirty="0" smtClean="0">
                  <a:solidFill>
                    <a:srgbClr val="0000FF"/>
                  </a:solidFill>
                  <a:latin typeface="+mj-lt"/>
                  <a:cs typeface="Arial" charset="0"/>
                </a:rPr>
                <a:t>1ª Etapa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400" b="1" dirty="0" smtClean="0">
                  <a:solidFill>
                    <a:srgbClr val="FF0000"/>
                  </a:solidFill>
                  <a:latin typeface="+mj-lt"/>
                  <a:cs typeface="Arial" charset="0"/>
                </a:rPr>
                <a:t>2ª Etapa – 1ª Fase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400" b="1" dirty="0" smtClean="0">
                  <a:solidFill>
                    <a:srgbClr val="00B050"/>
                  </a:solidFill>
                  <a:latin typeface="+mj-lt"/>
                  <a:cs typeface="Arial" charset="0"/>
                </a:rPr>
                <a:t>2ª Etapa – 2ª Fase</a:t>
              </a:r>
            </a:p>
          </p:txBody>
        </p:sp>
        <p:cxnSp>
          <p:nvCxnSpPr>
            <p:cNvPr id="47" name="Conector reto 46"/>
            <p:cNvCxnSpPr/>
            <p:nvPr/>
          </p:nvCxnSpPr>
          <p:spPr>
            <a:xfrm>
              <a:off x="8179496" y="5469175"/>
              <a:ext cx="639609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>
              <a:off x="8179496" y="5953440"/>
              <a:ext cx="63960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>
              <a:off x="8179496" y="6309914"/>
              <a:ext cx="639609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867400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28"/>
          <p:cNvSpPr txBox="1">
            <a:spLocks noChangeArrowheads="1"/>
          </p:cNvSpPr>
          <p:nvPr/>
        </p:nvSpPr>
        <p:spPr bwMode="auto">
          <a:xfrm>
            <a:off x="0" y="3822229"/>
            <a:ext cx="9144000" cy="190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marL="182563" indent="-180975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182563" algn="l"/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ts val="25"/>
              </a:spcAft>
              <a:buFontTx/>
              <a:buNone/>
            </a:pPr>
            <a:endParaRPr lang="pt-BR" altLang="pt-BR" sz="600" b="1" i="0" dirty="0">
              <a:solidFill>
                <a:srgbClr val="000000"/>
              </a:solidFill>
              <a:ea typeface="Microsoft YaHei" pitchFamily="34" charset="-122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ts val="88"/>
              </a:spcAft>
              <a:buFontTx/>
              <a:buNone/>
            </a:pPr>
            <a:r>
              <a:rPr lang="pt-BR" altLang="pt-BR" sz="1400" b="1" i="0" dirty="0" smtClean="0">
                <a:solidFill>
                  <a:srgbClr val="000000"/>
                </a:solidFill>
                <a:ea typeface="Microsoft YaHei" pitchFamily="34" charset="-122"/>
              </a:rPr>
              <a:t>RESULTADOS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ts val="88"/>
              </a:spcAft>
              <a:buFont typeface="Wingdings" panose="05000000000000000000" pitchFamily="2" charset="2"/>
              <a:buChar char="Ø"/>
            </a:pPr>
            <a:r>
              <a:rPr lang="pt-BR" altLang="pt-BR" sz="1400" b="1" dirty="0" smtClean="0">
                <a:ea typeface="Microsoft YaHei" pitchFamily="34" charset="-122"/>
              </a:rPr>
              <a:t>Realizados 3%</a:t>
            </a:r>
            <a:endParaRPr lang="pt-BR" altLang="pt-BR" sz="1400" b="1" i="0" dirty="0" smtClean="0">
              <a:ea typeface="Microsoft YaHei" pitchFamily="34" charset="-122"/>
            </a:endParaRP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"/>
            </a:pPr>
            <a:r>
              <a:rPr lang="pt-BR" altLang="pt-BR" sz="1400" b="1" dirty="0" smtClean="0">
                <a:solidFill>
                  <a:srgbClr val="000000"/>
                </a:solidFill>
                <a:ea typeface="Microsoft YaHei" pitchFamily="34" charset="-122"/>
              </a:rPr>
              <a:t>Concluído </a:t>
            </a:r>
            <a:r>
              <a:rPr lang="pt-BR" altLang="pt-BR" sz="1400" b="1" dirty="0">
                <a:solidFill>
                  <a:srgbClr val="000000"/>
                </a:solidFill>
                <a:ea typeface="Microsoft YaHei" pitchFamily="34" charset="-122"/>
              </a:rPr>
              <a:t>pregão para aquisição dos equipamentos em </a:t>
            </a:r>
            <a:r>
              <a:rPr lang="pt-BR" altLang="pt-BR" sz="1400" b="1" dirty="0" smtClean="0">
                <a:solidFill>
                  <a:srgbClr val="000000"/>
                </a:solidFill>
                <a:ea typeface="Microsoft YaHei" pitchFamily="34" charset="-122"/>
              </a:rPr>
              <a:t>26/03/2014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"/>
            </a:pPr>
            <a:r>
              <a:rPr lang="pt-BR" sz="1400" b="1" dirty="0"/>
              <a:t>Concluído processo licitatório das obras em 04/04/2014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"/>
            </a:pPr>
            <a:r>
              <a:rPr lang="pt-BR" altLang="pt-BR" sz="1400" b="1" dirty="0" smtClean="0">
                <a:ea typeface="Microsoft YaHei" pitchFamily="34" charset="-122"/>
                <a:cs typeface="Arial" charset="0"/>
              </a:rPr>
              <a:t>Emitida </a:t>
            </a:r>
            <a:r>
              <a:rPr lang="pt-BR" altLang="pt-BR" sz="1400" b="1" dirty="0">
                <a:ea typeface="Microsoft YaHei" pitchFamily="34" charset="-122"/>
                <a:cs typeface="Arial" charset="0"/>
              </a:rPr>
              <a:t>Ordem de Serviço para as obras em </a:t>
            </a:r>
            <a:r>
              <a:rPr lang="pt-BR" altLang="pt-BR" sz="1400" b="1" dirty="0" smtClean="0">
                <a:ea typeface="Microsoft YaHei" pitchFamily="34" charset="-122"/>
                <a:cs typeface="Arial" charset="0"/>
              </a:rPr>
              <a:t>14/04/2014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"/>
            </a:pPr>
            <a:r>
              <a:rPr lang="pt-BR" altLang="pt-BR" sz="1400" b="1" dirty="0">
                <a:ea typeface="Microsoft YaHei" pitchFamily="34" charset="-122"/>
              </a:rPr>
              <a:t>Assinado contrato com fornecedora dos equipamentos em 30/04/2014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"/>
            </a:pPr>
            <a:r>
              <a:rPr lang="pt-BR" altLang="pt-BR" sz="1400" b="1" dirty="0">
                <a:ea typeface="Microsoft YaHei" pitchFamily="34" charset="-122"/>
              </a:rPr>
              <a:t>GPAC liberou o restante dos recursos orçamentários para obra e fornecimentos em 09/05/2014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"/>
            </a:pPr>
            <a:endParaRPr lang="pt-BR" altLang="pt-BR" sz="1400" b="1" i="0" dirty="0">
              <a:solidFill>
                <a:srgbClr val="000000"/>
              </a:solidFill>
              <a:ea typeface="Microsoft YaHei" pitchFamily="34" charset="-122"/>
            </a:endParaRPr>
          </a:p>
        </p:txBody>
      </p:sp>
      <p:graphicFrame>
        <p:nvGraphicFramePr>
          <p:cNvPr id="66" name="Tabela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379428"/>
              </p:ext>
            </p:extLst>
          </p:nvPr>
        </p:nvGraphicFramePr>
        <p:xfrm>
          <a:off x="4343399" y="2371317"/>
          <a:ext cx="4686301" cy="952500"/>
        </p:xfrm>
        <a:graphic>
          <a:graphicData uri="http://schemas.openxmlformats.org/drawingml/2006/table">
            <a:tbl>
              <a:tblPr/>
              <a:tblGrid>
                <a:gridCol w="763323"/>
                <a:gridCol w="1079288"/>
                <a:gridCol w="763323"/>
                <a:gridCol w="700755"/>
                <a:gridCol w="713269"/>
                <a:gridCol w="666343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Origem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Pago até 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Pós-2014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pagar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5,42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157,58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163,00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23" descr="C:\Documents and Settings\joao.nogueira\Desktop\anexos\Selo_ATENCA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867400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tângulo 67">
            <a:hlinkClick r:id="" action="ppaction://noaction"/>
          </p:cNvPr>
          <p:cNvSpPr/>
          <p:nvPr/>
        </p:nvSpPr>
        <p:spPr>
          <a:xfrm>
            <a:off x="0" y="-157367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9" name="Objeto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553630"/>
              </p:ext>
            </p:extLst>
          </p:nvPr>
        </p:nvGraphicFramePr>
        <p:xfrm>
          <a:off x="2195736" y="5661248"/>
          <a:ext cx="48768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Planilha" r:id="rId7" imgW="5295956" imgH="790560" progId="Excel.Sheet.8">
                  <p:embed/>
                </p:oleObj>
              </mc:Choice>
              <mc:Fallback>
                <p:oleObj name="Planilha" r:id="rId7" imgW="5295956" imgH="7905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5661248"/>
                        <a:ext cx="48768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tângulo 69">
            <a:hlinkClick r:id="rId9" action="ppaction://hlinksldjump"/>
          </p:cNvPr>
          <p:cNvSpPr/>
          <p:nvPr/>
        </p:nvSpPr>
        <p:spPr>
          <a:xfrm>
            <a:off x="-80767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41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7804"/>
            <a:ext cx="9180512" cy="68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9" y="764705"/>
            <a:ext cx="9158139" cy="570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ângulo de cantos arredondados 21"/>
          <p:cNvSpPr/>
          <p:nvPr/>
        </p:nvSpPr>
        <p:spPr>
          <a:xfrm>
            <a:off x="5292080" y="4564493"/>
            <a:ext cx="3730965" cy="19073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reto 22"/>
          <p:cNvCxnSpPr/>
          <p:nvPr/>
        </p:nvCxnSpPr>
        <p:spPr>
          <a:xfrm>
            <a:off x="5638669" y="4725143"/>
            <a:ext cx="332867" cy="1"/>
          </a:xfrm>
          <a:prstGeom prst="line">
            <a:avLst/>
          </a:prstGeom>
          <a:ln>
            <a:solidFill>
              <a:srgbClr val="4343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5638669" y="5697663"/>
            <a:ext cx="332867" cy="1"/>
          </a:xfrm>
          <a:prstGeom prst="line">
            <a:avLst/>
          </a:prstGeom>
          <a:ln>
            <a:solidFill>
              <a:srgbClr val="9933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5638669" y="5841679"/>
            <a:ext cx="332867" cy="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998709" y="4538741"/>
            <a:ext cx="2548664" cy="79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500" b="1" u="sng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1ª Etapa:</a:t>
            </a:r>
          </a:p>
          <a:p>
            <a:pPr algn="l" eaLnBrk="1" hangingPunct="1"/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Concluído</a:t>
            </a:r>
            <a:endParaRPr lang="pt-BR" sz="15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Valor PAC: </a:t>
            </a:r>
            <a:r>
              <a:rPr lang="pt-BR" sz="15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R$ </a:t>
            </a:r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199 milhões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024506" y="5445224"/>
            <a:ext cx="2548664" cy="126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500" b="1" u="sng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2ª Etapa:</a:t>
            </a:r>
            <a:endParaRPr lang="pt-BR" sz="1500" b="1" u="sng" dirty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Em execução</a:t>
            </a:r>
          </a:p>
          <a:p>
            <a:pPr algn="l" eaLnBrk="1" hangingPunct="1"/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Valor PAC: R$ 163 milhões</a:t>
            </a:r>
          </a:p>
        </p:txBody>
      </p:sp>
      <p:sp>
        <p:nvSpPr>
          <p:cNvPr id="30" name="Forma livre 29"/>
          <p:cNvSpPr/>
          <p:nvPr/>
        </p:nvSpPr>
        <p:spPr>
          <a:xfrm>
            <a:off x="6987654" y="3316406"/>
            <a:ext cx="395785" cy="122830"/>
          </a:xfrm>
          <a:custGeom>
            <a:avLst/>
            <a:gdLst>
              <a:gd name="connsiteX0" fmla="*/ 0 w 395785"/>
              <a:gd name="connsiteY0" fmla="*/ 122830 h 122830"/>
              <a:gd name="connsiteX1" fmla="*/ 95534 w 395785"/>
              <a:gd name="connsiteY1" fmla="*/ 27295 h 122830"/>
              <a:gd name="connsiteX2" fmla="*/ 177421 w 395785"/>
              <a:gd name="connsiteY2" fmla="*/ 27295 h 122830"/>
              <a:gd name="connsiteX3" fmla="*/ 272955 w 395785"/>
              <a:gd name="connsiteY3" fmla="*/ 81887 h 122830"/>
              <a:gd name="connsiteX4" fmla="*/ 313898 w 395785"/>
              <a:gd name="connsiteY4" fmla="*/ 40943 h 122830"/>
              <a:gd name="connsiteX5" fmla="*/ 395785 w 395785"/>
              <a:gd name="connsiteY5" fmla="*/ 0 h 12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785" h="122830">
                <a:moveTo>
                  <a:pt x="0" y="122830"/>
                </a:moveTo>
                <a:lnTo>
                  <a:pt x="95534" y="27295"/>
                </a:lnTo>
                <a:lnTo>
                  <a:pt x="177421" y="27295"/>
                </a:lnTo>
                <a:lnTo>
                  <a:pt x="272955" y="81887"/>
                </a:lnTo>
                <a:lnTo>
                  <a:pt x="313898" y="40943"/>
                </a:lnTo>
                <a:lnTo>
                  <a:pt x="395785" y="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esquerda 12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hlinkClick r:id="rId6" action="ppaction://hlinksldjump"/>
          </p:cNvPr>
          <p:cNvSpPr txBox="1"/>
          <p:nvPr/>
        </p:nvSpPr>
        <p:spPr>
          <a:xfrm>
            <a:off x="-36512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DO PAJEÚ - PE</a:t>
            </a:r>
            <a:endParaRPr lang="pt-BR" sz="2000" b="1" u="sng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03810-2E3F-462F-98C0-BCF5EC42204A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952404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7804"/>
            <a:ext cx="9180512" cy="68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" y="775295"/>
            <a:ext cx="9144000" cy="567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ta para baixo 14"/>
          <p:cNvSpPr/>
          <p:nvPr/>
        </p:nvSpPr>
        <p:spPr>
          <a:xfrm rot="18319284">
            <a:off x="379918" y="2385105"/>
            <a:ext cx="327025" cy="1052512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 rot="2324284">
            <a:off x="829000" y="2485183"/>
            <a:ext cx="1319068" cy="2957644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CaixaDeTexto 15">
            <a:hlinkClick r:id="rId5" action="ppaction://hlinksldjump"/>
          </p:cNvPr>
          <p:cNvSpPr txBox="1"/>
          <p:nvPr/>
        </p:nvSpPr>
        <p:spPr>
          <a:xfrm>
            <a:off x="-36512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ALTO OESTE / RN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eta para a esquerda 10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595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de cantos arredondados 20"/>
          <p:cNvSpPr/>
          <p:nvPr/>
        </p:nvSpPr>
        <p:spPr>
          <a:xfrm>
            <a:off x="0" y="0"/>
            <a:ext cx="9144000" cy="381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SISTEMA ALTO OESTE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>
                <a:solidFill>
                  <a:srgbClr val="17375E"/>
                </a:solidFill>
              </a:rPr>
              <a:t>DESCRIÇÃO: Implantação do sistema adutor composto por 2 captações, 2 ETAs, 18 estações elevatórias, booster, reservatórios, chafariz e adutoras, visando abastecimento humano. Abrange 22 municípios na região de Alexandria, no Rio Grande do Norte,  e beneficia 137 mil habitantes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-15875" y="66294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srgbClr val="000000"/>
                </a:solidFill>
              </a:rPr>
              <a:t>Estágio: Em Execução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953000" y="1187450"/>
            <a:ext cx="41671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UF: RN	META: 288 km</a:t>
            </a:r>
            <a:endParaRPr lang="pt-BR" altLang="pt-BR" sz="1400" b="1" i="0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 smtClean="0">
                <a:solidFill>
                  <a:srgbClr val="000000"/>
                </a:solidFill>
              </a:rPr>
              <a:t>DATA DE CONCLUSÃO: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     31/12/2014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 smtClean="0">
                <a:solidFill>
                  <a:srgbClr val="000000"/>
                </a:solidFill>
              </a:rPr>
              <a:t>EXECUTOR</a:t>
            </a:r>
            <a:r>
              <a:rPr lang="pt-BR" altLang="pt-BR" sz="1400" b="1" i="0" dirty="0">
                <a:solidFill>
                  <a:srgbClr val="000000"/>
                </a:solidFill>
              </a:rPr>
              <a:t>: Governo do Estado do Rio Grande do Norte</a:t>
            </a:r>
          </a:p>
        </p:txBody>
      </p:sp>
      <p:graphicFrame>
        <p:nvGraphicFramePr>
          <p:cNvPr id="25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225524"/>
              </p:ext>
            </p:extLst>
          </p:nvPr>
        </p:nvGraphicFramePr>
        <p:xfrm>
          <a:off x="3203848" y="5589240"/>
          <a:ext cx="29146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Planilha" r:id="rId4" imgW="2504943" imgH="695250" progId="Excel.Sheet.8">
                  <p:embed/>
                </p:oleObj>
              </mc:Choice>
              <mc:Fallback>
                <p:oleObj name="Planilha" r:id="rId4" imgW="2504943" imgH="6952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589240"/>
                        <a:ext cx="291465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6675" y="3857910"/>
            <a:ext cx="8991600" cy="1560427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marL="182563" indent="-182563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r>
              <a:rPr lang="pt-BR" sz="1200" b="1" i="0" dirty="0" smtClean="0">
                <a:solidFill>
                  <a:srgbClr val="000000"/>
                </a:solidFill>
                <a:latin typeface="Calibri" pitchFamily="34" charset="0"/>
              </a:rPr>
              <a:t>RESULTADOS</a:t>
            </a: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i="0" dirty="0" smtClean="0">
                <a:solidFill>
                  <a:srgbClr val="000000"/>
                </a:solidFill>
                <a:latin typeface="Calibri" pitchFamily="34" charset="0"/>
              </a:rPr>
              <a:t>Realizados 98%</a:t>
            </a:r>
          </a:p>
          <a:p>
            <a:pPr lvl="1"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i="0" dirty="0" smtClean="0">
                <a:solidFill>
                  <a:srgbClr val="000000"/>
                </a:solidFill>
                <a:latin typeface="Calibri" pitchFamily="34" charset="0"/>
              </a:rPr>
              <a:t>Concluído Subsistema Pau dos Ferros em 31/11/2013</a:t>
            </a:r>
          </a:p>
          <a:p>
            <a:pPr lvl="1"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i="0" dirty="0" smtClean="0">
                <a:solidFill>
                  <a:srgbClr val="000000"/>
                </a:solidFill>
                <a:latin typeface="Calibri" pitchFamily="34" charset="0"/>
              </a:rPr>
              <a:t>Realizados 96% do Subsistema Santa Cruz</a:t>
            </a:r>
          </a:p>
          <a:p>
            <a:pPr marL="285750" lvl="0" indent="-2857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200" b="1" i="0" dirty="0">
                <a:latin typeface="Calibri" pitchFamily="34" charset="0"/>
                <a:cs typeface="Arial" pitchFamily="34" charset="0"/>
              </a:rPr>
              <a:t>O Estado apresentou a proposta de readequação do Plano de Trabalho (19/05/2014), para justificar a necessidade de aporte adicional.</a:t>
            </a:r>
          </a:p>
          <a:p>
            <a:pPr marL="0" lvl="0" indent="0"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endParaRPr lang="pt-BR" sz="1200" b="1" i="0" dirty="0" smtClean="0">
              <a:latin typeface="Calibri" pitchFamily="34" charset="0"/>
              <a:cs typeface="Arial" pitchFamily="34" charset="0"/>
            </a:endParaRPr>
          </a:p>
          <a:p>
            <a:pPr marL="0" lvl="0" indent="0"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r>
              <a:rPr lang="pt-BR" sz="1200" b="1" i="0" dirty="0" smtClean="0">
                <a:latin typeface="Calibri" pitchFamily="34" charset="0"/>
                <a:cs typeface="Arial" pitchFamily="34" charset="0"/>
              </a:rPr>
              <a:t>PROVIDÊNCIAS</a:t>
            </a:r>
            <a:endParaRPr lang="pt-BR" sz="1200" b="1" i="0" dirty="0">
              <a:latin typeface="Calibri" pitchFamily="34" charset="0"/>
              <a:cs typeface="Arial" pitchFamily="34" charset="0"/>
            </a:endParaRPr>
          </a:p>
          <a:p>
            <a:pPr marL="285750" indent="-2857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200" b="1" i="0" dirty="0">
                <a:solidFill>
                  <a:srgbClr val="000000"/>
                </a:solidFill>
                <a:latin typeface="Calibri" pitchFamily="34" charset="0"/>
              </a:rPr>
              <a:t>A proposta ainda não foi aprovada pela área técnica, pois faltam ajustes que foram solicitados ao Estado em 20/06/2014</a:t>
            </a:r>
            <a:endParaRPr lang="pt-BR" sz="1200" b="1" i="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28600" y="28194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 i="0">
                <a:solidFill>
                  <a:srgbClr val="FFFFFF"/>
                </a:solidFill>
              </a:rPr>
              <a:t>Estação de tratamento de água</a:t>
            </a:r>
          </a:p>
        </p:txBody>
      </p:sp>
      <p:pic>
        <p:nvPicPr>
          <p:cNvPr id="28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6272" y="3085825"/>
            <a:ext cx="8350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020" y="3206579"/>
            <a:ext cx="8350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ixaDeTexto 2"/>
          <p:cNvSpPr txBox="1">
            <a:spLocks noChangeArrowheads="1"/>
          </p:cNvSpPr>
          <p:nvPr/>
        </p:nvSpPr>
        <p:spPr bwMode="auto">
          <a:xfrm>
            <a:off x="204788" y="2971800"/>
            <a:ext cx="19288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000" b="1" i="0" dirty="0" smtClean="0">
                <a:solidFill>
                  <a:srgbClr val="000000"/>
                </a:solidFill>
                <a:latin typeface="+mn-lt"/>
                <a:cs typeface="Arial" charset="0"/>
              </a:rPr>
              <a:t>ETA – Subsistema Pau dos Ferros</a:t>
            </a:r>
          </a:p>
        </p:txBody>
      </p:sp>
      <p:pic>
        <p:nvPicPr>
          <p:cNvPr id="31" name="Picture 48"/>
          <p:cNvPicPr>
            <a:picLocks noChangeAspect="1" noChangeArrowheads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416050"/>
            <a:ext cx="221932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32" name="Imagem 14"/>
          <p:cNvPicPr>
            <a:picLocks noChangeAspect="1" noChangeArrowheads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416050"/>
            <a:ext cx="21701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ixaDeTexto 32"/>
          <p:cNvSpPr txBox="1"/>
          <p:nvPr/>
        </p:nvSpPr>
        <p:spPr>
          <a:xfrm>
            <a:off x="2362200" y="2971800"/>
            <a:ext cx="21701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i="0" dirty="0" smtClean="0">
                <a:latin typeface="+mn-lt"/>
                <a:cs typeface="Arial" charset="0"/>
              </a:rPr>
              <a:t>EEAT </a:t>
            </a:r>
            <a:r>
              <a:rPr lang="pt-BR" sz="1000" b="1" i="0" dirty="0">
                <a:latin typeface="+mn-lt"/>
                <a:cs typeface="Arial" charset="0"/>
              </a:rPr>
              <a:t>– Subsistema Sta. Cruz</a:t>
            </a:r>
          </a:p>
        </p:txBody>
      </p:sp>
      <p:pic>
        <p:nvPicPr>
          <p:cNvPr id="34" name="Picture 4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45394"/>
            <a:ext cx="221932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35" name="Imagem 1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21701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e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93727"/>
              </p:ext>
            </p:extLst>
          </p:nvPr>
        </p:nvGraphicFramePr>
        <p:xfrm>
          <a:off x="4738689" y="1996866"/>
          <a:ext cx="4381499" cy="762000"/>
        </p:xfrm>
        <a:graphic>
          <a:graphicData uri="http://schemas.openxmlformats.org/drawingml/2006/table">
            <a:tbl>
              <a:tblPr/>
              <a:tblGrid>
                <a:gridCol w="659714"/>
                <a:gridCol w="1033138"/>
                <a:gridCol w="662826"/>
                <a:gridCol w="662826"/>
                <a:gridCol w="700169"/>
                <a:gridCol w="662826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Origem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até 2010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2011-2014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Pós-2014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 pagar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PAC 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106,82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12,32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5,53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124,66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106,82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17,84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124,66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" name="Retângulo 36">
            <a:hlinkClick r:id="rId9" action="ppaction://hlinksldjump"/>
          </p:cNvPr>
          <p:cNvSpPr/>
          <p:nvPr/>
        </p:nvSpPr>
        <p:spPr>
          <a:xfrm>
            <a:off x="-119960" y="-82998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7804"/>
            <a:ext cx="9180512" cy="68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" y="791691"/>
            <a:ext cx="9096632" cy="5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ta para baixo 5"/>
          <p:cNvSpPr/>
          <p:nvPr/>
        </p:nvSpPr>
        <p:spPr>
          <a:xfrm rot="18481862">
            <a:off x="4968082" y="2393156"/>
            <a:ext cx="392112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 rot="14062715">
            <a:off x="5670556" y="2811632"/>
            <a:ext cx="1298538" cy="2346579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ADUTORA DO BOQUEIRÃO (CAMPINA GRANDE)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eta para a esquerda 9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8868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ADUTORA DO CAMALAÚ / PB</a:t>
            </a:r>
            <a:endParaRPr lang="pt-BR" sz="2000" b="1" dirty="0">
              <a:solidFill>
                <a:prstClr val="white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" y="733425"/>
            <a:ext cx="9153992" cy="587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ta para baixo 5"/>
          <p:cNvSpPr/>
          <p:nvPr/>
        </p:nvSpPr>
        <p:spPr>
          <a:xfrm rot="3634793">
            <a:off x="4823619" y="3982244"/>
            <a:ext cx="392113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 rot="14929372">
            <a:off x="3012944" y="4573544"/>
            <a:ext cx="1118543" cy="1845835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Seta para a esquerda 9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359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srgbClr val="000000"/>
                </a:solidFill>
              </a:rPr>
              <a:t>Estágio: Em Execução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0" y="-7938"/>
            <a:ext cx="9144000" cy="38100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CANAL DO SERTÃO ALAGOANO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0" y="384175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Implantação dos trechos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I, II, III e IV do </a:t>
            </a:r>
            <a:r>
              <a:rPr lang="pt-BR" altLang="pt-BR" sz="1400" b="1" i="0" dirty="0">
                <a:solidFill>
                  <a:srgbClr val="17375E"/>
                </a:solidFill>
              </a:rPr>
              <a:t>canal adutor com captação no rio São Francisco e da adutora do Alto Sertão, visando abastecimento humano e irrigação. O Canal do Sertão abrange 42 municípios entre Delmiro Gouveia e Arapiraca e beneficia 1 milhão de habitantes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533400" y="333375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FFFFFF"/>
                </a:solidFill>
              </a:rPr>
              <a:t>Aqueduto</a:t>
            </a: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4138613" y="1549400"/>
            <a:ext cx="480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UF: AL	META: 123 km</a:t>
            </a:r>
            <a:endParaRPr lang="pt-BR" altLang="pt-BR" sz="1400" b="1" i="0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DATA DE 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31/12/2015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EXECUTOR: Governo do Estado de Alagoas</a:t>
            </a:r>
          </a:p>
        </p:txBody>
      </p:sp>
      <p:sp>
        <p:nvSpPr>
          <p:cNvPr id="21" name="CaixaDeTexto 2"/>
          <p:cNvSpPr txBox="1">
            <a:spLocks noChangeArrowheads="1"/>
          </p:cNvSpPr>
          <p:nvPr/>
        </p:nvSpPr>
        <p:spPr bwMode="auto">
          <a:xfrm>
            <a:off x="996950" y="3411538"/>
            <a:ext cx="137730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000" b="1" i="0" dirty="0" smtClean="0">
                <a:solidFill>
                  <a:srgbClr val="000000"/>
                </a:solidFill>
                <a:latin typeface="+mn-lt"/>
              </a:rPr>
              <a:t>Concretagem do Canal</a:t>
            </a:r>
          </a:p>
        </p:txBody>
      </p:sp>
      <p:pic>
        <p:nvPicPr>
          <p:cNvPr id="22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860" y="6096000"/>
            <a:ext cx="835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-55339" y="4149661"/>
            <a:ext cx="9144000" cy="102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82563" indent="-1825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sz="1400" b="1" i="0" dirty="0" smtClean="0">
                <a:solidFill>
                  <a:srgbClr val="000000"/>
                </a:solidFill>
              </a:rPr>
              <a:t>RESULTADO</a:t>
            </a:r>
            <a:endParaRPr lang="pt-BR" altLang="pt-BR" sz="1400" b="1" i="0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400" b="1" i="0" dirty="0">
                <a:solidFill>
                  <a:srgbClr val="000000"/>
                </a:solidFill>
              </a:rPr>
              <a:t>Realizados </a:t>
            </a:r>
            <a:r>
              <a:rPr lang="pt-BR" altLang="pt-BR" sz="1400" b="1" i="0" dirty="0" smtClean="0"/>
              <a:t>59%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400" b="1" dirty="0"/>
              <a:t>Concluídas as obras civis da subestação em 28/04/2014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endParaRPr lang="pt-BR" altLang="pt-BR" sz="1400" b="1" i="0" dirty="0">
              <a:solidFill>
                <a:srgbClr val="FF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endParaRPr lang="pt-BR" altLang="pt-BR" sz="500" b="1" i="0" dirty="0">
              <a:solidFill>
                <a:srgbClr val="9900FF"/>
              </a:solidFill>
            </a:endParaRPr>
          </a:p>
        </p:txBody>
      </p:sp>
      <p:pic>
        <p:nvPicPr>
          <p:cNvPr id="25" name="Image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Tabe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71284"/>
              </p:ext>
            </p:extLst>
          </p:nvPr>
        </p:nvGraphicFramePr>
        <p:xfrm>
          <a:off x="3672739" y="2626430"/>
          <a:ext cx="4533900" cy="1031329"/>
        </p:xfrm>
        <a:graphic>
          <a:graphicData uri="http://schemas.openxmlformats.org/drawingml/2006/table">
            <a:tbl>
              <a:tblPr/>
              <a:tblGrid>
                <a:gridCol w="702945"/>
                <a:gridCol w="1021715"/>
                <a:gridCol w="702310"/>
                <a:gridCol w="702310"/>
                <a:gridCol w="702310"/>
                <a:gridCol w="702310"/>
              </a:tblGrid>
              <a:tr h="194162"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Origem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 Pago até 2010 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 2011-2014 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 Pós-2014 </a:t>
                      </a:r>
                      <a:endParaRPr lang="pt-B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 Total </a:t>
                      </a:r>
                      <a:endParaRPr lang="pt-B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416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 Pago 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 A pagar 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1433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PAC 1 </a:t>
                      </a:r>
                      <a:endParaRPr lang="pt-B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281,78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141,39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0,00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-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423,17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3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PAC 2 </a:t>
                      </a:r>
                      <a:endParaRPr lang="pt-B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/>
                          <a:ea typeface="Times New Roman"/>
                        </a:rPr>
                        <a:t>-</a:t>
                      </a:r>
                      <a:endParaRPr lang="pt-B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/>
                          <a:ea typeface="Times New Roman"/>
                        </a:rPr>
                        <a:t>818,07</a:t>
                      </a:r>
                      <a:endParaRPr lang="pt-B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254,47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495,10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1.567,65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3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/>
                          <a:ea typeface="Times New Roman"/>
                        </a:rPr>
                        <a:t>281,78</a:t>
                      </a:r>
                      <a:endParaRPr lang="pt-B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1.213,94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495,10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/>
                          <a:ea typeface="Times New Roman"/>
                        </a:rPr>
                        <a:t>1.990,81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" name="Retângulo 26">
            <a:hlinkClick r:id="rId6" action="ppaction://hlinksldjump"/>
          </p:cNvPr>
          <p:cNvSpPr/>
          <p:nvPr/>
        </p:nvSpPr>
        <p:spPr>
          <a:xfrm>
            <a:off x="-72516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53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srgbClr val="000000"/>
                </a:solidFill>
              </a:rPr>
              <a:t>Estágio: Em Execução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0" y="-7938"/>
            <a:ext cx="9144000" cy="38100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CANAL DO SERTÃO ALAGOANO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384175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Implantação dos trechos I e II e da 1ª etapa do trecho III de canal adutor com captação no rio São Francisco e da adutora do Alto Sertão, visando abastecimento humano e irrigação. O Canal do Sertão abrange 42 municípios entre Delmiro Gouveia e Arapiraca e beneficia 1 milhão de habitantes</a:t>
            </a:r>
          </a:p>
        </p:txBody>
      </p:sp>
      <p:pic>
        <p:nvPicPr>
          <p:cNvPr id="15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756275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887" y="5897324"/>
            <a:ext cx="8350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52400" y="1123950"/>
            <a:ext cx="8915400" cy="5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82563" indent="-1825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82563" indent="-1825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sz="1400" b="1" i="0" dirty="0" smtClean="0"/>
              <a:t>PROVIDÊNCIA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400" b="1" i="0" dirty="0" smtClean="0">
                <a:solidFill>
                  <a:srgbClr val="000000"/>
                </a:solidFill>
              </a:rPr>
              <a:t>Concluir Sistema Elétrico até 31/10/2014</a:t>
            </a:r>
            <a:endParaRPr lang="pt-BR" altLang="pt-BR" sz="1400" b="1" i="0" dirty="0">
              <a:solidFill>
                <a:srgbClr val="0000FF"/>
              </a:solidFill>
            </a:endParaRPr>
          </a:p>
        </p:txBody>
      </p:sp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91923"/>
              </p:ext>
            </p:extLst>
          </p:nvPr>
        </p:nvGraphicFramePr>
        <p:xfrm>
          <a:off x="1463675" y="2362200"/>
          <a:ext cx="6411913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Planilha" r:id="rId6" imgW="4352922" imgH="2124090" progId="Excel.Sheet.8">
                  <p:embed/>
                </p:oleObj>
              </mc:Choice>
              <mc:Fallback>
                <p:oleObj name="Planilha" r:id="rId6" imgW="4352922" imgH="21240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2362200"/>
                        <a:ext cx="6411913" cy="292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tângulo 18">
            <a:hlinkClick r:id="rId8" action="ppaction://hlinksldjump"/>
          </p:cNvPr>
          <p:cNvSpPr/>
          <p:nvPr/>
        </p:nvSpPr>
        <p:spPr>
          <a:xfrm>
            <a:off x="-72516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5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8" y="804774"/>
            <a:ext cx="9178317" cy="572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hlinkClick r:id="rId5" action="ppaction://hlinksldjump"/>
          </p:cNvPr>
          <p:cNvSpPr txBox="1"/>
          <p:nvPr/>
        </p:nvSpPr>
        <p:spPr>
          <a:xfrm>
            <a:off x="-36512" y="332656"/>
            <a:ext cx="9180512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u="sng" dirty="0" smtClean="0">
                <a:solidFill>
                  <a:schemeClr val="bg1"/>
                </a:solidFill>
                <a:cs typeface="Times" pitchFamily="18" charset="0"/>
              </a:rPr>
              <a:t>CANAL DO SERTÃO ALAGOANO</a:t>
            </a:r>
            <a:endParaRPr lang="pt-BR" sz="2000" b="1" u="sng" dirty="0">
              <a:solidFill>
                <a:schemeClr val="bg1"/>
              </a:solidFill>
              <a:cs typeface="Times" pitchFamily="18" charset="0"/>
            </a:endParaRPr>
          </a:p>
        </p:txBody>
      </p:sp>
      <p:sp>
        <p:nvSpPr>
          <p:cNvPr id="6" name="Seta para a esquerda 5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AFA5E-77BE-46DB-A72E-BF6721580030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470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Users\cicero.meneses\Desktop\Algoritimo\Mapa4.jpg"/>
          <p:cNvPicPr preferRelativeResize="0"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30" t="18920" r="10803"/>
          <a:stretch/>
        </p:blipFill>
        <p:spPr bwMode="auto">
          <a:xfrm>
            <a:off x="0" y="-47458"/>
            <a:ext cx="9141024" cy="7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500262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845624" y="4652963"/>
            <a:ext cx="71438" cy="7143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pt-BR">
              <a:solidFill>
                <a:srgbClr val="00000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701739" y="690562"/>
            <a:ext cx="7908458" cy="5897522"/>
            <a:chOff x="701739" y="690562"/>
            <a:chExt cx="7908458" cy="5897522"/>
          </a:xfrm>
        </p:grpSpPr>
        <p:sp>
          <p:nvSpPr>
            <p:cNvPr id="6" name="Seta para a esquerda 5">
              <a:hlinkClick r:id="rId4" action="ppaction://hlinksldjump"/>
            </p:cNvPr>
            <p:cNvSpPr/>
            <p:nvPr/>
          </p:nvSpPr>
          <p:spPr bwMode="auto">
            <a:xfrm rot="1664864">
              <a:off x="4916688" y="1087438"/>
              <a:ext cx="969962" cy="301625"/>
            </a:xfrm>
            <a:prstGeom prst="leftArrow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lang="pt-BR" sz="1100" b="1" dirty="0">
                  <a:solidFill>
                    <a:srgbClr val="0000FF"/>
                  </a:solidFill>
                </a:rPr>
                <a:t>Alto Oeste</a:t>
              </a: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701739" y="690562"/>
              <a:ext cx="7908458" cy="5897522"/>
              <a:chOff x="701739" y="690562"/>
              <a:chExt cx="7908458" cy="5897522"/>
            </a:xfrm>
          </p:grpSpPr>
          <p:sp>
            <p:nvSpPr>
              <p:cNvPr id="8" name="Elipse 7"/>
              <p:cNvSpPr/>
              <p:nvPr/>
            </p:nvSpPr>
            <p:spPr bwMode="auto">
              <a:xfrm>
                <a:off x="4518226" y="6188075"/>
                <a:ext cx="112713" cy="12065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8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Seta para a esquerda 8">
                <a:hlinkClick r:id="rId5" action="ppaction://hlinksldjump"/>
              </p:cNvPr>
              <p:cNvSpPr/>
              <p:nvPr/>
            </p:nvSpPr>
            <p:spPr bwMode="auto">
              <a:xfrm rot="20820174">
                <a:off x="2924045" y="6286459"/>
                <a:ext cx="1707923" cy="301625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>
                  <a:defRPr/>
                </a:pPr>
                <a:r>
                  <a:rPr lang="pt-BR" sz="1100" b="1" dirty="0">
                    <a:solidFill>
                      <a:srgbClr val="0000FF"/>
                    </a:solidFill>
                  </a:rPr>
                  <a:t>Canal S. Alagoano</a:t>
                </a:r>
              </a:p>
            </p:txBody>
          </p:sp>
          <p:grpSp>
            <p:nvGrpSpPr>
              <p:cNvPr id="10" name="Grupo 140"/>
              <p:cNvGrpSpPr>
                <a:grpSpLocks/>
              </p:cNvGrpSpPr>
              <p:nvPr/>
            </p:nvGrpSpPr>
            <p:grpSpPr bwMode="auto">
              <a:xfrm>
                <a:off x="701739" y="690562"/>
                <a:ext cx="7908458" cy="4738688"/>
                <a:chOff x="812916" y="691169"/>
                <a:chExt cx="7908147" cy="4738095"/>
              </a:xfrm>
            </p:grpSpPr>
            <p:sp>
              <p:nvSpPr>
                <p:cNvPr id="13" name="Elipse 12"/>
                <p:cNvSpPr/>
                <p:nvPr/>
              </p:nvSpPr>
              <p:spPr>
                <a:xfrm>
                  <a:off x="5107071" y="984820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Elipse 13"/>
                <p:cNvSpPr/>
                <p:nvPr/>
              </p:nvSpPr>
              <p:spPr>
                <a:xfrm>
                  <a:off x="4049837" y="5181644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Elipse 14"/>
                <p:cNvSpPr/>
                <p:nvPr/>
              </p:nvSpPr>
              <p:spPr>
                <a:xfrm>
                  <a:off x="2363978" y="4824502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Seta para a direita 15">
                  <a:hlinkClick r:id="rId6" action="ppaction://hlinksldjump"/>
                </p:cNvPr>
                <p:cNvSpPr/>
                <p:nvPr/>
              </p:nvSpPr>
              <p:spPr>
                <a:xfrm>
                  <a:off x="812916" y="4695930"/>
                  <a:ext cx="1803330" cy="36031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do Oeste</a:t>
                  </a:r>
                </a:p>
              </p:txBody>
            </p:sp>
            <p:sp>
              <p:nvSpPr>
                <p:cNvPr id="17" name="Seta para a direita 16">
                  <a:hlinkClick r:id="rId7" action="ppaction://hlinksldjump"/>
                </p:cNvPr>
                <p:cNvSpPr/>
                <p:nvPr/>
              </p:nvSpPr>
              <p:spPr>
                <a:xfrm>
                  <a:off x="2492352" y="5068946"/>
                  <a:ext cx="1733482" cy="36031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</a:t>
                  </a:r>
                  <a:r>
                    <a:rPr lang="pt-BR" sz="1100" b="1" dirty="0" smtClean="0">
                      <a:solidFill>
                        <a:srgbClr val="0000FF"/>
                      </a:solidFill>
                    </a:rPr>
                    <a:t>do Pajeú</a:t>
                  </a:r>
                  <a:endParaRPr lang="pt-BR" sz="11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8" name="Elipse 17"/>
                <p:cNvSpPr/>
                <p:nvPr/>
              </p:nvSpPr>
              <p:spPr>
                <a:xfrm>
                  <a:off x="6105569" y="1732439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Elipse 18"/>
                <p:cNvSpPr/>
                <p:nvPr/>
              </p:nvSpPr>
              <p:spPr>
                <a:xfrm>
                  <a:off x="5961113" y="1675296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Elipse 19"/>
                <p:cNvSpPr/>
                <p:nvPr/>
              </p:nvSpPr>
              <p:spPr>
                <a:xfrm>
                  <a:off x="6354797" y="1145137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Elipse 20"/>
                <p:cNvSpPr/>
                <p:nvPr/>
              </p:nvSpPr>
              <p:spPr>
                <a:xfrm>
                  <a:off x="6167479" y="962597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Seta para a direita 21">
                  <a:hlinkClick r:id="rId8" action="ppaction://hlinksldjump"/>
                </p:cNvPr>
                <p:cNvSpPr/>
                <p:nvPr/>
              </p:nvSpPr>
              <p:spPr>
                <a:xfrm>
                  <a:off x="5307715" y="1598012"/>
                  <a:ext cx="1154068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Médio Oeste</a:t>
                  </a:r>
                </a:p>
              </p:txBody>
            </p:sp>
            <p:sp>
              <p:nvSpPr>
                <p:cNvPr id="23" name="Seta para a esquerda 22">
                  <a:hlinkClick r:id="rId9" action="ppaction://hlinksldjump"/>
                </p:cNvPr>
                <p:cNvSpPr/>
                <p:nvPr/>
              </p:nvSpPr>
              <p:spPr>
                <a:xfrm rot="2500657">
                  <a:off x="5809868" y="1914540"/>
                  <a:ext cx="1247726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Serra de Santana</a:t>
                  </a:r>
                </a:p>
              </p:txBody>
            </p:sp>
            <p:sp>
              <p:nvSpPr>
                <p:cNvPr id="24" name="Seta para a esquerda 23">
                  <a:hlinkClick r:id="rId10" action="ppaction://hlinksldjump"/>
                </p:cNvPr>
                <p:cNvSpPr/>
                <p:nvPr/>
              </p:nvSpPr>
              <p:spPr>
                <a:xfrm rot="20778867">
                  <a:off x="6279766" y="881113"/>
                  <a:ext cx="1623950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Sertão Central </a:t>
                  </a:r>
                  <a:r>
                    <a:rPr lang="pt-BR" sz="1100" b="1" dirty="0" err="1">
                      <a:solidFill>
                        <a:srgbClr val="0000FF"/>
                      </a:solidFill>
                    </a:rPr>
                    <a:t>Cabugi</a:t>
                  </a:r>
                  <a:endParaRPr lang="pt-BR" sz="11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5" name="Seta para a direita 24">
                  <a:hlinkClick r:id="rId11" action="ppaction://hlinksldjump"/>
                </p:cNvPr>
                <p:cNvSpPr/>
                <p:nvPr/>
              </p:nvSpPr>
              <p:spPr>
                <a:xfrm rot="1285790">
                  <a:off x="5219778" y="691169"/>
                  <a:ext cx="1108032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Mossoró</a:t>
                  </a:r>
                </a:p>
              </p:txBody>
            </p:sp>
            <p:sp>
              <p:nvSpPr>
                <p:cNvPr id="26" name="Elipse 25"/>
                <p:cNvSpPr/>
                <p:nvPr/>
              </p:nvSpPr>
              <p:spPr>
                <a:xfrm>
                  <a:off x="8327982" y="1776883"/>
                  <a:ext cx="112709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Seta para a direita 26">
                  <a:hlinkClick r:id="rId12" action="ppaction://hlinksldjump"/>
                </p:cNvPr>
                <p:cNvSpPr/>
                <p:nvPr/>
              </p:nvSpPr>
              <p:spPr>
                <a:xfrm rot="20396306">
                  <a:off x="6729773" y="1944669"/>
                  <a:ext cx="1970324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Cerro Corá</a:t>
                  </a:r>
                </a:p>
              </p:txBody>
            </p:sp>
            <p:sp>
              <p:nvSpPr>
                <p:cNvPr id="28" name="Elipse 27"/>
                <p:cNvSpPr/>
                <p:nvPr/>
              </p:nvSpPr>
              <p:spPr>
                <a:xfrm>
                  <a:off x="5115055" y="2804637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Seta para a esquerda 28">
                  <a:hlinkClick r:id="rId13" action="ppaction://hlinksldjump"/>
                </p:cNvPr>
                <p:cNvSpPr/>
                <p:nvPr/>
              </p:nvSpPr>
              <p:spPr>
                <a:xfrm rot="220417">
                  <a:off x="5062623" y="2726293"/>
                  <a:ext cx="1301699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Coremas </a:t>
                  </a:r>
                  <a:r>
                    <a:rPr lang="pt-BR" sz="1100" b="1" dirty="0" err="1">
                      <a:solidFill>
                        <a:srgbClr val="0000FF"/>
                      </a:solidFill>
                    </a:rPr>
                    <a:t>Sabugi</a:t>
                  </a:r>
                  <a:endParaRPr lang="pt-BR" sz="11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30" name="Elipse 29"/>
                <p:cNvSpPr/>
                <p:nvPr/>
              </p:nvSpPr>
              <p:spPr>
                <a:xfrm>
                  <a:off x="6450043" y="4137200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Seta para a esquerda 30">
                  <a:hlinkClick r:id="rId14" action="ppaction://hlinksldjump"/>
                </p:cNvPr>
                <p:cNvSpPr/>
                <p:nvPr/>
              </p:nvSpPr>
              <p:spPr>
                <a:xfrm rot="21421722">
                  <a:off x="6411945" y="4027677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Congo</a:t>
                  </a:r>
                </a:p>
              </p:txBody>
            </p:sp>
            <p:sp>
              <p:nvSpPr>
                <p:cNvPr id="32" name="Elipse 31"/>
                <p:cNvSpPr/>
                <p:nvPr/>
              </p:nvSpPr>
              <p:spPr>
                <a:xfrm>
                  <a:off x="7054857" y="3521327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Seta para a esquerda 32">
                  <a:hlinkClick r:id="rId15" action="ppaction://hlinksldjump"/>
                </p:cNvPr>
                <p:cNvSpPr/>
                <p:nvPr/>
              </p:nvSpPr>
              <p:spPr>
                <a:xfrm rot="20870275">
                  <a:off x="6878222" y="3370534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Cariri</a:t>
                  </a:r>
                </a:p>
              </p:txBody>
            </p:sp>
            <p:sp>
              <p:nvSpPr>
                <p:cNvPr id="34" name="Elipse 33"/>
                <p:cNvSpPr/>
                <p:nvPr/>
              </p:nvSpPr>
              <p:spPr>
                <a:xfrm>
                  <a:off x="6062709" y="4221253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Elipse 34"/>
                <p:cNvSpPr/>
                <p:nvPr/>
              </p:nvSpPr>
              <p:spPr>
                <a:xfrm>
                  <a:off x="7927324" y="3678147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Seta para a esquerda 35">
                  <a:hlinkClick r:id="rId16" action="ppaction://hlinksldjump"/>
                </p:cNvPr>
                <p:cNvSpPr/>
                <p:nvPr/>
              </p:nvSpPr>
              <p:spPr>
                <a:xfrm rot="1574853">
                  <a:off x="7830510" y="3795068"/>
                  <a:ext cx="890553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Acauã</a:t>
                  </a:r>
                </a:p>
              </p:txBody>
            </p:sp>
            <p:sp>
              <p:nvSpPr>
                <p:cNvPr id="37" name="Elipse 36"/>
                <p:cNvSpPr/>
                <p:nvPr/>
              </p:nvSpPr>
              <p:spPr>
                <a:xfrm>
                  <a:off x="4172069" y="2472121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Elipse 37"/>
                <p:cNvSpPr/>
                <p:nvPr/>
              </p:nvSpPr>
              <p:spPr>
                <a:xfrm>
                  <a:off x="4113335" y="2948634"/>
                  <a:ext cx="95246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Seta para a esquerda 38">
                  <a:hlinkClick r:id="rId17" action="ppaction://hlinksldjump"/>
                </p:cNvPr>
                <p:cNvSpPr/>
                <p:nvPr/>
              </p:nvSpPr>
              <p:spPr>
                <a:xfrm rot="20870275">
                  <a:off x="4145083" y="2297518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000" b="1" dirty="0">
                      <a:solidFill>
                        <a:srgbClr val="0000FF"/>
                      </a:solidFill>
                    </a:rPr>
                    <a:t>Sousa</a:t>
                  </a:r>
                </a:p>
              </p:txBody>
            </p:sp>
            <p:sp>
              <p:nvSpPr>
                <p:cNvPr id="40" name="Seta para a esquerda 39">
                  <a:hlinkClick r:id="rId18" action="ppaction://hlinksldjump"/>
                </p:cNvPr>
                <p:cNvSpPr/>
                <p:nvPr/>
              </p:nvSpPr>
              <p:spPr>
                <a:xfrm rot="308156">
                  <a:off x="4069624" y="2892451"/>
                  <a:ext cx="888965" cy="303174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000" b="1" dirty="0">
                      <a:solidFill>
                        <a:srgbClr val="0000FF"/>
                      </a:solidFill>
                    </a:rPr>
                    <a:t>Eng. Ávidos</a:t>
                  </a:r>
                </a:p>
              </p:txBody>
            </p:sp>
            <p:sp>
              <p:nvSpPr>
                <p:cNvPr id="41" name="Elipse 40"/>
                <p:cNvSpPr/>
                <p:nvPr/>
              </p:nvSpPr>
              <p:spPr>
                <a:xfrm>
                  <a:off x="7164390" y="3791168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Seta para a esquerda 41">
                  <a:hlinkClick r:id="rId19" action="ppaction://hlinksldjump"/>
                </p:cNvPr>
                <p:cNvSpPr/>
                <p:nvPr/>
              </p:nvSpPr>
              <p:spPr>
                <a:xfrm rot="1574853">
                  <a:off x="7101063" y="3935379"/>
                  <a:ext cx="1131991" cy="303174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Boqueirão</a:t>
                  </a:r>
                </a:p>
              </p:txBody>
            </p:sp>
            <p:sp>
              <p:nvSpPr>
                <p:cNvPr id="43" name="Seta para a direita 42">
                  <a:hlinkClick r:id="rId20" action="ppaction://hlinksldjump"/>
                </p:cNvPr>
                <p:cNvSpPr/>
                <p:nvPr/>
              </p:nvSpPr>
              <p:spPr>
                <a:xfrm rot="3534796">
                  <a:off x="5434891" y="3651816"/>
                  <a:ext cx="1006896" cy="36034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Camalaú</a:t>
                  </a:r>
                </a:p>
              </p:txBody>
            </p:sp>
          </p:grpSp>
          <p:sp>
            <p:nvSpPr>
              <p:cNvPr id="11" name="Seta para a esquerda 10">
                <a:hlinkClick r:id="rId21" action="ppaction://hlinksldjump"/>
              </p:cNvPr>
              <p:cNvSpPr/>
              <p:nvPr/>
            </p:nvSpPr>
            <p:spPr bwMode="auto">
              <a:xfrm rot="21396425">
                <a:off x="4545296" y="5905109"/>
                <a:ext cx="1302839" cy="301626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>
                  <a:defRPr/>
                </a:pPr>
                <a:r>
                  <a:rPr lang="pt-BR" sz="1100" b="1" dirty="0">
                    <a:solidFill>
                      <a:srgbClr val="0000FF"/>
                    </a:solidFill>
                  </a:rPr>
                  <a:t>Canal </a:t>
                </a:r>
                <a:r>
                  <a:rPr lang="pt-BR" sz="1100" b="1" dirty="0" err="1" smtClean="0">
                    <a:solidFill>
                      <a:srgbClr val="0000FF"/>
                    </a:solidFill>
                  </a:rPr>
                  <a:t>Xingô</a:t>
                </a:r>
                <a:endParaRPr lang="pt-BR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Elipse 11"/>
              <p:cNvSpPr/>
              <p:nvPr/>
            </p:nvSpPr>
            <p:spPr bwMode="auto">
              <a:xfrm>
                <a:off x="4531295" y="6037940"/>
                <a:ext cx="112713" cy="12065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800" b="1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4" name="Grupo 89"/>
          <p:cNvGrpSpPr>
            <a:grpSpLocks/>
          </p:cNvGrpSpPr>
          <p:nvPr/>
        </p:nvGrpSpPr>
        <p:grpSpPr bwMode="auto">
          <a:xfrm>
            <a:off x="2845670" y="2686050"/>
            <a:ext cx="3066379" cy="2776538"/>
            <a:chOff x="2956694" y="2686050"/>
            <a:chExt cx="3066284" cy="2776538"/>
          </a:xfrm>
        </p:grpSpPr>
        <p:sp>
          <p:nvSpPr>
            <p:cNvPr id="45" name="Freeform 156">
              <a:hlinkClick r:id="rId4" action="ppaction://hlinksldjump"/>
            </p:cNvPr>
            <p:cNvSpPr>
              <a:spLocks/>
            </p:cNvSpPr>
            <p:nvPr/>
          </p:nvSpPr>
          <p:spPr bwMode="auto">
            <a:xfrm>
              <a:off x="4251327" y="4211638"/>
              <a:ext cx="1771651" cy="1250950"/>
            </a:xfrm>
            <a:custGeom>
              <a:avLst/>
              <a:gdLst>
                <a:gd name="T0" fmla="*/ 0 w 1116"/>
                <a:gd name="T1" fmla="*/ 2147483647 h 788"/>
                <a:gd name="T2" fmla="*/ 2147483647 w 1116"/>
                <a:gd name="T3" fmla="*/ 2147483647 h 788"/>
                <a:gd name="T4" fmla="*/ 2147483647 w 1116"/>
                <a:gd name="T5" fmla="*/ 2147483647 h 788"/>
                <a:gd name="T6" fmla="*/ 2147483647 w 1116"/>
                <a:gd name="T7" fmla="*/ 2147483647 h 788"/>
                <a:gd name="T8" fmla="*/ 2147483647 w 1116"/>
                <a:gd name="T9" fmla="*/ 2147483647 h 788"/>
                <a:gd name="T10" fmla="*/ 2147483647 w 1116"/>
                <a:gd name="T11" fmla="*/ 2147483647 h 788"/>
                <a:gd name="T12" fmla="*/ 2147483647 w 1116"/>
                <a:gd name="T13" fmla="*/ 2147483647 h 788"/>
                <a:gd name="T14" fmla="*/ 2147483647 w 1116"/>
                <a:gd name="T15" fmla="*/ 2147483647 h 788"/>
                <a:gd name="T16" fmla="*/ 2147483647 w 1116"/>
                <a:gd name="T17" fmla="*/ 2147483647 h 788"/>
                <a:gd name="T18" fmla="*/ 2147483647 w 1116"/>
                <a:gd name="T19" fmla="*/ 2147483647 h 788"/>
                <a:gd name="T20" fmla="*/ 2147483647 w 1116"/>
                <a:gd name="T21" fmla="*/ 2147483647 h 788"/>
                <a:gd name="T22" fmla="*/ 2147483647 w 1116"/>
                <a:gd name="T23" fmla="*/ 2147483647 h 788"/>
                <a:gd name="T24" fmla="*/ 2147483647 w 1116"/>
                <a:gd name="T25" fmla="*/ 2147483647 h 788"/>
                <a:gd name="T26" fmla="*/ 2147483647 w 1116"/>
                <a:gd name="T27" fmla="*/ 2147483647 h 788"/>
                <a:gd name="T28" fmla="*/ 2147483647 w 1116"/>
                <a:gd name="T29" fmla="*/ 2147483647 h 788"/>
                <a:gd name="T30" fmla="*/ 2147483647 w 1116"/>
                <a:gd name="T31" fmla="*/ 2147483647 h 788"/>
                <a:gd name="T32" fmla="*/ 2147483647 w 1116"/>
                <a:gd name="T33" fmla="*/ 0 h 7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6" h="788">
                  <a:moveTo>
                    <a:pt x="0" y="756"/>
                  </a:moveTo>
                  <a:cubicBezTo>
                    <a:pt x="56" y="784"/>
                    <a:pt x="32" y="788"/>
                    <a:pt x="72" y="768"/>
                  </a:cubicBezTo>
                  <a:cubicBezTo>
                    <a:pt x="82" y="737"/>
                    <a:pt x="107" y="737"/>
                    <a:pt x="132" y="720"/>
                  </a:cubicBezTo>
                  <a:cubicBezTo>
                    <a:pt x="146" y="678"/>
                    <a:pt x="118" y="577"/>
                    <a:pt x="174" y="558"/>
                  </a:cubicBezTo>
                  <a:cubicBezTo>
                    <a:pt x="220" y="512"/>
                    <a:pt x="301" y="513"/>
                    <a:pt x="360" y="510"/>
                  </a:cubicBezTo>
                  <a:cubicBezTo>
                    <a:pt x="406" y="499"/>
                    <a:pt x="436" y="475"/>
                    <a:pt x="474" y="450"/>
                  </a:cubicBezTo>
                  <a:cubicBezTo>
                    <a:pt x="477" y="440"/>
                    <a:pt x="516" y="366"/>
                    <a:pt x="528" y="354"/>
                  </a:cubicBezTo>
                  <a:cubicBezTo>
                    <a:pt x="532" y="350"/>
                    <a:pt x="540" y="351"/>
                    <a:pt x="546" y="348"/>
                  </a:cubicBezTo>
                  <a:cubicBezTo>
                    <a:pt x="566" y="338"/>
                    <a:pt x="587" y="325"/>
                    <a:pt x="606" y="312"/>
                  </a:cubicBezTo>
                  <a:cubicBezTo>
                    <a:pt x="624" y="275"/>
                    <a:pt x="638" y="271"/>
                    <a:pt x="678" y="264"/>
                  </a:cubicBezTo>
                  <a:cubicBezTo>
                    <a:pt x="696" y="252"/>
                    <a:pt x="714" y="246"/>
                    <a:pt x="732" y="234"/>
                  </a:cubicBezTo>
                  <a:cubicBezTo>
                    <a:pt x="743" y="202"/>
                    <a:pt x="771" y="206"/>
                    <a:pt x="804" y="198"/>
                  </a:cubicBezTo>
                  <a:cubicBezTo>
                    <a:pt x="891" y="176"/>
                    <a:pt x="824" y="182"/>
                    <a:pt x="870" y="162"/>
                  </a:cubicBezTo>
                  <a:cubicBezTo>
                    <a:pt x="897" y="150"/>
                    <a:pt x="889" y="162"/>
                    <a:pt x="912" y="150"/>
                  </a:cubicBezTo>
                  <a:cubicBezTo>
                    <a:pt x="938" y="137"/>
                    <a:pt x="963" y="121"/>
                    <a:pt x="990" y="108"/>
                  </a:cubicBezTo>
                  <a:cubicBezTo>
                    <a:pt x="1012" y="64"/>
                    <a:pt x="1025" y="45"/>
                    <a:pt x="1068" y="24"/>
                  </a:cubicBezTo>
                  <a:cubicBezTo>
                    <a:pt x="1084" y="16"/>
                    <a:pt x="1097" y="0"/>
                    <a:pt x="1116" y="0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6" name="Text Box 157">
              <a:hlinkClick r:id="rId2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786834" y="3491483"/>
              <a:ext cx="14478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>
                  <a:solidFill>
                    <a:srgbClr val="008000"/>
                  </a:solidFill>
                </a:rPr>
                <a:t>EIXO NORTE</a:t>
              </a:r>
            </a:p>
          </p:txBody>
        </p:sp>
        <p:sp>
          <p:nvSpPr>
            <p:cNvPr id="47" name="Text Box 158">
              <a:hlinkClick r:id="rId2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427539" y="5140326"/>
              <a:ext cx="12954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>
                  <a:solidFill>
                    <a:srgbClr val="008000"/>
                  </a:solidFill>
                </a:rPr>
                <a:t>EIXO LESTE</a:t>
              </a:r>
            </a:p>
          </p:txBody>
        </p:sp>
        <p:sp>
          <p:nvSpPr>
            <p:cNvPr id="48" name="Forma livre 75">
              <a:hlinkClick r:id="rId4" action="ppaction://hlinksldjump"/>
            </p:cNvPr>
            <p:cNvSpPr>
              <a:spLocks/>
            </p:cNvSpPr>
            <p:nvPr/>
          </p:nvSpPr>
          <p:spPr bwMode="auto">
            <a:xfrm>
              <a:off x="2956694" y="2686050"/>
              <a:ext cx="1111250" cy="2317750"/>
            </a:xfrm>
            <a:custGeom>
              <a:avLst/>
              <a:gdLst>
                <a:gd name="T0" fmla="*/ 0 w 1111250"/>
                <a:gd name="T1" fmla="*/ 2317750 h 2317750"/>
                <a:gd name="T2" fmla="*/ 57150 w 1111250"/>
                <a:gd name="T3" fmla="*/ 2190750 h 2317750"/>
                <a:gd name="T4" fmla="*/ 139700 w 1111250"/>
                <a:gd name="T5" fmla="*/ 2108200 h 2317750"/>
                <a:gd name="T6" fmla="*/ 69850 w 1111250"/>
                <a:gd name="T7" fmla="*/ 2006600 h 2317750"/>
                <a:gd name="T8" fmla="*/ 57150 w 1111250"/>
                <a:gd name="T9" fmla="*/ 1892300 h 2317750"/>
                <a:gd name="T10" fmla="*/ 184150 w 1111250"/>
                <a:gd name="T11" fmla="*/ 1854200 h 2317750"/>
                <a:gd name="T12" fmla="*/ 260350 w 1111250"/>
                <a:gd name="T13" fmla="*/ 1803400 h 2317750"/>
                <a:gd name="T14" fmla="*/ 323850 w 1111250"/>
                <a:gd name="T15" fmla="*/ 1720850 h 2317750"/>
                <a:gd name="T16" fmla="*/ 457200 w 1111250"/>
                <a:gd name="T17" fmla="*/ 1606550 h 2317750"/>
                <a:gd name="T18" fmla="*/ 495300 w 1111250"/>
                <a:gd name="T19" fmla="*/ 1435100 h 2317750"/>
                <a:gd name="T20" fmla="*/ 482600 w 1111250"/>
                <a:gd name="T21" fmla="*/ 1333500 h 2317750"/>
                <a:gd name="T22" fmla="*/ 514350 w 1111250"/>
                <a:gd name="T23" fmla="*/ 1250950 h 2317750"/>
                <a:gd name="T24" fmla="*/ 609600 w 1111250"/>
                <a:gd name="T25" fmla="*/ 1212850 h 2317750"/>
                <a:gd name="T26" fmla="*/ 723900 w 1111250"/>
                <a:gd name="T27" fmla="*/ 1123950 h 2317750"/>
                <a:gd name="T28" fmla="*/ 869950 w 1111250"/>
                <a:gd name="T29" fmla="*/ 1047750 h 2317750"/>
                <a:gd name="T30" fmla="*/ 901700 w 1111250"/>
                <a:gd name="T31" fmla="*/ 939800 h 2317750"/>
                <a:gd name="T32" fmla="*/ 939800 w 1111250"/>
                <a:gd name="T33" fmla="*/ 844550 h 2317750"/>
                <a:gd name="T34" fmla="*/ 1022350 w 1111250"/>
                <a:gd name="T35" fmla="*/ 774700 h 2317750"/>
                <a:gd name="T36" fmla="*/ 1066800 w 1111250"/>
                <a:gd name="T37" fmla="*/ 666750 h 2317750"/>
                <a:gd name="T38" fmla="*/ 1079500 w 1111250"/>
                <a:gd name="T39" fmla="*/ 533400 h 2317750"/>
                <a:gd name="T40" fmla="*/ 1111250 w 1111250"/>
                <a:gd name="T41" fmla="*/ 419100 h 2317750"/>
                <a:gd name="T42" fmla="*/ 1092200 w 1111250"/>
                <a:gd name="T43" fmla="*/ 323850 h 2317750"/>
                <a:gd name="T44" fmla="*/ 1022350 w 1111250"/>
                <a:gd name="T45" fmla="*/ 228600 h 2317750"/>
                <a:gd name="T46" fmla="*/ 984250 w 1111250"/>
                <a:gd name="T47" fmla="*/ 120650 h 2317750"/>
                <a:gd name="T48" fmla="*/ 1028700 w 1111250"/>
                <a:gd name="T49" fmla="*/ 0 h 23177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11250" h="2317750">
                  <a:moveTo>
                    <a:pt x="0" y="2317750"/>
                  </a:moveTo>
                  <a:cubicBezTo>
                    <a:pt x="16933" y="2271712"/>
                    <a:pt x="33867" y="2225675"/>
                    <a:pt x="57150" y="2190750"/>
                  </a:cubicBezTo>
                  <a:cubicBezTo>
                    <a:pt x="80433" y="2155825"/>
                    <a:pt x="137583" y="2138892"/>
                    <a:pt x="139700" y="2108200"/>
                  </a:cubicBezTo>
                  <a:cubicBezTo>
                    <a:pt x="141817" y="2077508"/>
                    <a:pt x="83608" y="2042583"/>
                    <a:pt x="69850" y="2006600"/>
                  </a:cubicBezTo>
                  <a:cubicBezTo>
                    <a:pt x="56092" y="1970617"/>
                    <a:pt x="38100" y="1917700"/>
                    <a:pt x="57150" y="1892300"/>
                  </a:cubicBezTo>
                  <a:cubicBezTo>
                    <a:pt x="76200" y="1866900"/>
                    <a:pt x="150283" y="1869017"/>
                    <a:pt x="184150" y="1854200"/>
                  </a:cubicBezTo>
                  <a:cubicBezTo>
                    <a:pt x="218017" y="1839383"/>
                    <a:pt x="237067" y="1825625"/>
                    <a:pt x="260350" y="1803400"/>
                  </a:cubicBezTo>
                  <a:cubicBezTo>
                    <a:pt x="283633" y="1781175"/>
                    <a:pt x="291042" y="1753658"/>
                    <a:pt x="323850" y="1720850"/>
                  </a:cubicBezTo>
                  <a:cubicBezTo>
                    <a:pt x="356658" y="1688042"/>
                    <a:pt x="428625" y="1654175"/>
                    <a:pt x="457200" y="1606550"/>
                  </a:cubicBezTo>
                  <a:cubicBezTo>
                    <a:pt x="485775" y="1558925"/>
                    <a:pt x="491067" y="1480608"/>
                    <a:pt x="495300" y="1435100"/>
                  </a:cubicBezTo>
                  <a:cubicBezTo>
                    <a:pt x="499533" y="1389592"/>
                    <a:pt x="479425" y="1364192"/>
                    <a:pt x="482600" y="1333500"/>
                  </a:cubicBezTo>
                  <a:cubicBezTo>
                    <a:pt x="485775" y="1302808"/>
                    <a:pt x="493183" y="1271058"/>
                    <a:pt x="514350" y="1250950"/>
                  </a:cubicBezTo>
                  <a:cubicBezTo>
                    <a:pt x="535517" y="1230842"/>
                    <a:pt x="574675" y="1234017"/>
                    <a:pt x="609600" y="1212850"/>
                  </a:cubicBezTo>
                  <a:cubicBezTo>
                    <a:pt x="644525" y="1191683"/>
                    <a:pt x="680508" y="1151467"/>
                    <a:pt x="723900" y="1123950"/>
                  </a:cubicBezTo>
                  <a:cubicBezTo>
                    <a:pt x="767292" y="1096433"/>
                    <a:pt x="840317" y="1078442"/>
                    <a:pt x="869950" y="1047750"/>
                  </a:cubicBezTo>
                  <a:cubicBezTo>
                    <a:pt x="899583" y="1017058"/>
                    <a:pt x="890058" y="973667"/>
                    <a:pt x="901700" y="939800"/>
                  </a:cubicBezTo>
                  <a:cubicBezTo>
                    <a:pt x="913342" y="905933"/>
                    <a:pt x="919692" y="872067"/>
                    <a:pt x="939800" y="844550"/>
                  </a:cubicBezTo>
                  <a:cubicBezTo>
                    <a:pt x="959908" y="817033"/>
                    <a:pt x="1001183" y="804333"/>
                    <a:pt x="1022350" y="774700"/>
                  </a:cubicBezTo>
                  <a:cubicBezTo>
                    <a:pt x="1043517" y="745067"/>
                    <a:pt x="1057275" y="706967"/>
                    <a:pt x="1066800" y="666750"/>
                  </a:cubicBezTo>
                  <a:cubicBezTo>
                    <a:pt x="1076325" y="626533"/>
                    <a:pt x="1072092" y="574675"/>
                    <a:pt x="1079500" y="533400"/>
                  </a:cubicBezTo>
                  <a:cubicBezTo>
                    <a:pt x="1086908" y="492125"/>
                    <a:pt x="1109133" y="454025"/>
                    <a:pt x="1111250" y="419100"/>
                  </a:cubicBezTo>
                  <a:cubicBezTo>
                    <a:pt x="1113367" y="384175"/>
                    <a:pt x="1107017" y="355600"/>
                    <a:pt x="1092200" y="323850"/>
                  </a:cubicBezTo>
                  <a:cubicBezTo>
                    <a:pt x="1077383" y="292100"/>
                    <a:pt x="1040342" y="262467"/>
                    <a:pt x="1022350" y="228600"/>
                  </a:cubicBezTo>
                  <a:cubicBezTo>
                    <a:pt x="1004358" y="194733"/>
                    <a:pt x="983192" y="158750"/>
                    <a:pt x="984250" y="120650"/>
                  </a:cubicBezTo>
                  <a:cubicBezTo>
                    <a:pt x="985308" y="82550"/>
                    <a:pt x="1007004" y="41275"/>
                    <a:pt x="1028700" y="0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9" name="Text Box 157"/>
            <p:cNvSpPr txBox="1">
              <a:spLocks noChangeArrowheads="1"/>
            </p:cNvSpPr>
            <p:nvPr/>
          </p:nvSpPr>
          <p:spPr bwMode="auto">
            <a:xfrm rot="18569171">
              <a:off x="3034416" y="3909363"/>
              <a:ext cx="1447846" cy="304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 smtClean="0">
                  <a:solidFill>
                    <a:srgbClr val="008000"/>
                  </a:solidFill>
                  <a:latin typeface="Arial Black" pitchFamily="34" charset="0"/>
                </a:rPr>
                <a:t>260 km</a:t>
              </a:r>
              <a:endParaRPr lang="pt-BR" sz="1400" b="1" dirty="0">
                <a:solidFill>
                  <a:srgbClr val="008000"/>
                </a:solidFill>
                <a:latin typeface="Arial Black" pitchFamily="34" charset="0"/>
              </a:endParaRPr>
            </a:p>
          </p:txBody>
        </p:sp>
        <p:sp>
          <p:nvSpPr>
            <p:cNvPr id="50" name="Text Box 158"/>
            <p:cNvSpPr txBox="1">
              <a:spLocks noChangeArrowheads="1"/>
            </p:cNvSpPr>
            <p:nvPr/>
          </p:nvSpPr>
          <p:spPr bwMode="auto">
            <a:xfrm rot="19369720">
              <a:off x="4458023" y="4452703"/>
              <a:ext cx="12954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 smtClean="0">
                  <a:solidFill>
                    <a:srgbClr val="008000"/>
                  </a:solidFill>
                  <a:latin typeface="Arial Black" pitchFamily="34" charset="0"/>
                </a:rPr>
                <a:t>217 km</a:t>
              </a:r>
              <a:endParaRPr lang="pt-BR" sz="1400" b="1" dirty="0">
                <a:solidFill>
                  <a:srgbClr val="008000"/>
                </a:solidFill>
                <a:latin typeface="Arial Black" pitchFamily="34" charset="0"/>
              </a:endParaRPr>
            </a:p>
          </p:txBody>
        </p:sp>
      </p:grpSp>
      <p:sp>
        <p:nvSpPr>
          <p:cNvPr id="51" name="CaixaDeTexto 14"/>
          <p:cNvSpPr txBox="1">
            <a:spLocks noChangeArrowheads="1"/>
          </p:cNvSpPr>
          <p:nvPr/>
        </p:nvSpPr>
        <p:spPr bwMode="auto">
          <a:xfrm>
            <a:off x="-69154" y="2719093"/>
            <a:ext cx="2586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Eixos Principais do PISF</a:t>
            </a:r>
            <a:endParaRPr lang="pt-BR" sz="1400" b="1" dirty="0">
              <a:solidFill>
                <a:srgbClr val="008000"/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-63799" y="31722"/>
            <a:ext cx="9141843" cy="6808814"/>
            <a:chOff x="-63799" y="31722"/>
            <a:chExt cx="9141843" cy="6808814"/>
          </a:xfrm>
        </p:grpSpPr>
        <p:grpSp>
          <p:nvGrpSpPr>
            <p:cNvPr id="53" name="Grupo 52"/>
            <p:cNvGrpSpPr/>
            <p:nvPr/>
          </p:nvGrpSpPr>
          <p:grpSpPr>
            <a:xfrm>
              <a:off x="-63799" y="31722"/>
              <a:ext cx="9141843" cy="6808814"/>
              <a:chOff x="-63799" y="31722"/>
              <a:chExt cx="9141843" cy="6808814"/>
            </a:xfrm>
          </p:grpSpPr>
          <p:sp>
            <p:nvSpPr>
              <p:cNvPr id="55" name="CaixaDeTexto 54"/>
              <p:cNvSpPr txBox="1">
                <a:spLocks noChangeArrowheads="1"/>
              </p:cNvSpPr>
              <p:nvPr/>
            </p:nvSpPr>
            <p:spPr bwMode="auto">
              <a:xfrm>
                <a:off x="5796136" y="5013176"/>
                <a:ext cx="823913" cy="261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sz="1100" b="1" dirty="0">
                    <a:solidFill>
                      <a:srgbClr val="FF0000"/>
                    </a:solidFill>
                    <a:latin typeface="Arial Black" pitchFamily="34" charset="0"/>
                  </a:rPr>
                  <a:t>419 Km</a:t>
                </a:r>
              </a:p>
            </p:txBody>
          </p:sp>
          <p:sp>
            <p:nvSpPr>
              <p:cNvPr id="56" name="Seta para a esquerda 55">
                <a:hlinkClick r:id="rId24" action="ppaction://hlinksldjump"/>
              </p:cNvPr>
              <p:cNvSpPr/>
              <p:nvPr/>
            </p:nvSpPr>
            <p:spPr bwMode="auto">
              <a:xfrm>
                <a:off x="5634238" y="4825727"/>
                <a:ext cx="1812925" cy="303213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Adutora do Agreste</a:t>
                </a:r>
              </a:p>
            </p:txBody>
          </p:sp>
          <p:grpSp>
            <p:nvGrpSpPr>
              <p:cNvPr id="57" name="Grupo 56"/>
              <p:cNvGrpSpPr/>
              <p:nvPr/>
            </p:nvGrpSpPr>
            <p:grpSpPr>
              <a:xfrm>
                <a:off x="-63799" y="31722"/>
                <a:ext cx="9141843" cy="6808814"/>
                <a:chOff x="-63799" y="31722"/>
                <a:chExt cx="9141843" cy="6808814"/>
              </a:xfrm>
            </p:grpSpPr>
            <p:sp>
              <p:nvSpPr>
                <p:cNvPr id="58" name="CaixaDeTexto 57"/>
                <p:cNvSpPr txBox="1">
                  <a:spLocks noChangeArrowheads="1"/>
                </p:cNvSpPr>
                <p:nvPr/>
              </p:nvSpPr>
              <p:spPr bwMode="auto">
                <a:xfrm>
                  <a:off x="6043019" y="4558506"/>
                  <a:ext cx="977900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l" eaLnBrk="1" hangingPunct="1"/>
                  <a:r>
                    <a:rPr lang="pt-BR" sz="1100" b="1" dirty="0" smtClean="0">
                      <a:solidFill>
                        <a:srgbClr val="FF0000"/>
                      </a:solidFill>
                      <a:latin typeface="Arial Black" pitchFamily="34" charset="0"/>
                    </a:rPr>
                    <a:t>71 </a:t>
                  </a:r>
                  <a:r>
                    <a:rPr lang="pt-BR" sz="1100" b="1" dirty="0">
                      <a:solidFill>
                        <a:srgbClr val="FF0000"/>
                      </a:solidFill>
                      <a:latin typeface="Arial Black" pitchFamily="34" charset="0"/>
                    </a:rPr>
                    <a:t>Km</a:t>
                  </a:r>
                </a:p>
              </p:txBody>
            </p:sp>
            <p:sp>
              <p:nvSpPr>
                <p:cNvPr id="59" name="CaixaDeTexto 58"/>
                <p:cNvSpPr txBox="1">
                  <a:spLocks noChangeArrowheads="1"/>
                </p:cNvSpPr>
                <p:nvPr/>
              </p:nvSpPr>
              <p:spPr bwMode="auto">
                <a:xfrm>
                  <a:off x="7986588" y="3600698"/>
                  <a:ext cx="977900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l" eaLnBrk="1" hangingPunct="1"/>
                  <a:r>
                    <a:rPr lang="pt-BR" sz="1100" b="1" dirty="0">
                      <a:solidFill>
                        <a:srgbClr val="FF0000"/>
                      </a:solidFill>
                      <a:latin typeface="Arial Black" pitchFamily="34" charset="0"/>
                    </a:rPr>
                    <a:t>112 Km</a:t>
                  </a:r>
                </a:p>
              </p:txBody>
            </p:sp>
            <p:grpSp>
              <p:nvGrpSpPr>
                <p:cNvPr id="60" name="Grupo 59"/>
                <p:cNvGrpSpPr/>
                <p:nvPr/>
              </p:nvGrpSpPr>
              <p:grpSpPr>
                <a:xfrm>
                  <a:off x="-63799" y="31722"/>
                  <a:ext cx="9141843" cy="6808814"/>
                  <a:chOff x="-63799" y="31722"/>
                  <a:chExt cx="9141843" cy="6808814"/>
                </a:xfrm>
              </p:grpSpPr>
              <p:sp>
                <p:nvSpPr>
                  <p:cNvPr id="61" name="CaixaDeTexto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61852" y="4509120"/>
                    <a:ext cx="977900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 smtClean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103 </a:t>
                    </a:r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Km</a:t>
                    </a:r>
                  </a:p>
                </p:txBody>
              </p:sp>
              <p:sp>
                <p:nvSpPr>
                  <p:cNvPr id="62" name="CaixaDeTexto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24814" y="3960738"/>
                    <a:ext cx="977900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160 </a:t>
                    </a:r>
                    <a:r>
                      <a:rPr lang="pt-BR" sz="1100" b="1" dirty="0" smtClean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Km</a:t>
                    </a:r>
                    <a:endParaRPr lang="pt-BR" sz="1100" b="1" dirty="0">
                      <a:solidFill>
                        <a:srgbClr val="FF0000"/>
                      </a:solidFill>
                      <a:latin typeface="Arial Black" pitchFamily="34" charset="0"/>
                    </a:endParaRPr>
                  </a:p>
                </p:txBody>
              </p:sp>
              <p:sp>
                <p:nvSpPr>
                  <p:cNvPr id="63" name="CaixaDeTexto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83968" y="2132856"/>
                    <a:ext cx="97790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000" b="1" dirty="0" smtClean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113 </a:t>
                    </a:r>
                    <a:r>
                      <a:rPr lang="pt-BR" sz="10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Km</a:t>
                    </a:r>
                  </a:p>
                </p:txBody>
              </p:sp>
              <p:sp>
                <p:nvSpPr>
                  <p:cNvPr id="64" name="Forma livre 63"/>
                  <p:cNvSpPr/>
                  <p:nvPr/>
                </p:nvSpPr>
                <p:spPr>
                  <a:xfrm>
                    <a:off x="4088647" y="31722"/>
                    <a:ext cx="286702" cy="996214"/>
                  </a:xfrm>
                  <a:custGeom>
                    <a:avLst/>
                    <a:gdLst>
                      <a:gd name="connsiteX0" fmla="*/ 0 w 123644"/>
                      <a:gd name="connsiteY0" fmla="*/ 1063924 h 1063924"/>
                      <a:gd name="connsiteX1" fmla="*/ 69011 w 123644"/>
                      <a:gd name="connsiteY1" fmla="*/ 796505 h 1063924"/>
                      <a:gd name="connsiteX2" fmla="*/ 69011 w 123644"/>
                      <a:gd name="connsiteY2" fmla="*/ 606724 h 1063924"/>
                      <a:gd name="connsiteX3" fmla="*/ 120769 w 123644"/>
                      <a:gd name="connsiteY3" fmla="*/ 382437 h 1063924"/>
                      <a:gd name="connsiteX4" fmla="*/ 51758 w 123644"/>
                      <a:gd name="connsiteY4" fmla="*/ 71887 h 1063924"/>
                      <a:gd name="connsiteX5" fmla="*/ 17252 w 123644"/>
                      <a:gd name="connsiteY5" fmla="*/ 11502 h 1063924"/>
                      <a:gd name="connsiteX6" fmla="*/ 17252 w 123644"/>
                      <a:gd name="connsiteY6" fmla="*/ 2875 h 1063924"/>
                      <a:gd name="connsiteX0" fmla="*/ 0 w 220481"/>
                      <a:gd name="connsiteY0" fmla="*/ 1063924 h 1063924"/>
                      <a:gd name="connsiteX1" fmla="*/ 69011 w 220481"/>
                      <a:gd name="connsiteY1" fmla="*/ 796505 h 1063924"/>
                      <a:gd name="connsiteX2" fmla="*/ 211855 w 220481"/>
                      <a:gd name="connsiteY2" fmla="*/ 606724 h 1063924"/>
                      <a:gd name="connsiteX3" fmla="*/ 120769 w 220481"/>
                      <a:gd name="connsiteY3" fmla="*/ 382437 h 1063924"/>
                      <a:gd name="connsiteX4" fmla="*/ 51758 w 220481"/>
                      <a:gd name="connsiteY4" fmla="*/ 71887 h 1063924"/>
                      <a:gd name="connsiteX5" fmla="*/ 17252 w 220481"/>
                      <a:gd name="connsiteY5" fmla="*/ 11502 h 1063924"/>
                      <a:gd name="connsiteX6" fmla="*/ 17252 w 220481"/>
                      <a:gd name="connsiteY6" fmla="*/ 2875 h 1063924"/>
                      <a:gd name="connsiteX0" fmla="*/ 0 w 290296"/>
                      <a:gd name="connsiteY0" fmla="*/ 1063924 h 1063924"/>
                      <a:gd name="connsiteX1" fmla="*/ 69011 w 290296"/>
                      <a:gd name="connsiteY1" fmla="*/ 796505 h 1063924"/>
                      <a:gd name="connsiteX2" fmla="*/ 211855 w 290296"/>
                      <a:gd name="connsiteY2" fmla="*/ 606724 h 1063924"/>
                      <a:gd name="connsiteX3" fmla="*/ 263613 w 290296"/>
                      <a:gd name="connsiteY3" fmla="*/ 382437 h 1063924"/>
                      <a:gd name="connsiteX4" fmla="*/ 51758 w 290296"/>
                      <a:gd name="connsiteY4" fmla="*/ 71887 h 1063924"/>
                      <a:gd name="connsiteX5" fmla="*/ 17252 w 290296"/>
                      <a:gd name="connsiteY5" fmla="*/ 11502 h 1063924"/>
                      <a:gd name="connsiteX6" fmla="*/ 17252 w 290296"/>
                      <a:gd name="connsiteY6" fmla="*/ 2875 h 1063924"/>
                      <a:gd name="connsiteX0" fmla="*/ 0 w 290296"/>
                      <a:gd name="connsiteY0" fmla="*/ 1348263 h 1348263"/>
                      <a:gd name="connsiteX1" fmla="*/ 69011 w 290296"/>
                      <a:gd name="connsiteY1" fmla="*/ 1080844 h 1348263"/>
                      <a:gd name="connsiteX2" fmla="*/ 211855 w 290296"/>
                      <a:gd name="connsiteY2" fmla="*/ 891063 h 1348263"/>
                      <a:gd name="connsiteX3" fmla="*/ 263613 w 290296"/>
                      <a:gd name="connsiteY3" fmla="*/ 666776 h 1348263"/>
                      <a:gd name="connsiteX4" fmla="*/ 51758 w 290296"/>
                      <a:gd name="connsiteY4" fmla="*/ 356226 h 1348263"/>
                      <a:gd name="connsiteX5" fmla="*/ 17252 w 290296"/>
                      <a:gd name="connsiteY5" fmla="*/ 295841 h 1348263"/>
                      <a:gd name="connsiteX6" fmla="*/ 17252 w 290296"/>
                      <a:gd name="connsiteY6" fmla="*/ 1438 h 1348263"/>
                      <a:gd name="connsiteX0" fmla="*/ 0 w 271605"/>
                      <a:gd name="connsiteY0" fmla="*/ 1346832 h 1346832"/>
                      <a:gd name="connsiteX1" fmla="*/ 69011 w 271605"/>
                      <a:gd name="connsiteY1" fmla="*/ 1079413 h 1346832"/>
                      <a:gd name="connsiteX2" fmla="*/ 211855 w 271605"/>
                      <a:gd name="connsiteY2" fmla="*/ 889632 h 1346832"/>
                      <a:gd name="connsiteX3" fmla="*/ 263613 w 271605"/>
                      <a:gd name="connsiteY3" fmla="*/ 665345 h 1346832"/>
                      <a:gd name="connsiteX4" fmla="*/ 51758 w 271605"/>
                      <a:gd name="connsiteY4" fmla="*/ 414616 h 1346832"/>
                      <a:gd name="connsiteX5" fmla="*/ 17252 w 271605"/>
                      <a:gd name="connsiteY5" fmla="*/ 294410 h 1346832"/>
                      <a:gd name="connsiteX6" fmla="*/ 17252 w 271605"/>
                      <a:gd name="connsiteY6" fmla="*/ 7 h 1346832"/>
                      <a:gd name="connsiteX0" fmla="*/ 0 w 271605"/>
                      <a:gd name="connsiteY0" fmla="*/ 1346829 h 1346829"/>
                      <a:gd name="connsiteX1" fmla="*/ 69011 w 271605"/>
                      <a:gd name="connsiteY1" fmla="*/ 1079410 h 1346829"/>
                      <a:gd name="connsiteX2" fmla="*/ 211855 w 271605"/>
                      <a:gd name="connsiteY2" fmla="*/ 889629 h 1346829"/>
                      <a:gd name="connsiteX3" fmla="*/ 263613 w 271605"/>
                      <a:gd name="connsiteY3" fmla="*/ 665342 h 1346829"/>
                      <a:gd name="connsiteX4" fmla="*/ 51758 w 271605"/>
                      <a:gd name="connsiteY4" fmla="*/ 414613 h 1346829"/>
                      <a:gd name="connsiteX5" fmla="*/ 17252 w 271605"/>
                      <a:gd name="connsiteY5" fmla="*/ 499506 h 1346829"/>
                      <a:gd name="connsiteX6" fmla="*/ 17252 w 271605"/>
                      <a:gd name="connsiteY6" fmla="*/ 4 h 1346829"/>
                      <a:gd name="connsiteX0" fmla="*/ 0 w 271605"/>
                      <a:gd name="connsiteY0" fmla="*/ 935254 h 935254"/>
                      <a:gd name="connsiteX1" fmla="*/ 69011 w 271605"/>
                      <a:gd name="connsiteY1" fmla="*/ 667835 h 935254"/>
                      <a:gd name="connsiteX2" fmla="*/ 211855 w 271605"/>
                      <a:gd name="connsiteY2" fmla="*/ 478054 h 935254"/>
                      <a:gd name="connsiteX3" fmla="*/ 263613 w 271605"/>
                      <a:gd name="connsiteY3" fmla="*/ 253767 h 935254"/>
                      <a:gd name="connsiteX4" fmla="*/ 51758 w 271605"/>
                      <a:gd name="connsiteY4" fmla="*/ 3038 h 935254"/>
                      <a:gd name="connsiteX5" fmla="*/ 17252 w 271605"/>
                      <a:gd name="connsiteY5" fmla="*/ 87931 h 935254"/>
                      <a:gd name="connsiteX6" fmla="*/ 59981 w 271605"/>
                      <a:gd name="connsiteY6" fmla="*/ 84085 h 935254"/>
                      <a:gd name="connsiteX0" fmla="*/ 0 w 286853"/>
                      <a:gd name="connsiteY0" fmla="*/ 996445 h 996445"/>
                      <a:gd name="connsiteX1" fmla="*/ 84259 w 286853"/>
                      <a:gd name="connsiteY1" fmla="*/ 667835 h 996445"/>
                      <a:gd name="connsiteX2" fmla="*/ 227103 w 286853"/>
                      <a:gd name="connsiteY2" fmla="*/ 478054 h 996445"/>
                      <a:gd name="connsiteX3" fmla="*/ 278861 w 286853"/>
                      <a:gd name="connsiteY3" fmla="*/ 253767 h 996445"/>
                      <a:gd name="connsiteX4" fmla="*/ 67006 w 286853"/>
                      <a:gd name="connsiteY4" fmla="*/ 3038 h 996445"/>
                      <a:gd name="connsiteX5" fmla="*/ 32500 w 286853"/>
                      <a:gd name="connsiteY5" fmla="*/ 87931 h 996445"/>
                      <a:gd name="connsiteX6" fmla="*/ 75229 w 286853"/>
                      <a:gd name="connsiteY6" fmla="*/ 84085 h 996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6853" h="996445">
                        <a:moveTo>
                          <a:pt x="0" y="996445"/>
                        </a:moveTo>
                        <a:cubicBezTo>
                          <a:pt x="28754" y="900835"/>
                          <a:pt x="46409" y="754234"/>
                          <a:pt x="84259" y="667835"/>
                        </a:cubicBezTo>
                        <a:cubicBezTo>
                          <a:pt x="122110" y="581437"/>
                          <a:pt x="194669" y="547065"/>
                          <a:pt x="227103" y="478054"/>
                        </a:cubicBezTo>
                        <a:cubicBezTo>
                          <a:pt x="259537" y="409043"/>
                          <a:pt x="305544" y="332936"/>
                          <a:pt x="278861" y="253767"/>
                        </a:cubicBezTo>
                        <a:cubicBezTo>
                          <a:pt x="252178" y="174598"/>
                          <a:pt x="108066" y="30677"/>
                          <a:pt x="67006" y="3038"/>
                        </a:cubicBezTo>
                        <a:cubicBezTo>
                          <a:pt x="25946" y="-24601"/>
                          <a:pt x="38251" y="147062"/>
                          <a:pt x="32500" y="87931"/>
                        </a:cubicBezTo>
                        <a:cubicBezTo>
                          <a:pt x="26749" y="28800"/>
                          <a:pt x="72353" y="82647"/>
                          <a:pt x="75229" y="84085"/>
                        </a:cubicBezTo>
                      </a:path>
                    </a:pathLst>
                  </a:cu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2400">
                      <a:solidFill>
                        <a:srgbClr val="FF0000"/>
                      </a:solidFill>
                    </a:endParaRPr>
                  </a:p>
                </p:txBody>
              </p:sp>
              <p:grpSp>
                <p:nvGrpSpPr>
                  <p:cNvPr id="65" name="Grupo 133"/>
                  <p:cNvGrpSpPr>
                    <a:grpSpLocks/>
                  </p:cNvGrpSpPr>
                  <p:nvPr/>
                </p:nvGrpSpPr>
                <p:grpSpPr bwMode="auto">
                  <a:xfrm>
                    <a:off x="-63799" y="1795675"/>
                    <a:ext cx="9141843" cy="5044861"/>
                    <a:chOff x="47318" y="1795988"/>
                    <a:chExt cx="9141499" cy="5044833"/>
                  </a:xfrm>
                </p:grpSpPr>
                <p:sp>
                  <p:nvSpPr>
                    <p:cNvPr id="68" name="Seta para a direita 67">
                      <a:hlinkClick r:id="rId25" action="ppaction://hlinksldjump"/>
                    </p:cNvPr>
                    <p:cNvSpPr/>
                    <p:nvPr/>
                  </p:nvSpPr>
                  <p:spPr>
                    <a:xfrm>
                      <a:off x="1844823" y="3645005"/>
                      <a:ext cx="1686035" cy="360360"/>
                    </a:xfrm>
                    <a:prstGeom prst="rightArrow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Cinturão das Águas</a:t>
                      </a:r>
                    </a:p>
                  </p:txBody>
                </p:sp>
                <p:sp>
                  <p:nvSpPr>
                    <p:cNvPr id="69" name="CaixaDeTexto 1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318" y="3012988"/>
                      <a:ext cx="2802330" cy="307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algn="l" eaLnBrk="1" hangingPunct="1"/>
                      <a:r>
                        <a:rPr lang="pt-BR" sz="1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itchFamily="34" charset="0"/>
                        </a:rPr>
                        <a:t>Eixos Associados ao PISF</a:t>
                      </a:r>
                      <a:endParaRPr lang="pt-BR" sz="1400" b="1" dirty="0">
                        <a:solidFill>
                          <a:srgbClr val="FF0000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70" name="Grupo 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6119" y="1795988"/>
                      <a:ext cx="8572698" cy="5044833"/>
                      <a:chOff x="616119" y="1795988"/>
                      <a:chExt cx="8572698" cy="5044833"/>
                    </a:xfrm>
                  </p:grpSpPr>
                  <p:sp>
                    <p:nvSpPr>
                      <p:cNvPr id="71" name="Seta para a esquerda 70">
                        <a:hlinkClick r:id="rId26" action="ppaction://hlinksldjump"/>
                      </p:cNvPr>
                      <p:cNvSpPr/>
                      <p:nvPr/>
                    </p:nvSpPr>
                    <p:spPr>
                      <a:xfrm>
                        <a:off x="5691017" y="4365403"/>
                        <a:ext cx="1705782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Ramal do Agreste</a:t>
                        </a:r>
                      </a:p>
                    </p:txBody>
                  </p:sp>
                  <p:grpSp>
                    <p:nvGrpSpPr>
                      <p:cNvPr id="72" name="Grupo 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32133" y="2070411"/>
                        <a:ext cx="3754296" cy="2706672"/>
                        <a:chOff x="2232133" y="2070411"/>
                        <a:chExt cx="3754296" cy="2706672"/>
                      </a:xfrm>
                    </p:grpSpPr>
                    <p:sp>
                      <p:nvSpPr>
                        <p:cNvPr id="79" name="Freeform 1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32133" y="4364335"/>
                          <a:ext cx="1009612" cy="200024"/>
                        </a:xfrm>
                        <a:custGeom>
                          <a:avLst/>
                          <a:gdLst>
                            <a:gd name="T0" fmla="*/ 636 w 636"/>
                            <a:gd name="T1" fmla="*/ 60 h 126"/>
                            <a:gd name="T2" fmla="*/ 510 w 636"/>
                            <a:gd name="T3" fmla="*/ 42 h 126"/>
                            <a:gd name="T4" fmla="*/ 342 w 636"/>
                            <a:gd name="T5" fmla="*/ 0 h 126"/>
                            <a:gd name="T6" fmla="*/ 252 w 636"/>
                            <a:gd name="T7" fmla="*/ 6 h 126"/>
                            <a:gd name="T8" fmla="*/ 198 w 636"/>
                            <a:gd name="T9" fmla="*/ 36 h 126"/>
                            <a:gd name="T10" fmla="*/ 138 w 636"/>
                            <a:gd name="T11" fmla="*/ 48 h 126"/>
                            <a:gd name="T12" fmla="*/ 66 w 636"/>
                            <a:gd name="T13" fmla="*/ 102 h 126"/>
                            <a:gd name="T14" fmla="*/ 0 w 636"/>
                            <a:gd name="T15" fmla="*/ 126 h 12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636" h="126">
                              <a:moveTo>
                                <a:pt x="636" y="60"/>
                              </a:moveTo>
                              <a:cubicBezTo>
                                <a:pt x="592" y="45"/>
                                <a:pt x="562" y="46"/>
                                <a:pt x="510" y="42"/>
                              </a:cubicBezTo>
                              <a:cubicBezTo>
                                <a:pt x="469" y="15"/>
                                <a:pt x="392" y="13"/>
                                <a:pt x="342" y="0"/>
                              </a:cubicBezTo>
                              <a:cubicBezTo>
                                <a:pt x="312" y="2"/>
                                <a:pt x="282" y="3"/>
                                <a:pt x="252" y="6"/>
                              </a:cubicBezTo>
                              <a:cubicBezTo>
                                <a:pt x="225" y="9"/>
                                <a:pt x="229" y="26"/>
                                <a:pt x="198" y="36"/>
                              </a:cubicBezTo>
                              <a:cubicBezTo>
                                <a:pt x="167" y="46"/>
                                <a:pt x="186" y="41"/>
                                <a:pt x="138" y="48"/>
                              </a:cubicBezTo>
                              <a:cubicBezTo>
                                <a:pt x="119" y="76"/>
                                <a:pt x="99" y="91"/>
                                <a:pt x="66" y="102"/>
                              </a:cubicBezTo>
                              <a:cubicBezTo>
                                <a:pt x="40" y="111"/>
                                <a:pt x="20" y="106"/>
                                <a:pt x="0" y="126"/>
                              </a:cubicBez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80" name="Forma livre 79"/>
                        <p:cNvSpPr/>
                        <p:nvPr/>
                      </p:nvSpPr>
                      <p:spPr>
                        <a:xfrm>
                          <a:off x="2718208" y="3151810"/>
                          <a:ext cx="757208" cy="796920"/>
                        </a:xfrm>
                        <a:custGeom>
                          <a:avLst/>
                          <a:gdLst>
                            <a:gd name="connsiteX0" fmla="*/ 738188 w 738188"/>
                            <a:gd name="connsiteY0" fmla="*/ 771525 h 771525"/>
                            <a:gd name="connsiteX1" fmla="*/ 645319 w 738188"/>
                            <a:gd name="connsiteY1" fmla="*/ 652462 h 771525"/>
                            <a:gd name="connsiteX2" fmla="*/ 609600 w 738188"/>
                            <a:gd name="connsiteY2" fmla="*/ 600075 h 771525"/>
                            <a:gd name="connsiteX3" fmla="*/ 528638 w 738188"/>
                            <a:gd name="connsiteY3" fmla="*/ 373856 h 771525"/>
                            <a:gd name="connsiteX4" fmla="*/ 516731 w 738188"/>
                            <a:gd name="connsiteY4" fmla="*/ 259556 h 771525"/>
                            <a:gd name="connsiteX5" fmla="*/ 445294 w 738188"/>
                            <a:gd name="connsiteY5" fmla="*/ 142875 h 771525"/>
                            <a:gd name="connsiteX6" fmla="*/ 302419 w 738188"/>
                            <a:gd name="connsiteY6" fmla="*/ 38100 h 771525"/>
                            <a:gd name="connsiteX7" fmla="*/ 109538 w 738188"/>
                            <a:gd name="connsiteY7" fmla="*/ 38100 h 771525"/>
                            <a:gd name="connsiteX8" fmla="*/ 0 w 738188"/>
                            <a:gd name="connsiteY8" fmla="*/ 0 h 771525"/>
                            <a:gd name="connsiteX0" fmla="*/ 757238 w 757238"/>
                            <a:gd name="connsiteY0" fmla="*/ 796925 h 796925"/>
                            <a:gd name="connsiteX1" fmla="*/ 645319 w 757238"/>
                            <a:gd name="connsiteY1" fmla="*/ 652462 h 796925"/>
                            <a:gd name="connsiteX2" fmla="*/ 609600 w 757238"/>
                            <a:gd name="connsiteY2" fmla="*/ 600075 h 796925"/>
                            <a:gd name="connsiteX3" fmla="*/ 528638 w 757238"/>
                            <a:gd name="connsiteY3" fmla="*/ 373856 h 796925"/>
                            <a:gd name="connsiteX4" fmla="*/ 516731 w 757238"/>
                            <a:gd name="connsiteY4" fmla="*/ 259556 h 796925"/>
                            <a:gd name="connsiteX5" fmla="*/ 445294 w 757238"/>
                            <a:gd name="connsiteY5" fmla="*/ 142875 h 796925"/>
                            <a:gd name="connsiteX6" fmla="*/ 302419 w 757238"/>
                            <a:gd name="connsiteY6" fmla="*/ 38100 h 796925"/>
                            <a:gd name="connsiteX7" fmla="*/ 109538 w 757238"/>
                            <a:gd name="connsiteY7" fmla="*/ 38100 h 796925"/>
                            <a:gd name="connsiteX8" fmla="*/ 0 w 757238"/>
                            <a:gd name="connsiteY8" fmla="*/ 0 h 7969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57238" h="796925">
                              <a:moveTo>
                                <a:pt x="757238" y="796925"/>
                              </a:moveTo>
                              <a:lnTo>
                                <a:pt x="645319" y="652462"/>
                              </a:lnTo>
                              <a:lnTo>
                                <a:pt x="609600" y="600075"/>
                              </a:lnTo>
                              <a:lnTo>
                                <a:pt x="528638" y="373856"/>
                              </a:lnTo>
                              <a:lnTo>
                                <a:pt x="516731" y="259556"/>
                              </a:lnTo>
                              <a:lnTo>
                                <a:pt x="445294" y="142875"/>
                              </a:lnTo>
                              <a:lnTo>
                                <a:pt x="302419" y="38100"/>
                              </a:lnTo>
                              <a:lnTo>
                                <a:pt x="109538" y="3810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srgbClr val="FF0000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81" name="Forma livre 80"/>
                        <p:cNvSpPr/>
                        <p:nvPr/>
                      </p:nvSpPr>
                      <p:spPr>
                        <a:xfrm>
                          <a:off x="5835622" y="4381797"/>
                          <a:ext cx="150807" cy="395286"/>
                        </a:xfrm>
                        <a:custGeom>
                          <a:avLst/>
                          <a:gdLst>
                            <a:gd name="connsiteX0" fmla="*/ 0 w 114300"/>
                            <a:gd name="connsiteY0" fmla="*/ 0 h 323850"/>
                            <a:gd name="connsiteX1" fmla="*/ 76200 w 114300"/>
                            <a:gd name="connsiteY1" fmla="*/ 57150 h 323850"/>
                            <a:gd name="connsiteX2" fmla="*/ 114300 w 114300"/>
                            <a:gd name="connsiteY2" fmla="*/ 95250 h 323850"/>
                            <a:gd name="connsiteX3" fmla="*/ 107950 w 114300"/>
                            <a:gd name="connsiteY3" fmla="*/ 228600 h 323850"/>
                            <a:gd name="connsiteX4" fmla="*/ 82550 w 114300"/>
                            <a:gd name="connsiteY4" fmla="*/ 304800 h 323850"/>
                            <a:gd name="connsiteX5" fmla="*/ 69850 w 114300"/>
                            <a:gd name="connsiteY5" fmla="*/ 323850 h 323850"/>
                            <a:gd name="connsiteX0" fmla="*/ 0 w 107950"/>
                            <a:gd name="connsiteY0" fmla="*/ 0 h 323850"/>
                            <a:gd name="connsiteX1" fmla="*/ 76200 w 107950"/>
                            <a:gd name="connsiteY1" fmla="*/ 57150 h 323850"/>
                            <a:gd name="connsiteX2" fmla="*/ 76200 w 107950"/>
                            <a:gd name="connsiteY2" fmla="*/ 95250 h 323850"/>
                            <a:gd name="connsiteX3" fmla="*/ 107950 w 107950"/>
                            <a:gd name="connsiteY3" fmla="*/ 228600 h 323850"/>
                            <a:gd name="connsiteX4" fmla="*/ 82550 w 107950"/>
                            <a:gd name="connsiteY4" fmla="*/ 304800 h 323850"/>
                            <a:gd name="connsiteX5" fmla="*/ 69850 w 107950"/>
                            <a:gd name="connsiteY5" fmla="*/ 323850 h 323850"/>
                            <a:gd name="connsiteX0" fmla="*/ 0 w 150812"/>
                            <a:gd name="connsiteY0" fmla="*/ 0 h 395287"/>
                            <a:gd name="connsiteX1" fmla="*/ 76200 w 150812"/>
                            <a:gd name="connsiteY1" fmla="*/ 57150 h 395287"/>
                            <a:gd name="connsiteX2" fmla="*/ 76200 w 150812"/>
                            <a:gd name="connsiteY2" fmla="*/ 95250 h 395287"/>
                            <a:gd name="connsiteX3" fmla="*/ 107950 w 150812"/>
                            <a:gd name="connsiteY3" fmla="*/ 228600 h 395287"/>
                            <a:gd name="connsiteX4" fmla="*/ 82550 w 150812"/>
                            <a:gd name="connsiteY4" fmla="*/ 304800 h 395287"/>
                            <a:gd name="connsiteX5" fmla="*/ 150812 w 150812"/>
                            <a:gd name="connsiteY5" fmla="*/ 395287 h 395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0812" h="395287">
                              <a:moveTo>
                                <a:pt x="0" y="0"/>
                              </a:moveTo>
                              <a:lnTo>
                                <a:pt x="76200" y="57150"/>
                              </a:lnTo>
                              <a:lnTo>
                                <a:pt x="76200" y="95250"/>
                              </a:lnTo>
                              <a:lnTo>
                                <a:pt x="107950" y="228600"/>
                              </a:lnTo>
                              <a:lnTo>
                                <a:pt x="82550" y="304800"/>
                              </a:lnTo>
                              <a:lnTo>
                                <a:pt x="150812" y="395287"/>
                              </a:ln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82" name="Forma livre 81"/>
                        <p:cNvSpPr/>
                        <p:nvPr/>
                      </p:nvSpPr>
                      <p:spPr>
                        <a:xfrm>
                          <a:off x="3987842" y="2070411"/>
                          <a:ext cx="488932" cy="647696"/>
                        </a:xfrm>
                        <a:custGeom>
                          <a:avLst/>
                          <a:gdLst>
                            <a:gd name="connsiteX0" fmla="*/ 0 w 488950"/>
                            <a:gd name="connsiteY0" fmla="*/ 590550 h 590550"/>
                            <a:gd name="connsiteX1" fmla="*/ 12700 w 488950"/>
                            <a:gd name="connsiteY1" fmla="*/ 495300 h 590550"/>
                            <a:gd name="connsiteX2" fmla="*/ 76200 w 488950"/>
                            <a:gd name="connsiteY2" fmla="*/ 368300 h 590550"/>
                            <a:gd name="connsiteX3" fmla="*/ 215900 w 488950"/>
                            <a:gd name="connsiteY3" fmla="*/ 323850 h 590550"/>
                            <a:gd name="connsiteX4" fmla="*/ 304800 w 488950"/>
                            <a:gd name="connsiteY4" fmla="*/ 241300 h 590550"/>
                            <a:gd name="connsiteX5" fmla="*/ 381000 w 488950"/>
                            <a:gd name="connsiteY5" fmla="*/ 165100 h 590550"/>
                            <a:gd name="connsiteX6" fmla="*/ 469900 w 488950"/>
                            <a:gd name="connsiteY6" fmla="*/ 82550 h 590550"/>
                            <a:gd name="connsiteX7" fmla="*/ 488950 w 488950"/>
                            <a:gd name="connsiteY7" fmla="*/ 0 h 590550"/>
                            <a:gd name="connsiteX0" fmla="*/ 0 w 488950"/>
                            <a:gd name="connsiteY0" fmla="*/ 647700 h 647700"/>
                            <a:gd name="connsiteX1" fmla="*/ 12700 w 488950"/>
                            <a:gd name="connsiteY1" fmla="*/ 495300 h 647700"/>
                            <a:gd name="connsiteX2" fmla="*/ 76200 w 488950"/>
                            <a:gd name="connsiteY2" fmla="*/ 368300 h 647700"/>
                            <a:gd name="connsiteX3" fmla="*/ 215900 w 488950"/>
                            <a:gd name="connsiteY3" fmla="*/ 323850 h 647700"/>
                            <a:gd name="connsiteX4" fmla="*/ 304800 w 488950"/>
                            <a:gd name="connsiteY4" fmla="*/ 241300 h 647700"/>
                            <a:gd name="connsiteX5" fmla="*/ 381000 w 488950"/>
                            <a:gd name="connsiteY5" fmla="*/ 165100 h 647700"/>
                            <a:gd name="connsiteX6" fmla="*/ 469900 w 488950"/>
                            <a:gd name="connsiteY6" fmla="*/ 82550 h 647700"/>
                            <a:gd name="connsiteX7" fmla="*/ 488950 w 488950"/>
                            <a:gd name="connsiteY7" fmla="*/ 0 h 6477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88950" h="647700">
                              <a:moveTo>
                                <a:pt x="0" y="647700"/>
                              </a:moveTo>
                              <a:cubicBezTo>
                                <a:pt x="0" y="618596"/>
                                <a:pt x="0" y="541867"/>
                                <a:pt x="12700" y="495300"/>
                              </a:cubicBezTo>
                              <a:cubicBezTo>
                                <a:pt x="25400" y="448733"/>
                                <a:pt x="42333" y="396875"/>
                                <a:pt x="76200" y="368300"/>
                              </a:cubicBezTo>
                              <a:cubicBezTo>
                                <a:pt x="110067" y="339725"/>
                                <a:pt x="177800" y="345017"/>
                                <a:pt x="215900" y="323850"/>
                              </a:cubicBezTo>
                              <a:cubicBezTo>
                                <a:pt x="254000" y="302683"/>
                                <a:pt x="277283" y="267758"/>
                                <a:pt x="304800" y="241300"/>
                              </a:cubicBezTo>
                              <a:cubicBezTo>
                                <a:pt x="332317" y="214842"/>
                                <a:pt x="353483" y="191558"/>
                                <a:pt x="381000" y="165100"/>
                              </a:cubicBezTo>
                              <a:cubicBezTo>
                                <a:pt x="408517" y="138642"/>
                                <a:pt x="451908" y="110067"/>
                                <a:pt x="469900" y="82550"/>
                              </a:cubicBezTo>
                              <a:cubicBezTo>
                                <a:pt x="487892" y="55033"/>
                                <a:pt x="488421" y="27516"/>
                                <a:pt x="488950" y="0"/>
                              </a:cubicBez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73" name="Forma livre 72"/>
                      <p:cNvSpPr/>
                      <p:nvPr/>
                    </p:nvSpPr>
                    <p:spPr>
                      <a:xfrm>
                        <a:off x="616119" y="6494748"/>
                        <a:ext cx="942939" cy="346073"/>
                      </a:xfrm>
                      <a:custGeom>
                        <a:avLst/>
                        <a:gdLst>
                          <a:gd name="connsiteX0" fmla="*/ 0 w 927100"/>
                          <a:gd name="connsiteY0" fmla="*/ 0 h 368622"/>
                          <a:gd name="connsiteX1" fmla="*/ 50800 w 927100"/>
                          <a:gd name="connsiteY1" fmla="*/ 44450 h 368622"/>
                          <a:gd name="connsiteX2" fmla="*/ 69850 w 927100"/>
                          <a:gd name="connsiteY2" fmla="*/ 82550 h 368622"/>
                          <a:gd name="connsiteX3" fmla="*/ 101600 w 927100"/>
                          <a:gd name="connsiteY3" fmla="*/ 107950 h 368622"/>
                          <a:gd name="connsiteX4" fmla="*/ 152400 w 927100"/>
                          <a:gd name="connsiteY4" fmla="*/ 152400 h 368622"/>
                          <a:gd name="connsiteX5" fmla="*/ 171450 w 927100"/>
                          <a:gd name="connsiteY5" fmla="*/ 158750 h 368622"/>
                          <a:gd name="connsiteX6" fmla="*/ 215900 w 927100"/>
                          <a:gd name="connsiteY6" fmla="*/ 190500 h 368622"/>
                          <a:gd name="connsiteX7" fmla="*/ 387350 w 927100"/>
                          <a:gd name="connsiteY7" fmla="*/ 209550 h 368622"/>
                          <a:gd name="connsiteX8" fmla="*/ 419100 w 927100"/>
                          <a:gd name="connsiteY8" fmla="*/ 215900 h 368622"/>
                          <a:gd name="connsiteX9" fmla="*/ 463550 w 927100"/>
                          <a:gd name="connsiteY9" fmla="*/ 247650 h 368622"/>
                          <a:gd name="connsiteX10" fmla="*/ 501650 w 927100"/>
                          <a:gd name="connsiteY10" fmla="*/ 273050 h 368622"/>
                          <a:gd name="connsiteX11" fmla="*/ 539750 w 927100"/>
                          <a:gd name="connsiteY11" fmla="*/ 311150 h 368622"/>
                          <a:gd name="connsiteX12" fmla="*/ 558800 w 927100"/>
                          <a:gd name="connsiteY12" fmla="*/ 317500 h 368622"/>
                          <a:gd name="connsiteX13" fmla="*/ 596900 w 927100"/>
                          <a:gd name="connsiteY13" fmla="*/ 342900 h 368622"/>
                          <a:gd name="connsiteX14" fmla="*/ 863600 w 927100"/>
                          <a:gd name="connsiteY14" fmla="*/ 349250 h 368622"/>
                          <a:gd name="connsiteX15" fmla="*/ 889000 w 927100"/>
                          <a:gd name="connsiteY15" fmla="*/ 355600 h 368622"/>
                          <a:gd name="connsiteX16" fmla="*/ 927100 w 927100"/>
                          <a:gd name="connsiteY16" fmla="*/ 368300 h 368622"/>
                          <a:gd name="connsiteX0" fmla="*/ 0 w 911860"/>
                          <a:gd name="connsiteY0" fmla="*/ 0 h 345762"/>
                          <a:gd name="connsiteX1" fmla="*/ 35560 w 911860"/>
                          <a:gd name="connsiteY1" fmla="*/ 21590 h 345762"/>
                          <a:gd name="connsiteX2" fmla="*/ 54610 w 911860"/>
                          <a:gd name="connsiteY2" fmla="*/ 59690 h 345762"/>
                          <a:gd name="connsiteX3" fmla="*/ 86360 w 911860"/>
                          <a:gd name="connsiteY3" fmla="*/ 85090 h 345762"/>
                          <a:gd name="connsiteX4" fmla="*/ 137160 w 911860"/>
                          <a:gd name="connsiteY4" fmla="*/ 129540 h 345762"/>
                          <a:gd name="connsiteX5" fmla="*/ 156210 w 911860"/>
                          <a:gd name="connsiteY5" fmla="*/ 135890 h 345762"/>
                          <a:gd name="connsiteX6" fmla="*/ 200660 w 911860"/>
                          <a:gd name="connsiteY6" fmla="*/ 167640 h 345762"/>
                          <a:gd name="connsiteX7" fmla="*/ 372110 w 911860"/>
                          <a:gd name="connsiteY7" fmla="*/ 186690 h 345762"/>
                          <a:gd name="connsiteX8" fmla="*/ 403860 w 911860"/>
                          <a:gd name="connsiteY8" fmla="*/ 193040 h 345762"/>
                          <a:gd name="connsiteX9" fmla="*/ 448310 w 911860"/>
                          <a:gd name="connsiteY9" fmla="*/ 224790 h 345762"/>
                          <a:gd name="connsiteX10" fmla="*/ 486410 w 911860"/>
                          <a:gd name="connsiteY10" fmla="*/ 250190 h 345762"/>
                          <a:gd name="connsiteX11" fmla="*/ 524510 w 911860"/>
                          <a:gd name="connsiteY11" fmla="*/ 288290 h 345762"/>
                          <a:gd name="connsiteX12" fmla="*/ 543560 w 911860"/>
                          <a:gd name="connsiteY12" fmla="*/ 294640 h 345762"/>
                          <a:gd name="connsiteX13" fmla="*/ 581660 w 911860"/>
                          <a:gd name="connsiteY13" fmla="*/ 320040 h 345762"/>
                          <a:gd name="connsiteX14" fmla="*/ 848360 w 911860"/>
                          <a:gd name="connsiteY14" fmla="*/ 326390 h 345762"/>
                          <a:gd name="connsiteX15" fmla="*/ 873760 w 911860"/>
                          <a:gd name="connsiteY15" fmla="*/ 332740 h 345762"/>
                          <a:gd name="connsiteX16" fmla="*/ 911860 w 911860"/>
                          <a:gd name="connsiteY16" fmla="*/ 345440 h 345762"/>
                          <a:gd name="connsiteX0" fmla="*/ 0 w 942340"/>
                          <a:gd name="connsiteY0" fmla="*/ 0 h 345762"/>
                          <a:gd name="connsiteX1" fmla="*/ 66040 w 942340"/>
                          <a:gd name="connsiteY1" fmla="*/ 21590 h 345762"/>
                          <a:gd name="connsiteX2" fmla="*/ 85090 w 942340"/>
                          <a:gd name="connsiteY2" fmla="*/ 59690 h 345762"/>
                          <a:gd name="connsiteX3" fmla="*/ 116840 w 942340"/>
                          <a:gd name="connsiteY3" fmla="*/ 85090 h 345762"/>
                          <a:gd name="connsiteX4" fmla="*/ 167640 w 942340"/>
                          <a:gd name="connsiteY4" fmla="*/ 129540 h 345762"/>
                          <a:gd name="connsiteX5" fmla="*/ 186690 w 942340"/>
                          <a:gd name="connsiteY5" fmla="*/ 135890 h 345762"/>
                          <a:gd name="connsiteX6" fmla="*/ 231140 w 942340"/>
                          <a:gd name="connsiteY6" fmla="*/ 167640 h 345762"/>
                          <a:gd name="connsiteX7" fmla="*/ 402590 w 942340"/>
                          <a:gd name="connsiteY7" fmla="*/ 186690 h 345762"/>
                          <a:gd name="connsiteX8" fmla="*/ 434340 w 942340"/>
                          <a:gd name="connsiteY8" fmla="*/ 193040 h 345762"/>
                          <a:gd name="connsiteX9" fmla="*/ 478790 w 942340"/>
                          <a:gd name="connsiteY9" fmla="*/ 224790 h 345762"/>
                          <a:gd name="connsiteX10" fmla="*/ 516890 w 942340"/>
                          <a:gd name="connsiteY10" fmla="*/ 250190 h 345762"/>
                          <a:gd name="connsiteX11" fmla="*/ 554990 w 942340"/>
                          <a:gd name="connsiteY11" fmla="*/ 288290 h 345762"/>
                          <a:gd name="connsiteX12" fmla="*/ 574040 w 942340"/>
                          <a:gd name="connsiteY12" fmla="*/ 294640 h 345762"/>
                          <a:gd name="connsiteX13" fmla="*/ 612140 w 942340"/>
                          <a:gd name="connsiteY13" fmla="*/ 320040 h 345762"/>
                          <a:gd name="connsiteX14" fmla="*/ 878840 w 942340"/>
                          <a:gd name="connsiteY14" fmla="*/ 326390 h 345762"/>
                          <a:gd name="connsiteX15" fmla="*/ 904240 w 942340"/>
                          <a:gd name="connsiteY15" fmla="*/ 332740 h 345762"/>
                          <a:gd name="connsiteX16" fmla="*/ 942340 w 942340"/>
                          <a:gd name="connsiteY16" fmla="*/ 345440 h 345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942340" h="345762">
                            <a:moveTo>
                              <a:pt x="0" y="0"/>
                            </a:moveTo>
                            <a:cubicBezTo>
                              <a:pt x="7895" y="6316"/>
                              <a:pt x="51858" y="11642"/>
                              <a:pt x="66040" y="21590"/>
                            </a:cubicBezTo>
                            <a:cubicBezTo>
                              <a:pt x="80222" y="31538"/>
                              <a:pt x="55115" y="29715"/>
                              <a:pt x="85090" y="59690"/>
                            </a:cubicBezTo>
                            <a:cubicBezTo>
                              <a:pt x="94674" y="69274"/>
                              <a:pt x="106710" y="76086"/>
                              <a:pt x="116840" y="85090"/>
                            </a:cubicBezTo>
                            <a:cubicBezTo>
                              <a:pt x="138972" y="104763"/>
                              <a:pt x="142164" y="114982"/>
                              <a:pt x="167640" y="129540"/>
                            </a:cubicBezTo>
                            <a:cubicBezTo>
                              <a:pt x="173452" y="132861"/>
                              <a:pt x="180340" y="133773"/>
                              <a:pt x="186690" y="135890"/>
                            </a:cubicBezTo>
                            <a:cubicBezTo>
                              <a:pt x="201507" y="146473"/>
                              <a:pt x="215778" y="157864"/>
                              <a:pt x="231140" y="167640"/>
                            </a:cubicBezTo>
                            <a:cubicBezTo>
                              <a:pt x="284258" y="201443"/>
                              <a:pt x="328761" y="183480"/>
                              <a:pt x="402590" y="186690"/>
                            </a:cubicBezTo>
                            <a:cubicBezTo>
                              <a:pt x="413173" y="188807"/>
                              <a:pt x="424234" y="189250"/>
                              <a:pt x="434340" y="193040"/>
                            </a:cubicBezTo>
                            <a:cubicBezTo>
                              <a:pt x="440692" y="195422"/>
                              <a:pt x="477105" y="223610"/>
                              <a:pt x="478790" y="224790"/>
                            </a:cubicBezTo>
                            <a:cubicBezTo>
                              <a:pt x="491294" y="233543"/>
                              <a:pt x="506097" y="239397"/>
                              <a:pt x="516890" y="250190"/>
                            </a:cubicBezTo>
                            <a:cubicBezTo>
                              <a:pt x="529590" y="262890"/>
                              <a:pt x="537951" y="282610"/>
                              <a:pt x="554990" y="288290"/>
                            </a:cubicBezTo>
                            <a:cubicBezTo>
                              <a:pt x="561340" y="290407"/>
                              <a:pt x="568189" y="291389"/>
                              <a:pt x="574040" y="294640"/>
                            </a:cubicBezTo>
                            <a:cubicBezTo>
                              <a:pt x="587383" y="302053"/>
                              <a:pt x="596881" y="319677"/>
                              <a:pt x="612140" y="320040"/>
                            </a:cubicBezTo>
                            <a:lnTo>
                              <a:pt x="878840" y="326390"/>
                            </a:lnTo>
                            <a:cubicBezTo>
                              <a:pt x="887307" y="328507"/>
                              <a:pt x="896218" y="329302"/>
                              <a:pt x="904240" y="332740"/>
                            </a:cubicBezTo>
                            <a:cubicBezTo>
                              <a:pt x="942092" y="348962"/>
                              <a:pt x="904410" y="345440"/>
                              <a:pt x="942340" y="345440"/>
                            </a:cubicBezTo>
                          </a:path>
                        </a:pathLst>
                      </a:cu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 sz="24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4" name="Forma livre 73"/>
                      <p:cNvSpPr/>
                      <p:nvPr/>
                    </p:nvSpPr>
                    <p:spPr>
                      <a:xfrm>
                        <a:off x="8032639" y="3068943"/>
                        <a:ext cx="139695" cy="600072"/>
                      </a:xfrm>
                      <a:custGeom>
                        <a:avLst/>
                        <a:gdLst>
                          <a:gd name="connsiteX0" fmla="*/ 7143 w 69056"/>
                          <a:gd name="connsiteY0" fmla="*/ 600075 h 600075"/>
                          <a:gd name="connsiteX1" fmla="*/ 35718 w 69056"/>
                          <a:gd name="connsiteY1" fmla="*/ 500063 h 600075"/>
                          <a:gd name="connsiteX2" fmla="*/ 45243 w 69056"/>
                          <a:gd name="connsiteY2" fmla="*/ 442913 h 600075"/>
                          <a:gd name="connsiteX3" fmla="*/ 2381 w 69056"/>
                          <a:gd name="connsiteY3" fmla="*/ 300038 h 600075"/>
                          <a:gd name="connsiteX4" fmla="*/ 59531 w 69056"/>
                          <a:gd name="connsiteY4" fmla="*/ 123825 h 600075"/>
                          <a:gd name="connsiteX5" fmla="*/ 59531 w 69056"/>
                          <a:gd name="connsiteY5" fmla="*/ 4763 h 600075"/>
                          <a:gd name="connsiteX6" fmla="*/ 59531 w 69056"/>
                          <a:gd name="connsiteY6" fmla="*/ 0 h 600075"/>
                          <a:gd name="connsiteX0" fmla="*/ 0 w 140463"/>
                          <a:gd name="connsiteY0" fmla="*/ 600075 h 600075"/>
                          <a:gd name="connsiteX1" fmla="*/ 28575 w 140463"/>
                          <a:gd name="connsiteY1" fmla="*/ 500063 h 600075"/>
                          <a:gd name="connsiteX2" fmla="*/ 38100 w 140463"/>
                          <a:gd name="connsiteY2" fmla="*/ 442913 h 600075"/>
                          <a:gd name="connsiteX3" fmla="*/ 138082 w 140463"/>
                          <a:gd name="connsiteY3" fmla="*/ 228576 h 600075"/>
                          <a:gd name="connsiteX4" fmla="*/ 52388 w 140463"/>
                          <a:gd name="connsiteY4" fmla="*/ 123825 h 600075"/>
                          <a:gd name="connsiteX5" fmla="*/ 52388 w 140463"/>
                          <a:gd name="connsiteY5" fmla="*/ 4763 h 600075"/>
                          <a:gd name="connsiteX6" fmla="*/ 52388 w 140463"/>
                          <a:gd name="connsiteY6" fmla="*/ 0 h 600075"/>
                          <a:gd name="connsiteX0" fmla="*/ 0 w 140458"/>
                          <a:gd name="connsiteY0" fmla="*/ 600075 h 600075"/>
                          <a:gd name="connsiteX1" fmla="*/ 28575 w 140458"/>
                          <a:gd name="connsiteY1" fmla="*/ 500063 h 600075"/>
                          <a:gd name="connsiteX2" fmla="*/ 38100 w 140458"/>
                          <a:gd name="connsiteY2" fmla="*/ 442913 h 600075"/>
                          <a:gd name="connsiteX3" fmla="*/ 138082 w 140458"/>
                          <a:gd name="connsiteY3" fmla="*/ 228576 h 600075"/>
                          <a:gd name="connsiteX4" fmla="*/ 52356 w 140458"/>
                          <a:gd name="connsiteY4" fmla="*/ 123825 h 600075"/>
                          <a:gd name="connsiteX5" fmla="*/ 52388 w 140458"/>
                          <a:gd name="connsiteY5" fmla="*/ 4763 h 600075"/>
                          <a:gd name="connsiteX6" fmla="*/ 52388 w 140458"/>
                          <a:gd name="connsiteY6" fmla="*/ 0 h 600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0458" h="600075">
                            <a:moveTo>
                              <a:pt x="0" y="600075"/>
                            </a:moveTo>
                            <a:cubicBezTo>
                              <a:pt x="11112" y="563166"/>
                              <a:pt x="22225" y="526257"/>
                              <a:pt x="28575" y="500063"/>
                            </a:cubicBezTo>
                            <a:cubicBezTo>
                              <a:pt x="34925" y="473869"/>
                              <a:pt x="19849" y="488161"/>
                              <a:pt x="38100" y="442913"/>
                            </a:cubicBezTo>
                            <a:cubicBezTo>
                              <a:pt x="56351" y="397665"/>
                              <a:pt x="135706" y="281757"/>
                              <a:pt x="138082" y="228576"/>
                            </a:cubicBezTo>
                            <a:cubicBezTo>
                              <a:pt x="140458" y="175395"/>
                              <a:pt x="66638" y="161127"/>
                              <a:pt x="52356" y="123825"/>
                            </a:cubicBezTo>
                            <a:cubicBezTo>
                              <a:pt x="38074" y="86523"/>
                              <a:pt x="52388" y="4763"/>
                              <a:pt x="52388" y="4763"/>
                            </a:cubicBezTo>
                            <a:lnTo>
                              <a:pt x="52388" y="0"/>
                            </a:lnTo>
                          </a:path>
                        </a:pathLst>
                      </a:cu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 sz="24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5" name="Seta para a direita 74">
                        <a:hlinkClick r:id="rId27" action="ppaction://hlinksldjump"/>
                      </p:cNvPr>
                      <p:cNvSpPr/>
                      <p:nvPr/>
                    </p:nvSpPr>
                    <p:spPr>
                      <a:xfrm>
                        <a:off x="792846" y="4168430"/>
                        <a:ext cx="1873948" cy="360361"/>
                      </a:xfrm>
                      <a:prstGeom prst="righ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Ramal do Entremontes</a:t>
                        </a:r>
                      </a:p>
                    </p:txBody>
                  </p:sp>
                  <p:sp>
                    <p:nvSpPr>
                      <p:cNvPr id="76" name="Seta para a direita 75">
                        <a:hlinkClick r:id="rId28" action="ppaction://hlinksldjump"/>
                      </p:cNvPr>
                      <p:cNvSpPr/>
                      <p:nvPr/>
                    </p:nvSpPr>
                    <p:spPr>
                      <a:xfrm>
                        <a:off x="4105783" y="1795988"/>
                        <a:ext cx="1217587" cy="360361"/>
                      </a:xfrm>
                      <a:prstGeom prst="righ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Ramal do Apodi </a:t>
                        </a:r>
                        <a:endParaRPr lang="pt-BR" sz="11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7" name="Seta para a esquerda 76">
                        <a:hlinkClick r:id="rId29" action="ppaction://hlinksldjump"/>
                      </p:cNvPr>
                      <p:cNvSpPr/>
                      <p:nvPr/>
                    </p:nvSpPr>
                    <p:spPr>
                      <a:xfrm>
                        <a:off x="7779170" y="3343703"/>
                        <a:ext cx="1409647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Vertente Litorânea</a:t>
                        </a:r>
                      </a:p>
                    </p:txBody>
                  </p:sp>
                  <p:sp>
                    <p:nvSpPr>
                      <p:cNvPr id="78" name="Seta para a esquerda 77">
                        <a:hlinkClick r:id="rId30" action="ppaction://hlinksldjump"/>
                      </p:cNvPr>
                      <p:cNvSpPr/>
                      <p:nvPr/>
                    </p:nvSpPr>
                    <p:spPr>
                      <a:xfrm>
                        <a:off x="714540" y="6429660"/>
                        <a:ext cx="1082634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200" b="1" dirty="0">
                            <a:solidFill>
                              <a:srgbClr val="FF0000"/>
                            </a:solidFill>
                          </a:rPr>
                          <a:t>Eixo Sul</a:t>
                        </a:r>
                      </a:p>
                    </p:txBody>
                  </p:sp>
                </p:grpSp>
              </p:grpSp>
              <p:sp>
                <p:nvSpPr>
                  <p:cNvPr id="66" name="CaixaDeTexto 1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57697" y="797773"/>
                    <a:ext cx="977900" cy="261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255 Km</a:t>
                    </a:r>
                  </a:p>
                </p:txBody>
              </p:sp>
              <p:sp>
                <p:nvSpPr>
                  <p:cNvPr id="67" name="Seta para a direita 66">
                    <a:hlinkClick r:id="rId31" action="ppaction://hlinksldjump"/>
                  </p:cNvPr>
                  <p:cNvSpPr/>
                  <p:nvPr/>
                </p:nvSpPr>
                <p:spPr bwMode="auto">
                  <a:xfrm>
                    <a:off x="3203848" y="474709"/>
                    <a:ext cx="1260476" cy="349250"/>
                  </a:xfrm>
                  <a:prstGeom prst="rightArrow">
                    <a:avLst/>
                  </a:prstGeom>
                  <a:noFill/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pt-BR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Eixão das Águas</a:t>
                    </a:r>
                  </a:p>
                </p:txBody>
              </p:sp>
            </p:grpSp>
          </p:grpSp>
        </p:grpSp>
        <p:sp>
          <p:nvSpPr>
            <p:cNvPr id="54" name="Elipse 53"/>
            <p:cNvSpPr/>
            <p:nvPr/>
          </p:nvSpPr>
          <p:spPr bwMode="auto">
            <a:xfrm>
              <a:off x="5746948" y="4881563"/>
              <a:ext cx="112713" cy="1206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000" b="1">
                <a:solidFill>
                  <a:prstClr val="white"/>
                </a:solidFill>
              </a:endParaRPr>
            </a:p>
          </p:txBody>
        </p:sp>
      </p:grpSp>
      <p:sp>
        <p:nvSpPr>
          <p:cNvPr id="84" name="Forma livre 83"/>
          <p:cNvSpPr/>
          <p:nvPr/>
        </p:nvSpPr>
        <p:spPr>
          <a:xfrm>
            <a:off x="3470988" y="2481872"/>
            <a:ext cx="382555" cy="214675"/>
          </a:xfrm>
          <a:custGeom>
            <a:avLst/>
            <a:gdLst>
              <a:gd name="connsiteX0" fmla="*/ 382555 w 382555"/>
              <a:gd name="connsiteY0" fmla="*/ 214675 h 214675"/>
              <a:gd name="connsiteX1" fmla="*/ 363894 w 382555"/>
              <a:gd name="connsiteY1" fmla="*/ 168022 h 214675"/>
              <a:gd name="connsiteX2" fmla="*/ 298579 w 382555"/>
              <a:gd name="connsiteY2" fmla="*/ 112038 h 214675"/>
              <a:gd name="connsiteX3" fmla="*/ 186612 w 382555"/>
              <a:gd name="connsiteY3" fmla="*/ 102708 h 214675"/>
              <a:gd name="connsiteX4" fmla="*/ 130628 w 382555"/>
              <a:gd name="connsiteY4" fmla="*/ 65385 h 214675"/>
              <a:gd name="connsiteX5" fmla="*/ 102636 w 382555"/>
              <a:gd name="connsiteY5" fmla="*/ 18732 h 214675"/>
              <a:gd name="connsiteX6" fmla="*/ 0 w 382555"/>
              <a:gd name="connsiteY6" fmla="*/ 71 h 2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555" h="214675">
                <a:moveTo>
                  <a:pt x="382555" y="214675"/>
                </a:moveTo>
                <a:cubicBezTo>
                  <a:pt x="376335" y="199124"/>
                  <a:pt x="373185" y="181958"/>
                  <a:pt x="363894" y="168022"/>
                </a:cubicBezTo>
                <a:cubicBezTo>
                  <a:pt x="360056" y="162266"/>
                  <a:pt x="314814" y="115285"/>
                  <a:pt x="298579" y="112038"/>
                </a:cubicBezTo>
                <a:cubicBezTo>
                  <a:pt x="261855" y="104693"/>
                  <a:pt x="223934" y="105818"/>
                  <a:pt x="186612" y="102708"/>
                </a:cubicBezTo>
                <a:cubicBezTo>
                  <a:pt x="167951" y="90267"/>
                  <a:pt x="137720" y="86662"/>
                  <a:pt x="130628" y="65385"/>
                </a:cubicBezTo>
                <a:cubicBezTo>
                  <a:pt x="125124" y="48873"/>
                  <a:pt x="122342" y="26614"/>
                  <a:pt x="102636" y="18732"/>
                </a:cubicBezTo>
                <a:cubicBezTo>
                  <a:pt x="50325" y="-2192"/>
                  <a:pt x="42221" y="71"/>
                  <a:pt x="0" y="71"/>
                </a:cubicBezTo>
              </a:path>
            </a:pathLst>
          </a:cu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/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5" name="CaixaDeTexto 84"/>
          <p:cNvSpPr txBox="1">
            <a:spLocks noChangeArrowheads="1"/>
          </p:cNvSpPr>
          <p:nvPr/>
        </p:nvSpPr>
        <p:spPr bwMode="auto">
          <a:xfrm>
            <a:off x="2585988" y="2592586"/>
            <a:ext cx="9779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100" b="1" dirty="0" smtClean="0">
                <a:solidFill>
                  <a:srgbClr val="FF0000"/>
                </a:solidFill>
                <a:latin typeface="Arial Black" pitchFamily="34" charset="0"/>
              </a:rPr>
              <a:t>35 </a:t>
            </a:r>
            <a:r>
              <a:rPr lang="pt-BR" sz="1100" b="1" dirty="0">
                <a:solidFill>
                  <a:srgbClr val="FF0000"/>
                </a:solidFill>
                <a:latin typeface="Arial Black" pitchFamily="34" charset="0"/>
              </a:rPr>
              <a:t>Km</a:t>
            </a:r>
          </a:p>
        </p:txBody>
      </p:sp>
      <p:sp>
        <p:nvSpPr>
          <p:cNvPr id="86" name="Seta para a direita 85">
            <a:hlinkClick r:id="rId32" action="ppaction://hlinksldjump"/>
          </p:cNvPr>
          <p:cNvSpPr/>
          <p:nvPr/>
        </p:nvSpPr>
        <p:spPr bwMode="auto">
          <a:xfrm>
            <a:off x="2023145" y="2276872"/>
            <a:ext cx="1626085" cy="360363"/>
          </a:xfrm>
          <a:prstGeom prst="rightArrow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Ramal do Salgado </a:t>
            </a:r>
            <a:endParaRPr lang="pt-BR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0" y="-47458"/>
            <a:ext cx="9141024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MAPA GERAL DA INFRAESTRUTURA HÍDRICA</a:t>
            </a:r>
          </a:p>
        </p:txBody>
      </p:sp>
    </p:spTree>
    <p:extLst>
      <p:ext uri="{BB962C8B-B14F-4D97-AF65-F5344CB8AC3E}">
        <p14:creationId xmlns:p14="http://schemas.microsoft.com/office/powerpoint/2010/main" val="16396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84" grpId="0" animBg="1"/>
      <p:bldP spid="85" grpId="0"/>
      <p:bldP spid="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xingó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87450"/>
            <a:ext cx="24923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ângulo de cantos arredondados 26"/>
          <p:cNvSpPr/>
          <p:nvPr/>
        </p:nvSpPr>
        <p:spPr>
          <a:xfrm>
            <a:off x="0" y="0"/>
            <a:ext cx="9144000" cy="381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i="0" dirty="0">
                <a:solidFill>
                  <a:schemeClr val="bg1"/>
                </a:solidFill>
                <a:cs typeface="Arial" charset="0"/>
              </a:rPr>
              <a:t>CANAL DO XINGÓ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0" y="381000"/>
            <a:ext cx="9144000" cy="738188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Estudos para implantação da 1ª fase (da captação no Lago de Paulo Afonso até o Reservatório 5, em Poço Redondo) de um projeto social sustentável que consiste em sistema adutor para abastecimento hídrico humano, industrial, animal e 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irrigação</a:t>
            </a:r>
            <a:endParaRPr lang="pt-BR" altLang="pt-BR" sz="1400" b="1" i="0" dirty="0">
              <a:solidFill>
                <a:srgbClr val="17375E"/>
              </a:solidFill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4138613" y="1187450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UF: BA / SE	META: 1 projeto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DATA DE 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31/03/2015 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EXECUTOR: CODEVASF/Estado de Sergipe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228600" y="2874963"/>
            <a:ext cx="2514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000" b="1" i="0" dirty="0"/>
              <a:t>Arranjo geral do Canal do </a:t>
            </a:r>
            <a:r>
              <a:rPr lang="pt-BR" altLang="pt-BR" sz="1000" b="1" i="0" dirty="0" err="1"/>
              <a:t>Xingó</a:t>
            </a:r>
            <a:endParaRPr lang="pt-BR" altLang="pt-BR" sz="1000" b="1" i="0" dirty="0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 dirty="0"/>
              <a:t>Estágio: Em Elaboração</a:t>
            </a:r>
          </a:p>
        </p:txBody>
      </p:sp>
      <p:pic>
        <p:nvPicPr>
          <p:cNvPr id="32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321" y="5605070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1462" y="5715402"/>
            <a:ext cx="8350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133293" y="3346234"/>
            <a:ext cx="8991600" cy="2622256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marL="182563" indent="-182563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r>
              <a:rPr lang="pt-BR" sz="1200" b="1" i="0" dirty="0" smtClean="0">
                <a:latin typeface="Calibri" pitchFamily="34" charset="0"/>
              </a:rPr>
              <a:t>RESULTADOS</a:t>
            </a: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i="0" dirty="0">
                <a:latin typeface="Calibri" pitchFamily="34" charset="0"/>
              </a:rPr>
              <a:t>Concluída licitação para elaboração do levantamento cadastral do trecho inicial do projeto, compreendido entre a barragem Paulo Afonso e o reservatório 5 em </a:t>
            </a:r>
            <a:r>
              <a:rPr lang="pt-BR" sz="1200" b="1" i="0" dirty="0" smtClean="0">
                <a:latin typeface="Calibri" pitchFamily="34" charset="0"/>
              </a:rPr>
              <a:t>08/04/2014</a:t>
            </a:r>
          </a:p>
          <a:p>
            <a:pPr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i="0" dirty="0">
                <a:latin typeface="Calibri" pitchFamily="34" charset="0"/>
              </a:rPr>
              <a:t>Contratada a elaboração do elaboração do levantamento cadastral do trecho inicial do projeto, compreendido entre a barragem Paulo Afonso e o Reservatório </a:t>
            </a:r>
            <a:r>
              <a:rPr lang="pt-BR" sz="1200" b="1" i="0" dirty="0" smtClean="0">
                <a:latin typeface="Calibri" pitchFamily="34" charset="0"/>
              </a:rPr>
              <a:t>5 </a:t>
            </a:r>
            <a:r>
              <a:rPr lang="pt-BR" sz="1200" b="1" i="0" dirty="0">
                <a:latin typeface="Calibri" pitchFamily="34" charset="0"/>
              </a:rPr>
              <a:t>em 26/02/2014 </a:t>
            </a:r>
            <a:r>
              <a:rPr lang="pt-BR" sz="1200" b="1" i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(Definirá novo traçado em virtude do monumento natural encontrado</a:t>
            </a:r>
            <a:r>
              <a:rPr lang="pt-BR" sz="1200" b="1" i="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)</a:t>
            </a:r>
            <a:endParaRPr lang="pt-BR" sz="1200" b="1" i="0" dirty="0">
              <a:latin typeface="Calibri" pitchFamily="34" charset="0"/>
            </a:endParaRPr>
          </a:p>
          <a:p>
            <a:pPr marL="0" indent="0"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endParaRPr lang="pt-BR" sz="1200" b="1" i="0" dirty="0" smtClean="0">
              <a:latin typeface="Calibri" pitchFamily="34" charset="0"/>
            </a:endParaRPr>
          </a:p>
          <a:p>
            <a:pPr marL="0" indent="0"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r>
              <a:rPr lang="pt-BR" sz="1200" b="1" i="0" dirty="0" smtClean="0">
                <a:latin typeface="Calibri" pitchFamily="34" charset="0"/>
              </a:rPr>
              <a:t>PROVIDÊNCIA</a:t>
            </a:r>
          </a:p>
          <a:p>
            <a:pPr marL="171450" indent="-1714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200" b="1" i="0" dirty="0" smtClean="0">
                <a:latin typeface="Calibri" pitchFamily="34" charset="0"/>
              </a:rPr>
              <a:t>Concluir </a:t>
            </a:r>
            <a:r>
              <a:rPr lang="pt-BR" sz="1200" b="1" i="0" dirty="0">
                <a:latin typeface="Calibri" pitchFamily="34" charset="0"/>
              </a:rPr>
              <a:t>a elaboração do levantamento cadastral do trecho inicial do projeto, compreendido entre a barragem Paulo Afonso e o Reservatório 5 até </a:t>
            </a:r>
            <a:r>
              <a:rPr lang="pt-BR" sz="1200" b="1" i="0" dirty="0" smtClean="0">
                <a:latin typeface="Calibri" pitchFamily="34" charset="0"/>
              </a:rPr>
              <a:t>28/11/2014</a:t>
            </a:r>
          </a:p>
          <a:p>
            <a:pPr marL="171450" indent="-171450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200" b="1" i="0" dirty="0" smtClean="0">
                <a:latin typeface="Calibri" pitchFamily="34" charset="0"/>
              </a:rPr>
              <a:t>Obter </a:t>
            </a:r>
            <a:r>
              <a:rPr lang="pt-BR" sz="1200" b="1" i="0" dirty="0">
                <a:latin typeface="Calibri" pitchFamily="34" charset="0"/>
              </a:rPr>
              <a:t>Licença Prévia do empreendimento (LP e LI) até </a:t>
            </a:r>
            <a:r>
              <a:rPr lang="pt-BR" sz="1200" b="1" i="0" dirty="0" smtClean="0">
                <a:latin typeface="Calibri" pitchFamily="34" charset="0"/>
              </a:rPr>
              <a:t>30/12/2014 </a:t>
            </a:r>
            <a:r>
              <a:rPr lang="pt-BR" sz="1200" b="1" i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(A obtenção da LP está condicionada à alteração do traçado de parte do canal, devido ao monumento </a:t>
            </a:r>
            <a:r>
              <a:rPr lang="pt-BR" sz="1200" b="1" i="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natural)</a:t>
            </a:r>
            <a:endParaRPr lang="pt-BR" sz="1200" b="1" i="0" dirty="0" smtClean="0">
              <a:latin typeface="Calibri" pitchFamily="34" charset="0"/>
            </a:endParaRPr>
          </a:p>
          <a:p>
            <a:pPr marL="171450" indent="-1714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200" b="1" i="0" dirty="0">
                <a:latin typeface="Calibri" pitchFamily="34" charset="0"/>
              </a:rPr>
              <a:t>Concluir a elaboração do anteprojeto e demais itens necessários ao RDC integrado da 1ª fase (da captação, no Lago de Paulo Afonso, até o Reservatório 5) até 28/02/2015</a:t>
            </a:r>
          </a:p>
          <a:p>
            <a:pPr marL="171450" indent="-1714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endParaRPr lang="pt-BR" sz="1200" b="1" i="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35" name="Tabe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39580"/>
              </p:ext>
            </p:extLst>
          </p:nvPr>
        </p:nvGraphicFramePr>
        <p:xfrm>
          <a:off x="4109039" y="2177384"/>
          <a:ext cx="4686301" cy="952500"/>
        </p:xfrm>
        <a:graphic>
          <a:graphicData uri="http://schemas.openxmlformats.org/drawingml/2006/table">
            <a:tbl>
              <a:tblPr/>
              <a:tblGrid>
                <a:gridCol w="763323"/>
                <a:gridCol w="1079288"/>
                <a:gridCol w="823024"/>
                <a:gridCol w="641054"/>
                <a:gridCol w="713269"/>
                <a:gridCol w="666343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Origem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Pago até 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Pós-2014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pagar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14,46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6" name="Objeto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548363"/>
              </p:ext>
            </p:extLst>
          </p:nvPr>
        </p:nvGraphicFramePr>
        <p:xfrm>
          <a:off x="2709163" y="5649292"/>
          <a:ext cx="47196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1" name="Planilha" r:id="rId7" imgW="3952855" imgH="790560" progId="Excel.Sheet.8">
                  <p:embed/>
                </p:oleObj>
              </mc:Choice>
              <mc:Fallback>
                <p:oleObj name="Planilha" r:id="rId7" imgW="3952855" imgH="7905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163" y="5649292"/>
                        <a:ext cx="47196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tângulo 36">
            <a:hlinkClick r:id="rId9" action="ppaction://hlinksldjump"/>
          </p:cNvPr>
          <p:cNvSpPr/>
          <p:nvPr/>
        </p:nvSpPr>
        <p:spPr>
          <a:xfrm>
            <a:off x="-72516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92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hlinkClick r:id="rId3" action="ppaction://hlinksldjump"/>
          </p:cNvPr>
          <p:cNvSpPr txBox="1"/>
          <p:nvPr/>
        </p:nvSpPr>
        <p:spPr>
          <a:xfrm>
            <a:off x="0" y="332656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 smtClean="0">
                <a:solidFill>
                  <a:prstClr val="white"/>
                </a:solidFill>
              </a:rPr>
              <a:t>CANAL XINGÓ</a:t>
            </a:r>
            <a:endParaRPr lang="pt-BR" sz="2000" b="1" u="sng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8" y="865559"/>
            <a:ext cx="8591484" cy="544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ta para a esquerda 6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9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6"/>
            <a:ext cx="9144000" cy="58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ta para baixo 19"/>
          <p:cNvSpPr/>
          <p:nvPr/>
        </p:nvSpPr>
        <p:spPr>
          <a:xfrm rot="18319284">
            <a:off x="5780881" y="1578770"/>
            <a:ext cx="314325" cy="1274762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 rot="9326753">
            <a:off x="6434740" y="2384026"/>
            <a:ext cx="2065939" cy="3006679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ADUTORA CARIRI/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Seta para a esquerda 8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268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de cantos arredondados 15"/>
          <p:cNvSpPr/>
          <p:nvPr/>
        </p:nvSpPr>
        <p:spPr>
          <a:xfrm>
            <a:off x="0" y="-7938"/>
            <a:ext cx="9144000" cy="38100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CINTURÃO DAS ÁGUAS DO CEARÁ – Trecho I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0" y="384175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Implantação do Trecho I, entre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o Rio </a:t>
            </a:r>
            <a:r>
              <a:rPr lang="pt-BR" altLang="pt-BR" sz="1400" b="1" i="0" dirty="0">
                <a:solidFill>
                  <a:srgbClr val="17375E"/>
                </a:solidFill>
              </a:rPr>
              <a:t>Jati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e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C</a:t>
            </a:r>
            <a:r>
              <a:rPr lang="pt-BR" altLang="pt-BR" sz="1400" b="1" i="0" dirty="0" err="1" smtClean="0">
                <a:solidFill>
                  <a:srgbClr val="17375E"/>
                </a:solidFill>
              </a:rPr>
              <a:t>ariús</a:t>
            </a:r>
            <a:r>
              <a:rPr lang="pt-BR" altLang="pt-BR" sz="1400" b="1" i="0" dirty="0">
                <a:solidFill>
                  <a:srgbClr val="17375E"/>
                </a:solidFill>
              </a:rPr>
              <a:t>, com canal principal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de </a:t>
            </a:r>
            <a:r>
              <a:rPr lang="pt-BR" altLang="pt-BR" sz="1400" b="1" i="0" dirty="0">
                <a:solidFill>
                  <a:srgbClr val="17375E"/>
                </a:solidFill>
              </a:rPr>
              <a:t>30m³/s de capacidade, visando abastecimento humano,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dessedentação</a:t>
            </a:r>
            <a:r>
              <a:rPr lang="pt-BR" altLang="pt-BR" sz="1400" b="1" i="0" dirty="0">
                <a:solidFill>
                  <a:srgbClr val="17375E"/>
                </a:solidFill>
              </a:rPr>
              <a:t> animal, irrigação, uso industrial e lazer. O Trecho I abrange 17 municípios entre Jati e Orós, no Ceará, e o CAC beneficia 95% da população do estado (~8 milhões de pessoas)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4343400" y="1219200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UF: CE	META: </a:t>
            </a:r>
            <a:r>
              <a:rPr lang="pt-BR" altLang="pt-BR" sz="1400" b="1" i="0" dirty="0" smtClean="0">
                <a:solidFill>
                  <a:srgbClr val="000000"/>
                </a:solidFill>
              </a:rPr>
              <a:t>150 km</a:t>
            </a:r>
            <a:endParaRPr lang="pt-BR" altLang="pt-BR" sz="1400" b="1" i="0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DATA DE CONCLUSÃO:</a:t>
            </a:r>
            <a:r>
              <a:rPr lang="pt-BR" altLang="pt-BR" sz="2400" b="1" i="0" dirty="0">
                <a:solidFill>
                  <a:srgbClr val="000000"/>
                </a:solidFill>
              </a:rPr>
              <a:t>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30/04/2016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EXECUTOR: Governo do Estado do Ceará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srgbClr val="000000"/>
                </a:solidFill>
              </a:rPr>
              <a:t>Estágio: Em Execução</a:t>
            </a:r>
          </a:p>
        </p:txBody>
      </p:sp>
      <p:pic>
        <p:nvPicPr>
          <p:cNvPr id="20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428456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102" y="5589240"/>
            <a:ext cx="8350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0" y="3385219"/>
            <a:ext cx="9144000" cy="19259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marL="182563" indent="-1825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r>
              <a:rPr lang="pt-BR" sz="12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RESULTADO</a:t>
            </a: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Realizados 10% das obras</a:t>
            </a:r>
          </a:p>
          <a:p>
            <a:pPr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dirty="0">
                <a:latin typeface="Calibri" pitchFamily="34" charset="0"/>
              </a:rPr>
              <a:t>Realizados 86% dos Projetos Executivos </a:t>
            </a:r>
          </a:p>
          <a:p>
            <a:pPr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dirty="0">
                <a:latin typeface="Calibri" pitchFamily="34" charset="0"/>
              </a:rPr>
              <a:t>Emitida Ordem de Serviço para a supervisão e controle tecnológico da implantação das obras do Lote B (</a:t>
            </a:r>
            <a:r>
              <a:rPr lang="pt-BR" sz="1200" b="1" dirty="0" err="1">
                <a:latin typeface="Calibri" pitchFamily="34" charset="0"/>
              </a:rPr>
              <a:t>subtrecho</a:t>
            </a:r>
            <a:r>
              <a:rPr lang="pt-BR" sz="1200" b="1" dirty="0">
                <a:latin typeface="Calibri" pitchFamily="34" charset="0"/>
              </a:rPr>
              <a:t> 1.3 - início do sifão 12/final do canal 23.01, com 36,138 km de extensão, e </a:t>
            </a:r>
            <a:r>
              <a:rPr lang="pt-BR" sz="1200" b="1" dirty="0" err="1">
                <a:latin typeface="Calibri" pitchFamily="34" charset="0"/>
              </a:rPr>
              <a:t>subtrecho</a:t>
            </a:r>
            <a:r>
              <a:rPr lang="pt-BR" sz="1200" b="1" dirty="0">
                <a:latin typeface="Calibri" pitchFamily="34" charset="0"/>
              </a:rPr>
              <a:t> 1.4 - início do canal 23.02.01/final do canal 36, com 36,837 km de extensão ) do 1° trecho do CAC em </a:t>
            </a:r>
            <a:r>
              <a:rPr lang="pt-BR" sz="1200" b="1" dirty="0" smtClean="0">
                <a:latin typeface="Calibri" pitchFamily="34" charset="0"/>
              </a:rPr>
              <a:t>07/02/2014</a:t>
            </a:r>
            <a:endParaRPr lang="pt-BR" sz="1200" b="1" i="0" strike="sngStrike" dirty="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marL="0" indent="0"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r>
              <a:rPr lang="pt-BR" sz="12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r>
              <a:rPr lang="pt-BR" sz="12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PROVIDÊNCIA</a:t>
            </a:r>
            <a:endParaRPr lang="pt-BR" sz="1200" b="1" i="0" dirty="0" smtClean="0">
              <a:latin typeface="Calibri" pitchFamily="34" charset="0"/>
              <a:cs typeface="Arial" charset="0"/>
            </a:endParaRP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200" b="1" i="0" dirty="0" smtClean="0">
                <a:latin typeface="Calibri" pitchFamily="34" charset="0"/>
                <a:cs typeface="Arial" charset="0"/>
              </a:rPr>
              <a:t>Concluir Projeto Executivo da Etapa 2 (92%), 3 </a:t>
            </a:r>
            <a:r>
              <a:rPr lang="pt-BR" sz="1200" b="1" i="0" dirty="0">
                <a:latin typeface="Calibri" pitchFamily="34" charset="0"/>
                <a:cs typeface="Arial" charset="0"/>
              </a:rPr>
              <a:t>(89</a:t>
            </a:r>
            <a:r>
              <a:rPr lang="pt-BR" sz="1200" b="1" i="0" dirty="0" smtClean="0">
                <a:latin typeface="Calibri" pitchFamily="34" charset="0"/>
                <a:cs typeface="Arial" charset="0"/>
              </a:rPr>
              <a:t>%), </a:t>
            </a:r>
            <a:r>
              <a:rPr lang="pt-BR" sz="1200" b="1" i="0" dirty="0">
                <a:latin typeface="Calibri" pitchFamily="34" charset="0"/>
                <a:cs typeface="Arial" charset="0"/>
              </a:rPr>
              <a:t>4 (81%) </a:t>
            </a:r>
            <a:r>
              <a:rPr lang="pt-BR" sz="1200" b="1" i="0" dirty="0" smtClean="0">
                <a:latin typeface="Calibri" pitchFamily="34" charset="0"/>
                <a:cs typeface="Arial" charset="0"/>
              </a:rPr>
              <a:t>e 5 (33%) até 31/12/2014</a:t>
            </a: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endParaRPr lang="pt-BR" sz="1300" b="1" i="0" dirty="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2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608743"/>
              </p:ext>
            </p:extLst>
          </p:nvPr>
        </p:nvGraphicFramePr>
        <p:xfrm>
          <a:off x="1259632" y="5484465"/>
          <a:ext cx="6342062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Planilha" r:id="rId6" imgW="5419677" imgH="657180" progId="Excel.Sheet.8">
                  <p:embed/>
                </p:oleObj>
              </mc:Choice>
              <mc:Fallback>
                <p:oleObj name="Planilha" r:id="rId6" imgW="5419677" imgH="6571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484465"/>
                        <a:ext cx="6342062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953137"/>
              </p:ext>
            </p:extLst>
          </p:nvPr>
        </p:nvGraphicFramePr>
        <p:xfrm>
          <a:off x="4343400" y="2286180"/>
          <a:ext cx="4686301" cy="952500"/>
        </p:xfrm>
        <a:graphic>
          <a:graphicData uri="http://schemas.openxmlformats.org/drawingml/2006/table">
            <a:tbl>
              <a:tblPr/>
              <a:tblGrid>
                <a:gridCol w="763323"/>
                <a:gridCol w="1079288"/>
                <a:gridCol w="763323"/>
                <a:gridCol w="700755"/>
                <a:gridCol w="713269"/>
                <a:gridCol w="666343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Origem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Pago até 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Pós-2014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pagar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242,19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657,81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1.100,00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1.100,00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5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6143"/>
            <a:ext cx="3786481" cy="22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179511" y="3417768"/>
            <a:ext cx="37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latin typeface="Calibri" panose="020F0502020204030204" pitchFamily="34" charset="0"/>
              </a:rPr>
              <a:t>Execução de Túnel</a:t>
            </a:r>
            <a:endParaRPr lang="pt-BR" sz="1100" dirty="0">
              <a:latin typeface="Calibri" panose="020F0502020204030204" pitchFamily="34" charset="0"/>
            </a:endParaRPr>
          </a:p>
        </p:txBody>
      </p:sp>
      <p:sp>
        <p:nvSpPr>
          <p:cNvPr id="27" name="Retângulo 26">
            <a:hlinkClick r:id="rId9" action="ppaction://hlinksldjump"/>
          </p:cNvPr>
          <p:cNvSpPr/>
          <p:nvPr/>
        </p:nvSpPr>
        <p:spPr>
          <a:xfrm>
            <a:off x="-145032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1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ítulo 3"/>
          <p:cNvSpPr txBox="1">
            <a:spLocks/>
          </p:cNvSpPr>
          <p:nvPr/>
        </p:nvSpPr>
        <p:spPr>
          <a:xfrm>
            <a:off x="2362563" y="1533700"/>
            <a:ext cx="4269650" cy="12283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Subtítulo 4"/>
          <p:cNvSpPr txBox="1">
            <a:spLocks/>
          </p:cNvSpPr>
          <p:nvPr/>
        </p:nvSpPr>
        <p:spPr>
          <a:xfrm>
            <a:off x="2812321" y="3096800"/>
            <a:ext cx="3516184" cy="146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CaixaDeTexto 21">
            <a:hlinkClick r:id="rId4" action="ppaction://hlinksldjump"/>
          </p:cNvPr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CINTURÃO DAS ÁGUAS DO CEARÁ – CAC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608512" cy="565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ta para a esquerda 7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03810-2E3F-462F-98C0-BCF5EC42204A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707904" y="2564904"/>
            <a:ext cx="1224136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707904" y="836712"/>
            <a:ext cx="12241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2027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" y="1143000"/>
            <a:ext cx="3276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ângulo de cantos arredondados 27"/>
          <p:cNvSpPr/>
          <p:nvPr/>
        </p:nvSpPr>
        <p:spPr>
          <a:xfrm>
            <a:off x="0" y="0"/>
            <a:ext cx="9144000" cy="381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SISTEMA CONGO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Implantação da etapa II do sist. adutor composta por ETA, adutoras, 6 estações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elevat</a:t>
            </a:r>
            <a:r>
              <a:rPr lang="pt-BR" altLang="pt-BR" sz="1400" b="1" i="0" dirty="0">
                <a:solidFill>
                  <a:srgbClr val="17375E"/>
                </a:solidFill>
              </a:rPr>
              <a:t>., 1 reservatório e rede de distribuição, visando abastecimento humano. Abrange os municípios de Amparo, Coxixola,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Gurjão</a:t>
            </a:r>
            <a:r>
              <a:rPr lang="pt-BR" altLang="pt-BR" sz="1400" b="1" i="0" dirty="0">
                <a:solidFill>
                  <a:srgbClr val="17375E"/>
                </a:solidFill>
              </a:rPr>
              <a:t>, Livramento, Ouro Velho,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Parari</a:t>
            </a:r>
            <a:r>
              <a:rPr lang="pt-BR" altLang="pt-BR" sz="1400" b="1" i="0" dirty="0">
                <a:solidFill>
                  <a:srgbClr val="17375E"/>
                </a:solidFill>
              </a:rPr>
              <a:t>, Prata, Santo André e São José dos Cordeiros, e beneficia 18 mil habitantes</a:t>
            </a: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4138613" y="1187450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>
                <a:solidFill>
                  <a:srgbClr val="000000"/>
                </a:solidFill>
              </a:rPr>
              <a:t>UF: PB	META: 146 km</a:t>
            </a:r>
            <a:endParaRPr lang="pt-BR" altLang="pt-BR" sz="1400" b="1" i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>
                <a:solidFill>
                  <a:srgbClr val="000000"/>
                </a:solidFill>
              </a:rPr>
              <a:t>DATA DE CONCLUSÃO:      </a:t>
            </a:r>
            <a:r>
              <a:rPr lang="pt-BR" altLang="pt-BR" sz="1400" b="1" i="0">
                <a:solidFill>
                  <a:srgbClr val="C00000"/>
                </a:solidFill>
              </a:rPr>
              <a:t>30/09/2011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>
                <a:solidFill>
                  <a:srgbClr val="000000"/>
                </a:solidFill>
              </a:rPr>
              <a:t>EXECUTOR: Governo do Estado da Paraíba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152400" y="3276600"/>
            <a:ext cx="2879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pt-BR" altLang="pt-BR" sz="1500" b="1" i="0" dirty="0">
                <a:solidFill>
                  <a:srgbClr val="FFFFFF"/>
                </a:solidFill>
              </a:rPr>
              <a:t>ETA Sumé</a:t>
            </a:r>
          </a:p>
        </p:txBody>
      </p:sp>
      <p:pic>
        <p:nvPicPr>
          <p:cNvPr id="32" name="Imagem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994" y="3789040"/>
            <a:ext cx="35052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79912" y="6053138"/>
            <a:ext cx="287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pt-BR" altLang="pt-BR" sz="1500" b="1" i="0" dirty="0">
                <a:solidFill>
                  <a:srgbClr val="FFFFFF"/>
                </a:solidFill>
              </a:rPr>
              <a:t>Estação de Bombeamento EB4 </a:t>
            </a:r>
          </a:p>
        </p:txBody>
      </p:sp>
      <p:pic>
        <p:nvPicPr>
          <p:cNvPr id="34" name="Imagem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" y="3789040"/>
            <a:ext cx="35052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140797" y="6097044"/>
            <a:ext cx="2879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pt-BR" altLang="pt-BR" sz="1500" b="1" i="0" dirty="0">
                <a:solidFill>
                  <a:srgbClr val="FFFFFF"/>
                </a:solidFill>
              </a:rPr>
              <a:t>Estação de Bombeamento EB4 </a:t>
            </a:r>
          </a:p>
        </p:txBody>
      </p:sp>
      <p:pic>
        <p:nvPicPr>
          <p:cNvPr id="36" name="Picture 15" descr="C:\Documents and Settings\joao.nogueira\Desktop\anexos\Selo_CONCLUID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5313613"/>
            <a:ext cx="10699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e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754945"/>
              </p:ext>
            </p:extLst>
          </p:nvPr>
        </p:nvGraphicFramePr>
        <p:xfrm>
          <a:off x="4138613" y="2132856"/>
          <a:ext cx="4533900" cy="809625"/>
        </p:xfrm>
        <a:graphic>
          <a:graphicData uri="http://schemas.openxmlformats.org/drawingml/2006/table">
            <a:tbl>
              <a:tblPr/>
              <a:tblGrid>
                <a:gridCol w="704295"/>
                <a:gridCol w="1018713"/>
                <a:gridCol w="704295"/>
                <a:gridCol w="698007"/>
                <a:gridCol w="704295"/>
                <a:gridCol w="704295"/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Origem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Pago até 2010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2011-2014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Pós-2014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Total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Pago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A pagar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PAC1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20,19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0,31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20,49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20,19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0,31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20,49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Retângulo 38">
            <a:hlinkClick r:id="rId7" action="ppaction://hlinksldjump"/>
          </p:cNvPr>
          <p:cNvSpPr/>
          <p:nvPr/>
        </p:nvSpPr>
        <p:spPr>
          <a:xfrm>
            <a:off x="-145032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4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7" y="733425"/>
            <a:ext cx="9153178" cy="577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ta para baixo 15"/>
          <p:cNvSpPr/>
          <p:nvPr/>
        </p:nvSpPr>
        <p:spPr>
          <a:xfrm rot="18319284">
            <a:off x="1928019" y="2207419"/>
            <a:ext cx="392113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 rot="13170592">
            <a:off x="2760151" y="2213514"/>
            <a:ext cx="2134552" cy="3346173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CaixaDeTexto 17">
            <a:hlinkClick r:id="rId5" action="ppaction://hlinksldjump"/>
          </p:cNvPr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 smtClean="0">
                <a:solidFill>
                  <a:prstClr val="white"/>
                </a:solidFill>
              </a:rPr>
              <a:t>ADUTORA DO CONGO / PB</a:t>
            </a:r>
            <a:endParaRPr lang="pt-BR" sz="2000" b="1" u="sng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eta para a esquerda 9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3072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 para baixo 9"/>
          <p:cNvSpPr/>
          <p:nvPr/>
        </p:nvSpPr>
        <p:spPr>
          <a:xfrm rot="19413516">
            <a:off x="5130160" y="1332009"/>
            <a:ext cx="317500" cy="1054100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 rot="5915633">
            <a:off x="5490253" y="2024485"/>
            <a:ext cx="1178833" cy="1870064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SERTÃO CENTRAL CABUGI / RN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eta para a esquerda 13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567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38017"/>
            <a:ext cx="9252521" cy="57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ta para baixo 14"/>
          <p:cNvSpPr/>
          <p:nvPr/>
        </p:nvSpPr>
        <p:spPr>
          <a:xfrm rot="18481862">
            <a:off x="1204120" y="3945731"/>
            <a:ext cx="392112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 rot="13307758">
            <a:off x="1847981" y="5216236"/>
            <a:ext cx="1298538" cy="676236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ADUTORA ENG ÁVIDOS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eta para a esquerda 9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8740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31" y="720080"/>
            <a:ext cx="3812779" cy="5805264"/>
          </a:xfrm>
          <a:prstGeom prst="rect">
            <a:avLst/>
          </a:prstGeom>
        </p:spPr>
      </p:pic>
      <p:sp>
        <p:nvSpPr>
          <p:cNvPr id="11" name="CaixaDeTexto 10">
            <a:hlinkClick r:id="rId4" action="ppaction://hlinksldjump"/>
          </p:cNvPr>
          <p:cNvSpPr txBox="1"/>
          <p:nvPr/>
        </p:nvSpPr>
        <p:spPr>
          <a:xfrm>
            <a:off x="0" y="332656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EIXÃO DAS ÁGUAS / CE – TRECHOS I A V</a:t>
            </a:r>
            <a:endParaRPr lang="pt-BR" sz="2000" b="1" u="sng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944067"/>
            <a:ext cx="2267744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Valor PAC: </a:t>
            </a:r>
            <a:r>
              <a:rPr lang="pt-BR" sz="15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R$ </a:t>
            </a:r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658 </a:t>
            </a:r>
            <a:r>
              <a:rPr lang="pt-BR" sz="15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milhões</a:t>
            </a:r>
          </a:p>
          <a:p>
            <a:pPr algn="l" eaLnBrk="1" hangingPunct="1"/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BNDES</a:t>
            </a:r>
            <a:r>
              <a:rPr lang="pt-BR" sz="15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: R$ 166 milhões</a:t>
            </a:r>
          </a:p>
          <a:p>
            <a:pPr algn="l" eaLnBrk="1" hangingPunct="1"/>
            <a:r>
              <a:rPr lang="pt-BR" sz="15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BIRD: R$ 87 milhões</a:t>
            </a:r>
          </a:p>
          <a:p>
            <a:pPr algn="l" eaLnBrk="1" hangingPunct="1"/>
            <a:r>
              <a:rPr lang="pt-BR" sz="15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Estado: R$ 532 milhões</a:t>
            </a:r>
          </a:p>
          <a:p>
            <a:pPr algn="l" eaLnBrk="1" hangingPunct="1"/>
            <a:endParaRPr lang="pt-BR" sz="15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Total: </a:t>
            </a:r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1.443 </a:t>
            </a:r>
            <a:r>
              <a:rPr lang="pt-BR" sz="15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milhões</a:t>
            </a:r>
          </a:p>
        </p:txBody>
      </p:sp>
      <p:sp>
        <p:nvSpPr>
          <p:cNvPr id="6" name="Seta para a esquerda 5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4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Users\cicero.meneses\Desktop\Algoritimo\Mapa4.jpg"/>
          <p:cNvPicPr preferRelativeResize="0"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30" t="18920" r="10803"/>
          <a:stretch/>
        </p:blipFill>
        <p:spPr bwMode="auto">
          <a:xfrm>
            <a:off x="0" y="-47458"/>
            <a:ext cx="9141024" cy="7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500262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845624" y="4652963"/>
            <a:ext cx="71438" cy="7143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pt-BR">
              <a:solidFill>
                <a:srgbClr val="00000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755576" y="690562"/>
            <a:ext cx="7854621" cy="5892553"/>
            <a:chOff x="755576" y="690562"/>
            <a:chExt cx="7854621" cy="5892553"/>
          </a:xfrm>
        </p:grpSpPr>
        <p:sp>
          <p:nvSpPr>
            <p:cNvPr id="6" name="Seta para a esquerda 5">
              <a:hlinkClick r:id="rId3" action="ppaction://hlinksldjump"/>
            </p:cNvPr>
            <p:cNvSpPr/>
            <p:nvPr/>
          </p:nvSpPr>
          <p:spPr bwMode="auto">
            <a:xfrm rot="1664864">
              <a:off x="4916688" y="1087438"/>
              <a:ext cx="969962" cy="301625"/>
            </a:xfrm>
            <a:prstGeom prst="leftArrow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lang="pt-BR" sz="1100" b="1" dirty="0">
                  <a:solidFill>
                    <a:srgbClr val="0000FF"/>
                  </a:solidFill>
                </a:rPr>
                <a:t>Alto Oeste</a:t>
              </a: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755576" y="690562"/>
              <a:ext cx="7854621" cy="5892553"/>
              <a:chOff x="755576" y="690562"/>
              <a:chExt cx="7854621" cy="5892553"/>
            </a:xfrm>
          </p:grpSpPr>
          <p:sp>
            <p:nvSpPr>
              <p:cNvPr id="8" name="Elipse 7"/>
              <p:cNvSpPr/>
              <p:nvPr/>
            </p:nvSpPr>
            <p:spPr bwMode="auto">
              <a:xfrm>
                <a:off x="4518226" y="6188075"/>
                <a:ext cx="112713" cy="12065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8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Seta para a esquerda 8">
                <a:hlinkClick r:id="rId4" action="ppaction://hlinksldjump"/>
              </p:cNvPr>
              <p:cNvSpPr/>
              <p:nvPr/>
            </p:nvSpPr>
            <p:spPr bwMode="auto">
              <a:xfrm rot="20820174">
                <a:off x="2924044" y="6281490"/>
                <a:ext cx="1707923" cy="301625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>
                  <a:defRPr/>
                </a:pPr>
                <a:r>
                  <a:rPr lang="pt-BR" sz="1100" b="1" dirty="0">
                    <a:solidFill>
                      <a:srgbClr val="0000FF"/>
                    </a:solidFill>
                  </a:rPr>
                  <a:t>Canal S. Alagoano</a:t>
                </a:r>
              </a:p>
            </p:txBody>
          </p:sp>
          <p:grpSp>
            <p:nvGrpSpPr>
              <p:cNvPr id="10" name="Grupo 140"/>
              <p:cNvGrpSpPr>
                <a:grpSpLocks/>
              </p:cNvGrpSpPr>
              <p:nvPr/>
            </p:nvGrpSpPr>
            <p:grpSpPr bwMode="auto">
              <a:xfrm>
                <a:off x="755576" y="690562"/>
                <a:ext cx="7854621" cy="4683125"/>
                <a:chOff x="866751" y="691169"/>
                <a:chExt cx="7854312" cy="4682539"/>
              </a:xfrm>
            </p:grpSpPr>
            <p:sp>
              <p:nvSpPr>
                <p:cNvPr id="13" name="Elipse 12"/>
                <p:cNvSpPr/>
                <p:nvPr/>
              </p:nvSpPr>
              <p:spPr>
                <a:xfrm>
                  <a:off x="5107071" y="984820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Elipse 13"/>
                <p:cNvSpPr/>
                <p:nvPr/>
              </p:nvSpPr>
              <p:spPr>
                <a:xfrm>
                  <a:off x="4049837" y="5181644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Elipse 14"/>
                <p:cNvSpPr/>
                <p:nvPr/>
              </p:nvSpPr>
              <p:spPr>
                <a:xfrm>
                  <a:off x="2363978" y="4824502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Seta para a direita 15">
                  <a:hlinkClick r:id="rId5" action="ppaction://hlinksldjump"/>
                </p:cNvPr>
                <p:cNvSpPr/>
                <p:nvPr/>
              </p:nvSpPr>
              <p:spPr>
                <a:xfrm>
                  <a:off x="866751" y="4695930"/>
                  <a:ext cx="1651208" cy="36031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do Oeste</a:t>
                  </a:r>
                </a:p>
              </p:txBody>
            </p:sp>
            <p:sp>
              <p:nvSpPr>
                <p:cNvPr id="17" name="Seta para a direita 16">
                  <a:hlinkClick r:id="rId6" action="ppaction://hlinksldjump"/>
                </p:cNvPr>
                <p:cNvSpPr/>
                <p:nvPr/>
              </p:nvSpPr>
              <p:spPr>
                <a:xfrm>
                  <a:off x="2517959" y="5013390"/>
                  <a:ext cx="1676334" cy="36031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do Pajeú</a:t>
                  </a:r>
                </a:p>
              </p:txBody>
            </p:sp>
            <p:sp>
              <p:nvSpPr>
                <p:cNvPr id="18" name="Elipse 17"/>
                <p:cNvSpPr/>
                <p:nvPr/>
              </p:nvSpPr>
              <p:spPr>
                <a:xfrm>
                  <a:off x="6105569" y="1732439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Elipse 18"/>
                <p:cNvSpPr/>
                <p:nvPr/>
              </p:nvSpPr>
              <p:spPr>
                <a:xfrm>
                  <a:off x="5961113" y="1675296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Elipse 19"/>
                <p:cNvSpPr/>
                <p:nvPr/>
              </p:nvSpPr>
              <p:spPr>
                <a:xfrm>
                  <a:off x="6354797" y="1145137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Elipse 20"/>
                <p:cNvSpPr/>
                <p:nvPr/>
              </p:nvSpPr>
              <p:spPr>
                <a:xfrm>
                  <a:off x="6167479" y="962597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Seta para a direita 21">
                  <a:hlinkClick r:id="rId7" action="ppaction://hlinksldjump"/>
                </p:cNvPr>
                <p:cNvSpPr/>
                <p:nvPr/>
              </p:nvSpPr>
              <p:spPr>
                <a:xfrm>
                  <a:off x="5329086" y="1561010"/>
                  <a:ext cx="1154068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Médio Oeste</a:t>
                  </a:r>
                </a:p>
              </p:txBody>
            </p:sp>
            <p:sp>
              <p:nvSpPr>
                <p:cNvPr id="23" name="Seta para a esquerda 22">
                  <a:hlinkClick r:id="rId8" action="ppaction://hlinksldjump"/>
                </p:cNvPr>
                <p:cNvSpPr/>
                <p:nvPr/>
              </p:nvSpPr>
              <p:spPr>
                <a:xfrm rot="2500657">
                  <a:off x="5777484" y="1933919"/>
                  <a:ext cx="1247726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Serra de Santana</a:t>
                  </a:r>
                </a:p>
              </p:txBody>
            </p:sp>
            <p:sp>
              <p:nvSpPr>
                <p:cNvPr id="24" name="Seta para a esquerda 23">
                  <a:hlinkClick r:id="rId9" action="ppaction://hlinksldjump"/>
                </p:cNvPr>
                <p:cNvSpPr/>
                <p:nvPr/>
              </p:nvSpPr>
              <p:spPr>
                <a:xfrm rot="20778867">
                  <a:off x="6279766" y="881113"/>
                  <a:ext cx="1623950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Sertão Central </a:t>
                  </a:r>
                  <a:r>
                    <a:rPr lang="pt-BR" sz="1100" b="1" dirty="0" err="1">
                      <a:solidFill>
                        <a:srgbClr val="0000FF"/>
                      </a:solidFill>
                    </a:rPr>
                    <a:t>Cabugi</a:t>
                  </a:r>
                  <a:endParaRPr lang="pt-BR" sz="11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5" name="Seta para a direita 24">
                  <a:hlinkClick r:id="rId10" action="ppaction://hlinksldjump"/>
                </p:cNvPr>
                <p:cNvSpPr/>
                <p:nvPr/>
              </p:nvSpPr>
              <p:spPr>
                <a:xfrm rot="1285790">
                  <a:off x="5219778" y="691169"/>
                  <a:ext cx="1108032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Mossoró</a:t>
                  </a:r>
                </a:p>
              </p:txBody>
            </p:sp>
            <p:sp>
              <p:nvSpPr>
                <p:cNvPr id="26" name="Elipse 25"/>
                <p:cNvSpPr/>
                <p:nvPr/>
              </p:nvSpPr>
              <p:spPr>
                <a:xfrm>
                  <a:off x="8327982" y="1776883"/>
                  <a:ext cx="112709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Seta para a direita 26">
                  <a:hlinkClick r:id="rId11" action="ppaction://hlinksldjump"/>
                </p:cNvPr>
                <p:cNvSpPr/>
                <p:nvPr/>
              </p:nvSpPr>
              <p:spPr>
                <a:xfrm rot="20396306">
                  <a:off x="6721382" y="1950143"/>
                  <a:ext cx="1926462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Cerro Corá</a:t>
                  </a:r>
                </a:p>
              </p:txBody>
            </p:sp>
            <p:sp>
              <p:nvSpPr>
                <p:cNvPr id="28" name="Elipse 27"/>
                <p:cNvSpPr/>
                <p:nvPr/>
              </p:nvSpPr>
              <p:spPr>
                <a:xfrm>
                  <a:off x="5115055" y="2804637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Seta para a esquerda 28">
                  <a:hlinkClick r:id="rId12" action="ppaction://hlinksldjump"/>
                </p:cNvPr>
                <p:cNvSpPr/>
                <p:nvPr/>
              </p:nvSpPr>
              <p:spPr>
                <a:xfrm rot="220417">
                  <a:off x="5062623" y="2726293"/>
                  <a:ext cx="1301699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Coremas </a:t>
                  </a:r>
                  <a:r>
                    <a:rPr lang="pt-BR" sz="1100" b="1" dirty="0" err="1">
                      <a:solidFill>
                        <a:srgbClr val="0000FF"/>
                      </a:solidFill>
                    </a:rPr>
                    <a:t>Sabugi</a:t>
                  </a:r>
                  <a:endParaRPr lang="pt-BR" sz="11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30" name="Elipse 29"/>
                <p:cNvSpPr/>
                <p:nvPr/>
              </p:nvSpPr>
              <p:spPr>
                <a:xfrm>
                  <a:off x="6450043" y="4137200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Seta para a esquerda 30">
                  <a:hlinkClick r:id="rId13" action="ppaction://hlinksldjump"/>
                </p:cNvPr>
                <p:cNvSpPr/>
                <p:nvPr/>
              </p:nvSpPr>
              <p:spPr>
                <a:xfrm rot="21421722">
                  <a:off x="6411945" y="4027677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Congo</a:t>
                  </a:r>
                </a:p>
              </p:txBody>
            </p:sp>
            <p:sp>
              <p:nvSpPr>
                <p:cNvPr id="32" name="Elipse 31"/>
                <p:cNvSpPr/>
                <p:nvPr/>
              </p:nvSpPr>
              <p:spPr>
                <a:xfrm>
                  <a:off x="7054857" y="3521327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Seta para a esquerda 32">
                  <a:hlinkClick r:id="rId14" action="ppaction://hlinksldjump"/>
                </p:cNvPr>
                <p:cNvSpPr/>
                <p:nvPr/>
              </p:nvSpPr>
              <p:spPr>
                <a:xfrm rot="20870275">
                  <a:off x="6940491" y="3375517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Cariri</a:t>
                  </a:r>
                </a:p>
              </p:txBody>
            </p:sp>
            <p:sp>
              <p:nvSpPr>
                <p:cNvPr id="34" name="Elipse 33"/>
                <p:cNvSpPr/>
                <p:nvPr/>
              </p:nvSpPr>
              <p:spPr>
                <a:xfrm>
                  <a:off x="6062709" y="4221253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Elipse 34"/>
                <p:cNvSpPr/>
                <p:nvPr/>
              </p:nvSpPr>
              <p:spPr>
                <a:xfrm>
                  <a:off x="7927324" y="3678147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Seta para a esquerda 35">
                  <a:hlinkClick r:id="rId15" action="ppaction://hlinksldjump"/>
                </p:cNvPr>
                <p:cNvSpPr/>
                <p:nvPr/>
              </p:nvSpPr>
              <p:spPr>
                <a:xfrm rot="1574853">
                  <a:off x="7830510" y="3795068"/>
                  <a:ext cx="890553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Acauã</a:t>
                  </a:r>
                </a:p>
              </p:txBody>
            </p:sp>
            <p:sp>
              <p:nvSpPr>
                <p:cNvPr id="37" name="Elipse 36"/>
                <p:cNvSpPr/>
                <p:nvPr/>
              </p:nvSpPr>
              <p:spPr>
                <a:xfrm>
                  <a:off x="4172069" y="2472121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Elipse 37"/>
                <p:cNvSpPr/>
                <p:nvPr/>
              </p:nvSpPr>
              <p:spPr>
                <a:xfrm>
                  <a:off x="4113335" y="2948634"/>
                  <a:ext cx="95246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Seta para a esquerda 38">
                  <a:hlinkClick r:id="rId16" action="ppaction://hlinksldjump"/>
                </p:cNvPr>
                <p:cNvSpPr/>
                <p:nvPr/>
              </p:nvSpPr>
              <p:spPr>
                <a:xfrm rot="20870275">
                  <a:off x="4145083" y="2297518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000" b="1" dirty="0">
                      <a:solidFill>
                        <a:srgbClr val="0000FF"/>
                      </a:solidFill>
                    </a:rPr>
                    <a:t>Sousa</a:t>
                  </a:r>
                </a:p>
              </p:txBody>
            </p:sp>
            <p:sp>
              <p:nvSpPr>
                <p:cNvPr id="40" name="Seta para a esquerda 39">
                  <a:hlinkClick r:id="rId17" action="ppaction://hlinksldjump"/>
                </p:cNvPr>
                <p:cNvSpPr/>
                <p:nvPr/>
              </p:nvSpPr>
              <p:spPr>
                <a:xfrm rot="308156">
                  <a:off x="4069624" y="2892451"/>
                  <a:ext cx="888965" cy="303174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000" b="1" dirty="0">
                      <a:solidFill>
                        <a:srgbClr val="0000FF"/>
                      </a:solidFill>
                    </a:rPr>
                    <a:t>Eng. Ávidos</a:t>
                  </a:r>
                </a:p>
              </p:txBody>
            </p:sp>
            <p:sp>
              <p:nvSpPr>
                <p:cNvPr id="41" name="Elipse 40"/>
                <p:cNvSpPr/>
                <p:nvPr/>
              </p:nvSpPr>
              <p:spPr>
                <a:xfrm>
                  <a:off x="7164390" y="3791168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Seta para a esquerda 41">
                  <a:hlinkClick r:id="rId18" action="ppaction://hlinksldjump"/>
                </p:cNvPr>
                <p:cNvSpPr/>
                <p:nvPr/>
              </p:nvSpPr>
              <p:spPr>
                <a:xfrm rot="1574853">
                  <a:off x="7101063" y="3935379"/>
                  <a:ext cx="1131990" cy="303174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Boqueirão</a:t>
                  </a:r>
                </a:p>
              </p:txBody>
            </p:sp>
            <p:sp>
              <p:nvSpPr>
                <p:cNvPr id="43" name="Seta para a direita 42">
                  <a:hlinkClick r:id="rId19" action="ppaction://hlinksldjump"/>
                </p:cNvPr>
                <p:cNvSpPr/>
                <p:nvPr/>
              </p:nvSpPr>
              <p:spPr>
                <a:xfrm rot="3534796">
                  <a:off x="5299059" y="3802199"/>
                  <a:ext cx="1074484" cy="36034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Camalaú</a:t>
                  </a:r>
                </a:p>
              </p:txBody>
            </p:sp>
          </p:grpSp>
          <p:sp>
            <p:nvSpPr>
              <p:cNvPr id="11" name="Seta para a esquerda 10">
                <a:hlinkClick r:id="rId20" action="ppaction://hlinksldjump"/>
              </p:cNvPr>
              <p:cNvSpPr/>
              <p:nvPr/>
            </p:nvSpPr>
            <p:spPr bwMode="auto">
              <a:xfrm rot="21396425">
                <a:off x="4545296" y="5905109"/>
                <a:ext cx="1302839" cy="301626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>
                  <a:defRPr/>
                </a:pPr>
                <a:r>
                  <a:rPr lang="pt-BR" sz="1100" b="1" dirty="0">
                    <a:solidFill>
                      <a:srgbClr val="0000FF"/>
                    </a:solidFill>
                  </a:rPr>
                  <a:t>Canal </a:t>
                </a:r>
                <a:r>
                  <a:rPr lang="pt-BR" sz="1100" b="1" dirty="0" err="1" smtClean="0">
                    <a:solidFill>
                      <a:srgbClr val="0000FF"/>
                    </a:solidFill>
                  </a:rPr>
                  <a:t>Xingô</a:t>
                </a:r>
                <a:endParaRPr lang="pt-BR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Elipse 11"/>
              <p:cNvSpPr/>
              <p:nvPr/>
            </p:nvSpPr>
            <p:spPr bwMode="auto">
              <a:xfrm>
                <a:off x="4531295" y="6037940"/>
                <a:ext cx="112713" cy="12065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800" b="1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4" name="Grupo 89"/>
          <p:cNvGrpSpPr>
            <a:grpSpLocks/>
          </p:cNvGrpSpPr>
          <p:nvPr/>
        </p:nvGrpSpPr>
        <p:grpSpPr bwMode="auto">
          <a:xfrm>
            <a:off x="2845670" y="2686050"/>
            <a:ext cx="3066379" cy="2776538"/>
            <a:chOff x="2956694" y="2686050"/>
            <a:chExt cx="3066284" cy="2776538"/>
          </a:xfrm>
        </p:grpSpPr>
        <p:sp>
          <p:nvSpPr>
            <p:cNvPr id="45" name="Freeform 156">
              <a:hlinkClick r:id="rId3" action="ppaction://hlinksldjump"/>
            </p:cNvPr>
            <p:cNvSpPr>
              <a:spLocks/>
            </p:cNvSpPr>
            <p:nvPr/>
          </p:nvSpPr>
          <p:spPr bwMode="auto">
            <a:xfrm>
              <a:off x="4251327" y="4211638"/>
              <a:ext cx="1771651" cy="1250950"/>
            </a:xfrm>
            <a:custGeom>
              <a:avLst/>
              <a:gdLst>
                <a:gd name="T0" fmla="*/ 0 w 1116"/>
                <a:gd name="T1" fmla="*/ 2147483647 h 788"/>
                <a:gd name="T2" fmla="*/ 2147483647 w 1116"/>
                <a:gd name="T3" fmla="*/ 2147483647 h 788"/>
                <a:gd name="T4" fmla="*/ 2147483647 w 1116"/>
                <a:gd name="T5" fmla="*/ 2147483647 h 788"/>
                <a:gd name="T6" fmla="*/ 2147483647 w 1116"/>
                <a:gd name="T7" fmla="*/ 2147483647 h 788"/>
                <a:gd name="T8" fmla="*/ 2147483647 w 1116"/>
                <a:gd name="T9" fmla="*/ 2147483647 h 788"/>
                <a:gd name="T10" fmla="*/ 2147483647 w 1116"/>
                <a:gd name="T11" fmla="*/ 2147483647 h 788"/>
                <a:gd name="T12" fmla="*/ 2147483647 w 1116"/>
                <a:gd name="T13" fmla="*/ 2147483647 h 788"/>
                <a:gd name="T14" fmla="*/ 2147483647 w 1116"/>
                <a:gd name="T15" fmla="*/ 2147483647 h 788"/>
                <a:gd name="T16" fmla="*/ 2147483647 w 1116"/>
                <a:gd name="T17" fmla="*/ 2147483647 h 788"/>
                <a:gd name="T18" fmla="*/ 2147483647 w 1116"/>
                <a:gd name="T19" fmla="*/ 2147483647 h 788"/>
                <a:gd name="T20" fmla="*/ 2147483647 w 1116"/>
                <a:gd name="T21" fmla="*/ 2147483647 h 788"/>
                <a:gd name="T22" fmla="*/ 2147483647 w 1116"/>
                <a:gd name="T23" fmla="*/ 2147483647 h 788"/>
                <a:gd name="T24" fmla="*/ 2147483647 w 1116"/>
                <a:gd name="T25" fmla="*/ 2147483647 h 788"/>
                <a:gd name="T26" fmla="*/ 2147483647 w 1116"/>
                <a:gd name="T27" fmla="*/ 2147483647 h 788"/>
                <a:gd name="T28" fmla="*/ 2147483647 w 1116"/>
                <a:gd name="T29" fmla="*/ 2147483647 h 788"/>
                <a:gd name="T30" fmla="*/ 2147483647 w 1116"/>
                <a:gd name="T31" fmla="*/ 2147483647 h 788"/>
                <a:gd name="T32" fmla="*/ 2147483647 w 1116"/>
                <a:gd name="T33" fmla="*/ 0 h 7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6" h="788">
                  <a:moveTo>
                    <a:pt x="0" y="756"/>
                  </a:moveTo>
                  <a:cubicBezTo>
                    <a:pt x="56" y="784"/>
                    <a:pt x="32" y="788"/>
                    <a:pt x="72" y="768"/>
                  </a:cubicBezTo>
                  <a:cubicBezTo>
                    <a:pt x="82" y="737"/>
                    <a:pt x="107" y="737"/>
                    <a:pt x="132" y="720"/>
                  </a:cubicBezTo>
                  <a:cubicBezTo>
                    <a:pt x="146" y="678"/>
                    <a:pt x="118" y="577"/>
                    <a:pt x="174" y="558"/>
                  </a:cubicBezTo>
                  <a:cubicBezTo>
                    <a:pt x="220" y="512"/>
                    <a:pt x="301" y="513"/>
                    <a:pt x="360" y="510"/>
                  </a:cubicBezTo>
                  <a:cubicBezTo>
                    <a:pt x="406" y="499"/>
                    <a:pt x="436" y="475"/>
                    <a:pt x="474" y="450"/>
                  </a:cubicBezTo>
                  <a:cubicBezTo>
                    <a:pt x="477" y="440"/>
                    <a:pt x="516" y="366"/>
                    <a:pt x="528" y="354"/>
                  </a:cubicBezTo>
                  <a:cubicBezTo>
                    <a:pt x="532" y="350"/>
                    <a:pt x="540" y="351"/>
                    <a:pt x="546" y="348"/>
                  </a:cubicBezTo>
                  <a:cubicBezTo>
                    <a:pt x="566" y="338"/>
                    <a:pt x="587" y="325"/>
                    <a:pt x="606" y="312"/>
                  </a:cubicBezTo>
                  <a:cubicBezTo>
                    <a:pt x="624" y="275"/>
                    <a:pt x="638" y="271"/>
                    <a:pt x="678" y="264"/>
                  </a:cubicBezTo>
                  <a:cubicBezTo>
                    <a:pt x="696" y="252"/>
                    <a:pt x="714" y="246"/>
                    <a:pt x="732" y="234"/>
                  </a:cubicBezTo>
                  <a:cubicBezTo>
                    <a:pt x="743" y="202"/>
                    <a:pt x="771" y="206"/>
                    <a:pt x="804" y="198"/>
                  </a:cubicBezTo>
                  <a:cubicBezTo>
                    <a:pt x="891" y="176"/>
                    <a:pt x="824" y="182"/>
                    <a:pt x="870" y="162"/>
                  </a:cubicBezTo>
                  <a:cubicBezTo>
                    <a:pt x="897" y="150"/>
                    <a:pt x="889" y="162"/>
                    <a:pt x="912" y="150"/>
                  </a:cubicBezTo>
                  <a:cubicBezTo>
                    <a:pt x="938" y="137"/>
                    <a:pt x="963" y="121"/>
                    <a:pt x="990" y="108"/>
                  </a:cubicBezTo>
                  <a:cubicBezTo>
                    <a:pt x="1012" y="64"/>
                    <a:pt x="1025" y="45"/>
                    <a:pt x="1068" y="24"/>
                  </a:cubicBezTo>
                  <a:cubicBezTo>
                    <a:pt x="1084" y="16"/>
                    <a:pt x="1097" y="0"/>
                    <a:pt x="1116" y="0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6" name="Text Box 157">
              <a:hlinkClick r:id="rId2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786834" y="3491483"/>
              <a:ext cx="14478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>
                  <a:solidFill>
                    <a:srgbClr val="008000"/>
                  </a:solidFill>
                </a:rPr>
                <a:t>EIXO NORTE</a:t>
              </a:r>
            </a:p>
          </p:txBody>
        </p:sp>
        <p:sp>
          <p:nvSpPr>
            <p:cNvPr id="47" name="Text Box 158">
              <a:hlinkClick r:id="rId2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427539" y="5140326"/>
              <a:ext cx="12954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>
                  <a:solidFill>
                    <a:srgbClr val="008000"/>
                  </a:solidFill>
                </a:rPr>
                <a:t>EIXO LESTE</a:t>
              </a:r>
            </a:p>
          </p:txBody>
        </p:sp>
        <p:sp>
          <p:nvSpPr>
            <p:cNvPr id="48" name="Forma livre 75">
              <a:hlinkClick r:id="rId3" action="ppaction://hlinksldjump"/>
            </p:cNvPr>
            <p:cNvSpPr>
              <a:spLocks/>
            </p:cNvSpPr>
            <p:nvPr/>
          </p:nvSpPr>
          <p:spPr bwMode="auto">
            <a:xfrm>
              <a:off x="2956694" y="2686050"/>
              <a:ext cx="1111250" cy="2317750"/>
            </a:xfrm>
            <a:custGeom>
              <a:avLst/>
              <a:gdLst>
                <a:gd name="T0" fmla="*/ 0 w 1111250"/>
                <a:gd name="T1" fmla="*/ 2317750 h 2317750"/>
                <a:gd name="T2" fmla="*/ 57150 w 1111250"/>
                <a:gd name="T3" fmla="*/ 2190750 h 2317750"/>
                <a:gd name="T4" fmla="*/ 139700 w 1111250"/>
                <a:gd name="T5" fmla="*/ 2108200 h 2317750"/>
                <a:gd name="T6" fmla="*/ 69850 w 1111250"/>
                <a:gd name="T7" fmla="*/ 2006600 h 2317750"/>
                <a:gd name="T8" fmla="*/ 57150 w 1111250"/>
                <a:gd name="T9" fmla="*/ 1892300 h 2317750"/>
                <a:gd name="T10" fmla="*/ 184150 w 1111250"/>
                <a:gd name="T11" fmla="*/ 1854200 h 2317750"/>
                <a:gd name="T12" fmla="*/ 260350 w 1111250"/>
                <a:gd name="T13" fmla="*/ 1803400 h 2317750"/>
                <a:gd name="T14" fmla="*/ 323850 w 1111250"/>
                <a:gd name="T15" fmla="*/ 1720850 h 2317750"/>
                <a:gd name="T16" fmla="*/ 457200 w 1111250"/>
                <a:gd name="T17" fmla="*/ 1606550 h 2317750"/>
                <a:gd name="T18" fmla="*/ 495300 w 1111250"/>
                <a:gd name="T19" fmla="*/ 1435100 h 2317750"/>
                <a:gd name="T20" fmla="*/ 482600 w 1111250"/>
                <a:gd name="T21" fmla="*/ 1333500 h 2317750"/>
                <a:gd name="T22" fmla="*/ 514350 w 1111250"/>
                <a:gd name="T23" fmla="*/ 1250950 h 2317750"/>
                <a:gd name="T24" fmla="*/ 609600 w 1111250"/>
                <a:gd name="T25" fmla="*/ 1212850 h 2317750"/>
                <a:gd name="T26" fmla="*/ 723900 w 1111250"/>
                <a:gd name="T27" fmla="*/ 1123950 h 2317750"/>
                <a:gd name="T28" fmla="*/ 869950 w 1111250"/>
                <a:gd name="T29" fmla="*/ 1047750 h 2317750"/>
                <a:gd name="T30" fmla="*/ 901700 w 1111250"/>
                <a:gd name="T31" fmla="*/ 939800 h 2317750"/>
                <a:gd name="T32" fmla="*/ 939800 w 1111250"/>
                <a:gd name="T33" fmla="*/ 844550 h 2317750"/>
                <a:gd name="T34" fmla="*/ 1022350 w 1111250"/>
                <a:gd name="T35" fmla="*/ 774700 h 2317750"/>
                <a:gd name="T36" fmla="*/ 1066800 w 1111250"/>
                <a:gd name="T37" fmla="*/ 666750 h 2317750"/>
                <a:gd name="T38" fmla="*/ 1079500 w 1111250"/>
                <a:gd name="T39" fmla="*/ 533400 h 2317750"/>
                <a:gd name="T40" fmla="*/ 1111250 w 1111250"/>
                <a:gd name="T41" fmla="*/ 419100 h 2317750"/>
                <a:gd name="T42" fmla="*/ 1092200 w 1111250"/>
                <a:gd name="T43" fmla="*/ 323850 h 2317750"/>
                <a:gd name="T44" fmla="*/ 1022350 w 1111250"/>
                <a:gd name="T45" fmla="*/ 228600 h 2317750"/>
                <a:gd name="T46" fmla="*/ 984250 w 1111250"/>
                <a:gd name="T47" fmla="*/ 120650 h 2317750"/>
                <a:gd name="T48" fmla="*/ 1028700 w 1111250"/>
                <a:gd name="T49" fmla="*/ 0 h 23177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11250" h="2317750">
                  <a:moveTo>
                    <a:pt x="0" y="2317750"/>
                  </a:moveTo>
                  <a:cubicBezTo>
                    <a:pt x="16933" y="2271712"/>
                    <a:pt x="33867" y="2225675"/>
                    <a:pt x="57150" y="2190750"/>
                  </a:cubicBezTo>
                  <a:cubicBezTo>
                    <a:pt x="80433" y="2155825"/>
                    <a:pt x="137583" y="2138892"/>
                    <a:pt x="139700" y="2108200"/>
                  </a:cubicBezTo>
                  <a:cubicBezTo>
                    <a:pt x="141817" y="2077508"/>
                    <a:pt x="83608" y="2042583"/>
                    <a:pt x="69850" y="2006600"/>
                  </a:cubicBezTo>
                  <a:cubicBezTo>
                    <a:pt x="56092" y="1970617"/>
                    <a:pt x="38100" y="1917700"/>
                    <a:pt x="57150" y="1892300"/>
                  </a:cubicBezTo>
                  <a:cubicBezTo>
                    <a:pt x="76200" y="1866900"/>
                    <a:pt x="150283" y="1869017"/>
                    <a:pt x="184150" y="1854200"/>
                  </a:cubicBezTo>
                  <a:cubicBezTo>
                    <a:pt x="218017" y="1839383"/>
                    <a:pt x="237067" y="1825625"/>
                    <a:pt x="260350" y="1803400"/>
                  </a:cubicBezTo>
                  <a:cubicBezTo>
                    <a:pt x="283633" y="1781175"/>
                    <a:pt x="291042" y="1753658"/>
                    <a:pt x="323850" y="1720850"/>
                  </a:cubicBezTo>
                  <a:cubicBezTo>
                    <a:pt x="356658" y="1688042"/>
                    <a:pt x="428625" y="1654175"/>
                    <a:pt x="457200" y="1606550"/>
                  </a:cubicBezTo>
                  <a:cubicBezTo>
                    <a:pt x="485775" y="1558925"/>
                    <a:pt x="491067" y="1480608"/>
                    <a:pt x="495300" y="1435100"/>
                  </a:cubicBezTo>
                  <a:cubicBezTo>
                    <a:pt x="499533" y="1389592"/>
                    <a:pt x="479425" y="1364192"/>
                    <a:pt x="482600" y="1333500"/>
                  </a:cubicBezTo>
                  <a:cubicBezTo>
                    <a:pt x="485775" y="1302808"/>
                    <a:pt x="493183" y="1271058"/>
                    <a:pt x="514350" y="1250950"/>
                  </a:cubicBezTo>
                  <a:cubicBezTo>
                    <a:pt x="535517" y="1230842"/>
                    <a:pt x="574675" y="1234017"/>
                    <a:pt x="609600" y="1212850"/>
                  </a:cubicBezTo>
                  <a:cubicBezTo>
                    <a:pt x="644525" y="1191683"/>
                    <a:pt x="680508" y="1151467"/>
                    <a:pt x="723900" y="1123950"/>
                  </a:cubicBezTo>
                  <a:cubicBezTo>
                    <a:pt x="767292" y="1096433"/>
                    <a:pt x="840317" y="1078442"/>
                    <a:pt x="869950" y="1047750"/>
                  </a:cubicBezTo>
                  <a:cubicBezTo>
                    <a:pt x="899583" y="1017058"/>
                    <a:pt x="890058" y="973667"/>
                    <a:pt x="901700" y="939800"/>
                  </a:cubicBezTo>
                  <a:cubicBezTo>
                    <a:pt x="913342" y="905933"/>
                    <a:pt x="919692" y="872067"/>
                    <a:pt x="939800" y="844550"/>
                  </a:cubicBezTo>
                  <a:cubicBezTo>
                    <a:pt x="959908" y="817033"/>
                    <a:pt x="1001183" y="804333"/>
                    <a:pt x="1022350" y="774700"/>
                  </a:cubicBezTo>
                  <a:cubicBezTo>
                    <a:pt x="1043517" y="745067"/>
                    <a:pt x="1057275" y="706967"/>
                    <a:pt x="1066800" y="666750"/>
                  </a:cubicBezTo>
                  <a:cubicBezTo>
                    <a:pt x="1076325" y="626533"/>
                    <a:pt x="1072092" y="574675"/>
                    <a:pt x="1079500" y="533400"/>
                  </a:cubicBezTo>
                  <a:cubicBezTo>
                    <a:pt x="1086908" y="492125"/>
                    <a:pt x="1109133" y="454025"/>
                    <a:pt x="1111250" y="419100"/>
                  </a:cubicBezTo>
                  <a:cubicBezTo>
                    <a:pt x="1113367" y="384175"/>
                    <a:pt x="1107017" y="355600"/>
                    <a:pt x="1092200" y="323850"/>
                  </a:cubicBezTo>
                  <a:cubicBezTo>
                    <a:pt x="1077383" y="292100"/>
                    <a:pt x="1040342" y="262467"/>
                    <a:pt x="1022350" y="228600"/>
                  </a:cubicBezTo>
                  <a:cubicBezTo>
                    <a:pt x="1004358" y="194733"/>
                    <a:pt x="983192" y="158750"/>
                    <a:pt x="984250" y="120650"/>
                  </a:cubicBezTo>
                  <a:cubicBezTo>
                    <a:pt x="985308" y="82550"/>
                    <a:pt x="1007004" y="41275"/>
                    <a:pt x="1028700" y="0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9" name="Text Box 157"/>
            <p:cNvSpPr txBox="1">
              <a:spLocks noChangeArrowheads="1"/>
            </p:cNvSpPr>
            <p:nvPr/>
          </p:nvSpPr>
          <p:spPr bwMode="auto">
            <a:xfrm rot="18569171">
              <a:off x="3034416" y="3909363"/>
              <a:ext cx="1447846" cy="304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 smtClean="0">
                  <a:solidFill>
                    <a:srgbClr val="008000"/>
                  </a:solidFill>
                  <a:latin typeface="Arial Black" pitchFamily="34" charset="0"/>
                </a:rPr>
                <a:t>260 km</a:t>
              </a:r>
              <a:endParaRPr lang="pt-BR" sz="1400" b="1" dirty="0">
                <a:solidFill>
                  <a:srgbClr val="008000"/>
                </a:solidFill>
                <a:latin typeface="Arial Black" pitchFamily="34" charset="0"/>
              </a:endParaRPr>
            </a:p>
          </p:txBody>
        </p:sp>
        <p:sp>
          <p:nvSpPr>
            <p:cNvPr id="50" name="Text Box 158"/>
            <p:cNvSpPr txBox="1">
              <a:spLocks noChangeArrowheads="1"/>
            </p:cNvSpPr>
            <p:nvPr/>
          </p:nvSpPr>
          <p:spPr bwMode="auto">
            <a:xfrm rot="19369720">
              <a:off x="4458023" y="4452703"/>
              <a:ext cx="12954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 smtClean="0">
                  <a:solidFill>
                    <a:srgbClr val="008000"/>
                  </a:solidFill>
                  <a:latin typeface="Arial Black" pitchFamily="34" charset="0"/>
                </a:rPr>
                <a:t>217 km</a:t>
              </a:r>
              <a:endParaRPr lang="pt-BR" sz="1400" b="1" dirty="0">
                <a:solidFill>
                  <a:srgbClr val="008000"/>
                </a:solidFill>
                <a:latin typeface="Arial Black" pitchFamily="34" charset="0"/>
              </a:endParaRPr>
            </a:p>
          </p:txBody>
        </p:sp>
      </p:grpSp>
      <p:sp>
        <p:nvSpPr>
          <p:cNvPr id="51" name="CaixaDeTexto 14"/>
          <p:cNvSpPr txBox="1">
            <a:spLocks noChangeArrowheads="1"/>
          </p:cNvSpPr>
          <p:nvPr/>
        </p:nvSpPr>
        <p:spPr bwMode="auto">
          <a:xfrm>
            <a:off x="-69154" y="2719093"/>
            <a:ext cx="2586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Eixos Principais do PISF</a:t>
            </a:r>
            <a:endParaRPr lang="pt-BR" sz="1400" b="1" dirty="0">
              <a:solidFill>
                <a:srgbClr val="008000"/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-63799" y="31722"/>
            <a:ext cx="9141843" cy="6808814"/>
            <a:chOff x="-63799" y="31722"/>
            <a:chExt cx="9141843" cy="6808814"/>
          </a:xfrm>
        </p:grpSpPr>
        <p:grpSp>
          <p:nvGrpSpPr>
            <p:cNvPr id="53" name="Grupo 52"/>
            <p:cNvGrpSpPr/>
            <p:nvPr/>
          </p:nvGrpSpPr>
          <p:grpSpPr>
            <a:xfrm>
              <a:off x="-63799" y="31722"/>
              <a:ext cx="9141843" cy="6808814"/>
              <a:chOff x="-63799" y="31722"/>
              <a:chExt cx="9141843" cy="6808814"/>
            </a:xfrm>
          </p:grpSpPr>
          <p:sp>
            <p:nvSpPr>
              <p:cNvPr id="55" name="CaixaDeTexto 54"/>
              <p:cNvSpPr txBox="1">
                <a:spLocks noChangeArrowheads="1"/>
              </p:cNvSpPr>
              <p:nvPr/>
            </p:nvSpPr>
            <p:spPr bwMode="auto">
              <a:xfrm>
                <a:off x="5796136" y="5013176"/>
                <a:ext cx="823913" cy="261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sz="1100" b="1" dirty="0">
                    <a:solidFill>
                      <a:srgbClr val="FF0000"/>
                    </a:solidFill>
                    <a:latin typeface="Arial Black" pitchFamily="34" charset="0"/>
                  </a:rPr>
                  <a:t>419 Km</a:t>
                </a:r>
              </a:p>
            </p:txBody>
          </p:sp>
          <p:sp>
            <p:nvSpPr>
              <p:cNvPr id="56" name="Seta para a esquerda 55">
                <a:hlinkClick r:id="rId23" action="ppaction://hlinksldjump"/>
              </p:cNvPr>
              <p:cNvSpPr/>
              <p:nvPr/>
            </p:nvSpPr>
            <p:spPr bwMode="auto">
              <a:xfrm>
                <a:off x="5634238" y="4825727"/>
                <a:ext cx="1812925" cy="303213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Adutora do Agreste</a:t>
                </a:r>
              </a:p>
            </p:txBody>
          </p:sp>
          <p:grpSp>
            <p:nvGrpSpPr>
              <p:cNvPr id="57" name="Grupo 56"/>
              <p:cNvGrpSpPr/>
              <p:nvPr/>
            </p:nvGrpSpPr>
            <p:grpSpPr>
              <a:xfrm>
                <a:off x="-63799" y="31722"/>
                <a:ext cx="9141843" cy="6808814"/>
                <a:chOff x="-63799" y="31722"/>
                <a:chExt cx="9141843" cy="6808814"/>
              </a:xfrm>
            </p:grpSpPr>
            <p:sp>
              <p:nvSpPr>
                <p:cNvPr id="58" name="CaixaDeTexto 57"/>
                <p:cNvSpPr txBox="1">
                  <a:spLocks noChangeArrowheads="1"/>
                </p:cNvSpPr>
                <p:nvPr/>
              </p:nvSpPr>
              <p:spPr bwMode="auto">
                <a:xfrm>
                  <a:off x="6012160" y="4653136"/>
                  <a:ext cx="977900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l" eaLnBrk="1" hangingPunct="1"/>
                  <a:r>
                    <a:rPr lang="pt-BR" sz="1100" b="1" dirty="0" smtClean="0">
                      <a:solidFill>
                        <a:srgbClr val="FF0000"/>
                      </a:solidFill>
                      <a:latin typeface="Arial Black" pitchFamily="34" charset="0"/>
                    </a:rPr>
                    <a:t>71 </a:t>
                  </a:r>
                  <a:r>
                    <a:rPr lang="pt-BR" sz="1100" b="1" dirty="0">
                      <a:solidFill>
                        <a:srgbClr val="FF0000"/>
                      </a:solidFill>
                      <a:latin typeface="Arial Black" pitchFamily="34" charset="0"/>
                    </a:rPr>
                    <a:t>Km</a:t>
                  </a:r>
                </a:p>
              </p:txBody>
            </p:sp>
            <p:sp>
              <p:nvSpPr>
                <p:cNvPr id="59" name="CaixaDeTexto 58"/>
                <p:cNvSpPr txBox="1">
                  <a:spLocks noChangeArrowheads="1"/>
                </p:cNvSpPr>
                <p:nvPr/>
              </p:nvSpPr>
              <p:spPr bwMode="auto">
                <a:xfrm>
                  <a:off x="7986588" y="3600698"/>
                  <a:ext cx="977900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l" eaLnBrk="1" hangingPunct="1"/>
                  <a:r>
                    <a:rPr lang="pt-BR" sz="1100" b="1" dirty="0">
                      <a:solidFill>
                        <a:srgbClr val="FF0000"/>
                      </a:solidFill>
                      <a:latin typeface="Arial Black" pitchFamily="34" charset="0"/>
                    </a:rPr>
                    <a:t>112 Km</a:t>
                  </a:r>
                </a:p>
              </p:txBody>
            </p:sp>
            <p:grpSp>
              <p:nvGrpSpPr>
                <p:cNvPr id="60" name="Grupo 59"/>
                <p:cNvGrpSpPr/>
                <p:nvPr/>
              </p:nvGrpSpPr>
              <p:grpSpPr>
                <a:xfrm>
                  <a:off x="-63799" y="31722"/>
                  <a:ext cx="9141843" cy="6808814"/>
                  <a:chOff x="-63799" y="31722"/>
                  <a:chExt cx="9141843" cy="6808814"/>
                </a:xfrm>
              </p:grpSpPr>
              <p:sp>
                <p:nvSpPr>
                  <p:cNvPr id="61" name="CaixaDeTexto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61852" y="4509120"/>
                    <a:ext cx="977900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 smtClean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103 </a:t>
                    </a:r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Km</a:t>
                    </a:r>
                  </a:p>
                </p:txBody>
              </p:sp>
              <p:sp>
                <p:nvSpPr>
                  <p:cNvPr id="62" name="CaixaDeTexto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24814" y="3865562"/>
                    <a:ext cx="977900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160 </a:t>
                    </a:r>
                    <a:r>
                      <a:rPr lang="pt-BR" sz="1100" b="1" dirty="0" smtClean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Km</a:t>
                    </a:r>
                    <a:endParaRPr lang="pt-BR" sz="1100" b="1" dirty="0">
                      <a:solidFill>
                        <a:srgbClr val="FF0000"/>
                      </a:solidFill>
                      <a:latin typeface="Arial Black" pitchFamily="34" charset="0"/>
                    </a:endParaRPr>
                  </a:p>
                </p:txBody>
              </p:sp>
              <p:sp>
                <p:nvSpPr>
                  <p:cNvPr id="63" name="CaixaDeTexto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83968" y="2132856"/>
                    <a:ext cx="97790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000" b="1" dirty="0" smtClean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113 </a:t>
                    </a:r>
                    <a:r>
                      <a:rPr lang="pt-BR" sz="10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Km</a:t>
                    </a:r>
                  </a:p>
                </p:txBody>
              </p:sp>
              <p:sp>
                <p:nvSpPr>
                  <p:cNvPr id="64" name="Forma livre 63"/>
                  <p:cNvSpPr/>
                  <p:nvPr/>
                </p:nvSpPr>
                <p:spPr>
                  <a:xfrm>
                    <a:off x="4088647" y="31722"/>
                    <a:ext cx="286702" cy="996214"/>
                  </a:xfrm>
                  <a:custGeom>
                    <a:avLst/>
                    <a:gdLst>
                      <a:gd name="connsiteX0" fmla="*/ 0 w 123644"/>
                      <a:gd name="connsiteY0" fmla="*/ 1063924 h 1063924"/>
                      <a:gd name="connsiteX1" fmla="*/ 69011 w 123644"/>
                      <a:gd name="connsiteY1" fmla="*/ 796505 h 1063924"/>
                      <a:gd name="connsiteX2" fmla="*/ 69011 w 123644"/>
                      <a:gd name="connsiteY2" fmla="*/ 606724 h 1063924"/>
                      <a:gd name="connsiteX3" fmla="*/ 120769 w 123644"/>
                      <a:gd name="connsiteY3" fmla="*/ 382437 h 1063924"/>
                      <a:gd name="connsiteX4" fmla="*/ 51758 w 123644"/>
                      <a:gd name="connsiteY4" fmla="*/ 71887 h 1063924"/>
                      <a:gd name="connsiteX5" fmla="*/ 17252 w 123644"/>
                      <a:gd name="connsiteY5" fmla="*/ 11502 h 1063924"/>
                      <a:gd name="connsiteX6" fmla="*/ 17252 w 123644"/>
                      <a:gd name="connsiteY6" fmla="*/ 2875 h 1063924"/>
                      <a:gd name="connsiteX0" fmla="*/ 0 w 220481"/>
                      <a:gd name="connsiteY0" fmla="*/ 1063924 h 1063924"/>
                      <a:gd name="connsiteX1" fmla="*/ 69011 w 220481"/>
                      <a:gd name="connsiteY1" fmla="*/ 796505 h 1063924"/>
                      <a:gd name="connsiteX2" fmla="*/ 211855 w 220481"/>
                      <a:gd name="connsiteY2" fmla="*/ 606724 h 1063924"/>
                      <a:gd name="connsiteX3" fmla="*/ 120769 w 220481"/>
                      <a:gd name="connsiteY3" fmla="*/ 382437 h 1063924"/>
                      <a:gd name="connsiteX4" fmla="*/ 51758 w 220481"/>
                      <a:gd name="connsiteY4" fmla="*/ 71887 h 1063924"/>
                      <a:gd name="connsiteX5" fmla="*/ 17252 w 220481"/>
                      <a:gd name="connsiteY5" fmla="*/ 11502 h 1063924"/>
                      <a:gd name="connsiteX6" fmla="*/ 17252 w 220481"/>
                      <a:gd name="connsiteY6" fmla="*/ 2875 h 1063924"/>
                      <a:gd name="connsiteX0" fmla="*/ 0 w 290296"/>
                      <a:gd name="connsiteY0" fmla="*/ 1063924 h 1063924"/>
                      <a:gd name="connsiteX1" fmla="*/ 69011 w 290296"/>
                      <a:gd name="connsiteY1" fmla="*/ 796505 h 1063924"/>
                      <a:gd name="connsiteX2" fmla="*/ 211855 w 290296"/>
                      <a:gd name="connsiteY2" fmla="*/ 606724 h 1063924"/>
                      <a:gd name="connsiteX3" fmla="*/ 263613 w 290296"/>
                      <a:gd name="connsiteY3" fmla="*/ 382437 h 1063924"/>
                      <a:gd name="connsiteX4" fmla="*/ 51758 w 290296"/>
                      <a:gd name="connsiteY4" fmla="*/ 71887 h 1063924"/>
                      <a:gd name="connsiteX5" fmla="*/ 17252 w 290296"/>
                      <a:gd name="connsiteY5" fmla="*/ 11502 h 1063924"/>
                      <a:gd name="connsiteX6" fmla="*/ 17252 w 290296"/>
                      <a:gd name="connsiteY6" fmla="*/ 2875 h 1063924"/>
                      <a:gd name="connsiteX0" fmla="*/ 0 w 290296"/>
                      <a:gd name="connsiteY0" fmla="*/ 1348263 h 1348263"/>
                      <a:gd name="connsiteX1" fmla="*/ 69011 w 290296"/>
                      <a:gd name="connsiteY1" fmla="*/ 1080844 h 1348263"/>
                      <a:gd name="connsiteX2" fmla="*/ 211855 w 290296"/>
                      <a:gd name="connsiteY2" fmla="*/ 891063 h 1348263"/>
                      <a:gd name="connsiteX3" fmla="*/ 263613 w 290296"/>
                      <a:gd name="connsiteY3" fmla="*/ 666776 h 1348263"/>
                      <a:gd name="connsiteX4" fmla="*/ 51758 w 290296"/>
                      <a:gd name="connsiteY4" fmla="*/ 356226 h 1348263"/>
                      <a:gd name="connsiteX5" fmla="*/ 17252 w 290296"/>
                      <a:gd name="connsiteY5" fmla="*/ 295841 h 1348263"/>
                      <a:gd name="connsiteX6" fmla="*/ 17252 w 290296"/>
                      <a:gd name="connsiteY6" fmla="*/ 1438 h 1348263"/>
                      <a:gd name="connsiteX0" fmla="*/ 0 w 271605"/>
                      <a:gd name="connsiteY0" fmla="*/ 1346832 h 1346832"/>
                      <a:gd name="connsiteX1" fmla="*/ 69011 w 271605"/>
                      <a:gd name="connsiteY1" fmla="*/ 1079413 h 1346832"/>
                      <a:gd name="connsiteX2" fmla="*/ 211855 w 271605"/>
                      <a:gd name="connsiteY2" fmla="*/ 889632 h 1346832"/>
                      <a:gd name="connsiteX3" fmla="*/ 263613 w 271605"/>
                      <a:gd name="connsiteY3" fmla="*/ 665345 h 1346832"/>
                      <a:gd name="connsiteX4" fmla="*/ 51758 w 271605"/>
                      <a:gd name="connsiteY4" fmla="*/ 414616 h 1346832"/>
                      <a:gd name="connsiteX5" fmla="*/ 17252 w 271605"/>
                      <a:gd name="connsiteY5" fmla="*/ 294410 h 1346832"/>
                      <a:gd name="connsiteX6" fmla="*/ 17252 w 271605"/>
                      <a:gd name="connsiteY6" fmla="*/ 7 h 1346832"/>
                      <a:gd name="connsiteX0" fmla="*/ 0 w 271605"/>
                      <a:gd name="connsiteY0" fmla="*/ 1346829 h 1346829"/>
                      <a:gd name="connsiteX1" fmla="*/ 69011 w 271605"/>
                      <a:gd name="connsiteY1" fmla="*/ 1079410 h 1346829"/>
                      <a:gd name="connsiteX2" fmla="*/ 211855 w 271605"/>
                      <a:gd name="connsiteY2" fmla="*/ 889629 h 1346829"/>
                      <a:gd name="connsiteX3" fmla="*/ 263613 w 271605"/>
                      <a:gd name="connsiteY3" fmla="*/ 665342 h 1346829"/>
                      <a:gd name="connsiteX4" fmla="*/ 51758 w 271605"/>
                      <a:gd name="connsiteY4" fmla="*/ 414613 h 1346829"/>
                      <a:gd name="connsiteX5" fmla="*/ 17252 w 271605"/>
                      <a:gd name="connsiteY5" fmla="*/ 499506 h 1346829"/>
                      <a:gd name="connsiteX6" fmla="*/ 17252 w 271605"/>
                      <a:gd name="connsiteY6" fmla="*/ 4 h 1346829"/>
                      <a:gd name="connsiteX0" fmla="*/ 0 w 271605"/>
                      <a:gd name="connsiteY0" fmla="*/ 935254 h 935254"/>
                      <a:gd name="connsiteX1" fmla="*/ 69011 w 271605"/>
                      <a:gd name="connsiteY1" fmla="*/ 667835 h 935254"/>
                      <a:gd name="connsiteX2" fmla="*/ 211855 w 271605"/>
                      <a:gd name="connsiteY2" fmla="*/ 478054 h 935254"/>
                      <a:gd name="connsiteX3" fmla="*/ 263613 w 271605"/>
                      <a:gd name="connsiteY3" fmla="*/ 253767 h 935254"/>
                      <a:gd name="connsiteX4" fmla="*/ 51758 w 271605"/>
                      <a:gd name="connsiteY4" fmla="*/ 3038 h 935254"/>
                      <a:gd name="connsiteX5" fmla="*/ 17252 w 271605"/>
                      <a:gd name="connsiteY5" fmla="*/ 87931 h 935254"/>
                      <a:gd name="connsiteX6" fmla="*/ 59981 w 271605"/>
                      <a:gd name="connsiteY6" fmla="*/ 84085 h 935254"/>
                      <a:gd name="connsiteX0" fmla="*/ 0 w 286853"/>
                      <a:gd name="connsiteY0" fmla="*/ 996445 h 996445"/>
                      <a:gd name="connsiteX1" fmla="*/ 84259 w 286853"/>
                      <a:gd name="connsiteY1" fmla="*/ 667835 h 996445"/>
                      <a:gd name="connsiteX2" fmla="*/ 227103 w 286853"/>
                      <a:gd name="connsiteY2" fmla="*/ 478054 h 996445"/>
                      <a:gd name="connsiteX3" fmla="*/ 278861 w 286853"/>
                      <a:gd name="connsiteY3" fmla="*/ 253767 h 996445"/>
                      <a:gd name="connsiteX4" fmla="*/ 67006 w 286853"/>
                      <a:gd name="connsiteY4" fmla="*/ 3038 h 996445"/>
                      <a:gd name="connsiteX5" fmla="*/ 32500 w 286853"/>
                      <a:gd name="connsiteY5" fmla="*/ 87931 h 996445"/>
                      <a:gd name="connsiteX6" fmla="*/ 75229 w 286853"/>
                      <a:gd name="connsiteY6" fmla="*/ 84085 h 996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6853" h="996445">
                        <a:moveTo>
                          <a:pt x="0" y="996445"/>
                        </a:moveTo>
                        <a:cubicBezTo>
                          <a:pt x="28754" y="900835"/>
                          <a:pt x="46409" y="754234"/>
                          <a:pt x="84259" y="667835"/>
                        </a:cubicBezTo>
                        <a:cubicBezTo>
                          <a:pt x="122110" y="581437"/>
                          <a:pt x="194669" y="547065"/>
                          <a:pt x="227103" y="478054"/>
                        </a:cubicBezTo>
                        <a:cubicBezTo>
                          <a:pt x="259537" y="409043"/>
                          <a:pt x="305544" y="332936"/>
                          <a:pt x="278861" y="253767"/>
                        </a:cubicBezTo>
                        <a:cubicBezTo>
                          <a:pt x="252178" y="174598"/>
                          <a:pt x="108066" y="30677"/>
                          <a:pt x="67006" y="3038"/>
                        </a:cubicBezTo>
                        <a:cubicBezTo>
                          <a:pt x="25946" y="-24601"/>
                          <a:pt x="38251" y="147062"/>
                          <a:pt x="32500" y="87931"/>
                        </a:cubicBezTo>
                        <a:cubicBezTo>
                          <a:pt x="26749" y="28800"/>
                          <a:pt x="72353" y="82647"/>
                          <a:pt x="75229" y="84085"/>
                        </a:cubicBezTo>
                      </a:path>
                    </a:pathLst>
                  </a:cu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2400">
                      <a:solidFill>
                        <a:srgbClr val="FF0000"/>
                      </a:solidFill>
                    </a:endParaRPr>
                  </a:p>
                </p:txBody>
              </p:sp>
              <p:grpSp>
                <p:nvGrpSpPr>
                  <p:cNvPr id="65" name="Grupo 133"/>
                  <p:cNvGrpSpPr>
                    <a:grpSpLocks/>
                  </p:cNvGrpSpPr>
                  <p:nvPr/>
                </p:nvGrpSpPr>
                <p:grpSpPr bwMode="auto">
                  <a:xfrm>
                    <a:off x="-63799" y="1795675"/>
                    <a:ext cx="9141843" cy="5044861"/>
                    <a:chOff x="47318" y="1795988"/>
                    <a:chExt cx="9141499" cy="5044833"/>
                  </a:xfrm>
                </p:grpSpPr>
                <p:sp>
                  <p:nvSpPr>
                    <p:cNvPr id="68" name="Seta para a direita 67">
                      <a:hlinkClick r:id="rId24" action="ppaction://hlinksldjump"/>
                    </p:cNvPr>
                    <p:cNvSpPr/>
                    <p:nvPr/>
                  </p:nvSpPr>
                  <p:spPr>
                    <a:xfrm>
                      <a:off x="1844823" y="3645005"/>
                      <a:ext cx="1686035" cy="360360"/>
                    </a:xfrm>
                    <a:prstGeom prst="rightArrow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Cinturão das Águas</a:t>
                      </a:r>
                    </a:p>
                  </p:txBody>
                </p:sp>
                <p:sp>
                  <p:nvSpPr>
                    <p:cNvPr id="69" name="CaixaDeTexto 1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318" y="3012988"/>
                      <a:ext cx="2802330" cy="307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algn="l" eaLnBrk="1" hangingPunct="1"/>
                      <a:r>
                        <a:rPr lang="pt-BR" sz="1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itchFamily="34" charset="0"/>
                        </a:rPr>
                        <a:t>Eixos Associados ao PISF</a:t>
                      </a:r>
                      <a:endParaRPr lang="pt-BR" sz="1400" b="1" dirty="0">
                        <a:solidFill>
                          <a:srgbClr val="FF0000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70" name="Grupo 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6119" y="1795988"/>
                      <a:ext cx="8572698" cy="5044833"/>
                      <a:chOff x="616119" y="1795988"/>
                      <a:chExt cx="8572698" cy="5044833"/>
                    </a:xfrm>
                  </p:grpSpPr>
                  <p:sp>
                    <p:nvSpPr>
                      <p:cNvPr id="71" name="Seta para a esquerda 70">
                        <a:hlinkClick r:id="rId25" action="ppaction://hlinksldjump"/>
                      </p:cNvPr>
                      <p:cNvSpPr/>
                      <p:nvPr/>
                    </p:nvSpPr>
                    <p:spPr>
                      <a:xfrm>
                        <a:off x="5691017" y="4365403"/>
                        <a:ext cx="1705782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Ramal do Agreste</a:t>
                        </a:r>
                      </a:p>
                    </p:txBody>
                  </p:sp>
                  <p:grpSp>
                    <p:nvGrpSpPr>
                      <p:cNvPr id="72" name="Grupo 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32133" y="2070411"/>
                        <a:ext cx="3754296" cy="2706672"/>
                        <a:chOff x="2232133" y="2070411"/>
                        <a:chExt cx="3754296" cy="2706672"/>
                      </a:xfrm>
                    </p:grpSpPr>
                    <p:sp>
                      <p:nvSpPr>
                        <p:cNvPr id="79" name="Freeform 1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32133" y="4364335"/>
                          <a:ext cx="1009612" cy="200024"/>
                        </a:xfrm>
                        <a:custGeom>
                          <a:avLst/>
                          <a:gdLst>
                            <a:gd name="T0" fmla="*/ 636 w 636"/>
                            <a:gd name="T1" fmla="*/ 60 h 126"/>
                            <a:gd name="T2" fmla="*/ 510 w 636"/>
                            <a:gd name="T3" fmla="*/ 42 h 126"/>
                            <a:gd name="T4" fmla="*/ 342 w 636"/>
                            <a:gd name="T5" fmla="*/ 0 h 126"/>
                            <a:gd name="T6" fmla="*/ 252 w 636"/>
                            <a:gd name="T7" fmla="*/ 6 h 126"/>
                            <a:gd name="T8" fmla="*/ 198 w 636"/>
                            <a:gd name="T9" fmla="*/ 36 h 126"/>
                            <a:gd name="T10" fmla="*/ 138 w 636"/>
                            <a:gd name="T11" fmla="*/ 48 h 126"/>
                            <a:gd name="T12" fmla="*/ 66 w 636"/>
                            <a:gd name="T13" fmla="*/ 102 h 126"/>
                            <a:gd name="T14" fmla="*/ 0 w 636"/>
                            <a:gd name="T15" fmla="*/ 126 h 12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636" h="126">
                              <a:moveTo>
                                <a:pt x="636" y="60"/>
                              </a:moveTo>
                              <a:cubicBezTo>
                                <a:pt x="592" y="45"/>
                                <a:pt x="562" y="46"/>
                                <a:pt x="510" y="42"/>
                              </a:cubicBezTo>
                              <a:cubicBezTo>
                                <a:pt x="469" y="15"/>
                                <a:pt x="392" y="13"/>
                                <a:pt x="342" y="0"/>
                              </a:cubicBezTo>
                              <a:cubicBezTo>
                                <a:pt x="312" y="2"/>
                                <a:pt x="282" y="3"/>
                                <a:pt x="252" y="6"/>
                              </a:cubicBezTo>
                              <a:cubicBezTo>
                                <a:pt x="225" y="9"/>
                                <a:pt x="229" y="26"/>
                                <a:pt x="198" y="36"/>
                              </a:cubicBezTo>
                              <a:cubicBezTo>
                                <a:pt x="167" y="46"/>
                                <a:pt x="186" y="41"/>
                                <a:pt x="138" y="48"/>
                              </a:cubicBezTo>
                              <a:cubicBezTo>
                                <a:pt x="119" y="76"/>
                                <a:pt x="99" y="91"/>
                                <a:pt x="66" y="102"/>
                              </a:cubicBezTo>
                              <a:cubicBezTo>
                                <a:pt x="40" y="111"/>
                                <a:pt x="20" y="106"/>
                                <a:pt x="0" y="126"/>
                              </a:cubicBez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80" name="Forma livre 79"/>
                        <p:cNvSpPr/>
                        <p:nvPr/>
                      </p:nvSpPr>
                      <p:spPr>
                        <a:xfrm>
                          <a:off x="2718208" y="3151810"/>
                          <a:ext cx="757208" cy="796920"/>
                        </a:xfrm>
                        <a:custGeom>
                          <a:avLst/>
                          <a:gdLst>
                            <a:gd name="connsiteX0" fmla="*/ 738188 w 738188"/>
                            <a:gd name="connsiteY0" fmla="*/ 771525 h 771525"/>
                            <a:gd name="connsiteX1" fmla="*/ 645319 w 738188"/>
                            <a:gd name="connsiteY1" fmla="*/ 652462 h 771525"/>
                            <a:gd name="connsiteX2" fmla="*/ 609600 w 738188"/>
                            <a:gd name="connsiteY2" fmla="*/ 600075 h 771525"/>
                            <a:gd name="connsiteX3" fmla="*/ 528638 w 738188"/>
                            <a:gd name="connsiteY3" fmla="*/ 373856 h 771525"/>
                            <a:gd name="connsiteX4" fmla="*/ 516731 w 738188"/>
                            <a:gd name="connsiteY4" fmla="*/ 259556 h 771525"/>
                            <a:gd name="connsiteX5" fmla="*/ 445294 w 738188"/>
                            <a:gd name="connsiteY5" fmla="*/ 142875 h 771525"/>
                            <a:gd name="connsiteX6" fmla="*/ 302419 w 738188"/>
                            <a:gd name="connsiteY6" fmla="*/ 38100 h 771525"/>
                            <a:gd name="connsiteX7" fmla="*/ 109538 w 738188"/>
                            <a:gd name="connsiteY7" fmla="*/ 38100 h 771525"/>
                            <a:gd name="connsiteX8" fmla="*/ 0 w 738188"/>
                            <a:gd name="connsiteY8" fmla="*/ 0 h 771525"/>
                            <a:gd name="connsiteX0" fmla="*/ 757238 w 757238"/>
                            <a:gd name="connsiteY0" fmla="*/ 796925 h 796925"/>
                            <a:gd name="connsiteX1" fmla="*/ 645319 w 757238"/>
                            <a:gd name="connsiteY1" fmla="*/ 652462 h 796925"/>
                            <a:gd name="connsiteX2" fmla="*/ 609600 w 757238"/>
                            <a:gd name="connsiteY2" fmla="*/ 600075 h 796925"/>
                            <a:gd name="connsiteX3" fmla="*/ 528638 w 757238"/>
                            <a:gd name="connsiteY3" fmla="*/ 373856 h 796925"/>
                            <a:gd name="connsiteX4" fmla="*/ 516731 w 757238"/>
                            <a:gd name="connsiteY4" fmla="*/ 259556 h 796925"/>
                            <a:gd name="connsiteX5" fmla="*/ 445294 w 757238"/>
                            <a:gd name="connsiteY5" fmla="*/ 142875 h 796925"/>
                            <a:gd name="connsiteX6" fmla="*/ 302419 w 757238"/>
                            <a:gd name="connsiteY6" fmla="*/ 38100 h 796925"/>
                            <a:gd name="connsiteX7" fmla="*/ 109538 w 757238"/>
                            <a:gd name="connsiteY7" fmla="*/ 38100 h 796925"/>
                            <a:gd name="connsiteX8" fmla="*/ 0 w 757238"/>
                            <a:gd name="connsiteY8" fmla="*/ 0 h 7969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57238" h="796925">
                              <a:moveTo>
                                <a:pt x="757238" y="796925"/>
                              </a:moveTo>
                              <a:lnTo>
                                <a:pt x="645319" y="652462"/>
                              </a:lnTo>
                              <a:lnTo>
                                <a:pt x="609600" y="600075"/>
                              </a:lnTo>
                              <a:lnTo>
                                <a:pt x="528638" y="373856"/>
                              </a:lnTo>
                              <a:lnTo>
                                <a:pt x="516731" y="259556"/>
                              </a:lnTo>
                              <a:lnTo>
                                <a:pt x="445294" y="142875"/>
                              </a:lnTo>
                              <a:lnTo>
                                <a:pt x="302419" y="38100"/>
                              </a:lnTo>
                              <a:lnTo>
                                <a:pt x="109538" y="3810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srgbClr val="FF0000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81" name="Forma livre 80"/>
                        <p:cNvSpPr/>
                        <p:nvPr/>
                      </p:nvSpPr>
                      <p:spPr>
                        <a:xfrm>
                          <a:off x="5835622" y="4381797"/>
                          <a:ext cx="150807" cy="395286"/>
                        </a:xfrm>
                        <a:custGeom>
                          <a:avLst/>
                          <a:gdLst>
                            <a:gd name="connsiteX0" fmla="*/ 0 w 114300"/>
                            <a:gd name="connsiteY0" fmla="*/ 0 h 323850"/>
                            <a:gd name="connsiteX1" fmla="*/ 76200 w 114300"/>
                            <a:gd name="connsiteY1" fmla="*/ 57150 h 323850"/>
                            <a:gd name="connsiteX2" fmla="*/ 114300 w 114300"/>
                            <a:gd name="connsiteY2" fmla="*/ 95250 h 323850"/>
                            <a:gd name="connsiteX3" fmla="*/ 107950 w 114300"/>
                            <a:gd name="connsiteY3" fmla="*/ 228600 h 323850"/>
                            <a:gd name="connsiteX4" fmla="*/ 82550 w 114300"/>
                            <a:gd name="connsiteY4" fmla="*/ 304800 h 323850"/>
                            <a:gd name="connsiteX5" fmla="*/ 69850 w 114300"/>
                            <a:gd name="connsiteY5" fmla="*/ 323850 h 323850"/>
                            <a:gd name="connsiteX0" fmla="*/ 0 w 107950"/>
                            <a:gd name="connsiteY0" fmla="*/ 0 h 323850"/>
                            <a:gd name="connsiteX1" fmla="*/ 76200 w 107950"/>
                            <a:gd name="connsiteY1" fmla="*/ 57150 h 323850"/>
                            <a:gd name="connsiteX2" fmla="*/ 76200 w 107950"/>
                            <a:gd name="connsiteY2" fmla="*/ 95250 h 323850"/>
                            <a:gd name="connsiteX3" fmla="*/ 107950 w 107950"/>
                            <a:gd name="connsiteY3" fmla="*/ 228600 h 323850"/>
                            <a:gd name="connsiteX4" fmla="*/ 82550 w 107950"/>
                            <a:gd name="connsiteY4" fmla="*/ 304800 h 323850"/>
                            <a:gd name="connsiteX5" fmla="*/ 69850 w 107950"/>
                            <a:gd name="connsiteY5" fmla="*/ 323850 h 323850"/>
                            <a:gd name="connsiteX0" fmla="*/ 0 w 150812"/>
                            <a:gd name="connsiteY0" fmla="*/ 0 h 395287"/>
                            <a:gd name="connsiteX1" fmla="*/ 76200 w 150812"/>
                            <a:gd name="connsiteY1" fmla="*/ 57150 h 395287"/>
                            <a:gd name="connsiteX2" fmla="*/ 76200 w 150812"/>
                            <a:gd name="connsiteY2" fmla="*/ 95250 h 395287"/>
                            <a:gd name="connsiteX3" fmla="*/ 107950 w 150812"/>
                            <a:gd name="connsiteY3" fmla="*/ 228600 h 395287"/>
                            <a:gd name="connsiteX4" fmla="*/ 82550 w 150812"/>
                            <a:gd name="connsiteY4" fmla="*/ 304800 h 395287"/>
                            <a:gd name="connsiteX5" fmla="*/ 150812 w 150812"/>
                            <a:gd name="connsiteY5" fmla="*/ 395287 h 395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0812" h="395287">
                              <a:moveTo>
                                <a:pt x="0" y="0"/>
                              </a:moveTo>
                              <a:lnTo>
                                <a:pt x="76200" y="57150"/>
                              </a:lnTo>
                              <a:lnTo>
                                <a:pt x="76200" y="95250"/>
                              </a:lnTo>
                              <a:lnTo>
                                <a:pt x="107950" y="228600"/>
                              </a:lnTo>
                              <a:lnTo>
                                <a:pt x="82550" y="304800"/>
                              </a:lnTo>
                              <a:lnTo>
                                <a:pt x="150812" y="395287"/>
                              </a:ln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82" name="Forma livre 81"/>
                        <p:cNvSpPr/>
                        <p:nvPr/>
                      </p:nvSpPr>
                      <p:spPr>
                        <a:xfrm>
                          <a:off x="3987842" y="2070411"/>
                          <a:ext cx="488932" cy="647696"/>
                        </a:xfrm>
                        <a:custGeom>
                          <a:avLst/>
                          <a:gdLst>
                            <a:gd name="connsiteX0" fmla="*/ 0 w 488950"/>
                            <a:gd name="connsiteY0" fmla="*/ 590550 h 590550"/>
                            <a:gd name="connsiteX1" fmla="*/ 12700 w 488950"/>
                            <a:gd name="connsiteY1" fmla="*/ 495300 h 590550"/>
                            <a:gd name="connsiteX2" fmla="*/ 76200 w 488950"/>
                            <a:gd name="connsiteY2" fmla="*/ 368300 h 590550"/>
                            <a:gd name="connsiteX3" fmla="*/ 215900 w 488950"/>
                            <a:gd name="connsiteY3" fmla="*/ 323850 h 590550"/>
                            <a:gd name="connsiteX4" fmla="*/ 304800 w 488950"/>
                            <a:gd name="connsiteY4" fmla="*/ 241300 h 590550"/>
                            <a:gd name="connsiteX5" fmla="*/ 381000 w 488950"/>
                            <a:gd name="connsiteY5" fmla="*/ 165100 h 590550"/>
                            <a:gd name="connsiteX6" fmla="*/ 469900 w 488950"/>
                            <a:gd name="connsiteY6" fmla="*/ 82550 h 590550"/>
                            <a:gd name="connsiteX7" fmla="*/ 488950 w 488950"/>
                            <a:gd name="connsiteY7" fmla="*/ 0 h 590550"/>
                            <a:gd name="connsiteX0" fmla="*/ 0 w 488950"/>
                            <a:gd name="connsiteY0" fmla="*/ 647700 h 647700"/>
                            <a:gd name="connsiteX1" fmla="*/ 12700 w 488950"/>
                            <a:gd name="connsiteY1" fmla="*/ 495300 h 647700"/>
                            <a:gd name="connsiteX2" fmla="*/ 76200 w 488950"/>
                            <a:gd name="connsiteY2" fmla="*/ 368300 h 647700"/>
                            <a:gd name="connsiteX3" fmla="*/ 215900 w 488950"/>
                            <a:gd name="connsiteY3" fmla="*/ 323850 h 647700"/>
                            <a:gd name="connsiteX4" fmla="*/ 304800 w 488950"/>
                            <a:gd name="connsiteY4" fmla="*/ 241300 h 647700"/>
                            <a:gd name="connsiteX5" fmla="*/ 381000 w 488950"/>
                            <a:gd name="connsiteY5" fmla="*/ 165100 h 647700"/>
                            <a:gd name="connsiteX6" fmla="*/ 469900 w 488950"/>
                            <a:gd name="connsiteY6" fmla="*/ 82550 h 647700"/>
                            <a:gd name="connsiteX7" fmla="*/ 488950 w 488950"/>
                            <a:gd name="connsiteY7" fmla="*/ 0 h 6477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88950" h="647700">
                              <a:moveTo>
                                <a:pt x="0" y="647700"/>
                              </a:moveTo>
                              <a:cubicBezTo>
                                <a:pt x="0" y="618596"/>
                                <a:pt x="0" y="541867"/>
                                <a:pt x="12700" y="495300"/>
                              </a:cubicBezTo>
                              <a:cubicBezTo>
                                <a:pt x="25400" y="448733"/>
                                <a:pt x="42333" y="396875"/>
                                <a:pt x="76200" y="368300"/>
                              </a:cubicBezTo>
                              <a:cubicBezTo>
                                <a:pt x="110067" y="339725"/>
                                <a:pt x="177800" y="345017"/>
                                <a:pt x="215900" y="323850"/>
                              </a:cubicBezTo>
                              <a:cubicBezTo>
                                <a:pt x="254000" y="302683"/>
                                <a:pt x="277283" y="267758"/>
                                <a:pt x="304800" y="241300"/>
                              </a:cubicBezTo>
                              <a:cubicBezTo>
                                <a:pt x="332317" y="214842"/>
                                <a:pt x="353483" y="191558"/>
                                <a:pt x="381000" y="165100"/>
                              </a:cubicBezTo>
                              <a:cubicBezTo>
                                <a:pt x="408517" y="138642"/>
                                <a:pt x="451908" y="110067"/>
                                <a:pt x="469900" y="82550"/>
                              </a:cubicBezTo>
                              <a:cubicBezTo>
                                <a:pt x="487892" y="55033"/>
                                <a:pt x="488421" y="27516"/>
                                <a:pt x="488950" y="0"/>
                              </a:cubicBez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73" name="Forma livre 72"/>
                      <p:cNvSpPr/>
                      <p:nvPr/>
                    </p:nvSpPr>
                    <p:spPr>
                      <a:xfrm>
                        <a:off x="616119" y="6494748"/>
                        <a:ext cx="942939" cy="346073"/>
                      </a:xfrm>
                      <a:custGeom>
                        <a:avLst/>
                        <a:gdLst>
                          <a:gd name="connsiteX0" fmla="*/ 0 w 927100"/>
                          <a:gd name="connsiteY0" fmla="*/ 0 h 368622"/>
                          <a:gd name="connsiteX1" fmla="*/ 50800 w 927100"/>
                          <a:gd name="connsiteY1" fmla="*/ 44450 h 368622"/>
                          <a:gd name="connsiteX2" fmla="*/ 69850 w 927100"/>
                          <a:gd name="connsiteY2" fmla="*/ 82550 h 368622"/>
                          <a:gd name="connsiteX3" fmla="*/ 101600 w 927100"/>
                          <a:gd name="connsiteY3" fmla="*/ 107950 h 368622"/>
                          <a:gd name="connsiteX4" fmla="*/ 152400 w 927100"/>
                          <a:gd name="connsiteY4" fmla="*/ 152400 h 368622"/>
                          <a:gd name="connsiteX5" fmla="*/ 171450 w 927100"/>
                          <a:gd name="connsiteY5" fmla="*/ 158750 h 368622"/>
                          <a:gd name="connsiteX6" fmla="*/ 215900 w 927100"/>
                          <a:gd name="connsiteY6" fmla="*/ 190500 h 368622"/>
                          <a:gd name="connsiteX7" fmla="*/ 387350 w 927100"/>
                          <a:gd name="connsiteY7" fmla="*/ 209550 h 368622"/>
                          <a:gd name="connsiteX8" fmla="*/ 419100 w 927100"/>
                          <a:gd name="connsiteY8" fmla="*/ 215900 h 368622"/>
                          <a:gd name="connsiteX9" fmla="*/ 463550 w 927100"/>
                          <a:gd name="connsiteY9" fmla="*/ 247650 h 368622"/>
                          <a:gd name="connsiteX10" fmla="*/ 501650 w 927100"/>
                          <a:gd name="connsiteY10" fmla="*/ 273050 h 368622"/>
                          <a:gd name="connsiteX11" fmla="*/ 539750 w 927100"/>
                          <a:gd name="connsiteY11" fmla="*/ 311150 h 368622"/>
                          <a:gd name="connsiteX12" fmla="*/ 558800 w 927100"/>
                          <a:gd name="connsiteY12" fmla="*/ 317500 h 368622"/>
                          <a:gd name="connsiteX13" fmla="*/ 596900 w 927100"/>
                          <a:gd name="connsiteY13" fmla="*/ 342900 h 368622"/>
                          <a:gd name="connsiteX14" fmla="*/ 863600 w 927100"/>
                          <a:gd name="connsiteY14" fmla="*/ 349250 h 368622"/>
                          <a:gd name="connsiteX15" fmla="*/ 889000 w 927100"/>
                          <a:gd name="connsiteY15" fmla="*/ 355600 h 368622"/>
                          <a:gd name="connsiteX16" fmla="*/ 927100 w 927100"/>
                          <a:gd name="connsiteY16" fmla="*/ 368300 h 368622"/>
                          <a:gd name="connsiteX0" fmla="*/ 0 w 911860"/>
                          <a:gd name="connsiteY0" fmla="*/ 0 h 345762"/>
                          <a:gd name="connsiteX1" fmla="*/ 35560 w 911860"/>
                          <a:gd name="connsiteY1" fmla="*/ 21590 h 345762"/>
                          <a:gd name="connsiteX2" fmla="*/ 54610 w 911860"/>
                          <a:gd name="connsiteY2" fmla="*/ 59690 h 345762"/>
                          <a:gd name="connsiteX3" fmla="*/ 86360 w 911860"/>
                          <a:gd name="connsiteY3" fmla="*/ 85090 h 345762"/>
                          <a:gd name="connsiteX4" fmla="*/ 137160 w 911860"/>
                          <a:gd name="connsiteY4" fmla="*/ 129540 h 345762"/>
                          <a:gd name="connsiteX5" fmla="*/ 156210 w 911860"/>
                          <a:gd name="connsiteY5" fmla="*/ 135890 h 345762"/>
                          <a:gd name="connsiteX6" fmla="*/ 200660 w 911860"/>
                          <a:gd name="connsiteY6" fmla="*/ 167640 h 345762"/>
                          <a:gd name="connsiteX7" fmla="*/ 372110 w 911860"/>
                          <a:gd name="connsiteY7" fmla="*/ 186690 h 345762"/>
                          <a:gd name="connsiteX8" fmla="*/ 403860 w 911860"/>
                          <a:gd name="connsiteY8" fmla="*/ 193040 h 345762"/>
                          <a:gd name="connsiteX9" fmla="*/ 448310 w 911860"/>
                          <a:gd name="connsiteY9" fmla="*/ 224790 h 345762"/>
                          <a:gd name="connsiteX10" fmla="*/ 486410 w 911860"/>
                          <a:gd name="connsiteY10" fmla="*/ 250190 h 345762"/>
                          <a:gd name="connsiteX11" fmla="*/ 524510 w 911860"/>
                          <a:gd name="connsiteY11" fmla="*/ 288290 h 345762"/>
                          <a:gd name="connsiteX12" fmla="*/ 543560 w 911860"/>
                          <a:gd name="connsiteY12" fmla="*/ 294640 h 345762"/>
                          <a:gd name="connsiteX13" fmla="*/ 581660 w 911860"/>
                          <a:gd name="connsiteY13" fmla="*/ 320040 h 345762"/>
                          <a:gd name="connsiteX14" fmla="*/ 848360 w 911860"/>
                          <a:gd name="connsiteY14" fmla="*/ 326390 h 345762"/>
                          <a:gd name="connsiteX15" fmla="*/ 873760 w 911860"/>
                          <a:gd name="connsiteY15" fmla="*/ 332740 h 345762"/>
                          <a:gd name="connsiteX16" fmla="*/ 911860 w 911860"/>
                          <a:gd name="connsiteY16" fmla="*/ 345440 h 345762"/>
                          <a:gd name="connsiteX0" fmla="*/ 0 w 942340"/>
                          <a:gd name="connsiteY0" fmla="*/ 0 h 345762"/>
                          <a:gd name="connsiteX1" fmla="*/ 66040 w 942340"/>
                          <a:gd name="connsiteY1" fmla="*/ 21590 h 345762"/>
                          <a:gd name="connsiteX2" fmla="*/ 85090 w 942340"/>
                          <a:gd name="connsiteY2" fmla="*/ 59690 h 345762"/>
                          <a:gd name="connsiteX3" fmla="*/ 116840 w 942340"/>
                          <a:gd name="connsiteY3" fmla="*/ 85090 h 345762"/>
                          <a:gd name="connsiteX4" fmla="*/ 167640 w 942340"/>
                          <a:gd name="connsiteY4" fmla="*/ 129540 h 345762"/>
                          <a:gd name="connsiteX5" fmla="*/ 186690 w 942340"/>
                          <a:gd name="connsiteY5" fmla="*/ 135890 h 345762"/>
                          <a:gd name="connsiteX6" fmla="*/ 231140 w 942340"/>
                          <a:gd name="connsiteY6" fmla="*/ 167640 h 345762"/>
                          <a:gd name="connsiteX7" fmla="*/ 402590 w 942340"/>
                          <a:gd name="connsiteY7" fmla="*/ 186690 h 345762"/>
                          <a:gd name="connsiteX8" fmla="*/ 434340 w 942340"/>
                          <a:gd name="connsiteY8" fmla="*/ 193040 h 345762"/>
                          <a:gd name="connsiteX9" fmla="*/ 478790 w 942340"/>
                          <a:gd name="connsiteY9" fmla="*/ 224790 h 345762"/>
                          <a:gd name="connsiteX10" fmla="*/ 516890 w 942340"/>
                          <a:gd name="connsiteY10" fmla="*/ 250190 h 345762"/>
                          <a:gd name="connsiteX11" fmla="*/ 554990 w 942340"/>
                          <a:gd name="connsiteY11" fmla="*/ 288290 h 345762"/>
                          <a:gd name="connsiteX12" fmla="*/ 574040 w 942340"/>
                          <a:gd name="connsiteY12" fmla="*/ 294640 h 345762"/>
                          <a:gd name="connsiteX13" fmla="*/ 612140 w 942340"/>
                          <a:gd name="connsiteY13" fmla="*/ 320040 h 345762"/>
                          <a:gd name="connsiteX14" fmla="*/ 878840 w 942340"/>
                          <a:gd name="connsiteY14" fmla="*/ 326390 h 345762"/>
                          <a:gd name="connsiteX15" fmla="*/ 904240 w 942340"/>
                          <a:gd name="connsiteY15" fmla="*/ 332740 h 345762"/>
                          <a:gd name="connsiteX16" fmla="*/ 942340 w 942340"/>
                          <a:gd name="connsiteY16" fmla="*/ 345440 h 345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942340" h="345762">
                            <a:moveTo>
                              <a:pt x="0" y="0"/>
                            </a:moveTo>
                            <a:cubicBezTo>
                              <a:pt x="7895" y="6316"/>
                              <a:pt x="51858" y="11642"/>
                              <a:pt x="66040" y="21590"/>
                            </a:cubicBezTo>
                            <a:cubicBezTo>
                              <a:pt x="80222" y="31538"/>
                              <a:pt x="55115" y="29715"/>
                              <a:pt x="85090" y="59690"/>
                            </a:cubicBezTo>
                            <a:cubicBezTo>
                              <a:pt x="94674" y="69274"/>
                              <a:pt x="106710" y="76086"/>
                              <a:pt x="116840" y="85090"/>
                            </a:cubicBezTo>
                            <a:cubicBezTo>
                              <a:pt x="138972" y="104763"/>
                              <a:pt x="142164" y="114982"/>
                              <a:pt x="167640" y="129540"/>
                            </a:cubicBezTo>
                            <a:cubicBezTo>
                              <a:pt x="173452" y="132861"/>
                              <a:pt x="180340" y="133773"/>
                              <a:pt x="186690" y="135890"/>
                            </a:cubicBezTo>
                            <a:cubicBezTo>
                              <a:pt x="201507" y="146473"/>
                              <a:pt x="215778" y="157864"/>
                              <a:pt x="231140" y="167640"/>
                            </a:cubicBezTo>
                            <a:cubicBezTo>
                              <a:pt x="284258" y="201443"/>
                              <a:pt x="328761" y="183480"/>
                              <a:pt x="402590" y="186690"/>
                            </a:cubicBezTo>
                            <a:cubicBezTo>
                              <a:pt x="413173" y="188807"/>
                              <a:pt x="424234" y="189250"/>
                              <a:pt x="434340" y="193040"/>
                            </a:cubicBezTo>
                            <a:cubicBezTo>
                              <a:pt x="440692" y="195422"/>
                              <a:pt x="477105" y="223610"/>
                              <a:pt x="478790" y="224790"/>
                            </a:cubicBezTo>
                            <a:cubicBezTo>
                              <a:pt x="491294" y="233543"/>
                              <a:pt x="506097" y="239397"/>
                              <a:pt x="516890" y="250190"/>
                            </a:cubicBezTo>
                            <a:cubicBezTo>
                              <a:pt x="529590" y="262890"/>
                              <a:pt x="537951" y="282610"/>
                              <a:pt x="554990" y="288290"/>
                            </a:cubicBezTo>
                            <a:cubicBezTo>
                              <a:pt x="561340" y="290407"/>
                              <a:pt x="568189" y="291389"/>
                              <a:pt x="574040" y="294640"/>
                            </a:cubicBezTo>
                            <a:cubicBezTo>
                              <a:pt x="587383" y="302053"/>
                              <a:pt x="596881" y="319677"/>
                              <a:pt x="612140" y="320040"/>
                            </a:cubicBezTo>
                            <a:lnTo>
                              <a:pt x="878840" y="326390"/>
                            </a:lnTo>
                            <a:cubicBezTo>
                              <a:pt x="887307" y="328507"/>
                              <a:pt x="896218" y="329302"/>
                              <a:pt x="904240" y="332740"/>
                            </a:cubicBezTo>
                            <a:cubicBezTo>
                              <a:pt x="942092" y="348962"/>
                              <a:pt x="904410" y="345440"/>
                              <a:pt x="942340" y="345440"/>
                            </a:cubicBezTo>
                          </a:path>
                        </a:pathLst>
                      </a:cu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 sz="24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4" name="Forma livre 73"/>
                      <p:cNvSpPr/>
                      <p:nvPr/>
                    </p:nvSpPr>
                    <p:spPr>
                      <a:xfrm>
                        <a:off x="8032639" y="3068943"/>
                        <a:ext cx="139695" cy="600072"/>
                      </a:xfrm>
                      <a:custGeom>
                        <a:avLst/>
                        <a:gdLst>
                          <a:gd name="connsiteX0" fmla="*/ 7143 w 69056"/>
                          <a:gd name="connsiteY0" fmla="*/ 600075 h 600075"/>
                          <a:gd name="connsiteX1" fmla="*/ 35718 w 69056"/>
                          <a:gd name="connsiteY1" fmla="*/ 500063 h 600075"/>
                          <a:gd name="connsiteX2" fmla="*/ 45243 w 69056"/>
                          <a:gd name="connsiteY2" fmla="*/ 442913 h 600075"/>
                          <a:gd name="connsiteX3" fmla="*/ 2381 w 69056"/>
                          <a:gd name="connsiteY3" fmla="*/ 300038 h 600075"/>
                          <a:gd name="connsiteX4" fmla="*/ 59531 w 69056"/>
                          <a:gd name="connsiteY4" fmla="*/ 123825 h 600075"/>
                          <a:gd name="connsiteX5" fmla="*/ 59531 w 69056"/>
                          <a:gd name="connsiteY5" fmla="*/ 4763 h 600075"/>
                          <a:gd name="connsiteX6" fmla="*/ 59531 w 69056"/>
                          <a:gd name="connsiteY6" fmla="*/ 0 h 600075"/>
                          <a:gd name="connsiteX0" fmla="*/ 0 w 140463"/>
                          <a:gd name="connsiteY0" fmla="*/ 600075 h 600075"/>
                          <a:gd name="connsiteX1" fmla="*/ 28575 w 140463"/>
                          <a:gd name="connsiteY1" fmla="*/ 500063 h 600075"/>
                          <a:gd name="connsiteX2" fmla="*/ 38100 w 140463"/>
                          <a:gd name="connsiteY2" fmla="*/ 442913 h 600075"/>
                          <a:gd name="connsiteX3" fmla="*/ 138082 w 140463"/>
                          <a:gd name="connsiteY3" fmla="*/ 228576 h 600075"/>
                          <a:gd name="connsiteX4" fmla="*/ 52388 w 140463"/>
                          <a:gd name="connsiteY4" fmla="*/ 123825 h 600075"/>
                          <a:gd name="connsiteX5" fmla="*/ 52388 w 140463"/>
                          <a:gd name="connsiteY5" fmla="*/ 4763 h 600075"/>
                          <a:gd name="connsiteX6" fmla="*/ 52388 w 140463"/>
                          <a:gd name="connsiteY6" fmla="*/ 0 h 600075"/>
                          <a:gd name="connsiteX0" fmla="*/ 0 w 140458"/>
                          <a:gd name="connsiteY0" fmla="*/ 600075 h 600075"/>
                          <a:gd name="connsiteX1" fmla="*/ 28575 w 140458"/>
                          <a:gd name="connsiteY1" fmla="*/ 500063 h 600075"/>
                          <a:gd name="connsiteX2" fmla="*/ 38100 w 140458"/>
                          <a:gd name="connsiteY2" fmla="*/ 442913 h 600075"/>
                          <a:gd name="connsiteX3" fmla="*/ 138082 w 140458"/>
                          <a:gd name="connsiteY3" fmla="*/ 228576 h 600075"/>
                          <a:gd name="connsiteX4" fmla="*/ 52356 w 140458"/>
                          <a:gd name="connsiteY4" fmla="*/ 123825 h 600075"/>
                          <a:gd name="connsiteX5" fmla="*/ 52388 w 140458"/>
                          <a:gd name="connsiteY5" fmla="*/ 4763 h 600075"/>
                          <a:gd name="connsiteX6" fmla="*/ 52388 w 140458"/>
                          <a:gd name="connsiteY6" fmla="*/ 0 h 600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0458" h="600075">
                            <a:moveTo>
                              <a:pt x="0" y="600075"/>
                            </a:moveTo>
                            <a:cubicBezTo>
                              <a:pt x="11112" y="563166"/>
                              <a:pt x="22225" y="526257"/>
                              <a:pt x="28575" y="500063"/>
                            </a:cubicBezTo>
                            <a:cubicBezTo>
                              <a:pt x="34925" y="473869"/>
                              <a:pt x="19849" y="488161"/>
                              <a:pt x="38100" y="442913"/>
                            </a:cubicBezTo>
                            <a:cubicBezTo>
                              <a:pt x="56351" y="397665"/>
                              <a:pt x="135706" y="281757"/>
                              <a:pt x="138082" y="228576"/>
                            </a:cubicBezTo>
                            <a:cubicBezTo>
                              <a:pt x="140458" y="175395"/>
                              <a:pt x="66638" y="161127"/>
                              <a:pt x="52356" y="123825"/>
                            </a:cubicBezTo>
                            <a:cubicBezTo>
                              <a:pt x="38074" y="86523"/>
                              <a:pt x="52388" y="4763"/>
                              <a:pt x="52388" y="4763"/>
                            </a:cubicBezTo>
                            <a:lnTo>
                              <a:pt x="52388" y="0"/>
                            </a:lnTo>
                          </a:path>
                        </a:pathLst>
                      </a:cu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 sz="24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5" name="Seta para a direita 74">
                        <a:hlinkClick r:id="rId26" action="ppaction://hlinksldjump"/>
                      </p:cNvPr>
                      <p:cNvSpPr/>
                      <p:nvPr/>
                    </p:nvSpPr>
                    <p:spPr>
                      <a:xfrm>
                        <a:off x="792846" y="4168430"/>
                        <a:ext cx="1873948" cy="360361"/>
                      </a:xfrm>
                      <a:prstGeom prst="righ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Ramal do Entremontes</a:t>
                        </a:r>
                      </a:p>
                    </p:txBody>
                  </p:sp>
                  <p:sp>
                    <p:nvSpPr>
                      <p:cNvPr id="76" name="Seta para a direita 75">
                        <a:hlinkClick r:id="rId27" action="ppaction://hlinksldjump"/>
                      </p:cNvPr>
                      <p:cNvSpPr/>
                      <p:nvPr/>
                    </p:nvSpPr>
                    <p:spPr>
                      <a:xfrm>
                        <a:off x="4105783" y="1795988"/>
                        <a:ext cx="1217587" cy="360361"/>
                      </a:xfrm>
                      <a:prstGeom prst="righ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Ramal do Apodi </a:t>
                        </a:r>
                        <a:endParaRPr lang="pt-BR" sz="11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7" name="Seta para a esquerda 76">
                        <a:hlinkClick r:id="rId28" action="ppaction://hlinksldjump"/>
                      </p:cNvPr>
                      <p:cNvSpPr/>
                      <p:nvPr/>
                    </p:nvSpPr>
                    <p:spPr>
                      <a:xfrm>
                        <a:off x="7779170" y="3343703"/>
                        <a:ext cx="1409647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Vertente Litorânea</a:t>
                        </a:r>
                      </a:p>
                    </p:txBody>
                  </p:sp>
                  <p:sp>
                    <p:nvSpPr>
                      <p:cNvPr id="78" name="Seta para a esquerda 77">
                        <a:hlinkClick r:id="rId29" action="ppaction://hlinksldjump"/>
                      </p:cNvPr>
                      <p:cNvSpPr/>
                      <p:nvPr/>
                    </p:nvSpPr>
                    <p:spPr>
                      <a:xfrm>
                        <a:off x="714540" y="6429660"/>
                        <a:ext cx="1082634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200" b="1" dirty="0">
                            <a:solidFill>
                              <a:srgbClr val="FF0000"/>
                            </a:solidFill>
                          </a:rPr>
                          <a:t>Eixo Sul</a:t>
                        </a:r>
                      </a:p>
                    </p:txBody>
                  </p:sp>
                </p:grpSp>
              </p:grpSp>
              <p:sp>
                <p:nvSpPr>
                  <p:cNvPr id="66" name="CaixaDeTexto 1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57697" y="797773"/>
                    <a:ext cx="977900" cy="261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255 Km</a:t>
                    </a:r>
                  </a:p>
                </p:txBody>
              </p:sp>
              <p:sp>
                <p:nvSpPr>
                  <p:cNvPr id="67" name="Seta para a direita 66">
                    <a:hlinkClick r:id="rId30" action="ppaction://hlinksldjump"/>
                  </p:cNvPr>
                  <p:cNvSpPr/>
                  <p:nvPr/>
                </p:nvSpPr>
                <p:spPr bwMode="auto">
                  <a:xfrm>
                    <a:off x="3203848" y="474709"/>
                    <a:ext cx="1260476" cy="349250"/>
                  </a:xfrm>
                  <a:prstGeom prst="rightArrow">
                    <a:avLst/>
                  </a:prstGeom>
                  <a:noFill/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pt-BR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Eixão das Águas</a:t>
                    </a:r>
                  </a:p>
                </p:txBody>
              </p:sp>
            </p:grpSp>
          </p:grpSp>
        </p:grpSp>
        <p:sp>
          <p:nvSpPr>
            <p:cNvPr id="54" name="Elipse 53"/>
            <p:cNvSpPr/>
            <p:nvPr/>
          </p:nvSpPr>
          <p:spPr bwMode="auto">
            <a:xfrm>
              <a:off x="5746948" y="4881563"/>
              <a:ext cx="112713" cy="1206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000" b="1">
                <a:solidFill>
                  <a:prstClr val="white"/>
                </a:solidFill>
              </a:endParaRPr>
            </a:p>
          </p:txBody>
        </p:sp>
      </p:grpSp>
      <p:sp>
        <p:nvSpPr>
          <p:cNvPr id="84" name="Forma livre 83"/>
          <p:cNvSpPr/>
          <p:nvPr/>
        </p:nvSpPr>
        <p:spPr>
          <a:xfrm>
            <a:off x="3470988" y="2481872"/>
            <a:ext cx="382555" cy="214675"/>
          </a:xfrm>
          <a:custGeom>
            <a:avLst/>
            <a:gdLst>
              <a:gd name="connsiteX0" fmla="*/ 382555 w 382555"/>
              <a:gd name="connsiteY0" fmla="*/ 214675 h 214675"/>
              <a:gd name="connsiteX1" fmla="*/ 363894 w 382555"/>
              <a:gd name="connsiteY1" fmla="*/ 168022 h 214675"/>
              <a:gd name="connsiteX2" fmla="*/ 298579 w 382555"/>
              <a:gd name="connsiteY2" fmla="*/ 112038 h 214675"/>
              <a:gd name="connsiteX3" fmla="*/ 186612 w 382555"/>
              <a:gd name="connsiteY3" fmla="*/ 102708 h 214675"/>
              <a:gd name="connsiteX4" fmla="*/ 130628 w 382555"/>
              <a:gd name="connsiteY4" fmla="*/ 65385 h 214675"/>
              <a:gd name="connsiteX5" fmla="*/ 102636 w 382555"/>
              <a:gd name="connsiteY5" fmla="*/ 18732 h 214675"/>
              <a:gd name="connsiteX6" fmla="*/ 0 w 382555"/>
              <a:gd name="connsiteY6" fmla="*/ 71 h 2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555" h="214675">
                <a:moveTo>
                  <a:pt x="382555" y="214675"/>
                </a:moveTo>
                <a:cubicBezTo>
                  <a:pt x="376335" y="199124"/>
                  <a:pt x="373185" y="181958"/>
                  <a:pt x="363894" y="168022"/>
                </a:cubicBezTo>
                <a:cubicBezTo>
                  <a:pt x="360056" y="162266"/>
                  <a:pt x="314814" y="115285"/>
                  <a:pt x="298579" y="112038"/>
                </a:cubicBezTo>
                <a:cubicBezTo>
                  <a:pt x="261855" y="104693"/>
                  <a:pt x="223934" y="105818"/>
                  <a:pt x="186612" y="102708"/>
                </a:cubicBezTo>
                <a:cubicBezTo>
                  <a:pt x="167951" y="90267"/>
                  <a:pt x="137720" y="86662"/>
                  <a:pt x="130628" y="65385"/>
                </a:cubicBezTo>
                <a:cubicBezTo>
                  <a:pt x="125124" y="48873"/>
                  <a:pt x="122342" y="26614"/>
                  <a:pt x="102636" y="18732"/>
                </a:cubicBezTo>
                <a:cubicBezTo>
                  <a:pt x="50325" y="-2192"/>
                  <a:pt x="42221" y="71"/>
                  <a:pt x="0" y="71"/>
                </a:cubicBezTo>
              </a:path>
            </a:pathLst>
          </a:cu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/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5" name="CaixaDeTexto 84"/>
          <p:cNvSpPr txBox="1">
            <a:spLocks noChangeArrowheads="1"/>
          </p:cNvSpPr>
          <p:nvPr/>
        </p:nvSpPr>
        <p:spPr bwMode="auto">
          <a:xfrm>
            <a:off x="2585988" y="2636912"/>
            <a:ext cx="9779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100" b="1" dirty="0" smtClean="0">
                <a:solidFill>
                  <a:srgbClr val="FF0000"/>
                </a:solidFill>
                <a:latin typeface="Arial Black" pitchFamily="34" charset="0"/>
              </a:rPr>
              <a:t>35 </a:t>
            </a:r>
            <a:r>
              <a:rPr lang="pt-BR" sz="1100" b="1" dirty="0">
                <a:solidFill>
                  <a:srgbClr val="FF0000"/>
                </a:solidFill>
                <a:latin typeface="Arial Black" pitchFamily="34" charset="0"/>
              </a:rPr>
              <a:t>Km</a:t>
            </a:r>
          </a:p>
        </p:txBody>
      </p:sp>
      <p:sp>
        <p:nvSpPr>
          <p:cNvPr id="86" name="Seta para a direita 85">
            <a:hlinkClick r:id="rId31" action="ppaction://hlinksldjump"/>
          </p:cNvPr>
          <p:cNvSpPr/>
          <p:nvPr/>
        </p:nvSpPr>
        <p:spPr bwMode="auto">
          <a:xfrm>
            <a:off x="2023145" y="2276872"/>
            <a:ext cx="1626085" cy="360363"/>
          </a:xfrm>
          <a:prstGeom prst="rightArrow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Ramal do Salgado </a:t>
            </a:r>
            <a:endParaRPr lang="pt-BR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0" y="-47458"/>
            <a:ext cx="9141024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MAPA GERAL DA INFRAESTRUTURA HÍDRICA</a:t>
            </a:r>
          </a:p>
        </p:txBody>
      </p:sp>
    </p:spTree>
    <p:extLst>
      <p:ext uri="{BB962C8B-B14F-4D97-AF65-F5344CB8AC3E}">
        <p14:creationId xmlns:p14="http://schemas.microsoft.com/office/powerpoint/2010/main" val="218154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0" y="-7938"/>
            <a:ext cx="9144000" cy="38100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smtClean="0">
                <a:solidFill>
                  <a:prstClr val="white"/>
                </a:solidFill>
              </a:rPr>
              <a:t>EIXÃO DAS ÁGUAS</a:t>
            </a:r>
            <a:endParaRPr lang="pt-BR" sz="2400" b="1" i="0" dirty="0">
              <a:solidFill>
                <a:prstClr val="white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384175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</a:t>
            </a:r>
            <a:r>
              <a:rPr lang="pt-BR" altLang="pt-BR" sz="1400" b="1" dirty="0" smtClean="0">
                <a:solidFill>
                  <a:srgbClr val="17375E"/>
                </a:solidFill>
              </a:rPr>
              <a:t>O </a:t>
            </a:r>
            <a:r>
              <a:rPr lang="pt-BR" altLang="pt-BR" sz="1400" b="1" dirty="0" err="1" smtClean="0">
                <a:solidFill>
                  <a:srgbClr val="17375E"/>
                </a:solidFill>
              </a:rPr>
              <a:t>Eixão</a:t>
            </a:r>
            <a:r>
              <a:rPr lang="pt-BR" altLang="pt-BR" sz="1400" b="1" dirty="0" smtClean="0">
                <a:solidFill>
                  <a:srgbClr val="17375E"/>
                </a:solidFill>
              </a:rPr>
              <a:t> </a:t>
            </a:r>
            <a:r>
              <a:rPr lang="pt-BR" altLang="pt-BR" sz="1400" b="1" dirty="0">
                <a:solidFill>
                  <a:srgbClr val="17375E"/>
                </a:solidFill>
              </a:rPr>
              <a:t>das Águas é constituído por 256 km de estação de bombeamento, canais, sifões, adutoras e túneis, transportando água do Açude Castanhão para a Região Metropolitana de Fortaleza, Complexo industrial de Maracanaú e </a:t>
            </a:r>
            <a:r>
              <a:rPr lang="pt-BR" altLang="pt-BR" sz="1400" b="1" dirty="0" err="1">
                <a:solidFill>
                  <a:srgbClr val="17375E"/>
                </a:solidFill>
              </a:rPr>
              <a:t>Pecém</a:t>
            </a:r>
            <a:r>
              <a:rPr lang="pt-BR" altLang="pt-BR" sz="1400" b="1" dirty="0">
                <a:solidFill>
                  <a:srgbClr val="17375E"/>
                </a:solidFill>
              </a:rPr>
              <a:t> e foi dividido em 5 </a:t>
            </a:r>
            <a:r>
              <a:rPr lang="pt-BR" altLang="pt-BR" sz="1400" b="1" dirty="0" smtClean="0">
                <a:solidFill>
                  <a:srgbClr val="17375E"/>
                </a:solidFill>
              </a:rPr>
              <a:t>trechos.</a:t>
            </a:r>
            <a:endParaRPr lang="pt-BR" altLang="pt-BR" sz="1400" b="1" i="0" dirty="0">
              <a:solidFill>
                <a:srgbClr val="17375E"/>
              </a:solidFill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8114"/>
              </p:ext>
            </p:extLst>
          </p:nvPr>
        </p:nvGraphicFramePr>
        <p:xfrm>
          <a:off x="1691680" y="3717032"/>
          <a:ext cx="5754458" cy="2361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2971"/>
                <a:gridCol w="943522"/>
                <a:gridCol w="2117965"/>
              </a:tblGrid>
              <a:tr h="5904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>
                          <a:effectLst/>
                        </a:rPr>
                        <a:t>Trechos</a:t>
                      </a:r>
                      <a:endParaRPr lang="pt-BR" sz="22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 smtClean="0">
                          <a:effectLst/>
                        </a:rPr>
                        <a:t>km</a:t>
                      </a:r>
                      <a:endParaRPr lang="pt-BR" sz="22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 smtClean="0">
                          <a:effectLst/>
                        </a:rPr>
                        <a:t>Valor R$ mi</a:t>
                      </a:r>
                      <a:endParaRPr lang="pt-BR" sz="22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u="none" strike="noStrike" dirty="0">
                          <a:effectLst/>
                        </a:rPr>
                        <a:t>Trecho I 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53,21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235,4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u="none" strike="noStrike" dirty="0">
                          <a:effectLst/>
                        </a:rPr>
                        <a:t>Trecho II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46,2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263,6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strike="noStrike" dirty="0" smtClean="0">
                          <a:effectLst/>
                        </a:rPr>
                        <a:t>Trecho III</a:t>
                      </a:r>
                      <a:endParaRPr lang="pt-BR" sz="1700" b="1" i="0" u="none" strike="noStrike" dirty="0" smtClean="0">
                        <a:effectLst/>
                        <a:latin typeface="+mn-lt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66,3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436,3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strike="noStrike" dirty="0" smtClean="0">
                          <a:effectLst/>
                        </a:rPr>
                        <a:t>Trecho IV</a:t>
                      </a:r>
                      <a:endParaRPr lang="pt-BR" sz="1700" b="1" i="0" u="none" strike="noStrike" dirty="0" smtClean="0">
                        <a:effectLst/>
                        <a:latin typeface="+mn-lt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33,9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194,6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i="0" u="none" strike="noStrike" dirty="0" smtClean="0">
                          <a:effectLst/>
                          <a:latin typeface="+mn-lt"/>
                        </a:rPr>
                        <a:t>Trecho</a:t>
                      </a:r>
                      <a:r>
                        <a:rPr lang="pt-BR" sz="1700" b="1" i="0" u="none" strike="noStrike" baseline="0" dirty="0" smtClean="0">
                          <a:effectLst/>
                          <a:latin typeface="+mn-lt"/>
                        </a:rPr>
                        <a:t> V</a:t>
                      </a:r>
                      <a:endParaRPr lang="pt-BR" sz="1700" b="1" i="0" u="none" strike="noStrike" dirty="0" smtClean="0">
                        <a:effectLst/>
                        <a:latin typeface="+mn-lt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57,1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315,0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i="0" u="none" strike="noStrike" dirty="0" smtClean="0">
                          <a:effectLst/>
                          <a:latin typeface="+mn-lt"/>
                        </a:rPr>
                        <a:t>ETA Oeste</a:t>
                      </a: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-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 smtClean="0">
                          <a:effectLst/>
                          <a:latin typeface="Calibri"/>
                        </a:rPr>
                        <a:t>25,7</a:t>
                      </a:r>
                      <a:endParaRPr lang="pt-BR" sz="1700" b="1" i="0" u="none" strike="noStrike" dirty="0">
                        <a:effectLst/>
                        <a:latin typeface="Calibri"/>
                      </a:endParaRPr>
                    </a:p>
                  </a:txBody>
                  <a:tcPr marL="14762" marR="14762" marT="147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2" descr="D:\Users\hedilane.oliveira.INTEGRACAO\AppData\Local\Microsoft\Windows\Temporary Internet Files\Content.Outlook\3QL7DC5B\19 3 14 - Eixã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2"/>
            <a:ext cx="3318484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Users\hedilane.oliveira.INTEGRACAO\AppData\Local\Microsoft\Windows\Temporary Internet Files\Content.Outlook\3QL7DC5B\Eixao_das_Agu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91" y="1490513"/>
            <a:ext cx="2385592" cy="186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Users\hedilane.oliveira.INTEGRACAO\AppData\Local\Microsoft\Windows\Temporary Internet Files\Content.Outlook\3QL7DC5B\Eixão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3"/>
            <a:ext cx="2440682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>
            <a:hlinkClick r:id="" action="ppaction://noaction"/>
          </p:cNvPr>
          <p:cNvSpPr/>
          <p:nvPr/>
        </p:nvSpPr>
        <p:spPr>
          <a:xfrm>
            <a:off x="-145032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hlinkClick r:id="rId6" action="ppaction://hlinksldjump"/>
          </p:cNvPr>
          <p:cNvSpPr/>
          <p:nvPr/>
        </p:nvSpPr>
        <p:spPr>
          <a:xfrm>
            <a:off x="-108520" y="-27384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0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0" y="6957516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/>
              <a:t>Estágio: Em Elaboração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0" y="0"/>
            <a:ext cx="9144000" cy="6964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i="0" dirty="0">
                <a:solidFill>
                  <a:schemeClr val="bg1"/>
                </a:solidFill>
                <a:cs typeface="Arial" pitchFamily="34" charset="0"/>
              </a:rPr>
              <a:t>INTEGRAÇÃO DO SÃO FRANCISCO - EIXO SUL - Estudos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696416"/>
            <a:ext cx="9144000" cy="952500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Elaborar o Estudo de Viabilidade do Projeto de Integração do rio São Francisco com as bacias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hidrogáficas</a:t>
            </a:r>
            <a:r>
              <a:rPr lang="pt-BR" altLang="pt-BR" sz="1400" b="1" i="0" dirty="0">
                <a:solidFill>
                  <a:srgbClr val="17375E"/>
                </a:solidFill>
              </a:rPr>
              <a:t> do Nordeste - Eixo Sul, através de um sistema adutor, a partir do lado de Sobradinho, para reforçar o suprimento hídrico das bacias hidrográficas de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Tatauí</a:t>
            </a:r>
            <a:r>
              <a:rPr lang="pt-BR" altLang="pt-BR" sz="1400" b="1" i="0" dirty="0">
                <a:solidFill>
                  <a:srgbClr val="17375E"/>
                </a:solidFill>
              </a:rPr>
              <a:t>, Salitre, Tourão/Porções, Vaza-Barris, Itapicuru e Jacuípe, abrangendo uma área de 84.155 km², no Estado da Bahia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114800" y="1687016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UF: BA 	META: 1 Estudo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DATA DE CONCLUSÃO</a:t>
            </a:r>
            <a:r>
              <a:rPr lang="pt-BR" altLang="pt-BR" sz="1400" b="1" i="0" dirty="0">
                <a:solidFill>
                  <a:srgbClr val="C00000"/>
                </a:solidFill>
              </a:rPr>
              <a:t>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31/03/2015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EXECUTOR: </a:t>
            </a:r>
            <a:r>
              <a:rPr lang="pt-BR" altLang="pt-BR" sz="1400" b="1" i="0" dirty="0" smtClean="0"/>
              <a:t>CODEVASF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pt-BR" altLang="pt-BR" sz="1400" b="1" i="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6957516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/>
              <a:t>Estágio: Em Elaboração</a:t>
            </a:r>
          </a:p>
        </p:txBody>
      </p:sp>
      <p:pic>
        <p:nvPicPr>
          <p:cNvPr id="17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981" y="5727203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469" y="5847447"/>
            <a:ext cx="835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52400" y="4106986"/>
            <a:ext cx="8991600" cy="19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82563" indent="-182563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r>
              <a:rPr lang="pt-BR" sz="1400" b="1" i="0" dirty="0" smtClean="0">
                <a:latin typeface="Calibri" pitchFamily="34" charset="0"/>
              </a:rPr>
              <a:t>RESULTADO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400" b="1" i="0" dirty="0">
                <a:latin typeface="Calibri" pitchFamily="34" charset="0"/>
              </a:rPr>
              <a:t>Realizados </a:t>
            </a:r>
            <a:r>
              <a:rPr lang="pt-BR" sz="1400" b="1" i="0" dirty="0" smtClean="0">
                <a:latin typeface="Calibri" pitchFamily="34" charset="0"/>
              </a:rPr>
              <a:t>55%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400" b="1" i="0" dirty="0" smtClean="0">
                <a:latin typeface="Calibri" pitchFamily="34" charset="0"/>
              </a:rPr>
              <a:t>Contratado </a:t>
            </a:r>
            <a:r>
              <a:rPr lang="pt-BR" sz="1400" b="1" i="0" dirty="0">
                <a:latin typeface="Calibri" pitchFamily="34" charset="0"/>
              </a:rPr>
              <a:t>o Estudo de Viabilidade </a:t>
            </a:r>
            <a:r>
              <a:rPr lang="pt-BR" altLang="pt-BR" sz="1400" b="1" i="0" dirty="0">
                <a:latin typeface="Calibri" pitchFamily="34" charset="0"/>
              </a:rPr>
              <a:t>Técnica, Econômica e Ambiental e a elaboração de anteprojeto de </a:t>
            </a:r>
            <a:r>
              <a:rPr lang="pt-BR" altLang="pt-BR" sz="1400" b="1" i="0" dirty="0" smtClean="0">
                <a:latin typeface="Calibri" pitchFamily="34" charset="0"/>
              </a:rPr>
              <a:t>engenharia em 12/12/2013</a:t>
            </a:r>
            <a:endParaRPr lang="pt-BR" sz="1400" b="1" i="0" dirty="0">
              <a:latin typeface="Calibri" pitchFamily="34" charset="0"/>
            </a:endParaRP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endParaRPr lang="pt-BR" sz="1400" b="1" i="0" dirty="0" smtClean="0">
              <a:latin typeface="Calibri" pitchFamily="34" charset="0"/>
            </a:endParaRP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r>
              <a:rPr lang="pt-BR" sz="1400" b="1" i="0" dirty="0" smtClean="0">
                <a:latin typeface="Calibri" pitchFamily="34" charset="0"/>
              </a:rPr>
              <a:t>PROVIDÊNCIA</a:t>
            </a: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400" b="1" i="0" dirty="0" smtClean="0">
                <a:latin typeface="Calibri" pitchFamily="34" charset="0"/>
              </a:rPr>
              <a:t>Concluir o  </a:t>
            </a:r>
            <a:r>
              <a:rPr lang="pt-BR" sz="1400" b="1" i="0" dirty="0">
                <a:latin typeface="Calibri" pitchFamily="34" charset="0"/>
              </a:rPr>
              <a:t>Estudo de Viabilidade </a:t>
            </a:r>
            <a:r>
              <a:rPr lang="pt-BR" altLang="pt-BR" sz="1400" b="1" i="0" dirty="0">
                <a:latin typeface="Calibri" pitchFamily="34" charset="0"/>
              </a:rPr>
              <a:t>Técnica, Econômica e Ambiental e a elaboração de anteprojeto de engenharia </a:t>
            </a:r>
            <a:r>
              <a:rPr lang="pt-BR" altLang="pt-BR" sz="1400" b="1" i="0" dirty="0" smtClean="0">
                <a:latin typeface="Calibri" pitchFamily="34" charset="0"/>
              </a:rPr>
              <a:t>até  31/12/2014 </a:t>
            </a:r>
            <a:r>
              <a:rPr lang="pt-BR" altLang="pt-BR" sz="1400" b="1" i="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</a:t>
            </a:r>
            <a:endParaRPr lang="pt-BR" sz="1400" b="1" i="0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 marL="0" indent="0"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endParaRPr lang="pt-BR" sz="1400" b="1" i="0" dirty="0" smtClean="0">
              <a:solidFill>
                <a:srgbClr val="03278B"/>
              </a:solidFill>
              <a:latin typeface="Calibri" pitchFamily="34" charset="0"/>
            </a:endParaRPr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449228"/>
              </p:ext>
            </p:extLst>
          </p:nvPr>
        </p:nvGraphicFramePr>
        <p:xfrm>
          <a:off x="4114800" y="2525216"/>
          <a:ext cx="4318000" cy="952500"/>
        </p:xfrm>
        <a:graphic>
          <a:graphicData uri="http://schemas.openxmlformats.org/drawingml/2006/table">
            <a:tbl>
              <a:tblPr/>
              <a:tblGrid>
                <a:gridCol w="782901"/>
                <a:gridCol w="650410"/>
                <a:gridCol w="782901"/>
                <a:gridCol w="782901"/>
                <a:gridCol w="677510"/>
                <a:gridCol w="641377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Origem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até 2010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2011-2014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Pós-2014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 pagar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PAC 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PAC 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10,60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1,40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12,00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12,00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12,00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Retângulo 20">
            <a:hlinkClick r:id="rId5" action="ppaction://hlinksldjump"/>
          </p:cNvPr>
          <p:cNvSpPr/>
          <p:nvPr/>
        </p:nvSpPr>
        <p:spPr>
          <a:xfrm>
            <a:off x="-108520" y="-27384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9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25">
            <a:hlinkClick r:id="rId3" action="ppaction://hlinksldjump"/>
          </p:cNvPr>
          <p:cNvSpPr txBox="1"/>
          <p:nvPr/>
        </p:nvSpPr>
        <p:spPr>
          <a:xfrm>
            <a:off x="2976" y="-27384"/>
            <a:ext cx="9105528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u="sng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EIXO SUL</a:t>
            </a:r>
            <a:endParaRPr lang="pt-BR" b="1" u="sng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3434"/>
            <a:ext cx="7704856" cy="602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3114675" y="1495425"/>
            <a:ext cx="781050" cy="110770"/>
          </a:xfrm>
          <a:custGeom>
            <a:avLst/>
            <a:gdLst>
              <a:gd name="connsiteX0" fmla="*/ 0 w 781050"/>
              <a:gd name="connsiteY0" fmla="*/ 47625 h 110770"/>
              <a:gd name="connsiteX1" fmla="*/ 133350 w 781050"/>
              <a:gd name="connsiteY1" fmla="*/ 57150 h 110770"/>
              <a:gd name="connsiteX2" fmla="*/ 228600 w 781050"/>
              <a:gd name="connsiteY2" fmla="*/ 85725 h 110770"/>
              <a:gd name="connsiteX3" fmla="*/ 409575 w 781050"/>
              <a:gd name="connsiteY3" fmla="*/ 95250 h 110770"/>
              <a:gd name="connsiteX4" fmla="*/ 600075 w 781050"/>
              <a:gd name="connsiteY4" fmla="*/ 95250 h 110770"/>
              <a:gd name="connsiteX5" fmla="*/ 666750 w 781050"/>
              <a:gd name="connsiteY5" fmla="*/ 76200 h 110770"/>
              <a:gd name="connsiteX6" fmla="*/ 723900 w 781050"/>
              <a:gd name="connsiteY6" fmla="*/ 38100 h 110770"/>
              <a:gd name="connsiteX7" fmla="*/ 752475 w 781050"/>
              <a:gd name="connsiteY7" fmla="*/ 9525 h 110770"/>
              <a:gd name="connsiteX8" fmla="*/ 781050 w 781050"/>
              <a:gd name="connsiteY8" fmla="*/ 0 h 11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1050" h="110770">
                <a:moveTo>
                  <a:pt x="0" y="47625"/>
                </a:moveTo>
                <a:cubicBezTo>
                  <a:pt x="44450" y="50800"/>
                  <a:pt x="89280" y="50539"/>
                  <a:pt x="133350" y="57150"/>
                </a:cubicBezTo>
                <a:cubicBezTo>
                  <a:pt x="176802" y="63668"/>
                  <a:pt x="188045" y="82198"/>
                  <a:pt x="228600" y="85725"/>
                </a:cubicBezTo>
                <a:cubicBezTo>
                  <a:pt x="288781" y="90958"/>
                  <a:pt x="349250" y="92075"/>
                  <a:pt x="409575" y="95250"/>
                </a:cubicBezTo>
                <a:cubicBezTo>
                  <a:pt x="486731" y="120969"/>
                  <a:pt x="442737" y="110235"/>
                  <a:pt x="600075" y="95250"/>
                </a:cubicBezTo>
                <a:cubicBezTo>
                  <a:pt x="606028" y="94683"/>
                  <a:pt x="657882" y="81127"/>
                  <a:pt x="666750" y="76200"/>
                </a:cubicBezTo>
                <a:cubicBezTo>
                  <a:pt x="686764" y="65081"/>
                  <a:pt x="707711" y="54289"/>
                  <a:pt x="723900" y="38100"/>
                </a:cubicBezTo>
                <a:cubicBezTo>
                  <a:pt x="733425" y="28575"/>
                  <a:pt x="741267" y="16997"/>
                  <a:pt x="752475" y="9525"/>
                </a:cubicBezTo>
                <a:cubicBezTo>
                  <a:pt x="760829" y="3956"/>
                  <a:pt x="781050" y="0"/>
                  <a:pt x="78105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555776" y="2132856"/>
            <a:ext cx="144016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Senhor do Bonfim</a:t>
            </a:r>
            <a:endParaRPr lang="pt-BR" sz="1050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ta para a esquerda 8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3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" y="726123"/>
            <a:ext cx="9142905" cy="58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 para baixo 9"/>
          <p:cNvSpPr/>
          <p:nvPr/>
        </p:nvSpPr>
        <p:spPr>
          <a:xfrm rot="18319284">
            <a:off x="1990596" y="2395407"/>
            <a:ext cx="206375" cy="1052513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 rot="4066853">
            <a:off x="2622657" y="2310196"/>
            <a:ext cx="928772" cy="2823015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MÉDIO OESTE / RN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eta para a esquerda 13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390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5" y="733426"/>
            <a:ext cx="9151145" cy="584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 para baixo 9"/>
          <p:cNvSpPr/>
          <p:nvPr/>
        </p:nvSpPr>
        <p:spPr>
          <a:xfrm rot="18319284">
            <a:off x="2051418" y="635779"/>
            <a:ext cx="330200" cy="1052513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 rot="6525220">
            <a:off x="4228192" y="181463"/>
            <a:ext cx="1528795" cy="4582334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MOSSORÓ / RN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eta para a esquerda 13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978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6669088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prstClr val="black"/>
                </a:solidFill>
              </a:rPr>
              <a:t>Estágio: Ação Preparatória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527050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Construção do Ramal do Agreste Pernambucano. Desenvolve-se a partir do reservatório Barro Branco e termina após cruzar a serra do Pau D’Arco, no vale do rio Ipojuca, no reservatório Ipojuca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138613" y="1187450"/>
            <a:ext cx="4572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UF: PE	META: 69 km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DATA DE 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31/12/2017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EXECUTOR: Ministério da Integração Nacional</a:t>
            </a:r>
          </a:p>
        </p:txBody>
      </p:sp>
      <p:pic>
        <p:nvPicPr>
          <p:cNvPr id="25" name="Picture 23" descr="C:\Documents and Settings\joao.nogueira\Desktop\anexos\Selo_ATENCA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6486" y="5267024"/>
            <a:ext cx="83502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0" y="3656294"/>
            <a:ext cx="9144000" cy="160813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182563" indent="-182563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r>
              <a:rPr lang="pt-BR" sz="1500" b="1" i="0" dirty="0" smtClean="0">
                <a:solidFill>
                  <a:srgbClr val="000000"/>
                </a:solidFill>
                <a:latin typeface="Calibri" pitchFamily="34" charset="0"/>
              </a:rPr>
              <a:t>RESULTADO</a:t>
            </a: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r>
              <a:rPr lang="pt-BR" sz="1500" b="1" i="0" dirty="0" smtClean="0">
                <a:solidFill>
                  <a:prstClr val="black"/>
                </a:solidFill>
                <a:latin typeface="Calibri" pitchFamily="34" charset="0"/>
              </a:rPr>
              <a:t>Publicado </a:t>
            </a:r>
            <a:r>
              <a:rPr lang="pt-BR" sz="1500" b="1" i="0" dirty="0">
                <a:solidFill>
                  <a:prstClr val="black"/>
                </a:solidFill>
                <a:latin typeface="Calibri" pitchFamily="34" charset="0"/>
              </a:rPr>
              <a:t>edital de licitação para execução das obras em </a:t>
            </a:r>
            <a:r>
              <a:rPr lang="pt-BR" sz="1500" b="1" i="0" dirty="0" smtClean="0">
                <a:solidFill>
                  <a:prstClr val="black"/>
                </a:solidFill>
                <a:latin typeface="Calibri" pitchFamily="34" charset="0"/>
              </a:rPr>
              <a:t>15/04/2014 </a:t>
            </a:r>
            <a:r>
              <a:rPr lang="pt-BR" sz="1500" b="1" i="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(processo licitatório suspenso para correções no edital) </a:t>
            </a:r>
          </a:p>
          <a:p>
            <a:pPr marL="0" indent="0"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endParaRPr lang="pt-BR" sz="500" b="1" i="0" dirty="0">
              <a:solidFill>
                <a:srgbClr val="000000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endParaRPr lang="pt-BR" sz="500" b="1" i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defRPr/>
            </a:pPr>
            <a:r>
              <a:rPr lang="pt-BR" sz="1500" b="1" i="0" dirty="0" smtClean="0">
                <a:solidFill>
                  <a:srgbClr val="000000"/>
                </a:solidFill>
                <a:latin typeface="Calibri" pitchFamily="34" charset="0"/>
              </a:rPr>
              <a:t>PROVIDÊNCIAS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500" b="1" i="0" dirty="0" smtClean="0">
                <a:solidFill>
                  <a:prstClr val="black"/>
                </a:solidFill>
                <a:latin typeface="Calibri" pitchFamily="34" charset="0"/>
              </a:rPr>
              <a:t>Relançar edital para execução das obras até 27/10/2014</a:t>
            </a:r>
            <a:endParaRPr lang="pt-BR" sz="500" b="1" i="0" dirty="0">
              <a:solidFill>
                <a:srgbClr val="000000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Char char="Ø"/>
              <a:defRPr/>
            </a:pPr>
            <a:endParaRPr lang="pt-BR" sz="1500" b="1" i="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Retângulo de cantos arredondados 24"/>
          <p:cNvSpPr>
            <a:spLocks noChangeArrowheads="1"/>
          </p:cNvSpPr>
          <p:nvPr/>
        </p:nvSpPr>
        <p:spPr bwMode="auto">
          <a:xfrm>
            <a:off x="0" y="15875"/>
            <a:ext cx="9144000" cy="360363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RAMAL DO </a:t>
            </a:r>
            <a:r>
              <a:rPr lang="pt-BR" sz="2400" b="1" i="0" dirty="0" smtClean="0">
                <a:solidFill>
                  <a:prstClr val="white"/>
                </a:solidFill>
              </a:rPr>
              <a:t>AGRESTE</a:t>
            </a:r>
            <a:endParaRPr lang="pt-BR" sz="2400" b="1" i="0" dirty="0">
              <a:solidFill>
                <a:prstClr val="white"/>
              </a:solidFill>
            </a:endParaRPr>
          </a:p>
        </p:txBody>
      </p:sp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075450"/>
              </p:ext>
            </p:extLst>
          </p:nvPr>
        </p:nvGraphicFramePr>
        <p:xfrm>
          <a:off x="4149724" y="1981200"/>
          <a:ext cx="4686301" cy="939165"/>
        </p:xfrm>
        <a:graphic>
          <a:graphicData uri="http://schemas.openxmlformats.org/drawingml/2006/table">
            <a:tbl>
              <a:tblPr/>
              <a:tblGrid>
                <a:gridCol w="763323"/>
                <a:gridCol w="1079288"/>
                <a:gridCol w="763323"/>
                <a:gridCol w="700755"/>
                <a:gridCol w="713269"/>
                <a:gridCol w="666343"/>
              </a:tblGrid>
              <a:tr h="173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Origem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Pago até 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Pós-2014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pagar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807,70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542,49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1.350,19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809,27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542,49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1.366,32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33219"/>
            <a:ext cx="8350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tângulo 29">
            <a:hlinkClick r:id="" action="ppaction://noaction"/>
          </p:cNvPr>
          <p:cNvSpPr/>
          <p:nvPr/>
        </p:nvSpPr>
        <p:spPr>
          <a:xfrm>
            <a:off x="-72516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1" name="Objeto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807175"/>
              </p:ext>
            </p:extLst>
          </p:nvPr>
        </p:nvGraphicFramePr>
        <p:xfrm>
          <a:off x="1561306" y="5512594"/>
          <a:ext cx="6021388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Planilha" r:id="rId6" imgW="5010156" imgH="657180" progId="Excel.Sheet.8">
                  <p:embed/>
                </p:oleObj>
              </mc:Choice>
              <mc:Fallback>
                <p:oleObj name="Planilha" r:id="rId6" imgW="5010156" imgH="6571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1306" y="5512594"/>
                        <a:ext cx="6021388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tângulo 32">
            <a:hlinkClick r:id="rId8" action="ppaction://hlinksldjump"/>
          </p:cNvPr>
          <p:cNvSpPr/>
          <p:nvPr/>
        </p:nvSpPr>
        <p:spPr>
          <a:xfrm>
            <a:off x="-108520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9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:\Documents and Settings\cicero.meneses\Meus documentos\000000000000\Ramal do Agres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736"/>
            <a:ext cx="7488237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>
            <a:hlinkClick r:id="rId5" action="ppaction://hlinksldjump"/>
          </p:cNvPr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RAMAL DO AGRESTE - PE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876256" y="4797152"/>
            <a:ext cx="275671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500" b="1" u="sng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Valor PAC</a:t>
            </a:r>
            <a:r>
              <a:rPr lang="pt-BR" sz="1500" b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: R$ 1.366 bilhão</a:t>
            </a:r>
          </a:p>
          <a:p>
            <a:pPr algn="l" eaLnBrk="1" hangingPunct="1"/>
            <a:endParaRPr lang="pt-BR" sz="15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Seta para a esquerda 6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03810-2E3F-462F-98C0-BCF5EC42204A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39344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hlinkClick r:id="" action="ppaction://noaction"/>
          </p:cNvPr>
          <p:cNvSpPr/>
          <p:nvPr/>
        </p:nvSpPr>
        <p:spPr>
          <a:xfrm>
            <a:off x="-72516" y="-27384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4138613" y="1158875"/>
            <a:ext cx="457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UF: PB / CE / RN	META: 112 km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DATA DE 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30/05/2018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EXECUTOR: Ministério da Integração Nacional</a:t>
            </a:r>
          </a:p>
        </p:txBody>
      </p:sp>
      <p:sp>
        <p:nvSpPr>
          <p:cNvPr id="16" name="Retângulo de cantos arredondados 24"/>
          <p:cNvSpPr>
            <a:spLocks noChangeArrowheads="1"/>
          </p:cNvSpPr>
          <p:nvPr/>
        </p:nvSpPr>
        <p:spPr bwMode="auto">
          <a:xfrm>
            <a:off x="0" y="15875"/>
            <a:ext cx="9144000" cy="360363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RAMAL DO APODI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0" y="374650"/>
            <a:ext cx="9144000" cy="527050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Construção do Ramal do Apodi – Trecho IV –  desde o Reservatório Caiçara ao Açude Angicos na Bacia do Rio Apodi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prstClr val="black"/>
                </a:solidFill>
              </a:rPr>
              <a:t>Estágio: Ação Preparatória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31998" y="3417254"/>
            <a:ext cx="8534400" cy="154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82563" indent="-1825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sz="1500" b="1" i="0" dirty="0" smtClean="0">
                <a:solidFill>
                  <a:srgbClr val="000000"/>
                </a:solidFill>
              </a:rPr>
              <a:t>RESULTADOS</a:t>
            </a:r>
            <a:endParaRPr lang="pt-BR" altLang="pt-BR" sz="1500" b="1" i="0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500" b="1" i="0" dirty="0" smtClean="0">
                <a:solidFill>
                  <a:prstClr val="black"/>
                </a:solidFill>
              </a:rPr>
              <a:t>Realizados 80% </a:t>
            </a:r>
            <a:r>
              <a:rPr lang="pt-BR" altLang="pt-BR" sz="1500" b="1" i="0" dirty="0">
                <a:solidFill>
                  <a:prstClr val="black"/>
                </a:solidFill>
              </a:rPr>
              <a:t>do Projeto Executivo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500" b="1" i="0" dirty="0" smtClean="0">
                <a:solidFill>
                  <a:prstClr val="black"/>
                </a:solidFill>
              </a:rPr>
              <a:t>Solicitado </a:t>
            </a:r>
            <a:r>
              <a:rPr lang="pt-BR" altLang="pt-BR" sz="1500" b="1" i="0" dirty="0">
                <a:solidFill>
                  <a:prstClr val="black"/>
                </a:solidFill>
              </a:rPr>
              <a:t>a Licença de instalação ao </a:t>
            </a:r>
            <a:r>
              <a:rPr lang="pt-BR" altLang="pt-BR" sz="1500" b="1" i="0" dirty="0" smtClean="0">
                <a:solidFill>
                  <a:prstClr val="black"/>
                </a:solidFill>
              </a:rPr>
              <a:t>IBAMA em 16/09/2013</a:t>
            </a:r>
            <a:endParaRPr lang="pt-BR" altLang="pt-BR" sz="1500" b="1" i="0" dirty="0">
              <a:solidFill>
                <a:prstClr val="black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endParaRPr lang="pt-BR" altLang="pt-BR" sz="1000" b="1" i="0" dirty="0" smtClean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endParaRPr lang="pt-BR" altLang="pt-BR" sz="1000" b="1" i="0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sz="1500" b="1" i="0" dirty="0">
                <a:solidFill>
                  <a:srgbClr val="000000"/>
                </a:solidFill>
              </a:rPr>
              <a:t>PROVIDÊNCIA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500" b="1" i="0" dirty="0" smtClean="0">
                <a:solidFill>
                  <a:prstClr val="black"/>
                </a:solidFill>
              </a:rPr>
              <a:t>Concluir Projeto </a:t>
            </a:r>
            <a:r>
              <a:rPr lang="pt-BR" altLang="pt-BR" sz="1500" b="1" i="0" dirty="0" smtClean="0"/>
              <a:t>Executivo até 28/11/2014</a:t>
            </a:r>
          </a:p>
        </p:txBody>
      </p:sp>
      <p:graphicFrame>
        <p:nvGraphicFramePr>
          <p:cNvPr id="2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207315"/>
              </p:ext>
            </p:extLst>
          </p:nvPr>
        </p:nvGraphicFramePr>
        <p:xfrm>
          <a:off x="3635896" y="5184775"/>
          <a:ext cx="236855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2" name="Planilha" r:id="rId4" imgW="2038423" imgH="657180" progId="Excel.Sheet.8">
                  <p:embed/>
                </p:oleObj>
              </mc:Choice>
              <mc:Fallback>
                <p:oleObj name="Planilha" r:id="rId4" imgW="2038423" imgH="6571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5184775"/>
                        <a:ext cx="236855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756275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7975" y="5943600"/>
            <a:ext cx="835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e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342846"/>
              </p:ext>
            </p:extLst>
          </p:nvPr>
        </p:nvGraphicFramePr>
        <p:xfrm>
          <a:off x="4111624" y="2057400"/>
          <a:ext cx="4879976" cy="1061095"/>
        </p:xfrm>
        <a:graphic>
          <a:graphicData uri="http://schemas.openxmlformats.org/drawingml/2006/table">
            <a:tbl>
              <a:tblPr/>
              <a:tblGrid>
                <a:gridCol w="977716"/>
                <a:gridCol w="954157"/>
                <a:gridCol w="971826"/>
                <a:gridCol w="653774"/>
                <a:gridCol w="659664"/>
                <a:gridCol w="662839"/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Origem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Pago até 2010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2011-2014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Pós-2014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Total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Pago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A pagar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147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PAC1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0,37 </a:t>
                      </a:r>
                      <a:endParaRPr lang="pt-B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pt-B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        0,37 </a:t>
                      </a:r>
                      <a:endParaRPr lang="pt-B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PAC2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</a:t>
                      </a:r>
                      <a:r>
                        <a:rPr lang="pt-BR" sz="1200" b="1" i="0" u="none" strike="noStrike" dirty="0" smtClean="0">
                          <a:effectLst/>
                          <a:latin typeface="Calibri"/>
                        </a:rPr>
                        <a:t>287,15 </a:t>
                      </a:r>
                      <a:endParaRPr lang="pt-BR" sz="12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700,00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</a:t>
                      </a:r>
                      <a:r>
                        <a:rPr lang="pt-BR" sz="1200" b="1" i="0" u="none" strike="noStrike" dirty="0" smtClean="0">
                          <a:effectLst/>
                          <a:latin typeface="Calibri"/>
                        </a:rPr>
                        <a:t>987,15</a:t>
                      </a:r>
                      <a:endParaRPr lang="pt-BR" sz="12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  0,37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effectLst/>
                          <a:latin typeface="Calibri"/>
                        </a:rPr>
                        <a:t>287,15</a:t>
                      </a:r>
                      <a:endParaRPr lang="pt-BR" sz="12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700,00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</a:t>
                      </a:r>
                      <a:r>
                        <a:rPr lang="pt-BR" sz="1200" b="1" i="0" u="none" strike="noStrike" dirty="0" smtClean="0">
                          <a:effectLst/>
                          <a:latin typeface="Calibri"/>
                        </a:rPr>
                        <a:t>987,52</a:t>
                      </a:r>
                      <a:endParaRPr lang="pt-BR" sz="12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4" name="Retângulo 23">
            <a:hlinkClick r:id="rId8" action="ppaction://hlinksldjump"/>
          </p:cNvPr>
          <p:cNvSpPr/>
          <p:nvPr/>
        </p:nvSpPr>
        <p:spPr>
          <a:xfrm>
            <a:off x="-108520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6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hlinkClick r:id="rId4" action="ppaction://hlinksldjump"/>
          </p:cNvPr>
          <p:cNvSpPr txBox="1"/>
          <p:nvPr/>
        </p:nvSpPr>
        <p:spPr>
          <a:xfrm>
            <a:off x="0" y="332656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 smtClean="0">
                <a:solidFill>
                  <a:prstClr val="white"/>
                </a:solidFill>
              </a:rPr>
              <a:t>RAMAL DO APODI</a:t>
            </a:r>
            <a:endParaRPr lang="pt-BR" sz="2000" b="1" u="sng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786063" y="4214813"/>
            <a:ext cx="3714750" cy="642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10527"/>
            <a:ext cx="6048672" cy="572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ta para a esquerda 6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138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prstClr val="black"/>
                </a:solidFill>
              </a:rPr>
              <a:t>Estágio: Ação Preparatória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5238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Execução do Trecho VI do Projeto de Integração do Rio São Francisco com Bacias Hidrográficas do Nordeste Setentrional, desde o Eixo Norte até o açude Chapéu, composto por túneis, trechos de canais e aquedutos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4138613" y="1187450"/>
            <a:ext cx="457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UF: PE	META: 58 km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DATA DE 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30/09/2017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prstClr val="black"/>
                </a:solidFill>
              </a:rPr>
              <a:t>EXECUTOR: Ministério da Integração Nacional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2859" y="3717032"/>
            <a:ext cx="9144000" cy="167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182563" indent="-1825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sz="1500" b="1" i="0" dirty="0" smtClean="0">
                <a:solidFill>
                  <a:srgbClr val="000000"/>
                </a:solidFill>
              </a:rPr>
              <a:t>RESULTADO</a:t>
            </a:r>
            <a:endParaRPr lang="pt-BR" altLang="pt-BR" sz="1500" b="1" i="0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500" b="1" i="0" dirty="0" smtClean="0">
                <a:solidFill>
                  <a:prstClr val="black"/>
                </a:solidFill>
              </a:rPr>
              <a:t>Concluído o Projeto Básico do Ramal </a:t>
            </a:r>
            <a:r>
              <a:rPr lang="pt-BR" altLang="pt-BR" sz="1500" b="1" i="0" dirty="0" err="1" smtClean="0">
                <a:solidFill>
                  <a:prstClr val="black"/>
                </a:solidFill>
              </a:rPr>
              <a:t>Entremontes</a:t>
            </a:r>
            <a:r>
              <a:rPr lang="pt-BR" altLang="pt-BR" sz="1500" b="1" i="0" dirty="0" smtClean="0">
                <a:solidFill>
                  <a:prstClr val="black"/>
                </a:solidFill>
              </a:rPr>
              <a:t> em </a:t>
            </a:r>
            <a:r>
              <a:rPr lang="pt-BR" altLang="pt-BR" sz="1500" b="1" i="0" dirty="0" smtClean="0"/>
              <a:t>abril de 2013</a:t>
            </a:r>
            <a:endParaRPr lang="pt-BR" altLang="pt-BR" sz="1500" b="1" i="0" dirty="0"/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endParaRPr lang="pt-BR" altLang="pt-BR" sz="1500" b="1" i="0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sz="1500" b="1" i="0" dirty="0" smtClean="0">
                <a:solidFill>
                  <a:srgbClr val="000000"/>
                </a:solidFill>
              </a:rPr>
              <a:t>PROVIDÊNCIA</a:t>
            </a:r>
            <a:endParaRPr lang="pt-BR" altLang="pt-BR" sz="1500" b="1" i="0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sz="1500" b="1" i="0" dirty="0">
                <a:solidFill>
                  <a:prstClr val="black"/>
                </a:solidFill>
              </a:rPr>
              <a:t>Publicar edital de licitação para execução de obras até </a:t>
            </a:r>
            <a:r>
              <a:rPr lang="pt-BR" sz="1500" b="1" i="0" dirty="0" smtClean="0">
                <a:solidFill>
                  <a:prstClr val="black"/>
                </a:solidFill>
              </a:rPr>
              <a:t>10/11/2014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endParaRPr lang="pt-BR" sz="1500" b="1" dirty="0">
              <a:solidFill>
                <a:prstClr val="black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endParaRPr lang="pt-BR" altLang="pt-BR" sz="800" b="1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endParaRPr lang="pt-BR" sz="500" b="1" i="0" dirty="0">
              <a:solidFill>
                <a:srgbClr val="FF0000"/>
              </a:solidFill>
            </a:endParaRPr>
          </a:p>
        </p:txBody>
      </p:sp>
      <p:pic>
        <p:nvPicPr>
          <p:cNvPr id="17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867400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019800"/>
            <a:ext cx="835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de cantos arredondados 24"/>
          <p:cNvSpPr>
            <a:spLocks noChangeArrowheads="1"/>
          </p:cNvSpPr>
          <p:nvPr/>
        </p:nvSpPr>
        <p:spPr bwMode="auto">
          <a:xfrm>
            <a:off x="0" y="15875"/>
            <a:ext cx="9144000" cy="360363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RAMAL DO </a:t>
            </a:r>
            <a:r>
              <a:rPr lang="pt-BR" sz="2400" b="1" i="0" dirty="0" smtClean="0">
                <a:solidFill>
                  <a:prstClr val="white"/>
                </a:solidFill>
              </a:rPr>
              <a:t>ENTREMONTES</a:t>
            </a:r>
            <a:endParaRPr lang="pt-BR" sz="2400" b="1" i="0" dirty="0">
              <a:solidFill>
                <a:prstClr val="white"/>
              </a:solidFill>
            </a:endParaRPr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21846"/>
              </p:ext>
            </p:extLst>
          </p:nvPr>
        </p:nvGraphicFramePr>
        <p:xfrm>
          <a:off x="4138613" y="2057400"/>
          <a:ext cx="4038600" cy="952500"/>
        </p:xfrm>
        <a:graphic>
          <a:graphicData uri="http://schemas.openxmlformats.org/drawingml/2006/table">
            <a:tbl>
              <a:tblPr/>
              <a:tblGrid>
                <a:gridCol w="673100"/>
                <a:gridCol w="673100"/>
                <a:gridCol w="673100"/>
                <a:gridCol w="673100"/>
                <a:gridCol w="673100"/>
                <a:gridCol w="673100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Origem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até 2010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2011-2014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Pós-2014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 pagar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PAC 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2,57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2,57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PAC 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410,00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410,00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2,57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410,00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412,57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Retângulo 20">
            <a:hlinkClick r:id="rId5" action="ppaction://hlinksldjump"/>
          </p:cNvPr>
          <p:cNvSpPr/>
          <p:nvPr/>
        </p:nvSpPr>
        <p:spPr>
          <a:xfrm>
            <a:off x="-108520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4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571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ta para baixo 5"/>
          <p:cNvSpPr/>
          <p:nvPr/>
        </p:nvSpPr>
        <p:spPr>
          <a:xfrm rot="18481862">
            <a:off x="6460332" y="1608931"/>
            <a:ext cx="392112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 rot="14062715">
            <a:off x="7339587" y="2209994"/>
            <a:ext cx="1192650" cy="1808838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Seta para a esquerda 22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ADUTORA DO ACAUÃ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4723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hlinkClick r:id="rId4" action="ppaction://hlinksldjump"/>
          </p:cNvPr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 smtClean="0">
                <a:solidFill>
                  <a:prstClr val="white"/>
                </a:solidFill>
              </a:rPr>
              <a:t>RAMAL DO ENTREMONTES</a:t>
            </a:r>
            <a:endParaRPr lang="pt-BR" sz="2000" b="1" u="sng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914400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ta para a esquerda 5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3081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0" y="332656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RAMAL DO SALGADO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36" y="787785"/>
            <a:ext cx="60579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rma livre 6"/>
          <p:cNvSpPr/>
          <p:nvPr/>
        </p:nvSpPr>
        <p:spPr>
          <a:xfrm>
            <a:off x="2353586" y="4253948"/>
            <a:ext cx="1995777" cy="739471"/>
          </a:xfrm>
          <a:custGeom>
            <a:avLst/>
            <a:gdLst>
              <a:gd name="connsiteX0" fmla="*/ 1995777 w 1995777"/>
              <a:gd name="connsiteY0" fmla="*/ 739471 h 739471"/>
              <a:gd name="connsiteX1" fmla="*/ 1908313 w 1995777"/>
              <a:gd name="connsiteY1" fmla="*/ 699715 h 739471"/>
              <a:gd name="connsiteX2" fmla="*/ 1749287 w 1995777"/>
              <a:gd name="connsiteY2" fmla="*/ 675861 h 739471"/>
              <a:gd name="connsiteX3" fmla="*/ 1598212 w 1995777"/>
              <a:gd name="connsiteY3" fmla="*/ 667909 h 739471"/>
              <a:gd name="connsiteX4" fmla="*/ 1470991 w 1995777"/>
              <a:gd name="connsiteY4" fmla="*/ 612250 h 739471"/>
              <a:gd name="connsiteX5" fmla="*/ 1439186 w 1995777"/>
              <a:gd name="connsiteY5" fmla="*/ 516835 h 739471"/>
              <a:gd name="connsiteX6" fmla="*/ 1367624 w 1995777"/>
              <a:gd name="connsiteY6" fmla="*/ 500932 h 739471"/>
              <a:gd name="connsiteX7" fmla="*/ 1272209 w 1995777"/>
              <a:gd name="connsiteY7" fmla="*/ 516835 h 739471"/>
              <a:gd name="connsiteX8" fmla="*/ 1208598 w 1995777"/>
              <a:gd name="connsiteY8" fmla="*/ 477078 h 739471"/>
              <a:gd name="connsiteX9" fmla="*/ 1097280 w 1995777"/>
              <a:gd name="connsiteY9" fmla="*/ 492981 h 739471"/>
              <a:gd name="connsiteX10" fmla="*/ 1025718 w 1995777"/>
              <a:gd name="connsiteY10" fmla="*/ 477078 h 739471"/>
              <a:gd name="connsiteX11" fmla="*/ 866692 w 1995777"/>
              <a:gd name="connsiteY11" fmla="*/ 421419 h 739471"/>
              <a:gd name="connsiteX12" fmla="*/ 795131 w 1995777"/>
              <a:gd name="connsiteY12" fmla="*/ 405516 h 739471"/>
              <a:gd name="connsiteX13" fmla="*/ 707666 w 1995777"/>
              <a:gd name="connsiteY13" fmla="*/ 397565 h 739471"/>
              <a:gd name="connsiteX14" fmla="*/ 644056 w 1995777"/>
              <a:gd name="connsiteY14" fmla="*/ 357809 h 739471"/>
              <a:gd name="connsiteX15" fmla="*/ 572494 w 1995777"/>
              <a:gd name="connsiteY15" fmla="*/ 294198 h 739471"/>
              <a:gd name="connsiteX16" fmla="*/ 437322 w 1995777"/>
              <a:gd name="connsiteY16" fmla="*/ 254442 h 739471"/>
              <a:gd name="connsiteX17" fmla="*/ 349857 w 1995777"/>
              <a:gd name="connsiteY17" fmla="*/ 222636 h 739471"/>
              <a:gd name="connsiteX18" fmla="*/ 294198 w 1995777"/>
              <a:gd name="connsiteY18" fmla="*/ 198782 h 739471"/>
              <a:gd name="connsiteX19" fmla="*/ 254442 w 1995777"/>
              <a:gd name="connsiteY19" fmla="*/ 103367 h 739471"/>
              <a:gd name="connsiteX20" fmla="*/ 214685 w 1995777"/>
              <a:gd name="connsiteY20" fmla="*/ 95415 h 739471"/>
              <a:gd name="connsiteX21" fmla="*/ 166977 w 1995777"/>
              <a:gd name="connsiteY21" fmla="*/ 47708 h 739471"/>
              <a:gd name="connsiteX22" fmla="*/ 127221 w 1995777"/>
              <a:gd name="connsiteY22" fmla="*/ 7951 h 739471"/>
              <a:gd name="connsiteX23" fmla="*/ 39757 w 1995777"/>
              <a:gd name="connsiteY23" fmla="*/ 7951 h 739471"/>
              <a:gd name="connsiteX24" fmla="*/ 0 w 1995777"/>
              <a:gd name="connsiteY24" fmla="*/ 0 h 73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95777" h="739471">
                <a:moveTo>
                  <a:pt x="1995777" y="739471"/>
                </a:moveTo>
                <a:lnTo>
                  <a:pt x="1908313" y="699715"/>
                </a:lnTo>
                <a:lnTo>
                  <a:pt x="1749287" y="675861"/>
                </a:lnTo>
                <a:lnTo>
                  <a:pt x="1598212" y="667909"/>
                </a:lnTo>
                <a:lnTo>
                  <a:pt x="1470991" y="612250"/>
                </a:lnTo>
                <a:lnTo>
                  <a:pt x="1439186" y="516835"/>
                </a:lnTo>
                <a:lnTo>
                  <a:pt x="1367624" y="500932"/>
                </a:lnTo>
                <a:lnTo>
                  <a:pt x="1272209" y="516835"/>
                </a:lnTo>
                <a:lnTo>
                  <a:pt x="1208598" y="477078"/>
                </a:lnTo>
                <a:lnTo>
                  <a:pt x="1097280" y="492981"/>
                </a:lnTo>
                <a:lnTo>
                  <a:pt x="1025718" y="477078"/>
                </a:lnTo>
                <a:lnTo>
                  <a:pt x="866692" y="421419"/>
                </a:lnTo>
                <a:lnTo>
                  <a:pt x="795131" y="405516"/>
                </a:lnTo>
                <a:lnTo>
                  <a:pt x="707666" y="397565"/>
                </a:lnTo>
                <a:lnTo>
                  <a:pt x="644056" y="357809"/>
                </a:lnTo>
                <a:lnTo>
                  <a:pt x="572494" y="294198"/>
                </a:lnTo>
                <a:lnTo>
                  <a:pt x="437322" y="254442"/>
                </a:lnTo>
                <a:lnTo>
                  <a:pt x="349857" y="222636"/>
                </a:lnTo>
                <a:lnTo>
                  <a:pt x="294198" y="198782"/>
                </a:lnTo>
                <a:lnTo>
                  <a:pt x="254442" y="103367"/>
                </a:lnTo>
                <a:lnTo>
                  <a:pt x="214685" y="95415"/>
                </a:lnTo>
                <a:lnTo>
                  <a:pt x="166977" y="47708"/>
                </a:lnTo>
                <a:lnTo>
                  <a:pt x="127221" y="7951"/>
                </a:lnTo>
                <a:lnTo>
                  <a:pt x="39757" y="7951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71430" y="4103494"/>
            <a:ext cx="1440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100" b="1" dirty="0" smtClean="0">
                <a:solidFill>
                  <a:srgbClr val="C00000"/>
                </a:solidFill>
              </a:rPr>
              <a:t>RAMAL DO APODI</a:t>
            </a:r>
            <a:endParaRPr lang="pt-BR" sz="1100" b="1" dirty="0">
              <a:solidFill>
                <a:srgbClr val="C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55777" y="5085184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solidFill>
                  <a:srgbClr val="C00000"/>
                </a:solidFill>
              </a:rPr>
              <a:t>RAMAL DO SALGADO</a:t>
            </a:r>
            <a:endParaRPr lang="pt-BR" sz="1100" b="1" dirty="0">
              <a:solidFill>
                <a:srgbClr val="C00000"/>
              </a:solidFill>
            </a:endParaRPr>
          </a:p>
        </p:txBody>
      </p:sp>
      <p:sp>
        <p:nvSpPr>
          <p:cNvPr id="13" name="Seta para a esquerda 12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018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85800"/>
            <a:ext cx="90963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 para baixo 9"/>
          <p:cNvSpPr/>
          <p:nvPr/>
        </p:nvSpPr>
        <p:spPr>
          <a:xfrm rot="18916192">
            <a:off x="3386524" y="2374637"/>
            <a:ext cx="301625" cy="1052513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 rot="5753734">
            <a:off x="4339594" y="2883384"/>
            <a:ext cx="872278" cy="1862136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SERRA DE SANTANA / RN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eta para a esquerda 13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2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" y="745287"/>
            <a:ext cx="9121903" cy="573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eta para baixo 21"/>
          <p:cNvSpPr/>
          <p:nvPr/>
        </p:nvSpPr>
        <p:spPr>
          <a:xfrm rot="18319284">
            <a:off x="1724025" y="1138238"/>
            <a:ext cx="352425" cy="1301750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 rot="6120653">
            <a:off x="3437693" y="874413"/>
            <a:ext cx="2135252" cy="4575770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ADUTORA COREMAS SABUGI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56B1AE-4608-4856-B1AD-D9E6465DBE8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eta para a esquerda 9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890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" y="733426"/>
            <a:ext cx="9137907" cy="579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ta para baixo 14"/>
          <p:cNvSpPr/>
          <p:nvPr/>
        </p:nvSpPr>
        <p:spPr>
          <a:xfrm rot="18481862">
            <a:off x="2832894" y="3404394"/>
            <a:ext cx="392113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 rot="8096999">
            <a:off x="3325327" y="4435856"/>
            <a:ext cx="1298538" cy="676236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ADUTORA SOUSA/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eta para a esquerda 9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7093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de cantos arredondados 15"/>
          <p:cNvSpPr/>
          <p:nvPr/>
        </p:nvSpPr>
        <p:spPr>
          <a:xfrm>
            <a:off x="0" y="0"/>
            <a:ext cx="9144000" cy="381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VERTENTE LITORÂNEA – Trechos I e II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Implantação dos trechos I e II do sistema adutor Vertente Litorânea Paraibana, com aproveitamento das águas oriundas do PISF, composto canais, adutoras, túneis e estações elevatórias, visando abastecimento humano. Abrange 11 municípios situados na planície costeira, na Paraíba, e beneficia 200 mil habitantes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4138613" y="1187450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UF: PB	META: 95 km</a:t>
            </a:r>
            <a:endParaRPr lang="pt-BR" altLang="pt-BR" sz="1400" b="1" i="0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DATA DE </a:t>
            </a:r>
            <a:r>
              <a:rPr lang="pt-BR" altLang="pt-BR" sz="1400" b="1" i="0" dirty="0" smtClean="0">
                <a:solidFill>
                  <a:prstClr val="black"/>
                </a:solidFill>
              </a:rPr>
              <a:t>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31/07/2015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EXECUTOR: Governo do Estado da Paraíba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srgbClr val="000000"/>
                </a:solidFill>
              </a:rPr>
              <a:t>Estágio: Em Execução</a:t>
            </a:r>
          </a:p>
        </p:txBody>
      </p:sp>
      <p:pic>
        <p:nvPicPr>
          <p:cNvPr id="33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5589240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5748080"/>
            <a:ext cx="835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11112" y="4547222"/>
            <a:ext cx="9132888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82563" indent="-1825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None/>
            </a:pPr>
            <a:r>
              <a:rPr lang="pt-BR" altLang="pt-BR" sz="1200" b="1" i="0" dirty="0" smtClean="0">
                <a:solidFill>
                  <a:srgbClr val="000000"/>
                </a:solidFill>
              </a:rPr>
              <a:t>RESULTADOS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200" b="1" i="0" dirty="0" smtClean="0">
                <a:solidFill>
                  <a:prstClr val="black"/>
                </a:solidFill>
              </a:rPr>
              <a:t>Realizados  </a:t>
            </a:r>
            <a:r>
              <a:rPr lang="pt-BR" altLang="pt-BR" sz="1200" b="1" i="0" dirty="0" smtClean="0"/>
              <a:t>29% </a:t>
            </a:r>
          </a:p>
          <a:p>
            <a:pPr lvl="1"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200" b="1" i="0" dirty="0" smtClean="0">
                <a:solidFill>
                  <a:prstClr val="black"/>
                </a:solidFill>
              </a:rPr>
              <a:t>Realizados 60% do Trecho I</a:t>
            </a:r>
          </a:p>
          <a:p>
            <a:pPr lvl="1"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r>
              <a:rPr lang="pt-BR" altLang="pt-BR" sz="1200" b="1" dirty="0" smtClean="0">
                <a:solidFill>
                  <a:prstClr val="black"/>
                </a:solidFill>
              </a:rPr>
              <a:t>Realizados</a:t>
            </a:r>
            <a:r>
              <a:rPr lang="pt-BR" altLang="pt-BR" sz="1200" b="1" i="0" dirty="0" smtClean="0">
                <a:solidFill>
                  <a:prstClr val="black"/>
                </a:solidFill>
              </a:rPr>
              <a:t> 8% do Trecho II</a:t>
            </a:r>
            <a:endParaRPr lang="pt-BR" altLang="pt-BR" sz="1200" b="1" i="0" dirty="0">
              <a:solidFill>
                <a:srgbClr val="4F81BD"/>
              </a:solidFill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spcAft>
                <a:spcPct val="5000"/>
              </a:spcAft>
              <a:buFont typeface="Wingdings" pitchFamily="2" charset="2"/>
              <a:buChar char="Ø"/>
            </a:pPr>
            <a:endParaRPr lang="pt-BR" altLang="pt-BR" sz="1200" b="1" i="0" dirty="0">
              <a:solidFill>
                <a:prstClr val="black"/>
              </a:solidFill>
            </a:endParaRPr>
          </a:p>
        </p:txBody>
      </p:sp>
      <p:sp>
        <p:nvSpPr>
          <p:cNvPr id="36" name="CaixaDeTexto 10"/>
          <p:cNvSpPr txBox="1">
            <a:spLocks noChangeArrowheads="1"/>
          </p:cNvSpPr>
          <p:nvPr/>
        </p:nvSpPr>
        <p:spPr bwMode="auto">
          <a:xfrm>
            <a:off x="381000" y="3882957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200" b="1" i="0" dirty="0" smtClean="0">
                <a:latin typeface="Calibri" pitchFamily="34" charset="0"/>
              </a:rPr>
              <a:t>Assentamento </a:t>
            </a:r>
            <a:r>
              <a:rPr lang="pt-BR" altLang="pt-BR" sz="1200" b="1" i="0" dirty="0">
                <a:latin typeface="Calibri" pitchFamily="34" charset="0"/>
              </a:rPr>
              <a:t>dos T</a:t>
            </a:r>
            <a:r>
              <a:rPr lang="pt-BR" altLang="pt-BR" sz="1200" b="1" i="0" dirty="0" smtClean="0">
                <a:latin typeface="Calibri" pitchFamily="34" charset="0"/>
              </a:rPr>
              <a:t>ubos</a:t>
            </a:r>
            <a:endParaRPr lang="pt-BR" altLang="pt-BR" sz="1200" b="1" i="0" dirty="0">
              <a:latin typeface="Calibri" pitchFamily="34" charset="0"/>
            </a:endParaRPr>
          </a:p>
        </p:txBody>
      </p:sp>
      <p:pic>
        <p:nvPicPr>
          <p:cNvPr id="37" name="Picture 2" descr="Z:\3. Monitoramento\PAC II\9 Balanço\Fotos\PB - Vertente Litorânea\PB - VL - sifao_trecho_aere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26" y="1380313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9" name="Tabe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595756"/>
              </p:ext>
            </p:extLst>
          </p:nvPr>
        </p:nvGraphicFramePr>
        <p:xfrm>
          <a:off x="4138613" y="2057400"/>
          <a:ext cx="4318000" cy="762000"/>
        </p:xfrm>
        <a:graphic>
          <a:graphicData uri="http://schemas.openxmlformats.org/drawingml/2006/table">
            <a:tbl>
              <a:tblPr/>
              <a:tblGrid>
                <a:gridCol w="782901"/>
                <a:gridCol w="650410"/>
                <a:gridCol w="782901"/>
                <a:gridCol w="782901"/>
                <a:gridCol w="677510"/>
                <a:gridCol w="641377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Origem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até 2010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2011-2014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Pós-2014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Pago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 pagar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PAC 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344,5 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330,5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83,0 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758,0 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675,0 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83,0 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758,0 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Objeto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673844"/>
              </p:ext>
            </p:extLst>
          </p:nvPr>
        </p:nvGraphicFramePr>
        <p:xfrm>
          <a:off x="3491880" y="5867400"/>
          <a:ext cx="2286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6" name="Planilha" r:id="rId7" imgW="1762077" imgH="447660" progId="Excel.Sheet.8">
                  <p:embed/>
                </p:oleObj>
              </mc:Choice>
              <mc:Fallback>
                <p:oleObj name="Planilha" r:id="rId7" imgW="1762077" imgH="4476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867400"/>
                        <a:ext cx="22860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tângulo 40">
            <a:hlinkClick r:id="rId9" action="ppaction://hlinksldjump"/>
          </p:cNvPr>
          <p:cNvSpPr/>
          <p:nvPr/>
        </p:nvSpPr>
        <p:spPr>
          <a:xfrm>
            <a:off x="-108520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0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412"/>
            <a:ext cx="9144000" cy="568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ítulo 3"/>
          <p:cNvSpPr txBox="1">
            <a:spLocks/>
          </p:cNvSpPr>
          <p:nvPr/>
        </p:nvSpPr>
        <p:spPr>
          <a:xfrm>
            <a:off x="611188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CaixaDeTexto 21">
            <a:hlinkClick r:id="rId5" action="ppaction://hlinksldjump"/>
          </p:cNvPr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VERTENTE LITORÂNEA - PB</a:t>
            </a:r>
          </a:p>
        </p:txBody>
      </p:sp>
      <p:sp>
        <p:nvSpPr>
          <p:cNvPr id="23" name="Seta para baixo 22"/>
          <p:cNvSpPr/>
          <p:nvPr/>
        </p:nvSpPr>
        <p:spPr>
          <a:xfrm rot="18481862">
            <a:off x="5054557" y="1653510"/>
            <a:ext cx="392113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Elipse 23"/>
          <p:cNvSpPr/>
          <p:nvPr/>
        </p:nvSpPr>
        <p:spPr>
          <a:xfrm rot="8096999">
            <a:off x="5190300" y="2578911"/>
            <a:ext cx="3554821" cy="1755672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Seta para a esquerda 8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03810-2E3F-462F-98C0-BCF5EC42204A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21051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32656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ESTRATÉGIA DE IMPLANTAÇÃO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2" descr="D:\Documents and Settings\cicero.meneses\Meus documentos\000000000000\MESTAS\MAPA GERAL - PISF_A1 - 19_01_2012_texto35_REV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5" y="748528"/>
            <a:ext cx="81547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para a direita 4"/>
          <p:cNvSpPr/>
          <p:nvPr/>
        </p:nvSpPr>
        <p:spPr>
          <a:xfrm rot="2481650">
            <a:off x="1508042" y="3722426"/>
            <a:ext cx="1237031" cy="347030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1N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6" name="Seta para a direita 5"/>
          <p:cNvSpPr/>
          <p:nvPr/>
        </p:nvSpPr>
        <p:spPr>
          <a:xfrm rot="2481650">
            <a:off x="2229968" y="2533844"/>
            <a:ext cx="1383512" cy="347030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2N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 rot="2481650">
            <a:off x="2820755" y="1980358"/>
            <a:ext cx="1361045" cy="347030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3N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8" name="Seta para a direita 7"/>
          <p:cNvSpPr/>
          <p:nvPr/>
        </p:nvSpPr>
        <p:spPr>
          <a:xfrm rot="2481650">
            <a:off x="3514759" y="5383737"/>
            <a:ext cx="1478750" cy="347030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1L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 rot="2481650">
            <a:off x="5009420" y="4264250"/>
            <a:ext cx="1416481" cy="347030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2L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10" name="Seta para a direita 9"/>
          <p:cNvSpPr/>
          <p:nvPr/>
        </p:nvSpPr>
        <p:spPr>
          <a:xfrm rot="2481650">
            <a:off x="6639330" y="3333344"/>
            <a:ext cx="1364231" cy="347030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3L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430435" y="3140917"/>
            <a:ext cx="880829" cy="35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 rot="2440705">
            <a:off x="1364719" y="3425956"/>
            <a:ext cx="146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Captação até o Res. Jati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 rot="2440705">
            <a:off x="2367284" y="2506245"/>
            <a:ext cx="14620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Jati até o Res. Boi II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 rot="2440705">
            <a:off x="2308182" y="1666889"/>
            <a:ext cx="2083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Res. Boi II até o Res. Eng. </a:t>
            </a:r>
            <a:r>
              <a:rPr lang="pt-BR" sz="900" b="1" dirty="0" err="1" smtClean="0">
                <a:solidFill>
                  <a:prstClr val="black"/>
                </a:solidFill>
                <a:latin typeface="Arial" charset="0"/>
              </a:rPr>
              <a:t>Avidos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 rot="2440705">
            <a:off x="3410439" y="5235042"/>
            <a:ext cx="168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Captação até o Res. Areias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 rot="2440705">
            <a:off x="4452996" y="3828276"/>
            <a:ext cx="207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Res. Areias até o Res. Barro Branco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 rot="2440705">
            <a:off x="5934426" y="2946639"/>
            <a:ext cx="22545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Res. Barro Branco até o Res. Poções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376208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r>
              <a:rPr lang="pt-BR" sz="2800" b="1" dirty="0" smtClean="0">
                <a:solidFill>
                  <a:prstClr val="black"/>
                </a:solidFill>
                <a:latin typeface="Calibri" pitchFamily="34" charset="0"/>
              </a:rPr>
              <a:t>Projeto São Francisco</a:t>
            </a:r>
          </a:p>
          <a:p>
            <a:pPr algn="l">
              <a:spcBef>
                <a:spcPts val="0"/>
              </a:spcBef>
            </a:pPr>
            <a:r>
              <a:rPr lang="pt-BR" sz="2400" b="1" dirty="0" smtClean="0">
                <a:solidFill>
                  <a:prstClr val="black"/>
                </a:solidFill>
                <a:latin typeface="Calibri" pitchFamily="34" charset="0"/>
              </a:rPr>
              <a:t>Gerenciamento do Projeto</a:t>
            </a:r>
          </a:p>
          <a:p>
            <a:pPr algn="l">
              <a:spcBef>
                <a:spcPts val="0"/>
              </a:spcBef>
            </a:pPr>
            <a:r>
              <a:rPr lang="pt-BR" sz="2000" b="1" dirty="0" smtClean="0">
                <a:solidFill>
                  <a:prstClr val="black"/>
                </a:solidFill>
                <a:latin typeface="Calibri" pitchFamily="34" charset="0"/>
              </a:rPr>
              <a:t>Avanço Físico PISF: </a:t>
            </a:r>
            <a:r>
              <a:rPr lang="pt-BR" sz="2000" b="1" dirty="0" smtClean="0">
                <a:latin typeface="Calibri" pitchFamily="34" charset="0"/>
              </a:rPr>
              <a:t>66,1 %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8" y="1875925"/>
            <a:ext cx="8615362" cy="37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AFA5E-77BE-46DB-A72E-BF6721580030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2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AFA5E-77BE-46DB-A72E-BF6721580030}" type="slidenum">
              <a:rPr lang="pt-BR" smtClean="0"/>
              <a:pPr>
                <a:defRPr/>
              </a:pPr>
              <a:t>49</a:t>
            </a:fld>
            <a:endParaRPr lang="pt-BR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376208"/>
            <a:ext cx="8763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r>
              <a:rPr lang="pt-BR" sz="2800" b="1" dirty="0" smtClean="0">
                <a:solidFill>
                  <a:prstClr val="black"/>
                </a:solidFill>
                <a:latin typeface="Calibri" pitchFamily="34" charset="0"/>
              </a:rPr>
              <a:t>Projeto São Francisco</a:t>
            </a:r>
          </a:p>
          <a:p>
            <a:pPr algn="l">
              <a:spcBef>
                <a:spcPts val="0"/>
              </a:spcBef>
            </a:pPr>
            <a:r>
              <a:rPr lang="pt-BR" sz="2400" b="1" dirty="0" smtClean="0">
                <a:solidFill>
                  <a:prstClr val="black"/>
                </a:solidFill>
                <a:latin typeface="Calibri" pitchFamily="34" charset="0"/>
              </a:rPr>
              <a:t>AVANCO FÍSICO</a:t>
            </a:r>
          </a:p>
          <a:p>
            <a:pPr algn="l">
              <a:spcBef>
                <a:spcPts val="0"/>
              </a:spcBef>
            </a:pPr>
            <a:endParaRPr lang="pt-BR" sz="2400" b="1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96882" cy="492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2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71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eta para baixo 17"/>
          <p:cNvSpPr/>
          <p:nvPr/>
        </p:nvSpPr>
        <p:spPr>
          <a:xfrm rot="18319284">
            <a:off x="5726113" y="2184400"/>
            <a:ext cx="319087" cy="1052513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 rot="5915633">
            <a:off x="6499765" y="2642105"/>
            <a:ext cx="1772414" cy="2469437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</a:rPr>
              <a:t>ADUTORA CERRO CORÁ </a:t>
            </a:r>
            <a:r>
              <a:rPr lang="pt-BR" sz="2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 RN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eta para a esquerda 6">
            <a:hlinkClick r:id="rId4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43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AFA5E-77BE-46DB-A72E-BF6721580030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376208"/>
            <a:ext cx="8763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r>
              <a:rPr lang="pt-BR" sz="2800" b="1" dirty="0" smtClean="0">
                <a:solidFill>
                  <a:prstClr val="black"/>
                </a:solidFill>
                <a:latin typeface="Calibri" pitchFamily="34" charset="0"/>
              </a:rPr>
              <a:t>Projeto São Francisco</a:t>
            </a:r>
          </a:p>
          <a:p>
            <a:pPr algn="l">
              <a:spcBef>
                <a:spcPts val="0"/>
              </a:spcBef>
            </a:pPr>
            <a:r>
              <a:rPr lang="pt-BR" sz="2400" b="1" dirty="0" smtClean="0">
                <a:solidFill>
                  <a:prstClr val="black"/>
                </a:solidFill>
                <a:latin typeface="Calibri" pitchFamily="34" charset="0"/>
              </a:rPr>
              <a:t>Execução Financeira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" y="1412776"/>
            <a:ext cx="9096375" cy="459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6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-36512" y="4077072"/>
            <a:ext cx="9180512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7482"/>
            <a:ext cx="9144000" cy="261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846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332656"/>
            <a:ext cx="9141024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Eixo Norte</a:t>
            </a:r>
            <a:endParaRPr lang="pt-BR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21779"/>
            <a:ext cx="9073008" cy="570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 para a esquerda 4">
            <a:hlinkClick r:id="rId3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4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32656"/>
            <a:ext cx="9141024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Eixo Leste</a:t>
            </a:r>
            <a:endParaRPr lang="pt-BR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" y="837531"/>
            <a:ext cx="9091589" cy="56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ta para a esquerda 5">
            <a:hlinkClick r:id="rId3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4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6"/>
          <p:cNvSpPr/>
          <p:nvPr/>
        </p:nvSpPr>
        <p:spPr>
          <a:xfrm>
            <a:off x="0" y="369888"/>
            <a:ext cx="4572000" cy="61554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21" name="Título 1"/>
          <p:cNvSpPr>
            <a:spLocks/>
          </p:cNvSpPr>
          <p:nvPr/>
        </p:nvSpPr>
        <p:spPr bwMode="auto">
          <a:xfrm>
            <a:off x="0" y="3429174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30" dirty="0" smtClean="0">
                <a:solidFill>
                  <a:schemeClr val="bg1"/>
                </a:solidFill>
                <a:latin typeface="Arial" charset="0"/>
              </a:rPr>
              <a:t>Fotos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Leste: Tomada d’água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E:\EIXO LESTE_Ensecadeira e Canal\DJI00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2" y="755362"/>
            <a:ext cx="7708226" cy="57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Leste: Canal de Aproximação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E:\EIXO LESTE_Ensecadeira e Canal\EL_Ensecadeira e Canal_FRAME (1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" y="1059613"/>
            <a:ext cx="908346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0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Leste: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Barragem Areias (enchimento)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15" y="836712"/>
            <a:ext cx="7364635" cy="552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12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Leste: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EBV-2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2" y="908720"/>
            <a:ext cx="7364635" cy="552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1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Leste: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Reservatório Campos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272433" cy="54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7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hlinkClick r:id="rId4" action="ppaction://hlinksldjump"/>
          </p:cNvPr>
          <p:cNvSpPr/>
          <p:nvPr/>
        </p:nvSpPr>
        <p:spPr>
          <a:xfrm>
            <a:off x="-145032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de cantos arredondados 44"/>
          <p:cNvSpPr/>
          <p:nvPr/>
        </p:nvSpPr>
        <p:spPr>
          <a:xfrm>
            <a:off x="0" y="0"/>
            <a:ext cx="9144000" cy="381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i="0" dirty="0">
                <a:solidFill>
                  <a:prstClr val="white"/>
                </a:solidFill>
              </a:rPr>
              <a:t>ADUTORA DO AGRESTE</a:t>
            </a: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Implantação da Etapa I e da 1ª fase da Etapa II de sistema adutor de água bruta e tratada composto por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ETAs</a:t>
            </a:r>
            <a:r>
              <a:rPr lang="pt-BR" altLang="pt-BR" sz="1400" b="1" i="0" dirty="0">
                <a:solidFill>
                  <a:srgbClr val="17375E"/>
                </a:solidFill>
              </a:rPr>
              <a:t>, adutoras, estações elevatórias e reservatórios, visando abastecimento humano. Essas Etapas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correspondem a 17 </a:t>
            </a:r>
            <a:r>
              <a:rPr lang="pt-BR" altLang="pt-BR" sz="1400" b="1" i="0" dirty="0">
                <a:solidFill>
                  <a:srgbClr val="17375E"/>
                </a:solidFill>
              </a:rPr>
              <a:t>municípios dos 68 que o Sistema abrange em beneficio de 2 milhões de habitantes</a:t>
            </a:r>
          </a:p>
        </p:txBody>
      </p:sp>
      <p:sp>
        <p:nvSpPr>
          <p:cNvPr id="47" name="Rectangle 23"/>
          <p:cNvSpPr>
            <a:spLocks noChangeArrowheads="1"/>
          </p:cNvSpPr>
          <p:nvPr/>
        </p:nvSpPr>
        <p:spPr bwMode="auto">
          <a:xfrm>
            <a:off x="4138613" y="1187450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UF: PE	META: 419 km</a:t>
            </a:r>
            <a:endParaRPr lang="pt-BR" altLang="pt-BR" sz="1400" b="1" i="0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DATA DE </a:t>
            </a:r>
            <a:r>
              <a:rPr lang="pt-BR" altLang="pt-BR" sz="1400" b="1" i="0" dirty="0" smtClean="0">
                <a:solidFill>
                  <a:srgbClr val="000000"/>
                </a:solidFill>
              </a:rPr>
              <a:t>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30/09/2015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>
                <a:solidFill>
                  <a:srgbClr val="000000"/>
                </a:solidFill>
              </a:rPr>
              <a:t>EXECUTOR: Governo do Estado de Pernambuco</a:t>
            </a:r>
          </a:p>
        </p:txBody>
      </p:sp>
      <p:pic>
        <p:nvPicPr>
          <p:cNvPr id="48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0026" y="5482660"/>
            <a:ext cx="835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9" descr="C:\Documents and Settings\joao.nogueira\Desktop\anexos\Selo_ADEQUAD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7" y="5626894"/>
            <a:ext cx="835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>
                <a:solidFill>
                  <a:srgbClr val="000000"/>
                </a:solidFill>
              </a:rPr>
              <a:t>Estágio: Em Execução</a:t>
            </a: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-12700" y="4265087"/>
            <a:ext cx="9144000" cy="1082604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marL="182563" indent="-182563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5000"/>
              </a:lnSpc>
              <a:spcAft>
                <a:spcPct val="5000"/>
              </a:spcAft>
              <a:buFont typeface="Wingdings" pitchFamily="2" charset="2"/>
              <a:buNone/>
              <a:defRPr/>
            </a:pPr>
            <a:r>
              <a:rPr lang="pt-BR" sz="1300" b="1" i="0" dirty="0" smtClean="0">
                <a:solidFill>
                  <a:srgbClr val="000000"/>
                </a:solidFill>
                <a:latin typeface="Calibri" pitchFamily="34" charset="0"/>
              </a:rPr>
              <a:t>RESULTADOS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300" b="1" i="0" dirty="0" smtClean="0">
                <a:latin typeface="Calibri" pitchFamily="34" charset="0"/>
              </a:rPr>
              <a:t>Realizados 57% 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300" b="1" i="0" dirty="0" smtClean="0">
                <a:latin typeface="Calibri" pitchFamily="34" charset="0"/>
              </a:rPr>
              <a:t>Emitida Ordem de Serviço para Obras em 04/06/2013</a:t>
            </a:r>
          </a:p>
          <a:p>
            <a:pPr marL="285750" indent="-285750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300" b="1" i="0" dirty="0">
                <a:latin typeface="Calibri" pitchFamily="34" charset="0"/>
              </a:rPr>
              <a:t>Emitida Ordem de Serviço das obras do lote 2 em 06/06/2013</a:t>
            </a:r>
          </a:p>
          <a:p>
            <a:pPr marL="285750" indent="-285750" eaLnBrk="1" hangingPunct="1">
              <a:lnSpc>
                <a:spcPct val="95000"/>
              </a:lnSpc>
              <a:spcAft>
                <a:spcPct val="5000"/>
              </a:spcAft>
              <a:buFont typeface="Wingdings" panose="05000000000000000000" pitchFamily="2" charset="2"/>
              <a:buChar char="Ø"/>
              <a:defRPr/>
            </a:pPr>
            <a:r>
              <a:rPr lang="pt-BR" sz="1300" b="1" i="0" dirty="0">
                <a:latin typeface="Calibri" pitchFamily="34" charset="0"/>
              </a:rPr>
              <a:t>Plano de trabalho  readequado, incluindo nestes poços de Ibimirim e Tupanatinga em </a:t>
            </a:r>
            <a:r>
              <a:rPr lang="pt-BR" sz="1300" b="1" i="0" dirty="0" smtClean="0">
                <a:latin typeface="Calibri" pitchFamily="34" charset="0"/>
              </a:rPr>
              <a:t>08/05/2014</a:t>
            </a:r>
            <a:endParaRPr lang="pt-BR" sz="1300" b="1" i="0" dirty="0">
              <a:latin typeface="Calibri" pitchFamily="34" charset="0"/>
            </a:endParaRPr>
          </a:p>
        </p:txBody>
      </p:sp>
      <p:graphicFrame>
        <p:nvGraphicFramePr>
          <p:cNvPr id="5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310372"/>
              </p:ext>
            </p:extLst>
          </p:nvPr>
        </p:nvGraphicFramePr>
        <p:xfrm>
          <a:off x="1979712" y="5482660"/>
          <a:ext cx="469265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Planilha" r:id="rId7" imgW="4905344" imgH="790560" progId="Excel.Sheet.8">
                  <p:embed/>
                </p:oleObj>
              </mc:Choice>
              <mc:Fallback>
                <p:oleObj name="Planilha" r:id="rId7" imgW="4905344" imgH="7905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5482660"/>
                        <a:ext cx="4692650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Picture 3" descr="Z:\3. Monitoramento\PAC II\9 Balanço\Fotos\PE - Adutora do Agreste\Execução Trecho aéreo - EST 34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31" y="1183530"/>
            <a:ext cx="3793066" cy="24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aixaDeTexto 53"/>
          <p:cNvSpPr txBox="1"/>
          <p:nvPr/>
        </p:nvSpPr>
        <p:spPr>
          <a:xfrm>
            <a:off x="207731" y="3638143"/>
            <a:ext cx="3793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altLang="pt-BR" sz="1000" b="1" i="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Obras de implantação da adutora</a:t>
            </a:r>
            <a:endParaRPr lang="pt-BR" altLang="pt-BR" sz="1000" b="1" i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55" name="Tabela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720527"/>
              </p:ext>
            </p:extLst>
          </p:nvPr>
        </p:nvGraphicFramePr>
        <p:xfrm>
          <a:off x="4138613" y="2132856"/>
          <a:ext cx="4876801" cy="1009650"/>
        </p:xfrm>
        <a:graphic>
          <a:graphicData uri="http://schemas.openxmlformats.org/drawingml/2006/table">
            <a:tbl>
              <a:tblPr/>
              <a:tblGrid>
                <a:gridCol w="977716"/>
                <a:gridCol w="954157"/>
                <a:gridCol w="971826"/>
                <a:gridCol w="653774"/>
                <a:gridCol w="659664"/>
                <a:gridCol w="659664"/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Origem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Pago até 2010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2011-2014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Pós-2014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Total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Pago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A pagar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PAC1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  2,12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         10,70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12,82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PAC2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effectLst/>
                          <a:latin typeface="Calibri"/>
                        </a:rPr>
                        <a:t>379,06</a:t>
                      </a:r>
                      <a:endParaRPr lang="pt-BR" sz="12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effectLst/>
                          <a:latin typeface="Calibri"/>
                        </a:rPr>
                        <a:t>441,44     </a:t>
                      </a:r>
                      <a:endParaRPr lang="pt-BR" sz="12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250,00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1.059,80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  2,12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820,50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250,00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1.072,62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6" name="Retângulo 55">
            <a:hlinkClick r:id="" action="ppaction://noaction"/>
          </p:cNvPr>
          <p:cNvSpPr/>
          <p:nvPr/>
        </p:nvSpPr>
        <p:spPr>
          <a:xfrm>
            <a:off x="-12700" y="-39470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2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Leste: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Túnel Monteiro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08" y="908720"/>
            <a:ext cx="7249383" cy="543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Norte: EBI-1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3" descr="D:\Users\silvio.filho\Documents\02_FOTOS_Selecao 2\EIXO NORTE_EBI 1_Forebay Montante\EN_EBI 1_Cabrobo_FRAME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8" y="1124744"/>
            <a:ext cx="8891905" cy="50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07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Norte: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Barragem Jati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D:\Users\silvio.filho\Documents\02_FOTOS_Selecao 2\EIXO NORTE_Meta 2N_Barragem de Jati\EN_Barragem Jati_FRAME_01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8" y="926624"/>
            <a:ext cx="8891905" cy="50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2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Norte: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Barragem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Caiçara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E:\EIXO NORTE_Barragem Caicara_Desemb Cuncas 2\EN_Barragem Caicara_FRAME (1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" y="993324"/>
            <a:ext cx="9138712" cy="50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Norte: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Barragem Boa Vista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D:\Users\silvio.filho\Documents\02_FOTOS_Selecao 2\EIXO NORTE_Barragem de Boa Vista\EN_Barragem Boa Vista_FRAME 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" y="1052736"/>
            <a:ext cx="9051651" cy="50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9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Norte: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Reservatório Porcos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D:\Users\silvio.filho\Documents\02_FOTOS_Selecao 2\EIXO NORTE_Meta 2N_Reservatorio Porcos\EN_Reservat Porcos_FR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8" y="1052736"/>
            <a:ext cx="8891905" cy="50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Norte: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Reservatório Porcos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D:\Users\silvio.filho\Documents\02_FOTOS_Selecao 2\EIXO NORTE_Meta 2N_Reservatorio Porcos\EN_Reservat Porcos_FR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8" y="926624"/>
            <a:ext cx="8891905" cy="50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Norte: Túnel </a:t>
            </a:r>
            <a:r>
              <a:rPr lang="pt-BR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Cuncas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hlinkClick r:id="rId3"/>
          </p:cNvPr>
          <p:cNvSpPr/>
          <p:nvPr/>
        </p:nvSpPr>
        <p:spPr>
          <a:xfrm>
            <a:off x="2627784" y="36450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Vídeo: Túnel </a:t>
            </a:r>
            <a:r>
              <a:rPr lang="pt-BR" dirty="0" err="1" smtClean="0"/>
              <a:t>Cuncas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4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6"/>
          <p:cNvSpPr/>
          <p:nvPr/>
        </p:nvSpPr>
        <p:spPr>
          <a:xfrm>
            <a:off x="0" y="369888"/>
            <a:ext cx="4572000" cy="61554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21" name="Título 1"/>
          <p:cNvSpPr>
            <a:spLocks/>
          </p:cNvSpPr>
          <p:nvPr/>
        </p:nvSpPr>
        <p:spPr bwMode="auto">
          <a:xfrm>
            <a:off x="0" y="3429174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30" dirty="0" smtClean="0">
                <a:solidFill>
                  <a:schemeClr val="bg1"/>
                </a:solidFill>
                <a:latin typeface="Arial" charset="0"/>
              </a:rPr>
              <a:t>Comunidades Rurais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8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hlinkClick r:id="" action="ppaction://noaction"/>
          </p:cNvPr>
          <p:cNvSpPr/>
          <p:nvPr/>
        </p:nvSpPr>
        <p:spPr>
          <a:xfrm>
            <a:off x="0" y="332656"/>
            <a:ext cx="9144000" cy="369888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0" y="333375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333375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PISF: Assentamentos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3"/>
          <a:stretch/>
        </p:blipFill>
        <p:spPr bwMode="auto">
          <a:xfrm>
            <a:off x="0" y="1334848"/>
            <a:ext cx="9167776" cy="519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5579532"/>
            <a:ext cx="2032000" cy="7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836311"/>
            <a:ext cx="9167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Eixo Norte (Trecho em PE)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5492989"/>
            <a:ext cx="2032000" cy="31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6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" y="845476"/>
            <a:ext cx="9144001" cy="571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>
            <a:hlinkClick r:id="rId5" action="ppaction://hlinksldjump"/>
          </p:cNvPr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DO AGRESTE - PE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DC2B6-5BA5-4790-ABAB-B3DCB4C5D68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ta para a esquerda 7">
            <a:hlinkClick r:id="rId6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0679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hlinkClick r:id="" action="ppaction://noaction"/>
          </p:cNvPr>
          <p:cNvSpPr/>
          <p:nvPr/>
        </p:nvSpPr>
        <p:spPr>
          <a:xfrm>
            <a:off x="0" y="332656"/>
            <a:ext cx="9144000" cy="369888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8"/>
          <a:stretch/>
        </p:blipFill>
        <p:spPr bwMode="auto">
          <a:xfrm>
            <a:off x="0" y="1268760"/>
            <a:ext cx="915230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PISF: Assentamentos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252"/>
          <a:stretch/>
        </p:blipFill>
        <p:spPr bwMode="auto">
          <a:xfrm>
            <a:off x="6732240" y="5531768"/>
            <a:ext cx="2032000" cy="50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5445224"/>
            <a:ext cx="2032000" cy="31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836311"/>
            <a:ext cx="9167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Eixo Norte (Trecho  em CE e PB)</a:t>
            </a:r>
          </a:p>
        </p:txBody>
      </p:sp>
    </p:spTree>
    <p:extLst>
      <p:ext uri="{BB962C8B-B14F-4D97-AF65-F5344CB8AC3E}">
        <p14:creationId xmlns:p14="http://schemas.microsoft.com/office/powerpoint/2010/main" val="33684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hlinkClick r:id="" action="ppaction://noaction"/>
          </p:cNvPr>
          <p:cNvSpPr/>
          <p:nvPr/>
        </p:nvSpPr>
        <p:spPr>
          <a:xfrm>
            <a:off x="0" y="332656"/>
            <a:ext cx="9144000" cy="369888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333375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PISF: Assentamentos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3"/>
          <a:stretch/>
        </p:blipFill>
        <p:spPr bwMode="auto">
          <a:xfrm>
            <a:off x="0" y="1181361"/>
            <a:ext cx="9089682" cy="512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836311"/>
            <a:ext cx="9167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Eixo Leste (Trecho em PE)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5387751"/>
            <a:ext cx="2032000" cy="7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5301208"/>
            <a:ext cx="2032000" cy="31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0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5252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PISF: Áreas Irrigáveis</a:t>
            </a:r>
            <a:endParaRPr lang="pt-BR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7" y="836712"/>
            <a:ext cx="7461726" cy="569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8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6"/>
          <p:cNvSpPr/>
          <p:nvPr/>
        </p:nvSpPr>
        <p:spPr>
          <a:xfrm>
            <a:off x="0" y="369888"/>
            <a:ext cx="4572000" cy="61554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21" name="Título 1"/>
          <p:cNvSpPr>
            <a:spLocks/>
          </p:cNvSpPr>
          <p:nvPr/>
        </p:nvSpPr>
        <p:spPr bwMode="auto">
          <a:xfrm>
            <a:off x="0" y="3429174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30" dirty="0" smtClean="0">
                <a:solidFill>
                  <a:schemeClr val="bg1"/>
                </a:solidFill>
                <a:latin typeface="Arial" charset="0"/>
              </a:rPr>
              <a:t>Ações Emergenciais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9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/>
          </p:cNvSpPr>
          <p:nvPr/>
        </p:nvSpPr>
        <p:spPr bwMode="auto">
          <a:xfrm>
            <a:off x="0" y="3429174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30" dirty="0" smtClean="0">
                <a:solidFill>
                  <a:schemeClr val="bg1"/>
                </a:solidFill>
                <a:latin typeface="Arial" charset="0"/>
              </a:rPr>
              <a:t>Convivência com Fenômenos Naturais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/>
          </p:cNvSpPr>
          <p:nvPr/>
        </p:nvSpPr>
        <p:spPr bwMode="auto">
          <a:xfrm>
            <a:off x="0" y="5013176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spc="-30" dirty="0" smtClean="0">
                <a:solidFill>
                  <a:schemeClr val="bg1"/>
                </a:solidFill>
                <a:latin typeface="Arial" charset="0"/>
              </a:rPr>
              <a:t>Ações Emergenciais</a:t>
            </a:r>
            <a:endParaRPr lang="pt-BR" sz="3000" spc="-3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333375"/>
            <a:ext cx="9144000" cy="384721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 em Situação de Emergência reconhecida pelo Governo Federal</a:t>
            </a:r>
            <a:endParaRPr lang="pt-BR" sz="19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:\Users\silvio.filho\AppData\Local\Microsoft\Windows\Temporary Internet Files\Content.Outlook\S443ZJ4M\Situação de emergência em 30 10 20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10727"/>
            <a:ext cx="5501455" cy="584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927737" y="836311"/>
            <a:ext cx="3096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Situação </a:t>
            </a:r>
            <a:r>
              <a:rPr lang="pt-BR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Atual 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740438"/>
              </p:ext>
            </p:extLst>
          </p:nvPr>
        </p:nvGraphicFramePr>
        <p:xfrm>
          <a:off x="6084168" y="1318259"/>
          <a:ext cx="2952328" cy="659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8659"/>
                <a:gridCol w="933669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Reconhecimentos no semiárido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Nº</a:t>
                      </a:r>
                      <a:r>
                        <a:rPr lang="pt-B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municípios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Seca / Estiagem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206" y="6155651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6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0" y="980728"/>
            <a:ext cx="5066864" cy="539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>
            <a:hlinkClick r:id="" action="ppaction://noaction"/>
          </p:cNvPr>
          <p:cNvSpPr/>
          <p:nvPr/>
        </p:nvSpPr>
        <p:spPr>
          <a:xfrm>
            <a:off x="0" y="332656"/>
            <a:ext cx="9144000" cy="369888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Bolsa Estiagem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952884"/>
              </p:ext>
            </p:extLst>
          </p:nvPr>
        </p:nvGraphicFramePr>
        <p:xfrm>
          <a:off x="611560" y="3887457"/>
          <a:ext cx="3168352" cy="24218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6"/>
                <a:gridCol w="1261733"/>
                <a:gridCol w="1402563"/>
              </a:tblGrid>
              <a:tr h="1579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UF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MUNICÍPIOS</a:t>
                      </a: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BENEFICIÁRIOS</a:t>
                      </a:r>
                      <a:endParaRPr lang="pt-BR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</a:tr>
              <a:tr h="2268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2268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BA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2.250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2268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86.155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2268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MG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10.984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2268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PB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23.481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2268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33.933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2268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PI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39.351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2268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RN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2268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</a:t>
                      </a:r>
                      <a:endParaRPr lang="pt-B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6.506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ctr"/>
                </a:tc>
              </a:tr>
              <a:tr h="190015"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600</a:t>
                      </a:r>
                      <a:endParaRPr lang="pt-B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220.417</a:t>
                      </a:r>
                    </a:p>
                  </a:txBody>
                  <a:tcPr marL="7093" marR="7093" marT="7093" marB="0" anchor="b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1327" y="806849"/>
            <a:ext cx="3840313" cy="25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ts val="800"/>
              </a:spcBef>
            </a:pP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Auxílio </a:t>
            </a:r>
            <a:r>
              <a:rPr lang="pt-BR" altLang="pt-BR" sz="1600" dirty="0">
                <a:solidFill>
                  <a:srgbClr val="002060"/>
                </a:solidFill>
                <a:cs typeface="Arial" charset="0"/>
              </a:rPr>
              <a:t>financeiro a agricultores familiares que vivem em municípios em situação de emergência ou calamidade </a:t>
            </a: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pública. </a:t>
            </a:r>
          </a:p>
          <a:p>
            <a:pPr algn="just" eaLnBrk="1" hangingPunct="1">
              <a:spcBef>
                <a:spcPts val="800"/>
              </a:spcBef>
            </a:pP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Cada </a:t>
            </a:r>
            <a:r>
              <a:rPr lang="pt-BR" altLang="pt-BR" sz="1600" dirty="0">
                <a:solidFill>
                  <a:srgbClr val="002060"/>
                </a:solidFill>
                <a:cs typeface="Arial" charset="0"/>
              </a:rPr>
              <a:t>produtor recebe mensalmente R$ 80,00, por meio do </a:t>
            </a: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cartão-cidadão ou cartão do bolsa família</a:t>
            </a:r>
          </a:p>
          <a:p>
            <a:pPr algn="just" eaLnBrk="1" hangingPunct="1">
              <a:spcBef>
                <a:spcPts val="800"/>
              </a:spcBef>
            </a:pP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Desde junho/2012 já foram disponibilizados mais de R$ 1,9 bilhão.</a:t>
            </a:r>
            <a:endParaRPr lang="pt-BR" altLang="pt-BR" sz="1600" dirty="0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187604" y="3429000"/>
            <a:ext cx="373632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899592" y="35010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Situação atual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86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1" y="1003895"/>
            <a:ext cx="507682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>
            <a:hlinkClick r:id="" action="ppaction://noaction"/>
          </p:cNvPr>
          <p:cNvSpPr/>
          <p:nvPr/>
        </p:nvSpPr>
        <p:spPr>
          <a:xfrm>
            <a:off x="0" y="332656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</a:rPr>
              <a:t>Operação Carro Pipa</a:t>
            </a:r>
            <a:endParaRPr lang="pt-BR" sz="2000" dirty="0">
              <a:solidFill>
                <a:schemeClr val="bg1"/>
              </a:solidFill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999575"/>
              </p:ext>
            </p:extLst>
          </p:nvPr>
        </p:nvGraphicFramePr>
        <p:xfrm>
          <a:off x="187604" y="3683841"/>
          <a:ext cx="3664316" cy="27614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034"/>
                <a:gridCol w="1305124"/>
                <a:gridCol w="752038"/>
                <a:gridCol w="1080120"/>
              </a:tblGrid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UF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MUNICÍPIOS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CARROS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POPULAÇÃO</a:t>
                      </a:r>
                      <a:endParaRPr lang="pt-BR" sz="1200" b="1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89.582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1.608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1.076.155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847.101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67.736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PB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1.023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410.113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1.224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677.798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263.880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RN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246.501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48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65.696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3403"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93" marR="7093" marT="7093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789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6.329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3.862.382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cxnSp>
        <p:nvCxnSpPr>
          <p:cNvPr id="14" name="Conector reto 13"/>
          <p:cNvCxnSpPr/>
          <p:nvPr/>
        </p:nvCxnSpPr>
        <p:spPr>
          <a:xfrm>
            <a:off x="187604" y="3212976"/>
            <a:ext cx="3846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97488" y="3284984"/>
            <a:ext cx="313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Situação atual</a:t>
            </a: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5496" y="980728"/>
            <a:ext cx="4014775" cy="118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ts val="800"/>
              </a:spcBef>
            </a:pP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Parceria com o Exército para distribuição de água por meio de carro-pipa</a:t>
            </a:r>
          </a:p>
          <a:p>
            <a:pPr algn="just" eaLnBrk="1" hangingPunct="1">
              <a:spcBef>
                <a:spcPts val="800"/>
              </a:spcBef>
            </a:pP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De março/2012 </a:t>
            </a:r>
            <a:r>
              <a:rPr lang="pt-BR" altLang="pt-BR" sz="1600" dirty="0">
                <a:solidFill>
                  <a:srgbClr val="002060"/>
                </a:solidFill>
              </a:rPr>
              <a:t>a outubro/2014, a operação carro-pipa já i</a:t>
            </a: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nvestiu R$ 1,8 bi</a:t>
            </a:r>
            <a:endParaRPr lang="pt-BR" altLang="pt-BR" sz="1600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7" name="Espaço Reservado para Número de Slide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41CA3FD7-2DF3-430F-B045-AEC639B581D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6"/>
          <p:cNvSpPr/>
          <p:nvPr/>
        </p:nvSpPr>
        <p:spPr>
          <a:xfrm>
            <a:off x="0" y="369888"/>
            <a:ext cx="4572000" cy="61554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21" name="Título 1"/>
          <p:cNvSpPr>
            <a:spLocks/>
          </p:cNvSpPr>
          <p:nvPr/>
        </p:nvSpPr>
        <p:spPr bwMode="auto">
          <a:xfrm>
            <a:off x="0" y="3429174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30" dirty="0" smtClean="0">
                <a:solidFill>
                  <a:schemeClr val="bg1"/>
                </a:solidFill>
                <a:latin typeface="Arial" charset="0"/>
              </a:rPr>
              <a:t>Água Para Todos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8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hlinkClick r:id="" action="ppaction://noaction"/>
          </p:cNvPr>
          <p:cNvSpPr/>
          <p:nvPr/>
        </p:nvSpPr>
        <p:spPr>
          <a:xfrm>
            <a:off x="0" y="332656"/>
            <a:ext cx="91440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bg1"/>
                </a:solidFill>
              </a:rPr>
              <a:t>Água Para Todos - Cisternas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36512" y="1196752"/>
            <a:ext cx="4608512" cy="118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ts val="800"/>
              </a:spcBef>
            </a:pP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Mais de 1 milhão de cisternas de 2003 até setembro/14</a:t>
            </a:r>
          </a:p>
          <a:p>
            <a:pPr algn="just" eaLnBrk="1" hangingPunct="1">
              <a:spcBef>
                <a:spcPts val="800"/>
              </a:spcBef>
            </a:pP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725,8 </a:t>
            </a:r>
            <a:r>
              <a:rPr lang="pt-BR" altLang="pt-BR" sz="1600" dirty="0">
                <a:solidFill>
                  <a:srgbClr val="002060"/>
                </a:solidFill>
                <a:cs typeface="Arial" charset="0"/>
              </a:rPr>
              <a:t>mil cisternas de 2011 até </a:t>
            </a: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setembro/14 (armazenamento</a:t>
            </a:r>
            <a:r>
              <a:rPr lang="pt-BR" altLang="pt-BR" sz="1600" dirty="0">
                <a:solidFill>
                  <a:srgbClr val="002060"/>
                </a:solidFill>
                <a:cs typeface="Arial" charset="0"/>
              </a:rPr>
              <a:t>: </a:t>
            </a: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11,6 </a:t>
            </a:r>
            <a:r>
              <a:rPr lang="pt-BR" altLang="pt-BR" sz="1600" dirty="0">
                <a:solidFill>
                  <a:srgbClr val="002060"/>
                </a:solidFill>
                <a:cs typeface="Arial" charset="0"/>
              </a:rPr>
              <a:t>bilhões de litros</a:t>
            </a:r>
            <a:r>
              <a:rPr lang="pt-BR" altLang="pt-BR" sz="1600" dirty="0" smtClean="0">
                <a:solidFill>
                  <a:srgbClr val="002060"/>
                </a:solidFill>
                <a:cs typeface="Arial" charset="0"/>
              </a:rPr>
              <a:t>)</a:t>
            </a:r>
            <a:endParaRPr lang="pt-BR" altLang="pt-BR" sz="1600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6849"/>
            <a:ext cx="4320480" cy="550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812360" y="5040322"/>
            <a:ext cx="1296144" cy="1238801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050" b="1" u="sng" dirty="0" smtClean="0"/>
              <a:t>Legenda:</a:t>
            </a:r>
          </a:p>
          <a:p>
            <a:pPr algn="l"/>
            <a:r>
              <a:rPr lang="pt-BR" sz="900" dirty="0" smtClean="0"/>
              <a:t>     </a:t>
            </a:r>
            <a:endParaRPr lang="pt-BR" sz="800" dirty="0" smtClean="0"/>
          </a:p>
          <a:p>
            <a:pPr algn="l"/>
            <a:r>
              <a:rPr lang="pt-BR" sz="800" dirty="0"/>
              <a:t> </a:t>
            </a:r>
            <a:r>
              <a:rPr lang="pt-BR" sz="800" dirty="0" smtClean="0"/>
              <a:t>    MI</a:t>
            </a:r>
          </a:p>
          <a:p>
            <a:pPr algn="l"/>
            <a:r>
              <a:rPr lang="pt-BR" sz="800" dirty="0" smtClean="0"/>
              <a:t>     CODEVASF</a:t>
            </a:r>
          </a:p>
          <a:p>
            <a:pPr algn="l"/>
            <a:r>
              <a:rPr lang="pt-BR" sz="800" dirty="0" smtClean="0"/>
              <a:t>     DNOCS</a:t>
            </a:r>
          </a:p>
          <a:p>
            <a:pPr algn="l"/>
            <a:r>
              <a:rPr lang="pt-BR" sz="800" dirty="0" smtClean="0"/>
              <a:t>     MDS</a:t>
            </a:r>
          </a:p>
          <a:p>
            <a:pPr algn="l"/>
            <a:r>
              <a:rPr lang="pt-BR" sz="800" dirty="0" smtClean="0"/>
              <a:t>     FUNASA</a:t>
            </a:r>
          </a:p>
          <a:p>
            <a:pPr algn="l"/>
            <a:r>
              <a:rPr lang="pt-BR" sz="800" dirty="0" smtClean="0"/>
              <a:t>     FBB</a:t>
            </a:r>
          </a:p>
          <a:p>
            <a:pPr algn="l"/>
            <a:r>
              <a:rPr lang="pt-BR" sz="700" dirty="0" smtClean="0"/>
              <a:t>      Todos Executores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7960061" y="5760573"/>
            <a:ext cx="72008" cy="7200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955321" y="5400362"/>
            <a:ext cx="72008" cy="72008"/>
          </a:xfrm>
          <a:prstGeom prst="rect">
            <a:avLst/>
          </a:prstGeom>
          <a:solidFill>
            <a:srgbClr val="CDC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7963645" y="5890749"/>
            <a:ext cx="72008" cy="72008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7963645" y="6025025"/>
            <a:ext cx="72008" cy="72008"/>
          </a:xfrm>
          <a:prstGeom prst="rect">
            <a:avLst/>
          </a:prstGeom>
          <a:solidFill>
            <a:srgbClr val="FDE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7967095" y="6141421"/>
            <a:ext cx="72008" cy="72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7955321" y="5641386"/>
            <a:ext cx="72008" cy="72008"/>
          </a:xfrm>
          <a:prstGeom prst="rect">
            <a:avLst/>
          </a:prstGeom>
          <a:solidFill>
            <a:srgbClr val="99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959730" y="5519981"/>
            <a:ext cx="72008" cy="72008"/>
          </a:xfrm>
          <a:prstGeom prst="rect">
            <a:avLst/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3874981"/>
              </p:ext>
            </p:extLst>
          </p:nvPr>
        </p:nvGraphicFramePr>
        <p:xfrm>
          <a:off x="107504" y="2514884"/>
          <a:ext cx="4392488" cy="3506826"/>
        </p:xfrm>
        <a:graphic>
          <a:graphicData uri="http://schemas.openxmlformats.org/drawingml/2006/table">
            <a:tbl>
              <a:tblPr/>
              <a:tblGrid>
                <a:gridCol w="864096"/>
                <a:gridCol w="3528392"/>
              </a:tblGrid>
              <a:tr h="5540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Quantidade executada pelo</a:t>
                      </a:r>
                      <a:r>
                        <a:rPr lang="pt-BR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pt-BR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pt-BR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Ministério da Integração Nacional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91.324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51.890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42.152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42.576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270.896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7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3" name="Retângulo 6"/>
          <p:cNvSpPr/>
          <p:nvPr/>
        </p:nvSpPr>
        <p:spPr>
          <a:xfrm>
            <a:off x="0" y="4076700"/>
            <a:ext cx="9144000" cy="22320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/>
          </p:cNvSpPr>
          <p:nvPr/>
        </p:nvSpPr>
        <p:spPr bwMode="auto">
          <a:xfrm>
            <a:off x="0" y="2852738"/>
            <a:ext cx="9144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rgbClr val="328424"/>
                </a:solidFill>
              </a:rPr>
              <a:t>Projeto de Integração do São Francisco</a:t>
            </a:r>
            <a:endParaRPr lang="pt-BR" sz="3000" b="1" spc="-30" dirty="0">
              <a:solidFill>
                <a:srgbClr val="328424"/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9"/>
          <p:cNvSpPr txBox="1">
            <a:spLocks noChangeArrowheads="1"/>
          </p:cNvSpPr>
          <p:nvPr/>
        </p:nvSpPr>
        <p:spPr bwMode="auto">
          <a:xfrm>
            <a:off x="0" y="638175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Brasília, 6 </a:t>
            </a: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de </a:t>
            </a: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novembro </a:t>
            </a: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de 2014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1341438"/>
            <a:ext cx="9144000" cy="151288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8" name="Retângulo 9"/>
          <p:cNvSpPr>
            <a:spLocks noChangeArrowheads="1"/>
          </p:cNvSpPr>
          <p:nvPr/>
        </p:nvSpPr>
        <p:spPr bwMode="auto">
          <a:xfrm>
            <a:off x="4981575" y="4332540"/>
            <a:ext cx="4151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chemeClr val="bg1"/>
                </a:solidFill>
              </a:rPr>
              <a:t>Irani Braga Ramos</a:t>
            </a:r>
            <a:endParaRPr lang="pt-BR" altLang="pt-BR" sz="18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 smtClean="0">
                <a:solidFill>
                  <a:schemeClr val="bg1"/>
                </a:solidFill>
              </a:rPr>
              <a:t>Secretário Executivo</a:t>
            </a:r>
            <a:endParaRPr lang="pt-BR" altLang="pt-BR" sz="1400" b="1" dirty="0">
              <a:solidFill>
                <a:schemeClr val="bg1"/>
              </a:solidFill>
            </a:endParaRPr>
          </a:p>
        </p:txBody>
      </p:sp>
      <p:sp>
        <p:nvSpPr>
          <p:cNvPr id="9" name="Título 1"/>
          <p:cNvSpPr>
            <a:spLocks/>
          </p:cNvSpPr>
          <p:nvPr/>
        </p:nvSpPr>
        <p:spPr bwMode="auto">
          <a:xfrm>
            <a:off x="23729" y="332656"/>
            <a:ext cx="9144000" cy="100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rgbClr val="328424"/>
                </a:solidFill>
              </a:rPr>
              <a:t>Ministério da Integração Nacional</a:t>
            </a:r>
            <a:endParaRPr lang="pt-BR" sz="3000" b="1" spc="-30" dirty="0">
              <a:solidFill>
                <a:srgbClr val="328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3"/>
          <p:cNvSpPr txBox="1">
            <a:spLocks/>
          </p:cNvSpPr>
          <p:nvPr/>
        </p:nvSpPr>
        <p:spPr>
          <a:xfrm>
            <a:off x="611188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753"/>
            <a:ext cx="9144000" cy="574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DC2B6-5BA5-4790-ABAB-B3DCB4C5D68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ta para a esquerda 8">
            <a:hlinkClick r:id="rId5" action="ppaction://hlinksldjump"/>
          </p:cNvPr>
          <p:cNvSpPr/>
          <p:nvPr/>
        </p:nvSpPr>
        <p:spPr>
          <a:xfrm>
            <a:off x="35496" y="6309320"/>
            <a:ext cx="576064" cy="503237"/>
          </a:xfrm>
          <a:prstGeom prst="leftArrow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hlinkClick r:id="rId6" action="ppaction://hlinksldjump"/>
          </p:cNvPr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sng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SISTEMA ADUTOR DO OESTE</a:t>
            </a:r>
            <a:endParaRPr lang="pt-BR" sz="2000" b="1" u="sng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47976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de cantos arredondados 36"/>
          <p:cNvSpPr/>
          <p:nvPr/>
        </p:nvSpPr>
        <p:spPr>
          <a:xfrm>
            <a:off x="0" y="0"/>
            <a:ext cx="9144000" cy="381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i="0" dirty="0">
                <a:solidFill>
                  <a:schemeClr val="bg1"/>
                </a:solidFill>
              </a:rPr>
              <a:t>ADUTORA DO OESTE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392113"/>
            <a:ext cx="9144000" cy="7397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i="0" dirty="0">
                <a:solidFill>
                  <a:srgbClr val="17375E"/>
                </a:solidFill>
              </a:rPr>
              <a:t>DESCRIÇÃO: Construção dos ramais III, V e VI e complementação dos ramais II e IV da adutora, para fins de abastecimento humano, com captação no Rio São Francisco, em </a:t>
            </a:r>
            <a:r>
              <a:rPr lang="pt-BR" altLang="pt-BR" sz="1400" b="1" i="0" dirty="0" err="1">
                <a:solidFill>
                  <a:srgbClr val="17375E"/>
                </a:solidFill>
              </a:rPr>
              <a:t>Orocó</a:t>
            </a:r>
            <a:r>
              <a:rPr lang="pt-BR" altLang="pt-BR" sz="1400" b="1" i="0" dirty="0">
                <a:solidFill>
                  <a:srgbClr val="17375E"/>
                </a:solidFill>
              </a:rPr>
              <a:t>. Divide-se em ramais II com 12,6km, III com 187km, IV com 13,7km, V com 62,9km e VI com 16km. Beneficia cerca de </a:t>
            </a:r>
            <a:r>
              <a:rPr lang="pt-BR" altLang="pt-BR" sz="1400" b="1" i="0" dirty="0" smtClean="0">
                <a:solidFill>
                  <a:srgbClr val="17375E"/>
                </a:solidFill>
              </a:rPr>
              <a:t>274 mil </a:t>
            </a:r>
            <a:r>
              <a:rPr lang="pt-BR" altLang="pt-BR" sz="1400" b="1" i="0" dirty="0">
                <a:solidFill>
                  <a:srgbClr val="17375E"/>
                </a:solidFill>
              </a:rPr>
              <a:t>pessoas.</a:t>
            </a:r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5562600" y="1143000"/>
            <a:ext cx="34813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3941763" algn="r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3941763" algn="r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UF: PE                                               META: 292 km</a:t>
            </a: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DATA DE </a:t>
            </a:r>
            <a:r>
              <a:rPr lang="pt-BR" altLang="pt-BR" sz="1400" b="1" i="0" dirty="0" smtClean="0"/>
              <a:t>CONCLUSÃO:      </a:t>
            </a:r>
            <a:r>
              <a:rPr lang="pt-BR" altLang="pt-BR" sz="1400" b="1" i="0" dirty="0" smtClean="0">
                <a:solidFill>
                  <a:srgbClr val="C00000"/>
                </a:solidFill>
              </a:rPr>
              <a:t>30/04/2012</a:t>
            </a:r>
            <a:endParaRPr lang="pt-BR" altLang="pt-BR" sz="1400" b="1" i="0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t-BR" altLang="pt-BR" sz="1400" b="1" i="0" dirty="0"/>
              <a:t>EXECUTOR: Governo do Estado de Pernambuco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0" y="6642100"/>
            <a:ext cx="165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b="1" i="0" dirty="0"/>
              <a:t>Estágio: Concluído</a:t>
            </a:r>
          </a:p>
        </p:txBody>
      </p:sp>
      <p:pic>
        <p:nvPicPr>
          <p:cNvPr id="41" name="Picture 13" descr="C:\Documents and Settings\dnocs\Desktop\Attachments_2012_06_4\TAU 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082" y="3984429"/>
            <a:ext cx="251777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aixaDeTexto 1"/>
          <p:cNvSpPr txBox="1">
            <a:spLocks noChangeArrowheads="1"/>
          </p:cNvSpPr>
          <p:nvPr/>
        </p:nvSpPr>
        <p:spPr bwMode="auto">
          <a:xfrm>
            <a:off x="5917003" y="6075946"/>
            <a:ext cx="26971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100" b="1" i="0" dirty="0">
                <a:latin typeface="+mn-lt"/>
              </a:rPr>
              <a:t>Tanque de </a:t>
            </a:r>
            <a:r>
              <a:rPr lang="pt-BR" altLang="pt-BR" sz="1100" b="1" i="0" dirty="0" smtClean="0">
                <a:latin typeface="+mn-lt"/>
              </a:rPr>
              <a:t>Amortecimento Unidirecional</a:t>
            </a:r>
            <a:endParaRPr lang="pt-BR" altLang="pt-BR" sz="1100" b="1" i="0" dirty="0">
              <a:latin typeface="+mn-lt"/>
            </a:endParaRPr>
          </a:p>
        </p:txBody>
      </p:sp>
      <p:pic>
        <p:nvPicPr>
          <p:cNvPr id="43" name="Pictur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984429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" name="Picture 25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913" y="1447800"/>
            <a:ext cx="27574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763838" y="3505200"/>
            <a:ext cx="2646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100" b="1" i="0" dirty="0">
                <a:latin typeface="+mn-lt"/>
              </a:rPr>
              <a:t>Escavação</a:t>
            </a:r>
          </a:p>
        </p:txBody>
      </p:sp>
      <p:pic>
        <p:nvPicPr>
          <p:cNvPr id="46" name="Picture 13" descr="\\Est23799\pac\1.2 Repositório de fotos e vídeos\Adutora do Oeste\DSC0056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1447800"/>
            <a:ext cx="24907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4" descr="\\Est23799\pac\1.2 Repositório de fotos e vídeos\Adutora do Oeste\DSC0057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99165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0" y="3505200"/>
            <a:ext cx="26463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100" b="1" i="0" dirty="0">
                <a:latin typeface="+mn-lt"/>
              </a:rPr>
              <a:t>Estoque de Tubos</a:t>
            </a: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223435" y="6075946"/>
            <a:ext cx="26463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100" b="1" i="0" dirty="0">
                <a:latin typeface="+mn-lt"/>
              </a:rPr>
              <a:t>Escavação – Abertura de Vala</a:t>
            </a: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3048000" y="6049050"/>
            <a:ext cx="2743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100" b="1" i="0" dirty="0">
                <a:latin typeface="+mn-lt"/>
              </a:rPr>
              <a:t>Implantação dos </a:t>
            </a:r>
            <a:r>
              <a:rPr lang="pt-BR" altLang="pt-BR" sz="1100" b="1" i="0" dirty="0" smtClean="0">
                <a:latin typeface="+mn-lt"/>
              </a:rPr>
              <a:t>Tubos</a:t>
            </a:r>
            <a:endParaRPr lang="pt-BR" altLang="pt-BR" sz="1100" b="1" i="0" dirty="0">
              <a:latin typeface="+mn-lt"/>
            </a:endParaRPr>
          </a:p>
        </p:txBody>
      </p:sp>
      <p:pic>
        <p:nvPicPr>
          <p:cNvPr id="51" name="Picture 15" descr="C:\Documents and Settings\joao.nogueira\Desktop\anexos\Selo_CONCLUIDO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324" y="2924944"/>
            <a:ext cx="10699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" name="Tabela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51337"/>
              </p:ext>
            </p:extLst>
          </p:nvPr>
        </p:nvGraphicFramePr>
        <p:xfrm>
          <a:off x="5584825" y="2003425"/>
          <a:ext cx="3463924" cy="809625"/>
        </p:xfrm>
        <a:graphic>
          <a:graphicData uri="http://schemas.openxmlformats.org/drawingml/2006/table">
            <a:tbl>
              <a:tblPr/>
              <a:tblGrid>
                <a:gridCol w="598982"/>
                <a:gridCol w="915425"/>
                <a:gridCol w="666791"/>
                <a:gridCol w="661141"/>
                <a:gridCol w="621585"/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Origem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Pago até 2010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2011-2014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Total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Pago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A pagar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PAC1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58,99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 </a:t>
                      </a:r>
                      <a:r>
                        <a:rPr lang="pt-BR" sz="1200" b="1" i="0" u="none" strike="noStrike" dirty="0" smtClean="0">
                          <a:effectLst/>
                          <a:latin typeface="Calibri"/>
                        </a:rPr>
                        <a:t>10,11   </a:t>
                      </a:r>
                      <a:endParaRPr lang="pt-BR" sz="12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 </a:t>
                      </a:r>
                      <a:r>
                        <a:rPr lang="pt-BR" sz="1200" b="1" i="0" u="none" strike="noStrike" dirty="0" smtClean="0">
                          <a:effectLst/>
                          <a:latin typeface="Calibri"/>
                        </a:rPr>
                        <a:t>      - </a:t>
                      </a:r>
                      <a:endParaRPr lang="pt-BR" sz="12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69,10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               58,99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effectLst/>
                          <a:latin typeface="Calibri"/>
                        </a:rPr>
                        <a:t>10,11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effectLst/>
                          <a:latin typeface="Calibri"/>
                        </a:rPr>
                        <a:t>       69,10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012160" y="6067212"/>
            <a:ext cx="2133600" cy="365125"/>
          </a:xfrm>
        </p:spPr>
        <p:txBody>
          <a:bodyPr/>
          <a:lstStyle/>
          <a:p>
            <a:pPr>
              <a:defRPr/>
            </a:pPr>
            <a:fld id="{E60A2FD4-8D02-4876-A79D-1550C4E4D6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Retângulo 53">
            <a:hlinkClick r:id="rId9" action="ppaction://hlinksldjump"/>
          </p:cNvPr>
          <p:cNvSpPr/>
          <p:nvPr/>
        </p:nvSpPr>
        <p:spPr>
          <a:xfrm>
            <a:off x="-145032" y="-99392"/>
            <a:ext cx="9289032" cy="705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017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37467</TotalTime>
  <Words>3500</Words>
  <Application>Microsoft Office PowerPoint</Application>
  <PresentationFormat>Apresentação na tela (4:3)</PresentationFormat>
  <Paragraphs>912</Paragraphs>
  <Slides>79</Slides>
  <Notes>71</Notes>
  <HiddenSlides>43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1" baseType="lpstr">
      <vt:lpstr>Tema do Office</vt:lpstr>
      <vt:lpstr>Planilha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murilofm</dc:creator>
  <cp:lastModifiedBy>Silvio Garcia Martins Filho</cp:lastModifiedBy>
  <cp:revision>2609</cp:revision>
  <cp:lastPrinted>2014-10-17T13:18:01Z</cp:lastPrinted>
  <dcterms:created xsi:type="dcterms:W3CDTF">2012-07-09T19:54:58Z</dcterms:created>
  <dcterms:modified xsi:type="dcterms:W3CDTF">2014-11-06T00:05:24Z</dcterms:modified>
</cp:coreProperties>
</file>