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8" r:id="rId2"/>
    <p:sldId id="264" r:id="rId3"/>
    <p:sldId id="265" r:id="rId4"/>
    <p:sldId id="259" r:id="rId5"/>
    <p:sldId id="266" r:id="rId6"/>
    <p:sldId id="269" r:id="rId7"/>
    <p:sldId id="268" r:id="rId8"/>
    <p:sldId id="270" r:id="rId9"/>
    <p:sldId id="271" r:id="rId10"/>
    <p:sldId id="272" r:id="rId11"/>
  </p:sldIdLst>
  <p:sldSz cx="18288000" cy="10287000"/>
  <p:notesSz cx="6858000" cy="9144000"/>
  <p:embeddedFontLst>
    <p:embeddedFont>
      <p:font typeface="Calibri 1" panose="020B0604020202020204" charset="0"/>
      <p:regular r:id="rId12"/>
    </p:embeddedFont>
    <p:embeddedFont>
      <p:font typeface="Open Sans" panose="020B0606030504020204" pitchFamily="34" charset="0"/>
      <p:regular r:id="rId13"/>
      <p:bold r:id="rId14"/>
      <p:italic r:id="rId15"/>
      <p:boldItalic r:id="rId16"/>
    </p:embeddedFont>
    <p:embeddedFont>
      <p:font typeface="Open Sans Bold" panose="020B0806030504020204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5289"/>
    <a:srgbClr val="26865B"/>
    <a:srgbClr val="063E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7.xml" Id="rId8" /><Relationship Type="http://schemas.openxmlformats.org/officeDocument/2006/relationships/font" Target="fonts/font2.fntdata" Id="rId13" /><Relationship Type="http://schemas.openxmlformats.org/officeDocument/2006/relationships/presProps" Target="presProps.xml" Id="rId18" /><Relationship Type="http://schemas.openxmlformats.org/officeDocument/2006/relationships/slide" Target="slides/slide2.xml" Id="rId3" /><Relationship Type="http://schemas.openxmlformats.org/officeDocument/2006/relationships/tableStyles" Target="tableStyles.xml" Id="rId21" /><Relationship Type="http://schemas.openxmlformats.org/officeDocument/2006/relationships/slide" Target="slides/slide6.xml" Id="rId7" /><Relationship Type="http://schemas.openxmlformats.org/officeDocument/2006/relationships/font" Target="fonts/font1.fntdata" Id="rId12" /><Relationship Type="http://schemas.openxmlformats.org/officeDocument/2006/relationships/font" Target="fonts/font6.fntdata" Id="rId17" /><Relationship Type="http://schemas.openxmlformats.org/officeDocument/2006/relationships/slide" Target="slides/slide1.xml" Id="rId2" /><Relationship Type="http://schemas.openxmlformats.org/officeDocument/2006/relationships/font" Target="fonts/font5.fntdata" Id="rId16" /><Relationship Type="http://schemas.openxmlformats.org/officeDocument/2006/relationships/theme" Target="theme/theme1.xml" Id="rId20" /><Relationship Type="http://schemas.openxmlformats.org/officeDocument/2006/relationships/slideMaster" Target="slideMasters/slideMaster1.xml" Id="rId1" /><Relationship Type="http://schemas.openxmlformats.org/officeDocument/2006/relationships/slide" Target="slides/slide5.xml" Id="rId6" /><Relationship Type="http://schemas.openxmlformats.org/officeDocument/2006/relationships/slide" Target="slides/slide10.xml" Id="rId11" /><Relationship Type="http://schemas.openxmlformats.org/officeDocument/2006/relationships/slide" Target="slides/slide4.xml" Id="rId5" /><Relationship Type="http://schemas.openxmlformats.org/officeDocument/2006/relationships/font" Target="fonts/font4.fntdata" Id="rId15" /><Relationship Type="http://schemas.openxmlformats.org/officeDocument/2006/relationships/slide" Target="slides/slide9.xml" Id="rId10" /><Relationship Type="http://schemas.openxmlformats.org/officeDocument/2006/relationships/viewProps" Target="viewProps.xml" Id="rId19" /><Relationship Type="http://schemas.openxmlformats.org/officeDocument/2006/relationships/slide" Target="slides/slide3.xml" Id="rId4" /><Relationship Type="http://schemas.openxmlformats.org/officeDocument/2006/relationships/slide" Target="slides/slide8.xml" Id="rId9" /><Relationship Type="http://schemas.openxmlformats.org/officeDocument/2006/relationships/font" Target="fonts/font3.fntdata" Id="rId14" /><Relationship Type="http://schemas.openxmlformats.org/officeDocument/2006/relationships/customXml" Target="/customXML/item.xml" Id="imanage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hyperlink" Target="mailto:rpterra@almeidalaw.com.br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B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8186355" y="0"/>
            <a:ext cx="12126130" cy="10287000"/>
          </a:xfrm>
          <a:custGeom>
            <a:avLst/>
            <a:gdLst/>
            <a:ahLst/>
            <a:cxnLst/>
            <a:rect l="l" t="t" r="r" b="b"/>
            <a:pathLst>
              <a:path w="12126130" h="10287000">
                <a:moveTo>
                  <a:pt x="12126130" y="0"/>
                </a:moveTo>
                <a:lnTo>
                  <a:pt x="0" y="0"/>
                </a:lnTo>
                <a:lnTo>
                  <a:pt x="0" y="10287000"/>
                </a:lnTo>
                <a:lnTo>
                  <a:pt x="12126130" y="10287000"/>
                </a:lnTo>
                <a:lnTo>
                  <a:pt x="1212613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524000" y="3731835"/>
            <a:ext cx="7283994" cy="2823330"/>
          </a:xfrm>
          <a:custGeom>
            <a:avLst/>
            <a:gdLst/>
            <a:ahLst/>
            <a:cxnLst/>
            <a:rect l="l" t="t" r="r" b="b"/>
            <a:pathLst>
              <a:path w="7283994" h="2823330">
                <a:moveTo>
                  <a:pt x="0" y="0"/>
                </a:moveTo>
                <a:lnTo>
                  <a:pt x="7283993" y="0"/>
                </a:lnTo>
                <a:lnTo>
                  <a:pt x="7283993" y="2823330"/>
                </a:lnTo>
                <a:lnTo>
                  <a:pt x="0" y="28233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5864" t="-69821" r="-17108" b="-31299"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BF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F47356-8F96-6D2A-8AC8-E6BC69F35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550B3F-7A2B-C4C5-6B6A-5B797FC4EDE8}"/>
              </a:ext>
            </a:extLst>
          </p:cNvPr>
          <p:cNvSpPr/>
          <p:nvPr/>
        </p:nvSpPr>
        <p:spPr>
          <a:xfrm flipH="1">
            <a:off x="8186355" y="0"/>
            <a:ext cx="12126130" cy="10287000"/>
          </a:xfrm>
          <a:custGeom>
            <a:avLst/>
            <a:gdLst/>
            <a:ahLst/>
            <a:cxnLst/>
            <a:rect l="l" t="t" r="r" b="b"/>
            <a:pathLst>
              <a:path w="12126130" h="10287000">
                <a:moveTo>
                  <a:pt x="12126130" y="0"/>
                </a:moveTo>
                <a:lnTo>
                  <a:pt x="0" y="0"/>
                </a:lnTo>
                <a:lnTo>
                  <a:pt x="0" y="10287000"/>
                </a:lnTo>
                <a:lnTo>
                  <a:pt x="12126130" y="10287000"/>
                </a:lnTo>
                <a:lnTo>
                  <a:pt x="1212613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644CC5ED-7A1F-C1C3-DF24-70126B176B22}"/>
              </a:ext>
            </a:extLst>
          </p:cNvPr>
          <p:cNvSpPr/>
          <p:nvPr/>
        </p:nvSpPr>
        <p:spPr>
          <a:xfrm>
            <a:off x="1451500" y="1943100"/>
            <a:ext cx="5518355" cy="2085051"/>
          </a:xfrm>
          <a:custGeom>
            <a:avLst/>
            <a:gdLst/>
            <a:ahLst/>
            <a:cxnLst/>
            <a:rect l="l" t="t" r="r" b="b"/>
            <a:pathLst>
              <a:path w="7283994" h="2823330">
                <a:moveTo>
                  <a:pt x="0" y="0"/>
                </a:moveTo>
                <a:lnTo>
                  <a:pt x="7283993" y="0"/>
                </a:lnTo>
                <a:lnTo>
                  <a:pt x="7283993" y="2823330"/>
                </a:lnTo>
                <a:lnTo>
                  <a:pt x="0" y="28233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5864" t="-69821" r="-17108" b="-31299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6948B2A7-8573-B486-3918-A98EFBB4FE4B}"/>
              </a:ext>
            </a:extLst>
          </p:cNvPr>
          <p:cNvSpPr txBox="1"/>
          <p:nvPr/>
        </p:nvSpPr>
        <p:spPr>
          <a:xfrm>
            <a:off x="1398639" y="1181100"/>
            <a:ext cx="6127955" cy="5937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516"/>
              </a:lnSpc>
            </a:pPr>
            <a:r>
              <a:rPr lang="en-US" sz="4754" spc="-66" dirty="0">
                <a:solidFill>
                  <a:srgbClr val="063E81"/>
                </a:solidFill>
                <a:latin typeface="Calibri 1"/>
                <a:ea typeface="Calibri 1"/>
                <a:cs typeface="Calibri 1"/>
                <a:sym typeface="Calibri 1"/>
              </a:rPr>
              <a:t>Obrigado pela atenção!</a:t>
            </a: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E13B8130-EA64-6A6E-4DB0-E2AB865BBD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828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0CCDD287-4E90-5F81-D7B1-96BFFAAEAFE0}"/>
              </a:ext>
            </a:extLst>
          </p:cNvPr>
          <p:cNvGrpSpPr/>
          <p:nvPr/>
        </p:nvGrpSpPr>
        <p:grpSpPr>
          <a:xfrm>
            <a:off x="1253125" y="5105400"/>
            <a:ext cx="7370246" cy="4768851"/>
            <a:chOff x="10439916" y="800100"/>
            <a:chExt cx="7370246" cy="4768851"/>
          </a:xfrm>
        </p:grpSpPr>
        <p:sp>
          <p:nvSpPr>
            <p:cNvPr id="6" name="TextBox 7">
              <a:extLst>
                <a:ext uri="{FF2B5EF4-FFF2-40B4-BE49-F238E27FC236}">
                  <a16:creationId xmlns:a16="http://schemas.microsoft.com/office/drawing/2014/main" id="{B9173809-DF6C-A71D-25D5-FB5BA17FD90D}"/>
                </a:ext>
              </a:extLst>
            </p:cNvPr>
            <p:cNvSpPr txBox="1"/>
            <p:nvPr/>
          </p:nvSpPr>
          <p:spPr>
            <a:xfrm>
              <a:off x="10439916" y="800100"/>
              <a:ext cx="7370246" cy="36639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640"/>
                </a:lnSpc>
              </a:pPr>
              <a:r>
                <a:rPr lang="en-US" sz="2600" b="1" dirty="0">
                  <a:solidFill>
                    <a:srgbClr val="245289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Assessor Jurídico do INESFA</a:t>
              </a:r>
            </a:p>
            <a:p>
              <a:pPr>
                <a:lnSpc>
                  <a:spcPts val="3640"/>
                </a:lnSpc>
              </a:pPr>
              <a:r>
                <a:rPr lang="en-US" sz="2600" b="1" dirty="0">
                  <a:solidFill>
                    <a:srgbClr val="245289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Sócio do Almeida Advogados</a:t>
              </a:r>
            </a:p>
            <a:p>
              <a:pPr>
                <a:lnSpc>
                  <a:spcPts val="3640"/>
                </a:lnSpc>
              </a:pPr>
              <a:r>
                <a:rPr lang="en-US" sz="2600" dirty="0">
                  <a:solidFill>
                    <a:srgbClr val="245289"/>
                  </a:solidFill>
                  <a:latin typeface="Open Sans"/>
                  <a:ea typeface="Open Sans"/>
                  <a:cs typeface="Open Sans"/>
                  <a:sym typeface="Open Sans"/>
                </a:rPr>
                <a:t>Rodrigo Petry Terra</a:t>
              </a:r>
            </a:p>
            <a:p>
              <a:pPr>
                <a:lnSpc>
                  <a:spcPts val="3640"/>
                </a:lnSpc>
              </a:pPr>
              <a:r>
                <a:rPr lang="en-US" sz="2600" dirty="0">
                  <a:solidFill>
                    <a:srgbClr val="245289"/>
                  </a:solidFill>
                  <a:latin typeface="Open Sans"/>
                  <a:ea typeface="Open Sans"/>
                  <a:cs typeface="Open Sans"/>
                  <a:sym typeface="Open Sans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rpterra@almeidalaw.com.br</a:t>
              </a:r>
              <a:endParaRPr lang="en-US" sz="2600" dirty="0">
                <a:solidFill>
                  <a:srgbClr val="245289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>
                <a:lnSpc>
                  <a:spcPts val="3640"/>
                </a:lnSpc>
              </a:pPr>
              <a:r>
                <a:rPr lang="en-US" sz="2600" dirty="0">
                  <a:solidFill>
                    <a:srgbClr val="245289"/>
                  </a:solidFill>
                  <a:latin typeface="Open Sans"/>
                  <a:ea typeface="Open Sans"/>
                  <a:cs typeface="Open Sans"/>
                  <a:sym typeface="Open Sans"/>
                </a:rPr>
                <a:t>(11) 96442-0389</a:t>
              </a:r>
            </a:p>
            <a:p>
              <a:pPr>
                <a:lnSpc>
                  <a:spcPts val="3640"/>
                </a:lnSpc>
              </a:pPr>
              <a:endParaRPr lang="en-US" sz="2600" dirty="0">
                <a:solidFill>
                  <a:srgbClr val="245289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>
                <a:lnSpc>
                  <a:spcPts val="3640"/>
                </a:lnSpc>
              </a:pPr>
              <a:endParaRPr lang="en-US" sz="2600" dirty="0">
                <a:solidFill>
                  <a:srgbClr val="245289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algn="r">
                <a:lnSpc>
                  <a:spcPts val="3640"/>
                </a:lnSpc>
              </a:pPr>
              <a:endParaRPr lang="en-US" sz="26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grpSp>
          <p:nvGrpSpPr>
            <p:cNvPr id="8" name="Group 9">
              <a:extLst>
                <a:ext uri="{FF2B5EF4-FFF2-40B4-BE49-F238E27FC236}">
                  <a16:creationId xmlns:a16="http://schemas.microsoft.com/office/drawing/2014/main" id="{A1EAAE43-D9C5-20AD-CAE6-63C5C9D57C86}"/>
                </a:ext>
              </a:extLst>
            </p:cNvPr>
            <p:cNvGrpSpPr/>
            <p:nvPr/>
          </p:nvGrpSpPr>
          <p:grpSpPr>
            <a:xfrm>
              <a:off x="10462329" y="3359151"/>
              <a:ext cx="2362200" cy="2209800"/>
              <a:chOff x="-1762007" y="212543"/>
              <a:chExt cx="812800" cy="812800"/>
            </a:xfrm>
          </p:grpSpPr>
          <p:sp>
            <p:nvSpPr>
              <p:cNvPr id="9" name="Freeform 10">
                <a:extLst>
                  <a:ext uri="{FF2B5EF4-FFF2-40B4-BE49-F238E27FC236}">
                    <a16:creationId xmlns:a16="http://schemas.microsoft.com/office/drawing/2014/main" id="{A3AC17DF-E090-0BCC-0AFE-6BA3D820EA1E}"/>
                  </a:ext>
                </a:extLst>
              </p:cNvPr>
              <p:cNvSpPr/>
              <p:nvPr/>
            </p:nvSpPr>
            <p:spPr>
              <a:xfrm>
                <a:off x="-1762007" y="212543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blipFill>
                <a:blip r:embed="rId5"/>
                <a:stretch>
                  <a:fillRect l="-96981" t="-7328" r="-9965" b="-30582"/>
                </a:stretch>
              </a:blipFill>
            </p:spPr>
            <p:txBody>
              <a:bodyPr/>
              <a:lstStyle/>
              <a:p>
                <a:endParaRPr lang="pt-B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29247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BF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F4D674-7C9E-D36C-93AF-8F9A3CF6A5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55E7486A-ECED-2E13-5235-B67D26C8A28B}"/>
              </a:ext>
            </a:extLst>
          </p:cNvPr>
          <p:cNvSpPr txBox="1"/>
          <p:nvPr/>
        </p:nvSpPr>
        <p:spPr>
          <a:xfrm>
            <a:off x="1990563" y="2857500"/>
            <a:ext cx="13630436" cy="7124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just">
              <a:lnSpc>
                <a:spcPts val="3640"/>
              </a:lnSpc>
              <a:buFont typeface="Arial" panose="020B0604020202020204" pitchFamily="34" charset="0"/>
              <a:buChar char="•"/>
            </a:pPr>
            <a:r>
              <a:rPr lang="pt-BR" sz="2600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Incluiu </a:t>
            </a:r>
            <a:r>
              <a:rPr lang="pt-BR" sz="2600" b="1" u="sng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previsão de regime específico</a:t>
            </a:r>
            <a:r>
              <a:rPr lang="pt-BR" sz="2600" b="1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pt-BR" sz="2600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de tributação para bens e serviços que promovessem a </a:t>
            </a:r>
            <a:r>
              <a:rPr lang="pt-BR" sz="2600" b="1" u="sng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circularidade da economia</a:t>
            </a:r>
            <a:r>
              <a:rPr lang="pt-BR" sz="2600" b="1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pt-BR" sz="2600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e a </a:t>
            </a:r>
            <a:r>
              <a:rPr lang="pt-BR" sz="2600" b="1" u="sng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sustentabilidade</a:t>
            </a:r>
            <a:r>
              <a:rPr lang="pt-BR" sz="2600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:</a:t>
            </a:r>
          </a:p>
          <a:p>
            <a:pPr marL="104142" indent="-280671" algn="just">
              <a:lnSpc>
                <a:spcPts val="3640"/>
              </a:lnSpc>
              <a:buFont typeface="Arial"/>
              <a:buChar char="•"/>
            </a:pPr>
            <a:endParaRPr lang="pt-BR" sz="2600" dirty="0">
              <a:solidFill>
                <a:srgbClr val="245289"/>
              </a:solidFill>
              <a:latin typeface="Open Sans"/>
              <a:ea typeface="Open Sans"/>
              <a:cs typeface="Open Sans"/>
            </a:endParaRPr>
          </a:p>
          <a:p>
            <a:pPr marL="104142" indent="-280671" algn="just">
              <a:lnSpc>
                <a:spcPts val="3640"/>
              </a:lnSpc>
              <a:buFont typeface="Arial"/>
              <a:buChar char="•"/>
            </a:pPr>
            <a:endParaRPr lang="pt-BR" sz="2600" dirty="0">
              <a:solidFill>
                <a:srgbClr val="245289"/>
              </a:solidFill>
              <a:latin typeface="Open Sans"/>
              <a:ea typeface="Open Sans"/>
              <a:cs typeface="Open Sans"/>
            </a:endParaRPr>
          </a:p>
          <a:p>
            <a:pPr marL="1195071" lvl="3" algn="just">
              <a:lnSpc>
                <a:spcPts val="3640"/>
              </a:lnSpc>
            </a:pPr>
            <a:r>
              <a:rPr lang="pt-BR" sz="2400" b="1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        </a:t>
            </a:r>
            <a:r>
              <a:rPr lang="pt-BR" sz="2400" b="1" u="sng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Emenda de Plenário 812 (Sen. Efraim Filho)</a:t>
            </a:r>
          </a:p>
          <a:p>
            <a:pPr marL="1363980" lvl="2" algn="just">
              <a:lnSpc>
                <a:spcPct val="107000"/>
              </a:lnSpc>
              <a:spcAft>
                <a:spcPts val="800"/>
              </a:spcAft>
            </a:pPr>
            <a:endParaRPr lang="pt-BR" sz="2400" i="1" dirty="0">
              <a:solidFill>
                <a:srgbClr val="245289"/>
              </a:solidFill>
              <a:latin typeface="Open Sans"/>
              <a:ea typeface="Open Sans"/>
              <a:cs typeface="Open Sans"/>
            </a:endParaRPr>
          </a:p>
          <a:p>
            <a:pPr marL="1821180" lvl="3" algn="just">
              <a:lnSpc>
                <a:spcPct val="107000"/>
              </a:lnSpc>
              <a:spcAft>
                <a:spcPts val="800"/>
              </a:spcAft>
            </a:pPr>
            <a:r>
              <a:rPr lang="pt-BR" sz="2400" i="1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“Art. 156-A §6º Lei complementar disporá sobre regimes específicos de tributação para:</a:t>
            </a:r>
          </a:p>
          <a:p>
            <a:pPr marL="1821180" lvl="3" algn="just">
              <a:lnSpc>
                <a:spcPct val="107000"/>
              </a:lnSpc>
              <a:spcAft>
                <a:spcPts val="800"/>
              </a:spcAft>
            </a:pPr>
            <a:endParaRPr lang="pt-BR" sz="2400" i="1" dirty="0">
              <a:solidFill>
                <a:srgbClr val="245289"/>
              </a:solidFill>
              <a:latin typeface="Open Sans"/>
              <a:ea typeface="Open Sans"/>
              <a:cs typeface="Open Sans"/>
            </a:endParaRPr>
          </a:p>
          <a:p>
            <a:pPr marL="1821180" lvl="3" algn="just">
              <a:lnSpc>
                <a:spcPct val="107000"/>
              </a:lnSpc>
              <a:spcAft>
                <a:spcPts val="800"/>
              </a:spcAft>
            </a:pPr>
            <a:r>
              <a:rPr lang="pt-BR" sz="2400" i="1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IX – bens e serviços que promovam a circularidade da economia e a sustentabilidade no uso de recurso naturais.”</a:t>
            </a:r>
          </a:p>
          <a:p>
            <a:pPr marL="1821180" lvl="3" algn="just">
              <a:lnSpc>
                <a:spcPct val="107000"/>
              </a:lnSpc>
              <a:spcAft>
                <a:spcPts val="800"/>
              </a:spcAft>
            </a:pPr>
            <a:endParaRPr lang="pt-BR" sz="2600" dirty="0">
              <a:solidFill>
                <a:srgbClr val="245289"/>
              </a:solidFill>
              <a:latin typeface="Open Sans"/>
              <a:ea typeface="Open Sans"/>
              <a:cs typeface="Open Sans"/>
            </a:endParaRPr>
          </a:p>
          <a:p>
            <a:pPr marL="1821180" lvl="3" algn="just">
              <a:lnSpc>
                <a:spcPct val="107000"/>
              </a:lnSpc>
              <a:spcAft>
                <a:spcPts val="800"/>
              </a:spcAft>
            </a:pPr>
            <a:endParaRPr lang="pt-BR" sz="2600" dirty="0">
              <a:solidFill>
                <a:srgbClr val="245289"/>
              </a:solidFill>
              <a:latin typeface="Open Sans"/>
              <a:ea typeface="Open Sans"/>
              <a:cs typeface="Open Sans"/>
            </a:endParaRPr>
          </a:p>
          <a:p>
            <a:pPr marL="1821180" lvl="3" algn="just">
              <a:lnSpc>
                <a:spcPct val="107000"/>
              </a:lnSpc>
              <a:spcAft>
                <a:spcPts val="800"/>
              </a:spcAft>
            </a:pPr>
            <a:endParaRPr lang="pt-BR" sz="2600" dirty="0">
              <a:solidFill>
                <a:srgbClr val="245289"/>
              </a:solidFill>
              <a:latin typeface="Open Sans"/>
              <a:ea typeface="Open Sans"/>
              <a:cs typeface="Open Sans"/>
            </a:endParaRPr>
          </a:p>
          <a:p>
            <a:pPr marL="104142" indent="-280671" algn="just">
              <a:lnSpc>
                <a:spcPts val="3640"/>
              </a:lnSpc>
              <a:buFont typeface="Arial"/>
              <a:buChar char="•"/>
            </a:pPr>
            <a:r>
              <a:rPr lang="pt-BR" sz="2600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Aprovada e incluída no relatório do Sen. Eduardo Braga.</a:t>
            </a:r>
          </a:p>
          <a:p>
            <a:pPr marL="1363980" lvl="2" algn="just">
              <a:lnSpc>
                <a:spcPct val="107000"/>
              </a:lnSpc>
              <a:spcAft>
                <a:spcPts val="800"/>
              </a:spcAft>
            </a:pPr>
            <a:endParaRPr lang="pt-BR" sz="2400" i="1" dirty="0">
              <a:solidFill>
                <a:srgbClr val="245289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95571B7D-53E6-7678-6D2F-D68574D17BC0}"/>
              </a:ext>
            </a:extLst>
          </p:cNvPr>
          <p:cNvSpPr txBox="1"/>
          <p:nvPr/>
        </p:nvSpPr>
        <p:spPr>
          <a:xfrm>
            <a:off x="1990563" y="1446126"/>
            <a:ext cx="10734837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629"/>
              </a:lnSpc>
            </a:pPr>
            <a:r>
              <a:rPr lang="en-US" sz="4400" b="1" spc="-68" dirty="0">
                <a:solidFill>
                  <a:srgbClr val="24528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 1"/>
              </a:rPr>
              <a:t>1. </a:t>
            </a:r>
            <a:r>
              <a:rPr lang="en-US" sz="4400" b="1" u="sng" spc="-68" dirty="0">
                <a:solidFill>
                  <a:srgbClr val="24528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 1"/>
              </a:rPr>
              <a:t>PEC 45/2019 no Senado</a:t>
            </a:r>
          </a:p>
        </p:txBody>
      </p:sp>
      <p:sp>
        <p:nvSpPr>
          <p:cNvPr id="6" name="Freeform 3">
            <a:extLst>
              <a:ext uri="{FF2B5EF4-FFF2-40B4-BE49-F238E27FC236}">
                <a16:creationId xmlns:a16="http://schemas.microsoft.com/office/drawing/2014/main" id="{379CB749-43BC-0C5C-4B6D-C78B2DC8EAAF}"/>
              </a:ext>
            </a:extLst>
          </p:cNvPr>
          <p:cNvSpPr/>
          <p:nvPr/>
        </p:nvSpPr>
        <p:spPr>
          <a:xfrm>
            <a:off x="15621000" y="338032"/>
            <a:ext cx="2457126" cy="1106865"/>
          </a:xfrm>
          <a:custGeom>
            <a:avLst/>
            <a:gdLst/>
            <a:ahLst/>
            <a:cxnLst/>
            <a:rect l="l" t="t" r="r" b="b"/>
            <a:pathLst>
              <a:path w="7283994" h="2823330">
                <a:moveTo>
                  <a:pt x="0" y="0"/>
                </a:moveTo>
                <a:lnTo>
                  <a:pt x="7283993" y="0"/>
                </a:lnTo>
                <a:lnTo>
                  <a:pt x="7283993" y="2823330"/>
                </a:lnTo>
                <a:lnTo>
                  <a:pt x="0" y="28233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864" t="-69821" r="-17108" b="-31299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DBF28EED-12DA-9E1D-E05D-E8B8A8A0B0B6}"/>
              </a:ext>
            </a:extLst>
          </p:cNvPr>
          <p:cNvSpPr/>
          <p:nvPr/>
        </p:nvSpPr>
        <p:spPr>
          <a:xfrm rot="-5400000">
            <a:off x="14925724" y="6897684"/>
            <a:ext cx="3449685" cy="3328946"/>
          </a:xfrm>
          <a:custGeom>
            <a:avLst/>
            <a:gdLst/>
            <a:ahLst/>
            <a:cxnLst/>
            <a:rect l="l" t="t" r="r" b="b"/>
            <a:pathLst>
              <a:path w="3449685" h="3328946">
                <a:moveTo>
                  <a:pt x="0" y="0"/>
                </a:moveTo>
                <a:lnTo>
                  <a:pt x="3449685" y="0"/>
                </a:lnTo>
                <a:lnTo>
                  <a:pt x="3449685" y="3328947"/>
                </a:lnTo>
                <a:lnTo>
                  <a:pt x="0" y="332894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B2415470-3D4B-BBCE-76DF-4F4474A2FC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20400" y="8832271"/>
            <a:ext cx="1020097" cy="1020097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6571DB9A-45E5-09F8-163A-953DFC9698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20400" y="4613142"/>
            <a:ext cx="685799" cy="718983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CB527477-394C-2740-EA08-6D88343F0BCC}"/>
              </a:ext>
            </a:extLst>
          </p:cNvPr>
          <p:cNvSpPr/>
          <p:nvPr/>
        </p:nvSpPr>
        <p:spPr>
          <a:xfrm>
            <a:off x="3200400" y="4381500"/>
            <a:ext cx="12725400" cy="37338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8864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BF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825F24-6AA9-A8F2-7FB1-38D886321A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E713C85F-DED4-F68D-96E6-851CC3703999}"/>
              </a:ext>
            </a:extLst>
          </p:cNvPr>
          <p:cNvSpPr txBox="1"/>
          <p:nvPr/>
        </p:nvSpPr>
        <p:spPr>
          <a:xfrm>
            <a:off x="1990563" y="1446126"/>
            <a:ext cx="10734837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629"/>
              </a:lnSpc>
            </a:pPr>
            <a:r>
              <a:rPr lang="en-US" sz="4400" b="1" spc="-68" dirty="0">
                <a:solidFill>
                  <a:srgbClr val="24528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 1"/>
              </a:rPr>
              <a:t>1. </a:t>
            </a:r>
            <a:r>
              <a:rPr lang="en-US" sz="4400" b="1" u="sng" spc="-68" dirty="0">
                <a:solidFill>
                  <a:srgbClr val="24528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 1"/>
              </a:rPr>
              <a:t>PEC 45/2019 no Senado Federal</a:t>
            </a:r>
          </a:p>
        </p:txBody>
      </p:sp>
      <p:sp>
        <p:nvSpPr>
          <p:cNvPr id="6" name="Freeform 3">
            <a:extLst>
              <a:ext uri="{FF2B5EF4-FFF2-40B4-BE49-F238E27FC236}">
                <a16:creationId xmlns:a16="http://schemas.microsoft.com/office/drawing/2014/main" id="{CE0EECD9-50BF-2FF1-60C6-7FAEE2CF3ABA}"/>
              </a:ext>
            </a:extLst>
          </p:cNvPr>
          <p:cNvSpPr/>
          <p:nvPr/>
        </p:nvSpPr>
        <p:spPr>
          <a:xfrm>
            <a:off x="15621000" y="338032"/>
            <a:ext cx="2457126" cy="1106865"/>
          </a:xfrm>
          <a:custGeom>
            <a:avLst/>
            <a:gdLst/>
            <a:ahLst/>
            <a:cxnLst/>
            <a:rect l="l" t="t" r="r" b="b"/>
            <a:pathLst>
              <a:path w="7283994" h="2823330">
                <a:moveTo>
                  <a:pt x="0" y="0"/>
                </a:moveTo>
                <a:lnTo>
                  <a:pt x="7283993" y="0"/>
                </a:lnTo>
                <a:lnTo>
                  <a:pt x="7283993" y="2823330"/>
                </a:lnTo>
                <a:lnTo>
                  <a:pt x="0" y="28233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864" t="-69821" r="-17108" b="-31299"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8C9707BE-D510-0EE5-5BB0-F6D29DB510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49400" y="6130466"/>
            <a:ext cx="762000" cy="762000"/>
          </a:xfrm>
          <a:prstGeom prst="rect">
            <a:avLst/>
          </a:prstGeom>
        </p:spPr>
      </p:pic>
      <p:sp>
        <p:nvSpPr>
          <p:cNvPr id="9" name="Freeform 2">
            <a:extLst>
              <a:ext uri="{FF2B5EF4-FFF2-40B4-BE49-F238E27FC236}">
                <a16:creationId xmlns:a16="http://schemas.microsoft.com/office/drawing/2014/main" id="{EC63B4F8-0E7E-4077-D4EA-37E1710085A0}"/>
              </a:ext>
            </a:extLst>
          </p:cNvPr>
          <p:cNvSpPr/>
          <p:nvPr/>
        </p:nvSpPr>
        <p:spPr>
          <a:xfrm>
            <a:off x="0" y="6637663"/>
            <a:ext cx="3981126" cy="3803634"/>
          </a:xfrm>
          <a:custGeom>
            <a:avLst/>
            <a:gdLst/>
            <a:ahLst/>
            <a:cxnLst/>
            <a:rect l="l" t="t" r="r" b="b"/>
            <a:pathLst>
              <a:path w="3981126" h="3803634">
                <a:moveTo>
                  <a:pt x="0" y="0"/>
                </a:moveTo>
                <a:lnTo>
                  <a:pt x="3981126" y="0"/>
                </a:lnTo>
                <a:lnTo>
                  <a:pt x="3981126" y="3803634"/>
                </a:lnTo>
                <a:lnTo>
                  <a:pt x="0" y="380363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F0E0BFC1-1FD9-0D05-3702-8B8C47AB1DC3}"/>
              </a:ext>
            </a:extLst>
          </p:cNvPr>
          <p:cNvGrpSpPr/>
          <p:nvPr/>
        </p:nvGrpSpPr>
        <p:grpSpPr>
          <a:xfrm>
            <a:off x="1990562" y="2628900"/>
            <a:ext cx="14152170" cy="7179365"/>
            <a:chOff x="1983695" y="3147252"/>
            <a:chExt cx="13842833" cy="7179365"/>
          </a:xfrm>
        </p:grpSpPr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B28621CF-7D58-5683-F8D3-937959B51B0F}"/>
                </a:ext>
              </a:extLst>
            </p:cNvPr>
            <p:cNvSpPr txBox="1"/>
            <p:nvPr/>
          </p:nvSpPr>
          <p:spPr>
            <a:xfrm>
              <a:off x="1983695" y="3147252"/>
              <a:ext cx="13332504" cy="419691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457200" indent="-457200" algn="just">
                <a:lnSpc>
                  <a:spcPts val="3640"/>
                </a:lnSpc>
                <a:buFont typeface="Arial" panose="020B0604020202020204" pitchFamily="34" charset="0"/>
                <a:buChar char="•"/>
              </a:pPr>
              <a:r>
                <a:rPr lang="pt-BR" sz="2600" dirty="0">
                  <a:solidFill>
                    <a:srgbClr val="245289"/>
                  </a:solidFill>
                  <a:latin typeface="Open Sans"/>
                  <a:ea typeface="Open Sans"/>
                  <a:cs typeface="Open Sans"/>
                </a:rPr>
                <a:t>Texto da PEC 45/2019 devolvido à Câmara dos Deputados com o teor da Emenda 812    incluído:</a:t>
              </a:r>
            </a:p>
            <a:p>
              <a:pPr marL="737871" lvl="1" indent="-457200" algn="just">
                <a:lnSpc>
                  <a:spcPts val="3640"/>
                </a:lnSpc>
                <a:buFont typeface="Arial" panose="020B0604020202020204" pitchFamily="34" charset="0"/>
                <a:buChar char="•"/>
              </a:pPr>
              <a:endParaRPr lang="pt-BR" sz="2400" i="1" dirty="0">
                <a:solidFill>
                  <a:srgbClr val="245289"/>
                </a:solidFill>
                <a:latin typeface="Open Sans"/>
                <a:ea typeface="Open Sans"/>
                <a:cs typeface="Open Sans"/>
              </a:endParaRPr>
            </a:p>
            <a:p>
              <a:pPr marL="1363980" lvl="2" algn="just">
                <a:lnSpc>
                  <a:spcPct val="107000"/>
                </a:lnSpc>
                <a:spcAft>
                  <a:spcPts val="800"/>
                </a:spcAft>
              </a:pPr>
              <a:r>
                <a:rPr lang="pt-BR" sz="2400" i="1" dirty="0">
                  <a:solidFill>
                    <a:srgbClr val="245289"/>
                  </a:solidFill>
                  <a:latin typeface="Open Sans"/>
                  <a:ea typeface="Open Sans"/>
                  <a:cs typeface="Open Sans"/>
                </a:rPr>
                <a:t>“Art. 156-A §6º Lei complementar disporá sobre regimes específicos de tributação para:</a:t>
              </a:r>
            </a:p>
            <a:p>
              <a:pPr marL="1363980" lvl="2" algn="just">
                <a:lnSpc>
                  <a:spcPct val="107000"/>
                </a:lnSpc>
                <a:spcAft>
                  <a:spcPts val="800"/>
                </a:spcAft>
              </a:pPr>
              <a:endParaRPr lang="pt-BR" sz="2400" i="1" dirty="0">
                <a:solidFill>
                  <a:srgbClr val="245289"/>
                </a:solidFill>
                <a:latin typeface="Open Sans"/>
                <a:ea typeface="Open Sans"/>
                <a:cs typeface="Open Sans"/>
              </a:endParaRPr>
            </a:p>
            <a:p>
              <a:pPr marL="1363980" lvl="2" algn="just">
                <a:lnSpc>
                  <a:spcPct val="107000"/>
                </a:lnSpc>
                <a:spcAft>
                  <a:spcPts val="800"/>
                </a:spcAft>
              </a:pPr>
              <a:r>
                <a:rPr lang="pt-BR" sz="2400" i="1" dirty="0">
                  <a:solidFill>
                    <a:srgbClr val="245289"/>
                  </a:solidFill>
                  <a:latin typeface="Open Sans"/>
                  <a:ea typeface="Open Sans"/>
                  <a:cs typeface="Open Sans"/>
                </a:rPr>
                <a:t>IX – bens e serviços que promovam a economia circular visando à sustentabilidade no uso de recursos naturais”</a:t>
              </a:r>
            </a:p>
            <a:p>
              <a:pPr marL="1363980" lvl="2" algn="just">
                <a:lnSpc>
                  <a:spcPct val="107000"/>
                </a:lnSpc>
                <a:spcAft>
                  <a:spcPts val="800"/>
                </a:spcAft>
              </a:pPr>
              <a:endParaRPr lang="pt-BR" sz="2400" i="1" dirty="0">
                <a:solidFill>
                  <a:srgbClr val="245289"/>
                </a:solidFill>
                <a:latin typeface="Open Sans"/>
                <a:ea typeface="Open Sans"/>
                <a:cs typeface="Open Sans"/>
              </a:endParaRPr>
            </a:p>
            <a:p>
              <a:pPr marL="280671" indent="-457200" algn="just">
                <a:lnSpc>
                  <a:spcPts val="3640"/>
                </a:lnSpc>
                <a:spcAft>
                  <a:spcPts val="800"/>
                </a:spcAft>
                <a:buFont typeface="Arial" panose="020B0604020202020204" pitchFamily="34" charset="0"/>
                <a:buChar char="•"/>
              </a:pPr>
              <a:r>
                <a:rPr lang="pt-BR" sz="2600" b="1" u="sng" dirty="0">
                  <a:solidFill>
                    <a:srgbClr val="245289"/>
                  </a:solidFill>
                  <a:latin typeface="Open Sans"/>
                  <a:ea typeface="Open Sans"/>
                  <a:cs typeface="Open Sans"/>
                </a:rPr>
                <a:t>Dispositivo retirado</a:t>
              </a:r>
              <a:r>
                <a:rPr lang="pt-BR" sz="2600" dirty="0">
                  <a:solidFill>
                    <a:srgbClr val="245289"/>
                  </a:solidFill>
                  <a:latin typeface="Open Sans"/>
                  <a:ea typeface="Open Sans"/>
                  <a:cs typeface="Open Sans"/>
                </a:rPr>
                <a:t> quando o texto retornou para Câmara dos Deputados.</a:t>
              </a:r>
            </a:p>
          </p:txBody>
        </p:sp>
        <p:cxnSp>
          <p:nvCxnSpPr>
            <p:cNvPr id="11" name="Conector: Angulado 10">
              <a:extLst>
                <a:ext uri="{FF2B5EF4-FFF2-40B4-BE49-F238E27FC236}">
                  <a16:creationId xmlns:a16="http://schemas.microsoft.com/office/drawing/2014/main" id="{B82C29F0-E218-81C9-4587-72E5012E0A77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4436498" y="7720708"/>
              <a:ext cx="909156" cy="618819"/>
            </a:xfrm>
            <a:prstGeom prst="bentConnector3">
              <a:avLst>
                <a:gd name="adj1" fmla="val 100289"/>
              </a:avLst>
            </a:prstGeom>
            <a:ln w="38100">
              <a:solidFill>
                <a:srgbClr val="245289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Agrupar 25">
              <a:extLst>
                <a:ext uri="{FF2B5EF4-FFF2-40B4-BE49-F238E27FC236}">
                  <a16:creationId xmlns:a16="http://schemas.microsoft.com/office/drawing/2014/main" id="{74F2F724-7A06-911D-88CA-4171E64E30D5}"/>
                </a:ext>
              </a:extLst>
            </p:cNvPr>
            <p:cNvGrpSpPr/>
            <p:nvPr/>
          </p:nvGrpSpPr>
          <p:grpSpPr>
            <a:xfrm>
              <a:off x="5367827" y="7899677"/>
              <a:ext cx="10458701" cy="2426940"/>
              <a:chOff x="5367827" y="7899677"/>
              <a:chExt cx="10458701" cy="2426940"/>
            </a:xfrm>
          </p:grpSpPr>
          <p:sp>
            <p:nvSpPr>
              <p:cNvPr id="23" name="CaixaDeTexto 22">
                <a:extLst>
                  <a:ext uri="{FF2B5EF4-FFF2-40B4-BE49-F238E27FC236}">
                    <a16:creationId xmlns:a16="http://schemas.microsoft.com/office/drawing/2014/main" id="{581F89AF-B217-CD50-8B35-E20763DA509A}"/>
                  </a:ext>
                </a:extLst>
              </p:cNvPr>
              <p:cNvSpPr txBox="1"/>
              <p:nvPr/>
            </p:nvSpPr>
            <p:spPr>
              <a:xfrm>
                <a:off x="9387628" y="9495620"/>
                <a:ext cx="64389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2400" b="1" u="sng" dirty="0">
                    <a:solidFill>
                      <a:srgbClr val="FF0000"/>
                    </a:solidFill>
                    <a:latin typeface="Open Sans"/>
                    <a:ea typeface="Open Sans"/>
                    <a:cs typeface="Open Sans"/>
                  </a:rPr>
                  <a:t>RETROCESSO</a:t>
                </a:r>
                <a:r>
                  <a:rPr lang="pt-BR" sz="2400" b="1" dirty="0">
                    <a:solidFill>
                      <a:srgbClr val="FF0000"/>
                    </a:solidFill>
                    <a:latin typeface="Open Sans"/>
                    <a:ea typeface="Open Sans"/>
                    <a:cs typeface="Open Sans"/>
                  </a:rPr>
                  <a:t> para o desenvolvimento da cadeia da reciclagem do país.</a:t>
                </a:r>
              </a:p>
            </p:txBody>
          </p:sp>
          <p:sp>
            <p:nvSpPr>
              <p:cNvPr id="24" name="Retângulo: Cantos Arredondados 23">
                <a:extLst>
                  <a:ext uri="{FF2B5EF4-FFF2-40B4-BE49-F238E27FC236}">
                    <a16:creationId xmlns:a16="http://schemas.microsoft.com/office/drawing/2014/main" id="{DB34D9FB-33E9-EB03-2DCA-95703C546792}"/>
                  </a:ext>
                </a:extLst>
              </p:cNvPr>
              <p:cNvSpPr/>
              <p:nvPr/>
            </p:nvSpPr>
            <p:spPr>
              <a:xfrm>
                <a:off x="5367827" y="7899677"/>
                <a:ext cx="6496050" cy="1142999"/>
              </a:xfrm>
              <a:prstGeom prst="roundRect">
                <a:avLst/>
              </a:prstGeom>
              <a:noFill/>
              <a:ln w="28575" cap="flat" cmpd="sng" algn="ctr">
                <a:solidFill>
                  <a:srgbClr val="245289"/>
                </a:solidFill>
                <a:prstDash val="sys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</p:grpSp>
      </p:grpSp>
      <p:cxnSp>
        <p:nvCxnSpPr>
          <p:cNvPr id="25" name="Conector: Angulado 24">
            <a:extLst>
              <a:ext uri="{FF2B5EF4-FFF2-40B4-BE49-F238E27FC236}">
                <a16:creationId xmlns:a16="http://schemas.microsoft.com/office/drawing/2014/main" id="{437D473C-DED5-01FC-33A3-6710A730C481}"/>
              </a:ext>
            </a:extLst>
          </p:cNvPr>
          <p:cNvCxnSpPr>
            <a:cxnSpLocks/>
          </p:cNvCxnSpPr>
          <p:nvPr/>
        </p:nvCxnSpPr>
        <p:spPr>
          <a:xfrm>
            <a:off x="8644427" y="8772981"/>
            <a:ext cx="893396" cy="619786"/>
          </a:xfrm>
          <a:prstGeom prst="bentConnector3">
            <a:avLst>
              <a:gd name="adj1" fmla="val 2126"/>
            </a:avLst>
          </a:prstGeom>
          <a:ln w="38100">
            <a:solidFill>
              <a:srgbClr val="245289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097CDAA1-CE19-B173-EE30-D1827E524594}"/>
              </a:ext>
            </a:extLst>
          </p:cNvPr>
          <p:cNvSpPr txBox="1"/>
          <p:nvPr/>
        </p:nvSpPr>
        <p:spPr>
          <a:xfrm>
            <a:off x="5445033" y="7550845"/>
            <a:ext cx="66464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u="sng" dirty="0">
                <a:solidFill>
                  <a:srgbClr val="FF0000"/>
                </a:solidFill>
                <a:latin typeface="Open Sans"/>
                <a:ea typeface="Open Sans"/>
                <a:cs typeface="Open Sans"/>
              </a:rPr>
              <a:t>EQUIPAROU</a:t>
            </a:r>
            <a:r>
              <a:rPr lang="pt-BR" sz="2400" b="1" dirty="0">
                <a:solidFill>
                  <a:srgbClr val="FF0000"/>
                </a:solidFill>
                <a:latin typeface="Open Sans"/>
                <a:ea typeface="Open Sans"/>
                <a:cs typeface="Open Sans"/>
              </a:rPr>
              <a:t> a carga tributária dos insumos virgens e reciclados.</a:t>
            </a:r>
          </a:p>
        </p:txBody>
      </p:sp>
      <p:sp>
        <p:nvSpPr>
          <p:cNvPr id="29" name="Retângulo: Cantos Arredondados 28">
            <a:extLst>
              <a:ext uri="{FF2B5EF4-FFF2-40B4-BE49-F238E27FC236}">
                <a16:creationId xmlns:a16="http://schemas.microsoft.com/office/drawing/2014/main" id="{8CCE91AE-37ED-9CA6-E2B1-C9A2DD387AB7}"/>
              </a:ext>
            </a:extLst>
          </p:cNvPr>
          <p:cNvSpPr/>
          <p:nvPr/>
        </p:nvSpPr>
        <p:spPr>
          <a:xfrm>
            <a:off x="9633046" y="8843188"/>
            <a:ext cx="6485548" cy="1047576"/>
          </a:xfrm>
          <a:prstGeom prst="roundRect">
            <a:avLst/>
          </a:prstGeom>
          <a:noFill/>
          <a:ln w="28575" cap="flat" cmpd="sng" algn="ctr">
            <a:solidFill>
              <a:srgbClr val="245289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3A2AA74D-2AB2-47FD-4AAA-DBCD7AA2127F}"/>
              </a:ext>
            </a:extLst>
          </p:cNvPr>
          <p:cNvSpPr/>
          <p:nvPr/>
        </p:nvSpPr>
        <p:spPr>
          <a:xfrm>
            <a:off x="3200400" y="3771900"/>
            <a:ext cx="12725400" cy="221608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3903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B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990562" y="2933700"/>
            <a:ext cx="13630437" cy="6517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just">
              <a:lnSpc>
                <a:spcPts val="3640"/>
              </a:lnSpc>
              <a:buFont typeface="Arial" panose="020B0604020202020204" pitchFamily="34" charset="0"/>
              <a:buChar char="•"/>
            </a:pPr>
            <a:r>
              <a:rPr lang="pt-BR" sz="2600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Apenas autoriza a </a:t>
            </a:r>
            <a:r>
              <a:rPr lang="pt-BR" sz="2600" b="1" u="sng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concessão de crédito presumido</a:t>
            </a:r>
            <a:r>
              <a:rPr lang="pt-BR" sz="2600" b="1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pt-BR" sz="2600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ao adquirente de resíduos e demais materiais recicláveis de pessoa física, cooperativa ou de outra forma de organização popular:</a:t>
            </a:r>
          </a:p>
          <a:p>
            <a:pPr marL="457200" indent="-457200" algn="just">
              <a:lnSpc>
                <a:spcPts val="3640"/>
              </a:lnSpc>
              <a:buFont typeface="Arial" panose="020B0604020202020204" pitchFamily="34" charset="0"/>
              <a:buChar char="•"/>
            </a:pPr>
            <a:endParaRPr lang="pt-BR" sz="2600" dirty="0">
              <a:solidFill>
                <a:srgbClr val="245289"/>
              </a:solidFill>
              <a:latin typeface="Open Sans"/>
              <a:ea typeface="Open Sans"/>
              <a:cs typeface="Open Sans"/>
            </a:endParaRPr>
          </a:p>
          <a:p>
            <a:pPr marL="1363980" lvl="2" algn="just">
              <a:lnSpc>
                <a:spcPct val="107000"/>
              </a:lnSpc>
              <a:spcAft>
                <a:spcPts val="800"/>
              </a:spcAft>
            </a:pPr>
            <a:endParaRPr lang="pt-BR" sz="2400" i="1" dirty="0">
              <a:solidFill>
                <a:srgbClr val="245289"/>
              </a:solidFill>
              <a:latin typeface="Open Sans"/>
              <a:ea typeface="Open Sans"/>
              <a:cs typeface="Open Sans"/>
            </a:endParaRPr>
          </a:p>
          <a:p>
            <a:pPr marL="1363980" lvl="2" algn="just">
              <a:lnSpc>
                <a:spcPct val="107000"/>
              </a:lnSpc>
              <a:spcAft>
                <a:spcPts val="800"/>
              </a:spcAft>
            </a:pPr>
            <a:r>
              <a:rPr lang="pt-BR" sz="2400" i="1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“Art. 9º §6º Observado o disposto no § 5º, I, é </a:t>
            </a:r>
            <a:r>
              <a:rPr lang="pt-BR" sz="2400" b="1" i="1" u="sng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autorizada a concessão de crédito ao contribuinte adquirente de</a:t>
            </a:r>
            <a:r>
              <a:rPr lang="pt-BR" sz="2400" i="1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:</a:t>
            </a:r>
          </a:p>
          <a:p>
            <a:pPr marL="1363980" lvl="2" algn="just">
              <a:lnSpc>
                <a:spcPct val="107000"/>
              </a:lnSpc>
              <a:spcAft>
                <a:spcPts val="800"/>
              </a:spcAft>
            </a:pPr>
            <a:endParaRPr lang="pt-BR" sz="2400" i="1" dirty="0">
              <a:solidFill>
                <a:srgbClr val="245289"/>
              </a:solidFill>
              <a:latin typeface="Open Sans"/>
              <a:ea typeface="Open Sans"/>
              <a:cs typeface="Open Sans"/>
            </a:endParaRPr>
          </a:p>
          <a:p>
            <a:pPr marL="1363980" lvl="2" algn="just">
              <a:lnSpc>
                <a:spcPct val="107000"/>
              </a:lnSpc>
              <a:spcAft>
                <a:spcPts val="800"/>
              </a:spcAft>
            </a:pPr>
            <a:r>
              <a:rPr lang="pt-BR" sz="2400" i="1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II - </a:t>
            </a:r>
            <a:r>
              <a:rPr lang="pt-BR" sz="2400" b="1" i="1" u="sng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resíduos e demais materiais destinados à reciclagem</a:t>
            </a:r>
            <a:r>
              <a:rPr lang="pt-BR" sz="2400" i="1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, reutilização ou logística reversa, de pessoa física, cooperativa ou outra forma de organização popular.”</a:t>
            </a:r>
          </a:p>
          <a:p>
            <a:pPr marL="449580" algn="just">
              <a:lnSpc>
                <a:spcPct val="107000"/>
              </a:lnSpc>
              <a:spcAft>
                <a:spcPts val="800"/>
              </a:spcAft>
            </a:pPr>
            <a:endParaRPr lang="pt-BR" sz="2400" i="1" dirty="0">
              <a:solidFill>
                <a:srgbClr val="245289"/>
              </a:solidFill>
              <a:latin typeface="Open Sans"/>
              <a:ea typeface="Open Sans"/>
              <a:cs typeface="Open Sans"/>
            </a:endParaRPr>
          </a:p>
          <a:p>
            <a:pPr marL="449580" algn="just">
              <a:lnSpc>
                <a:spcPct val="107000"/>
              </a:lnSpc>
              <a:spcAft>
                <a:spcPts val="800"/>
              </a:spcAft>
            </a:pPr>
            <a:endParaRPr lang="pt-BR" sz="2400" i="1" dirty="0">
              <a:solidFill>
                <a:srgbClr val="245289"/>
              </a:solidFill>
              <a:latin typeface="Open Sans"/>
              <a:ea typeface="Open Sans"/>
              <a:cs typeface="Open Sans"/>
            </a:endParaRPr>
          </a:p>
          <a:p>
            <a:pPr marL="457200" indent="-457200" algn="just">
              <a:lnSpc>
                <a:spcPts val="364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600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Benefício </a:t>
            </a:r>
            <a:r>
              <a:rPr lang="pt-BR" sz="2600" b="1" u="sng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bastante singelo</a:t>
            </a:r>
            <a:r>
              <a:rPr lang="pt-BR" sz="2600" b="1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pt-BR" sz="2600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para incentivar a economia circular e o desenvolvimento sustentável do país.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990563" y="1446126"/>
            <a:ext cx="11420637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629"/>
              </a:lnSpc>
            </a:pPr>
            <a:r>
              <a:rPr lang="en-US" sz="4400" b="1" spc="-68" dirty="0">
                <a:solidFill>
                  <a:srgbClr val="24528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 1"/>
              </a:rPr>
              <a:t>2. </a:t>
            </a:r>
            <a:r>
              <a:rPr lang="en-US" sz="4400" b="1" u="sng" spc="-68" dirty="0">
                <a:solidFill>
                  <a:srgbClr val="24528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 1"/>
              </a:rPr>
              <a:t>Emenda Constitucional (EC) nº 132/2023</a:t>
            </a:r>
          </a:p>
        </p:txBody>
      </p:sp>
      <p:sp>
        <p:nvSpPr>
          <p:cNvPr id="6" name="Freeform 3">
            <a:extLst>
              <a:ext uri="{FF2B5EF4-FFF2-40B4-BE49-F238E27FC236}">
                <a16:creationId xmlns:a16="http://schemas.microsoft.com/office/drawing/2014/main" id="{E9D66C3F-4E56-ABD5-56A6-F47D1FF3AF2B}"/>
              </a:ext>
            </a:extLst>
          </p:cNvPr>
          <p:cNvSpPr/>
          <p:nvPr/>
        </p:nvSpPr>
        <p:spPr>
          <a:xfrm>
            <a:off x="15621000" y="338032"/>
            <a:ext cx="2457126" cy="1106865"/>
          </a:xfrm>
          <a:custGeom>
            <a:avLst/>
            <a:gdLst/>
            <a:ahLst/>
            <a:cxnLst/>
            <a:rect l="l" t="t" r="r" b="b"/>
            <a:pathLst>
              <a:path w="7283994" h="2823330">
                <a:moveTo>
                  <a:pt x="0" y="0"/>
                </a:moveTo>
                <a:lnTo>
                  <a:pt x="7283993" y="0"/>
                </a:lnTo>
                <a:lnTo>
                  <a:pt x="7283993" y="2823330"/>
                </a:lnTo>
                <a:lnTo>
                  <a:pt x="0" y="28233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864" t="-69821" r="-17108" b="-31299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2">
            <a:extLst>
              <a:ext uri="{FF2B5EF4-FFF2-40B4-BE49-F238E27FC236}">
                <a16:creationId xmlns:a16="http://schemas.microsoft.com/office/drawing/2014/main" id="{E82EE7D0-5F59-0E4C-6356-021F2D6B09FD}"/>
              </a:ext>
            </a:extLst>
          </p:cNvPr>
          <p:cNvSpPr/>
          <p:nvPr/>
        </p:nvSpPr>
        <p:spPr>
          <a:xfrm rot="-5400000">
            <a:off x="14898685" y="6897684"/>
            <a:ext cx="3449685" cy="3328946"/>
          </a:xfrm>
          <a:custGeom>
            <a:avLst/>
            <a:gdLst/>
            <a:ahLst/>
            <a:cxnLst/>
            <a:rect l="l" t="t" r="r" b="b"/>
            <a:pathLst>
              <a:path w="3449685" h="3328946">
                <a:moveTo>
                  <a:pt x="0" y="0"/>
                </a:moveTo>
                <a:lnTo>
                  <a:pt x="3449685" y="0"/>
                </a:lnTo>
                <a:lnTo>
                  <a:pt x="3449685" y="3328947"/>
                </a:lnTo>
                <a:lnTo>
                  <a:pt x="0" y="332894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870CE52F-1163-70B4-A8E2-4807E05DA263}"/>
              </a:ext>
            </a:extLst>
          </p:cNvPr>
          <p:cNvSpPr/>
          <p:nvPr/>
        </p:nvSpPr>
        <p:spPr>
          <a:xfrm>
            <a:off x="3048000" y="4914900"/>
            <a:ext cx="12725400" cy="280105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BF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F398D2-9B8D-8A9F-534A-8D01F0D892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52911935-9606-CD58-FB6F-72B5C6406825}"/>
              </a:ext>
            </a:extLst>
          </p:cNvPr>
          <p:cNvSpPr txBox="1"/>
          <p:nvPr/>
        </p:nvSpPr>
        <p:spPr>
          <a:xfrm>
            <a:off x="1990563" y="1446126"/>
            <a:ext cx="10734837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629"/>
              </a:lnSpc>
            </a:pPr>
            <a:r>
              <a:rPr lang="en-US" sz="4400" b="1" spc="-68" dirty="0">
                <a:solidFill>
                  <a:srgbClr val="24528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 1"/>
              </a:rPr>
              <a:t>3. </a:t>
            </a:r>
            <a:r>
              <a:rPr lang="en-US" sz="4400" b="1" u="sng" spc="-68" dirty="0">
                <a:solidFill>
                  <a:srgbClr val="24528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 1"/>
              </a:rPr>
              <a:t>PLP 68/2024 - Regulamentação</a:t>
            </a:r>
          </a:p>
        </p:txBody>
      </p:sp>
      <p:sp>
        <p:nvSpPr>
          <p:cNvPr id="6" name="Freeform 3">
            <a:extLst>
              <a:ext uri="{FF2B5EF4-FFF2-40B4-BE49-F238E27FC236}">
                <a16:creationId xmlns:a16="http://schemas.microsoft.com/office/drawing/2014/main" id="{C82B8C68-86CE-410F-837C-BAECCDAF401F}"/>
              </a:ext>
            </a:extLst>
          </p:cNvPr>
          <p:cNvSpPr/>
          <p:nvPr/>
        </p:nvSpPr>
        <p:spPr>
          <a:xfrm>
            <a:off x="15621000" y="338032"/>
            <a:ext cx="2457126" cy="1106865"/>
          </a:xfrm>
          <a:custGeom>
            <a:avLst/>
            <a:gdLst/>
            <a:ahLst/>
            <a:cxnLst/>
            <a:rect l="l" t="t" r="r" b="b"/>
            <a:pathLst>
              <a:path w="7283994" h="2823330">
                <a:moveTo>
                  <a:pt x="0" y="0"/>
                </a:moveTo>
                <a:lnTo>
                  <a:pt x="7283993" y="0"/>
                </a:lnTo>
                <a:lnTo>
                  <a:pt x="7283993" y="2823330"/>
                </a:lnTo>
                <a:lnTo>
                  <a:pt x="0" y="28233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864" t="-69821" r="-17108" b="-31299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2">
            <a:extLst>
              <a:ext uri="{FF2B5EF4-FFF2-40B4-BE49-F238E27FC236}">
                <a16:creationId xmlns:a16="http://schemas.microsoft.com/office/drawing/2014/main" id="{AC00FEE9-EF23-3F3D-D659-5E40EFA37930}"/>
              </a:ext>
            </a:extLst>
          </p:cNvPr>
          <p:cNvSpPr/>
          <p:nvPr/>
        </p:nvSpPr>
        <p:spPr>
          <a:xfrm>
            <a:off x="0" y="6637663"/>
            <a:ext cx="3981126" cy="3803634"/>
          </a:xfrm>
          <a:custGeom>
            <a:avLst/>
            <a:gdLst/>
            <a:ahLst/>
            <a:cxnLst/>
            <a:rect l="l" t="t" r="r" b="b"/>
            <a:pathLst>
              <a:path w="3981126" h="3803634">
                <a:moveTo>
                  <a:pt x="0" y="0"/>
                </a:moveTo>
                <a:lnTo>
                  <a:pt x="3981126" y="0"/>
                </a:lnTo>
                <a:lnTo>
                  <a:pt x="3981126" y="3803634"/>
                </a:lnTo>
                <a:lnTo>
                  <a:pt x="0" y="380363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" name="TextBox 4">
            <a:extLst>
              <a:ext uri="{FF2B5EF4-FFF2-40B4-BE49-F238E27FC236}">
                <a16:creationId xmlns:a16="http://schemas.microsoft.com/office/drawing/2014/main" id="{C4044AFC-CEB4-7A7F-C6ED-41A4EA7CF263}"/>
              </a:ext>
            </a:extLst>
          </p:cNvPr>
          <p:cNvSpPr txBox="1"/>
          <p:nvPr/>
        </p:nvSpPr>
        <p:spPr>
          <a:xfrm>
            <a:off x="1990563" y="3034865"/>
            <a:ext cx="13630437" cy="18172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just">
              <a:lnSpc>
                <a:spcPts val="3640"/>
              </a:lnSpc>
              <a:buFont typeface="Arial" panose="020B0604020202020204" pitchFamily="34" charset="0"/>
              <a:buChar char="•"/>
            </a:pPr>
            <a:r>
              <a:rPr lang="pt-BR" sz="2600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O crédito presumido previsto no art. 9, §6º, inciso II da EC nº 132/2023 é regulamentado no </a:t>
            </a:r>
            <a:r>
              <a:rPr lang="pt-BR" sz="2600" b="1" u="sng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Capítulo IX do PLP 68/2024</a:t>
            </a:r>
            <a:r>
              <a:rPr lang="pt-BR" sz="2600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.</a:t>
            </a:r>
          </a:p>
          <a:p>
            <a:pPr marL="561342" lvl="1" indent="-280671" algn="just">
              <a:lnSpc>
                <a:spcPts val="3640"/>
              </a:lnSpc>
              <a:buFont typeface="Arial"/>
              <a:buChar char="•"/>
            </a:pPr>
            <a:endParaRPr lang="pt-BR" sz="2600" dirty="0">
              <a:solidFill>
                <a:srgbClr val="245289"/>
              </a:solidFill>
              <a:latin typeface="Open Sans"/>
              <a:ea typeface="Open Sans"/>
              <a:cs typeface="Open Sans"/>
            </a:endParaRPr>
          </a:p>
          <a:p>
            <a:pPr marL="457200" indent="-457200" algn="just">
              <a:lnSpc>
                <a:spcPts val="3640"/>
              </a:lnSpc>
              <a:buFont typeface="Arial" panose="020B0604020202020204" pitchFamily="34" charset="0"/>
              <a:buChar char="•"/>
            </a:pPr>
            <a:r>
              <a:rPr lang="pt-BR" sz="2600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Problemas identificados na regulamentação aprovada pela Câmara dos Deputados:</a:t>
            </a:r>
          </a:p>
        </p:txBody>
      </p: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23F73DD8-64EB-D9F6-9A07-BFB4863D762A}"/>
              </a:ext>
            </a:extLst>
          </p:cNvPr>
          <p:cNvGrpSpPr/>
          <p:nvPr/>
        </p:nvGrpSpPr>
        <p:grpSpPr>
          <a:xfrm>
            <a:off x="2667012" y="5341982"/>
            <a:ext cx="12877772" cy="3535318"/>
            <a:chOff x="2667012" y="5037181"/>
            <a:chExt cx="12877772" cy="3535318"/>
          </a:xfrm>
        </p:grpSpPr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E5EB5D5B-AB3B-F091-F0DC-810F650B10E4}"/>
                </a:ext>
              </a:extLst>
            </p:cNvPr>
            <p:cNvSpPr txBox="1"/>
            <p:nvPr/>
          </p:nvSpPr>
          <p:spPr>
            <a:xfrm>
              <a:off x="9551883" y="6131747"/>
              <a:ext cx="5181589" cy="2062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2" algn="ctr"/>
              <a:r>
                <a:rPr lang="pt-BR" sz="3200" dirty="0">
                  <a:solidFill>
                    <a:srgbClr val="245289"/>
                  </a:solidFill>
                  <a:latin typeface="Open Sans"/>
                  <a:ea typeface="Open Sans"/>
                  <a:cs typeface="Open Sans"/>
                </a:rPr>
                <a:t>Concessão do crédito presumido </a:t>
              </a:r>
              <a:r>
                <a:rPr lang="pt-BR" sz="3200" b="1" u="sng" dirty="0">
                  <a:solidFill>
                    <a:srgbClr val="FF0000"/>
                  </a:solidFill>
                  <a:highlight>
                    <a:srgbClr val="FFFF00"/>
                  </a:highlight>
                  <a:latin typeface="Open Sans"/>
                  <a:ea typeface="Open Sans"/>
                  <a:cs typeface="Open Sans"/>
                </a:rPr>
                <a:t>VEDADA</a:t>
              </a:r>
              <a:r>
                <a:rPr lang="pt-BR" sz="3200" dirty="0">
                  <a:solidFill>
                    <a:srgbClr val="245289"/>
                  </a:solidFill>
                  <a:latin typeface="Open Sans"/>
                  <a:ea typeface="Open Sans"/>
                  <a:cs typeface="Open Sans"/>
                </a:rPr>
                <a:t> para determinados materiais recicláveis.</a:t>
              </a:r>
            </a:p>
          </p:txBody>
        </p:sp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CC6067CA-F734-5463-5BCF-58C7881F3955}"/>
                </a:ext>
              </a:extLst>
            </p:cNvPr>
            <p:cNvSpPr txBox="1"/>
            <p:nvPr/>
          </p:nvSpPr>
          <p:spPr>
            <a:xfrm>
              <a:off x="3124200" y="5941755"/>
              <a:ext cx="5181589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3200" dirty="0">
                  <a:solidFill>
                    <a:srgbClr val="245289"/>
                  </a:solidFill>
                  <a:latin typeface="Open Sans"/>
                  <a:ea typeface="Open Sans"/>
                  <a:cs typeface="Open Sans"/>
                </a:rPr>
                <a:t>Percentual do crédito presumido é </a:t>
              </a:r>
              <a:r>
                <a:rPr lang="pt-BR" sz="3200" b="1" u="sng" dirty="0">
                  <a:solidFill>
                    <a:srgbClr val="FF0000"/>
                  </a:solidFill>
                  <a:highlight>
                    <a:srgbClr val="FFFF00"/>
                  </a:highlight>
                  <a:latin typeface="Open Sans"/>
                  <a:ea typeface="Open Sans"/>
                  <a:cs typeface="Open Sans"/>
                </a:rPr>
                <a:t>MENOR</a:t>
              </a:r>
              <a:r>
                <a:rPr lang="pt-BR" sz="3200" dirty="0">
                  <a:solidFill>
                    <a:srgbClr val="245289"/>
                  </a:solidFill>
                  <a:latin typeface="Open Sans"/>
                  <a:ea typeface="Open Sans"/>
                  <a:cs typeface="Open Sans"/>
                </a:rPr>
                <a:t> do que a alíquota conjunta de IBS/CBS estimada pelo Ministério da Fazenda.</a:t>
              </a:r>
            </a:p>
          </p:txBody>
        </p:sp>
        <p:sp>
          <p:nvSpPr>
            <p:cNvPr id="12" name="Retângulo: Cantos Arredondados 11">
              <a:extLst>
                <a:ext uri="{FF2B5EF4-FFF2-40B4-BE49-F238E27FC236}">
                  <a16:creationId xmlns:a16="http://schemas.microsoft.com/office/drawing/2014/main" id="{DBBE2F9B-2EFD-7C56-C173-6516DF35442E}"/>
                </a:ext>
              </a:extLst>
            </p:cNvPr>
            <p:cNvSpPr/>
            <p:nvPr/>
          </p:nvSpPr>
          <p:spPr>
            <a:xfrm>
              <a:off x="2667012" y="5753100"/>
              <a:ext cx="5943584" cy="2819399"/>
            </a:xfrm>
            <a:prstGeom prst="roundRect">
              <a:avLst>
                <a:gd name="adj" fmla="val 32219"/>
              </a:avLst>
            </a:prstGeom>
            <a:noFill/>
            <a:ln w="28575">
              <a:solidFill>
                <a:srgbClr val="063E81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4" name="Retângulo: Cantos Arredondados 13">
              <a:extLst>
                <a:ext uri="{FF2B5EF4-FFF2-40B4-BE49-F238E27FC236}">
                  <a16:creationId xmlns:a16="http://schemas.microsoft.com/office/drawing/2014/main" id="{A3EF4057-2E12-76B1-C417-81AB9C3C7294}"/>
                </a:ext>
              </a:extLst>
            </p:cNvPr>
            <p:cNvSpPr/>
            <p:nvPr/>
          </p:nvSpPr>
          <p:spPr>
            <a:xfrm>
              <a:off x="9601200" y="5753100"/>
              <a:ext cx="5943584" cy="2819399"/>
            </a:xfrm>
            <a:prstGeom prst="roundRect">
              <a:avLst>
                <a:gd name="adj" fmla="val 32219"/>
              </a:avLst>
            </a:prstGeom>
            <a:noFill/>
            <a:ln w="28575">
              <a:solidFill>
                <a:srgbClr val="063E81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4AC77627-7C44-808C-C0FE-01CB3EFF220A}"/>
                </a:ext>
              </a:extLst>
            </p:cNvPr>
            <p:cNvSpPr txBox="1"/>
            <p:nvPr/>
          </p:nvSpPr>
          <p:spPr>
            <a:xfrm>
              <a:off x="3505200" y="5037181"/>
              <a:ext cx="341027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4400" b="1" dirty="0">
                  <a:solidFill>
                    <a:srgbClr val="FF0000"/>
                  </a:solidFill>
                  <a:latin typeface="Open Sans"/>
                  <a:ea typeface="Open Sans"/>
                  <a:cs typeface="Open Sans"/>
                </a:rPr>
                <a:t>Problema 1</a:t>
              </a:r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ABAC7761-C4B1-E215-D633-B6950AA8E85E}"/>
                </a:ext>
              </a:extLst>
            </p:cNvPr>
            <p:cNvSpPr txBox="1"/>
            <p:nvPr/>
          </p:nvSpPr>
          <p:spPr>
            <a:xfrm>
              <a:off x="10287000" y="5037181"/>
              <a:ext cx="341027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4400" b="1" dirty="0">
                  <a:solidFill>
                    <a:srgbClr val="FF0000"/>
                  </a:solidFill>
                  <a:latin typeface="Open Sans"/>
                  <a:ea typeface="Open Sans"/>
                  <a:cs typeface="Open Sans"/>
                </a:rPr>
                <a:t>Problema 2</a:t>
              </a:r>
            </a:p>
          </p:txBody>
        </p:sp>
      </p:grpSp>
      <p:pic>
        <p:nvPicPr>
          <p:cNvPr id="19" name="Imagem 18">
            <a:extLst>
              <a:ext uri="{FF2B5EF4-FFF2-40B4-BE49-F238E27FC236}">
                <a16:creationId xmlns:a16="http://schemas.microsoft.com/office/drawing/2014/main" id="{6EB9CAC2-0325-2D36-3C40-A9CB34847C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0400" y="5376915"/>
            <a:ext cx="623057" cy="623057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D0D8A4AC-5A42-EDC5-8ED1-2E7B80D2A2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68400" y="5372100"/>
            <a:ext cx="623057" cy="623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5592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BF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1FE944-2583-F807-F59E-67CECF7A8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747CA1F6-5C85-E0A6-306E-EB71BA6543F2}"/>
              </a:ext>
            </a:extLst>
          </p:cNvPr>
          <p:cNvSpPr txBox="1"/>
          <p:nvPr/>
        </p:nvSpPr>
        <p:spPr>
          <a:xfrm>
            <a:off x="1990563" y="1446126"/>
            <a:ext cx="10734837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629"/>
              </a:lnSpc>
            </a:pPr>
            <a:r>
              <a:rPr lang="en-US" sz="4400" b="1" spc="-68" dirty="0">
                <a:solidFill>
                  <a:srgbClr val="24528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 1"/>
              </a:rPr>
              <a:t>3. </a:t>
            </a:r>
            <a:r>
              <a:rPr lang="en-US" sz="4400" b="1" u="sng" spc="-68" dirty="0">
                <a:solidFill>
                  <a:srgbClr val="24528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 1"/>
              </a:rPr>
              <a:t>PLP 68/2024 - Regulamentação</a:t>
            </a:r>
          </a:p>
        </p:txBody>
      </p:sp>
      <p:sp>
        <p:nvSpPr>
          <p:cNvPr id="6" name="Freeform 3">
            <a:extLst>
              <a:ext uri="{FF2B5EF4-FFF2-40B4-BE49-F238E27FC236}">
                <a16:creationId xmlns:a16="http://schemas.microsoft.com/office/drawing/2014/main" id="{857DD9B4-3D04-5970-0364-5601ABD96712}"/>
              </a:ext>
            </a:extLst>
          </p:cNvPr>
          <p:cNvSpPr/>
          <p:nvPr/>
        </p:nvSpPr>
        <p:spPr>
          <a:xfrm>
            <a:off x="15621000" y="338032"/>
            <a:ext cx="2457126" cy="1106865"/>
          </a:xfrm>
          <a:custGeom>
            <a:avLst/>
            <a:gdLst/>
            <a:ahLst/>
            <a:cxnLst/>
            <a:rect l="l" t="t" r="r" b="b"/>
            <a:pathLst>
              <a:path w="7283994" h="2823330">
                <a:moveTo>
                  <a:pt x="0" y="0"/>
                </a:moveTo>
                <a:lnTo>
                  <a:pt x="7283993" y="0"/>
                </a:lnTo>
                <a:lnTo>
                  <a:pt x="7283993" y="2823330"/>
                </a:lnTo>
                <a:lnTo>
                  <a:pt x="0" y="28233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864" t="-69821" r="-17108" b="-31299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" name="TextBox 4">
            <a:extLst>
              <a:ext uri="{FF2B5EF4-FFF2-40B4-BE49-F238E27FC236}">
                <a16:creationId xmlns:a16="http://schemas.microsoft.com/office/drawing/2014/main" id="{7CCE6D67-423A-6F83-0747-8E457950B82D}"/>
              </a:ext>
            </a:extLst>
          </p:cNvPr>
          <p:cNvSpPr txBox="1"/>
          <p:nvPr/>
        </p:nvSpPr>
        <p:spPr>
          <a:xfrm>
            <a:off x="1990562" y="2621045"/>
            <a:ext cx="15002037" cy="64748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0671" indent="-457200" algn="just">
              <a:lnSpc>
                <a:spcPts val="3640"/>
              </a:lnSpc>
              <a:buFont typeface="Arial" panose="020B0604020202020204" pitchFamily="34" charset="0"/>
              <a:buChar char="•"/>
            </a:pPr>
            <a:r>
              <a:rPr lang="pt-BR" sz="2600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O percentual conjunto de crédito presumido de IBS/CBS está previsto em </a:t>
            </a:r>
            <a:r>
              <a:rPr lang="pt-BR" sz="4800" b="1" u="sng" dirty="0">
                <a:solidFill>
                  <a:srgbClr val="FF0000"/>
                </a:solidFill>
                <a:latin typeface="Open Sans"/>
                <a:ea typeface="Open Sans"/>
                <a:cs typeface="Open Sans"/>
              </a:rPr>
              <a:t>20%</a:t>
            </a:r>
            <a:r>
              <a:rPr lang="pt-BR" sz="2600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:</a:t>
            </a:r>
          </a:p>
          <a:p>
            <a:pPr marL="280671" lvl="1" algn="just">
              <a:lnSpc>
                <a:spcPts val="3640"/>
              </a:lnSpc>
            </a:pPr>
            <a:endParaRPr lang="pt-BR" sz="2400" i="1" dirty="0">
              <a:solidFill>
                <a:srgbClr val="245289"/>
              </a:solidFill>
              <a:latin typeface="Open Sans"/>
              <a:ea typeface="Open Sans"/>
              <a:cs typeface="Open Sans"/>
            </a:endParaRPr>
          </a:p>
          <a:p>
            <a:pPr marL="1363980" lvl="2" algn="just">
              <a:lnSpc>
                <a:spcPct val="107000"/>
              </a:lnSpc>
              <a:spcAft>
                <a:spcPts val="800"/>
              </a:spcAft>
            </a:pPr>
            <a:r>
              <a:rPr lang="pt-BR" sz="2400" i="1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“Art. 165 §2º  [...] serão calculados mediante aplicação dos seguintes percentuais sobre o valor da aquisição registrado em documento admitido pela administração tributária na forma do regulamento: </a:t>
            </a:r>
          </a:p>
          <a:p>
            <a:pPr marL="1363980" lvl="2" algn="just">
              <a:lnSpc>
                <a:spcPct val="107000"/>
              </a:lnSpc>
              <a:spcAft>
                <a:spcPts val="800"/>
              </a:spcAft>
            </a:pPr>
            <a:endParaRPr lang="pt-BR" sz="2400" i="1" dirty="0">
              <a:solidFill>
                <a:srgbClr val="245289"/>
              </a:solidFill>
              <a:latin typeface="Open Sans"/>
              <a:ea typeface="Open Sans"/>
              <a:cs typeface="Open Sans"/>
            </a:endParaRPr>
          </a:p>
          <a:p>
            <a:pPr marL="1821180" lvl="3" algn="just">
              <a:lnSpc>
                <a:spcPct val="107000"/>
              </a:lnSpc>
              <a:spcAft>
                <a:spcPts val="800"/>
              </a:spcAft>
            </a:pPr>
            <a:r>
              <a:rPr lang="pt-BR" sz="2400" i="1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I - para o </a:t>
            </a:r>
            <a:r>
              <a:rPr lang="pt-BR" sz="2400" b="1" i="1" u="sng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crédito presumido de IBS, 13% </a:t>
            </a:r>
            <a:r>
              <a:rPr lang="pt-BR" sz="2400" i="1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(treze por cento);</a:t>
            </a:r>
          </a:p>
          <a:p>
            <a:pPr marL="1821180" lvl="3" algn="just">
              <a:lnSpc>
                <a:spcPct val="107000"/>
              </a:lnSpc>
              <a:spcAft>
                <a:spcPts val="800"/>
              </a:spcAft>
            </a:pPr>
            <a:r>
              <a:rPr lang="pt-BR" sz="2400" i="1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I - para o </a:t>
            </a:r>
            <a:r>
              <a:rPr lang="pt-BR" sz="2400" b="1" i="1" u="sng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crédito presumido de CBS, 7% </a:t>
            </a:r>
            <a:r>
              <a:rPr lang="pt-BR" sz="2400" i="1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(sete por cento);”</a:t>
            </a:r>
          </a:p>
          <a:p>
            <a:pPr marL="1363980" lvl="2" algn="just">
              <a:lnSpc>
                <a:spcPct val="107000"/>
              </a:lnSpc>
              <a:spcAft>
                <a:spcPts val="800"/>
              </a:spcAft>
            </a:pPr>
            <a:endParaRPr lang="pt-BR" sz="2400" i="1" dirty="0">
              <a:solidFill>
                <a:srgbClr val="245289"/>
              </a:solidFill>
              <a:latin typeface="Open Sans"/>
              <a:ea typeface="Open Sans"/>
              <a:cs typeface="Open Sans"/>
            </a:endParaRPr>
          </a:p>
          <a:p>
            <a:pPr marL="342900" indent="-342900" algn="just">
              <a:lnSpc>
                <a:spcPts val="3640"/>
              </a:lnSpc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Em contrapartida, a alíquota conjunta de IBS/CBS estimada pelo Ministério da Fazenda é de </a:t>
            </a:r>
            <a:r>
              <a:rPr lang="pt-BR" sz="4800" b="1" u="sng" dirty="0">
                <a:solidFill>
                  <a:srgbClr val="26865B"/>
                </a:solidFill>
                <a:latin typeface="Open Sans"/>
                <a:ea typeface="Open Sans"/>
                <a:cs typeface="Open Sans"/>
              </a:rPr>
              <a:t>28%</a:t>
            </a:r>
            <a:r>
              <a:rPr lang="pt-BR" sz="2400" dirty="0">
                <a:solidFill>
                  <a:srgbClr val="26865B"/>
                </a:solidFill>
                <a:latin typeface="Open Sans"/>
                <a:ea typeface="Open Sans"/>
                <a:cs typeface="Open Sans"/>
              </a:rPr>
              <a:t>.</a:t>
            </a:r>
          </a:p>
          <a:p>
            <a:pPr marL="561342" lvl="1" indent="-280671" algn="just">
              <a:lnSpc>
                <a:spcPts val="3640"/>
              </a:lnSpc>
              <a:buFont typeface="Arial"/>
              <a:buChar char="•"/>
            </a:pPr>
            <a:endParaRPr lang="pt-BR" sz="2400" dirty="0">
              <a:solidFill>
                <a:srgbClr val="245289"/>
              </a:solidFill>
              <a:latin typeface="Open Sans"/>
              <a:ea typeface="Open Sans"/>
              <a:cs typeface="Open Sans"/>
            </a:endParaRPr>
          </a:p>
          <a:p>
            <a:pPr marL="561342" lvl="1" indent="-280671" algn="just">
              <a:lnSpc>
                <a:spcPts val="3640"/>
              </a:lnSpc>
              <a:buFont typeface="Arial"/>
              <a:buChar char="•"/>
            </a:pPr>
            <a:endParaRPr lang="pt-BR" sz="2400" dirty="0">
              <a:solidFill>
                <a:srgbClr val="245289"/>
              </a:solidFill>
              <a:latin typeface="Open Sans"/>
              <a:ea typeface="Open Sans"/>
              <a:cs typeface="Open Sans"/>
            </a:endParaRPr>
          </a:p>
          <a:p>
            <a:pPr marL="342900" indent="-342900" algn="just">
              <a:lnSpc>
                <a:spcPts val="3640"/>
              </a:lnSpc>
              <a:buFont typeface="Arial" panose="020B0604020202020204" pitchFamily="34" charset="0"/>
              <a:buChar char="•"/>
            </a:pPr>
            <a:r>
              <a:rPr lang="pt-BR" sz="2400" b="1" u="sng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Conclusão 1:</a:t>
            </a:r>
            <a:r>
              <a:rPr lang="pt-BR" sz="2400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 a regulamentação atual </a:t>
            </a:r>
            <a:r>
              <a:rPr lang="pt-BR" sz="2400" b="1" u="sng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não garante</a:t>
            </a:r>
            <a:r>
              <a:rPr lang="pt-BR" sz="2400" b="1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pt-BR" sz="2400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que o </a:t>
            </a:r>
            <a:r>
              <a:rPr lang="pt-BR" sz="2400" b="1" u="sng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único benefício</a:t>
            </a:r>
            <a:r>
              <a:rPr lang="pt-BR" sz="2400" b="1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pt-BR" sz="2400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previsto para os recicladores </a:t>
            </a:r>
            <a:r>
              <a:rPr lang="pt-BR" sz="2400" b="1" u="sng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seja concedido, ao menos, nas alíquotas integrais de IBS e CBS futuras</a:t>
            </a:r>
            <a:r>
              <a:rPr lang="pt-BR" sz="2400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.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817CB1BE-7145-247E-F0E2-4E548D62500F}"/>
              </a:ext>
            </a:extLst>
          </p:cNvPr>
          <p:cNvSpPr/>
          <p:nvPr/>
        </p:nvSpPr>
        <p:spPr>
          <a:xfrm rot="-5400000">
            <a:off x="14898685" y="6897684"/>
            <a:ext cx="3449685" cy="3328946"/>
          </a:xfrm>
          <a:custGeom>
            <a:avLst/>
            <a:gdLst/>
            <a:ahLst/>
            <a:cxnLst/>
            <a:rect l="l" t="t" r="r" b="b"/>
            <a:pathLst>
              <a:path w="3449685" h="3328946">
                <a:moveTo>
                  <a:pt x="0" y="0"/>
                </a:moveTo>
                <a:lnTo>
                  <a:pt x="3449685" y="0"/>
                </a:lnTo>
                <a:lnTo>
                  <a:pt x="3449685" y="3328947"/>
                </a:lnTo>
                <a:lnTo>
                  <a:pt x="0" y="332894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082D4076-5A76-7B50-EB6D-1181AD2769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87200" y="5143500"/>
            <a:ext cx="990600" cy="99060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E185C622-1841-A702-5233-A0D1D18FD55F}"/>
              </a:ext>
            </a:extLst>
          </p:cNvPr>
          <p:cNvSpPr/>
          <p:nvPr/>
        </p:nvSpPr>
        <p:spPr>
          <a:xfrm>
            <a:off x="3124200" y="3250279"/>
            <a:ext cx="14020800" cy="300202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54696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BF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C746AC-80FD-3A65-8578-84791178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541F1F02-FFD4-1AA7-F7C9-BCD9BDD33095}"/>
              </a:ext>
            </a:extLst>
          </p:cNvPr>
          <p:cNvSpPr txBox="1"/>
          <p:nvPr/>
        </p:nvSpPr>
        <p:spPr>
          <a:xfrm>
            <a:off x="1990563" y="1446126"/>
            <a:ext cx="10734837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629"/>
              </a:lnSpc>
            </a:pPr>
            <a:r>
              <a:rPr lang="en-US" sz="4400" b="1" spc="-68" dirty="0">
                <a:solidFill>
                  <a:srgbClr val="24528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 1"/>
              </a:rPr>
              <a:t>3. </a:t>
            </a:r>
            <a:r>
              <a:rPr lang="en-US" sz="4400" b="1" u="sng" spc="-68" dirty="0">
                <a:solidFill>
                  <a:srgbClr val="24528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 1"/>
              </a:rPr>
              <a:t>PLP 68/2024 - Regulamentação</a:t>
            </a:r>
          </a:p>
        </p:txBody>
      </p:sp>
      <p:sp>
        <p:nvSpPr>
          <p:cNvPr id="6" name="Freeform 3">
            <a:extLst>
              <a:ext uri="{FF2B5EF4-FFF2-40B4-BE49-F238E27FC236}">
                <a16:creationId xmlns:a16="http://schemas.microsoft.com/office/drawing/2014/main" id="{66DBF20F-72CB-DCBD-5F37-C64068A797D2}"/>
              </a:ext>
            </a:extLst>
          </p:cNvPr>
          <p:cNvSpPr/>
          <p:nvPr/>
        </p:nvSpPr>
        <p:spPr>
          <a:xfrm>
            <a:off x="15621000" y="338032"/>
            <a:ext cx="2457126" cy="1106865"/>
          </a:xfrm>
          <a:custGeom>
            <a:avLst/>
            <a:gdLst/>
            <a:ahLst/>
            <a:cxnLst/>
            <a:rect l="l" t="t" r="r" b="b"/>
            <a:pathLst>
              <a:path w="7283994" h="2823330">
                <a:moveTo>
                  <a:pt x="0" y="0"/>
                </a:moveTo>
                <a:lnTo>
                  <a:pt x="7283993" y="0"/>
                </a:lnTo>
                <a:lnTo>
                  <a:pt x="7283993" y="2823330"/>
                </a:lnTo>
                <a:lnTo>
                  <a:pt x="0" y="28233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864" t="-69821" r="-17108" b="-31299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" name="TextBox 4">
            <a:extLst>
              <a:ext uri="{FF2B5EF4-FFF2-40B4-BE49-F238E27FC236}">
                <a16:creationId xmlns:a16="http://schemas.microsoft.com/office/drawing/2014/main" id="{44761CBB-A7C6-5818-6205-2DF765D57265}"/>
              </a:ext>
            </a:extLst>
          </p:cNvPr>
          <p:cNvSpPr txBox="1"/>
          <p:nvPr/>
        </p:nvSpPr>
        <p:spPr>
          <a:xfrm>
            <a:off x="1990562" y="2933700"/>
            <a:ext cx="13630437" cy="62012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0671" indent="-457200" algn="just">
              <a:lnSpc>
                <a:spcPts val="3640"/>
              </a:lnSpc>
              <a:buFont typeface="Arial" panose="020B0604020202020204" pitchFamily="34" charset="0"/>
              <a:buChar char="•"/>
            </a:pPr>
            <a:r>
              <a:rPr lang="pt-BR" sz="2600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Para determinados materiais recicláveis, o </a:t>
            </a:r>
            <a:r>
              <a:rPr lang="pt-BR" sz="2600" b="1" u="sng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crédito presumido foi vedado</a:t>
            </a:r>
            <a:r>
              <a:rPr lang="pt-BR" sz="2600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:</a:t>
            </a:r>
          </a:p>
          <a:p>
            <a:pPr marL="737871" lvl="1" indent="-457200" algn="just">
              <a:lnSpc>
                <a:spcPts val="3640"/>
              </a:lnSpc>
              <a:buFont typeface="Arial" panose="020B0604020202020204" pitchFamily="34" charset="0"/>
              <a:buChar char="•"/>
            </a:pPr>
            <a:endParaRPr lang="pt-BR" sz="2400" dirty="0">
              <a:solidFill>
                <a:srgbClr val="245289"/>
              </a:solidFill>
              <a:latin typeface="Open Sans"/>
              <a:ea typeface="Open Sans"/>
              <a:cs typeface="Open Sans"/>
            </a:endParaRPr>
          </a:p>
          <a:p>
            <a:pPr marL="1363980" lvl="2" algn="just">
              <a:lnSpc>
                <a:spcPct val="107000"/>
              </a:lnSpc>
              <a:spcAft>
                <a:spcPts val="800"/>
              </a:spcAft>
            </a:pPr>
            <a:r>
              <a:rPr lang="pt-BR" sz="2400" i="1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“Art. 165 §3º Os créditos presumidos de IBS e de CBS de que trata o caput deste artigo </a:t>
            </a:r>
            <a:r>
              <a:rPr lang="pt-BR" sz="2400" b="1" i="1" u="sng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não serão concedidos às aquisições de</a:t>
            </a:r>
            <a:r>
              <a:rPr lang="pt-BR" sz="2400" i="1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: </a:t>
            </a:r>
          </a:p>
          <a:p>
            <a:pPr marL="1363980" lvl="2" algn="just">
              <a:lnSpc>
                <a:spcPct val="107000"/>
              </a:lnSpc>
              <a:spcAft>
                <a:spcPts val="800"/>
              </a:spcAft>
            </a:pPr>
            <a:endParaRPr lang="pt-BR" sz="2400" i="1" dirty="0">
              <a:solidFill>
                <a:srgbClr val="245289"/>
              </a:solidFill>
              <a:latin typeface="Open Sans"/>
              <a:ea typeface="Open Sans"/>
              <a:cs typeface="Open Sans"/>
            </a:endParaRPr>
          </a:p>
          <a:p>
            <a:pPr marL="1821180" lvl="3" algn="just">
              <a:lnSpc>
                <a:spcPct val="107000"/>
              </a:lnSpc>
              <a:spcAft>
                <a:spcPts val="800"/>
              </a:spcAft>
            </a:pPr>
            <a:r>
              <a:rPr lang="pt-BR" sz="2400" i="1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III – pilhas e baterias;</a:t>
            </a:r>
          </a:p>
          <a:p>
            <a:pPr marL="1821180" lvl="3" algn="just">
              <a:lnSpc>
                <a:spcPct val="107000"/>
              </a:lnSpc>
              <a:spcAft>
                <a:spcPts val="800"/>
              </a:spcAft>
            </a:pPr>
            <a:r>
              <a:rPr lang="pt-BR" sz="2400" i="1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IV – pneus;</a:t>
            </a:r>
          </a:p>
          <a:p>
            <a:pPr marL="1821180" lvl="3" algn="just">
              <a:lnSpc>
                <a:spcPct val="107000"/>
              </a:lnSpc>
              <a:spcAft>
                <a:spcPts val="800"/>
              </a:spcAft>
            </a:pPr>
            <a:r>
              <a:rPr lang="pt-BR" sz="2400" i="1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V - produtos eletroeletrônicos [...];</a:t>
            </a:r>
          </a:p>
          <a:p>
            <a:pPr marL="1821180" lvl="3" algn="just">
              <a:lnSpc>
                <a:spcPct val="107000"/>
              </a:lnSpc>
              <a:spcAft>
                <a:spcPts val="800"/>
              </a:spcAft>
            </a:pPr>
            <a:r>
              <a:rPr lang="pt-BR" sz="2400" i="1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VII - lâmpadas [...];</a:t>
            </a:r>
          </a:p>
          <a:p>
            <a:pPr marL="1821180" lvl="3" algn="just">
              <a:lnSpc>
                <a:spcPct val="107000"/>
              </a:lnSpc>
              <a:spcAft>
                <a:spcPts val="800"/>
              </a:spcAft>
            </a:pPr>
            <a:r>
              <a:rPr lang="pt-BR" sz="2400" i="1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VIII - sucata de cobre.”</a:t>
            </a:r>
          </a:p>
          <a:p>
            <a:pPr marL="1821180" lvl="3" algn="just">
              <a:lnSpc>
                <a:spcPct val="107000"/>
              </a:lnSpc>
              <a:spcAft>
                <a:spcPts val="800"/>
              </a:spcAft>
            </a:pPr>
            <a:endParaRPr lang="pt-BR" sz="2400" dirty="0">
              <a:solidFill>
                <a:srgbClr val="245289"/>
              </a:solidFill>
              <a:latin typeface="Open Sans"/>
              <a:ea typeface="Open Sans"/>
              <a:cs typeface="Open Sans"/>
            </a:endParaRPr>
          </a:p>
          <a:p>
            <a:pPr marL="457200" indent="-457200" algn="just">
              <a:lnSpc>
                <a:spcPts val="3640"/>
              </a:lnSpc>
              <a:buFont typeface="Arial" panose="020B0604020202020204" pitchFamily="34" charset="0"/>
              <a:buChar char="•"/>
            </a:pPr>
            <a:r>
              <a:rPr lang="pt-BR" sz="2600" b="1" u="sng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Conclusão 2:</a:t>
            </a:r>
            <a:r>
              <a:rPr lang="pt-BR" sz="2600" b="1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pt-BR" sz="2800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a regulamentação atual </a:t>
            </a:r>
            <a:r>
              <a:rPr lang="pt-BR" sz="2800" b="1" u="sng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desincentiva a reciclagem</a:t>
            </a:r>
            <a:r>
              <a:rPr lang="pt-BR" sz="2800" b="1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pt-BR" sz="2800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de diversos materiais com alta recliclablidade e valor agregado.</a:t>
            </a:r>
            <a:endParaRPr lang="pt-BR" sz="2600" b="1" dirty="0">
              <a:solidFill>
                <a:srgbClr val="245289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7" name="Freeform 2">
            <a:extLst>
              <a:ext uri="{FF2B5EF4-FFF2-40B4-BE49-F238E27FC236}">
                <a16:creationId xmlns:a16="http://schemas.microsoft.com/office/drawing/2014/main" id="{A76AA13A-6947-FBC9-AD37-B930DD78B5BE}"/>
              </a:ext>
            </a:extLst>
          </p:cNvPr>
          <p:cNvSpPr/>
          <p:nvPr/>
        </p:nvSpPr>
        <p:spPr>
          <a:xfrm>
            <a:off x="0" y="6637663"/>
            <a:ext cx="3981126" cy="3803634"/>
          </a:xfrm>
          <a:custGeom>
            <a:avLst/>
            <a:gdLst/>
            <a:ahLst/>
            <a:cxnLst/>
            <a:rect l="l" t="t" r="r" b="b"/>
            <a:pathLst>
              <a:path w="3981126" h="3803634">
                <a:moveTo>
                  <a:pt x="0" y="0"/>
                </a:moveTo>
                <a:lnTo>
                  <a:pt x="3981126" y="0"/>
                </a:lnTo>
                <a:lnTo>
                  <a:pt x="3981126" y="3803634"/>
                </a:lnTo>
                <a:lnTo>
                  <a:pt x="0" y="380363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59A2CCE2-7748-4A3D-6877-B04A0FD2F6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20999" y="6637663"/>
            <a:ext cx="838200" cy="838200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936AEAB4-0EA7-1BB6-F81F-BB4ECBD1BE83}"/>
              </a:ext>
            </a:extLst>
          </p:cNvPr>
          <p:cNvSpPr/>
          <p:nvPr/>
        </p:nvSpPr>
        <p:spPr>
          <a:xfrm>
            <a:off x="3024269" y="3695700"/>
            <a:ext cx="13892132" cy="40386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885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BF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789D98-BB7A-EDE3-420D-E5B21CE7D9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D012A6E6-A708-4DF4-303A-17750A5A179F}"/>
              </a:ext>
            </a:extLst>
          </p:cNvPr>
          <p:cNvSpPr txBox="1"/>
          <p:nvPr/>
        </p:nvSpPr>
        <p:spPr>
          <a:xfrm>
            <a:off x="1990563" y="1446126"/>
            <a:ext cx="10734837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629"/>
              </a:lnSpc>
            </a:pPr>
            <a:r>
              <a:rPr lang="en-US" sz="4400" b="1" spc="-68" dirty="0">
                <a:solidFill>
                  <a:srgbClr val="24528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 1"/>
              </a:rPr>
              <a:t>4. </a:t>
            </a:r>
            <a:r>
              <a:rPr lang="en-US" sz="4400" b="1" u="sng" spc="-68" dirty="0">
                <a:solidFill>
                  <a:srgbClr val="24528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 1"/>
              </a:rPr>
              <a:t>PLP 68/2024 - Sugestão do INESFA</a:t>
            </a:r>
          </a:p>
        </p:txBody>
      </p:sp>
      <p:sp>
        <p:nvSpPr>
          <p:cNvPr id="6" name="Freeform 3">
            <a:extLst>
              <a:ext uri="{FF2B5EF4-FFF2-40B4-BE49-F238E27FC236}">
                <a16:creationId xmlns:a16="http://schemas.microsoft.com/office/drawing/2014/main" id="{E57D419D-E8EF-CCC9-C80D-077F530E2FF8}"/>
              </a:ext>
            </a:extLst>
          </p:cNvPr>
          <p:cNvSpPr/>
          <p:nvPr/>
        </p:nvSpPr>
        <p:spPr>
          <a:xfrm>
            <a:off x="15621000" y="338032"/>
            <a:ext cx="2457126" cy="1106865"/>
          </a:xfrm>
          <a:custGeom>
            <a:avLst/>
            <a:gdLst/>
            <a:ahLst/>
            <a:cxnLst/>
            <a:rect l="l" t="t" r="r" b="b"/>
            <a:pathLst>
              <a:path w="7283994" h="2823330">
                <a:moveTo>
                  <a:pt x="0" y="0"/>
                </a:moveTo>
                <a:lnTo>
                  <a:pt x="7283993" y="0"/>
                </a:lnTo>
                <a:lnTo>
                  <a:pt x="7283993" y="2823330"/>
                </a:lnTo>
                <a:lnTo>
                  <a:pt x="0" y="28233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864" t="-69821" r="-17108" b="-31299"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8F8A919-4BB3-698C-8127-836D01F7A8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164429">
            <a:off x="11466961" y="1039343"/>
            <a:ext cx="1073690" cy="1073690"/>
          </a:xfrm>
          <a:prstGeom prst="rect">
            <a:avLst/>
          </a:prstGeom>
        </p:spPr>
      </p:pic>
      <p:sp>
        <p:nvSpPr>
          <p:cNvPr id="4" name="Freeform 2">
            <a:extLst>
              <a:ext uri="{FF2B5EF4-FFF2-40B4-BE49-F238E27FC236}">
                <a16:creationId xmlns:a16="http://schemas.microsoft.com/office/drawing/2014/main" id="{AD7391CC-5A59-2F7E-75A0-8E074BC7E93C}"/>
              </a:ext>
            </a:extLst>
          </p:cNvPr>
          <p:cNvSpPr/>
          <p:nvPr/>
        </p:nvSpPr>
        <p:spPr>
          <a:xfrm rot="-5400000">
            <a:off x="14898685" y="6897684"/>
            <a:ext cx="3449685" cy="3328946"/>
          </a:xfrm>
          <a:custGeom>
            <a:avLst/>
            <a:gdLst/>
            <a:ahLst/>
            <a:cxnLst/>
            <a:rect l="l" t="t" r="r" b="b"/>
            <a:pathLst>
              <a:path w="3449685" h="3328946">
                <a:moveTo>
                  <a:pt x="0" y="0"/>
                </a:moveTo>
                <a:lnTo>
                  <a:pt x="3449685" y="0"/>
                </a:lnTo>
                <a:lnTo>
                  <a:pt x="3449685" y="3328947"/>
                </a:lnTo>
                <a:lnTo>
                  <a:pt x="0" y="33289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6A76C5E8-64B6-DB75-1B88-0A46DB049F7C}"/>
              </a:ext>
            </a:extLst>
          </p:cNvPr>
          <p:cNvSpPr txBox="1"/>
          <p:nvPr/>
        </p:nvSpPr>
        <p:spPr>
          <a:xfrm>
            <a:off x="1990563" y="2949254"/>
            <a:ext cx="13630437" cy="6524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just">
              <a:lnSpc>
                <a:spcPts val="3640"/>
              </a:lnSpc>
              <a:buFont typeface="Arial" panose="020B0604020202020204" pitchFamily="34" charset="0"/>
              <a:buChar char="•"/>
            </a:pPr>
            <a:r>
              <a:rPr lang="pt-BR" sz="2600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Para os materiais recicláveis serem </a:t>
            </a:r>
            <a:r>
              <a:rPr lang="pt-BR" sz="2600" b="1" u="sng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valorizados</a:t>
            </a:r>
            <a:r>
              <a:rPr lang="pt-BR" sz="2600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 e a reciclagem manter </a:t>
            </a:r>
            <a:r>
              <a:rPr lang="pt-BR" sz="2600" b="1" u="sng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mínima vantagem competitiva </a:t>
            </a:r>
            <a:r>
              <a:rPr lang="pt-BR" sz="2600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frente ao extrativismo, é fundamental que:</a:t>
            </a:r>
          </a:p>
          <a:p>
            <a:pPr algn="just"/>
            <a:endParaRPr lang="pt-BR" sz="2400" b="1" dirty="0">
              <a:solidFill>
                <a:srgbClr val="245289"/>
              </a:solidFill>
              <a:latin typeface="Open Sans"/>
              <a:ea typeface="Open Sans"/>
              <a:cs typeface="Open Sans"/>
            </a:endParaRPr>
          </a:p>
          <a:p>
            <a:pPr algn="just"/>
            <a:endParaRPr lang="pt-BR" sz="2400" b="1" dirty="0">
              <a:solidFill>
                <a:srgbClr val="245289"/>
              </a:solidFill>
              <a:latin typeface="Open Sans"/>
              <a:ea typeface="Open Sans"/>
              <a:cs typeface="Open Sans"/>
            </a:endParaRPr>
          </a:p>
          <a:p>
            <a:pPr lvl="2" algn="just"/>
            <a:endParaRPr lang="pt-BR" sz="2400" dirty="0">
              <a:solidFill>
                <a:srgbClr val="245289"/>
              </a:solidFill>
              <a:latin typeface="Open Sans"/>
              <a:ea typeface="Open Sans"/>
              <a:cs typeface="Open Sans"/>
            </a:endParaRPr>
          </a:p>
          <a:p>
            <a:pPr lvl="2" algn="just"/>
            <a:endParaRPr lang="pt-BR" sz="2400" dirty="0">
              <a:solidFill>
                <a:srgbClr val="245289"/>
              </a:solidFill>
              <a:latin typeface="Open Sans"/>
              <a:ea typeface="Open Sans"/>
              <a:cs typeface="Open Sans"/>
            </a:endParaRPr>
          </a:p>
          <a:p>
            <a:pPr lvl="2" algn="just"/>
            <a:endParaRPr lang="pt-BR" sz="2400" dirty="0">
              <a:solidFill>
                <a:srgbClr val="245289"/>
              </a:solidFill>
              <a:latin typeface="Open Sans"/>
              <a:ea typeface="Open Sans"/>
              <a:cs typeface="Open Sans"/>
            </a:endParaRPr>
          </a:p>
          <a:p>
            <a:pPr lvl="2" algn="just"/>
            <a:endParaRPr lang="pt-BR" sz="2400" dirty="0">
              <a:solidFill>
                <a:srgbClr val="245289"/>
              </a:solidFill>
              <a:latin typeface="Open Sans"/>
              <a:ea typeface="Open Sans"/>
              <a:cs typeface="Open Sans"/>
            </a:endParaRPr>
          </a:p>
          <a:p>
            <a:pPr lvl="2" algn="just"/>
            <a:endParaRPr lang="pt-BR" sz="2400" dirty="0">
              <a:solidFill>
                <a:srgbClr val="245289"/>
              </a:solidFill>
              <a:latin typeface="Open Sans"/>
              <a:ea typeface="Open Sans"/>
              <a:cs typeface="Open Sans"/>
            </a:endParaRPr>
          </a:p>
          <a:p>
            <a:pPr lvl="2" algn="just"/>
            <a:endParaRPr lang="pt-BR" sz="2400" dirty="0">
              <a:solidFill>
                <a:srgbClr val="245289"/>
              </a:solidFill>
              <a:latin typeface="Open Sans"/>
              <a:ea typeface="Open Sans"/>
              <a:cs typeface="Open Sans"/>
            </a:endParaRPr>
          </a:p>
          <a:p>
            <a:pPr lvl="2" algn="just"/>
            <a:endParaRPr lang="pt-BR" sz="2400" dirty="0">
              <a:solidFill>
                <a:srgbClr val="245289"/>
              </a:solidFill>
              <a:latin typeface="Open Sans"/>
              <a:ea typeface="Open Sans"/>
              <a:cs typeface="Open Sans"/>
            </a:endParaRPr>
          </a:p>
          <a:p>
            <a:pPr lvl="2" algn="just"/>
            <a:endParaRPr lang="pt-BR" sz="2400" dirty="0">
              <a:solidFill>
                <a:srgbClr val="245289"/>
              </a:solidFill>
              <a:latin typeface="Open Sans"/>
              <a:ea typeface="Open Sans"/>
              <a:cs typeface="Open Sans"/>
            </a:endParaRPr>
          </a:p>
          <a:p>
            <a:pPr lvl="2" algn="just"/>
            <a:endParaRPr lang="pt-BR" sz="2400" dirty="0">
              <a:solidFill>
                <a:srgbClr val="245289"/>
              </a:solidFill>
              <a:latin typeface="Open Sans"/>
              <a:ea typeface="Open Sans"/>
              <a:cs typeface="Open Sans"/>
            </a:endParaRPr>
          </a:p>
          <a:p>
            <a:pPr algn="just"/>
            <a:endParaRPr lang="pt-BR" sz="2400" dirty="0">
              <a:solidFill>
                <a:srgbClr val="245289"/>
              </a:solidFill>
              <a:latin typeface="Open Sans"/>
              <a:ea typeface="Open Sans"/>
              <a:cs typeface="Open Sans"/>
            </a:endParaRPr>
          </a:p>
          <a:p>
            <a:pPr algn="just"/>
            <a:endParaRPr lang="pt-BR" sz="2400" dirty="0">
              <a:solidFill>
                <a:srgbClr val="245289"/>
              </a:solidFill>
              <a:latin typeface="Open Sans"/>
              <a:ea typeface="Open Sans"/>
              <a:cs typeface="Open Sans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600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Essas mudanças são </a:t>
            </a:r>
            <a:r>
              <a:rPr lang="pt-BR" sz="2600" b="1" u="sng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extremamente necessárias</a:t>
            </a:r>
            <a:r>
              <a:rPr lang="pt-BR" sz="2600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, mas ainda assim são </a:t>
            </a:r>
            <a:r>
              <a:rPr lang="pt-BR" sz="2600" b="1" u="sng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insuficientes</a:t>
            </a:r>
            <a:r>
              <a:rPr lang="pt-BR" sz="2600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 para impulsionar de fato a reciclagem e desenvolver uma economia circular robusta.</a:t>
            </a:r>
          </a:p>
        </p:txBody>
      </p: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AE11EB6D-1468-BF7F-0D07-4BFA88301BC8}"/>
              </a:ext>
            </a:extLst>
          </p:cNvPr>
          <p:cNvGrpSpPr/>
          <p:nvPr/>
        </p:nvGrpSpPr>
        <p:grpSpPr>
          <a:xfrm>
            <a:off x="2293028" y="4153997"/>
            <a:ext cx="13025505" cy="3684490"/>
            <a:chOff x="2366895" y="4755059"/>
            <a:chExt cx="13025505" cy="3684490"/>
          </a:xfrm>
        </p:grpSpPr>
        <p:grpSp>
          <p:nvGrpSpPr>
            <p:cNvPr id="2" name="Agrupar 1">
              <a:extLst>
                <a:ext uri="{FF2B5EF4-FFF2-40B4-BE49-F238E27FC236}">
                  <a16:creationId xmlns:a16="http://schemas.microsoft.com/office/drawing/2014/main" id="{DED094AA-F840-CF40-1B47-F21DC26574BB}"/>
                </a:ext>
              </a:extLst>
            </p:cNvPr>
            <p:cNvGrpSpPr/>
            <p:nvPr/>
          </p:nvGrpSpPr>
          <p:grpSpPr>
            <a:xfrm>
              <a:off x="2366895" y="4762500"/>
              <a:ext cx="12986418" cy="3677049"/>
              <a:chOff x="2667012" y="4998359"/>
              <a:chExt cx="12986418" cy="3677049"/>
            </a:xfrm>
          </p:grpSpPr>
          <p:sp>
            <p:nvSpPr>
              <p:cNvPr id="7" name="CaixaDeTexto 6">
                <a:extLst>
                  <a:ext uri="{FF2B5EF4-FFF2-40B4-BE49-F238E27FC236}">
                    <a16:creationId xmlns:a16="http://schemas.microsoft.com/office/drawing/2014/main" id="{52CD471E-FC17-5249-5DE4-FFA54DE03743}"/>
                  </a:ext>
                </a:extLst>
              </p:cNvPr>
              <p:cNvSpPr txBox="1"/>
              <p:nvPr/>
            </p:nvSpPr>
            <p:spPr>
              <a:xfrm>
                <a:off x="8952515" y="6197807"/>
                <a:ext cx="6700915" cy="24776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2" algn="ctr"/>
                <a:r>
                  <a:rPr lang="pt-BR" sz="3100" b="1" u="sng" dirty="0">
                    <a:solidFill>
                      <a:srgbClr val="00B050"/>
                    </a:solidFill>
                    <a:highlight>
                      <a:srgbClr val="FFFF00"/>
                    </a:highlight>
                    <a:latin typeface="Open Sans"/>
                    <a:ea typeface="Open Sans"/>
                    <a:cs typeface="Open Sans"/>
                  </a:rPr>
                  <a:t>TODOS</a:t>
                </a:r>
                <a:r>
                  <a:rPr lang="pt-BR" sz="3100" dirty="0">
                    <a:solidFill>
                      <a:srgbClr val="245289"/>
                    </a:solidFill>
                    <a:latin typeface="Open Sans"/>
                    <a:ea typeface="Open Sans"/>
                    <a:cs typeface="Open Sans"/>
                  </a:rPr>
                  <a:t> materiais recicláveis, sem exceção, adquirido de catador ou cooperativa gerem crédito presumido.</a:t>
                </a:r>
              </a:p>
              <a:p>
                <a:pPr lvl="2" algn="just"/>
                <a:endParaRPr lang="pt-BR" sz="3100" dirty="0">
                  <a:solidFill>
                    <a:srgbClr val="245289"/>
                  </a:solidFill>
                  <a:latin typeface="Open Sans"/>
                  <a:ea typeface="Open Sans"/>
                  <a:cs typeface="Open Sans"/>
                </a:endParaRPr>
              </a:p>
            </p:txBody>
          </p:sp>
          <p:sp>
            <p:nvSpPr>
              <p:cNvPr id="9" name="CaixaDeTexto 8">
                <a:extLst>
                  <a:ext uri="{FF2B5EF4-FFF2-40B4-BE49-F238E27FC236}">
                    <a16:creationId xmlns:a16="http://schemas.microsoft.com/office/drawing/2014/main" id="{B177DCD9-7BE0-D7EB-E0A8-B8C1D53DC790}"/>
                  </a:ext>
                </a:extLst>
              </p:cNvPr>
              <p:cNvSpPr txBox="1"/>
              <p:nvPr/>
            </p:nvSpPr>
            <p:spPr>
              <a:xfrm>
                <a:off x="3048009" y="6164623"/>
                <a:ext cx="5181589" cy="20621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3200" dirty="0">
                    <a:solidFill>
                      <a:srgbClr val="245289"/>
                    </a:solidFill>
                    <a:latin typeface="Open Sans"/>
                    <a:ea typeface="Open Sans"/>
                    <a:cs typeface="Open Sans"/>
                  </a:rPr>
                  <a:t>O crédito presumido corresponda de forma </a:t>
                </a:r>
                <a:r>
                  <a:rPr lang="pt-BR" sz="3200" b="1" u="sng" dirty="0">
                    <a:solidFill>
                      <a:srgbClr val="00B050"/>
                    </a:solidFill>
                    <a:highlight>
                      <a:srgbClr val="FFFF00"/>
                    </a:highlight>
                    <a:latin typeface="Open Sans"/>
                    <a:ea typeface="Open Sans"/>
                    <a:cs typeface="Open Sans"/>
                  </a:rPr>
                  <a:t>INTEGRAL</a:t>
                </a:r>
                <a:r>
                  <a:rPr lang="pt-BR" sz="3200" dirty="0">
                    <a:solidFill>
                      <a:srgbClr val="245289"/>
                    </a:solidFill>
                    <a:latin typeface="Open Sans"/>
                    <a:ea typeface="Open Sans"/>
                    <a:cs typeface="Open Sans"/>
                  </a:rPr>
                  <a:t> às alíquotas futuras de IBS/CBS.</a:t>
                </a:r>
              </a:p>
            </p:txBody>
          </p:sp>
          <p:sp>
            <p:nvSpPr>
              <p:cNvPr id="10" name="Retângulo: Cantos Arredondados 9">
                <a:extLst>
                  <a:ext uri="{FF2B5EF4-FFF2-40B4-BE49-F238E27FC236}">
                    <a16:creationId xmlns:a16="http://schemas.microsoft.com/office/drawing/2014/main" id="{81E34E23-F87B-B486-A589-B964B6D77448}"/>
                  </a:ext>
                </a:extLst>
              </p:cNvPr>
              <p:cNvSpPr/>
              <p:nvPr/>
            </p:nvSpPr>
            <p:spPr>
              <a:xfrm>
                <a:off x="2667012" y="5753100"/>
                <a:ext cx="5943584" cy="2819399"/>
              </a:xfrm>
              <a:prstGeom prst="roundRect">
                <a:avLst>
                  <a:gd name="adj" fmla="val 32219"/>
                </a:avLst>
              </a:prstGeom>
              <a:noFill/>
              <a:ln w="28575">
                <a:solidFill>
                  <a:srgbClr val="063E81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12" name="CaixaDeTexto 11">
                <a:extLst>
                  <a:ext uri="{FF2B5EF4-FFF2-40B4-BE49-F238E27FC236}">
                    <a16:creationId xmlns:a16="http://schemas.microsoft.com/office/drawing/2014/main" id="{6E2B9BF7-65CA-6E12-02E6-3548D4747C0B}"/>
                  </a:ext>
                </a:extLst>
              </p:cNvPr>
              <p:cNvSpPr txBox="1"/>
              <p:nvPr/>
            </p:nvSpPr>
            <p:spPr>
              <a:xfrm>
                <a:off x="4110117" y="4998359"/>
                <a:ext cx="3410274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4400" b="1" dirty="0">
                    <a:solidFill>
                      <a:srgbClr val="00B050"/>
                    </a:solidFill>
                    <a:latin typeface="Open Sans"/>
                    <a:ea typeface="Open Sans"/>
                    <a:cs typeface="Open Sans"/>
                  </a:rPr>
                  <a:t>Solução 1</a:t>
                </a:r>
              </a:p>
            </p:txBody>
          </p:sp>
        </p:grpSp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102471C1-2F3F-5D47-39E6-5F41C38773A3}"/>
                </a:ext>
              </a:extLst>
            </p:cNvPr>
            <p:cNvSpPr txBox="1"/>
            <p:nvPr/>
          </p:nvSpPr>
          <p:spPr>
            <a:xfrm>
              <a:off x="10991526" y="4755059"/>
              <a:ext cx="341027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4400" b="1" dirty="0">
                  <a:solidFill>
                    <a:srgbClr val="00B050"/>
                  </a:solidFill>
                  <a:latin typeface="Open Sans"/>
                  <a:ea typeface="Open Sans"/>
                  <a:cs typeface="Open Sans"/>
                </a:rPr>
                <a:t>Solução 2</a:t>
              </a:r>
            </a:p>
          </p:txBody>
        </p:sp>
        <p:sp>
          <p:nvSpPr>
            <p:cNvPr id="18" name="Retângulo: Cantos Arredondados 17">
              <a:extLst>
                <a:ext uri="{FF2B5EF4-FFF2-40B4-BE49-F238E27FC236}">
                  <a16:creationId xmlns:a16="http://schemas.microsoft.com/office/drawing/2014/main" id="{B5535E9D-A427-89D4-A390-192DCFE403E3}"/>
                </a:ext>
              </a:extLst>
            </p:cNvPr>
            <p:cNvSpPr/>
            <p:nvPr/>
          </p:nvSpPr>
          <p:spPr>
            <a:xfrm>
              <a:off x="9448816" y="5524501"/>
              <a:ext cx="5943584" cy="2819399"/>
            </a:xfrm>
            <a:prstGeom prst="roundRect">
              <a:avLst>
                <a:gd name="adj" fmla="val 32219"/>
              </a:avLst>
            </a:prstGeom>
            <a:noFill/>
            <a:ln w="28575">
              <a:solidFill>
                <a:srgbClr val="063E81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29674059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BF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353C47-7BAD-AF47-28BD-4FFA9678B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32B96837-A190-2F74-E154-CE9BB8A4F8FF}"/>
              </a:ext>
            </a:extLst>
          </p:cNvPr>
          <p:cNvSpPr txBox="1"/>
          <p:nvPr/>
        </p:nvSpPr>
        <p:spPr>
          <a:xfrm>
            <a:off x="1990563" y="1446126"/>
            <a:ext cx="11725437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629"/>
              </a:lnSpc>
            </a:pPr>
            <a:r>
              <a:rPr lang="en-US" sz="4400" b="1" spc="-68" dirty="0">
                <a:solidFill>
                  <a:srgbClr val="24528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 1"/>
              </a:rPr>
              <a:t>5. </a:t>
            </a:r>
            <a:r>
              <a:rPr lang="en-US" sz="4400" b="1" u="sng" spc="-68" dirty="0">
                <a:solidFill>
                  <a:srgbClr val="24528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 1"/>
              </a:rPr>
              <a:t>PEC da Reciclagem – Iniciativa do INESFA</a:t>
            </a:r>
          </a:p>
        </p:txBody>
      </p:sp>
      <p:sp>
        <p:nvSpPr>
          <p:cNvPr id="6" name="Freeform 3">
            <a:extLst>
              <a:ext uri="{FF2B5EF4-FFF2-40B4-BE49-F238E27FC236}">
                <a16:creationId xmlns:a16="http://schemas.microsoft.com/office/drawing/2014/main" id="{57D1A644-1264-59C5-4492-A9860CF80A43}"/>
              </a:ext>
            </a:extLst>
          </p:cNvPr>
          <p:cNvSpPr/>
          <p:nvPr/>
        </p:nvSpPr>
        <p:spPr>
          <a:xfrm>
            <a:off x="15621000" y="338032"/>
            <a:ext cx="2457126" cy="1106865"/>
          </a:xfrm>
          <a:custGeom>
            <a:avLst/>
            <a:gdLst/>
            <a:ahLst/>
            <a:cxnLst/>
            <a:rect l="l" t="t" r="r" b="b"/>
            <a:pathLst>
              <a:path w="7283994" h="2823330">
                <a:moveTo>
                  <a:pt x="0" y="0"/>
                </a:moveTo>
                <a:lnTo>
                  <a:pt x="7283993" y="0"/>
                </a:lnTo>
                <a:lnTo>
                  <a:pt x="7283993" y="2823330"/>
                </a:lnTo>
                <a:lnTo>
                  <a:pt x="0" y="28233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864" t="-69821" r="-17108" b="-31299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64B1A50F-77A4-9119-9A71-70C72194D3AD}"/>
              </a:ext>
            </a:extLst>
          </p:cNvPr>
          <p:cNvSpPr txBox="1"/>
          <p:nvPr/>
        </p:nvSpPr>
        <p:spPr>
          <a:xfrm>
            <a:off x="1990563" y="3019841"/>
            <a:ext cx="13630437" cy="68956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just">
              <a:lnSpc>
                <a:spcPts val="3640"/>
              </a:lnSpc>
              <a:buFont typeface="Arial" panose="020B0604020202020204" pitchFamily="34" charset="0"/>
              <a:buChar char="•"/>
            </a:pPr>
            <a:r>
              <a:rPr lang="pt-BR" sz="2600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Em parceria com o Dep. Arnaldo Jardim, o setor apresentou a </a:t>
            </a:r>
            <a:r>
              <a:rPr lang="pt-BR" sz="2600" b="1" u="sng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“PEC da Reciclagem” </a:t>
            </a:r>
            <a:r>
              <a:rPr lang="pt-BR" sz="2600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na tentativa de reverter os efeitos negativos da Reforma Tributária e garantir um </a:t>
            </a:r>
            <a:r>
              <a:rPr lang="pt-BR" sz="2600" b="1" u="sng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tratamento tributário adequado à reciclagem</a:t>
            </a:r>
            <a:r>
              <a:rPr lang="pt-BR" sz="2600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.</a:t>
            </a:r>
          </a:p>
          <a:p>
            <a:pPr marL="457200" indent="-457200" algn="just">
              <a:lnSpc>
                <a:spcPts val="3640"/>
              </a:lnSpc>
              <a:buFont typeface="Arial" panose="020B0604020202020204" pitchFamily="34" charset="0"/>
              <a:buChar char="•"/>
            </a:pPr>
            <a:endParaRPr lang="pt-BR" sz="2600" dirty="0">
              <a:solidFill>
                <a:srgbClr val="245289"/>
              </a:solidFill>
              <a:latin typeface="Open Sans"/>
              <a:ea typeface="Open Sans"/>
              <a:cs typeface="Open Sans"/>
            </a:endParaRPr>
          </a:p>
          <a:p>
            <a:pPr marL="457200" indent="-457200" algn="just">
              <a:lnSpc>
                <a:spcPts val="3640"/>
              </a:lnSpc>
              <a:buFont typeface="Arial" panose="020B0604020202020204" pitchFamily="34" charset="0"/>
              <a:buChar char="•"/>
            </a:pPr>
            <a:endParaRPr lang="pt-BR" sz="2600" dirty="0">
              <a:solidFill>
                <a:srgbClr val="245289"/>
              </a:solidFill>
              <a:latin typeface="Open Sans"/>
              <a:ea typeface="Open Sans"/>
              <a:cs typeface="Open Sans"/>
            </a:endParaRPr>
          </a:p>
          <a:p>
            <a:pPr marL="457200" indent="-457200" algn="just">
              <a:lnSpc>
                <a:spcPts val="3640"/>
              </a:lnSpc>
              <a:buFont typeface="Arial" panose="020B0604020202020204" pitchFamily="34" charset="0"/>
              <a:buChar char="•"/>
            </a:pPr>
            <a:endParaRPr lang="pt-BR" sz="2600" dirty="0">
              <a:solidFill>
                <a:srgbClr val="245289"/>
              </a:solidFill>
              <a:latin typeface="Open Sans"/>
              <a:ea typeface="Open Sans"/>
              <a:cs typeface="Open Sans"/>
            </a:endParaRPr>
          </a:p>
          <a:p>
            <a:pPr marL="457200" indent="-457200" algn="just">
              <a:lnSpc>
                <a:spcPts val="3640"/>
              </a:lnSpc>
              <a:buFont typeface="Arial" panose="020B0604020202020204" pitchFamily="34" charset="0"/>
              <a:buChar char="•"/>
            </a:pPr>
            <a:endParaRPr lang="pt-BR" sz="2600" dirty="0">
              <a:solidFill>
                <a:srgbClr val="245289"/>
              </a:solidFill>
              <a:latin typeface="Open Sans"/>
              <a:ea typeface="Open Sans"/>
              <a:cs typeface="Open Sans"/>
            </a:endParaRPr>
          </a:p>
          <a:p>
            <a:pPr marL="457200" indent="-457200" algn="just">
              <a:lnSpc>
                <a:spcPts val="3640"/>
              </a:lnSpc>
              <a:buFont typeface="Arial" panose="020B0604020202020204" pitchFamily="34" charset="0"/>
              <a:buChar char="•"/>
            </a:pPr>
            <a:endParaRPr lang="pt-BR" sz="2600" dirty="0">
              <a:solidFill>
                <a:srgbClr val="245289"/>
              </a:solidFill>
              <a:latin typeface="Open Sans"/>
              <a:ea typeface="Open Sans"/>
              <a:cs typeface="Open Sans"/>
            </a:endParaRPr>
          </a:p>
          <a:p>
            <a:pPr marL="457200" indent="-457200" algn="just">
              <a:lnSpc>
                <a:spcPts val="3640"/>
              </a:lnSpc>
              <a:buFont typeface="Arial" panose="020B0604020202020204" pitchFamily="34" charset="0"/>
              <a:buChar char="•"/>
            </a:pPr>
            <a:endParaRPr lang="pt-BR" sz="2600" dirty="0">
              <a:solidFill>
                <a:srgbClr val="245289"/>
              </a:solidFill>
              <a:latin typeface="Open Sans"/>
              <a:ea typeface="Open Sans"/>
              <a:cs typeface="Open Sans"/>
            </a:endParaRPr>
          </a:p>
          <a:p>
            <a:pPr marL="457200" indent="-457200" algn="just">
              <a:lnSpc>
                <a:spcPts val="3640"/>
              </a:lnSpc>
              <a:buFont typeface="Arial" panose="020B0604020202020204" pitchFamily="34" charset="0"/>
              <a:buChar char="•"/>
            </a:pPr>
            <a:endParaRPr lang="pt-BR" sz="2600" dirty="0">
              <a:solidFill>
                <a:srgbClr val="245289"/>
              </a:solidFill>
              <a:latin typeface="Open Sans"/>
              <a:ea typeface="Open Sans"/>
              <a:cs typeface="Open Sans"/>
            </a:endParaRPr>
          </a:p>
          <a:p>
            <a:pPr marL="457200" indent="-457200" algn="just">
              <a:lnSpc>
                <a:spcPts val="3640"/>
              </a:lnSpc>
              <a:buFont typeface="Arial" panose="020B0604020202020204" pitchFamily="34" charset="0"/>
              <a:buChar char="•"/>
            </a:pPr>
            <a:endParaRPr lang="pt-BR" sz="2600" dirty="0">
              <a:solidFill>
                <a:srgbClr val="245289"/>
              </a:solidFill>
              <a:latin typeface="Open Sans"/>
              <a:ea typeface="Open Sans"/>
              <a:cs typeface="Open Sans"/>
            </a:endParaRPr>
          </a:p>
          <a:p>
            <a:pPr marL="457200" indent="-457200" algn="just">
              <a:lnSpc>
                <a:spcPts val="3640"/>
              </a:lnSpc>
              <a:buFont typeface="Arial" panose="020B0604020202020204" pitchFamily="34" charset="0"/>
              <a:buChar char="•"/>
            </a:pPr>
            <a:r>
              <a:rPr lang="pt-BR" sz="2600" dirty="0">
                <a:solidFill>
                  <a:srgbClr val="245289"/>
                </a:solidFill>
                <a:latin typeface="Open Sans"/>
                <a:ea typeface="Open Sans"/>
                <a:cs typeface="Open Sans"/>
              </a:rPr>
              <a:t>Isenção do IBS/CBS para as empresas que comercializarem materiais recicláveis e creditamento para as indústrias que adquirirem tais materiais.</a:t>
            </a:r>
          </a:p>
          <a:p>
            <a:pPr algn="just">
              <a:lnSpc>
                <a:spcPts val="3640"/>
              </a:lnSpc>
            </a:pPr>
            <a:endParaRPr lang="pt-BR" sz="2600" dirty="0">
              <a:solidFill>
                <a:srgbClr val="245289"/>
              </a:solidFill>
              <a:latin typeface="Open Sans"/>
              <a:ea typeface="Open Sans"/>
              <a:cs typeface="Open Sans"/>
            </a:endParaRPr>
          </a:p>
          <a:p>
            <a:pPr marL="457200" indent="-457200" algn="just">
              <a:lnSpc>
                <a:spcPts val="3640"/>
              </a:lnSpc>
              <a:buFont typeface="Arial" panose="020B0604020202020204" pitchFamily="34" charset="0"/>
              <a:buChar char="•"/>
            </a:pPr>
            <a:endParaRPr lang="pt-BR" sz="2600" dirty="0">
              <a:solidFill>
                <a:srgbClr val="245289"/>
              </a:solidFill>
              <a:latin typeface="Open Sans"/>
              <a:ea typeface="Open Sans"/>
              <a:cs typeface="Open Sans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E4FA0341-DA01-727F-1481-7D21944167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9364" y="5355551"/>
            <a:ext cx="10349272" cy="2224185"/>
          </a:xfrm>
          <a:prstGeom prst="rect">
            <a:avLst/>
          </a:prstGeom>
        </p:spPr>
      </p:pic>
      <p:sp>
        <p:nvSpPr>
          <p:cNvPr id="9" name="Freeform 2">
            <a:extLst>
              <a:ext uri="{FF2B5EF4-FFF2-40B4-BE49-F238E27FC236}">
                <a16:creationId xmlns:a16="http://schemas.microsoft.com/office/drawing/2014/main" id="{3D596F8E-E2E3-A4F8-37E4-AA3BA9FB069B}"/>
              </a:ext>
            </a:extLst>
          </p:cNvPr>
          <p:cNvSpPr/>
          <p:nvPr/>
        </p:nvSpPr>
        <p:spPr>
          <a:xfrm>
            <a:off x="0" y="6637663"/>
            <a:ext cx="3981126" cy="3803634"/>
          </a:xfrm>
          <a:custGeom>
            <a:avLst/>
            <a:gdLst/>
            <a:ahLst/>
            <a:cxnLst/>
            <a:rect l="l" t="t" r="r" b="b"/>
            <a:pathLst>
              <a:path w="3981126" h="3803634">
                <a:moveTo>
                  <a:pt x="0" y="0"/>
                </a:moveTo>
                <a:lnTo>
                  <a:pt x="3981126" y="0"/>
                </a:lnTo>
                <a:lnTo>
                  <a:pt x="3981126" y="3803634"/>
                </a:lnTo>
                <a:lnTo>
                  <a:pt x="0" y="380363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05092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item.xml><?xml version="1.0" encoding="utf-8"?>
<properties xmlns="http://www.imanage.com/work/xmlschema">
  <documentid>ALMEIDALAW!2284679.1</documentid>
  <senderid>RLRAMOS</senderid>
  <senderemail>RLRAMOS@ALMEIDALAW.COM.BR</senderemail>
  <lastmodified>2024-11-12T15:55:43.0000000-03:00</lastmodified>
  <database>ALMEIDALAW</database>
</properties>
</file>

<file path=docProps/app.xml><?xml version="1.0" encoding="utf-8"?>
<Properties xmlns="http://schemas.openxmlformats.org/officeDocument/2006/extended-properties" xmlns:vt="http://schemas.openxmlformats.org/officeDocument/2006/docPropsVTypes">
  <TotalTime>502</TotalTime>
  <Words>764</Words>
  <Application>Microsoft Office PowerPoint</Application>
  <PresentationFormat>Personalizar</PresentationFormat>
  <Paragraphs>103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6" baseType="lpstr">
      <vt:lpstr>Open Sans</vt:lpstr>
      <vt:lpstr>Arial</vt:lpstr>
      <vt:lpstr>Calibri</vt:lpstr>
      <vt:lpstr>Open Sans Bold</vt:lpstr>
      <vt:lpstr>Calibri 1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SINDINESFA</dc:title>
  <cp:lastModifiedBy>[RLR] Rodrigo Moreira Lima Ramos</cp:lastModifiedBy>
  <cp:revision>10</cp:revision>
  <dcterms:created xsi:type="dcterms:W3CDTF">2006-08-16T00:00:00Z</dcterms:created>
  <dcterms:modified xsi:type="dcterms:W3CDTF">2024-11-12T18:55:43Z</dcterms:modified>
  <dc:identifier>DAGT2rchwyA</dc:identifier>
</cp:coreProperties>
</file>