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4" r:id="rId3"/>
    <p:sldId id="265" r:id="rId4"/>
    <p:sldId id="259" r:id="rId5"/>
    <p:sldId id="266" r:id="rId6"/>
    <p:sldId id="269" r:id="rId7"/>
    <p:sldId id="268" r:id="rId8"/>
    <p:sldId id="270" r:id="rId9"/>
    <p:sldId id="271" r:id="rId10"/>
    <p:sldId id="272" r:id="rId11"/>
  </p:sldIdLst>
  <p:sldSz cx="18288000" cy="10287000"/>
  <p:notesSz cx="6858000" cy="9144000"/>
  <p:embeddedFontLst>
    <p:embeddedFont>
      <p:font typeface="Calibri 1" panose="020B0604020202020204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Bold" panose="020B0806030504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289"/>
    <a:srgbClr val="26865B"/>
    <a:srgbClr val="063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font" Target="fonts/font2.fntdata" Id="rId13" /><Relationship Type="http://schemas.openxmlformats.org/officeDocument/2006/relationships/presProps" Target="presProps.xml" Id="rId18" /><Relationship Type="http://schemas.openxmlformats.org/officeDocument/2006/relationships/slide" Target="slides/slide2.xml" Id="rId3" /><Relationship Type="http://schemas.openxmlformats.org/officeDocument/2006/relationships/tableStyles" Target="tableStyles.xml" Id="rId21" /><Relationship Type="http://schemas.openxmlformats.org/officeDocument/2006/relationships/slide" Target="slides/slide6.xml" Id="rId7" /><Relationship Type="http://schemas.openxmlformats.org/officeDocument/2006/relationships/font" Target="fonts/font1.fntdata" Id="rId12" /><Relationship Type="http://schemas.openxmlformats.org/officeDocument/2006/relationships/font" Target="fonts/font6.fntdata" Id="rId17" /><Relationship Type="http://schemas.openxmlformats.org/officeDocument/2006/relationships/slide" Target="slides/slide1.xml" Id="rId2" /><Relationship Type="http://schemas.openxmlformats.org/officeDocument/2006/relationships/font" Target="fonts/font5.fntdata" Id="rId16" /><Relationship Type="http://schemas.openxmlformats.org/officeDocument/2006/relationships/theme" Target="theme/theme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font" Target="fonts/font4.fntdata" Id="rId15" /><Relationship Type="http://schemas.openxmlformats.org/officeDocument/2006/relationships/slide" Target="slides/slide9.xml" Id="rId10" /><Relationship Type="http://schemas.openxmlformats.org/officeDocument/2006/relationships/viewProps" Target="view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font" Target="fonts/font3.fntdata" Id="rId14" /><Relationship Type="http://schemas.openxmlformats.org/officeDocument/2006/relationships/customXml" Target="/customXML/item.xml" Id="imanage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mailto:rpterra@almeidalaw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186355" y="0"/>
            <a:ext cx="12126130" cy="10287000"/>
          </a:xfrm>
          <a:custGeom>
            <a:avLst/>
            <a:gdLst/>
            <a:ahLst/>
            <a:cxnLst/>
            <a:rect l="l" t="t" r="r" b="b"/>
            <a:pathLst>
              <a:path w="12126130" h="10287000">
                <a:moveTo>
                  <a:pt x="12126130" y="0"/>
                </a:moveTo>
                <a:lnTo>
                  <a:pt x="0" y="0"/>
                </a:lnTo>
                <a:lnTo>
                  <a:pt x="0" y="10287000"/>
                </a:lnTo>
                <a:lnTo>
                  <a:pt x="12126130" y="10287000"/>
                </a:lnTo>
                <a:lnTo>
                  <a:pt x="12126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24000" y="3731835"/>
            <a:ext cx="7283994" cy="2823330"/>
          </a:xfrm>
          <a:custGeom>
            <a:avLst/>
            <a:gdLst/>
            <a:ahLst/>
            <a:cxnLst/>
            <a:rect l="l" t="t" r="r" b="b"/>
            <a:pathLst>
              <a:path w="7283994" h="2823330">
                <a:moveTo>
                  <a:pt x="0" y="0"/>
                </a:moveTo>
                <a:lnTo>
                  <a:pt x="7283993" y="0"/>
                </a:lnTo>
                <a:lnTo>
                  <a:pt x="7283993" y="2823330"/>
                </a:lnTo>
                <a:lnTo>
                  <a:pt x="0" y="2823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64" t="-69821" r="-17108" b="-31299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F47356-8F96-6D2A-8AC8-E6BC69F35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5550B3F-7A2B-C4C5-6B6A-5B797FC4EDE8}"/>
              </a:ext>
            </a:extLst>
          </p:cNvPr>
          <p:cNvSpPr/>
          <p:nvPr/>
        </p:nvSpPr>
        <p:spPr>
          <a:xfrm flipH="1">
            <a:off x="8186355" y="0"/>
            <a:ext cx="12126130" cy="10287000"/>
          </a:xfrm>
          <a:custGeom>
            <a:avLst/>
            <a:gdLst/>
            <a:ahLst/>
            <a:cxnLst/>
            <a:rect l="l" t="t" r="r" b="b"/>
            <a:pathLst>
              <a:path w="12126130" h="10287000">
                <a:moveTo>
                  <a:pt x="12126130" y="0"/>
                </a:moveTo>
                <a:lnTo>
                  <a:pt x="0" y="0"/>
                </a:lnTo>
                <a:lnTo>
                  <a:pt x="0" y="10287000"/>
                </a:lnTo>
                <a:lnTo>
                  <a:pt x="12126130" y="10287000"/>
                </a:lnTo>
                <a:lnTo>
                  <a:pt x="12126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44CC5ED-7A1F-C1C3-DF24-70126B176B22}"/>
              </a:ext>
            </a:extLst>
          </p:cNvPr>
          <p:cNvSpPr/>
          <p:nvPr/>
        </p:nvSpPr>
        <p:spPr>
          <a:xfrm>
            <a:off x="1451500" y="1943100"/>
            <a:ext cx="5518355" cy="2085051"/>
          </a:xfrm>
          <a:custGeom>
            <a:avLst/>
            <a:gdLst/>
            <a:ahLst/>
            <a:cxnLst/>
            <a:rect l="l" t="t" r="r" b="b"/>
            <a:pathLst>
              <a:path w="7283994" h="2823330">
                <a:moveTo>
                  <a:pt x="0" y="0"/>
                </a:moveTo>
                <a:lnTo>
                  <a:pt x="7283993" y="0"/>
                </a:lnTo>
                <a:lnTo>
                  <a:pt x="7283993" y="2823330"/>
                </a:lnTo>
                <a:lnTo>
                  <a:pt x="0" y="2823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64" t="-69821" r="-17108" b="-3129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948B2A7-8573-B486-3918-A98EFBB4FE4B}"/>
              </a:ext>
            </a:extLst>
          </p:cNvPr>
          <p:cNvSpPr txBox="1"/>
          <p:nvPr/>
        </p:nvSpPr>
        <p:spPr>
          <a:xfrm>
            <a:off x="1398639" y="1181100"/>
            <a:ext cx="6127955" cy="593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16"/>
              </a:lnSpc>
            </a:pPr>
            <a:r>
              <a:rPr lang="en-US" sz="4754" spc="-66" dirty="0">
                <a:solidFill>
                  <a:srgbClr val="063E81"/>
                </a:solidFill>
                <a:latin typeface="Calibri 1"/>
                <a:ea typeface="Calibri 1"/>
                <a:cs typeface="Calibri 1"/>
                <a:sym typeface="Calibri 1"/>
              </a:rPr>
              <a:t>Obrigado pela atenção!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13B8130-EA64-6A6E-4DB0-E2AB865BB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CCDD287-4E90-5F81-D7B1-96BFFAAEAFE0}"/>
              </a:ext>
            </a:extLst>
          </p:cNvPr>
          <p:cNvGrpSpPr/>
          <p:nvPr/>
        </p:nvGrpSpPr>
        <p:grpSpPr>
          <a:xfrm>
            <a:off x="1253125" y="5105400"/>
            <a:ext cx="7370246" cy="4768851"/>
            <a:chOff x="10439916" y="800100"/>
            <a:chExt cx="7370246" cy="4768851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B9173809-DF6C-A71D-25D5-FB5BA17FD90D}"/>
                </a:ext>
              </a:extLst>
            </p:cNvPr>
            <p:cNvSpPr txBox="1"/>
            <p:nvPr/>
          </p:nvSpPr>
          <p:spPr>
            <a:xfrm>
              <a:off x="10439916" y="800100"/>
              <a:ext cx="7370246" cy="3663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b="1" dirty="0">
                  <a:solidFill>
                    <a:srgbClr val="24528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Assessor Jurídico do INESFA</a:t>
              </a:r>
            </a:p>
            <a:p>
              <a:pPr>
                <a:lnSpc>
                  <a:spcPts val="3640"/>
                </a:lnSpc>
              </a:pPr>
              <a:r>
                <a:rPr lang="en-US" sz="2600" b="1" dirty="0">
                  <a:solidFill>
                    <a:srgbClr val="24528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Sócio do Almeida Advogados</a:t>
              </a:r>
            </a:p>
            <a:p>
              <a:pPr>
                <a:lnSpc>
                  <a:spcPts val="3640"/>
                </a:lnSpc>
              </a:pPr>
              <a:r>
                <a:rPr lang="en-US" sz="2600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  <a:sym typeface="Open Sans"/>
                </a:rPr>
                <a:t>Rodrigo Petry Terra</a:t>
              </a:r>
            </a:p>
            <a:p>
              <a:pPr>
                <a:lnSpc>
                  <a:spcPts val="3640"/>
                </a:lnSpc>
              </a:pPr>
              <a:r>
                <a:rPr lang="en-US" sz="2600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  <a:sym typeface="Open Sa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rpterra@almeidalaw.com.br</a:t>
              </a:r>
              <a:endParaRPr lang="en-US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lnSpc>
                  <a:spcPts val="3640"/>
                </a:lnSpc>
              </a:pPr>
              <a:r>
                <a:rPr lang="en-US" sz="2600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  <a:sym typeface="Open Sans"/>
                </a:rPr>
                <a:t>(11) 96442-0389</a:t>
              </a:r>
            </a:p>
            <a:p>
              <a:pPr>
                <a:lnSpc>
                  <a:spcPts val="3640"/>
                </a:lnSpc>
              </a:pPr>
              <a:endParaRPr lang="en-US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lnSpc>
                  <a:spcPts val="3640"/>
                </a:lnSpc>
              </a:pPr>
              <a:endParaRPr lang="en-US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r">
                <a:lnSpc>
                  <a:spcPts val="3640"/>
                </a:lnSpc>
              </a:pPr>
              <a:endParaRPr lang="en-US" sz="2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A1EAAE43-D9C5-20AD-CAE6-63C5C9D57C86}"/>
                </a:ext>
              </a:extLst>
            </p:cNvPr>
            <p:cNvGrpSpPr/>
            <p:nvPr/>
          </p:nvGrpSpPr>
          <p:grpSpPr>
            <a:xfrm>
              <a:off x="10462329" y="3359151"/>
              <a:ext cx="2362200" cy="2209800"/>
              <a:chOff x="-1762007" y="212543"/>
              <a:chExt cx="812800" cy="812800"/>
            </a:xfrm>
          </p:grpSpPr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A3AC17DF-E090-0BCC-0AFE-6BA3D820EA1E}"/>
                  </a:ext>
                </a:extLst>
              </p:cNvPr>
              <p:cNvSpPr/>
              <p:nvPr/>
            </p:nvSpPr>
            <p:spPr>
              <a:xfrm>
                <a:off x="-1762007" y="212543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96981" t="-7328" r="-9965" b="-30582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924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4D674-7C9E-D36C-93AF-8F9A3CF6A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55E7486A-ECED-2E13-5235-B67D26C8A28B}"/>
              </a:ext>
            </a:extLst>
          </p:cNvPr>
          <p:cNvSpPr txBox="1"/>
          <p:nvPr/>
        </p:nvSpPr>
        <p:spPr>
          <a:xfrm>
            <a:off x="1990563" y="2857500"/>
            <a:ext cx="13630436" cy="7124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Incluiu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previsão de regime específico</a:t>
            </a:r>
            <a:r>
              <a:rPr lang="pt-BR" sz="2600" b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de tributação para bens e serviços que promovessem a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circularidade da economia</a:t>
            </a:r>
            <a:r>
              <a:rPr lang="pt-BR" sz="2600" b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e a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sustentabilidade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:</a:t>
            </a:r>
          </a:p>
          <a:p>
            <a:pPr marL="104142" indent="-280671" algn="just">
              <a:lnSpc>
                <a:spcPts val="3640"/>
              </a:lnSpc>
              <a:buFont typeface="Arial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04142" indent="-280671" algn="just">
              <a:lnSpc>
                <a:spcPts val="3640"/>
              </a:lnSpc>
              <a:buFont typeface="Arial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195071" lvl="3" algn="just">
              <a:lnSpc>
                <a:spcPts val="3640"/>
              </a:lnSpc>
            </a:pPr>
            <a:r>
              <a:rPr lang="pt-BR" sz="2400" b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       </a:t>
            </a:r>
            <a:r>
              <a:rPr lang="pt-BR" sz="24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Emenda de Plenário 812 (Sen. Efraim Filho)</a:t>
            </a:r>
          </a:p>
          <a:p>
            <a:pPr marL="1363980" lvl="2" algn="just"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“Art. 156-A §6º Lei complementar disporá sobre regimes específicos de tributação para:</a:t>
            </a: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IX – bens e serviços que promovam a circularidade da economia e a sustentabilidade no uso de recurso naturais.”</a:t>
            </a: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04142" indent="-280671" algn="just">
              <a:lnSpc>
                <a:spcPts val="3640"/>
              </a:lnSpc>
              <a:buFont typeface="Arial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Aprovada e incluída no relatório do Sen. Eduardo Braga.</a:t>
            </a:r>
          </a:p>
          <a:p>
            <a:pPr marL="1363980" lvl="2" algn="just"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5571B7D-53E6-7678-6D2F-D68574D17BC0}"/>
              </a:ext>
            </a:extLst>
          </p:cNvPr>
          <p:cNvSpPr txBox="1"/>
          <p:nvPr/>
        </p:nvSpPr>
        <p:spPr>
          <a:xfrm>
            <a:off x="1990563" y="1446126"/>
            <a:ext cx="1073483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9"/>
              </a:lnSpc>
            </a:pPr>
            <a:r>
              <a:rPr lang="en-US" sz="4400" b="1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1. </a:t>
            </a:r>
            <a:r>
              <a:rPr lang="en-US" sz="4400" b="1" u="sng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PEC 45/2019 no Senado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79CB749-43BC-0C5C-4B6D-C78B2DC8EAAF}"/>
              </a:ext>
            </a:extLst>
          </p:cNvPr>
          <p:cNvSpPr/>
          <p:nvPr/>
        </p:nvSpPr>
        <p:spPr>
          <a:xfrm>
            <a:off x="15621000" y="338032"/>
            <a:ext cx="2457126" cy="1106865"/>
          </a:xfrm>
          <a:custGeom>
            <a:avLst/>
            <a:gdLst/>
            <a:ahLst/>
            <a:cxnLst/>
            <a:rect l="l" t="t" r="r" b="b"/>
            <a:pathLst>
              <a:path w="7283994" h="2823330">
                <a:moveTo>
                  <a:pt x="0" y="0"/>
                </a:moveTo>
                <a:lnTo>
                  <a:pt x="7283993" y="0"/>
                </a:lnTo>
                <a:lnTo>
                  <a:pt x="7283993" y="2823330"/>
                </a:lnTo>
                <a:lnTo>
                  <a:pt x="0" y="282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4" t="-69821" r="-17108" b="-3129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BF28EED-12DA-9E1D-E05D-E8B8A8A0B0B6}"/>
              </a:ext>
            </a:extLst>
          </p:cNvPr>
          <p:cNvSpPr/>
          <p:nvPr/>
        </p:nvSpPr>
        <p:spPr>
          <a:xfrm rot="-5400000">
            <a:off x="14925724" y="6897684"/>
            <a:ext cx="3449685" cy="3328946"/>
          </a:xfrm>
          <a:custGeom>
            <a:avLst/>
            <a:gdLst/>
            <a:ahLst/>
            <a:cxnLst/>
            <a:rect l="l" t="t" r="r" b="b"/>
            <a:pathLst>
              <a:path w="3449685" h="3328946">
                <a:moveTo>
                  <a:pt x="0" y="0"/>
                </a:moveTo>
                <a:lnTo>
                  <a:pt x="3449685" y="0"/>
                </a:lnTo>
                <a:lnTo>
                  <a:pt x="3449685" y="3328947"/>
                </a:lnTo>
                <a:lnTo>
                  <a:pt x="0" y="3328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2415470-3D4B-BBCE-76DF-4F4474A2F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8832271"/>
            <a:ext cx="1020097" cy="10200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571DB9A-45E5-09F8-163A-953DFC969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400" y="4613142"/>
            <a:ext cx="685799" cy="7189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B527477-394C-2740-EA08-6D88343F0BCC}"/>
              </a:ext>
            </a:extLst>
          </p:cNvPr>
          <p:cNvSpPr/>
          <p:nvPr/>
        </p:nvSpPr>
        <p:spPr>
          <a:xfrm>
            <a:off x="3200400" y="4381500"/>
            <a:ext cx="12725400" cy="3733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86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25F24-6AA9-A8F2-7FB1-38D886321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E713C85F-DED4-F68D-96E6-851CC3703999}"/>
              </a:ext>
            </a:extLst>
          </p:cNvPr>
          <p:cNvSpPr txBox="1"/>
          <p:nvPr/>
        </p:nvSpPr>
        <p:spPr>
          <a:xfrm>
            <a:off x="1990563" y="1446126"/>
            <a:ext cx="1073483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9"/>
              </a:lnSpc>
            </a:pPr>
            <a:r>
              <a:rPr lang="en-US" sz="4400" b="1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1. </a:t>
            </a:r>
            <a:r>
              <a:rPr lang="en-US" sz="4400" b="1" u="sng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PEC 45/2019 no Senado Federal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E0EECD9-50BF-2FF1-60C6-7FAEE2CF3ABA}"/>
              </a:ext>
            </a:extLst>
          </p:cNvPr>
          <p:cNvSpPr/>
          <p:nvPr/>
        </p:nvSpPr>
        <p:spPr>
          <a:xfrm>
            <a:off x="15621000" y="338032"/>
            <a:ext cx="2457126" cy="1106865"/>
          </a:xfrm>
          <a:custGeom>
            <a:avLst/>
            <a:gdLst/>
            <a:ahLst/>
            <a:cxnLst/>
            <a:rect l="l" t="t" r="r" b="b"/>
            <a:pathLst>
              <a:path w="7283994" h="2823330">
                <a:moveTo>
                  <a:pt x="0" y="0"/>
                </a:moveTo>
                <a:lnTo>
                  <a:pt x="7283993" y="0"/>
                </a:lnTo>
                <a:lnTo>
                  <a:pt x="7283993" y="2823330"/>
                </a:lnTo>
                <a:lnTo>
                  <a:pt x="0" y="282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4" t="-69821" r="-17108" b="-31299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C9707BE-D510-0EE5-5BB0-F6D29DB5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400" y="6130466"/>
            <a:ext cx="762000" cy="762000"/>
          </a:xfrm>
          <a:prstGeom prst="rect">
            <a:avLst/>
          </a:prstGeom>
        </p:spPr>
      </p:pic>
      <p:sp>
        <p:nvSpPr>
          <p:cNvPr id="9" name="Freeform 2">
            <a:extLst>
              <a:ext uri="{FF2B5EF4-FFF2-40B4-BE49-F238E27FC236}">
                <a16:creationId xmlns:a16="http://schemas.microsoft.com/office/drawing/2014/main" id="{EC63B4F8-0E7E-4077-D4EA-37E1710085A0}"/>
              </a:ext>
            </a:extLst>
          </p:cNvPr>
          <p:cNvSpPr/>
          <p:nvPr/>
        </p:nvSpPr>
        <p:spPr>
          <a:xfrm>
            <a:off x="0" y="6637663"/>
            <a:ext cx="3981126" cy="3803634"/>
          </a:xfrm>
          <a:custGeom>
            <a:avLst/>
            <a:gdLst/>
            <a:ahLst/>
            <a:cxnLst/>
            <a:rect l="l" t="t" r="r" b="b"/>
            <a:pathLst>
              <a:path w="3981126" h="3803634">
                <a:moveTo>
                  <a:pt x="0" y="0"/>
                </a:moveTo>
                <a:lnTo>
                  <a:pt x="3981126" y="0"/>
                </a:lnTo>
                <a:lnTo>
                  <a:pt x="3981126" y="3803634"/>
                </a:lnTo>
                <a:lnTo>
                  <a:pt x="0" y="3803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F0E0BFC1-1FD9-0D05-3702-8B8C47AB1DC3}"/>
              </a:ext>
            </a:extLst>
          </p:cNvPr>
          <p:cNvGrpSpPr/>
          <p:nvPr/>
        </p:nvGrpSpPr>
        <p:grpSpPr>
          <a:xfrm>
            <a:off x="1990562" y="2628900"/>
            <a:ext cx="14152170" cy="7179365"/>
            <a:chOff x="1983695" y="3147252"/>
            <a:chExt cx="13842833" cy="7179365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28621CF-7D58-5683-F8D3-937959B51B0F}"/>
                </a:ext>
              </a:extLst>
            </p:cNvPr>
            <p:cNvSpPr txBox="1"/>
            <p:nvPr/>
          </p:nvSpPr>
          <p:spPr>
            <a:xfrm>
              <a:off x="1983695" y="3147252"/>
              <a:ext cx="13332504" cy="4196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3640"/>
                </a:lnSpc>
                <a:buFont typeface="Arial" panose="020B0604020202020204" pitchFamily="34" charset="0"/>
                <a:buChar char="•"/>
              </a:pPr>
              <a:r>
                <a:rPr lang="pt-BR" sz="2600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</a:rPr>
                <a:t>Texto da PEC 45/2019 devolvido à Câmara dos Deputados com o teor da Emenda 812    incluído:</a:t>
              </a:r>
            </a:p>
            <a:p>
              <a:pPr marL="737871" lvl="1" indent="-457200" algn="just">
                <a:lnSpc>
                  <a:spcPts val="3640"/>
                </a:lnSpc>
                <a:buFont typeface="Arial" panose="020B0604020202020204" pitchFamily="34" charset="0"/>
                <a:buChar char="•"/>
              </a:pPr>
              <a:endPara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endParaRPr>
            </a:p>
            <a:p>
              <a:pPr marL="1363980" lvl="2"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i="1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</a:rPr>
                <a:t>“Art. 156-A §6º Lei complementar disporá sobre regimes específicos de tributação para:</a:t>
              </a:r>
            </a:p>
            <a:p>
              <a:pPr marL="1363980" lvl="2" algn="just">
                <a:lnSpc>
                  <a:spcPct val="107000"/>
                </a:lnSpc>
                <a:spcAft>
                  <a:spcPts val="800"/>
                </a:spcAft>
              </a:pPr>
              <a:endPara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endParaRPr>
            </a:p>
            <a:p>
              <a:pPr marL="1363980" lvl="2"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i="1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</a:rPr>
                <a:t>IX – bens e serviços que promovam a economia circular visando à sustentabilidade no uso de recursos naturais”</a:t>
              </a:r>
            </a:p>
            <a:p>
              <a:pPr marL="1363980" lvl="2" algn="just">
                <a:lnSpc>
                  <a:spcPct val="107000"/>
                </a:lnSpc>
                <a:spcAft>
                  <a:spcPts val="800"/>
                </a:spcAft>
              </a:pPr>
              <a:endPara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endParaRPr>
            </a:p>
            <a:p>
              <a:pPr marL="280671" indent="-457200" algn="just">
                <a:lnSpc>
                  <a:spcPts val="364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sz="2600" b="1" u="sng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</a:rPr>
                <a:t>Dispositivo retirado</a:t>
              </a:r>
              <a:r>
                <a:rPr lang="pt-BR" sz="2600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</a:rPr>
                <a:t> quando o texto retornou para Câmara dos Deputados.</a:t>
              </a:r>
            </a:p>
          </p:txBody>
        </p:sp>
        <p:cxnSp>
          <p:nvCxnSpPr>
            <p:cNvPr id="11" name="Conector: Angulado 10">
              <a:extLst>
                <a:ext uri="{FF2B5EF4-FFF2-40B4-BE49-F238E27FC236}">
                  <a16:creationId xmlns:a16="http://schemas.microsoft.com/office/drawing/2014/main" id="{B82C29F0-E218-81C9-4587-72E5012E0A7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36498" y="7720708"/>
              <a:ext cx="909156" cy="618819"/>
            </a:xfrm>
            <a:prstGeom prst="bentConnector3">
              <a:avLst>
                <a:gd name="adj1" fmla="val 100289"/>
              </a:avLst>
            </a:prstGeom>
            <a:ln w="38100">
              <a:solidFill>
                <a:srgbClr val="245289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74F2F724-7A06-911D-88CA-4171E64E30D5}"/>
                </a:ext>
              </a:extLst>
            </p:cNvPr>
            <p:cNvGrpSpPr/>
            <p:nvPr/>
          </p:nvGrpSpPr>
          <p:grpSpPr>
            <a:xfrm>
              <a:off x="5367827" y="7899677"/>
              <a:ext cx="10458701" cy="2426940"/>
              <a:chOff x="5367827" y="7899677"/>
              <a:chExt cx="10458701" cy="2426940"/>
            </a:xfrm>
          </p:grpSpPr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81F89AF-B217-CD50-8B35-E20763DA509A}"/>
                  </a:ext>
                </a:extLst>
              </p:cNvPr>
              <p:cNvSpPr txBox="1"/>
              <p:nvPr/>
            </p:nvSpPr>
            <p:spPr>
              <a:xfrm>
                <a:off x="9387628" y="9495620"/>
                <a:ext cx="64389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b="1" u="sng" dirty="0">
                    <a:solidFill>
                      <a:srgbClr val="FF0000"/>
                    </a:solidFill>
                    <a:latin typeface="Open Sans"/>
                    <a:ea typeface="Open Sans"/>
                    <a:cs typeface="Open Sans"/>
                  </a:rPr>
                  <a:t>RETROCESSO</a:t>
                </a:r>
                <a:r>
                  <a:rPr lang="pt-BR" sz="2400" b="1" dirty="0">
                    <a:solidFill>
                      <a:srgbClr val="FF0000"/>
                    </a:solidFill>
                    <a:latin typeface="Open Sans"/>
                    <a:ea typeface="Open Sans"/>
                    <a:cs typeface="Open Sans"/>
                  </a:rPr>
                  <a:t> para o desenvolvimento da cadeia da reciclagem do país.</a:t>
                </a:r>
              </a:p>
            </p:txBody>
          </p:sp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B34D9FB-33E9-EB03-2DCA-95703C546792}"/>
                  </a:ext>
                </a:extLst>
              </p:cNvPr>
              <p:cNvSpPr/>
              <p:nvPr/>
            </p:nvSpPr>
            <p:spPr>
              <a:xfrm>
                <a:off x="5367827" y="7899677"/>
                <a:ext cx="6496050" cy="1142999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245289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437D473C-DED5-01FC-33A3-6710A730C481}"/>
              </a:ext>
            </a:extLst>
          </p:cNvPr>
          <p:cNvCxnSpPr>
            <a:cxnSpLocks/>
          </p:cNvCxnSpPr>
          <p:nvPr/>
        </p:nvCxnSpPr>
        <p:spPr>
          <a:xfrm>
            <a:off x="8644427" y="8772981"/>
            <a:ext cx="893396" cy="619786"/>
          </a:xfrm>
          <a:prstGeom prst="bentConnector3">
            <a:avLst>
              <a:gd name="adj1" fmla="val 2126"/>
            </a:avLst>
          </a:prstGeom>
          <a:ln w="38100">
            <a:solidFill>
              <a:srgbClr val="24528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97CDAA1-CE19-B173-EE30-D1827E524594}"/>
              </a:ext>
            </a:extLst>
          </p:cNvPr>
          <p:cNvSpPr txBox="1"/>
          <p:nvPr/>
        </p:nvSpPr>
        <p:spPr>
          <a:xfrm>
            <a:off x="5445033" y="7550845"/>
            <a:ext cx="664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EQUIPAROU</a:t>
            </a:r>
            <a:r>
              <a:rPr lang="pt-BR" sz="2400" b="1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 a carga tributária dos insumos virgens e reciclados.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8CCE91AE-37ED-9CA6-E2B1-C9A2DD387AB7}"/>
              </a:ext>
            </a:extLst>
          </p:cNvPr>
          <p:cNvSpPr/>
          <p:nvPr/>
        </p:nvSpPr>
        <p:spPr>
          <a:xfrm>
            <a:off x="9633046" y="8843188"/>
            <a:ext cx="6485548" cy="1047576"/>
          </a:xfrm>
          <a:prstGeom prst="roundRect">
            <a:avLst/>
          </a:prstGeom>
          <a:noFill/>
          <a:ln w="28575" cap="flat" cmpd="sng" algn="ctr">
            <a:solidFill>
              <a:srgbClr val="245289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A2AA74D-2AB2-47FD-4AAA-DBCD7AA2127F}"/>
              </a:ext>
            </a:extLst>
          </p:cNvPr>
          <p:cNvSpPr/>
          <p:nvPr/>
        </p:nvSpPr>
        <p:spPr>
          <a:xfrm>
            <a:off x="3200400" y="3771900"/>
            <a:ext cx="12725400" cy="22160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90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90562" y="2933700"/>
            <a:ext cx="13630437" cy="6517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Apenas autoriza a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concessão de crédito presumido</a:t>
            </a:r>
            <a:r>
              <a:rPr lang="pt-BR" sz="2600" b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ao adquirente de resíduos e demais materiais recicláveis de pessoa física, cooperativa ou de outra forma de organização popular:</a:t>
            </a: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363980" lvl="2" algn="just"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363980" lvl="2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“Art. 9º §6º Observado o disposto no § 5º, I, é </a:t>
            </a:r>
            <a:r>
              <a:rPr lang="pt-BR" sz="2400" b="1" i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autorizada a concessão de crédito ao contribuinte adquirente de</a:t>
            </a: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:</a:t>
            </a:r>
          </a:p>
          <a:p>
            <a:pPr marL="1363980" lvl="2" algn="just"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363980" lvl="2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II - </a:t>
            </a:r>
            <a:r>
              <a:rPr lang="pt-BR" sz="2400" b="1" i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resíduos e demais materiais destinados à reciclagem</a:t>
            </a: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, reutilização ou logística reversa, de pessoa física, cooperativa ou outra forma de organização popular.”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Benefício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bastante singelo</a:t>
            </a:r>
            <a:r>
              <a:rPr lang="pt-BR" sz="2600" b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para incentivar a economia circular e o desenvolvimento sustentável do país.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90563" y="1446126"/>
            <a:ext cx="1142063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9"/>
              </a:lnSpc>
            </a:pPr>
            <a:r>
              <a:rPr lang="en-US" sz="4400" b="1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2. </a:t>
            </a:r>
            <a:r>
              <a:rPr lang="en-US" sz="4400" b="1" u="sng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Emenda Constitucional (EC) nº 132/2023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D66C3F-4E56-ABD5-56A6-F47D1FF3AF2B}"/>
              </a:ext>
            </a:extLst>
          </p:cNvPr>
          <p:cNvSpPr/>
          <p:nvPr/>
        </p:nvSpPr>
        <p:spPr>
          <a:xfrm>
            <a:off x="15621000" y="338032"/>
            <a:ext cx="2457126" cy="1106865"/>
          </a:xfrm>
          <a:custGeom>
            <a:avLst/>
            <a:gdLst/>
            <a:ahLst/>
            <a:cxnLst/>
            <a:rect l="l" t="t" r="r" b="b"/>
            <a:pathLst>
              <a:path w="7283994" h="2823330">
                <a:moveTo>
                  <a:pt x="0" y="0"/>
                </a:moveTo>
                <a:lnTo>
                  <a:pt x="7283993" y="0"/>
                </a:lnTo>
                <a:lnTo>
                  <a:pt x="7283993" y="2823330"/>
                </a:lnTo>
                <a:lnTo>
                  <a:pt x="0" y="282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4" t="-69821" r="-17108" b="-3129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82EE7D0-5F59-0E4C-6356-021F2D6B09FD}"/>
              </a:ext>
            </a:extLst>
          </p:cNvPr>
          <p:cNvSpPr/>
          <p:nvPr/>
        </p:nvSpPr>
        <p:spPr>
          <a:xfrm rot="-5400000">
            <a:off x="14898685" y="6897684"/>
            <a:ext cx="3449685" cy="3328946"/>
          </a:xfrm>
          <a:custGeom>
            <a:avLst/>
            <a:gdLst/>
            <a:ahLst/>
            <a:cxnLst/>
            <a:rect l="l" t="t" r="r" b="b"/>
            <a:pathLst>
              <a:path w="3449685" h="3328946">
                <a:moveTo>
                  <a:pt x="0" y="0"/>
                </a:moveTo>
                <a:lnTo>
                  <a:pt x="3449685" y="0"/>
                </a:lnTo>
                <a:lnTo>
                  <a:pt x="3449685" y="3328947"/>
                </a:lnTo>
                <a:lnTo>
                  <a:pt x="0" y="3328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70CE52F-1163-70B4-A8E2-4807E05DA263}"/>
              </a:ext>
            </a:extLst>
          </p:cNvPr>
          <p:cNvSpPr/>
          <p:nvPr/>
        </p:nvSpPr>
        <p:spPr>
          <a:xfrm>
            <a:off x="3048000" y="4914900"/>
            <a:ext cx="12725400" cy="28010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F398D2-9B8D-8A9F-534A-8D01F0D89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52911935-9606-CD58-FB6F-72B5C6406825}"/>
              </a:ext>
            </a:extLst>
          </p:cNvPr>
          <p:cNvSpPr txBox="1"/>
          <p:nvPr/>
        </p:nvSpPr>
        <p:spPr>
          <a:xfrm>
            <a:off x="1990563" y="1446126"/>
            <a:ext cx="1073483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9"/>
              </a:lnSpc>
            </a:pPr>
            <a:r>
              <a:rPr lang="en-US" sz="4400" b="1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3. </a:t>
            </a:r>
            <a:r>
              <a:rPr lang="en-US" sz="4400" b="1" u="sng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PLP 68/2024 - Regulamentação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82B8C68-86CE-410F-837C-BAECCDAF401F}"/>
              </a:ext>
            </a:extLst>
          </p:cNvPr>
          <p:cNvSpPr/>
          <p:nvPr/>
        </p:nvSpPr>
        <p:spPr>
          <a:xfrm>
            <a:off x="15621000" y="338032"/>
            <a:ext cx="2457126" cy="1106865"/>
          </a:xfrm>
          <a:custGeom>
            <a:avLst/>
            <a:gdLst/>
            <a:ahLst/>
            <a:cxnLst/>
            <a:rect l="l" t="t" r="r" b="b"/>
            <a:pathLst>
              <a:path w="7283994" h="2823330">
                <a:moveTo>
                  <a:pt x="0" y="0"/>
                </a:moveTo>
                <a:lnTo>
                  <a:pt x="7283993" y="0"/>
                </a:lnTo>
                <a:lnTo>
                  <a:pt x="7283993" y="2823330"/>
                </a:lnTo>
                <a:lnTo>
                  <a:pt x="0" y="282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4" t="-69821" r="-17108" b="-3129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AC00FEE9-EF23-3F3D-D659-5E40EFA37930}"/>
              </a:ext>
            </a:extLst>
          </p:cNvPr>
          <p:cNvSpPr/>
          <p:nvPr/>
        </p:nvSpPr>
        <p:spPr>
          <a:xfrm>
            <a:off x="0" y="6637663"/>
            <a:ext cx="3981126" cy="3803634"/>
          </a:xfrm>
          <a:custGeom>
            <a:avLst/>
            <a:gdLst/>
            <a:ahLst/>
            <a:cxnLst/>
            <a:rect l="l" t="t" r="r" b="b"/>
            <a:pathLst>
              <a:path w="3981126" h="3803634">
                <a:moveTo>
                  <a:pt x="0" y="0"/>
                </a:moveTo>
                <a:lnTo>
                  <a:pt x="3981126" y="0"/>
                </a:lnTo>
                <a:lnTo>
                  <a:pt x="3981126" y="3803634"/>
                </a:lnTo>
                <a:lnTo>
                  <a:pt x="0" y="3803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4044AFC-CEB4-7A7F-C6ED-41A4EA7CF263}"/>
              </a:ext>
            </a:extLst>
          </p:cNvPr>
          <p:cNvSpPr txBox="1"/>
          <p:nvPr/>
        </p:nvSpPr>
        <p:spPr>
          <a:xfrm>
            <a:off x="1990563" y="3034865"/>
            <a:ext cx="13630437" cy="1817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O crédito presumido previsto no art. 9, §6º, inciso II da EC nº 132/2023 é regulamentado no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Capítulo IX do PLP 68/2024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561342" lvl="1" indent="-280671" algn="just">
              <a:lnSpc>
                <a:spcPts val="3640"/>
              </a:lnSpc>
              <a:buFont typeface="Arial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Problemas identificados na regulamentação aprovada pela Câmara dos Deputados: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3F73DD8-64EB-D9F6-9A07-BFB4863D762A}"/>
              </a:ext>
            </a:extLst>
          </p:cNvPr>
          <p:cNvGrpSpPr/>
          <p:nvPr/>
        </p:nvGrpSpPr>
        <p:grpSpPr>
          <a:xfrm>
            <a:off x="2667012" y="5341982"/>
            <a:ext cx="12877772" cy="3535318"/>
            <a:chOff x="2667012" y="5037181"/>
            <a:chExt cx="12877772" cy="3535318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5EB5D5B-AB3B-F091-F0DC-810F650B10E4}"/>
                </a:ext>
              </a:extLst>
            </p:cNvPr>
            <p:cNvSpPr txBox="1"/>
            <p:nvPr/>
          </p:nvSpPr>
          <p:spPr>
            <a:xfrm>
              <a:off x="9551883" y="6131747"/>
              <a:ext cx="518158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ctr"/>
              <a:r>
                <a:rPr lang="pt-BR" sz="3200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</a:rPr>
                <a:t>Concessão do crédito presumido </a:t>
              </a:r>
              <a:r>
                <a:rPr lang="pt-BR" sz="3200" b="1" u="sng" dirty="0">
                  <a:solidFill>
                    <a:srgbClr val="FF0000"/>
                  </a:solidFill>
                  <a:highlight>
                    <a:srgbClr val="FFFF00"/>
                  </a:highlight>
                  <a:latin typeface="Open Sans"/>
                  <a:ea typeface="Open Sans"/>
                  <a:cs typeface="Open Sans"/>
                </a:rPr>
                <a:t>VEDADA</a:t>
              </a:r>
              <a:r>
                <a:rPr lang="pt-BR" sz="3200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</a:rPr>
                <a:t> para determinados materiais recicláveis.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C6067CA-F734-5463-5BCF-58C7881F3955}"/>
                </a:ext>
              </a:extLst>
            </p:cNvPr>
            <p:cNvSpPr txBox="1"/>
            <p:nvPr/>
          </p:nvSpPr>
          <p:spPr>
            <a:xfrm>
              <a:off x="3124200" y="5941755"/>
              <a:ext cx="518158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</a:rPr>
                <a:t>Percentual do crédito presumido é </a:t>
              </a:r>
              <a:r>
                <a:rPr lang="pt-BR" sz="3200" b="1" u="sng" dirty="0">
                  <a:solidFill>
                    <a:srgbClr val="FF0000"/>
                  </a:solidFill>
                  <a:highlight>
                    <a:srgbClr val="FFFF00"/>
                  </a:highlight>
                  <a:latin typeface="Open Sans"/>
                  <a:ea typeface="Open Sans"/>
                  <a:cs typeface="Open Sans"/>
                </a:rPr>
                <a:t>MENOR</a:t>
              </a:r>
              <a:r>
                <a:rPr lang="pt-BR" sz="3200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</a:rPr>
                <a:t> do que a alíquota conjunta de IBS/CBS estimada pelo Ministério da Fazenda.</a:t>
              </a: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DBBE2F9B-2EFD-7C56-C173-6516DF35442E}"/>
                </a:ext>
              </a:extLst>
            </p:cNvPr>
            <p:cNvSpPr/>
            <p:nvPr/>
          </p:nvSpPr>
          <p:spPr>
            <a:xfrm>
              <a:off x="2667012" y="5753100"/>
              <a:ext cx="5943584" cy="2819399"/>
            </a:xfrm>
            <a:prstGeom prst="roundRect">
              <a:avLst>
                <a:gd name="adj" fmla="val 32219"/>
              </a:avLst>
            </a:prstGeom>
            <a:noFill/>
            <a:ln w="28575">
              <a:solidFill>
                <a:srgbClr val="063E8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A3EF4057-2E12-76B1-C417-81AB9C3C7294}"/>
                </a:ext>
              </a:extLst>
            </p:cNvPr>
            <p:cNvSpPr/>
            <p:nvPr/>
          </p:nvSpPr>
          <p:spPr>
            <a:xfrm>
              <a:off x="9601200" y="5753100"/>
              <a:ext cx="5943584" cy="2819399"/>
            </a:xfrm>
            <a:prstGeom prst="roundRect">
              <a:avLst>
                <a:gd name="adj" fmla="val 32219"/>
              </a:avLst>
            </a:prstGeom>
            <a:noFill/>
            <a:ln w="28575">
              <a:solidFill>
                <a:srgbClr val="063E8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AC77627-7C44-808C-C0FE-01CB3EFF220A}"/>
                </a:ext>
              </a:extLst>
            </p:cNvPr>
            <p:cNvSpPr txBox="1"/>
            <p:nvPr/>
          </p:nvSpPr>
          <p:spPr>
            <a:xfrm>
              <a:off x="3505200" y="5037181"/>
              <a:ext cx="34102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</a:rPr>
                <a:t>Problema 1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ABAC7761-C4B1-E215-D633-B6950AA8E85E}"/>
                </a:ext>
              </a:extLst>
            </p:cNvPr>
            <p:cNvSpPr txBox="1"/>
            <p:nvPr/>
          </p:nvSpPr>
          <p:spPr>
            <a:xfrm>
              <a:off x="10287000" y="5037181"/>
              <a:ext cx="34102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</a:rPr>
                <a:t>Problema 2</a:t>
              </a:r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6EB9CAC2-0325-2D36-3C40-A9CB34847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376915"/>
            <a:ext cx="623057" cy="62305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0D8A4AC-5A42-EDC5-8ED1-2E7B80D2A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8400" y="5372100"/>
            <a:ext cx="623057" cy="6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5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FE944-2583-F807-F59E-67CECF7A8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747CA1F6-5C85-E0A6-306E-EB71BA6543F2}"/>
              </a:ext>
            </a:extLst>
          </p:cNvPr>
          <p:cNvSpPr txBox="1"/>
          <p:nvPr/>
        </p:nvSpPr>
        <p:spPr>
          <a:xfrm>
            <a:off x="1990563" y="1446126"/>
            <a:ext cx="1073483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9"/>
              </a:lnSpc>
            </a:pPr>
            <a:r>
              <a:rPr lang="en-US" sz="4400" b="1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3. </a:t>
            </a:r>
            <a:r>
              <a:rPr lang="en-US" sz="4400" b="1" u="sng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PLP 68/2024 - Regulamentação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57DD9B4-3D04-5970-0364-5601ABD96712}"/>
              </a:ext>
            </a:extLst>
          </p:cNvPr>
          <p:cNvSpPr/>
          <p:nvPr/>
        </p:nvSpPr>
        <p:spPr>
          <a:xfrm>
            <a:off x="15621000" y="338032"/>
            <a:ext cx="2457126" cy="1106865"/>
          </a:xfrm>
          <a:custGeom>
            <a:avLst/>
            <a:gdLst/>
            <a:ahLst/>
            <a:cxnLst/>
            <a:rect l="l" t="t" r="r" b="b"/>
            <a:pathLst>
              <a:path w="7283994" h="2823330">
                <a:moveTo>
                  <a:pt x="0" y="0"/>
                </a:moveTo>
                <a:lnTo>
                  <a:pt x="7283993" y="0"/>
                </a:lnTo>
                <a:lnTo>
                  <a:pt x="7283993" y="2823330"/>
                </a:lnTo>
                <a:lnTo>
                  <a:pt x="0" y="282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4" t="-69821" r="-17108" b="-3129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CCE6D67-423A-6F83-0747-8E457950B82D}"/>
              </a:ext>
            </a:extLst>
          </p:cNvPr>
          <p:cNvSpPr txBox="1"/>
          <p:nvPr/>
        </p:nvSpPr>
        <p:spPr>
          <a:xfrm>
            <a:off x="1990562" y="2621045"/>
            <a:ext cx="15002037" cy="6474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71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O percentual conjunto de crédito presumido de IBS/CBS está previsto em </a:t>
            </a:r>
            <a:r>
              <a:rPr lang="pt-BR" sz="48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20%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:</a:t>
            </a:r>
          </a:p>
          <a:p>
            <a:pPr marL="280671" lvl="1" algn="just">
              <a:lnSpc>
                <a:spcPts val="3640"/>
              </a:lnSpc>
            </a:pPr>
            <a:endParaRPr lang="pt-BR" sz="2400" i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363980" lvl="2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“Art. 165 §2º  [...] serão calculados mediante aplicação dos seguintes percentuais sobre o valor da aquisição registrado em documento admitido pela administração tributária na forma do regulamento: </a:t>
            </a:r>
          </a:p>
          <a:p>
            <a:pPr marL="1363980" lvl="2" algn="just"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I - para o </a:t>
            </a:r>
            <a:r>
              <a:rPr lang="pt-BR" sz="2400" b="1" i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crédito presumido de IBS, 13% </a:t>
            </a: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(treze por cento);</a:t>
            </a: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I - para o </a:t>
            </a:r>
            <a:r>
              <a:rPr lang="pt-BR" sz="2400" b="1" i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crédito presumido de CBS, 7% </a:t>
            </a: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(sete por cento);”</a:t>
            </a:r>
          </a:p>
          <a:p>
            <a:pPr marL="1363980" lvl="2" algn="just"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Em contrapartida, a alíquota conjunta de IBS/CBS estimada pelo Ministério da Fazenda é de </a:t>
            </a:r>
            <a:r>
              <a:rPr lang="pt-BR" sz="4800" b="1" u="sng" dirty="0">
                <a:solidFill>
                  <a:srgbClr val="26865B"/>
                </a:solidFill>
                <a:latin typeface="Open Sans"/>
                <a:ea typeface="Open Sans"/>
                <a:cs typeface="Open Sans"/>
              </a:rPr>
              <a:t>28%</a:t>
            </a:r>
            <a:r>
              <a:rPr lang="pt-BR" sz="2400" dirty="0">
                <a:solidFill>
                  <a:srgbClr val="26865B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561342" lvl="1" indent="-280671" algn="just">
              <a:lnSpc>
                <a:spcPts val="3640"/>
              </a:lnSpc>
              <a:buFont typeface="Arial"/>
              <a:buChar char="•"/>
            </a:pPr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561342" lvl="1" indent="-280671" algn="just">
              <a:lnSpc>
                <a:spcPts val="3640"/>
              </a:lnSpc>
              <a:buFont typeface="Arial"/>
              <a:buChar char="•"/>
            </a:pPr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342900" indent="-3429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Conclusão 1:</a:t>
            </a:r>
            <a:r>
              <a:rPr lang="pt-BR" sz="24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a regulamentação atual </a:t>
            </a:r>
            <a:r>
              <a:rPr lang="pt-BR" sz="24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não garante</a:t>
            </a:r>
            <a:r>
              <a:rPr lang="pt-BR" sz="2400" b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4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que o </a:t>
            </a:r>
            <a:r>
              <a:rPr lang="pt-BR" sz="24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único benefício</a:t>
            </a:r>
            <a:r>
              <a:rPr lang="pt-BR" sz="2400" b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4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previsto para os recicladores </a:t>
            </a:r>
            <a:r>
              <a:rPr lang="pt-BR" sz="24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seja concedido, ao menos, nas alíquotas integrais de IBS e CBS futuras</a:t>
            </a:r>
            <a:r>
              <a:rPr lang="pt-BR" sz="24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17CB1BE-7145-247E-F0E2-4E548D62500F}"/>
              </a:ext>
            </a:extLst>
          </p:cNvPr>
          <p:cNvSpPr/>
          <p:nvPr/>
        </p:nvSpPr>
        <p:spPr>
          <a:xfrm rot="-5400000">
            <a:off x="14898685" y="6897684"/>
            <a:ext cx="3449685" cy="3328946"/>
          </a:xfrm>
          <a:custGeom>
            <a:avLst/>
            <a:gdLst/>
            <a:ahLst/>
            <a:cxnLst/>
            <a:rect l="l" t="t" r="r" b="b"/>
            <a:pathLst>
              <a:path w="3449685" h="3328946">
                <a:moveTo>
                  <a:pt x="0" y="0"/>
                </a:moveTo>
                <a:lnTo>
                  <a:pt x="3449685" y="0"/>
                </a:lnTo>
                <a:lnTo>
                  <a:pt x="3449685" y="3328947"/>
                </a:lnTo>
                <a:lnTo>
                  <a:pt x="0" y="3328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2D4076-5A76-7B50-EB6D-1181AD276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0" y="5143500"/>
            <a:ext cx="990600" cy="9906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185C622-1841-A702-5233-A0D1D18FD55F}"/>
              </a:ext>
            </a:extLst>
          </p:cNvPr>
          <p:cNvSpPr/>
          <p:nvPr/>
        </p:nvSpPr>
        <p:spPr>
          <a:xfrm>
            <a:off x="3124200" y="3250279"/>
            <a:ext cx="14020800" cy="30020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46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746AC-80FD-3A65-8578-847911786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541F1F02-FFD4-1AA7-F7C9-BCD9BDD33095}"/>
              </a:ext>
            </a:extLst>
          </p:cNvPr>
          <p:cNvSpPr txBox="1"/>
          <p:nvPr/>
        </p:nvSpPr>
        <p:spPr>
          <a:xfrm>
            <a:off x="1990563" y="1446126"/>
            <a:ext cx="1073483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9"/>
              </a:lnSpc>
            </a:pPr>
            <a:r>
              <a:rPr lang="en-US" sz="4400" b="1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3. </a:t>
            </a:r>
            <a:r>
              <a:rPr lang="en-US" sz="4400" b="1" u="sng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PLP 68/2024 - Regulamentação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66DBF20F-72CB-DCBD-5F37-C64068A797D2}"/>
              </a:ext>
            </a:extLst>
          </p:cNvPr>
          <p:cNvSpPr/>
          <p:nvPr/>
        </p:nvSpPr>
        <p:spPr>
          <a:xfrm>
            <a:off x="15621000" y="338032"/>
            <a:ext cx="2457126" cy="1106865"/>
          </a:xfrm>
          <a:custGeom>
            <a:avLst/>
            <a:gdLst/>
            <a:ahLst/>
            <a:cxnLst/>
            <a:rect l="l" t="t" r="r" b="b"/>
            <a:pathLst>
              <a:path w="7283994" h="2823330">
                <a:moveTo>
                  <a:pt x="0" y="0"/>
                </a:moveTo>
                <a:lnTo>
                  <a:pt x="7283993" y="0"/>
                </a:lnTo>
                <a:lnTo>
                  <a:pt x="7283993" y="2823330"/>
                </a:lnTo>
                <a:lnTo>
                  <a:pt x="0" y="282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4" t="-69821" r="-17108" b="-3129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4761CBB-A7C6-5818-6205-2DF765D57265}"/>
              </a:ext>
            </a:extLst>
          </p:cNvPr>
          <p:cNvSpPr txBox="1"/>
          <p:nvPr/>
        </p:nvSpPr>
        <p:spPr>
          <a:xfrm>
            <a:off x="1990562" y="2933700"/>
            <a:ext cx="13630437" cy="6201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71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Para determinados materiais recicláveis, o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crédito presumido foi vedado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:</a:t>
            </a:r>
          </a:p>
          <a:p>
            <a:pPr marL="737871" lvl="1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363980" lvl="2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“Art. 165 §3º Os créditos presumidos de IBS e de CBS de que trata o caput deste artigo </a:t>
            </a:r>
            <a:r>
              <a:rPr lang="pt-BR" sz="2400" b="1" i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não serão concedidos às aquisições de</a:t>
            </a: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: </a:t>
            </a:r>
          </a:p>
          <a:p>
            <a:pPr marL="1363980" lvl="2" algn="just">
              <a:lnSpc>
                <a:spcPct val="107000"/>
              </a:lnSpc>
              <a:spcAft>
                <a:spcPts val="800"/>
              </a:spcAft>
            </a:pPr>
            <a:endParaRPr lang="pt-BR" sz="2400" i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III – pilhas e baterias;</a:t>
            </a: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IV – pneus;</a:t>
            </a: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V - produtos eletroeletrônicos [...];</a:t>
            </a: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VII - lâmpadas [...];</a:t>
            </a: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VIII - sucata de cobre.”</a:t>
            </a:r>
          </a:p>
          <a:p>
            <a:pPr marL="1821180" lvl="3"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Conclusão 2:</a:t>
            </a:r>
            <a:r>
              <a:rPr lang="pt-BR" sz="2600" b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8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a regulamentação atual </a:t>
            </a:r>
            <a:r>
              <a:rPr lang="pt-BR" sz="28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desincentiva a reciclagem</a:t>
            </a:r>
            <a:r>
              <a:rPr lang="pt-BR" sz="2800" b="1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8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de diversos materiais com alta recliclablidade e valor agregado.</a:t>
            </a:r>
            <a:endParaRPr lang="pt-BR" sz="2600" b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A76AA13A-6947-FBC9-AD37-B930DD78B5BE}"/>
              </a:ext>
            </a:extLst>
          </p:cNvPr>
          <p:cNvSpPr/>
          <p:nvPr/>
        </p:nvSpPr>
        <p:spPr>
          <a:xfrm>
            <a:off x="0" y="6637663"/>
            <a:ext cx="3981126" cy="3803634"/>
          </a:xfrm>
          <a:custGeom>
            <a:avLst/>
            <a:gdLst/>
            <a:ahLst/>
            <a:cxnLst/>
            <a:rect l="l" t="t" r="r" b="b"/>
            <a:pathLst>
              <a:path w="3981126" h="3803634">
                <a:moveTo>
                  <a:pt x="0" y="0"/>
                </a:moveTo>
                <a:lnTo>
                  <a:pt x="3981126" y="0"/>
                </a:lnTo>
                <a:lnTo>
                  <a:pt x="3981126" y="3803634"/>
                </a:lnTo>
                <a:lnTo>
                  <a:pt x="0" y="3803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9A2CCE2-7748-4A3D-6877-B04A0FD2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0999" y="6637663"/>
            <a:ext cx="838200" cy="8382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36AEAB4-0EA7-1BB6-F81F-BB4ECBD1BE83}"/>
              </a:ext>
            </a:extLst>
          </p:cNvPr>
          <p:cNvSpPr/>
          <p:nvPr/>
        </p:nvSpPr>
        <p:spPr>
          <a:xfrm>
            <a:off x="3024269" y="3695700"/>
            <a:ext cx="13892132" cy="4038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789D98-BB7A-EDE3-420D-E5B21CE7D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D012A6E6-A708-4DF4-303A-17750A5A179F}"/>
              </a:ext>
            </a:extLst>
          </p:cNvPr>
          <p:cNvSpPr txBox="1"/>
          <p:nvPr/>
        </p:nvSpPr>
        <p:spPr>
          <a:xfrm>
            <a:off x="1990563" y="1446126"/>
            <a:ext cx="1073483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9"/>
              </a:lnSpc>
            </a:pPr>
            <a:r>
              <a:rPr lang="en-US" sz="4400" b="1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4. </a:t>
            </a:r>
            <a:r>
              <a:rPr lang="en-US" sz="4400" b="1" u="sng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PLP 68/2024 - Sugestão do INESFA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57D419D-E8EF-CCC9-C80D-077F530E2FF8}"/>
              </a:ext>
            </a:extLst>
          </p:cNvPr>
          <p:cNvSpPr/>
          <p:nvPr/>
        </p:nvSpPr>
        <p:spPr>
          <a:xfrm>
            <a:off x="15621000" y="338032"/>
            <a:ext cx="2457126" cy="1106865"/>
          </a:xfrm>
          <a:custGeom>
            <a:avLst/>
            <a:gdLst/>
            <a:ahLst/>
            <a:cxnLst/>
            <a:rect l="l" t="t" r="r" b="b"/>
            <a:pathLst>
              <a:path w="7283994" h="2823330">
                <a:moveTo>
                  <a:pt x="0" y="0"/>
                </a:moveTo>
                <a:lnTo>
                  <a:pt x="7283993" y="0"/>
                </a:lnTo>
                <a:lnTo>
                  <a:pt x="7283993" y="2823330"/>
                </a:lnTo>
                <a:lnTo>
                  <a:pt x="0" y="282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4" t="-69821" r="-17108" b="-31299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8F8A919-4BB3-698C-8127-836D01F7A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4429">
            <a:off x="11466961" y="1039343"/>
            <a:ext cx="1073690" cy="107369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AD7391CC-5A59-2F7E-75A0-8E074BC7E93C}"/>
              </a:ext>
            </a:extLst>
          </p:cNvPr>
          <p:cNvSpPr/>
          <p:nvPr/>
        </p:nvSpPr>
        <p:spPr>
          <a:xfrm rot="-5400000">
            <a:off x="14898685" y="6897684"/>
            <a:ext cx="3449685" cy="3328946"/>
          </a:xfrm>
          <a:custGeom>
            <a:avLst/>
            <a:gdLst/>
            <a:ahLst/>
            <a:cxnLst/>
            <a:rect l="l" t="t" r="r" b="b"/>
            <a:pathLst>
              <a:path w="3449685" h="3328946">
                <a:moveTo>
                  <a:pt x="0" y="0"/>
                </a:moveTo>
                <a:lnTo>
                  <a:pt x="3449685" y="0"/>
                </a:lnTo>
                <a:lnTo>
                  <a:pt x="3449685" y="3328947"/>
                </a:lnTo>
                <a:lnTo>
                  <a:pt x="0" y="3328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A76C5E8-64B6-DB75-1B88-0A46DB049F7C}"/>
              </a:ext>
            </a:extLst>
          </p:cNvPr>
          <p:cNvSpPr txBox="1"/>
          <p:nvPr/>
        </p:nvSpPr>
        <p:spPr>
          <a:xfrm>
            <a:off x="1990563" y="2949254"/>
            <a:ext cx="13630437" cy="6524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Para os materiais recicláveis serem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valorizados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e a reciclagem manter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mínima vantagem competitiva 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frente ao extrativismo, é fundamental que:</a:t>
            </a:r>
          </a:p>
          <a:p>
            <a:pPr algn="just"/>
            <a:endParaRPr lang="pt-BR" sz="2400" b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algn="just"/>
            <a:endParaRPr lang="pt-BR" sz="2400" b="1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lvl="2" algn="just"/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lvl="2" algn="just"/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lvl="2" algn="just"/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lvl="2" algn="just"/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lvl="2" algn="just"/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lvl="2" algn="just"/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lvl="2" algn="just"/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lvl="2" algn="just"/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lvl="2" algn="just"/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algn="just"/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algn="just"/>
            <a:endParaRPr lang="pt-BR" sz="24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Essas mudanças são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extremamente necessárias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, mas ainda assim são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insuficientes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 para impulsionar de fato a reciclagem e desenvolver uma economia circular robusta.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AE11EB6D-1468-BF7F-0D07-4BFA88301BC8}"/>
              </a:ext>
            </a:extLst>
          </p:cNvPr>
          <p:cNvGrpSpPr/>
          <p:nvPr/>
        </p:nvGrpSpPr>
        <p:grpSpPr>
          <a:xfrm>
            <a:off x="2293028" y="4153997"/>
            <a:ext cx="13025505" cy="3684490"/>
            <a:chOff x="2366895" y="4755059"/>
            <a:chExt cx="13025505" cy="368449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DED094AA-F840-CF40-1B47-F21DC26574BB}"/>
                </a:ext>
              </a:extLst>
            </p:cNvPr>
            <p:cNvGrpSpPr/>
            <p:nvPr/>
          </p:nvGrpSpPr>
          <p:grpSpPr>
            <a:xfrm>
              <a:off x="2366895" y="4762500"/>
              <a:ext cx="12986418" cy="3677049"/>
              <a:chOff x="2667012" y="4998359"/>
              <a:chExt cx="12986418" cy="3677049"/>
            </a:xfrm>
          </p:grpSpPr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2CD471E-FC17-5249-5DE4-FFA54DE03743}"/>
                  </a:ext>
                </a:extLst>
              </p:cNvPr>
              <p:cNvSpPr txBox="1"/>
              <p:nvPr/>
            </p:nvSpPr>
            <p:spPr>
              <a:xfrm>
                <a:off x="8952515" y="6197807"/>
                <a:ext cx="6700915" cy="247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ctr"/>
                <a:r>
                  <a:rPr lang="pt-BR" sz="3100" b="1" u="sng" dirty="0">
                    <a:solidFill>
                      <a:srgbClr val="00B050"/>
                    </a:solidFill>
                    <a:highlight>
                      <a:srgbClr val="FFFF00"/>
                    </a:highlight>
                    <a:latin typeface="Open Sans"/>
                    <a:ea typeface="Open Sans"/>
                    <a:cs typeface="Open Sans"/>
                  </a:rPr>
                  <a:t>TODOS</a:t>
                </a:r>
                <a:r>
                  <a:rPr lang="pt-BR" sz="3100" dirty="0">
                    <a:solidFill>
                      <a:srgbClr val="245289"/>
                    </a:solidFill>
                    <a:latin typeface="Open Sans"/>
                    <a:ea typeface="Open Sans"/>
                    <a:cs typeface="Open Sans"/>
                  </a:rPr>
                  <a:t> materiais recicláveis, sem exceção, adquirido de catador ou cooperativa gerem crédito presumido.</a:t>
                </a:r>
              </a:p>
              <a:p>
                <a:pPr lvl="2" algn="just"/>
                <a:endParaRPr lang="pt-BR" sz="3100" dirty="0">
                  <a:solidFill>
                    <a:srgbClr val="245289"/>
                  </a:solidFill>
                  <a:latin typeface="Open Sans"/>
                  <a:ea typeface="Open Sans"/>
                  <a:cs typeface="Open Sans"/>
                </a:endParaRP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177DCD9-7BE0-D7EB-E0A8-B8C1D53DC790}"/>
                  </a:ext>
                </a:extLst>
              </p:cNvPr>
              <p:cNvSpPr txBox="1"/>
              <p:nvPr/>
            </p:nvSpPr>
            <p:spPr>
              <a:xfrm>
                <a:off x="3048009" y="6164623"/>
                <a:ext cx="518158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200" dirty="0">
                    <a:solidFill>
                      <a:srgbClr val="245289"/>
                    </a:solidFill>
                    <a:latin typeface="Open Sans"/>
                    <a:ea typeface="Open Sans"/>
                    <a:cs typeface="Open Sans"/>
                  </a:rPr>
                  <a:t>O crédito presumido corresponda de forma </a:t>
                </a:r>
                <a:r>
                  <a:rPr lang="pt-BR" sz="3200" b="1" u="sng" dirty="0">
                    <a:solidFill>
                      <a:srgbClr val="00B050"/>
                    </a:solidFill>
                    <a:highlight>
                      <a:srgbClr val="FFFF00"/>
                    </a:highlight>
                    <a:latin typeface="Open Sans"/>
                    <a:ea typeface="Open Sans"/>
                    <a:cs typeface="Open Sans"/>
                  </a:rPr>
                  <a:t>INTEGRAL</a:t>
                </a:r>
                <a:r>
                  <a:rPr lang="pt-BR" sz="3200" dirty="0">
                    <a:solidFill>
                      <a:srgbClr val="245289"/>
                    </a:solidFill>
                    <a:latin typeface="Open Sans"/>
                    <a:ea typeface="Open Sans"/>
                    <a:cs typeface="Open Sans"/>
                  </a:rPr>
                  <a:t> às alíquotas futuras de IBS/CBS.</a:t>
                </a:r>
              </a:p>
            </p:txBody>
          </p:sp>
          <p:sp>
            <p:nvSpPr>
              <p:cNvPr id="10" name="Retângulo: Cantos Arredondados 9">
                <a:extLst>
                  <a:ext uri="{FF2B5EF4-FFF2-40B4-BE49-F238E27FC236}">
                    <a16:creationId xmlns:a16="http://schemas.microsoft.com/office/drawing/2014/main" id="{81E34E23-F87B-B486-A589-B964B6D77448}"/>
                  </a:ext>
                </a:extLst>
              </p:cNvPr>
              <p:cNvSpPr/>
              <p:nvPr/>
            </p:nvSpPr>
            <p:spPr>
              <a:xfrm>
                <a:off x="2667012" y="5753100"/>
                <a:ext cx="5943584" cy="2819399"/>
              </a:xfrm>
              <a:prstGeom prst="roundRect">
                <a:avLst>
                  <a:gd name="adj" fmla="val 32219"/>
                </a:avLst>
              </a:prstGeom>
              <a:noFill/>
              <a:ln w="28575">
                <a:solidFill>
                  <a:srgbClr val="063E8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2B9BF7-65CA-6E12-02E6-3548D4747C0B}"/>
                  </a:ext>
                </a:extLst>
              </p:cNvPr>
              <p:cNvSpPr txBox="1"/>
              <p:nvPr/>
            </p:nvSpPr>
            <p:spPr>
              <a:xfrm>
                <a:off x="4110117" y="4998359"/>
                <a:ext cx="34102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>
                    <a:solidFill>
                      <a:srgbClr val="00B050"/>
                    </a:solidFill>
                    <a:latin typeface="Open Sans"/>
                    <a:ea typeface="Open Sans"/>
                    <a:cs typeface="Open Sans"/>
                  </a:rPr>
                  <a:t>Solução 1</a:t>
                </a:r>
              </a:p>
            </p:txBody>
          </p:sp>
        </p:grp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102471C1-2F3F-5D47-39E6-5F41C38773A3}"/>
                </a:ext>
              </a:extLst>
            </p:cNvPr>
            <p:cNvSpPr txBox="1"/>
            <p:nvPr/>
          </p:nvSpPr>
          <p:spPr>
            <a:xfrm>
              <a:off x="10991526" y="4755059"/>
              <a:ext cx="34102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Solução 2</a:t>
              </a:r>
            </a:p>
          </p:txBody>
        </p:sp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B5535E9D-A427-89D4-A390-192DCFE403E3}"/>
                </a:ext>
              </a:extLst>
            </p:cNvPr>
            <p:cNvSpPr/>
            <p:nvPr/>
          </p:nvSpPr>
          <p:spPr>
            <a:xfrm>
              <a:off x="9448816" y="5524501"/>
              <a:ext cx="5943584" cy="2819399"/>
            </a:xfrm>
            <a:prstGeom prst="roundRect">
              <a:avLst>
                <a:gd name="adj" fmla="val 32219"/>
              </a:avLst>
            </a:prstGeom>
            <a:noFill/>
            <a:ln w="28575">
              <a:solidFill>
                <a:srgbClr val="063E8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96740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353C47-7BAD-AF47-28BD-4FFA9678B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32B96837-A190-2F74-E154-CE9BB8A4F8FF}"/>
              </a:ext>
            </a:extLst>
          </p:cNvPr>
          <p:cNvSpPr txBox="1"/>
          <p:nvPr/>
        </p:nvSpPr>
        <p:spPr>
          <a:xfrm>
            <a:off x="1990563" y="1446126"/>
            <a:ext cx="1172543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9"/>
              </a:lnSpc>
            </a:pPr>
            <a:r>
              <a:rPr lang="en-US" sz="4400" b="1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5. </a:t>
            </a:r>
            <a:r>
              <a:rPr lang="en-US" sz="4400" b="1" u="sng" spc="-68" dirty="0">
                <a:solidFill>
                  <a:srgbClr val="2452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 1"/>
              </a:rPr>
              <a:t>PEC da Reciclagem – Iniciativa do INESFA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57D1A644-1264-59C5-4492-A9860CF80A43}"/>
              </a:ext>
            </a:extLst>
          </p:cNvPr>
          <p:cNvSpPr/>
          <p:nvPr/>
        </p:nvSpPr>
        <p:spPr>
          <a:xfrm>
            <a:off x="15621000" y="338032"/>
            <a:ext cx="2457126" cy="1106865"/>
          </a:xfrm>
          <a:custGeom>
            <a:avLst/>
            <a:gdLst/>
            <a:ahLst/>
            <a:cxnLst/>
            <a:rect l="l" t="t" r="r" b="b"/>
            <a:pathLst>
              <a:path w="7283994" h="2823330">
                <a:moveTo>
                  <a:pt x="0" y="0"/>
                </a:moveTo>
                <a:lnTo>
                  <a:pt x="7283993" y="0"/>
                </a:lnTo>
                <a:lnTo>
                  <a:pt x="7283993" y="2823330"/>
                </a:lnTo>
                <a:lnTo>
                  <a:pt x="0" y="282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4" t="-69821" r="-17108" b="-3129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4B1A50F-77A4-9119-9A71-70C72194D3AD}"/>
              </a:ext>
            </a:extLst>
          </p:cNvPr>
          <p:cNvSpPr txBox="1"/>
          <p:nvPr/>
        </p:nvSpPr>
        <p:spPr>
          <a:xfrm>
            <a:off x="1990563" y="3019841"/>
            <a:ext cx="13630437" cy="6895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Em parceria com o Dep. Arnaldo Jardim, o setor apresentou a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“PEC da Reciclagem” 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na tentativa de reverter os efeitos negativos da Reforma Tributária e garantir um </a:t>
            </a:r>
            <a:r>
              <a:rPr lang="pt-BR" sz="2600" b="1" u="sng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tratamento tributário adequado à reciclagem</a:t>
            </a: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245289"/>
                </a:solidFill>
                <a:latin typeface="Open Sans"/>
                <a:ea typeface="Open Sans"/>
                <a:cs typeface="Open Sans"/>
              </a:rPr>
              <a:t>Isenção do IBS/CBS para as empresas que comercializarem materiais recicláveis e creditamento para as indústrias que adquirirem tais materiais.</a:t>
            </a:r>
          </a:p>
          <a:p>
            <a:pPr algn="just">
              <a:lnSpc>
                <a:spcPts val="3640"/>
              </a:lnSpc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  <a:p>
            <a:pPr marL="457200" indent="-457200" algn="just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pt-BR" sz="2600" dirty="0">
              <a:solidFill>
                <a:srgbClr val="245289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FA0341-DA01-727F-1481-7D2194416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364" y="5355551"/>
            <a:ext cx="10349272" cy="2224185"/>
          </a:xfrm>
          <a:prstGeom prst="rect">
            <a:avLst/>
          </a:prstGeom>
        </p:spPr>
      </p:pic>
      <p:sp>
        <p:nvSpPr>
          <p:cNvPr id="9" name="Freeform 2">
            <a:extLst>
              <a:ext uri="{FF2B5EF4-FFF2-40B4-BE49-F238E27FC236}">
                <a16:creationId xmlns:a16="http://schemas.microsoft.com/office/drawing/2014/main" id="{3D596F8E-E2E3-A4F8-37E4-AA3BA9FB069B}"/>
              </a:ext>
            </a:extLst>
          </p:cNvPr>
          <p:cNvSpPr/>
          <p:nvPr/>
        </p:nvSpPr>
        <p:spPr>
          <a:xfrm>
            <a:off x="0" y="6637663"/>
            <a:ext cx="3981126" cy="3803634"/>
          </a:xfrm>
          <a:custGeom>
            <a:avLst/>
            <a:gdLst/>
            <a:ahLst/>
            <a:cxnLst/>
            <a:rect l="l" t="t" r="r" b="b"/>
            <a:pathLst>
              <a:path w="3981126" h="3803634">
                <a:moveTo>
                  <a:pt x="0" y="0"/>
                </a:moveTo>
                <a:lnTo>
                  <a:pt x="3981126" y="0"/>
                </a:lnTo>
                <a:lnTo>
                  <a:pt x="3981126" y="3803634"/>
                </a:lnTo>
                <a:lnTo>
                  <a:pt x="0" y="3803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50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item.xml><?xml version="1.0" encoding="utf-8"?>
<properties xmlns="http://www.imanage.com/work/xmlschema">
  <documentid>ALMEIDALAW!2284679.1</documentid>
  <senderid>RLRAMOS</senderid>
  <senderemail>RLRAMOS@ALMEIDALAW.COM.BR</senderemail>
  <lastmodified>2024-11-12T15:55:43.0000000-03:00</lastmodified>
  <database>ALMEIDALAW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764</Words>
  <Application>Microsoft Office PowerPoint</Application>
  <PresentationFormat>Personalizar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Open Sans</vt:lpstr>
      <vt:lpstr>Arial</vt:lpstr>
      <vt:lpstr>Calibri</vt:lpstr>
      <vt:lpstr>Open Sans Bold</vt:lpstr>
      <vt:lpstr>Calibri 1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SINDINESFA</dc:title>
  <cp:lastModifiedBy>[RLR] Rodrigo Moreira Lima Ramos</cp:lastModifiedBy>
  <cp:revision>10</cp:revision>
  <dcterms:created xsi:type="dcterms:W3CDTF">2006-08-16T00:00:00Z</dcterms:created>
  <dcterms:modified xsi:type="dcterms:W3CDTF">2024-11-12T18:55:43Z</dcterms:modified>
  <dc:identifier>DAGT2rchwyA</dc:identifier>
</cp:coreProperties>
</file>