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1" r:id="rId3"/>
    <p:sldId id="266" r:id="rId4"/>
    <p:sldId id="272" r:id="rId5"/>
    <p:sldId id="267" r:id="rId6"/>
    <p:sldId id="273" r:id="rId7"/>
    <p:sldId id="281" r:id="rId8"/>
    <p:sldId id="275" r:id="rId9"/>
    <p:sldId id="279" r:id="rId10"/>
    <p:sldId id="282" r:id="rId11"/>
    <p:sldId id="284" r:id="rId12"/>
  </p:sldIdLst>
  <p:sldSz cx="9144000" cy="6858000" type="screen4x3"/>
  <p:notesSz cx="6669088" cy="98679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93C"/>
    <a:srgbClr val="FF9900"/>
    <a:srgbClr val="FF6600"/>
    <a:srgbClr val="006600"/>
    <a:srgbClr val="00CC66"/>
    <a:srgbClr val="646464"/>
    <a:srgbClr val="4040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/>
          <a:lstStyle>
            <a:lvl1pPr algn="r">
              <a:defRPr sz="1200"/>
            </a:lvl1pPr>
          </a:lstStyle>
          <a:p>
            <a:fld id="{3C11E3E6-6E78-4A87-847E-BC654B5CE925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3407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373407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 anchor="b"/>
          <a:lstStyle>
            <a:lvl1pPr algn="r">
              <a:defRPr sz="1200"/>
            </a:lvl1pPr>
          </a:lstStyle>
          <a:p>
            <a:fld id="{C0A4D59A-8AE8-432B-8A38-9A88C09AD9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97C3DD2-B17F-48CA-9437-9288380F8577}" type="datetimeFigureOut">
              <a:rPr lang="pt-BR"/>
              <a:pPr>
                <a:defRPr/>
              </a:pPr>
              <a:t>03/11/2014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8363" y="739775"/>
            <a:ext cx="4932362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03" tIns="44902" rIns="89803" bIns="44902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687488"/>
            <a:ext cx="5335270" cy="4441026"/>
          </a:xfrm>
          <a:prstGeom prst="rect">
            <a:avLst/>
          </a:prstGeom>
        </p:spPr>
        <p:txBody>
          <a:bodyPr vert="horz" lIns="89803" tIns="44902" rIns="89803" bIns="44902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3407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373407"/>
            <a:ext cx="2889938" cy="492924"/>
          </a:xfrm>
          <a:prstGeom prst="rect">
            <a:avLst/>
          </a:prstGeom>
        </p:spPr>
        <p:txBody>
          <a:bodyPr vert="horz" lIns="89803" tIns="44902" rIns="89803" bIns="44902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8329091-446A-49BE-AE89-F24F019B21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3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4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5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6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7</a:t>
            </a:fld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8</a:t>
            </a:fld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9</a:t>
            </a:fld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983725-68E0-4224-9DBF-90AE77869F80}" type="slidenum">
              <a:rPr lang="pt-BR" smtClean="0"/>
              <a:pPr>
                <a:defRPr/>
              </a:pPr>
              <a:t>10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4"/>
          <p:cNvSpPr txBox="1">
            <a:spLocks noChangeArrowheads="1"/>
          </p:cNvSpPr>
          <p:nvPr/>
        </p:nvSpPr>
        <p:spPr bwMode="auto">
          <a:xfrm>
            <a:off x="0" y="45720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0" y="45720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2052" name="CaixaDeTexto 5"/>
          <p:cNvSpPr txBox="1">
            <a:spLocks noChangeArrowheads="1"/>
          </p:cNvSpPr>
          <p:nvPr/>
        </p:nvSpPr>
        <p:spPr bwMode="auto">
          <a:xfrm>
            <a:off x="0" y="1060862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 sz="4400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pt-BR" sz="90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BNB</a:t>
            </a:r>
          </a:p>
          <a:p>
            <a:pPr algn="ctr"/>
            <a:r>
              <a:rPr lang="pt-BR" sz="3400" b="1" dirty="0" smtClean="0">
                <a:solidFill>
                  <a:schemeClr val="bg1"/>
                </a:solidFill>
                <a:latin typeface="Trebuchet MS" pitchFamily="34" charset="0"/>
              </a:rPr>
              <a:t>Política de Atendimento ao Setor Rural</a:t>
            </a:r>
          </a:p>
          <a:p>
            <a:pPr algn="ctr"/>
            <a:endParaRPr lang="pt-BR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054" name="CaixaDeTexto 5"/>
          <p:cNvSpPr txBox="1">
            <a:spLocks noChangeArrowheads="1"/>
          </p:cNvSpPr>
          <p:nvPr/>
        </p:nvSpPr>
        <p:spPr bwMode="auto">
          <a:xfrm>
            <a:off x="0" y="5445224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Trebuchet MS" pitchFamily="34" charset="0"/>
              </a:rPr>
              <a:t>Fortaleza, </a:t>
            </a:r>
            <a:r>
              <a:rPr lang="pt-BR" sz="2000" dirty="0" smtClean="0">
                <a:solidFill>
                  <a:schemeClr val="bg1"/>
                </a:solidFill>
                <a:latin typeface="Trebuchet MS" pitchFamily="34" charset="0"/>
              </a:rPr>
              <a:t>04 </a:t>
            </a:r>
            <a:r>
              <a:rPr lang="pt-BR" sz="2000" dirty="0" smtClean="0">
                <a:solidFill>
                  <a:schemeClr val="bg1"/>
                </a:solidFill>
                <a:latin typeface="Trebuchet MS" pitchFamily="34" charset="0"/>
              </a:rPr>
              <a:t>de novembro de 2014.</a:t>
            </a:r>
            <a:endParaRPr lang="pt-BR" sz="20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46" name="Retângulo 4"/>
          <p:cNvSpPr>
            <a:spLocks noChangeArrowheads="1"/>
          </p:cNvSpPr>
          <p:nvPr/>
        </p:nvSpPr>
        <p:spPr bwMode="auto">
          <a:xfrm>
            <a:off x="0" y="44624"/>
            <a:ext cx="903548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600" b="1" dirty="0" smtClean="0">
                <a:solidFill>
                  <a:schemeClr val="bg1"/>
                </a:solidFill>
                <a:latin typeface="Trebuchet MS" pitchFamily="34" charset="0"/>
              </a:rPr>
              <a:t>Instrumentos Diferenciados</a:t>
            </a:r>
            <a:endParaRPr lang="pt-BR" sz="2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1560" y="1471424"/>
            <a:ext cx="60486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400" b="1" dirty="0" smtClean="0">
                <a:latin typeface="Trebuchet MS" pitchFamily="34" charset="0"/>
              </a:rPr>
              <a:t>  Agência Itinerante</a:t>
            </a:r>
          </a:p>
          <a:p>
            <a:pPr>
              <a:buFont typeface="Wingdings" pitchFamily="2" charset="2"/>
              <a:buChar char="Ø"/>
            </a:pPr>
            <a:endParaRPr lang="pt-BR" sz="2400" b="1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400" b="1" dirty="0" smtClean="0">
                <a:latin typeface="Trebuchet MS" pitchFamily="34" charset="0"/>
              </a:rPr>
              <a:t> Agentes de Desenvolvimento</a:t>
            </a:r>
          </a:p>
          <a:p>
            <a:pPr>
              <a:buFont typeface="Wingdings" pitchFamily="2" charset="2"/>
              <a:buChar char="Ø"/>
            </a:pPr>
            <a:endParaRPr lang="pt-BR" sz="2400" b="1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400" b="1" dirty="0" smtClean="0">
                <a:latin typeface="Trebuchet MS" pitchFamily="34" charset="0"/>
              </a:rPr>
              <a:t> Assessores de Crédito (</a:t>
            </a:r>
            <a:r>
              <a:rPr lang="pt-BR" sz="2400" b="1" dirty="0" err="1" smtClean="0">
                <a:latin typeface="Trebuchet MS" pitchFamily="34" charset="0"/>
              </a:rPr>
              <a:t>Agroamigo</a:t>
            </a:r>
            <a:r>
              <a:rPr lang="pt-BR" sz="2400" b="1" dirty="0" smtClean="0">
                <a:latin typeface="Trebuchet MS" pitchFamily="34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endParaRPr lang="pt-BR" sz="2400" b="1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400" b="1" dirty="0" smtClean="0">
                <a:latin typeface="Trebuchet MS" pitchFamily="34" charset="0"/>
              </a:rPr>
              <a:t> Editais </a:t>
            </a:r>
            <a:r>
              <a:rPr lang="pt-BR" sz="2400" b="1" dirty="0" err="1" smtClean="0">
                <a:latin typeface="Trebuchet MS" pitchFamily="34" charset="0"/>
              </a:rPr>
              <a:t>Fundeci</a:t>
            </a:r>
            <a:endParaRPr lang="pt-BR" sz="2400" b="1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4"/>
          <p:cNvSpPr txBox="1">
            <a:spLocks noChangeArrowheads="1"/>
          </p:cNvSpPr>
          <p:nvPr/>
        </p:nvSpPr>
        <p:spPr bwMode="auto">
          <a:xfrm>
            <a:off x="0" y="45720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  <a:p>
            <a:pPr algn="ctr">
              <a:defRPr/>
            </a:pPr>
            <a:endParaRPr lang="pt-BR" sz="2400" dirty="0">
              <a:solidFill>
                <a:schemeClr val="bg1">
                  <a:lumMod val="75000"/>
                </a:schemeClr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2052" name="CaixaDeTexto 5"/>
          <p:cNvSpPr txBox="1">
            <a:spLocks noChangeArrowheads="1"/>
          </p:cNvSpPr>
          <p:nvPr/>
        </p:nvSpPr>
        <p:spPr bwMode="auto">
          <a:xfrm>
            <a:off x="0" y="836712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 sz="4400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pt-BR" sz="42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Obrigado!</a:t>
            </a:r>
          </a:p>
          <a:p>
            <a:pPr algn="ctr"/>
            <a:endParaRPr lang="pt-BR" sz="40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t-BR" sz="3000" b="1" dirty="0" smtClean="0">
                <a:solidFill>
                  <a:srgbClr val="A6193C"/>
                </a:solidFill>
                <a:latin typeface="Trebuchet MS" pitchFamily="34" charset="0"/>
              </a:rPr>
              <a:t>Etene – Ambiente de Políticas de Desenvolvimento</a:t>
            </a:r>
          </a:p>
          <a:p>
            <a:pPr algn="ctr"/>
            <a:endParaRPr lang="pt-BR" sz="3000" b="1" dirty="0" smtClean="0">
              <a:solidFill>
                <a:srgbClr val="A61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endParaRPr lang="pt-BR" sz="3000" b="1" dirty="0" smtClean="0">
              <a:solidFill>
                <a:srgbClr val="A61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endParaRPr lang="pt-BR" sz="3000" b="1" dirty="0" smtClean="0">
              <a:solidFill>
                <a:srgbClr val="A61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endParaRPr lang="pt-BR" sz="3000" b="1" dirty="0" smtClean="0">
              <a:solidFill>
                <a:srgbClr val="A61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t-BR" sz="2200" b="1" dirty="0" smtClean="0">
                <a:solidFill>
                  <a:srgbClr val="A61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Serviço de Apoio ao Consumidor  0800 728 3030</a:t>
            </a:r>
            <a:endParaRPr lang="pt-BR" sz="22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endParaRPr lang="pt-BR" sz="40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endParaRPr lang="pt-BR" sz="4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pt-BR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899592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83568" y="1124744"/>
            <a:ext cx="793037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pt-BR" sz="2400" b="1" u="sng" dirty="0" smtClean="0">
                <a:solidFill>
                  <a:srgbClr val="A6193C"/>
                </a:solidFill>
                <a:latin typeface="Trebuchet MS" pitchFamily="34" charset="0"/>
              </a:rPr>
              <a:t>Objetivo</a:t>
            </a:r>
            <a:endParaRPr lang="pt-BR" u="sng" dirty="0" smtClean="0">
              <a:solidFill>
                <a:srgbClr val="A6193C"/>
              </a:solidFill>
              <a:latin typeface="Trebuchet MS" pitchFamily="34" charset="0"/>
            </a:endParaRPr>
          </a:p>
          <a:p>
            <a:endParaRPr lang="pt-BR" dirty="0" smtClean="0">
              <a:latin typeface="Trebuchet MS" pitchFamily="34" charset="0"/>
            </a:endParaRPr>
          </a:p>
          <a:p>
            <a:pPr marL="92075" lvl="3">
              <a:tabLst>
                <a:tab pos="92075" algn="l"/>
              </a:tabLst>
            </a:pPr>
            <a:r>
              <a:rPr lang="pt-BR" sz="2000" dirty="0" smtClean="0">
                <a:latin typeface="Trebuchet MS" pitchFamily="34" charset="0"/>
              </a:rPr>
              <a:t>Promover o desenvolvimento da agropecuária e atividades da base rural, com observância da legislação, do zoneamento agrícola e pecuário,  das diretrizes emanadas do Conselho  Deliberativo da </a:t>
            </a:r>
            <a:r>
              <a:rPr lang="pt-BR" sz="2000" dirty="0" err="1" smtClean="0">
                <a:latin typeface="Trebuchet MS" pitchFamily="34" charset="0"/>
              </a:rPr>
              <a:t>Sudene</a:t>
            </a:r>
            <a:r>
              <a:rPr lang="pt-BR" sz="2000" dirty="0" smtClean="0">
                <a:latin typeface="Trebuchet MS" pitchFamily="34" charset="0"/>
              </a:rPr>
              <a:t> – CONDEL e do Manual de Crédito Rural (MCR).</a:t>
            </a:r>
            <a:r>
              <a:rPr lang="pt-BR" sz="2000" b="1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endParaRPr lang="pt-BR" sz="2000" dirty="0">
              <a:latin typeface="Trebuchet MS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55576" y="3429000"/>
            <a:ext cx="813690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A6193C"/>
                </a:solidFill>
                <a:latin typeface="Trebuchet MS" pitchFamily="34" charset="0"/>
              </a:rPr>
              <a:t>Finalidade</a:t>
            </a:r>
          </a:p>
          <a:p>
            <a:endParaRPr lang="pt-BR" b="1" dirty="0" smtClean="0">
              <a:solidFill>
                <a:srgbClr val="FF0000"/>
              </a:solidFill>
              <a:latin typeface="Trebuchet MS" pitchFamily="34" charset="0"/>
            </a:endParaRPr>
          </a:p>
          <a:p>
            <a:pPr marL="0" lvl="3"/>
            <a:r>
              <a:rPr lang="pt-BR" sz="2000" dirty="0" smtClean="0">
                <a:latin typeface="Trebuchet MS" pitchFamily="34" charset="0"/>
              </a:rPr>
              <a:t>Financiar a implantação, ampliação, modernização dos empreendimentos rurais, contemplando o investimento,  o custeio (agrícola e pecuário), o beneficiamento e a comercialização necessária ao setor.</a:t>
            </a:r>
            <a:endParaRPr lang="pt-BR" sz="2400" b="1" dirty="0" smtClean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6146" name="Retângulo 4"/>
          <p:cNvSpPr>
            <a:spLocks noChangeArrowheads="1"/>
          </p:cNvSpPr>
          <p:nvPr/>
        </p:nvSpPr>
        <p:spPr bwMode="auto">
          <a:xfrm>
            <a:off x="0" y="58279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Trebuchet MS" pitchFamily="34" charset="0"/>
              </a:rPr>
              <a:t>Política de atendimento ao Setor Rural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251520" y="692696"/>
            <a:ext cx="8892480" cy="502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800" b="1" u="sng" dirty="0" smtClean="0">
                <a:solidFill>
                  <a:srgbClr val="A6193C"/>
                </a:solidFill>
                <a:latin typeface="Trebuchet MS" pitchFamily="34" charset="0"/>
              </a:rPr>
              <a:t>Diretrizes</a:t>
            </a: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Apoio preferencial aos mini e pequenos produtores rurais</a:t>
            </a: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Apoio a cadeias produtivas e </a:t>
            </a:r>
            <a:r>
              <a:rPr lang="pt-BR" sz="2200" dirty="0" err="1" smtClean="0">
                <a:latin typeface="Trebuchet MS" pitchFamily="34" charset="0"/>
              </a:rPr>
              <a:t>APLs</a:t>
            </a:r>
            <a:endParaRPr lang="pt-BR" sz="2200" dirty="0" smtClean="0">
              <a:latin typeface="Trebuchet MS" pitchFamily="34" charset="0"/>
            </a:endParaRP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Tratamento diferenciado e favorecido aos projetos que se localizam nos espaços prioritários da Política Nacional de Desenvolvimento Regional – PNDR</a:t>
            </a: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Modernização dos empreendimentos que conferem maior competitividade ao setor rural</a:t>
            </a: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Promover e estimular a racionalização do uso dos recursos naturais</a:t>
            </a:r>
          </a:p>
          <a:p>
            <a:pPr lvl="0">
              <a:spcBef>
                <a:spcPts val="0"/>
              </a:spcBef>
              <a:spcAft>
                <a:spcPts val="1500"/>
              </a:spcAft>
              <a:buFont typeface="Wingdings" pitchFamily="2" charset="2"/>
              <a:buChar char="§"/>
            </a:pPr>
            <a:r>
              <a:rPr lang="pt-BR" sz="2200" dirty="0" smtClean="0">
                <a:latin typeface="Trebuchet MS" pitchFamily="34" charset="0"/>
              </a:rPr>
              <a:t>  Promover a melhoria dos índices zootécnicos, de produtividade e de organização e gestão da unidade produtiva</a:t>
            </a:r>
            <a:endParaRPr lang="pt-BR" sz="2200" dirty="0">
              <a:latin typeface="Trebuchet MS" pitchFamily="34" charset="0"/>
            </a:endParaRPr>
          </a:p>
        </p:txBody>
      </p:sp>
      <p:sp>
        <p:nvSpPr>
          <p:cNvPr id="6146" name="Retângulo 4"/>
          <p:cNvSpPr>
            <a:spLocks noChangeArrowheads="1"/>
          </p:cNvSpPr>
          <p:nvPr/>
        </p:nvSpPr>
        <p:spPr bwMode="auto">
          <a:xfrm>
            <a:off x="251520" y="44624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Trebuchet MS" pitchFamily="34" charset="0"/>
              </a:rPr>
              <a:t>Política de atendimento ao Setor Rural</a:t>
            </a:r>
            <a:endParaRPr lang="pt-BR" sz="2800" b="1" dirty="0" smtClean="0">
              <a:solidFill>
                <a:srgbClr val="A6193C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899592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980728"/>
            <a:ext cx="7776864" cy="482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pt-B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</a:t>
            </a:r>
            <a:r>
              <a:rPr lang="pt-BR" sz="2800" b="1" u="sng" dirty="0" smtClean="0">
                <a:solidFill>
                  <a:srgbClr val="A6193C"/>
                </a:solidFill>
                <a:latin typeface="Trebuchet MS" pitchFamily="34" charset="0"/>
              </a:rPr>
              <a:t>Prioridades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Agricultura Irrigada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Apicultura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Aquicultura e pesca 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Bovinocultura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Floricultura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Fruticultura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</a:t>
            </a:r>
            <a:r>
              <a:rPr lang="pt-BR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Ovinocaprinocultura</a:t>
            </a:r>
            <a:endParaRPr lang="pt-BR" sz="2200" dirty="0" smtClean="0">
              <a:solidFill>
                <a:schemeClr val="tx1">
                  <a:lumMod val="85000"/>
                  <a:lumOff val="15000"/>
                </a:schemeClr>
              </a:solidFill>
              <a:latin typeface="Trebuchet MS" pitchFamily="34" charset="0"/>
            </a:endParaRP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Produção de Grãos</a:t>
            </a:r>
          </a:p>
          <a:p>
            <a:pPr lvl="3">
              <a:spcAft>
                <a:spcPts val="1000"/>
              </a:spcAft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  Produção de alimentos básicos para o consumo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55576" y="566705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b="1" dirty="0" smtClean="0">
              <a:solidFill>
                <a:srgbClr val="FF0000"/>
              </a:solidFill>
              <a:latin typeface="Trebuchet MS" pitchFamily="34" charset="0"/>
            </a:endParaRPr>
          </a:p>
          <a:p>
            <a:endParaRPr lang="pt-BR" sz="2400" b="1" dirty="0" smtClean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4"/>
          <p:cNvSpPr>
            <a:spLocks noChangeArrowheads="1"/>
          </p:cNvSpPr>
          <p:nvPr/>
        </p:nvSpPr>
        <p:spPr bwMode="auto">
          <a:xfrm>
            <a:off x="395536" y="39189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Trebuchet MS" pitchFamily="34" charset="0"/>
              </a:rPr>
              <a:t>Política de atendimento ao Setor Rural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latin typeface="Trebuchet MS" pitchFamily="34" charset="0"/>
            </a:endParaRPr>
          </a:p>
        </p:txBody>
      </p:sp>
      <p:sp>
        <p:nvSpPr>
          <p:cNvPr id="6146" name="Retângulo 4"/>
          <p:cNvSpPr>
            <a:spLocks noChangeArrowheads="1"/>
          </p:cNvSpPr>
          <p:nvPr/>
        </p:nvSpPr>
        <p:spPr bwMode="auto">
          <a:xfrm>
            <a:off x="-108520" y="44624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Trebuchet MS" pitchFamily="34" charset="0"/>
              </a:rPr>
              <a:t>Participação do BNB nos Financiamentos da Região</a:t>
            </a:r>
            <a:endParaRPr lang="pt-BR" sz="2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graphicFrame>
        <p:nvGraphicFramePr>
          <p:cNvPr id="6" name="Group 161"/>
          <p:cNvGraphicFramePr>
            <a:graphicFrameLocks noGrp="1"/>
          </p:cNvGraphicFramePr>
          <p:nvPr/>
        </p:nvGraphicFramePr>
        <p:xfrm>
          <a:off x="323850" y="863764"/>
          <a:ext cx="8480629" cy="4914636"/>
        </p:xfrm>
        <a:graphic>
          <a:graphicData uri="http://schemas.openxmlformats.org/drawingml/2006/table">
            <a:tbl>
              <a:tblPr/>
              <a:tblGrid>
                <a:gridCol w="2159918"/>
                <a:gridCol w="1152128"/>
                <a:gridCol w="1221336"/>
                <a:gridCol w="866896"/>
                <a:gridCol w="1605857"/>
                <a:gridCol w="1474494"/>
              </a:tblGrid>
              <a:tr h="604899">
                <a:tc rowSpan="2">
                  <a:txBody>
                    <a:bodyPr/>
                    <a:lstStyle/>
                    <a:p>
                      <a:pPr marL="92075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Estado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Quantidade de Agências Bancárias ago/14)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%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Participação do BNB nos Financiamentos (jun/2014)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0489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Na Região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do BNB na Região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BNB/ Região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de Longo Prazo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de Crédito Rural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193C"/>
                    </a:solidFill>
                  </a:tcPr>
                </a:tc>
              </a:tr>
              <a:tr h="334652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Alagoas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202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15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7,4%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61,8%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62,4%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Bahia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1.116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5,2%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43,6%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41,3%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Ceará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508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45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8,9%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63,7%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77,4%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4652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Norte MG e ES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327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20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6,1%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36,9%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35,8%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Maranhão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357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28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7,8%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52,3%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65,5%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Paraíba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247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19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7,7%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51,0%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69,5%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342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Pernambuco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611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37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6,1%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57,4%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70,3%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6342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Piauí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174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10,3%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44,6%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84,2%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Rio Grande do Norte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215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20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9,3%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53,1%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75,6%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4652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Sergipe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214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18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8,4%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58,7%</a:t>
                      </a:r>
                      <a:endParaRPr lang="pt-BR" sz="1800" b="0" i="0" u="none" strike="noStrike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77,4%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033">
                <a:tc>
                  <a:txBody>
                    <a:bodyPr/>
                    <a:lstStyle/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6193C"/>
                          </a:solidFill>
                          <a:effectLst/>
                          <a:latin typeface="Trebuchet MS" pitchFamily="34" charset="0"/>
                        </a:rPr>
                        <a:t>Total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700" b="1" i="0" u="none" strike="noStrike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3.971</a:t>
                      </a:r>
                      <a:endParaRPr lang="pt-BR" sz="17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7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278</a:t>
                      </a:r>
                      <a:endParaRPr lang="pt-BR" sz="17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7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7,0%</a:t>
                      </a:r>
                      <a:endParaRPr lang="pt-BR" sz="17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7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52,5%</a:t>
                      </a:r>
                      <a:endParaRPr lang="pt-BR" sz="17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700" b="1" i="0" u="none" strike="noStrike" kern="12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56,5%</a:t>
                      </a:r>
                      <a:endParaRPr lang="pt-BR" sz="1700" b="0" i="0" u="none" strike="noStrike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marL="7493" marR="7493" marT="7493" marB="0" anchor="ctr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40887" y="5845373"/>
            <a:ext cx="568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Fonte:</a:t>
            </a:r>
            <a:r>
              <a:rPr lang="pt-BR" sz="1200" dirty="0" smtClean="0">
                <a:latin typeface="Trebuchet MS" pitchFamily="34" charset="0"/>
              </a:rPr>
              <a:t> BNB - Ambiente de Assessoria e Apoio Institucional</a:t>
            </a:r>
            <a:endParaRPr lang="pt-BR" sz="12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990796" y="1423809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(Valores em R$ milhões)</a:t>
            </a:r>
            <a:endParaRPr lang="pt-BR" sz="12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14379" y="4671297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Fonte</a:t>
            </a:r>
            <a:r>
              <a:rPr lang="pt-BR" sz="1200" dirty="0" smtClean="0">
                <a:latin typeface="Trebuchet MS" pitchFamily="34" charset="0"/>
              </a:rPr>
              <a:t>: BNB –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Contr. Financeiro de </a:t>
            </a:r>
            <a:r>
              <a:rPr lang="pt-BR" sz="1200" dirty="0" err="1" smtClean="0">
                <a:latin typeface="Trebuchet MS" pitchFamily="34" charset="0"/>
              </a:rPr>
              <a:t>oper</a:t>
            </a:r>
            <a:r>
              <a:rPr lang="pt-BR" sz="1200" dirty="0" smtClean="0">
                <a:latin typeface="Trebuchet MS" pitchFamily="34" charset="0"/>
              </a:rPr>
              <a:t>. de Crédito. </a:t>
            </a:r>
            <a:r>
              <a:rPr lang="pt-BR" sz="1200" b="1" dirty="0" smtClean="0">
                <a:latin typeface="Trebuchet MS" pitchFamily="34" charset="0"/>
              </a:rPr>
              <a:t>Elaboração</a:t>
            </a:r>
            <a:r>
              <a:rPr lang="pt-BR" sz="1200" dirty="0" smtClean="0">
                <a:latin typeface="Trebuchet MS" pitchFamily="34" charset="0"/>
              </a:rPr>
              <a:t>: Etene /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Políticas de Desenvolvimento</a:t>
            </a:r>
          </a:p>
          <a:p>
            <a:endParaRPr lang="pt-BR" sz="1200" dirty="0" smtClean="0">
              <a:latin typeface="Trebuchet MS" pitchFamily="34" charset="0"/>
            </a:endParaRPr>
          </a:p>
          <a:p>
            <a:r>
              <a:rPr lang="pt-BR" sz="1200" dirty="0" smtClean="0">
                <a:latin typeface="Trebuchet MS" pitchFamily="34" charset="0"/>
              </a:rPr>
              <a:t>(*) Posição: 30/09/2014 </a:t>
            </a:r>
            <a:endParaRPr lang="pt-BR" sz="1200" dirty="0">
              <a:latin typeface="Trebuchet MS" pitchFamily="34" charset="0"/>
            </a:endParaRPr>
          </a:p>
        </p:txBody>
      </p:sp>
      <p:sp>
        <p:nvSpPr>
          <p:cNvPr id="8" name="Retângulo 4"/>
          <p:cNvSpPr>
            <a:spLocks noChangeArrowheads="1"/>
          </p:cNvSpPr>
          <p:nvPr/>
        </p:nvSpPr>
        <p:spPr bwMode="auto">
          <a:xfrm>
            <a:off x="3597" y="1012666"/>
            <a:ext cx="3024336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latin typeface="Trebuchet MS" pitchFamily="34" charset="0"/>
              </a:rPr>
              <a:t>Por Fonte de Recursos</a:t>
            </a:r>
            <a:endParaRPr lang="pt-BR" sz="2000" b="1" dirty="0">
              <a:latin typeface="+mn-lt"/>
            </a:endParaRPr>
          </a:p>
        </p:txBody>
      </p:sp>
      <p:sp>
        <p:nvSpPr>
          <p:cNvPr id="11" name="Retângulo 4"/>
          <p:cNvSpPr>
            <a:spLocks noChangeArrowheads="1"/>
          </p:cNvSpPr>
          <p:nvPr/>
        </p:nvSpPr>
        <p:spPr bwMode="auto">
          <a:xfrm>
            <a:off x="-36512" y="446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Trebuchet MS" pitchFamily="34" charset="0"/>
              </a:rPr>
              <a:t>Financiamentos do BNB no Meio Rural (2010-2014*)</a:t>
            </a:r>
            <a:endParaRPr lang="pt-BR" sz="22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77" y="1711441"/>
            <a:ext cx="8355750" cy="2936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5536" y="414908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Fonte</a:t>
            </a:r>
            <a:r>
              <a:rPr lang="pt-BR" sz="1200" dirty="0" smtClean="0">
                <a:latin typeface="Trebuchet MS" pitchFamily="34" charset="0"/>
              </a:rPr>
              <a:t>: BNB –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Contr. Financeiro de </a:t>
            </a:r>
            <a:r>
              <a:rPr lang="pt-BR" sz="1200" dirty="0" err="1" smtClean="0">
                <a:latin typeface="Trebuchet MS" pitchFamily="34" charset="0"/>
              </a:rPr>
              <a:t>oper</a:t>
            </a:r>
            <a:r>
              <a:rPr lang="pt-BR" sz="1200" dirty="0" smtClean="0">
                <a:latin typeface="Trebuchet MS" pitchFamily="34" charset="0"/>
              </a:rPr>
              <a:t>. de Crédito. </a:t>
            </a:r>
            <a:r>
              <a:rPr lang="pt-BR" sz="1200" b="1" dirty="0" smtClean="0">
                <a:latin typeface="Trebuchet MS" pitchFamily="34" charset="0"/>
              </a:rPr>
              <a:t>Elaboração</a:t>
            </a:r>
            <a:r>
              <a:rPr lang="pt-BR" sz="1200" dirty="0" smtClean="0">
                <a:latin typeface="Trebuchet MS" pitchFamily="34" charset="0"/>
              </a:rPr>
              <a:t>: Etene /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Políticas de Desenvolvimento</a:t>
            </a:r>
          </a:p>
          <a:p>
            <a:endParaRPr lang="pt-BR" sz="1200" dirty="0" smtClean="0">
              <a:latin typeface="Trebuchet MS" pitchFamily="34" charset="0"/>
            </a:endParaRPr>
          </a:p>
          <a:p>
            <a:r>
              <a:rPr lang="pt-BR" sz="1200" dirty="0" smtClean="0">
                <a:latin typeface="Trebuchet MS" pitchFamily="34" charset="0"/>
              </a:rPr>
              <a:t>(*) Posição: 30/09/2014 </a:t>
            </a:r>
            <a:endParaRPr lang="pt-BR" sz="1200" dirty="0">
              <a:latin typeface="Trebuchet MS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911752" y="1484784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rebuchet MS" pitchFamily="34" charset="0"/>
              </a:rPr>
              <a:t>(Valores em R$ milhões)</a:t>
            </a:r>
            <a:endParaRPr lang="pt-BR" sz="1200" b="1" dirty="0">
              <a:latin typeface="Trebuchet MS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77" y="1772816"/>
            <a:ext cx="841430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4"/>
          <p:cNvSpPr>
            <a:spLocks noChangeArrowheads="1"/>
          </p:cNvSpPr>
          <p:nvPr/>
        </p:nvSpPr>
        <p:spPr bwMode="auto">
          <a:xfrm>
            <a:off x="-36512" y="446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Trebuchet MS" pitchFamily="34" charset="0"/>
              </a:rPr>
              <a:t>Financiamentos do BNB no Meio Rural (2010-2014*)</a:t>
            </a:r>
            <a:endParaRPr lang="pt-BR" sz="2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Retângulo 4"/>
          <p:cNvSpPr>
            <a:spLocks noChangeArrowheads="1"/>
          </p:cNvSpPr>
          <p:nvPr/>
        </p:nvSpPr>
        <p:spPr bwMode="auto">
          <a:xfrm>
            <a:off x="3597" y="980729"/>
            <a:ext cx="2768203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latin typeface="Trebuchet MS" pitchFamily="34" charset="0"/>
              </a:rPr>
              <a:t>Por Segmento</a:t>
            </a:r>
            <a:endParaRPr lang="pt-BR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46" name="Retângulo 4"/>
          <p:cNvSpPr>
            <a:spLocks noChangeArrowheads="1"/>
          </p:cNvSpPr>
          <p:nvPr/>
        </p:nvSpPr>
        <p:spPr bwMode="auto">
          <a:xfrm>
            <a:off x="-108520" y="446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Trebuchet MS" pitchFamily="34" charset="0"/>
              </a:rPr>
              <a:t>Financiamentos do BNB no Meio Rural (2010-2014*)</a:t>
            </a:r>
            <a:endParaRPr lang="pt-BR" sz="2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911752" y="1196752"/>
            <a:ext cx="2232248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rebuchet MS" pitchFamily="34" charset="0"/>
              </a:rPr>
              <a:t>(Valores em R$ milhões)</a:t>
            </a:r>
            <a:endParaRPr lang="pt-BR" sz="1200" b="1" dirty="0">
              <a:latin typeface="Trebuchet MS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95536" y="536500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Fonte</a:t>
            </a:r>
            <a:r>
              <a:rPr lang="pt-BR" sz="1200" dirty="0" smtClean="0">
                <a:latin typeface="Trebuchet MS" pitchFamily="34" charset="0"/>
              </a:rPr>
              <a:t>: BNB –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Contr. Financeiro de </a:t>
            </a:r>
            <a:r>
              <a:rPr lang="pt-BR" sz="1200" dirty="0" err="1" smtClean="0">
                <a:latin typeface="Trebuchet MS" pitchFamily="34" charset="0"/>
              </a:rPr>
              <a:t>oper</a:t>
            </a:r>
            <a:r>
              <a:rPr lang="pt-BR" sz="1200" dirty="0" smtClean="0">
                <a:latin typeface="Trebuchet MS" pitchFamily="34" charset="0"/>
              </a:rPr>
              <a:t>. de Crédito. </a:t>
            </a:r>
            <a:r>
              <a:rPr lang="pt-BR" sz="1200" b="1" dirty="0" smtClean="0">
                <a:latin typeface="Trebuchet MS" pitchFamily="34" charset="0"/>
              </a:rPr>
              <a:t>Elaboração</a:t>
            </a:r>
            <a:r>
              <a:rPr lang="pt-BR" sz="1200" dirty="0" smtClean="0">
                <a:latin typeface="Trebuchet MS" pitchFamily="34" charset="0"/>
              </a:rPr>
              <a:t>: Etene /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Políticas de Desenvolvimento</a:t>
            </a:r>
          </a:p>
          <a:p>
            <a:endParaRPr lang="pt-BR" sz="1200" dirty="0" smtClean="0">
              <a:latin typeface="Trebuchet MS" pitchFamily="34" charset="0"/>
            </a:endParaRPr>
          </a:p>
          <a:p>
            <a:r>
              <a:rPr lang="pt-BR" sz="1200" dirty="0" smtClean="0">
                <a:latin typeface="Trebuchet MS" pitchFamily="34" charset="0"/>
              </a:rPr>
              <a:t>(*) Posição: 30/09/2014 </a:t>
            </a:r>
            <a:endParaRPr lang="pt-BR" sz="1200" dirty="0">
              <a:latin typeface="Trebuchet MS" pitchFamily="34" charset="0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484784"/>
            <a:ext cx="898793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4"/>
          <p:cNvSpPr>
            <a:spLocks noChangeArrowheads="1"/>
          </p:cNvSpPr>
          <p:nvPr/>
        </p:nvSpPr>
        <p:spPr bwMode="auto">
          <a:xfrm>
            <a:off x="3597" y="980729"/>
            <a:ext cx="3024336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latin typeface="Trebuchet MS" pitchFamily="34" charset="0"/>
              </a:rPr>
              <a:t>Por Setor de Atividade</a:t>
            </a:r>
            <a:endParaRPr lang="pt-BR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A6193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827584" y="1772816"/>
            <a:ext cx="292068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>
              <a:latin typeface="Trebuchet MS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95536" y="522920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rebuchet MS" pitchFamily="34" charset="0"/>
              </a:rPr>
              <a:t>Fonte</a:t>
            </a:r>
            <a:r>
              <a:rPr lang="pt-BR" sz="1200" dirty="0" smtClean="0">
                <a:latin typeface="Trebuchet MS" pitchFamily="34" charset="0"/>
              </a:rPr>
              <a:t>: BNB –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Contr. Financeiro de </a:t>
            </a:r>
            <a:r>
              <a:rPr lang="pt-BR" sz="1200" dirty="0" err="1" smtClean="0">
                <a:latin typeface="Trebuchet MS" pitchFamily="34" charset="0"/>
              </a:rPr>
              <a:t>oper</a:t>
            </a:r>
            <a:r>
              <a:rPr lang="pt-BR" sz="1200" dirty="0" smtClean="0">
                <a:latin typeface="Trebuchet MS" pitchFamily="34" charset="0"/>
              </a:rPr>
              <a:t>. de Crédito. </a:t>
            </a:r>
            <a:r>
              <a:rPr lang="pt-BR" sz="1200" b="1" dirty="0" smtClean="0">
                <a:latin typeface="Trebuchet MS" pitchFamily="34" charset="0"/>
              </a:rPr>
              <a:t>Elaboração</a:t>
            </a:r>
            <a:r>
              <a:rPr lang="pt-BR" sz="1200" dirty="0" smtClean="0">
                <a:latin typeface="Trebuchet MS" pitchFamily="34" charset="0"/>
              </a:rPr>
              <a:t>: Etene / </a:t>
            </a:r>
            <a:r>
              <a:rPr lang="pt-BR" sz="1200" dirty="0" err="1" smtClean="0">
                <a:latin typeface="Trebuchet MS" pitchFamily="34" charset="0"/>
              </a:rPr>
              <a:t>Amb</a:t>
            </a:r>
            <a:r>
              <a:rPr lang="pt-BR" sz="1200" dirty="0" smtClean="0">
                <a:latin typeface="Trebuchet MS" pitchFamily="34" charset="0"/>
              </a:rPr>
              <a:t>. Políticas de Desenvolvimento</a:t>
            </a:r>
          </a:p>
          <a:p>
            <a:endParaRPr lang="pt-BR" sz="1200" dirty="0" smtClean="0">
              <a:latin typeface="Trebuchet MS" pitchFamily="34" charset="0"/>
            </a:endParaRPr>
          </a:p>
          <a:p>
            <a:r>
              <a:rPr lang="pt-BR" sz="1200" dirty="0" smtClean="0">
                <a:latin typeface="Trebuchet MS" pitchFamily="34" charset="0"/>
              </a:rPr>
              <a:t>(*) Posição: 30/09/2014 </a:t>
            </a:r>
            <a:endParaRPr lang="pt-BR" sz="1200" dirty="0">
              <a:latin typeface="Trebuchet MS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911752" y="1279793"/>
            <a:ext cx="2232248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rebuchet MS" pitchFamily="34" charset="0"/>
              </a:rPr>
              <a:t>(Valores em R$ milhões)</a:t>
            </a:r>
            <a:endParaRPr lang="pt-BR" sz="1200" b="1" dirty="0">
              <a:latin typeface="Trebuchet MS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153" y="1588691"/>
            <a:ext cx="8784976" cy="3632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4"/>
          <p:cNvSpPr>
            <a:spLocks noChangeArrowheads="1"/>
          </p:cNvSpPr>
          <p:nvPr/>
        </p:nvSpPr>
        <p:spPr bwMode="auto">
          <a:xfrm>
            <a:off x="-108520" y="446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Trebuchet MS" pitchFamily="34" charset="0"/>
              </a:rPr>
              <a:t>Financiamentos do BNB no Meio Rural (2010-2014*)</a:t>
            </a:r>
            <a:endParaRPr lang="pt-BR" sz="2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Retângulo 4"/>
          <p:cNvSpPr>
            <a:spLocks noChangeArrowheads="1"/>
          </p:cNvSpPr>
          <p:nvPr/>
        </p:nvSpPr>
        <p:spPr bwMode="auto">
          <a:xfrm>
            <a:off x="3597" y="980729"/>
            <a:ext cx="2336155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latin typeface="Trebuchet MS" pitchFamily="34" charset="0"/>
              </a:rPr>
              <a:t>Por Região</a:t>
            </a:r>
            <a:endParaRPr lang="pt-BR" sz="2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603</Words>
  <Application>Microsoft Office PowerPoint</Application>
  <PresentationFormat>Apresentação na tela (4:3)</PresentationFormat>
  <Paragraphs>158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BANCO DO NORDESTE DO BRASIL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c006748</dc:creator>
  <cp:lastModifiedBy>f111694</cp:lastModifiedBy>
  <cp:revision>269</cp:revision>
  <dcterms:created xsi:type="dcterms:W3CDTF">2010-12-14T14:07:28Z</dcterms:created>
  <dcterms:modified xsi:type="dcterms:W3CDTF">2014-11-03T14:37:15Z</dcterms:modified>
</cp:coreProperties>
</file>