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8" y="0"/>
                </a:moveTo>
                <a:lnTo>
                  <a:pt x="0" y="0"/>
                </a:lnTo>
                <a:lnTo>
                  <a:pt x="0" y="6857999"/>
                </a:lnTo>
                <a:lnTo>
                  <a:pt x="12191998" y="6857999"/>
                </a:lnTo>
                <a:lnTo>
                  <a:pt x="12191998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1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14738" y="293291"/>
            <a:ext cx="11579225" cy="6271895"/>
          </a:xfrm>
          <a:custGeom>
            <a:avLst/>
            <a:gdLst/>
            <a:ahLst/>
            <a:cxnLst/>
            <a:rect l="l" t="t" r="r" b="b"/>
            <a:pathLst>
              <a:path w="11579225" h="6271895">
                <a:moveTo>
                  <a:pt x="11578855" y="0"/>
                </a:moveTo>
                <a:lnTo>
                  <a:pt x="0" y="0"/>
                </a:lnTo>
                <a:lnTo>
                  <a:pt x="0" y="6271416"/>
                </a:lnTo>
                <a:lnTo>
                  <a:pt x="11578855" y="6271416"/>
                </a:lnTo>
                <a:lnTo>
                  <a:pt x="11578855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1713" y="1222755"/>
            <a:ext cx="5108572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7217" y="0"/>
            <a:ext cx="2184783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8" y="0"/>
                </a:moveTo>
                <a:lnTo>
                  <a:pt x="0" y="0"/>
                </a:lnTo>
                <a:lnTo>
                  <a:pt x="0" y="6857999"/>
                </a:lnTo>
                <a:lnTo>
                  <a:pt x="12191998" y="6857999"/>
                </a:lnTo>
                <a:lnTo>
                  <a:pt x="12191998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1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575" y="3250692"/>
            <a:ext cx="1009084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148" y="1263741"/>
            <a:ext cx="5581650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75400"/>
            <a:chOff x="0" y="0"/>
            <a:chExt cx="12192000" cy="637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210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500" y="5685606"/>
              <a:ext cx="2692400" cy="6897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4740" y="394715"/>
            <a:ext cx="5245735" cy="136779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65"/>
              </a:spcBef>
            </a:pPr>
            <a:r>
              <a:rPr dirty="0" sz="3200" b="0">
                <a:solidFill>
                  <a:srgbClr val="ED7D31"/>
                </a:solidFill>
                <a:latin typeface="Calibri"/>
                <a:cs typeface="Calibri"/>
              </a:rPr>
              <a:t>Comissão de </a:t>
            </a:r>
            <a:r>
              <a:rPr dirty="0" sz="3200" spc="-5" b="0">
                <a:solidFill>
                  <a:srgbClr val="ED7D31"/>
                </a:solidFill>
                <a:latin typeface="Calibri"/>
                <a:cs typeface="Calibri"/>
              </a:rPr>
              <a:t>Serviços </a:t>
            </a:r>
            <a:r>
              <a:rPr dirty="0" sz="3200" spc="5" b="0">
                <a:solidFill>
                  <a:srgbClr val="ED7D31"/>
                </a:solidFill>
                <a:latin typeface="Calibri"/>
                <a:cs typeface="Calibri"/>
              </a:rPr>
              <a:t>de </a:t>
            </a:r>
            <a:r>
              <a:rPr dirty="0" sz="3200" spc="10" b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3200" spc="-15" b="0">
                <a:solidFill>
                  <a:srgbClr val="ED7D31"/>
                </a:solidFill>
                <a:latin typeface="Calibri"/>
                <a:cs typeface="Calibri"/>
              </a:rPr>
              <a:t>Infraestrutura</a:t>
            </a:r>
            <a:r>
              <a:rPr dirty="0" sz="3200" spc="-10" b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ED7D31"/>
                </a:solidFill>
                <a:latin typeface="Calibri"/>
                <a:cs typeface="Calibri"/>
              </a:rPr>
              <a:t>–</a:t>
            </a:r>
            <a:r>
              <a:rPr dirty="0" sz="3200" spc="-15" b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3200" spc="-5" b="0">
                <a:solidFill>
                  <a:srgbClr val="ED7D31"/>
                </a:solidFill>
                <a:latin typeface="Calibri"/>
                <a:cs typeface="Calibri"/>
              </a:rPr>
              <a:t>Senado</a:t>
            </a:r>
            <a:r>
              <a:rPr dirty="0" sz="3200" spc="-20" b="0">
                <a:solidFill>
                  <a:srgbClr val="ED7D31"/>
                </a:solidFill>
                <a:latin typeface="Calibri"/>
                <a:cs typeface="Calibri"/>
              </a:rPr>
              <a:t> Federal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820"/>
              </a:lnSpc>
            </a:pPr>
            <a:r>
              <a:rPr dirty="0" sz="2400" spc="-5" b="0">
                <a:solidFill>
                  <a:srgbClr val="ED7D31"/>
                </a:solidFill>
                <a:latin typeface="Calibri"/>
                <a:cs typeface="Calibri"/>
              </a:rPr>
              <a:t>17/05/22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296"/>
            <a:ext cx="12192000" cy="43322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63" y="6273153"/>
            <a:ext cx="1209937" cy="3998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1294" y="6355965"/>
            <a:ext cx="914400" cy="2342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2192" y="2195067"/>
            <a:ext cx="10815320" cy="208026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algn="just" marL="12700" marR="5080">
              <a:lnSpc>
                <a:spcPct val="95400"/>
              </a:lnSpc>
              <a:spcBef>
                <a:spcPts val="254"/>
              </a:spcBef>
            </a:pPr>
            <a:r>
              <a:rPr dirty="0" sz="2800" b="0">
                <a:latin typeface="Calibri"/>
                <a:cs typeface="Calibri"/>
              </a:rPr>
              <a:t>A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ABRACE</a:t>
            </a:r>
            <a:r>
              <a:rPr dirty="0" sz="2800" b="0">
                <a:latin typeface="Calibri"/>
                <a:cs typeface="Calibri"/>
              </a:rPr>
              <a:t> é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uma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associação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criada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em</a:t>
            </a:r>
            <a:r>
              <a:rPr dirty="0" sz="2800" b="0">
                <a:latin typeface="Calibri"/>
                <a:cs typeface="Calibri"/>
              </a:rPr>
              <a:t> 1984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para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ser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porta-voz</a:t>
            </a:r>
            <a:r>
              <a:rPr dirty="0" sz="2800" spc="59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da 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indústria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brasileira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no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desenvolvimento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setor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energético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no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País. </a:t>
            </a:r>
            <a:r>
              <a:rPr dirty="0" sz="2800" spc="-10" b="0">
                <a:latin typeface="Calibri"/>
                <a:cs typeface="Calibri"/>
              </a:rPr>
              <a:t> Reunimos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60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grupos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empresariais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com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a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missão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de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contribuir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para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o 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debate </a:t>
            </a:r>
            <a:r>
              <a:rPr dirty="0" sz="2800" spc="-5" b="0">
                <a:latin typeface="Calibri"/>
                <a:cs typeface="Calibri"/>
              </a:rPr>
              <a:t>público </a:t>
            </a:r>
            <a:r>
              <a:rPr dirty="0" sz="2800" spc="-10" b="0">
                <a:latin typeface="Calibri"/>
                <a:cs typeface="Calibri"/>
              </a:rPr>
              <a:t>sobre </a:t>
            </a:r>
            <a:r>
              <a:rPr dirty="0" sz="2800" b="0">
                <a:latin typeface="Calibri"/>
                <a:cs typeface="Calibri"/>
              </a:rPr>
              <a:t>a </a:t>
            </a:r>
            <a:r>
              <a:rPr dirty="0" sz="2800" spc="-10" b="0">
                <a:latin typeface="Calibri"/>
                <a:cs typeface="Calibri"/>
              </a:rPr>
              <a:t>competitividade </a:t>
            </a:r>
            <a:r>
              <a:rPr dirty="0" sz="2800" b="0">
                <a:latin typeface="Calibri"/>
                <a:cs typeface="Calibri"/>
              </a:rPr>
              <a:t>e </a:t>
            </a:r>
            <a:r>
              <a:rPr dirty="0" sz="2800" spc="-10" b="0">
                <a:latin typeface="Calibri"/>
                <a:cs typeface="Calibri"/>
              </a:rPr>
              <a:t>sustentabilidade </a:t>
            </a:r>
            <a:r>
              <a:rPr dirty="0" sz="2800" b="0">
                <a:latin typeface="Calibri"/>
                <a:cs typeface="Calibri"/>
              </a:rPr>
              <a:t>da </a:t>
            </a:r>
            <a:r>
              <a:rPr dirty="0" sz="2800" spc="-10" b="0">
                <a:latin typeface="Calibri"/>
                <a:cs typeface="Calibri"/>
              </a:rPr>
              <a:t>energia </a:t>
            </a:r>
            <a:r>
              <a:rPr dirty="0" sz="2800" b="0">
                <a:latin typeface="Calibri"/>
                <a:cs typeface="Calibri"/>
              </a:rPr>
              <a:t>do 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Brasil.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712" y="299504"/>
              <a:ext cx="11578854" cy="62714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7712" y="299504"/>
              <a:ext cx="11579225" cy="6271895"/>
            </a:xfrm>
            <a:custGeom>
              <a:avLst/>
              <a:gdLst/>
              <a:ahLst/>
              <a:cxnLst/>
              <a:rect l="l" t="t" r="r" b="b"/>
              <a:pathLst>
                <a:path w="11579225" h="6271895">
                  <a:moveTo>
                    <a:pt x="11578854" y="0"/>
                  </a:moveTo>
                  <a:lnTo>
                    <a:pt x="0" y="0"/>
                  </a:lnTo>
                  <a:lnTo>
                    <a:pt x="0" y="6271416"/>
                  </a:lnTo>
                  <a:lnTo>
                    <a:pt x="11578854" y="6271416"/>
                  </a:lnTo>
                  <a:lnTo>
                    <a:pt x="11578854" y="0"/>
                  </a:lnTo>
                  <a:close/>
                </a:path>
              </a:pathLst>
            </a:custGeom>
            <a:solidFill>
              <a:srgbClr val="767171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10</a:t>
            </a:r>
            <a:r>
              <a:rPr dirty="0" spc="-10"/>
              <a:t> </a:t>
            </a:r>
            <a:r>
              <a:rPr dirty="0" spc="-20"/>
              <a:t>VERDADES</a:t>
            </a:r>
            <a:r>
              <a:rPr dirty="0" spc="-15"/>
              <a:t> </a:t>
            </a:r>
            <a:r>
              <a:rPr dirty="0" spc="-5" b="0">
                <a:latin typeface="Calibri"/>
                <a:cs typeface="Calibri"/>
              </a:rPr>
              <a:t>SOBRE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0"/>
              <a:t>ENERGIA</a:t>
            </a:r>
            <a:r>
              <a:rPr dirty="0" spc="-5"/>
              <a:t> </a:t>
            </a:r>
            <a:r>
              <a:rPr dirty="0"/>
              <a:t>NO</a:t>
            </a:r>
            <a:r>
              <a:rPr dirty="0" spc="-10"/>
              <a:t> </a:t>
            </a:r>
            <a:r>
              <a:rPr dirty="0" spc="-5"/>
              <a:t>BRASIL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2352" y="5911700"/>
            <a:ext cx="1472558" cy="365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63" y="6273153"/>
            <a:ext cx="1209937" cy="3998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192" y="2195067"/>
            <a:ext cx="10815320" cy="208026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algn="just" marL="12700" marR="5080">
              <a:lnSpc>
                <a:spcPct val="95400"/>
              </a:lnSpc>
              <a:spcBef>
                <a:spcPts val="254"/>
              </a:spcBef>
            </a:pPr>
            <a:r>
              <a:rPr dirty="0" sz="2800" b="0">
                <a:latin typeface="Calibri"/>
                <a:cs typeface="Calibri"/>
              </a:rPr>
              <a:t>A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ABRACE</a:t>
            </a:r>
            <a:r>
              <a:rPr dirty="0" sz="2800" b="0">
                <a:latin typeface="Calibri"/>
                <a:cs typeface="Calibri"/>
              </a:rPr>
              <a:t> é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uma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associação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criada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em</a:t>
            </a:r>
            <a:r>
              <a:rPr dirty="0" sz="2800" b="0">
                <a:latin typeface="Calibri"/>
                <a:cs typeface="Calibri"/>
              </a:rPr>
              <a:t> 1984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para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ser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porta-voz</a:t>
            </a:r>
            <a:r>
              <a:rPr dirty="0" sz="2800" spc="59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da 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indústria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brasileira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no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desenvolvimento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setor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energético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no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País. </a:t>
            </a:r>
            <a:r>
              <a:rPr dirty="0" sz="2800" spc="-10" b="0">
                <a:latin typeface="Calibri"/>
                <a:cs typeface="Calibri"/>
              </a:rPr>
              <a:t> Reunimos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60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grupos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empresariais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com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a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missão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de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contribuir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para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o 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debate </a:t>
            </a:r>
            <a:r>
              <a:rPr dirty="0" sz="2800" spc="-5" b="0">
                <a:latin typeface="Calibri"/>
                <a:cs typeface="Calibri"/>
              </a:rPr>
              <a:t>público </a:t>
            </a:r>
            <a:r>
              <a:rPr dirty="0" sz="2800" spc="-10" b="0">
                <a:latin typeface="Calibri"/>
                <a:cs typeface="Calibri"/>
              </a:rPr>
              <a:t>sobre </a:t>
            </a:r>
            <a:r>
              <a:rPr dirty="0" sz="2800" b="0">
                <a:latin typeface="Calibri"/>
                <a:cs typeface="Calibri"/>
              </a:rPr>
              <a:t>a </a:t>
            </a:r>
            <a:r>
              <a:rPr dirty="0" sz="2800" spc="-10" b="0">
                <a:latin typeface="Calibri"/>
                <a:cs typeface="Calibri"/>
              </a:rPr>
              <a:t>competitividade </a:t>
            </a:r>
            <a:r>
              <a:rPr dirty="0" sz="2800" b="0">
                <a:latin typeface="Calibri"/>
                <a:cs typeface="Calibri"/>
              </a:rPr>
              <a:t>e </a:t>
            </a:r>
            <a:r>
              <a:rPr dirty="0" sz="2800" spc="-10" b="0">
                <a:latin typeface="Calibri"/>
                <a:cs typeface="Calibri"/>
              </a:rPr>
              <a:t>sustentabilidade </a:t>
            </a:r>
            <a:r>
              <a:rPr dirty="0" sz="2800" b="0">
                <a:latin typeface="Calibri"/>
                <a:cs typeface="Calibri"/>
              </a:rPr>
              <a:t>da </a:t>
            </a:r>
            <a:r>
              <a:rPr dirty="0" sz="2800" spc="-10" b="0">
                <a:latin typeface="Calibri"/>
                <a:cs typeface="Calibri"/>
              </a:rPr>
              <a:t>energia </a:t>
            </a:r>
            <a:r>
              <a:rPr dirty="0" sz="2800" b="0">
                <a:latin typeface="Calibri"/>
                <a:cs typeface="Calibri"/>
              </a:rPr>
              <a:t>do 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Brasil.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010" y="677061"/>
            <a:ext cx="11309682" cy="56789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397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dirty="0" spc="-5"/>
              <a:t>maior </a:t>
            </a:r>
            <a:r>
              <a:rPr dirty="0" spc="-10"/>
              <a:t>contribuição </a:t>
            </a:r>
            <a:r>
              <a:rPr dirty="0"/>
              <a:t>do </a:t>
            </a:r>
            <a:r>
              <a:rPr dirty="0" spc="-890"/>
              <a:t> </a:t>
            </a:r>
            <a:r>
              <a:rPr dirty="0" spc="-15"/>
              <a:t>setor </a:t>
            </a:r>
            <a:r>
              <a:rPr dirty="0"/>
              <a:t>de </a:t>
            </a:r>
            <a:r>
              <a:rPr dirty="0" spc="-10"/>
              <a:t>energia </a:t>
            </a:r>
            <a:r>
              <a:rPr dirty="0"/>
              <a:t>ao </a:t>
            </a:r>
            <a:r>
              <a:rPr dirty="0" spc="-20"/>
              <a:t>País </a:t>
            </a:r>
            <a:r>
              <a:rPr dirty="0" spc="-890"/>
              <a:t> </a:t>
            </a:r>
            <a:r>
              <a:rPr dirty="0"/>
              <a:t>é </a:t>
            </a:r>
            <a:r>
              <a:rPr dirty="0" spc="-20"/>
              <a:t>entregar </a:t>
            </a:r>
            <a:r>
              <a:rPr dirty="0" spc="-10"/>
              <a:t>energia </a:t>
            </a:r>
            <a:r>
              <a:rPr dirty="0" spc="-5"/>
              <a:t> </a:t>
            </a:r>
            <a:r>
              <a:rPr dirty="0" spc="-25"/>
              <a:t>barata,</a:t>
            </a:r>
            <a:r>
              <a:rPr dirty="0" spc="-5"/>
              <a:t> limpa</a:t>
            </a:r>
            <a:r>
              <a:rPr dirty="0" spc="-15"/>
              <a:t> </a:t>
            </a:r>
            <a:r>
              <a:rPr dirty="0"/>
              <a:t>e </a:t>
            </a:r>
            <a:r>
              <a:rPr dirty="0" spc="5"/>
              <a:t> </a:t>
            </a:r>
            <a:r>
              <a:rPr dirty="0" spc="-25"/>
              <a:t>sustentável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9175" y="4880355"/>
            <a:ext cx="25336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40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400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O!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238" y="337819"/>
            <a:ext cx="91325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0">
                <a:solidFill>
                  <a:srgbClr val="ED7D31"/>
                </a:solidFill>
                <a:latin typeface="Calibri"/>
                <a:cs typeface="Calibri"/>
              </a:rPr>
              <a:t>Agenda </a:t>
            </a:r>
            <a:r>
              <a:rPr dirty="0" sz="3600" spc="-5" b="0">
                <a:solidFill>
                  <a:srgbClr val="ED7D31"/>
                </a:solidFill>
                <a:latin typeface="Calibri"/>
                <a:cs typeface="Calibri"/>
              </a:rPr>
              <a:t>de</a:t>
            </a:r>
            <a:r>
              <a:rPr dirty="0" sz="3600" spc="-10" b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3600" spc="-5" b="0">
                <a:solidFill>
                  <a:srgbClr val="ED7D31"/>
                </a:solidFill>
                <a:latin typeface="Calibri"/>
                <a:cs typeface="Calibri"/>
              </a:rPr>
              <a:t>Ganhos </a:t>
            </a:r>
            <a:r>
              <a:rPr dirty="0" sz="3600" spc="-20" b="0">
                <a:solidFill>
                  <a:srgbClr val="ED7D31"/>
                </a:solidFill>
                <a:latin typeface="Calibri"/>
                <a:cs typeface="Calibri"/>
              </a:rPr>
              <a:t>Estruturais</a:t>
            </a:r>
            <a:r>
              <a:rPr dirty="0" sz="3600" spc="-5" b="0">
                <a:solidFill>
                  <a:srgbClr val="ED7D31"/>
                </a:solidFill>
                <a:latin typeface="Calibri"/>
                <a:cs typeface="Calibri"/>
              </a:rPr>
              <a:t> na</a:t>
            </a:r>
            <a:r>
              <a:rPr dirty="0" sz="3600" spc="-10" b="0">
                <a:solidFill>
                  <a:srgbClr val="ED7D31"/>
                </a:solidFill>
                <a:latin typeface="Calibri"/>
                <a:cs typeface="Calibri"/>
              </a:rPr>
              <a:t> Energia Elétrica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148" y="1263741"/>
          <a:ext cx="5581650" cy="4695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450"/>
                <a:gridCol w="1123950"/>
                <a:gridCol w="1066800"/>
                <a:gridCol w="1295400"/>
              </a:tblGrid>
              <a:tr h="734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163195" indent="248920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R$ 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õ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235585" marR="227329" indent="36830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800" spc="-2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4145" indent="24130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Redução </a:t>
                      </a:r>
                      <a:r>
                        <a:rPr dirty="0" sz="1800" spc="-4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</a:tr>
              <a:tr h="4582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Geração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927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</a:tr>
              <a:tr h="4149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Transmissão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8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</a:tr>
              <a:tr h="4149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Distribuição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8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</a:tr>
              <a:tr h="734149">
                <a:tc>
                  <a:txBody>
                    <a:bodyPr/>
                    <a:lstStyle/>
                    <a:p>
                      <a:pPr marL="90805" marR="9652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20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311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311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311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</a:tr>
              <a:tr h="1053345">
                <a:tc>
                  <a:txBody>
                    <a:bodyPr/>
                    <a:lstStyle/>
                    <a:p>
                      <a:pPr marL="90805" marR="7524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Políticas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20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Encargos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</a:tr>
              <a:tr h="4149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Impostos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8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400" spc="-105" b="1">
                          <a:latin typeface="Arial"/>
                          <a:cs typeface="Arial"/>
                        </a:rPr>
                        <a:t>TOTAL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spc="20" b="1">
                          <a:latin typeface="Arial"/>
                          <a:cs typeface="Arial"/>
                        </a:rPr>
                        <a:t>350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spc="15" b="1">
                          <a:latin typeface="Arial"/>
                          <a:cs typeface="Arial"/>
                        </a:rPr>
                        <a:t>-31%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58345" y="968304"/>
            <a:ext cx="5102860" cy="557657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018540" indent="-343535">
              <a:lnSpc>
                <a:spcPct val="100000"/>
              </a:lnSpc>
              <a:spcBef>
                <a:spcPts val="1095"/>
              </a:spcBef>
              <a:buFont typeface="Wingdings"/>
              <a:buChar char=""/>
              <a:tabLst>
                <a:tab pos="1019175" algn="l"/>
              </a:tabLst>
            </a:pPr>
            <a:r>
              <a:rPr dirty="0" sz="2800" spc="-30" b="1">
                <a:solidFill>
                  <a:srgbClr val="7F7F7F"/>
                </a:solidFill>
                <a:latin typeface="Arial"/>
                <a:cs typeface="Arial"/>
              </a:rPr>
              <a:t>Aumento</a:t>
            </a:r>
            <a:r>
              <a:rPr dirty="0" sz="2800" spc="-8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7F7F7F"/>
                </a:solidFill>
                <a:latin typeface="Arial"/>
                <a:cs typeface="Arial"/>
              </a:rPr>
              <a:t>da</a:t>
            </a:r>
            <a:r>
              <a:rPr dirty="0" sz="2800" spc="-8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7F7F7F"/>
                </a:solidFill>
                <a:latin typeface="Arial"/>
                <a:cs typeface="Arial"/>
              </a:rPr>
              <a:t>eficiência.</a:t>
            </a:r>
            <a:endParaRPr sz="2800">
              <a:latin typeface="Arial"/>
              <a:cs typeface="Arial"/>
            </a:endParaRPr>
          </a:p>
          <a:p>
            <a:pPr marL="1018540" marR="156845" indent="-342900">
              <a:lnSpc>
                <a:spcPct val="101099"/>
              </a:lnSpc>
              <a:spcBef>
                <a:spcPts val="615"/>
              </a:spcBef>
              <a:buFont typeface="Arial MT"/>
              <a:buChar char="•"/>
              <a:tabLst>
                <a:tab pos="1018540" algn="l"/>
                <a:tab pos="1019175" algn="l"/>
              </a:tabLst>
            </a:pPr>
            <a:r>
              <a:rPr dirty="0" sz="1800" spc="-25" b="1">
                <a:solidFill>
                  <a:srgbClr val="7F7F7F"/>
                </a:solidFill>
                <a:latin typeface="Arial"/>
                <a:cs typeface="Arial"/>
              </a:rPr>
              <a:t>Sinal</a:t>
            </a:r>
            <a:r>
              <a:rPr dirty="0" sz="1800" spc="-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800" spc="-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7F7F7F"/>
                </a:solidFill>
                <a:latin typeface="Arial"/>
                <a:cs typeface="Arial"/>
              </a:rPr>
              <a:t>preço</a:t>
            </a:r>
            <a:r>
              <a:rPr dirty="0" sz="1800" spc="-6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F7F7F"/>
                </a:solidFill>
                <a:latin typeface="Arial"/>
                <a:cs typeface="Arial"/>
              </a:rPr>
              <a:t>correto</a:t>
            </a:r>
            <a:r>
              <a:rPr dirty="0" sz="1800" spc="-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1800" spc="-6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7F7F7F"/>
                </a:solidFill>
                <a:latin typeface="Arial"/>
                <a:cs typeface="Arial"/>
              </a:rPr>
              <a:t>alocação</a:t>
            </a:r>
            <a:r>
              <a:rPr dirty="0" sz="1800" spc="-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1800" spc="-484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7F7F7F"/>
                </a:solidFill>
                <a:latin typeface="Arial"/>
                <a:cs typeface="Arial"/>
              </a:rPr>
              <a:t>riscos.</a:t>
            </a:r>
            <a:r>
              <a:rPr dirty="0" sz="1800" spc="-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7F7F7F"/>
                </a:solidFill>
                <a:latin typeface="Arial"/>
                <a:cs typeface="Arial"/>
              </a:rPr>
              <a:t>Expansão</a:t>
            </a:r>
            <a:r>
              <a:rPr dirty="0" sz="1800" spc="-5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F7F7F"/>
                </a:solidFill>
                <a:latin typeface="Arial"/>
                <a:cs typeface="Arial"/>
              </a:rPr>
              <a:t>competitiva.</a:t>
            </a:r>
            <a:endParaRPr sz="1800">
              <a:latin typeface="Arial"/>
              <a:cs typeface="Arial"/>
            </a:endParaRPr>
          </a:p>
          <a:p>
            <a:pPr marL="1018540" marR="508000" indent="-342900">
              <a:lnSpc>
                <a:spcPct val="100699"/>
              </a:lnSpc>
              <a:spcBef>
                <a:spcPts val="535"/>
              </a:spcBef>
              <a:buFont typeface="Wingdings"/>
              <a:buChar char=""/>
              <a:tabLst>
                <a:tab pos="1019175" algn="l"/>
              </a:tabLst>
            </a:pPr>
            <a:r>
              <a:rPr dirty="0" sz="2800" spc="5" b="1">
                <a:solidFill>
                  <a:srgbClr val="7F7F7F"/>
                </a:solidFill>
                <a:latin typeface="Arial"/>
                <a:cs typeface="Arial"/>
              </a:rPr>
              <a:t>Interrupção</a:t>
            </a:r>
            <a:r>
              <a:rPr dirty="0" sz="2800" spc="-10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20" b="1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2800" spc="-11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80" b="1">
                <a:solidFill>
                  <a:srgbClr val="7F7F7F"/>
                </a:solidFill>
                <a:latin typeface="Arial"/>
                <a:cs typeface="Arial"/>
              </a:rPr>
              <a:t>novos </a:t>
            </a:r>
            <a:r>
              <a:rPr dirty="0" sz="2800" spc="-7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7F7F7F"/>
                </a:solidFill>
                <a:latin typeface="Arial"/>
                <a:cs typeface="Arial"/>
              </a:rPr>
              <a:t>custos.</a:t>
            </a:r>
            <a:endParaRPr sz="2800">
              <a:latin typeface="Arial"/>
              <a:cs typeface="Arial"/>
            </a:endParaRPr>
          </a:p>
          <a:p>
            <a:pPr marL="961390" marR="5080" indent="-285750">
              <a:lnSpc>
                <a:spcPct val="99400"/>
              </a:lnSpc>
              <a:spcBef>
                <a:spcPts val="655"/>
              </a:spcBef>
              <a:buFont typeface="Arial MT"/>
              <a:buChar char="•"/>
              <a:tabLst>
                <a:tab pos="961390" algn="l"/>
                <a:tab pos="962025" algn="l"/>
              </a:tabLst>
            </a:pPr>
            <a:r>
              <a:rPr dirty="0" sz="1800" spc="-20" b="1">
                <a:solidFill>
                  <a:srgbClr val="7F7F7F"/>
                </a:solidFill>
                <a:latin typeface="Arial"/>
                <a:cs typeface="Arial"/>
              </a:rPr>
              <a:t>Termoelétricas distantes, </a:t>
            </a:r>
            <a:r>
              <a:rPr dirty="0" sz="1800" spc="-35" b="1">
                <a:solidFill>
                  <a:srgbClr val="7F7F7F"/>
                </a:solidFill>
                <a:latin typeface="Arial"/>
                <a:cs typeface="Arial"/>
              </a:rPr>
              <a:t>GD, subsídio </a:t>
            </a:r>
            <a:r>
              <a:rPr dirty="0" sz="1800" spc="-49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7F7F7F"/>
                </a:solidFill>
                <a:latin typeface="Arial"/>
                <a:cs typeface="Arial"/>
              </a:rPr>
              <a:t>ao </a:t>
            </a:r>
            <a:r>
              <a:rPr dirty="0" sz="1800" b="1">
                <a:solidFill>
                  <a:srgbClr val="7F7F7F"/>
                </a:solidFill>
                <a:latin typeface="Arial"/>
                <a:cs typeface="Arial"/>
              </a:rPr>
              <a:t>carvão </a:t>
            </a:r>
            <a:r>
              <a:rPr dirty="0" sz="1800" spc="25" b="1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1800" spc="-20" b="1">
                <a:solidFill>
                  <a:srgbClr val="7F7F7F"/>
                </a:solidFill>
                <a:latin typeface="Arial"/>
                <a:cs typeface="Arial"/>
              </a:rPr>
              <a:t>pequenas </a:t>
            </a:r>
            <a:r>
              <a:rPr dirty="0" sz="1800" spc="-15" b="1">
                <a:solidFill>
                  <a:srgbClr val="7F7F7F"/>
                </a:solidFill>
                <a:latin typeface="Arial"/>
                <a:cs typeface="Arial"/>
              </a:rPr>
              <a:t>distribuidoras, </a:t>
            </a:r>
            <a:r>
              <a:rPr dirty="0" sz="1800" spc="-1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7F7F7F"/>
                </a:solidFill>
                <a:latin typeface="Arial"/>
                <a:cs typeface="Arial"/>
              </a:rPr>
              <a:t>Proinfa...</a:t>
            </a:r>
            <a:endParaRPr sz="1800">
              <a:latin typeface="Arial"/>
              <a:cs typeface="Arial"/>
            </a:endParaRPr>
          </a:p>
          <a:p>
            <a:pPr marL="1018540" marR="50165" indent="-342900">
              <a:lnSpc>
                <a:spcPct val="100699"/>
              </a:lnSpc>
              <a:spcBef>
                <a:spcPts val="535"/>
              </a:spcBef>
              <a:buFont typeface="Wingdings"/>
              <a:buChar char=""/>
              <a:tabLst>
                <a:tab pos="1019175" algn="l"/>
              </a:tabLst>
            </a:pPr>
            <a:r>
              <a:rPr dirty="0" sz="2800" spc="-45" b="1">
                <a:solidFill>
                  <a:srgbClr val="7F7F7F"/>
                </a:solidFill>
                <a:latin typeface="Arial"/>
                <a:cs typeface="Arial"/>
              </a:rPr>
              <a:t>Eliminação</a:t>
            </a:r>
            <a:r>
              <a:rPr dirty="0" sz="2800" spc="-9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20" b="1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2800" spc="-9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60" b="1">
                <a:solidFill>
                  <a:srgbClr val="7F7F7F"/>
                </a:solidFill>
                <a:latin typeface="Arial"/>
                <a:cs typeface="Arial"/>
              </a:rPr>
              <a:t>subsídios </a:t>
            </a:r>
            <a:r>
              <a:rPr dirty="0" sz="2800" spc="-7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7F7F7F"/>
                </a:solidFill>
                <a:latin typeface="Arial"/>
                <a:cs typeface="Arial"/>
              </a:rPr>
              <a:t>desnecessários.</a:t>
            </a:r>
            <a:endParaRPr sz="2800">
              <a:latin typeface="Arial"/>
              <a:cs typeface="Arial"/>
            </a:endParaRPr>
          </a:p>
          <a:p>
            <a:pPr marL="1018540" marR="464820" indent="-342900">
              <a:lnSpc>
                <a:spcPct val="100699"/>
              </a:lnSpc>
              <a:spcBef>
                <a:spcPts val="530"/>
              </a:spcBef>
              <a:buFont typeface="Wingdings"/>
              <a:buChar char=""/>
              <a:tabLst>
                <a:tab pos="1019175" algn="l"/>
              </a:tabLst>
            </a:pPr>
            <a:r>
              <a:rPr dirty="0" sz="2800" spc="-45" b="1">
                <a:solidFill>
                  <a:srgbClr val="7F7F7F"/>
                </a:solidFill>
                <a:latin typeface="Arial"/>
                <a:cs typeface="Arial"/>
              </a:rPr>
              <a:t>Políticas</a:t>
            </a:r>
            <a:r>
              <a:rPr dirty="0" sz="2800" spc="-10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7F7F7F"/>
                </a:solidFill>
                <a:latin typeface="Arial"/>
                <a:cs typeface="Arial"/>
              </a:rPr>
              <a:t>públicas</a:t>
            </a:r>
            <a:r>
              <a:rPr dirty="0" sz="2800" spc="-10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75" b="1">
                <a:solidFill>
                  <a:srgbClr val="7F7F7F"/>
                </a:solidFill>
                <a:latin typeface="Arial"/>
                <a:cs typeface="Arial"/>
              </a:rPr>
              <a:t>nos </a:t>
            </a:r>
            <a:r>
              <a:rPr dirty="0" sz="2800" spc="-76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7F7F7F"/>
                </a:solidFill>
                <a:latin typeface="Arial"/>
                <a:cs typeface="Arial"/>
              </a:rPr>
              <a:t>orçamentos</a:t>
            </a:r>
            <a:r>
              <a:rPr dirty="0" sz="2800" spc="-14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7F7F7F"/>
                </a:solidFill>
                <a:latin typeface="Arial"/>
                <a:cs typeface="Arial"/>
              </a:rPr>
              <a:t>públicos.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Redução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 R$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bilhões/ano!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46232" y="5419309"/>
            <a:ext cx="1623060" cy="836930"/>
            <a:chOff x="4946232" y="5419309"/>
            <a:chExt cx="1623060" cy="836930"/>
          </a:xfrm>
        </p:grpSpPr>
        <p:sp>
          <p:nvSpPr>
            <p:cNvPr id="6" name="object 6"/>
            <p:cNvSpPr/>
            <p:nvPr/>
          </p:nvSpPr>
          <p:spPr>
            <a:xfrm>
              <a:off x="4960519" y="5433597"/>
              <a:ext cx="638175" cy="659130"/>
            </a:xfrm>
            <a:custGeom>
              <a:avLst/>
              <a:gdLst/>
              <a:ahLst/>
              <a:cxnLst/>
              <a:rect l="l" t="t" r="r" b="b"/>
              <a:pathLst>
                <a:path w="638175" h="659129">
                  <a:moveTo>
                    <a:pt x="0" y="329303"/>
                  </a:moveTo>
                  <a:lnTo>
                    <a:pt x="3459" y="280641"/>
                  </a:lnTo>
                  <a:lnTo>
                    <a:pt x="13509" y="234195"/>
                  </a:lnTo>
                  <a:lnTo>
                    <a:pt x="29656" y="190477"/>
                  </a:lnTo>
                  <a:lnTo>
                    <a:pt x="51406" y="149994"/>
                  </a:lnTo>
                  <a:lnTo>
                    <a:pt x="78266" y="113256"/>
                  </a:lnTo>
                  <a:lnTo>
                    <a:pt x="109742" y="80772"/>
                  </a:lnTo>
                  <a:lnTo>
                    <a:pt x="145341" y="53052"/>
                  </a:lnTo>
                  <a:lnTo>
                    <a:pt x="184568" y="30606"/>
                  </a:lnTo>
                  <a:lnTo>
                    <a:pt x="226930" y="13942"/>
                  </a:lnTo>
                  <a:lnTo>
                    <a:pt x="271935" y="3570"/>
                  </a:lnTo>
                  <a:lnTo>
                    <a:pt x="319087" y="0"/>
                  </a:lnTo>
                  <a:lnTo>
                    <a:pt x="366239" y="3570"/>
                  </a:lnTo>
                  <a:lnTo>
                    <a:pt x="411244" y="13942"/>
                  </a:lnTo>
                  <a:lnTo>
                    <a:pt x="453606" y="30606"/>
                  </a:lnTo>
                  <a:lnTo>
                    <a:pt x="492834" y="53052"/>
                  </a:lnTo>
                  <a:lnTo>
                    <a:pt x="528432" y="80772"/>
                  </a:lnTo>
                  <a:lnTo>
                    <a:pt x="559908" y="113256"/>
                  </a:lnTo>
                  <a:lnTo>
                    <a:pt x="586768" y="149994"/>
                  </a:lnTo>
                  <a:lnTo>
                    <a:pt x="608518" y="190477"/>
                  </a:lnTo>
                  <a:lnTo>
                    <a:pt x="624665" y="234195"/>
                  </a:lnTo>
                  <a:lnTo>
                    <a:pt x="634715" y="280641"/>
                  </a:lnTo>
                  <a:lnTo>
                    <a:pt x="638175" y="329303"/>
                  </a:lnTo>
                  <a:lnTo>
                    <a:pt x="634715" y="377964"/>
                  </a:lnTo>
                  <a:lnTo>
                    <a:pt x="624665" y="424410"/>
                  </a:lnTo>
                  <a:lnTo>
                    <a:pt x="608518" y="468128"/>
                  </a:lnTo>
                  <a:lnTo>
                    <a:pt x="586768" y="508611"/>
                  </a:lnTo>
                  <a:lnTo>
                    <a:pt x="559908" y="545349"/>
                  </a:lnTo>
                  <a:lnTo>
                    <a:pt x="528432" y="577833"/>
                  </a:lnTo>
                  <a:lnTo>
                    <a:pt x="492834" y="605553"/>
                  </a:lnTo>
                  <a:lnTo>
                    <a:pt x="453606" y="627999"/>
                  </a:lnTo>
                  <a:lnTo>
                    <a:pt x="411244" y="644663"/>
                  </a:lnTo>
                  <a:lnTo>
                    <a:pt x="366239" y="655035"/>
                  </a:lnTo>
                  <a:lnTo>
                    <a:pt x="319087" y="658606"/>
                  </a:lnTo>
                  <a:lnTo>
                    <a:pt x="271935" y="655035"/>
                  </a:lnTo>
                  <a:lnTo>
                    <a:pt x="226930" y="644663"/>
                  </a:lnTo>
                  <a:lnTo>
                    <a:pt x="184568" y="627999"/>
                  </a:lnTo>
                  <a:lnTo>
                    <a:pt x="145341" y="605553"/>
                  </a:lnTo>
                  <a:lnTo>
                    <a:pt x="109742" y="577833"/>
                  </a:lnTo>
                  <a:lnTo>
                    <a:pt x="78266" y="545349"/>
                  </a:lnTo>
                  <a:lnTo>
                    <a:pt x="51406" y="508611"/>
                  </a:lnTo>
                  <a:lnTo>
                    <a:pt x="29656" y="468128"/>
                  </a:lnTo>
                  <a:lnTo>
                    <a:pt x="13509" y="424410"/>
                  </a:lnTo>
                  <a:lnTo>
                    <a:pt x="3459" y="377964"/>
                  </a:lnTo>
                  <a:lnTo>
                    <a:pt x="0" y="32930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93584" y="5861519"/>
              <a:ext cx="975994" cy="394970"/>
            </a:xfrm>
            <a:custGeom>
              <a:avLst/>
              <a:gdLst/>
              <a:ahLst/>
              <a:cxnLst/>
              <a:rect l="l" t="t" r="r" b="b"/>
              <a:pathLst>
                <a:path w="975995" h="394970">
                  <a:moveTo>
                    <a:pt x="890492" y="367682"/>
                  </a:moveTo>
                  <a:lnTo>
                    <a:pt x="880273" y="394367"/>
                  </a:lnTo>
                  <a:lnTo>
                    <a:pt x="975658" y="384995"/>
                  </a:lnTo>
                  <a:lnTo>
                    <a:pt x="964482" y="372791"/>
                  </a:lnTo>
                  <a:lnTo>
                    <a:pt x="903836" y="372791"/>
                  </a:lnTo>
                  <a:lnTo>
                    <a:pt x="890492" y="367682"/>
                  </a:lnTo>
                  <a:close/>
                </a:path>
                <a:path w="975995" h="394970">
                  <a:moveTo>
                    <a:pt x="900710" y="340996"/>
                  </a:moveTo>
                  <a:lnTo>
                    <a:pt x="890492" y="367682"/>
                  </a:lnTo>
                  <a:lnTo>
                    <a:pt x="903836" y="372791"/>
                  </a:lnTo>
                  <a:lnTo>
                    <a:pt x="914054" y="346106"/>
                  </a:lnTo>
                  <a:lnTo>
                    <a:pt x="900710" y="340996"/>
                  </a:lnTo>
                  <a:close/>
                </a:path>
                <a:path w="975995" h="394970">
                  <a:moveTo>
                    <a:pt x="910929" y="314311"/>
                  </a:moveTo>
                  <a:lnTo>
                    <a:pt x="900710" y="340996"/>
                  </a:lnTo>
                  <a:lnTo>
                    <a:pt x="914054" y="346106"/>
                  </a:lnTo>
                  <a:lnTo>
                    <a:pt x="903836" y="372791"/>
                  </a:lnTo>
                  <a:lnTo>
                    <a:pt x="964482" y="372791"/>
                  </a:lnTo>
                  <a:lnTo>
                    <a:pt x="910929" y="314311"/>
                  </a:lnTo>
                  <a:close/>
                </a:path>
                <a:path w="975995" h="394970">
                  <a:moveTo>
                    <a:pt x="10219" y="0"/>
                  </a:moveTo>
                  <a:lnTo>
                    <a:pt x="0" y="26685"/>
                  </a:lnTo>
                  <a:lnTo>
                    <a:pt x="890492" y="367682"/>
                  </a:lnTo>
                  <a:lnTo>
                    <a:pt x="900710" y="340996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4472" y="5333998"/>
              <a:ext cx="2703052" cy="6702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2022-05-18T15:28:56Z</dcterms:created>
  <dcterms:modified xsi:type="dcterms:W3CDTF">2022-05-18T15:28:56Z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2022-05-17T00:00:00Z</vt:filetime>
  </property>
  <property fmtid="{D5CDD505-2E9C-101B-9397-08002B2CF9AE}" pid="3" name="LastSaved">
    <vt:filetime>2022-05-18T00:00:00Z</vt:filetime>
  </property>
</Properties>
</file>