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458" r:id="rId2"/>
    <p:sldId id="449" r:id="rId3"/>
    <p:sldId id="464" r:id="rId4"/>
    <p:sldId id="465" r:id="rId5"/>
    <p:sldId id="462" r:id="rId6"/>
    <p:sldId id="466" r:id="rId7"/>
    <p:sldId id="467" r:id="rId8"/>
    <p:sldId id="463" r:id="rId9"/>
    <p:sldId id="468" r:id="rId10"/>
    <p:sldId id="469" r:id="rId11"/>
    <p:sldId id="461" r:id="rId12"/>
    <p:sldId id="448" r:id="rId13"/>
    <p:sldId id="459" r:id="rId14"/>
    <p:sldId id="457" r:id="rId15"/>
    <p:sldId id="452" r:id="rId16"/>
    <p:sldId id="453" r:id="rId17"/>
    <p:sldId id="460" r:id="rId18"/>
    <p:sldId id="389" r:id="rId19"/>
  </p:sldIdLst>
  <p:sldSz cx="9144000" cy="6858000" type="screen4x3"/>
  <p:notesSz cx="7302500" cy="9588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94714" autoAdjust="0"/>
  </p:normalViewPr>
  <p:slideViewPr>
    <p:cSldViewPr>
      <p:cViewPr varScale="1">
        <p:scale>
          <a:sx n="70" d="100"/>
          <a:sy n="70" d="100"/>
        </p:scale>
        <p:origin x="12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3020"/>
        <p:guide pos="23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tg01\dired\Avalia&#231;&#227;o%20de%20Pol&#237;ticas%20Educacionais\PNE\Monitoramento%20-%202016\Meta%2003\Indicador%203A%20-Ajustado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tg01\dired\Avalia&#231;&#227;o%20de%20Pol&#237;ticas%20Educacionais\PNE\Monitoramento%20-%202016\Meta%2003\Indicador%203B%20-%20Ajustado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Excel2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Excel3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25% mais pobres</c:v>
          </c:tx>
          <c:spPr>
            <a:ln w="38100">
              <a:solidFill>
                <a:srgbClr val="1F497D"/>
              </a:solidFill>
            </a:ln>
          </c:spPr>
          <c:marker>
            <c:symbol val="circle"/>
            <c:size val="7"/>
            <c:spPr>
              <a:solidFill>
                <a:srgbClr val="1F497D"/>
              </a:solidFill>
              <a:ln>
                <a:noFill/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2"/>
                        </a:solidFill>
                      </a:rPr>
                      <a:t>70,5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2"/>
                        </a:solidFill>
                      </a:rPr>
                      <a:t>70,2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2"/>
                        </a:solidFill>
                      </a:rPr>
                      <a:t>70,8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2"/>
                        </a:solidFill>
                      </a:rPr>
                      <a:t>73,1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2"/>
                        </a:solidFill>
                      </a:rPr>
                      <a:t>75,4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2"/>
                        </a:solidFill>
                      </a:rPr>
                      <a:t>77,8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2"/>
                        </a:solidFill>
                      </a:rPr>
                      <a:t>78,6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2"/>
                        </a:solidFill>
                      </a:rPr>
                      <a:t>79,8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2"/>
                        </a:solidFill>
                      </a:rPr>
                      <a:t>78,2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2"/>
                        </a:solidFill>
                      </a:rPr>
                      <a:t>79,3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Renda!$U$21:$U$30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(Renda!$D$5,Renda!$F$5,Renda!$H$5,Renda!$J$5,Renda!$L$5,Renda!$N$5,Renda!$P$5,Renda!$R$5,Renda!$T$5,Renda!$V$5)</c:f>
              <c:numCache>
                <c:formatCode>####.0</c:formatCode>
                <c:ptCount val="10"/>
                <c:pt idx="0">
                  <c:v>70.502920695772332</c:v>
                </c:pt>
                <c:pt idx="1">
                  <c:v>70.210045463888704</c:v>
                </c:pt>
                <c:pt idx="2">
                  <c:v>70.78808985684141</c:v>
                </c:pt>
                <c:pt idx="3">
                  <c:v>73.122469042576654</c:v>
                </c:pt>
                <c:pt idx="4">
                  <c:v>75.439167984236832</c:v>
                </c:pt>
                <c:pt idx="5">
                  <c:v>77.795066059295692</c:v>
                </c:pt>
                <c:pt idx="6">
                  <c:v>78.586227876821496</c:v>
                </c:pt>
                <c:pt idx="7">
                  <c:v>79.816012824370446</c:v>
                </c:pt>
                <c:pt idx="8">
                  <c:v>78.202658725671284</c:v>
                </c:pt>
                <c:pt idx="9">
                  <c:v>79.343484772840739</c:v>
                </c:pt>
              </c:numCache>
            </c:numRef>
          </c:val>
          <c:smooth val="0"/>
        </c:ser>
        <c:ser>
          <c:idx val="1"/>
          <c:order val="1"/>
          <c:tx>
            <c:v>25% mais ricos</c:v>
          </c:tx>
          <c:spPr>
            <a:ln w="38100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92,8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93,2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93,2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92,4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93,6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92,3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90,8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91,1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91,3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91,7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Renda!$U$21:$U$30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(Renda!$D$14,Renda!$F$14,Renda!$H$14,Renda!$J$14,Renda!$L$14,Renda!$N$14,Renda!$P$14,Renda!$R$14,Renda!$T$14,Renda!$V$14)</c:f>
              <c:numCache>
                <c:formatCode>####.0</c:formatCode>
                <c:ptCount val="10"/>
                <c:pt idx="0">
                  <c:v>92.808325524635535</c:v>
                </c:pt>
                <c:pt idx="1">
                  <c:v>93.194636978802748</c:v>
                </c:pt>
                <c:pt idx="2">
                  <c:v>93.203408341321065</c:v>
                </c:pt>
                <c:pt idx="3">
                  <c:v>92.409371748687377</c:v>
                </c:pt>
                <c:pt idx="4">
                  <c:v>93.562193283287868</c:v>
                </c:pt>
                <c:pt idx="5">
                  <c:v>92.273835589816684</c:v>
                </c:pt>
                <c:pt idx="6">
                  <c:v>90.770466723735169</c:v>
                </c:pt>
                <c:pt idx="7">
                  <c:v>91.123341184078868</c:v>
                </c:pt>
                <c:pt idx="8">
                  <c:v>91.309685436595473</c:v>
                </c:pt>
                <c:pt idx="9">
                  <c:v>91.659845739496063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19542960"/>
        <c:axId val="-1611028352"/>
      </c:lineChart>
      <c:catAx>
        <c:axId val="-1619542960"/>
        <c:scaling>
          <c:orientation val="minMax"/>
        </c:scaling>
        <c:delete val="0"/>
        <c:axPos val="b"/>
        <c:numFmt formatCode="General" sourceLinked="1"/>
        <c:majorTickMark val="none"/>
        <c:minorTickMark val="in"/>
        <c:tickLblPos val="nextTo"/>
        <c:crossAx val="-1611028352"/>
        <c:crosses val="autoZero"/>
        <c:auto val="1"/>
        <c:lblAlgn val="ctr"/>
        <c:lblOffset val="100"/>
        <c:noMultiLvlLbl val="0"/>
      </c:catAx>
      <c:valAx>
        <c:axId val="-1611028352"/>
        <c:scaling>
          <c:orientation val="minMax"/>
          <c:max val="100"/>
          <c:min val="4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</a:ln>
        </c:spPr>
        <c:crossAx val="-1619542960"/>
        <c:crosses val="autoZero"/>
        <c:crossBetween val="between"/>
        <c:majorUnit val="10"/>
        <c:dispUnits>
          <c:builtInUnit val="hundreds"/>
        </c:dispUnits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latin typeface="+mn-lt"/>
          <a:cs typeface="Times New Roman" panose="02020603050405020304" pitchFamily="18" charset="0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Frequenta</c:v>
          </c:tx>
          <c:spPr>
            <a:ln w="38100">
              <a:solidFill>
                <a:srgbClr val="1F497D"/>
              </a:solidFill>
            </a:ln>
          </c:spPr>
          <c:marker>
            <c:symbol val="circle"/>
            <c:size val="7"/>
            <c:spPr>
              <a:solidFill>
                <a:srgbClr val="1F497D"/>
              </a:solidFill>
              <a:ln>
                <a:noFill/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2"/>
                        </a:solidFill>
                      </a:rPr>
                      <a:t>51,1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2"/>
                        </a:solidFill>
                      </a:rPr>
                      <a:t>52,4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2"/>
                        </a:solidFill>
                      </a:rPr>
                      <a:t>54,0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2"/>
                        </a:solidFill>
                      </a:rPr>
                      <a:t>55,7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2"/>
                        </a:solidFill>
                      </a:rPr>
                      <a:t>57,5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2"/>
                        </a:solidFill>
                      </a:rPr>
                      <a:t>58,2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2"/>
                        </a:solidFill>
                      </a:rPr>
                      <a:t>60,0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2"/>
                        </a:solidFill>
                      </a:rPr>
                      <a:t>62,7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2"/>
                        </a:solidFill>
                      </a:rPr>
                      <a:t>64,4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2"/>
                        </a:solidFill>
                      </a:rPr>
                      <a:t>65,7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Brasil!$L$11:$L$20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(Brasil!$C$6,Brasil!$E$6,Brasil!$G$6,Brasil!$I$6,Brasil!$K$6,Brasil!$M$6,Brasil!$O$6,Brasil!$Q$6,Brasil!$S$6,Brasil!$U$6)</c:f>
              <c:numCache>
                <c:formatCode>####.0</c:formatCode>
                <c:ptCount val="10"/>
                <c:pt idx="0">
                  <c:v>51.069116332879716</c:v>
                </c:pt>
                <c:pt idx="1">
                  <c:v>52.377135596135815</c:v>
                </c:pt>
                <c:pt idx="2">
                  <c:v>54.01348876431836</c:v>
                </c:pt>
                <c:pt idx="3">
                  <c:v>55.705875062095345</c:v>
                </c:pt>
                <c:pt idx="4">
                  <c:v>57.499038571615614</c:v>
                </c:pt>
                <c:pt idx="5">
                  <c:v>58.21184655890859</c:v>
                </c:pt>
                <c:pt idx="6">
                  <c:v>60.042491805064088</c:v>
                </c:pt>
                <c:pt idx="7">
                  <c:v>62.709298766092289</c:v>
                </c:pt>
                <c:pt idx="8">
                  <c:v>64.443670877798041</c:v>
                </c:pt>
                <c:pt idx="9">
                  <c:v>65.720886107394648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41048928"/>
        <c:axId val="-1541047840"/>
      </c:lineChart>
      <c:catAx>
        <c:axId val="-1541048928"/>
        <c:scaling>
          <c:orientation val="minMax"/>
        </c:scaling>
        <c:delete val="0"/>
        <c:axPos val="b"/>
        <c:numFmt formatCode="General" sourceLinked="1"/>
        <c:majorTickMark val="none"/>
        <c:minorTickMark val="in"/>
        <c:tickLblPos val="nextTo"/>
        <c:crossAx val="-1541047840"/>
        <c:crosses val="autoZero"/>
        <c:auto val="1"/>
        <c:lblAlgn val="ctr"/>
        <c:lblOffset val="100"/>
        <c:noMultiLvlLbl val="0"/>
      </c:catAx>
      <c:valAx>
        <c:axId val="-1541047840"/>
        <c:scaling>
          <c:orientation val="minMax"/>
          <c:max val="90"/>
          <c:min val="30"/>
        </c:scaling>
        <c:delete val="0"/>
        <c:axPos val="l"/>
        <c:majorGridlines>
          <c:spPr>
            <a:ln w="3175"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</a:ln>
        </c:spPr>
        <c:crossAx val="-1541048928"/>
        <c:crosses val="autoZero"/>
        <c:crossBetween val="between"/>
        <c:majorUnit val="10"/>
        <c:dispUnits>
          <c:builtInUnit val="hundreds"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latin typeface="+mn-lt"/>
          <a:cs typeface="Times New Roman" panose="02020603050405020304" pitchFamily="18" charset="0"/>
        </a:defRPr>
      </a:pPr>
      <a:endParaRPr lang="pt-BR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'M6A Graf1'!$C$6:$D$6</c:f>
              <c:strCache>
                <c:ptCount val="1"/>
                <c:pt idx="0">
                  <c:v>Matrículas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4159705694322405E-2"/>
                  <c:y val="-5.1691128958239844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tx1"/>
                        </a:solidFill>
                      </a:rPr>
                      <a:t>5,6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608779148768586E-2"/>
                  <c:y val="-2.274156003665769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</a:rPr>
                      <a:t>6,7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608779148768614E-2"/>
                  <c:y val="-2.274156003665769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</a:rPr>
                      <a:t>8,4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239461784452947E-2"/>
                  <c:y val="-1.98128188465187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</a:rPr>
                      <a:t>10,2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777762906708996E-2"/>
                  <c:y val="-2.342992952111161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</a:rPr>
                      <a:t>13,5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035755602237674E-2"/>
                  <c:y val="-1.98128188465187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</a:rPr>
                      <a:t>17,6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281122874468928E-2"/>
                  <c:y val="-1.981281884651874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1600" b="1">
                        <a:solidFill>
                          <a:schemeClr val="tx1"/>
                        </a:solidFill>
                      </a:rPr>
                      <a:t>18,7</a:t>
                    </a:r>
                    <a:endParaRPr lang="en-US" b="1"/>
                  </a:p>
                </c:rich>
              </c:tx>
              <c:numFmt formatCode="0.0%" sourceLinked="0"/>
              <c:spPr>
                <a:solidFill>
                  <a:srgbClr val="92D050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'M6A Graf1'!$C$7:$C$13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 formatCode="0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'M6A Graf1'!$D$7:$D$13</c:f>
              <c:numCache>
                <c:formatCode>0.0</c:formatCode>
                <c:ptCount val="7"/>
                <c:pt idx="0">
                  <c:v>5.6341884949680106</c:v>
                </c:pt>
                <c:pt idx="1">
                  <c:v>6.7241686820945192</c:v>
                </c:pt>
                <c:pt idx="2">
                  <c:v>8.4307958210075427</c:v>
                </c:pt>
                <c:pt idx="3">
                  <c:v>10.232305764714109</c:v>
                </c:pt>
                <c:pt idx="4">
                  <c:v>13.524521481432714</c:v>
                </c:pt>
                <c:pt idx="5">
                  <c:v>17.600147493013495</c:v>
                </c:pt>
                <c:pt idx="6">
                  <c:v>18.745681629309168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14614608"/>
        <c:axId val="-1614619504"/>
      </c:lineChart>
      <c:catAx>
        <c:axId val="-161461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-1614619504"/>
        <c:crosses val="autoZero"/>
        <c:auto val="1"/>
        <c:lblAlgn val="ctr"/>
        <c:lblOffset val="100"/>
        <c:noMultiLvlLbl val="0"/>
      </c:catAx>
      <c:valAx>
        <c:axId val="-1614619504"/>
        <c:scaling>
          <c:orientation val="minMax"/>
          <c:max val="3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-1614614608"/>
        <c:crosses val="autoZero"/>
        <c:crossBetween val="between"/>
        <c:dispUnits>
          <c:builtInUnit val="hundreds"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275099563511967E-2"/>
          <c:y val="0.12322654253694033"/>
          <c:w val="0.86487479800462097"/>
          <c:h val="0.68943849234143062"/>
        </c:manualLayout>
      </c:layout>
      <c:lineChart>
        <c:grouping val="standard"/>
        <c:varyColors val="0"/>
        <c:ser>
          <c:idx val="0"/>
          <c:order val="0"/>
          <c:tx>
            <c:strRef>
              <c:f>'6A e 6B. Etapa Ensino'!$D$56:$D$61</c:f>
              <c:strCache>
                <c:ptCount val="1"/>
                <c:pt idx="0">
                  <c:v>Educação Infantil</c:v>
                </c:pt>
              </c:strCache>
            </c:strRef>
          </c:tx>
          <c:spPr>
            <a:ln w="28575"/>
          </c:spPr>
          <c:marker>
            <c:symbol val="circle"/>
            <c:size val="5"/>
            <c:spPr>
              <a:ln w="28575"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22,4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23,9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25,4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26,7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27,8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28,3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28,9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'6A e 6B. Etapa Ensino'!$E$56:$E$62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'6A e 6B. Etapa Ensino'!$F$56:$F$62</c:f>
              <c:numCache>
                <c:formatCode>0.0</c:formatCode>
                <c:ptCount val="7"/>
                <c:pt idx="0">
                  <c:v>22.355025021469309</c:v>
                </c:pt>
                <c:pt idx="1">
                  <c:v>23.907519025875189</c:v>
                </c:pt>
                <c:pt idx="2">
                  <c:v>25.379320507931325</c:v>
                </c:pt>
                <c:pt idx="3">
                  <c:v>26.690035390263979</c:v>
                </c:pt>
                <c:pt idx="4">
                  <c:v>27.759490505215005</c:v>
                </c:pt>
                <c:pt idx="5">
                  <c:v>28.268649061933647</c:v>
                </c:pt>
                <c:pt idx="6">
                  <c:v>28.876980335057905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'6A e 6B. Etapa Ensino'!$D$63:$D$68</c:f>
              <c:strCache>
                <c:ptCount val="1"/>
                <c:pt idx="0">
                  <c:v>Anos Iniciais</c:v>
                </c:pt>
              </c:strCache>
            </c:strRef>
          </c:tx>
          <c:spPr>
            <a:ln w="28575"/>
          </c:spPr>
          <c:marker>
            <c:symbol val="circle"/>
            <c:size val="5"/>
            <c:spPr>
              <a:ln w="28575"/>
            </c:spPr>
          </c:marker>
          <c:dLbls>
            <c:dLbl>
              <c:idx val="0"/>
              <c:layout>
                <c:manualLayout>
                  <c:x val="-4.9315999767681175E-2"/>
                  <c:y val="-2.701279206491931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</a:rPr>
                      <a:t>4,5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</a:rPr>
                      <a:t>6,0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</a:rPr>
                      <a:t>8,2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</a:rPr>
                      <a:t>10,3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</a:rPr>
                      <a:t>14,9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918618038813484E-2"/>
                  <c:y val="-4.7881223575705081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</a:rPr>
                      <a:t>21,2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9276442617582424E-2"/>
                  <c:y val="-4.314169075929181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</a:rPr>
                      <a:t>22,7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'6A e 6B. Etapa Ensino'!$E$56:$E$62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'6A e 6B. Etapa Ensino'!$F$63:$F$69</c:f>
              <c:numCache>
                <c:formatCode>0.0</c:formatCode>
                <c:ptCount val="7"/>
                <c:pt idx="0">
                  <c:v>4.4850157681337492</c:v>
                </c:pt>
                <c:pt idx="1">
                  <c:v>6.0170073905985504</c:v>
                </c:pt>
                <c:pt idx="2">
                  <c:v>8.2320349722341302</c:v>
                </c:pt>
                <c:pt idx="3">
                  <c:v>10.34116833767254</c:v>
                </c:pt>
                <c:pt idx="4">
                  <c:v>14.930842247409526</c:v>
                </c:pt>
                <c:pt idx="5">
                  <c:v>21.217581504725661</c:v>
                </c:pt>
                <c:pt idx="6">
                  <c:v>22.699220842740818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'6A e 6B. Etapa Ensino'!$D$70:$D$75</c:f>
              <c:strCache>
                <c:ptCount val="1"/>
                <c:pt idx="0">
                  <c:v>Anos Finais</c:v>
                </c:pt>
              </c:strCache>
            </c:strRef>
          </c:tx>
          <c:spPr>
            <a:ln w="28575">
              <a:solidFill>
                <a:srgbClr val="9BBB59">
                  <a:lumMod val="75000"/>
                </a:srgbClr>
              </a:solidFill>
            </a:ln>
          </c:spPr>
          <c:marker>
            <c:symbol val="circle"/>
            <c:size val="5"/>
            <c:spPr>
              <a:solidFill>
                <a:srgbClr val="9BBB59">
                  <a:lumMod val="75000"/>
                </a:srgbClr>
              </a:solidFill>
              <a:ln w="28575">
                <a:solidFill>
                  <a:srgbClr val="9BBB59">
                    <a:lumMod val="75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-5.7900999417713712E-2"/>
                  <c:y val="-3.271856148622106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2,9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955406028150733E-2"/>
                  <c:y val="-3.3662625126465291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3,7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955406028150775E-2"/>
                  <c:y val="-3.840215794287855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5,1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955406028150733E-2"/>
                  <c:y val="-4.314169075929181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7,0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918618038813574E-2"/>
                  <c:y val="-3.840215794287855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10,8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918618038813484E-2"/>
                  <c:y val="-4.7881223575705081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15,9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9276442617582424E-2"/>
                  <c:y val="-3.8402157942878594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16,8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'6A e 6B. Etapa Ensino'!$E$56:$E$62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'6A e 6B. Etapa Ensino'!$F$70:$F$76</c:f>
              <c:numCache>
                <c:formatCode>0.0</c:formatCode>
                <c:ptCount val="7"/>
                <c:pt idx="0">
                  <c:v>2.9363966098771148</c:v>
                </c:pt>
                <c:pt idx="1">
                  <c:v>3.6970310840193781</c:v>
                </c:pt>
                <c:pt idx="2">
                  <c:v>5.1241131419634716</c:v>
                </c:pt>
                <c:pt idx="3">
                  <c:v>6.98720632947715</c:v>
                </c:pt>
                <c:pt idx="4">
                  <c:v>10.841389789667543</c:v>
                </c:pt>
                <c:pt idx="5">
                  <c:v>15.860928759975367</c:v>
                </c:pt>
                <c:pt idx="6">
                  <c:v>16.783820680974209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'6A e 6B. Etapa Ensino'!$D$77:$D$82</c:f>
              <c:strCache>
                <c:ptCount val="1"/>
                <c:pt idx="0">
                  <c:v>Ensino Médio</c:v>
                </c:pt>
              </c:strCache>
            </c:strRef>
          </c:tx>
          <c:spPr>
            <a:ln w="28575">
              <a:solidFill>
                <a:srgbClr val="8064A2">
                  <a:lumMod val="75000"/>
                </a:srgbClr>
              </a:solidFill>
            </a:ln>
          </c:spPr>
          <c:marker>
            <c:symbol val="circle"/>
            <c:size val="5"/>
            <c:spPr>
              <a:ln w="28575">
                <a:solidFill>
                  <a:srgbClr val="8064A2">
                    <a:lumMod val="75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-6.1093894035809865E-2"/>
                  <c:y val="-2.663377830452330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7030A0"/>
                        </a:solidFill>
                      </a:rPr>
                      <a:t>1,5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955406028150733E-2"/>
                  <c:y val="3.3662625126465374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7030A0"/>
                        </a:solidFill>
                      </a:rPr>
                      <a:t>1,9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955406028150775E-2"/>
                  <c:y val="4.7881223575704991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7030A0"/>
                        </a:solidFill>
                      </a:rPr>
                      <a:t>2,8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603090683053108E-2"/>
                  <c:y val="3.840215794287864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7030A0"/>
                        </a:solidFill>
                      </a:rPr>
                      <a:t>3,7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955406028150733E-2"/>
                  <c:y val="4.7881223575705081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7030A0"/>
                        </a:solidFill>
                      </a:rPr>
                      <a:t>4,8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955406028150733E-2"/>
                  <c:y val="4.7881223575705081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7030A0"/>
                        </a:solidFill>
                      </a:rPr>
                      <a:t>5,7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4955406028150733E-2"/>
                  <c:y val="4.788122357570516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7030A0"/>
                        </a:solidFill>
                      </a:rPr>
                      <a:t>6,4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'6A e 6B. Etapa Ensino'!$E$56:$E$62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'6A e 6B. Etapa Ensino'!$F$77:$F$83</c:f>
              <c:numCache>
                <c:formatCode>0.0</c:formatCode>
                <c:ptCount val="7"/>
                <c:pt idx="0">
                  <c:v>1.4581145664850579</c:v>
                </c:pt>
                <c:pt idx="1">
                  <c:v>1.8529841153294937</c:v>
                </c:pt>
                <c:pt idx="2">
                  <c:v>2.8304884871407547</c:v>
                </c:pt>
                <c:pt idx="3">
                  <c:v>3.7226138019238597</c:v>
                </c:pt>
                <c:pt idx="4">
                  <c:v>4.8019156284048421</c:v>
                </c:pt>
                <c:pt idx="5">
                  <c:v>5.7420633132347803</c:v>
                </c:pt>
                <c:pt idx="6">
                  <c:v>6.4089117018395054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14621680"/>
        <c:axId val="-1611027808"/>
      </c:lineChart>
      <c:catAx>
        <c:axId val="-161462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611027808"/>
        <c:crosses val="autoZero"/>
        <c:auto val="1"/>
        <c:lblAlgn val="ctr"/>
        <c:lblOffset val="100"/>
        <c:noMultiLvlLbl val="0"/>
      </c:catAx>
      <c:valAx>
        <c:axId val="-1611027808"/>
        <c:scaling>
          <c:orientation val="minMax"/>
          <c:max val="30"/>
        </c:scaling>
        <c:delete val="0"/>
        <c:axPos val="l"/>
        <c:majorGridlines>
          <c:spPr>
            <a:ln>
              <a:solidFill>
                <a:srgbClr val="EEECE1">
                  <a:lumMod val="9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-1614621680"/>
        <c:crosses val="autoZero"/>
        <c:crossBetween val="between"/>
        <c:dispUnits>
          <c:builtInUnit val="hundreds"/>
        </c:dispUnits>
      </c:valAx>
    </c:plotArea>
    <c:legend>
      <c:legendPos val="r"/>
      <c:layout>
        <c:manualLayout>
          <c:xMode val="edge"/>
          <c:yMode val="edge"/>
          <c:x val="9.7483494157716427E-2"/>
          <c:y val="0.94179612088189879"/>
          <c:w val="0.79881406262270938"/>
          <c:h val="5.416701895926916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="1"/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4380159001864"/>
          <c:y val="4.4257513585449708E-2"/>
          <c:w val="0.72369981258280491"/>
          <c:h val="0.74033956544510926"/>
        </c:manualLayout>
      </c:layout>
      <c:lineChart>
        <c:grouping val="standard"/>
        <c:varyColors val="0"/>
        <c:ser>
          <c:idx val="0"/>
          <c:order val="0"/>
          <c:tx>
            <c:strRef>
              <c:f>M7A_Grafico_1!$L$5</c:f>
              <c:strCache>
                <c:ptCount val="1"/>
                <c:pt idx="0">
                  <c:v>Ideb 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 w="28575">
                <a:solidFill>
                  <a:srgbClr val="C00000"/>
                </a:solidFill>
              </a:ln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M7A_Grafico_1!$G$7:$G$14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M7A_Grafico_1!$L$7:$L$14</c:f>
              <c:numCache>
                <c:formatCode>#,#00</c:formatCode>
                <c:ptCount val="8"/>
                <c:pt idx="0">
                  <c:v>3.5</c:v>
                </c:pt>
                <c:pt idx="1">
                  <c:v>3.6</c:v>
                </c:pt>
                <c:pt idx="2">
                  <c:v>3.7</c:v>
                </c:pt>
                <c:pt idx="3">
                  <c:v>3.7</c:v>
                </c:pt>
                <c:pt idx="4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v>Metas do Ideb </c:v>
          </c:tx>
          <c:spPr>
            <a:ln w="19050">
              <a:solidFill>
                <a:srgbClr val="002060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8258520414710917E-2"/>
                  <c:y val="-5.7918366213277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258520414710917E-2"/>
                  <c:y val="-5.7918366213277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M7A_Grafico_1!$G$7:$G$14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M7A_Grafico_1!$M$7:$M$14</c:f>
              <c:numCache>
                <c:formatCode>#,#00</c:formatCode>
                <c:ptCount val="8"/>
                <c:pt idx="0">
                  <c:v>3.4</c:v>
                </c:pt>
                <c:pt idx="1">
                  <c:v>3.5</c:v>
                </c:pt>
                <c:pt idx="2">
                  <c:v>3.7</c:v>
                </c:pt>
                <c:pt idx="3">
                  <c:v>3.9</c:v>
                </c:pt>
                <c:pt idx="4">
                  <c:v>4.3</c:v>
                </c:pt>
                <c:pt idx="5">
                  <c:v>4.7</c:v>
                </c:pt>
                <c:pt idx="6">
                  <c:v>5</c:v>
                </c:pt>
                <c:pt idx="7">
                  <c:v>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14676704"/>
        <c:axId val="-1614671264"/>
      </c:lineChart>
      <c:catAx>
        <c:axId val="-161467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614671264"/>
        <c:crosses val="autoZero"/>
        <c:auto val="1"/>
        <c:lblAlgn val="ctr"/>
        <c:lblOffset val="100"/>
        <c:noMultiLvlLbl val="0"/>
      </c:catAx>
      <c:valAx>
        <c:axId val="-1614671264"/>
        <c:scaling>
          <c:orientation val="minMax"/>
          <c:max val="7"/>
          <c:min val="2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-1614676704"/>
        <c:crosses val="autoZero"/>
        <c:crossBetween val="between"/>
        <c:majorUnit val="1"/>
        <c:minorUnit val="0.1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4.2346640371611032E-3"/>
          <c:y val="0.86107287885354944"/>
          <c:w val="0.99576533596283889"/>
          <c:h val="0.137578017518577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M7C_Grafico_28!$D$110</c:f>
              <c:strCache>
                <c:ptCount val="1"/>
                <c:pt idx="0">
                  <c:v>Estadual</c:v>
                </c:pt>
              </c:strCache>
            </c:strRef>
          </c:tx>
          <c:spPr>
            <a:ln w="28575"/>
          </c:spPr>
          <c:marker>
            <c:symbol val="circle"/>
            <c:size val="5"/>
            <c:spPr>
              <a:ln w="28575"/>
            </c:spPr>
          </c:marker>
          <c:dLbls>
            <c:dLbl>
              <c:idx val="0"/>
              <c:layout>
                <c:manualLayout>
                  <c:x val="-5.565633028174418E-2"/>
                  <c:y val="-1.1448682772958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3866363073060611E-3"/>
                  <c:y val="-4.9934498018738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M7C_Grafico_28!$E$109:$I$109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M7C_Grafico_28!$E$110:$I$110</c:f>
              <c:numCache>
                <c:formatCode>###0</c:formatCode>
                <c:ptCount val="5"/>
                <c:pt idx="0">
                  <c:v>21</c:v>
                </c:pt>
                <c:pt idx="1">
                  <c:v>24</c:v>
                </c:pt>
                <c:pt idx="2">
                  <c:v>20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M7C_Grafico_28!$D$112</c:f>
              <c:strCache>
                <c:ptCount val="1"/>
                <c:pt idx="0">
                  <c:v>Total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 w="28575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7019294534284275E-2"/>
                  <c:y val="-7.3971683695030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364802536258856E-3"/>
                  <c:y val="-2.1285954167437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366234221398082E-3"/>
                  <c:y val="-1.8245194978335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M7C_Grafico_28!$E$109:$I$109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M7C_Grafico_28!$E$112:$I$112</c:f>
              <c:numCache>
                <c:formatCode>###0</c:formatCode>
                <c:ptCount val="5"/>
                <c:pt idx="0">
                  <c:v>17</c:v>
                </c:pt>
                <c:pt idx="1">
                  <c:v>22</c:v>
                </c:pt>
                <c:pt idx="2">
                  <c:v>15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12293088"/>
        <c:axId val="-1412292544"/>
      </c:lineChart>
      <c:catAx>
        <c:axId val="-141229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412292544"/>
        <c:crosses val="autoZero"/>
        <c:auto val="1"/>
        <c:lblAlgn val="ctr"/>
        <c:lblOffset val="100"/>
        <c:noMultiLvlLbl val="0"/>
      </c:catAx>
      <c:valAx>
        <c:axId val="-1412292544"/>
        <c:scaling>
          <c:orientation val="minMax"/>
        </c:scaling>
        <c:delete val="0"/>
        <c:axPos val="l"/>
        <c:numFmt formatCode="###0" sourceLinked="1"/>
        <c:majorTickMark val="out"/>
        <c:minorTickMark val="none"/>
        <c:tickLblPos val="nextTo"/>
        <c:crossAx val="-14122930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0.47935</cdr:x>
      <cdr:y>0.64706</cdr:y>
    </cdr:from>
    <cdr:to>
      <cdr:x>0.9805</cdr:x>
      <cdr:y>0.76471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339209" y="3168352"/>
          <a:ext cx="4536504" cy="57606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2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 smtClean="0"/>
            <a:t>Em 2014, 3.498.042 de jovens de 15 a 17 anos não frequentavam o ensino médio</a:t>
          </a:r>
          <a:endParaRPr lang="pt-BR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73603-E4E9-445A-BB03-91AE2C399470}" type="datetimeFigureOut">
              <a:rPr lang="pt-BR" smtClean="0"/>
              <a:pPr/>
              <a:t>09/11/2016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8537E-938F-4118-AE16-196F6AC40D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46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4417" cy="479425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36393" y="0"/>
            <a:ext cx="3164417" cy="479425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r">
              <a:defRPr sz="1300"/>
            </a:lvl1pPr>
          </a:lstStyle>
          <a:p>
            <a:fld id="{98EC6CD6-5B0C-48F2-8C60-932A421D585A}" type="datetimeFigureOut">
              <a:rPr lang="pt-BR" smtClean="0"/>
              <a:pPr/>
              <a:t>09/11/2016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15" tIns="48257" rIns="96515" bIns="48257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0250" y="4554538"/>
            <a:ext cx="5842000" cy="4314825"/>
          </a:xfrm>
          <a:prstGeom prst="rect">
            <a:avLst/>
          </a:prstGeom>
        </p:spPr>
        <p:txBody>
          <a:bodyPr vert="horz" lIns="96515" tIns="48257" rIns="96515" bIns="4825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07411"/>
            <a:ext cx="3164417" cy="479425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36393" y="9107411"/>
            <a:ext cx="3164417" cy="479425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r">
              <a:defRPr sz="1300"/>
            </a:lvl1pPr>
          </a:lstStyle>
          <a:p>
            <a:fld id="{F40FE287-A3B1-41B7-AB9E-87DB9D38633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002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1219200" y="3714752"/>
            <a:ext cx="6858000" cy="1143008"/>
          </a:xfrm>
        </p:spPr>
        <p:txBody>
          <a:bodyPr anchor="t" anchorCtr="0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pt-BR" dirty="0" err="1"/>
              <a:t>Lorem</a:t>
            </a:r>
            <a:r>
              <a:rPr kumimoji="0" lang="pt-BR" dirty="0"/>
              <a:t> </a:t>
            </a:r>
            <a:r>
              <a:rPr kumimoji="0" lang="pt-BR" dirty="0" err="1"/>
              <a:t>ipsum</a:t>
            </a:r>
            <a:r>
              <a:rPr kumimoji="0" lang="pt-BR" dirty="0"/>
              <a:t> in </a:t>
            </a:r>
            <a:r>
              <a:rPr kumimoji="0" lang="pt-BR" dirty="0" err="1"/>
              <a:t>dolor</a:t>
            </a:r>
            <a:r>
              <a:rPr kumimoji="0" lang="pt-BR" dirty="0"/>
              <a:t> </a:t>
            </a:r>
            <a:r>
              <a:rPr kumimoji="0" lang="pt-BR" dirty="0" err="1"/>
              <a:t>sit</a:t>
            </a:r>
            <a:r>
              <a:rPr kumimoji="0" lang="pt-BR" dirty="0"/>
              <a:t> </a:t>
            </a:r>
            <a:r>
              <a:rPr kumimoji="0" lang="pt-BR" dirty="0" err="1"/>
              <a:t>amet</a:t>
            </a:r>
            <a:r>
              <a:rPr kumimoji="0" lang="pt-BR" dirty="0"/>
              <a:t> in </a:t>
            </a:r>
            <a:r>
              <a:rPr kumimoji="0" lang="pt-BR" dirty="0" err="1"/>
              <a:t>consectuer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28E4C1E-639B-44A8-A8FC-C0C386A9F8DD}" type="datetimeFigureOut">
              <a:rPr lang="pt-BR" smtClean="0"/>
              <a:pPr/>
              <a:t>09/11/2016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928662" y="6357958"/>
            <a:ext cx="1219200" cy="365760"/>
          </a:xfrm>
        </p:spPr>
        <p:txBody>
          <a:bodyPr/>
          <a:lstStyle/>
          <a:p>
            <a:fld id="{7A899402-26E1-4584-8393-31563A9D9B6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rgbClr val="FFC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t="46873"/>
          <a:stretch>
            <a:fillRect/>
          </a:stretch>
        </p:blipFill>
        <p:spPr bwMode="auto">
          <a:xfrm>
            <a:off x="0" y="0"/>
            <a:ext cx="9144000" cy="48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4C1E-639B-44A8-A8FC-C0C386A9F8DD}" type="datetimeFigureOut">
              <a:rPr lang="pt-BR" smtClean="0"/>
              <a:pPr/>
              <a:t>09/11/2016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9402-26E1-4584-8393-31563A9D9B6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4C1E-639B-44A8-A8FC-C0C386A9F8DD}" type="datetimeFigureOut">
              <a:rPr lang="pt-BR" smtClean="0"/>
              <a:pPr/>
              <a:t>09/11/2016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9402-26E1-4584-8393-31563A9D9B6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4C1E-639B-44A8-A8FC-C0C386A9F8DD}" type="datetimeFigureOut">
              <a:rPr lang="pt-BR" smtClean="0"/>
              <a:pPr/>
              <a:t>09/11/2016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9402-26E1-4584-8393-31563A9D9B6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214282" y="1142984"/>
            <a:ext cx="228600" cy="1280160"/>
          </a:xfrm>
          <a:prstGeom prst="rect">
            <a:avLst/>
          </a:prstGeom>
          <a:solidFill>
            <a:srgbClr val="FFC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214282" y="2600324"/>
            <a:ext cx="2286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214282" y="3429000"/>
            <a:ext cx="214314" cy="613405"/>
          </a:xfrm>
          <a:prstGeom prst="rect">
            <a:avLst/>
          </a:prstGeom>
          <a:solidFill>
            <a:srgbClr val="FFC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ângulo 10"/>
          <p:cNvSpPr/>
          <p:nvPr userDrawn="1"/>
        </p:nvSpPr>
        <p:spPr>
          <a:xfrm>
            <a:off x="214282" y="4143380"/>
            <a:ext cx="214314" cy="32861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28E4C1E-639B-44A8-A8FC-C0C386A9F8DD}" type="datetimeFigureOut">
              <a:rPr lang="pt-BR" smtClean="0"/>
              <a:pPr/>
              <a:t>09/11/2016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A899402-26E1-4584-8393-31563A9D9B6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t="46873"/>
          <a:stretch>
            <a:fillRect/>
          </a:stretch>
        </p:blipFill>
        <p:spPr bwMode="auto">
          <a:xfrm>
            <a:off x="0" y="6372204"/>
            <a:ext cx="9144000" cy="48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29388" y="6492240"/>
            <a:ext cx="2289048" cy="365760"/>
          </a:xfrm>
        </p:spPr>
        <p:txBody>
          <a:bodyPr/>
          <a:lstStyle/>
          <a:p>
            <a:fld id="{628E4C1E-639B-44A8-A8FC-C0C386A9F8DD}" type="datetimeFigureOut">
              <a:rPr lang="pt-BR" smtClean="0"/>
              <a:pPr/>
              <a:t>09/11/2016</a:t>
            </a:fld>
            <a:endParaRPr lang="pt-BR" dirty="0"/>
          </a:p>
        </p:txBody>
      </p:sp>
      <p:sp>
        <p:nvSpPr>
          <p:cNvPr id="13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214546" y="6492240"/>
            <a:ext cx="3505200" cy="36576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4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-32" y="6492264"/>
            <a:ext cx="1981200" cy="365760"/>
          </a:xfrm>
        </p:spPr>
        <p:txBody>
          <a:bodyPr/>
          <a:lstStyle/>
          <a:p>
            <a:fld id="{7A899402-26E1-4584-8393-31563A9D9B6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4C1E-639B-44A8-A8FC-C0C386A9F8DD}" type="datetimeFigureOut">
              <a:rPr lang="pt-BR" smtClean="0"/>
              <a:pPr/>
              <a:t>09/11/2016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9402-26E1-4584-8393-31563A9D9B6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4C1E-639B-44A8-A8FC-C0C386A9F8DD}" type="datetimeFigureOut">
              <a:rPr lang="pt-BR" smtClean="0"/>
              <a:pPr/>
              <a:t>09/11/2016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9402-26E1-4584-8393-31563A9D9B6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4C1E-639B-44A8-A8FC-C0C386A9F8DD}" type="datetimeFigureOut">
              <a:rPr lang="pt-BR" smtClean="0"/>
              <a:pPr/>
              <a:t>09/11/2016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9402-26E1-4584-8393-31563A9D9B6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4C1E-639B-44A8-A8FC-C0C386A9F8DD}" type="datetimeFigureOut">
              <a:rPr lang="pt-BR" smtClean="0"/>
              <a:pPr/>
              <a:t>09/11/2016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9402-26E1-4584-8393-31563A9D9B6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dirty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4C1E-639B-44A8-A8FC-C0C386A9F8DD}" type="datetimeFigureOut">
              <a:rPr lang="pt-BR" smtClean="0"/>
              <a:pPr/>
              <a:t>09/11/2016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9402-26E1-4584-8393-31563A9D9B6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8E4C1E-639B-44A8-A8FC-C0C386A9F8DD}" type="datetimeFigureOut">
              <a:rPr lang="pt-BR" smtClean="0"/>
              <a:pPr/>
              <a:t>09/11/2016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899402-26E1-4584-8393-31563A9D9B6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pt-B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As melhorias necessárias no ensino médio e sua integralização, para atendimento dos indicadores das Metas 3, 6 e 7 do PNE e a MP 746/ 2016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Alessio Costa Lima</a:t>
            </a:r>
          </a:p>
          <a:p>
            <a:pPr>
              <a:spcBef>
                <a:spcPts val="0"/>
              </a:spcBef>
            </a:pPr>
            <a:r>
              <a:rPr lang="pt-B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DME de Tabuleiro do Norte/ CE e presidente da Undime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908720"/>
            <a:ext cx="1393812" cy="11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64704"/>
            <a:ext cx="3504723" cy="116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3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Quantidade de UFs que atingiram a meta do Ideb para o ensino médio, por rede de ensino – Brasil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632158"/>
              </p:ext>
            </p:extLst>
          </p:nvPr>
        </p:nvGraphicFramePr>
        <p:xfrm>
          <a:off x="1115616" y="1484784"/>
          <a:ext cx="69847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383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MP 746/2016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501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800" b="1" dirty="0"/>
          </a:p>
          <a:p>
            <a:pPr marL="274320" lvl="1" indent="0" algn="just">
              <a:buNone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iniciativa do governo federal em editar uma Medida Provisória teve como objetivo acelerar uma reforma no ensino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médio, pois a tamitação do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PL 6840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/ 2013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está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lenta.</a:t>
            </a:r>
          </a:p>
        </p:txBody>
      </p:sp>
    </p:spTree>
    <p:extLst>
      <p:ext uri="{BB962C8B-B14F-4D97-AF65-F5344CB8AC3E}">
        <p14:creationId xmlns:p14="http://schemas.microsoft.com/office/powerpoint/2010/main" val="323059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MP 746/2016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900" b="1" dirty="0"/>
          </a:p>
          <a:p>
            <a:pPr marL="0" indent="0">
              <a:buNone/>
            </a:pPr>
            <a:endParaRPr lang="pt-BR" sz="800" b="1" dirty="0"/>
          </a:p>
          <a:p>
            <a:pPr marL="274320" lvl="1" indent="0" algn="just">
              <a:buNone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Medida Provisória teve como um dos pilares a mudança na organização curricular,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apesar de um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grandes 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problemas do ensino médio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ser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falta de professores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habilitados.</a:t>
            </a:r>
          </a:p>
          <a:p>
            <a:pPr marL="274320" lvl="1" indent="0" algn="just"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Além disso, essa flexibilização já é permitida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pelas Diretrizes Curriculares da Educação Básica do Conselho Nacional de Educação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endParaRPr lang="pt-BR" sz="2600" b="1" dirty="0"/>
          </a:p>
        </p:txBody>
      </p:sp>
    </p:spTree>
    <p:extLst>
      <p:ext uri="{BB962C8B-B14F-4D97-AF65-F5344CB8AC3E}">
        <p14:creationId xmlns:p14="http://schemas.microsoft.com/office/powerpoint/2010/main" val="3441634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MP 746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 2016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900" b="1" dirty="0"/>
          </a:p>
          <a:p>
            <a:pPr marL="0" indent="0">
              <a:buNone/>
            </a:pPr>
            <a:endParaRPr lang="pt-BR" sz="800" b="1" dirty="0"/>
          </a:p>
          <a:p>
            <a:pPr marL="274320" lvl="1" indent="0" algn="just">
              <a:buNone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“art. 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DCN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 algn="just">
              <a:buNone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3º A organização do percurso formativo, aberto e contextualizado, deve 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construída 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função das peculiaridades do meio e das características, interesses 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necessidades 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estudantes, incluindo não só os 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 curriculares centrais obrigatórios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previstos na legislação e nas normas educacionais, mas outros, também, de modo flexível e variável, conforme cada projeto escolar, . . .”</a:t>
            </a:r>
          </a:p>
          <a:p>
            <a:pPr marL="274320" lvl="1" indent="0">
              <a:buNone/>
            </a:pPr>
            <a:endParaRPr lang="pt-BR" sz="2600" b="1" dirty="0"/>
          </a:p>
        </p:txBody>
      </p:sp>
    </p:spTree>
    <p:extLst>
      <p:ext uri="{BB962C8B-B14F-4D97-AF65-F5344CB8AC3E}">
        <p14:creationId xmlns:p14="http://schemas.microsoft.com/office/powerpoint/2010/main" val="9766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MP 746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 2016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900" b="1" dirty="0"/>
          </a:p>
          <a:p>
            <a:pPr marL="0" indent="0">
              <a:buNone/>
            </a:pPr>
            <a:endParaRPr lang="pt-BR" sz="800" b="1" dirty="0"/>
          </a:p>
          <a:p>
            <a:pPr marL="274320" lvl="1" indent="0" algn="just"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Outro ponto a ser destacado é que 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Medida Provisória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deveria estabelecer como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patamar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mínimo,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 não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máximo,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destinação de 1.200 horas para a BNCC.</a:t>
            </a:r>
          </a:p>
          <a:p>
            <a:pPr marL="274320" lvl="1" indent="0">
              <a:buNone/>
            </a:pPr>
            <a:endParaRPr lang="pt-BR" sz="2600" b="1" dirty="0"/>
          </a:p>
        </p:txBody>
      </p:sp>
    </p:spTree>
    <p:extLst>
      <p:ext uri="{BB962C8B-B14F-4D97-AF65-F5344CB8AC3E}">
        <p14:creationId xmlns:p14="http://schemas.microsoft.com/office/powerpoint/2010/main" val="3308784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MP 746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 2016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900" b="1" dirty="0"/>
          </a:p>
          <a:p>
            <a:pPr marL="0" indent="0">
              <a:buNone/>
            </a:pPr>
            <a:endParaRPr lang="pt-BR" sz="800" b="1" dirty="0"/>
          </a:p>
          <a:p>
            <a:pPr marL="274320" lvl="1" indent="0" algn="just">
              <a:buNone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Para os municípios esta MP causa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preocupação, principalmente no que se refere ao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financiamento da educação.</a:t>
            </a:r>
          </a:p>
          <a:p>
            <a:pPr marL="274320" lvl="1" indent="0" algn="just">
              <a:buNone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Quais serão as prioridades do MEC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quanto aos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programas a partir de agora?</a:t>
            </a:r>
          </a:p>
          <a:p>
            <a:pPr marL="274320" lvl="1" indent="0">
              <a:buNone/>
            </a:pPr>
            <a:endParaRPr lang="pt-BR" sz="2600" b="1" dirty="0"/>
          </a:p>
        </p:txBody>
      </p:sp>
    </p:spTree>
    <p:extLst>
      <p:ext uri="{BB962C8B-B14F-4D97-AF65-F5344CB8AC3E}">
        <p14:creationId xmlns:p14="http://schemas.microsoft.com/office/powerpoint/2010/main" val="3444090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MP 746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 2016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800" b="1" dirty="0"/>
          </a:p>
          <a:p>
            <a:pPr marL="274320" lvl="1" indent="0">
              <a:buNone/>
            </a:pPr>
            <a:endParaRPr lang="pt-BR" sz="800" b="1" dirty="0"/>
          </a:p>
          <a:p>
            <a:pPr marL="274320" lvl="1" indent="0" algn="just"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Como 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MP altera a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11.494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/ 2007 (Fundeb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) criando mais dois tipos de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matrículas, qual será o impacto dessa medida na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transferência de recursos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municípios para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estados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via Fundeb?</a:t>
            </a:r>
            <a:endParaRPr lang="pt-BR" sz="3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17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Educação Infantil - Demanda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6073204" y="5839420"/>
          <a:ext cx="3035300" cy="4699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33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1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87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000" b="0" u="none" strike="noStrike" dirty="0">
                          <a:effectLst/>
                        </a:rPr>
                        <a:t>*Fonte: </a:t>
                      </a:r>
                      <a:r>
                        <a:rPr lang="pt-BR" sz="1000" b="0" u="none" strike="noStrike" dirty="0" smtClean="0">
                          <a:effectLst/>
                        </a:rPr>
                        <a:t>Inep.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Elaboração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  <a:r>
                        <a:rPr lang="pt-BR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Undime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85755"/>
              </p:ext>
            </p:extLst>
          </p:nvPr>
        </p:nvGraphicFramePr>
        <p:xfrm>
          <a:off x="569582" y="3212976"/>
          <a:ext cx="8147247" cy="3023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4639"/>
                <a:gridCol w="1319748"/>
                <a:gridCol w="2023615"/>
                <a:gridCol w="2006018"/>
                <a:gridCol w="1953227"/>
              </a:tblGrid>
              <a:tr h="117556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População      (2014)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População atendida </a:t>
                      </a:r>
                      <a:endParaRPr lang="pt-BR" sz="18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pt-B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t-B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População que falta atender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Déficit Unidades de Educação Infantil </a:t>
                      </a:r>
                      <a:endParaRPr lang="pt-BR" sz="18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pt-B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t-B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vagas)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8367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0 -3 anos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pt-BR" sz="2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10.538.493</a:t>
                      </a:r>
                    </a:p>
                    <a:p>
                      <a:pPr algn="ctr" rtl="0" fontAlgn="b"/>
                      <a:r>
                        <a:rPr lang="pt-BR" sz="2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3.043.548 </a:t>
                      </a:r>
                    </a:p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(29%)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lang="pt-BR" sz="2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2.225.699</a:t>
                      </a:r>
                    </a:p>
                    <a:p>
                      <a:pPr algn="ctr" rtl="0" fontAlgn="b"/>
                      <a:r>
                        <a:rPr lang="pt-BR" sz="16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(21%)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</a:t>
                      </a:r>
                      <a:r>
                        <a:rPr lang="pt-BR" sz="2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11.128</a:t>
                      </a:r>
                    </a:p>
                    <a:p>
                      <a:pPr algn="ctr" rtl="0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367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4 -5 anos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5.510.146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lang="pt-BR" sz="2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4.916.525</a:t>
                      </a:r>
                    </a:p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(89%)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</a:t>
                      </a:r>
                      <a:r>
                        <a:rPr lang="pt-BR" sz="2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593.621</a:t>
                      </a:r>
                    </a:p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(11%)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</a:t>
                      </a:r>
                      <a:r>
                        <a:rPr lang="pt-BR" sz="2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2.968</a:t>
                      </a:r>
                    </a:p>
                    <a:p>
                      <a:pPr algn="ctr" rtl="0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539552" y="1628800"/>
            <a:ext cx="8147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>
              <a:buNone/>
            </a:pPr>
            <a:r>
              <a:rPr lang="pt-BR" sz="3200" b="1" dirty="0">
                <a:solidFill>
                  <a:schemeClr val="accent1"/>
                </a:solidFill>
              </a:rPr>
              <a:t>O maior desafio para o cumprimento do PNE é dos municípios:</a:t>
            </a:r>
          </a:p>
        </p:txBody>
      </p:sp>
    </p:spTree>
    <p:extLst>
      <p:ext uri="{BB962C8B-B14F-4D97-AF65-F5344CB8AC3E}">
        <p14:creationId xmlns:p14="http://schemas.microsoft.com/office/powerpoint/2010/main" val="3304370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pt-BR" sz="4800" dirty="0">
                <a:latin typeface="Arial" charset="0"/>
                <a:cs typeface="Arial" charset="0"/>
              </a:rPr>
              <a:t>Obrigado!</a:t>
            </a:r>
          </a:p>
          <a:p>
            <a:pPr algn="ctr" eaLnBrk="1" hangingPunct="1">
              <a:buFont typeface="Wingdings 3" pitchFamily="18" charset="2"/>
              <a:buNone/>
            </a:pPr>
            <a:endParaRPr lang="pt-BR" sz="1800" dirty="0">
              <a:latin typeface="Arial" charset="0"/>
              <a:cs typeface="Arial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pt-BR" sz="3200" dirty="0">
                <a:latin typeface="Arial" charset="0"/>
                <a:cs typeface="Arial" charset="0"/>
              </a:rPr>
              <a:t>undimenacional@undime.org.br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pt-BR" sz="3200" dirty="0">
                <a:latin typeface="Arial" charset="0"/>
                <a:cs typeface="Arial" charset="0"/>
              </a:rPr>
              <a:t>www.undime.org.br</a:t>
            </a:r>
          </a:p>
          <a:p>
            <a:pPr algn="ctr">
              <a:buNone/>
            </a:pPr>
            <a:r>
              <a:rPr lang="pt-BR" sz="3200" dirty="0">
                <a:latin typeface="Arial" charset="0"/>
                <a:cs typeface="Arial" charset="0"/>
              </a:rPr>
              <a:t>https://www.facebook.com/undime</a:t>
            </a:r>
          </a:p>
          <a:p>
            <a:pPr algn="ctr">
              <a:buNone/>
            </a:pPr>
            <a:r>
              <a:rPr lang="pt-BR" sz="3200" dirty="0">
                <a:latin typeface="Arial" charset="0"/>
                <a:cs typeface="Arial" charset="0"/>
              </a:rPr>
              <a:t>https://twitter.com/undime</a:t>
            </a:r>
          </a:p>
          <a:p>
            <a:pPr algn="ctr">
              <a:buNone/>
            </a:pPr>
            <a:r>
              <a:rPr lang="pt-BR" sz="3200" dirty="0">
                <a:latin typeface="Arial" charset="0"/>
                <a:cs typeface="Arial" charset="0"/>
              </a:rPr>
              <a:t>https://www.youtube.com/user/undimenac</a:t>
            </a:r>
          </a:p>
          <a:p>
            <a:pPr algn="ctr">
              <a:buNone/>
            </a:pPr>
            <a:endParaRPr lang="pt-BR" sz="3200" dirty="0">
              <a:latin typeface="Arial" charset="0"/>
              <a:cs typeface="Arial" charset="0"/>
            </a:endParaRPr>
          </a:p>
          <a:p>
            <a:pPr algn="ctr">
              <a:buNone/>
            </a:pPr>
            <a:endParaRPr lang="pt-BR" sz="3600" dirty="0">
              <a:latin typeface="Arial" charset="0"/>
              <a:cs typeface="Arial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pt-BR" sz="3600" dirty="0">
              <a:latin typeface="Arial" charset="0"/>
              <a:cs typeface="Arial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pt-BR" sz="3600" dirty="0">
              <a:latin typeface="Arial" charset="0"/>
              <a:cs typeface="Arial" charset="0"/>
            </a:endParaRPr>
          </a:p>
          <a:p>
            <a:pPr algn="ctr">
              <a:buNone/>
            </a:pPr>
            <a:endParaRPr lang="pt-BR" sz="3600" dirty="0">
              <a:latin typeface="Arial" charset="0"/>
              <a:cs typeface="Arial" charset="0"/>
            </a:endParaRPr>
          </a:p>
          <a:p>
            <a:pPr algn="ctr">
              <a:buNone/>
            </a:pPr>
            <a:endParaRPr lang="pt-BR" sz="3600" dirty="0">
              <a:latin typeface="Arial" charset="0"/>
              <a:cs typeface="Arial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pt-BR" sz="4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8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 3 do PNE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501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800" b="1" dirty="0"/>
          </a:p>
          <a:p>
            <a:pPr marL="274320" lvl="1" indent="0" algn="just"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Universalizar, até 2016, o atendimento escolar para toda a população de 15 a 17 anos e elevar, até o final do período de vigência deste PNE, a taxa líquida de matrículas no ensino médio para 85%.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7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Percentual da população de 15 a 17 anos que frequentava a escola ou concluiu a educação básica – renda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974700837"/>
              </p:ext>
            </p:extLst>
          </p:nvPr>
        </p:nvGraphicFramePr>
        <p:xfrm>
          <a:off x="683568" y="1412776"/>
          <a:ext cx="838545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580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Percentual da população de 15 a 17 anos que frequentava o ensino médio ou possuía educação básica completa – Brasil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793513629"/>
              </p:ext>
            </p:extLst>
          </p:nvPr>
        </p:nvGraphicFramePr>
        <p:xfrm>
          <a:off x="484764" y="1412776"/>
          <a:ext cx="82414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318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 6 do PNE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501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800" b="1" dirty="0" smtClean="0"/>
          </a:p>
          <a:p>
            <a:pPr marL="274320" lvl="1" indent="0" algn="just">
              <a:buNone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ferecer educação em tempo integral em, no mínimo, 50% das escolas públicas, de forma a atender, pelo menos, 25% dos(as) alunos(as) da educação básica.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53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Percentual de matrículas em tempo integral, Brasil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120377"/>
              </p:ext>
            </p:extLst>
          </p:nvPr>
        </p:nvGraphicFramePr>
        <p:xfrm>
          <a:off x="683568" y="1556792"/>
          <a:ext cx="818811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065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Percentual de matrículas em tempo integral, </a:t>
            </a:r>
            <a:b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 etapa de 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ensino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755532834"/>
              </p:ext>
            </p:extLst>
          </p:nvPr>
        </p:nvGraphicFramePr>
        <p:xfrm>
          <a:off x="611560" y="1556792"/>
          <a:ext cx="8260165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667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 7 do PNE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501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800" b="1" dirty="0" smtClean="0"/>
          </a:p>
          <a:p>
            <a:pPr marL="274320" lvl="1" indent="0" algn="just"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Fomentar a qualidade da educação básica em todas as etapas e modalidades, com melhoria do fluxo escolar e da aprendizagem de modo a atingir as seguintes médias nacionais para o Ideb:</a:t>
            </a:r>
          </a:p>
          <a:p>
            <a:pPr marL="274320" lvl="1" indent="0" algn="just">
              <a:buNone/>
            </a:pP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546719"/>
              </p:ext>
            </p:extLst>
          </p:nvPr>
        </p:nvGraphicFramePr>
        <p:xfrm>
          <a:off x="1403647" y="4293096"/>
          <a:ext cx="6408715" cy="1709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4859"/>
                <a:gridCol w="815964"/>
                <a:gridCol w="815964"/>
                <a:gridCol w="815964"/>
                <a:gridCol w="815964"/>
              </a:tblGrid>
              <a:tr h="269069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Nível de ensino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7015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Anos iniciais do ensino fundamental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7015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Anos finais do ensino fundamental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9069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Ensino </a:t>
                      </a:r>
                      <a:r>
                        <a:rPr lang="pt-BR" sz="15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15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r>
                        <a:rPr lang="pt-BR" sz="15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12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Ideb do ensino médio e metas fixadas – Brasil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64560"/>
              </p:ext>
            </p:extLst>
          </p:nvPr>
        </p:nvGraphicFramePr>
        <p:xfrm>
          <a:off x="1115616" y="1412776"/>
          <a:ext cx="756083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7477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3211</TotalTime>
  <Words>735</Words>
  <Application>Microsoft Office PowerPoint</Application>
  <PresentationFormat>Apresentação no Ecrã (4:3)</PresentationFormat>
  <Paragraphs>177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Lucida Sans Unicode</vt:lpstr>
      <vt:lpstr>Times New Roman</vt:lpstr>
      <vt:lpstr>Verdana</vt:lpstr>
      <vt:lpstr>Wingdings</vt:lpstr>
      <vt:lpstr>Wingdings 3</vt:lpstr>
      <vt:lpstr>Origem</vt:lpstr>
      <vt:lpstr>As melhorias necessárias no ensino médio e sua integralização, para atendimento dos indicadores das Metas 3, 6 e 7 do PNE e a MP 746/ 2016</vt:lpstr>
      <vt:lpstr>Meta 3 do PNE</vt:lpstr>
      <vt:lpstr>Percentual da população de 15 a 17 anos que frequentava a escola ou concluiu a educação básica – renda</vt:lpstr>
      <vt:lpstr>Percentual da população de 15 a 17 anos que frequentava o ensino médio ou possuía educação básica completa – Brasil</vt:lpstr>
      <vt:lpstr>Meta 6 do PNE</vt:lpstr>
      <vt:lpstr>Percentual de matrículas em tempo integral, Brasil</vt:lpstr>
      <vt:lpstr>Percentual de matrículas em tempo integral,  por etapa de ensino</vt:lpstr>
      <vt:lpstr>Meta 7 do PNE</vt:lpstr>
      <vt:lpstr>Ideb do ensino médio e metas fixadas – Brasil</vt:lpstr>
      <vt:lpstr>Quantidade de UFs que atingiram a meta do Ideb para o ensino médio, por rede de ensino – Brasil</vt:lpstr>
      <vt:lpstr>MP 746/2016</vt:lpstr>
      <vt:lpstr>MP 746/2016</vt:lpstr>
      <vt:lpstr>MP 746/ 2016</vt:lpstr>
      <vt:lpstr>MP 746/ 2016</vt:lpstr>
      <vt:lpstr>MP 746/ 2016</vt:lpstr>
      <vt:lpstr>MP 746/ 2016</vt:lpstr>
      <vt:lpstr>Educação Infantil - Demanda</vt:lpstr>
      <vt:lpstr>Apresentação do PowerPoint</vt:lpstr>
    </vt:vector>
  </TitlesOfParts>
  <Company>Undime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Manoel Filho</dc:creator>
  <cp:lastModifiedBy>Vivian Katherine Fuhr Melcop</cp:lastModifiedBy>
  <cp:revision>414</cp:revision>
  <dcterms:created xsi:type="dcterms:W3CDTF">2010-02-03T17:06:54Z</dcterms:created>
  <dcterms:modified xsi:type="dcterms:W3CDTF">2016-11-09T14:51:22Z</dcterms:modified>
</cp:coreProperties>
</file>