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2"/>
    <p:sldId id="269" r:id="rId3"/>
    <p:sldId id="277" r:id="rId4"/>
    <p:sldId id="258" r:id="rId5"/>
    <p:sldId id="281" r:id="rId6"/>
    <p:sldId id="278" r:id="rId7"/>
    <p:sldId id="262" r:id="rId8"/>
    <p:sldId id="279" r:id="rId9"/>
    <p:sldId id="271" r:id="rId10"/>
    <p:sldId id="2146848082" r:id="rId11"/>
    <p:sldId id="2146848085" r:id="rId12"/>
    <p:sldId id="2146848066" r:id="rId13"/>
    <p:sldId id="2146848077" r:id="rId14"/>
    <p:sldId id="264" r:id="rId15"/>
    <p:sldId id="273" r:id="rId16"/>
    <p:sldId id="274" r:id="rId17"/>
    <p:sldId id="2146848078" r:id="rId18"/>
    <p:sldId id="275" r:id="rId19"/>
    <p:sldId id="2146848086" r:id="rId20"/>
    <p:sldId id="2146848079" r:id="rId21"/>
    <p:sldId id="280" r:id="rId22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ts val="27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Lucida Fax Regular"/>
        <a:ea typeface="Lucida Fax Regular"/>
        <a:cs typeface="Lucida Fax Regular"/>
        <a:sym typeface="Lucida Fax Regular"/>
      </a:defRPr>
    </a:lvl1pPr>
    <a:lvl2pPr marL="0" marR="0" indent="0" algn="l" defTabSz="914400" rtl="0" fontAlgn="auto" latinLnBrk="0" hangingPunct="0">
      <a:lnSpc>
        <a:spcPts val="27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Lucida Fax Regular"/>
        <a:ea typeface="Lucida Fax Regular"/>
        <a:cs typeface="Lucida Fax Regular"/>
        <a:sym typeface="Lucida Fax Regular"/>
      </a:defRPr>
    </a:lvl2pPr>
    <a:lvl3pPr marL="0" marR="0" indent="0" algn="l" defTabSz="914400" rtl="0" fontAlgn="auto" latinLnBrk="0" hangingPunct="0">
      <a:lnSpc>
        <a:spcPts val="27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Lucida Fax Regular"/>
        <a:ea typeface="Lucida Fax Regular"/>
        <a:cs typeface="Lucida Fax Regular"/>
        <a:sym typeface="Lucida Fax Regular"/>
      </a:defRPr>
    </a:lvl3pPr>
    <a:lvl4pPr marL="0" marR="0" indent="0" algn="l" defTabSz="914400" rtl="0" fontAlgn="auto" latinLnBrk="0" hangingPunct="0">
      <a:lnSpc>
        <a:spcPts val="27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Lucida Fax Regular"/>
        <a:ea typeface="Lucida Fax Regular"/>
        <a:cs typeface="Lucida Fax Regular"/>
        <a:sym typeface="Lucida Fax Regular"/>
      </a:defRPr>
    </a:lvl4pPr>
    <a:lvl5pPr marL="0" marR="0" indent="0" algn="l" defTabSz="914400" rtl="0" fontAlgn="auto" latinLnBrk="0" hangingPunct="0">
      <a:lnSpc>
        <a:spcPts val="27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Lucida Fax Regular"/>
        <a:ea typeface="Lucida Fax Regular"/>
        <a:cs typeface="Lucida Fax Regular"/>
        <a:sym typeface="Lucida Fax Regular"/>
      </a:defRPr>
    </a:lvl5pPr>
    <a:lvl6pPr marL="0" marR="0" indent="0" algn="l" defTabSz="914400" rtl="0" fontAlgn="auto" latinLnBrk="0" hangingPunct="0">
      <a:lnSpc>
        <a:spcPts val="27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Lucida Fax Regular"/>
        <a:ea typeface="Lucida Fax Regular"/>
        <a:cs typeface="Lucida Fax Regular"/>
        <a:sym typeface="Lucida Fax Regular"/>
      </a:defRPr>
    </a:lvl6pPr>
    <a:lvl7pPr marL="0" marR="0" indent="0" algn="l" defTabSz="914400" rtl="0" fontAlgn="auto" latinLnBrk="0" hangingPunct="0">
      <a:lnSpc>
        <a:spcPts val="27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Lucida Fax Regular"/>
        <a:ea typeface="Lucida Fax Regular"/>
        <a:cs typeface="Lucida Fax Regular"/>
        <a:sym typeface="Lucida Fax Regular"/>
      </a:defRPr>
    </a:lvl7pPr>
    <a:lvl8pPr marL="0" marR="0" indent="0" algn="l" defTabSz="914400" rtl="0" fontAlgn="auto" latinLnBrk="0" hangingPunct="0">
      <a:lnSpc>
        <a:spcPts val="27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Lucida Fax Regular"/>
        <a:ea typeface="Lucida Fax Regular"/>
        <a:cs typeface="Lucida Fax Regular"/>
        <a:sym typeface="Lucida Fax Regular"/>
      </a:defRPr>
    </a:lvl8pPr>
    <a:lvl9pPr marL="0" marR="0" indent="0" algn="l" defTabSz="914400" rtl="0" fontAlgn="auto" latinLnBrk="0" hangingPunct="0">
      <a:lnSpc>
        <a:spcPts val="27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Lucida Fax Regular"/>
        <a:ea typeface="Lucida Fax Regular"/>
        <a:cs typeface="Lucida Fax Regular"/>
        <a:sym typeface="Lucida Fax Regular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1368" userDrawn="1">
          <p15:clr>
            <a:srgbClr val="A4A3A4"/>
          </p15:clr>
        </p15:guide>
        <p15:guide id="4" pos="7174" userDrawn="1">
          <p15:clr>
            <a:srgbClr val="A4A3A4"/>
          </p15:clr>
        </p15:guide>
        <p15:guide id="5" orient="horz" pos="754" userDrawn="1">
          <p15:clr>
            <a:srgbClr val="A4A3A4"/>
          </p15:clr>
        </p15:guide>
        <p15:guide id="6" orient="horz" pos="3498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CB3C713-3A0A-CB7C-B468-33CADFFFC403}" name="Gilmara Gelinski" initials="GG" userId="S::gilmara.gelinski@eace.org.br::4cbe3e9d-b8a9-4b33-8566-5024c7cf1310" providerId="AD"/>
  <p188:author id="{7679C882-B4F9-B234-32F4-E108B8E4C759}" name="Ana Luisa de Oliveira Ribeiro" initials="AR" userId="S::Ana.Ribeiro@eace.org.br::4f8c1c5c-f421-417e-bc49-4d2fffe0513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E3F3"/>
    <a:srgbClr val="639C41"/>
    <a:srgbClr val="0195D6"/>
    <a:srgbClr val="4472C4"/>
    <a:srgbClr val="FFA801"/>
    <a:srgbClr val="FFC001"/>
    <a:srgbClr val="7EC242"/>
    <a:srgbClr val="1CAE4D"/>
    <a:srgbClr val="B8D3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44"/>
    <p:restoredTop sz="94626"/>
  </p:normalViewPr>
  <p:slideViewPr>
    <p:cSldViewPr snapToGrid="0" showGuides="1">
      <p:cViewPr varScale="1">
        <p:scale>
          <a:sx n="59" d="100"/>
          <a:sy n="59" d="100"/>
        </p:scale>
        <p:origin x="920" y="56"/>
      </p:cViewPr>
      <p:guideLst>
        <p:guide orient="horz" pos="2160"/>
        <p:guide pos="3840"/>
        <p:guide pos="1368"/>
        <p:guide pos="7174"/>
        <p:guide orient="horz" pos="754"/>
        <p:guide orient="horz" pos="349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a Luisa de Oliveira Ribeiro" userId="4f8c1c5c-f421-417e-bc49-4d2fffe05138" providerId="ADAL" clId="{C5E6BD3A-B7C7-418F-83CD-FB5879EC716C}"/>
    <pc:docChg chg="modSld">
      <pc:chgData name="Ana Luisa de Oliveira Ribeiro" userId="4f8c1c5c-f421-417e-bc49-4d2fffe05138" providerId="ADAL" clId="{C5E6BD3A-B7C7-418F-83CD-FB5879EC716C}" dt="2023-12-05T23:02:38.898" v="3"/>
      <pc:docMkLst>
        <pc:docMk/>
      </pc:docMkLst>
      <pc:sldChg chg="delCm">
        <pc:chgData name="Ana Luisa de Oliveira Ribeiro" userId="4f8c1c5c-f421-417e-bc49-4d2fffe05138" providerId="ADAL" clId="{C5E6BD3A-B7C7-418F-83CD-FB5879EC716C}" dt="2023-12-05T23:02:13.316" v="1"/>
        <pc:sldMkLst>
          <pc:docMk/>
          <pc:sldMk cId="3521061627" sldId="27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Ana Luisa de Oliveira Ribeiro" userId="4f8c1c5c-f421-417e-bc49-4d2fffe05138" providerId="ADAL" clId="{C5E6BD3A-B7C7-418F-83CD-FB5879EC716C}" dt="2023-12-05T23:02:13.316" v="1"/>
              <pc2:cmMkLst xmlns:pc2="http://schemas.microsoft.com/office/powerpoint/2019/9/main/command">
                <pc:docMk/>
                <pc:sldMk cId="3521061627" sldId="279"/>
                <pc2:cmMk id="{FDB3CB6F-3120-483D-9F90-6798403C23E2}"/>
              </pc2:cmMkLst>
            </pc226:cmChg>
          </p:ext>
        </pc:extLst>
      </pc:sldChg>
      <pc:sldChg chg="delCm">
        <pc:chgData name="Ana Luisa de Oliveira Ribeiro" userId="4f8c1c5c-f421-417e-bc49-4d2fffe05138" providerId="ADAL" clId="{C5E6BD3A-B7C7-418F-83CD-FB5879EC716C}" dt="2023-12-05T23:02:38.898" v="3"/>
        <pc:sldMkLst>
          <pc:docMk/>
          <pc:sldMk cId="2088882289" sldId="214684808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Ana Luisa de Oliveira Ribeiro" userId="4f8c1c5c-f421-417e-bc49-4d2fffe05138" providerId="ADAL" clId="{C5E6BD3A-B7C7-418F-83CD-FB5879EC716C}" dt="2023-12-05T23:02:34.936" v="2"/>
              <pc2:cmMkLst xmlns:pc2="http://schemas.microsoft.com/office/powerpoint/2019/9/main/command">
                <pc:docMk/>
                <pc:sldMk cId="2088882289" sldId="2146848082"/>
                <pc2:cmMk id="{7FE1CC29-EAFC-4B2D-BDB3-DEB8BB9F04F1}"/>
              </pc2:cmMkLst>
            </pc226:cmChg>
            <pc226:cmChg xmlns:pc226="http://schemas.microsoft.com/office/powerpoint/2022/06/main/command" chg="del">
              <pc226:chgData name="Ana Luisa de Oliveira Ribeiro" userId="4f8c1c5c-f421-417e-bc49-4d2fffe05138" providerId="ADAL" clId="{C5E6BD3A-B7C7-418F-83CD-FB5879EC716C}" dt="2023-12-05T23:02:38.898" v="3"/>
              <pc2:cmMkLst xmlns:pc2="http://schemas.microsoft.com/office/powerpoint/2019/9/main/command">
                <pc:docMk/>
                <pc:sldMk cId="2088882289" sldId="2146848082"/>
                <pc2:cmMk id="{6431DB3C-7CF1-407F-A2F5-7CC2DF4F9C84}"/>
              </pc2:cmMkLst>
            </pc226:cmChg>
          </p:ext>
        </pc:extLst>
      </pc:sldChg>
      <pc:sldChg chg="modSp mod">
        <pc:chgData name="Ana Luisa de Oliveira Ribeiro" userId="4f8c1c5c-f421-417e-bc49-4d2fffe05138" providerId="ADAL" clId="{C5E6BD3A-B7C7-418F-83CD-FB5879EC716C}" dt="2023-12-05T23:00:28.380" v="0" actId="20577"/>
        <pc:sldMkLst>
          <pc:docMk/>
          <pc:sldMk cId="4077304554" sldId="2146848085"/>
        </pc:sldMkLst>
        <pc:spChg chg="mod">
          <ac:chgData name="Ana Luisa de Oliveira Ribeiro" userId="4f8c1c5c-f421-417e-bc49-4d2fffe05138" providerId="ADAL" clId="{C5E6BD3A-B7C7-418F-83CD-FB5879EC716C}" dt="2023-12-05T23:00:28.380" v="0" actId="20577"/>
          <ac:spMkLst>
            <pc:docMk/>
            <pc:sldMk cId="4077304554" sldId="2146848085"/>
            <ac:spMk id="17" creationId="{1F6A10B4-544C-EFD5-4DCA-876969A559DF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pt-BR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19597600000000001"/>
          <c:y val="0.19597600000000001"/>
          <c:w val="0.608047"/>
          <c:h val="0.59554700000000005"/>
        </c:manualLayout>
      </c:layout>
      <c:doughnut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Region 1</c:v>
                </c:pt>
              </c:strCache>
            </c:strRef>
          </c:tx>
          <c:spPr>
            <a:solidFill>
              <a:srgbClr val="2E578C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1F62-0044-92B4-DFDCB069198C}"/>
              </c:ext>
            </c:extLst>
          </c:dPt>
          <c:dPt>
            <c:idx val="1"/>
            <c:bubble3D val="0"/>
            <c:spPr>
              <a:solidFill>
                <a:srgbClr val="5D9648"/>
              </a:solidFill>
              <a:ln w="9525" cap="flat">
                <a:solidFill>
                  <a:srgbClr val="F9F9F9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1F62-0044-92B4-DFDCB069198C}"/>
              </c:ext>
            </c:extLst>
          </c:dPt>
          <c:dPt>
            <c:idx val="2"/>
            <c:bubble3D val="0"/>
            <c:spPr>
              <a:solidFill>
                <a:srgbClr val="E7A13D"/>
              </a:solidFill>
              <a:ln w="9525" cap="flat">
                <a:solidFill>
                  <a:srgbClr val="F9F9F9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1F62-0044-92B4-DFDCB069198C}"/>
              </c:ext>
            </c:extLst>
          </c:dPt>
          <c:dPt>
            <c:idx val="3"/>
            <c:bubble3D val="0"/>
            <c:spPr>
              <a:solidFill>
                <a:srgbClr val="BC2D30"/>
              </a:solidFill>
              <a:ln w="9525" cap="flat">
                <a:solidFill>
                  <a:srgbClr val="F9F9F9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1F62-0044-92B4-DFDCB069198C}"/>
              </c:ext>
            </c:extLst>
          </c:dPt>
          <c:dLbls>
            <c:dLbl>
              <c:idx val="0"/>
              <c:layout>
                <c:manualLayout>
                  <c:x val="0.12726566708002957"/>
                  <c:y val="0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1110" b="0" i="0" u="none" strike="noStrike">
                      <a:solidFill>
                        <a:srgbClr val="000000"/>
                      </a:solidFill>
                      <a:latin typeface="Helvetica"/>
                    </a:defRPr>
                  </a:pPr>
                  <a:endParaRPr lang="pt-B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F62-0044-92B4-DFDCB069198C}"/>
                </c:ext>
              </c:extLst>
            </c:dLbl>
            <c:dLbl>
              <c:idx val="1"/>
              <c:layout>
                <c:manualLayout>
                  <c:x val="-0.1926660793294892"/>
                  <c:y val="0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1110" b="0" i="0" u="none" strike="noStrike">
                      <a:solidFill>
                        <a:srgbClr val="000000"/>
                      </a:solidFill>
                      <a:latin typeface="Helvetica"/>
                    </a:defRPr>
                  </a:pPr>
                  <a:endParaRPr lang="pt-B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F62-0044-92B4-DFDCB069198C}"/>
                </c:ext>
              </c:extLst>
            </c:dLbl>
            <c:dLbl>
              <c:idx val="2"/>
              <c:layout>
                <c:manualLayout>
                  <c:x val="-0.14494145417447812"/>
                  <c:y val="0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1110" b="0" i="0" u="none" strike="noStrike">
                      <a:solidFill>
                        <a:srgbClr val="000000"/>
                      </a:solidFill>
                      <a:latin typeface="Helvetica"/>
                    </a:defRPr>
                  </a:pPr>
                  <a:endParaRPr lang="pt-B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F62-0044-92B4-DFDCB069198C}"/>
                </c:ext>
              </c:extLst>
            </c:dLbl>
            <c:dLbl>
              <c:idx val="3"/>
              <c:layout>
                <c:manualLayout>
                  <c:x val="-0.15377934772170238"/>
                  <c:y val="0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1110" b="0" i="0" u="none" strike="noStrike">
                      <a:solidFill>
                        <a:srgbClr val="000000"/>
                      </a:solidFill>
                      <a:latin typeface="Helvetica"/>
                    </a:defRPr>
                  </a:pPr>
                  <a:endParaRPr lang="pt-B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F62-0044-92B4-DFDCB069198C}"/>
                </c:ext>
              </c:extLst>
            </c:dLbl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10" b="0" i="0" u="none" strike="noStrike">
                    <a:solidFill>
                      <a:srgbClr val="000000"/>
                    </a:solidFill>
                    <a:latin typeface="Helvetica"/>
                  </a:defRPr>
                </a:pPr>
                <a:endParaRPr lang="pt-B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Sheet1!$B$1:$E$1</c:f>
              <c:strCache>
                <c:ptCount val="4"/>
                <c:pt idx="0">
                  <c:v>FIBRA</c:v>
                </c:pt>
                <c:pt idx="1">
                  <c:v>FIBRA E RÁDIO</c:v>
                </c:pt>
                <c:pt idx="2">
                  <c:v>RÁDIO</c:v>
                </c:pt>
                <c:pt idx="3">
                  <c:v>SATÉLITE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137</c:v>
                </c:pt>
                <c:pt idx="1">
                  <c:v>8</c:v>
                </c:pt>
                <c:pt idx="2">
                  <c:v>24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F62-0044-92B4-DFDCB06919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07"/>
        <c:holeSize val="71"/>
      </c:doughnutChart>
      <c:spPr>
        <a:noFill/>
        <a:ln w="12700" cap="flat">
          <a:noFill/>
          <a:miter lim="400000"/>
        </a:ln>
        <a:effectLst/>
      </c:spPr>
    </c:plotArea>
    <c:legend>
      <c:legendPos val="r"/>
      <c:layout>
        <c:manualLayout>
          <c:xMode val="edge"/>
          <c:yMode val="edge"/>
          <c:x val="0.35932799999999998"/>
          <c:y val="0.40069900000000003"/>
          <c:w val="0.33407199999999998"/>
          <c:h val="0.16004299999999999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1900" b="0" i="0" u="none" strike="noStrike">
              <a:solidFill>
                <a:srgbClr val="000000"/>
              </a:solidFill>
              <a:latin typeface="Graphik Regular"/>
            </a:defRPr>
          </a:pPr>
          <a:endParaRPr lang="pt-BR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Shape 26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70" name="Shape 27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R" dirty="0"/>
          </a:p>
        </p:txBody>
      </p:sp>
    </p:spTree>
    <p:extLst>
      <p:ext uri="{BB962C8B-B14F-4D97-AF65-F5344CB8AC3E}">
        <p14:creationId xmlns:p14="http://schemas.microsoft.com/office/powerpoint/2010/main" val="190063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D65B6B-E407-4530-8C47-310C15C4868B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47015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D65B6B-E407-4530-8C47-310C15C4868B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01611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9878578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379051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"/>
            <a:ext cx="12196496" cy="13850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" name="Picture 8" descr="Picture 8"/>
          <p:cNvPicPr>
            <a:picLocks noChangeAspect="1"/>
          </p:cNvPicPr>
          <p:nvPr/>
        </p:nvPicPr>
        <p:blipFill>
          <a:blip r:embed="rId3"/>
          <a:srcRect l="48820"/>
          <a:stretch>
            <a:fillRect/>
          </a:stretch>
        </p:blipFill>
        <p:spPr>
          <a:xfrm>
            <a:off x="10328223" y="6239438"/>
            <a:ext cx="1128672" cy="618563"/>
          </a:xfrm>
          <a:prstGeom prst="rect">
            <a:avLst/>
          </a:prstGeom>
          <a:ln w="12700">
            <a:miter lim="400000"/>
          </a:ln>
        </p:spPr>
      </p:pic>
      <p:sp>
        <p:nvSpPr>
          <p:cNvPr id="10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737600" y="6356350"/>
            <a:ext cx="2844800" cy="3683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"/>
            <a:ext cx="12196496" cy="13850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Picture 8" descr="Picture 8"/>
          <p:cNvPicPr>
            <a:picLocks noChangeAspect="1"/>
          </p:cNvPicPr>
          <p:nvPr/>
        </p:nvPicPr>
        <p:blipFill>
          <a:blip r:embed="rId3"/>
          <a:srcRect l="48820"/>
          <a:stretch>
            <a:fillRect/>
          </a:stretch>
        </p:blipFill>
        <p:spPr>
          <a:xfrm>
            <a:off x="10328223" y="6239438"/>
            <a:ext cx="1128672" cy="6185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Picture 1" descr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1371600"/>
            <a:ext cx="12192001" cy="5525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2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1578" y="6239433"/>
            <a:ext cx="2205316" cy="618566"/>
          </a:xfrm>
          <a:prstGeom prst="rect">
            <a:avLst/>
          </a:prstGeom>
          <a:ln w="12700">
            <a:miter lim="400000"/>
          </a:ln>
        </p:spPr>
      </p:pic>
      <p:sp>
        <p:nvSpPr>
          <p:cNvPr id="11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737600" y="6356350"/>
            <a:ext cx="2844800" cy="3683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"/>
            <a:ext cx="12196496" cy="13850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1" name="Picture 8" descr="Picture 8"/>
          <p:cNvPicPr>
            <a:picLocks noChangeAspect="1"/>
          </p:cNvPicPr>
          <p:nvPr/>
        </p:nvPicPr>
        <p:blipFill>
          <a:blip r:embed="rId3"/>
          <a:srcRect l="48820"/>
          <a:stretch>
            <a:fillRect/>
          </a:stretch>
        </p:blipFill>
        <p:spPr>
          <a:xfrm>
            <a:off x="10328223" y="6239438"/>
            <a:ext cx="1128672" cy="6185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22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1578" y="6239433"/>
            <a:ext cx="2205316" cy="618566"/>
          </a:xfrm>
          <a:prstGeom prst="rect">
            <a:avLst/>
          </a:prstGeom>
          <a:ln w="12700">
            <a:miter lim="400000"/>
          </a:ln>
        </p:spPr>
      </p:pic>
      <p:sp>
        <p:nvSpPr>
          <p:cNvPr id="123" name="Picture Placeholder 4"/>
          <p:cNvSpPr>
            <a:spLocks noGrp="1"/>
          </p:cNvSpPr>
          <p:nvPr>
            <p:ph type="pic" idx="21"/>
          </p:nvPr>
        </p:nvSpPr>
        <p:spPr>
          <a:xfrm>
            <a:off x="0" y="1371600"/>
            <a:ext cx="12192000" cy="54864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2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737600" y="6356350"/>
            <a:ext cx="2844800" cy="3683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"/>
            <a:ext cx="12196496" cy="1385049"/>
          </a:xfrm>
          <a:prstGeom prst="rect">
            <a:avLst/>
          </a:prstGeom>
          <a:ln w="12700">
            <a:miter lim="400000"/>
          </a:ln>
        </p:spPr>
      </p:pic>
      <p:sp>
        <p:nvSpPr>
          <p:cNvPr id="1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737600" y="6356350"/>
            <a:ext cx="2844800" cy="3683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"/>
            <a:ext cx="12196496" cy="13850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40" name="Picture 1" descr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371600"/>
            <a:ext cx="12192001" cy="5525500"/>
          </a:xfrm>
          <a:prstGeom prst="rect">
            <a:avLst/>
          </a:prstGeom>
          <a:ln w="12700">
            <a:miter lim="400000"/>
          </a:ln>
        </p:spPr>
      </p:pic>
      <p:sp>
        <p:nvSpPr>
          <p:cNvPr id="14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737600" y="6356350"/>
            <a:ext cx="2844800" cy="3683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3"/>
          <p:cNvSpPr/>
          <p:nvPr/>
        </p:nvSpPr>
        <p:spPr>
          <a:xfrm>
            <a:off x="5916705" y="0"/>
            <a:ext cx="6275295" cy="6858000"/>
          </a:xfrm>
          <a:prstGeom prst="rect">
            <a:avLst/>
          </a:prstGeom>
          <a:solidFill>
            <a:srgbClr val="C6D865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lnSpc>
                <a:spcPct val="100000"/>
              </a:lnSpc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pic>
        <p:nvPicPr>
          <p:cNvPr id="149" name="Picture 10" descr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1578" y="6239433"/>
            <a:ext cx="2205316" cy="618566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Picture 12" descr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-45926"/>
            <a:ext cx="6131861" cy="69039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Picture 5" descr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1578" y="6239433"/>
            <a:ext cx="2205316" cy="618566"/>
          </a:xfrm>
          <a:prstGeom prst="rect">
            <a:avLst/>
          </a:prstGeom>
          <a:ln w="12700">
            <a:miter lim="400000"/>
          </a:ln>
        </p:spPr>
      </p:pic>
      <p:sp>
        <p:nvSpPr>
          <p:cNvPr id="15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737600" y="6356350"/>
            <a:ext cx="2844800" cy="3683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Rectangle 13"/>
          <p:cNvSpPr/>
          <p:nvPr/>
        </p:nvSpPr>
        <p:spPr>
          <a:xfrm>
            <a:off x="5916705" y="0"/>
            <a:ext cx="6275295" cy="6858000"/>
          </a:xfrm>
          <a:prstGeom prst="rect">
            <a:avLst/>
          </a:prstGeom>
          <a:solidFill>
            <a:srgbClr val="C6D865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lnSpc>
                <a:spcPct val="100000"/>
              </a:lnSpc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pic>
        <p:nvPicPr>
          <p:cNvPr id="160" name="Picture 10" descr="Picture 10"/>
          <p:cNvPicPr>
            <a:picLocks noChangeAspect="1"/>
          </p:cNvPicPr>
          <p:nvPr/>
        </p:nvPicPr>
        <p:blipFill>
          <a:blip r:embed="rId2"/>
          <a:srcRect l="50653"/>
          <a:stretch>
            <a:fillRect/>
          </a:stretch>
        </p:blipFill>
        <p:spPr>
          <a:xfrm>
            <a:off x="10368643" y="6239433"/>
            <a:ext cx="1088252" cy="6185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Picture 12" descr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-45926"/>
            <a:ext cx="6131861" cy="69039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2" name="Picture 5" descr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1578" y="6239433"/>
            <a:ext cx="2205316" cy="618566"/>
          </a:xfrm>
          <a:prstGeom prst="rect">
            <a:avLst/>
          </a:prstGeom>
          <a:ln w="12700">
            <a:miter lim="400000"/>
          </a:ln>
        </p:spPr>
      </p:pic>
      <p:sp>
        <p:nvSpPr>
          <p:cNvPr id="16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737600" y="6356350"/>
            <a:ext cx="2844800" cy="3683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Rectangle 13"/>
          <p:cNvSpPr/>
          <p:nvPr/>
        </p:nvSpPr>
        <p:spPr>
          <a:xfrm>
            <a:off x="5916705" y="0"/>
            <a:ext cx="6275295" cy="6858000"/>
          </a:xfrm>
          <a:prstGeom prst="rect">
            <a:avLst/>
          </a:prstGeom>
          <a:solidFill>
            <a:srgbClr val="C6D865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lnSpc>
                <a:spcPct val="100000"/>
              </a:lnSpc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pic>
        <p:nvPicPr>
          <p:cNvPr id="171" name="Picture 12" descr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-45926"/>
            <a:ext cx="6131861" cy="6903927"/>
          </a:xfrm>
          <a:prstGeom prst="rect">
            <a:avLst/>
          </a:prstGeom>
          <a:ln w="12700">
            <a:miter lim="400000"/>
          </a:ln>
        </p:spPr>
      </p:pic>
      <p:sp>
        <p:nvSpPr>
          <p:cNvPr id="1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737600" y="6356350"/>
            <a:ext cx="2844800" cy="3683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Picture 10" descr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1578" y="6239433"/>
            <a:ext cx="2205316" cy="618566"/>
          </a:xfrm>
          <a:prstGeom prst="rect">
            <a:avLst/>
          </a:prstGeom>
          <a:ln w="12700">
            <a:miter lim="400000"/>
          </a:ln>
        </p:spPr>
      </p:pic>
      <p:pic>
        <p:nvPicPr>
          <p:cNvPr id="180" name="Picture 12" descr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024282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1" name="Picture 5" descr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1578" y="6239433"/>
            <a:ext cx="2205316" cy="618566"/>
          </a:xfrm>
          <a:prstGeom prst="rect">
            <a:avLst/>
          </a:prstGeom>
          <a:ln w="12700">
            <a:miter lim="400000"/>
          </a:ln>
        </p:spPr>
      </p:pic>
      <p:sp>
        <p:nvSpPr>
          <p:cNvPr id="18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737600" y="6356350"/>
            <a:ext cx="2844800" cy="3683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Picture 10" descr="Picture 10"/>
          <p:cNvPicPr>
            <a:picLocks noChangeAspect="1"/>
          </p:cNvPicPr>
          <p:nvPr/>
        </p:nvPicPr>
        <p:blipFill>
          <a:blip r:embed="rId2"/>
          <a:srcRect l="49913"/>
          <a:stretch>
            <a:fillRect/>
          </a:stretch>
        </p:blipFill>
        <p:spPr>
          <a:xfrm>
            <a:off x="10352313" y="6239435"/>
            <a:ext cx="1104581" cy="618566"/>
          </a:xfrm>
          <a:prstGeom prst="rect">
            <a:avLst/>
          </a:prstGeom>
          <a:ln w="12700">
            <a:miter lim="400000"/>
          </a:ln>
        </p:spPr>
      </p:pic>
      <p:pic>
        <p:nvPicPr>
          <p:cNvPr id="190" name="Picture 12" descr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024282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1" name="Picture 5" descr="Picture 5"/>
          <p:cNvPicPr>
            <a:picLocks noChangeAspect="1"/>
          </p:cNvPicPr>
          <p:nvPr/>
        </p:nvPicPr>
        <p:blipFill>
          <a:blip r:embed="rId2"/>
          <a:srcRect l="49173"/>
          <a:stretch>
            <a:fillRect/>
          </a:stretch>
        </p:blipFill>
        <p:spPr>
          <a:xfrm>
            <a:off x="10335986" y="6239435"/>
            <a:ext cx="1120909" cy="618565"/>
          </a:xfrm>
          <a:prstGeom prst="rect">
            <a:avLst/>
          </a:prstGeom>
          <a:ln w="12700">
            <a:miter lim="400000"/>
          </a:ln>
        </p:spPr>
      </p:pic>
      <p:sp>
        <p:nvSpPr>
          <p:cNvPr id="19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737600" y="6356350"/>
            <a:ext cx="2844800" cy="3683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6483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2" name="Title 3"/>
          <p:cNvSpPr txBox="1"/>
          <p:nvPr/>
        </p:nvSpPr>
        <p:spPr>
          <a:xfrm>
            <a:off x="1569718" y="1122362"/>
            <a:ext cx="9052564" cy="6539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lnSpc>
                <a:spcPct val="90000"/>
              </a:lnSpc>
              <a:defRPr sz="4400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  </a:t>
            </a:r>
          </a:p>
        </p:txBody>
      </p:sp>
      <p:pic>
        <p:nvPicPr>
          <p:cNvPr id="23" name="Picture 10" descr="Picture 10"/>
          <p:cNvPicPr>
            <a:picLocks noChangeAspect="1"/>
          </p:cNvPicPr>
          <p:nvPr/>
        </p:nvPicPr>
        <p:blipFill>
          <a:blip r:embed="rId3"/>
          <a:srcRect l="47532"/>
          <a:stretch>
            <a:fillRect/>
          </a:stretch>
        </p:blipFill>
        <p:spPr>
          <a:xfrm>
            <a:off x="8686800" y="5443870"/>
            <a:ext cx="2352750" cy="990011"/>
          </a:xfrm>
          <a:prstGeom prst="rect">
            <a:avLst/>
          </a:prstGeom>
          <a:ln w="12700">
            <a:miter lim="400000"/>
          </a:ln>
        </p:spPr>
      </p:pic>
      <p:sp>
        <p:nvSpPr>
          <p:cNvPr id="2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681137" y="6429921"/>
            <a:ext cx="335867" cy="333089"/>
          </a:xfrm>
          <a:prstGeom prst="rect">
            <a:avLst/>
          </a:prstGeom>
        </p:spPr>
        <p:txBody>
          <a:bodyPr lIns="45719" tIns="45719" rIns="45719" bIns="45719"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Picture 12" descr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24282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0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737600" y="6356350"/>
            <a:ext cx="2844800" cy="3683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Picture 13" descr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1578" y="6239433"/>
            <a:ext cx="2205316" cy="61856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8" name="Picture 15" descr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0"/>
            <a:ext cx="1465731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09" name="Title Text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Title Text</a:t>
            </a:r>
          </a:p>
        </p:txBody>
      </p:sp>
      <p:sp>
        <p:nvSpPr>
          <p:cNvPr id="21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1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10600" y="6356350"/>
            <a:ext cx="335866" cy="333088"/>
          </a:xfrm>
          <a:prstGeom prst="rect">
            <a:avLst/>
          </a:prstGeom>
        </p:spPr>
        <p:txBody>
          <a:bodyPr lIns="45719" tIns="45719" rIns="45719" bIns="45719"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Picture 12" descr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03700"/>
            <a:ext cx="2654300" cy="2654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9" name="Picture 13" descr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1578" y="6239433"/>
            <a:ext cx="2205316" cy="618566"/>
          </a:xfrm>
          <a:prstGeom prst="rect">
            <a:avLst/>
          </a:prstGeom>
          <a:ln w="12700">
            <a:miter lim="400000"/>
          </a:ln>
        </p:spPr>
      </p:pic>
      <p:sp>
        <p:nvSpPr>
          <p:cNvPr id="220" name="Title Text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Title Text</a:t>
            </a:r>
          </a:p>
        </p:txBody>
      </p:sp>
      <p:sp>
        <p:nvSpPr>
          <p:cNvPr id="22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10600" y="6356350"/>
            <a:ext cx="335866" cy="333088"/>
          </a:xfrm>
          <a:prstGeom prst="rect">
            <a:avLst/>
          </a:prstGeom>
        </p:spPr>
        <p:txBody>
          <a:bodyPr lIns="45719" tIns="45719" rIns="45719" bIns="45719"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Picture 12" descr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03700"/>
            <a:ext cx="2654300" cy="2654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30" name="Picture 13" descr="Picture 13"/>
          <p:cNvPicPr>
            <a:picLocks noChangeAspect="1"/>
          </p:cNvPicPr>
          <p:nvPr/>
        </p:nvPicPr>
        <p:blipFill>
          <a:blip r:embed="rId3"/>
          <a:srcRect l="46211"/>
          <a:stretch>
            <a:fillRect/>
          </a:stretch>
        </p:blipFill>
        <p:spPr>
          <a:xfrm>
            <a:off x="10270670" y="6239428"/>
            <a:ext cx="1186224" cy="618565"/>
          </a:xfrm>
          <a:prstGeom prst="rect">
            <a:avLst/>
          </a:prstGeom>
          <a:ln w="12700">
            <a:miter lim="400000"/>
          </a:ln>
        </p:spPr>
      </p:pic>
      <p:sp>
        <p:nvSpPr>
          <p:cNvPr id="231" name="Title Text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Title Text</a:t>
            </a:r>
          </a:p>
        </p:txBody>
      </p:sp>
      <p:sp>
        <p:nvSpPr>
          <p:cNvPr id="23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10600" y="6356350"/>
            <a:ext cx="335866" cy="333088"/>
          </a:xfrm>
          <a:prstGeom prst="rect">
            <a:avLst/>
          </a:prstGeom>
        </p:spPr>
        <p:txBody>
          <a:bodyPr lIns="45719" tIns="45719" rIns="45719" bIns="45719"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Picture 12" descr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03700"/>
            <a:ext cx="2654300" cy="26543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itle Text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Title Text</a:t>
            </a:r>
          </a:p>
        </p:txBody>
      </p:sp>
      <p:sp>
        <p:nvSpPr>
          <p:cNvPr id="24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10600" y="6356350"/>
            <a:ext cx="335866" cy="333088"/>
          </a:xfrm>
          <a:prstGeom prst="rect">
            <a:avLst/>
          </a:prstGeom>
        </p:spPr>
        <p:txBody>
          <a:bodyPr lIns="45719" tIns="45719" rIns="45719" bIns="45719"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41" y="0"/>
            <a:ext cx="12196483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51" name="Title Text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Title Text</a:t>
            </a:r>
          </a:p>
        </p:txBody>
      </p:sp>
      <p:sp>
        <p:nvSpPr>
          <p:cNvPr id="25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10600" y="6356350"/>
            <a:ext cx="335866" cy="333088"/>
          </a:xfrm>
          <a:prstGeom prst="rect">
            <a:avLst/>
          </a:prstGeom>
        </p:spPr>
        <p:txBody>
          <a:bodyPr lIns="45719" tIns="45719" rIns="45719" bIns="45719"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41" y="0"/>
            <a:ext cx="12196483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61" name="Title Text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Title Text</a:t>
            </a:r>
          </a:p>
        </p:txBody>
      </p:sp>
      <p:sp>
        <p:nvSpPr>
          <p:cNvPr id="26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6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10600" y="6356350"/>
            <a:ext cx="335866" cy="333088"/>
          </a:xfrm>
          <a:prstGeom prst="rect">
            <a:avLst/>
          </a:prstGeom>
        </p:spPr>
        <p:txBody>
          <a:bodyPr lIns="45719" tIns="45719" rIns="45719" bIns="45719"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6483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2" name="Title 3"/>
          <p:cNvSpPr txBox="1"/>
          <p:nvPr/>
        </p:nvSpPr>
        <p:spPr>
          <a:xfrm>
            <a:off x="1569718" y="1122362"/>
            <a:ext cx="9052564" cy="6539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lnSpc>
                <a:spcPct val="90000"/>
              </a:lnSpc>
              <a:defRPr sz="4400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  </a:t>
            </a:r>
          </a:p>
        </p:txBody>
      </p:sp>
      <p:sp>
        <p:nvSpPr>
          <p:cNvPr id="3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681137" y="6429921"/>
            <a:ext cx="335867" cy="333089"/>
          </a:xfrm>
          <a:prstGeom prst="rect">
            <a:avLst/>
          </a:prstGeom>
        </p:spPr>
        <p:txBody>
          <a:bodyPr lIns="45719" tIns="45719" rIns="45719" bIns="45719"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5" descr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2621214"/>
          </a:xfrm>
          <a:prstGeom prst="rect">
            <a:avLst/>
          </a:prstGeom>
          <a:ln w="12700">
            <a:miter lim="400000"/>
          </a:ln>
        </p:spPr>
      </p:pic>
      <p:sp>
        <p:nvSpPr>
          <p:cNvPr id="41" name="Title 3"/>
          <p:cNvSpPr txBox="1"/>
          <p:nvPr/>
        </p:nvSpPr>
        <p:spPr>
          <a:xfrm>
            <a:off x="1569718" y="1122362"/>
            <a:ext cx="9052564" cy="6539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lnSpc>
                <a:spcPct val="90000"/>
              </a:lnSpc>
              <a:defRPr sz="4400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  </a:t>
            </a:r>
          </a:p>
        </p:txBody>
      </p:sp>
      <p:pic>
        <p:nvPicPr>
          <p:cNvPr id="42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1578" y="6239433"/>
            <a:ext cx="2205316" cy="618566"/>
          </a:xfrm>
          <a:prstGeom prst="rect">
            <a:avLst/>
          </a:prstGeom>
          <a:ln w="12700">
            <a:miter lim="400000"/>
          </a:ln>
        </p:spPr>
      </p:pic>
      <p:sp>
        <p:nvSpPr>
          <p:cNvPr id="4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681137" y="6429921"/>
            <a:ext cx="335867" cy="333089"/>
          </a:xfrm>
          <a:prstGeom prst="rect">
            <a:avLst/>
          </a:prstGeom>
        </p:spPr>
        <p:txBody>
          <a:bodyPr lIns="45719" tIns="45719" rIns="45719" bIns="45719"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5" descr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2621214"/>
          </a:xfrm>
          <a:prstGeom prst="rect">
            <a:avLst/>
          </a:prstGeom>
          <a:ln w="12700">
            <a:miter lim="400000"/>
          </a:ln>
        </p:spPr>
      </p:pic>
      <p:sp>
        <p:nvSpPr>
          <p:cNvPr id="51" name="Title 3"/>
          <p:cNvSpPr txBox="1"/>
          <p:nvPr/>
        </p:nvSpPr>
        <p:spPr>
          <a:xfrm>
            <a:off x="1569718" y="1122362"/>
            <a:ext cx="9052564" cy="6539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lnSpc>
                <a:spcPct val="90000"/>
              </a:lnSpc>
              <a:defRPr sz="4400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  </a:t>
            </a:r>
          </a:p>
        </p:txBody>
      </p:sp>
      <p:pic>
        <p:nvPicPr>
          <p:cNvPr id="52" name="Picture 6" descr="Picture 6"/>
          <p:cNvPicPr>
            <a:picLocks noChangeAspect="1"/>
          </p:cNvPicPr>
          <p:nvPr/>
        </p:nvPicPr>
        <p:blipFill>
          <a:blip r:embed="rId3"/>
          <a:srcRect l="51393"/>
          <a:stretch>
            <a:fillRect/>
          </a:stretch>
        </p:blipFill>
        <p:spPr>
          <a:xfrm>
            <a:off x="10384970" y="6239428"/>
            <a:ext cx="1071924" cy="618572"/>
          </a:xfrm>
          <a:prstGeom prst="rect">
            <a:avLst/>
          </a:prstGeom>
          <a:ln w="12700">
            <a:miter lim="400000"/>
          </a:ln>
        </p:spPr>
      </p:pic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681137" y="6429921"/>
            <a:ext cx="335867" cy="333089"/>
          </a:xfrm>
          <a:prstGeom prst="rect">
            <a:avLst/>
          </a:prstGeom>
        </p:spPr>
        <p:txBody>
          <a:bodyPr lIns="45719" tIns="45719" rIns="45719" bIns="45719"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5" descr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2621214"/>
          </a:xfrm>
          <a:prstGeom prst="rect">
            <a:avLst/>
          </a:prstGeom>
          <a:ln w="12700">
            <a:miter lim="400000"/>
          </a:ln>
        </p:spPr>
      </p:pic>
      <p:sp>
        <p:nvSpPr>
          <p:cNvPr id="61" name="Title 3"/>
          <p:cNvSpPr txBox="1"/>
          <p:nvPr/>
        </p:nvSpPr>
        <p:spPr>
          <a:xfrm>
            <a:off x="1569718" y="1122362"/>
            <a:ext cx="9052564" cy="6539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lnSpc>
                <a:spcPct val="90000"/>
              </a:lnSpc>
              <a:defRPr sz="4400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  </a:t>
            </a:r>
          </a:p>
        </p:txBody>
      </p:sp>
      <p:sp>
        <p:nvSpPr>
          <p:cNvPr id="6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681137" y="6429921"/>
            <a:ext cx="335867" cy="333089"/>
          </a:xfrm>
          <a:prstGeom prst="rect">
            <a:avLst/>
          </a:prstGeom>
        </p:spPr>
        <p:txBody>
          <a:bodyPr lIns="45719" tIns="45719" rIns="45719" bIns="45719"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"/>
            <a:ext cx="12196496" cy="1385049"/>
          </a:xfrm>
          <a:prstGeom prst="rect">
            <a:avLst/>
          </a:prstGeom>
          <a:ln w="12700">
            <a:miter lim="400000"/>
          </a:ln>
        </p:spPr>
      </p:pic>
      <p:pic>
        <p:nvPicPr>
          <p:cNvPr id="70" name="Picture 8" descr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1578" y="6239433"/>
            <a:ext cx="2205316" cy="618566"/>
          </a:xfrm>
          <a:prstGeom prst="rect">
            <a:avLst/>
          </a:prstGeom>
          <a:ln w="12700">
            <a:miter lim="400000"/>
          </a:ln>
        </p:spPr>
      </p:pic>
      <p:sp>
        <p:nvSpPr>
          <p:cNvPr id="7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737600" y="6356350"/>
            <a:ext cx="2844800" cy="3683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"/>
            <a:ext cx="12196496" cy="1385049"/>
          </a:xfrm>
          <a:prstGeom prst="rect">
            <a:avLst/>
          </a:prstGeom>
          <a:ln w="12700">
            <a:miter lim="400000"/>
          </a:ln>
        </p:spPr>
      </p:pic>
      <p:pic>
        <p:nvPicPr>
          <p:cNvPr id="79" name="Picture 8" descr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1578" y="6239433"/>
            <a:ext cx="2205316" cy="618566"/>
          </a:xfrm>
          <a:prstGeom prst="rect">
            <a:avLst/>
          </a:prstGeom>
          <a:ln w="12700">
            <a:miter lim="400000"/>
          </a:ln>
        </p:spPr>
      </p:pic>
      <p:pic>
        <p:nvPicPr>
          <p:cNvPr id="80" name="Picture 1" descr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1371600"/>
            <a:ext cx="12192001" cy="5525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1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1578" y="6239433"/>
            <a:ext cx="2205316" cy="618566"/>
          </a:xfrm>
          <a:prstGeom prst="rect">
            <a:avLst/>
          </a:prstGeom>
          <a:ln w="12700">
            <a:miter lim="400000"/>
          </a:ln>
        </p:spPr>
      </p:pic>
      <p:sp>
        <p:nvSpPr>
          <p:cNvPr id="8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737600" y="6356350"/>
            <a:ext cx="2844800" cy="3683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"/>
            <a:ext cx="12196496" cy="1385049"/>
          </a:xfrm>
          <a:prstGeom prst="rect">
            <a:avLst/>
          </a:prstGeom>
          <a:ln w="12700">
            <a:miter lim="400000"/>
          </a:ln>
        </p:spPr>
      </p:pic>
      <p:pic>
        <p:nvPicPr>
          <p:cNvPr id="90" name="Picture 8" descr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1578" y="6239433"/>
            <a:ext cx="2205316" cy="618566"/>
          </a:xfrm>
          <a:prstGeom prst="rect">
            <a:avLst/>
          </a:prstGeom>
          <a:ln w="12700">
            <a:miter lim="400000"/>
          </a:ln>
        </p:spPr>
      </p:pic>
      <p:pic>
        <p:nvPicPr>
          <p:cNvPr id="91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1578" y="6239433"/>
            <a:ext cx="2205316" cy="618566"/>
          </a:xfrm>
          <a:prstGeom prst="rect">
            <a:avLst/>
          </a:prstGeom>
          <a:ln w="12700">
            <a:miter lim="400000"/>
          </a:ln>
        </p:spPr>
      </p:pic>
      <p:sp>
        <p:nvSpPr>
          <p:cNvPr id="92" name="Picture Placeholder 4"/>
          <p:cNvSpPr>
            <a:spLocks noGrp="1"/>
          </p:cNvSpPr>
          <p:nvPr>
            <p:ph type="pic" idx="21"/>
          </p:nvPr>
        </p:nvSpPr>
        <p:spPr>
          <a:xfrm>
            <a:off x="0" y="1371600"/>
            <a:ext cx="12192000" cy="54864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9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737600" y="6356350"/>
            <a:ext cx="2844800" cy="3683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Picture 6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0" y="0"/>
            <a:ext cx="12196483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3"/>
          <p:cNvSpPr txBox="1"/>
          <p:nvPr/>
        </p:nvSpPr>
        <p:spPr>
          <a:xfrm>
            <a:off x="1569718" y="1122362"/>
            <a:ext cx="9052564" cy="6539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lnSpc>
                <a:spcPct val="90000"/>
              </a:lnSpc>
              <a:defRPr sz="4400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  </a:t>
            </a:r>
          </a:p>
        </p:txBody>
      </p:sp>
      <p:pic>
        <p:nvPicPr>
          <p:cNvPr id="4" name="Picture 10" descr="Picture 10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555391" y="5443870"/>
            <a:ext cx="4484160" cy="99001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itle Text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6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681137" y="6429921"/>
            <a:ext cx="335865" cy="333087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>
              <a:lnSpc>
                <a:spcPct val="100000"/>
              </a:lnSpc>
              <a:defRPr sz="1800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solidFill>
            <a:srgbClr val="000000"/>
          </a:solidFill>
          <a:uFillTx/>
          <a:latin typeface="Graphik Light"/>
          <a:ea typeface="Graphik Light"/>
          <a:cs typeface="Graphik Light"/>
          <a:sym typeface="Graphik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solidFill>
            <a:srgbClr val="000000"/>
          </a:solidFill>
          <a:uFillTx/>
          <a:latin typeface="Graphik Light"/>
          <a:ea typeface="Graphik Light"/>
          <a:cs typeface="Graphik Light"/>
          <a:sym typeface="Graphik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solidFill>
            <a:srgbClr val="000000"/>
          </a:solidFill>
          <a:uFillTx/>
          <a:latin typeface="Graphik Light"/>
          <a:ea typeface="Graphik Light"/>
          <a:cs typeface="Graphik Light"/>
          <a:sym typeface="Graphik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solidFill>
            <a:srgbClr val="000000"/>
          </a:solidFill>
          <a:uFillTx/>
          <a:latin typeface="Graphik Light"/>
          <a:ea typeface="Graphik Light"/>
          <a:cs typeface="Graphik Light"/>
          <a:sym typeface="Graphik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solidFill>
            <a:srgbClr val="000000"/>
          </a:solidFill>
          <a:uFillTx/>
          <a:latin typeface="Graphik Light"/>
          <a:ea typeface="Graphik Light"/>
          <a:cs typeface="Graphik Light"/>
          <a:sym typeface="Graphik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solidFill>
            <a:srgbClr val="000000"/>
          </a:solidFill>
          <a:uFillTx/>
          <a:latin typeface="Graphik Light"/>
          <a:ea typeface="Graphik Light"/>
          <a:cs typeface="Graphik Light"/>
          <a:sym typeface="Graphik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solidFill>
            <a:srgbClr val="000000"/>
          </a:solidFill>
          <a:uFillTx/>
          <a:latin typeface="Graphik Light"/>
          <a:ea typeface="Graphik Light"/>
          <a:cs typeface="Graphik Light"/>
          <a:sym typeface="Graphik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solidFill>
            <a:srgbClr val="000000"/>
          </a:solidFill>
          <a:uFillTx/>
          <a:latin typeface="Graphik Light"/>
          <a:ea typeface="Graphik Light"/>
          <a:cs typeface="Graphik Light"/>
          <a:sym typeface="Graphik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solidFill>
            <a:srgbClr val="000000"/>
          </a:solidFill>
          <a:uFillTx/>
          <a:latin typeface="Graphik Light"/>
          <a:ea typeface="Graphik Light"/>
          <a:cs typeface="Graphik Light"/>
          <a:sym typeface="Graphik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8" marR="0" indent="-320038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wjPjrMeCCo1250kVg1wCmo2-nkAE8C88/view?usp=drivesdk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emf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13" Type="http://schemas.openxmlformats.org/officeDocument/2006/relationships/hyperlink" Target="https://eace.org.br/" TargetMode="External"/><Relationship Id="rId3" Type="http://schemas.openxmlformats.org/officeDocument/2006/relationships/hyperlink" Target="https://open.spotify.com/show/7FsFRPxwYcRTS6gfJYvG7g?si=92a043e8e3eb4d74" TargetMode="External"/><Relationship Id="rId7" Type="http://schemas.openxmlformats.org/officeDocument/2006/relationships/hyperlink" Target="https://www.instagram.com/aprenderconectado.eace/" TargetMode="External"/><Relationship Id="rId12" Type="http://schemas.openxmlformats.org/officeDocument/2006/relationships/image" Target="../media/image2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emf"/><Relationship Id="rId11" Type="http://schemas.openxmlformats.org/officeDocument/2006/relationships/hyperlink" Target="https://www.linkedin.com/company/eace-aprender-conectado/" TargetMode="External"/><Relationship Id="rId5" Type="http://schemas.openxmlformats.org/officeDocument/2006/relationships/hyperlink" Target="https://www.facebook.com/profile.php?id=100090480849812" TargetMode="External"/><Relationship Id="rId10" Type="http://schemas.openxmlformats.org/officeDocument/2006/relationships/image" Target="../media/image26.emf"/><Relationship Id="rId4" Type="http://schemas.openxmlformats.org/officeDocument/2006/relationships/image" Target="../media/image23.emf"/><Relationship Id="rId9" Type="http://schemas.openxmlformats.org/officeDocument/2006/relationships/hyperlink" Target="https://www.youtube.com/@AprenderConectadoEACE" TargetMode="External"/><Relationship Id="rId14" Type="http://schemas.openxmlformats.org/officeDocument/2006/relationships/image" Target="../media/image28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hyperlink" Target="https://youtu.be/HEw5nzQvFtw?si=NKiwV0cvl62puGXP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TextBox 9"/>
          <p:cNvSpPr txBox="1">
            <a:spLocks noGrp="1"/>
          </p:cNvSpPr>
          <p:nvPr>
            <p:ph type="body" sz="quarter" idx="4294967295"/>
          </p:nvPr>
        </p:nvSpPr>
        <p:spPr>
          <a:xfrm>
            <a:off x="3186300" y="1801811"/>
            <a:ext cx="7275512" cy="162718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4800" spc="-200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r>
              <a:rPr lang="pt-PT" dirty="0">
                <a:latin typeface="Graphik Light" panose="020B0403030202060203" pitchFamily="34" charset="77"/>
              </a:rPr>
              <a:t>APRESENTAÇÃO</a:t>
            </a:r>
            <a:endParaRPr spc="-150" dirty="0">
              <a:latin typeface="Graphik Light" panose="020B0403030202060203" pitchFamily="34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4800" spc="-200">
                <a:solidFill>
                  <a:srgbClr val="FFFFFF"/>
                </a:solidFill>
                <a:latin typeface="Graphik Light"/>
                <a:ea typeface="Graphik Light"/>
                <a:cs typeface="Graphik Light"/>
                <a:sym typeface="Graphik Light"/>
              </a:defRPr>
            </a:pPr>
            <a:r>
              <a:rPr lang="pt-PT" b="1" dirty="0">
                <a:latin typeface="Graphik Semibold" panose="020B0503030202060203" pitchFamily="34" charset="77"/>
              </a:rPr>
              <a:t>EACE</a:t>
            </a:r>
            <a:endParaRPr b="1" dirty="0">
              <a:latin typeface="Graphik Semibold" panose="020B0503030202060203" pitchFamily="34" charset="77"/>
            </a:endParaRPr>
          </a:p>
        </p:txBody>
      </p:sp>
      <p:sp>
        <p:nvSpPr>
          <p:cNvPr id="274" name="Rectangle 10"/>
          <p:cNvSpPr/>
          <p:nvPr/>
        </p:nvSpPr>
        <p:spPr>
          <a:xfrm>
            <a:off x="2932384" y="1923445"/>
            <a:ext cx="149931" cy="1282264"/>
          </a:xfrm>
          <a:prstGeom prst="rect">
            <a:avLst/>
          </a:prstGeom>
          <a:solidFill>
            <a:srgbClr val="FFE61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lnSpc>
                <a:spcPct val="100000"/>
              </a:lnSpc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FEF974C-CD21-7678-2E28-DBF384A30BA4}"/>
              </a:ext>
            </a:extLst>
          </p:cNvPr>
          <p:cNvSpPr txBox="1"/>
          <p:nvPr/>
        </p:nvSpPr>
        <p:spPr>
          <a:xfrm>
            <a:off x="3343140" y="278223"/>
            <a:ext cx="8157980" cy="7389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ts val="5500"/>
              </a:lnSpc>
              <a:defRPr sz="4200" spc="-131">
                <a:solidFill>
                  <a:srgbClr val="FFFFFF"/>
                </a:solidFill>
                <a:latin typeface="Graphik Light"/>
                <a:ea typeface="Graphik Light"/>
                <a:cs typeface="Graphik Light"/>
                <a:sym typeface="Graphik Light"/>
              </a:defRPr>
            </a:lvl1pPr>
          </a:lstStyle>
          <a:p>
            <a:r>
              <a:rPr lang="pt-PT" dirty="0"/>
              <a:t>CONECTIVIDADE SIGNIFICATIVA</a:t>
            </a:r>
            <a:endParaRPr dirty="0"/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7ECF2863-6690-C245-7B1E-0F53CF20E928}"/>
              </a:ext>
            </a:extLst>
          </p:cNvPr>
          <p:cNvSpPr txBox="1"/>
          <p:nvPr/>
        </p:nvSpPr>
        <p:spPr>
          <a:xfrm>
            <a:off x="2787688" y="542178"/>
            <a:ext cx="651324" cy="467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4200">
                <a:solidFill>
                  <a:srgbClr val="FFE611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rPr lang="pt-PT" dirty="0"/>
              <a:t>4</a:t>
            </a:r>
            <a:r>
              <a:rPr dirty="0"/>
              <a:t>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C3FD5F4-0833-1DA2-2008-D45B915F3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369928"/>
            <a:ext cx="12165771" cy="5488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882289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9648363-0F79-9631-379E-AAF82DE79CEB}"/>
              </a:ext>
            </a:extLst>
          </p:cNvPr>
          <p:cNvSpPr/>
          <p:nvPr/>
        </p:nvSpPr>
        <p:spPr>
          <a:xfrm>
            <a:off x="8258312" y="329648"/>
            <a:ext cx="1778000" cy="939800"/>
          </a:xfrm>
          <a:prstGeom prst="rect">
            <a:avLst/>
          </a:prstGeom>
          <a:solidFill>
            <a:schemeClr val="accent1"/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13350BD-FDD4-0E76-6B6B-3DEC5F4AACB4}"/>
              </a:ext>
            </a:extLst>
          </p:cNvPr>
          <p:cNvSpPr/>
          <p:nvPr/>
        </p:nvSpPr>
        <p:spPr>
          <a:xfrm>
            <a:off x="10021652" y="329648"/>
            <a:ext cx="1778000" cy="939800"/>
          </a:xfrm>
          <a:prstGeom prst="rect">
            <a:avLst/>
          </a:prstGeom>
          <a:solidFill>
            <a:schemeClr val="accent6"/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FC6F3C-F1D3-54C4-5362-57D02A5207C0}"/>
              </a:ext>
            </a:extLst>
          </p:cNvPr>
          <p:cNvSpPr txBox="1"/>
          <p:nvPr/>
        </p:nvSpPr>
        <p:spPr>
          <a:xfrm>
            <a:off x="8258312" y="380448"/>
            <a:ext cx="1765300" cy="769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BR" sz="14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Lucida Fax Regular"/>
                <a:cs typeface="Lucida Fax Regular"/>
                <a:sym typeface="Lucida Fax Regular"/>
              </a:rPr>
              <a:t>PREVISÃO DE</a:t>
            </a:r>
            <a:br>
              <a:rPr kumimoji="0" lang="en-BR" sz="14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Lucida Fax Regular"/>
                <a:cs typeface="Lucida Fax Regular"/>
                <a:sym typeface="Lucida Fax Regular"/>
              </a:rPr>
            </a:br>
            <a:r>
              <a:rPr kumimoji="0" lang="en-BR" sz="14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Lucida Fax Regular"/>
                <a:cs typeface="Lucida Fax Regular"/>
                <a:sym typeface="Lucida Fax Regular"/>
              </a:rPr>
              <a:t>INVESTIMENTO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BR" sz="1600" b="1">
                <a:solidFill>
                  <a:schemeClr val="bg1"/>
                </a:solidFill>
                <a:latin typeface="+mj-lt"/>
              </a:rPr>
              <a:t>R$ 44M</a:t>
            </a:r>
            <a:endParaRPr kumimoji="0" lang="en-BR" sz="1600" b="1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Lucida Fax Regular"/>
              <a:cs typeface="Lucida Fax Regular"/>
              <a:sym typeface="Lucida Fax Regular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070E3B8-1C91-88C6-201D-EA32F7FE1477}"/>
              </a:ext>
            </a:extLst>
          </p:cNvPr>
          <p:cNvSpPr txBox="1"/>
          <p:nvPr/>
        </p:nvSpPr>
        <p:spPr>
          <a:xfrm>
            <a:off x="10036312" y="380448"/>
            <a:ext cx="1725240" cy="7848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BR" sz="14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Lucida Fax Regular"/>
                <a:cs typeface="Lucida Fax Regular"/>
                <a:sym typeface="Lucida Fax Regular"/>
              </a:rPr>
              <a:t>VALOR INVESTIDO</a:t>
            </a:r>
          </a:p>
          <a:p>
            <a:pPr marL="0" marR="0" indent="0" algn="ctr" defTabSz="914400" rtl="0" fontAlgn="auto" latinLnBrk="0" hangingPunct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BR" sz="1600" b="1">
                <a:solidFill>
                  <a:schemeClr val="bg1"/>
                </a:solidFill>
                <a:latin typeface="+mj-lt"/>
              </a:rPr>
              <a:t>R$ 32M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ACF81A-BBD4-D38D-4701-7F3144E2266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0" t="2615" r="1390" b="623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9091407B-54C4-5B27-5463-5E7E6D7EE8B5}"/>
              </a:ext>
            </a:extLst>
          </p:cNvPr>
          <p:cNvSpPr txBox="1"/>
          <p:nvPr/>
        </p:nvSpPr>
        <p:spPr>
          <a:xfrm>
            <a:off x="2654027" y="530014"/>
            <a:ext cx="4661173" cy="76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ts val="5500"/>
              </a:lnSpc>
              <a:defRPr sz="4200" spc="-131">
                <a:solidFill>
                  <a:srgbClr val="FFFFFF"/>
                </a:solidFill>
                <a:latin typeface="Graphik Light"/>
                <a:ea typeface="Graphik Light"/>
                <a:cs typeface="Graphik Light"/>
                <a:sym typeface="Graphik Light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t-PT" sz="2200" dirty="0">
                <a:latin typeface="Graphik Regular" panose="020B0503030202060203" pitchFamily="34" charset="77"/>
              </a:rPr>
              <a:t>INVESTIMENTO POR MUNICÍPIO</a:t>
            </a:r>
          </a:p>
          <a:p>
            <a:pPr algn="ctr">
              <a:lnSpc>
                <a:spcPct val="100000"/>
              </a:lnSpc>
            </a:pPr>
            <a:r>
              <a:rPr lang="pt-PT" sz="2200" dirty="0"/>
              <a:t>Valores projetados para 36 meses</a:t>
            </a:r>
            <a:endParaRPr sz="22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57A4DA0-07C8-FDBC-8B6C-FDB284CFB7E3}"/>
              </a:ext>
            </a:extLst>
          </p:cNvPr>
          <p:cNvSpPr/>
          <p:nvPr/>
        </p:nvSpPr>
        <p:spPr>
          <a:xfrm>
            <a:off x="8119164" y="429039"/>
            <a:ext cx="1778000" cy="939800"/>
          </a:xfrm>
          <a:prstGeom prst="rect">
            <a:avLst/>
          </a:prstGeom>
          <a:solidFill>
            <a:schemeClr val="accent1"/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DAB00B8-EC8E-88EC-F2A3-739A0DDBFDFF}"/>
              </a:ext>
            </a:extLst>
          </p:cNvPr>
          <p:cNvSpPr/>
          <p:nvPr/>
        </p:nvSpPr>
        <p:spPr>
          <a:xfrm>
            <a:off x="9882504" y="429039"/>
            <a:ext cx="1778000" cy="939800"/>
          </a:xfrm>
          <a:prstGeom prst="rect">
            <a:avLst/>
          </a:prstGeom>
          <a:solidFill>
            <a:schemeClr val="accent6"/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7A3878C-C016-CE8F-4F12-09823AF5A756}"/>
              </a:ext>
            </a:extLst>
          </p:cNvPr>
          <p:cNvSpPr txBox="1"/>
          <p:nvPr/>
        </p:nvSpPr>
        <p:spPr>
          <a:xfrm>
            <a:off x="8119164" y="532847"/>
            <a:ext cx="1765300" cy="7335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ts val="16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BR" sz="120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Graphik Regular" panose="020B0503030202060203" pitchFamily="34" charset="77"/>
                <a:sym typeface="Lucida Fax Regular"/>
              </a:rPr>
              <a:t>PREVISÃO DE</a:t>
            </a:r>
            <a:br>
              <a:rPr kumimoji="0" lang="en-BR" sz="120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Graphik Regular" panose="020B0503030202060203" pitchFamily="34" charset="77"/>
                <a:sym typeface="Lucida Fax Regular"/>
              </a:rPr>
            </a:br>
            <a:r>
              <a:rPr kumimoji="0" lang="en-BR" sz="120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Graphik Regular" panose="020B0503030202060203" pitchFamily="34" charset="77"/>
                <a:sym typeface="Lucida Fax Regular"/>
              </a:rPr>
              <a:t>INVESTIMENTO</a:t>
            </a:r>
          </a:p>
          <a:p>
            <a:pPr marL="0" marR="0" indent="0" algn="ctr" defTabSz="914400" rtl="0" fontAlgn="auto" latinLnBrk="0" hangingPunct="0">
              <a:lnSpc>
                <a:spcPts val="18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BR" sz="1600" b="1">
                <a:solidFill>
                  <a:schemeClr val="bg1"/>
                </a:solidFill>
                <a:latin typeface="Graphik Semibold" panose="020B0503030202060203" pitchFamily="34" charset="77"/>
              </a:rPr>
              <a:t>R$ 44,17M</a:t>
            </a:r>
            <a:endParaRPr kumimoji="0" lang="en-BR" sz="1600" b="1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Graphik Semibold" panose="020B0503030202060203" pitchFamily="34" charset="77"/>
              <a:sym typeface="Lucida Fax Regular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F6A10B4-544C-EFD5-4DCA-876969A559DF}"/>
              </a:ext>
            </a:extLst>
          </p:cNvPr>
          <p:cNvSpPr txBox="1"/>
          <p:nvPr/>
        </p:nvSpPr>
        <p:spPr>
          <a:xfrm>
            <a:off x="9909864" y="494741"/>
            <a:ext cx="1725240" cy="8232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BR" sz="130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Graphik Regular" panose="020B0503030202060203" pitchFamily="34" charset="77"/>
                <a:sym typeface="Lucida Fax Regular"/>
              </a:rPr>
              <a:t>VALOR </a:t>
            </a:r>
            <a:r>
              <a:rPr kumimoji="0" lang="pt-BR" sz="130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Graphik Regular" panose="020B0503030202060203" pitchFamily="34" charset="77"/>
                <a:sym typeface="Lucida Fax Regular"/>
              </a:rPr>
              <a:t>TOTAL </a:t>
            </a:r>
            <a:r>
              <a:rPr kumimoji="0" lang="en-BR" sz="130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Graphik Regular" panose="020B0503030202060203" pitchFamily="34" charset="77"/>
                <a:sym typeface="Lucida Fax Regular"/>
              </a:rPr>
              <a:t>INVESTIDO</a:t>
            </a:r>
            <a:endParaRPr kumimoji="0" lang="en-BR" sz="130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Graphik Regular" panose="020B0503030202060203" pitchFamily="34" charset="77"/>
              <a:sym typeface="Lucida Fax Regular"/>
            </a:endParaRPr>
          </a:p>
          <a:p>
            <a:pPr marL="0" marR="0" indent="0" algn="ctr" defTabSz="914400" rtl="0" fontAlgn="auto" latinLnBrk="0" hangingPunct="0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BR" sz="1600" b="1" dirty="0">
                <a:solidFill>
                  <a:schemeClr val="bg1"/>
                </a:solidFill>
                <a:latin typeface="Graphik Semibold" panose="020B0503030202060203" pitchFamily="34" charset="77"/>
              </a:rPr>
              <a:t>R$ 32,36M</a:t>
            </a:r>
          </a:p>
        </p:txBody>
      </p:sp>
    </p:spTree>
    <p:extLst>
      <p:ext uri="{BB962C8B-B14F-4D97-AF65-F5344CB8AC3E}">
        <p14:creationId xmlns:p14="http://schemas.microsoft.com/office/powerpoint/2010/main" val="4077304554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B2488898-FEE5-11E0-40D1-8D6362A251AD}"/>
              </a:ext>
            </a:extLst>
          </p:cNvPr>
          <p:cNvSpPr txBox="1"/>
          <p:nvPr/>
        </p:nvSpPr>
        <p:spPr>
          <a:xfrm>
            <a:off x="2114548" y="5696418"/>
            <a:ext cx="4076403" cy="613501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  <a:spcAft>
                <a:spcPts val="800"/>
              </a:spcAft>
            </a:pPr>
            <a:r>
              <a:rPr lang="pt-BR" sz="1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(*) Referência estabelecida pela Portaria Anatel Nº 2347 e premissa deliberada  na 16ª Reunião GAPE de 1 Mbps por matrícula (maior turno)</a:t>
            </a:r>
          </a:p>
          <a:p>
            <a:pPr>
              <a:lnSpc>
                <a:spcPts val="800"/>
              </a:lnSpc>
            </a:pPr>
            <a:r>
              <a:rPr lang="pt-BR" sz="1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(**) Sede do município não dispõe de </a:t>
            </a:r>
            <a:r>
              <a:rPr lang="pt-BR" sz="10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backhaul</a:t>
            </a:r>
            <a:r>
              <a:rPr lang="pt-BR" sz="1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por Fibra 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00B0BF1C-A40E-9227-C4D1-7687BC196F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5918502"/>
              </p:ext>
            </p:extLst>
          </p:nvPr>
        </p:nvGraphicFramePr>
        <p:xfrm>
          <a:off x="2183822" y="1179425"/>
          <a:ext cx="9213272" cy="437922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134233">
                  <a:extLst>
                    <a:ext uri="{9D8B030D-6E8A-4147-A177-3AD203B41FA5}">
                      <a16:colId xmlns:a16="http://schemas.microsoft.com/office/drawing/2014/main" val="2800049206"/>
                    </a:ext>
                  </a:extLst>
                </a:gridCol>
                <a:gridCol w="672908">
                  <a:extLst>
                    <a:ext uri="{9D8B030D-6E8A-4147-A177-3AD203B41FA5}">
                      <a16:colId xmlns:a16="http://schemas.microsoft.com/office/drawing/2014/main" val="235893278"/>
                    </a:ext>
                  </a:extLst>
                </a:gridCol>
                <a:gridCol w="731716">
                  <a:extLst>
                    <a:ext uri="{9D8B030D-6E8A-4147-A177-3AD203B41FA5}">
                      <a16:colId xmlns:a16="http://schemas.microsoft.com/office/drawing/2014/main" val="1623546758"/>
                    </a:ext>
                  </a:extLst>
                </a:gridCol>
                <a:gridCol w="754718">
                  <a:extLst>
                    <a:ext uri="{9D8B030D-6E8A-4147-A177-3AD203B41FA5}">
                      <a16:colId xmlns:a16="http://schemas.microsoft.com/office/drawing/2014/main" val="304877705"/>
                    </a:ext>
                  </a:extLst>
                </a:gridCol>
                <a:gridCol w="672908">
                  <a:extLst>
                    <a:ext uri="{9D8B030D-6E8A-4147-A177-3AD203B41FA5}">
                      <a16:colId xmlns:a16="http://schemas.microsoft.com/office/drawing/2014/main" val="102439926"/>
                    </a:ext>
                  </a:extLst>
                </a:gridCol>
                <a:gridCol w="1009165">
                  <a:extLst>
                    <a:ext uri="{9D8B030D-6E8A-4147-A177-3AD203B41FA5}">
                      <a16:colId xmlns:a16="http://schemas.microsoft.com/office/drawing/2014/main" val="4086697573"/>
                    </a:ext>
                  </a:extLst>
                </a:gridCol>
                <a:gridCol w="773989">
                  <a:extLst>
                    <a:ext uri="{9D8B030D-6E8A-4147-A177-3AD203B41FA5}">
                      <a16:colId xmlns:a16="http://schemas.microsoft.com/office/drawing/2014/main" val="335390652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773746317"/>
                    </a:ext>
                  </a:extLst>
                </a:gridCol>
                <a:gridCol w="1185029">
                  <a:extLst>
                    <a:ext uri="{9D8B030D-6E8A-4147-A177-3AD203B41FA5}">
                      <a16:colId xmlns:a16="http://schemas.microsoft.com/office/drawing/2014/main" val="3274899158"/>
                    </a:ext>
                  </a:extLst>
                </a:gridCol>
                <a:gridCol w="1059406">
                  <a:extLst>
                    <a:ext uri="{9D8B030D-6E8A-4147-A177-3AD203B41FA5}">
                      <a16:colId xmlns:a16="http://schemas.microsoft.com/office/drawing/2014/main" val="237713667"/>
                    </a:ext>
                  </a:extLst>
                </a:gridCol>
              </a:tblGrid>
              <a:tr h="571525">
                <a:tc>
                  <a:txBody>
                    <a:bodyPr/>
                    <a:lstStyle/>
                    <a:p>
                      <a:pPr marL="85725" indent="0" algn="ctr" fontAlgn="b"/>
                      <a:r>
                        <a:rPr lang="pt-BR" sz="1100" b="0" i="0" u="none" strike="noStrike" dirty="0">
                          <a:effectLst/>
                          <a:latin typeface="Graphik Medium" panose="020B0503030202060203" pitchFamily="34" charset="77"/>
                          <a:cs typeface="Arial" panose="020B0604020202020204" pitchFamily="34" charset="0"/>
                        </a:rPr>
                        <a:t>UF</a:t>
                      </a:r>
                      <a:br>
                        <a:rPr lang="pt-BR" sz="1100" b="0" i="0" u="none" strike="noStrike" dirty="0">
                          <a:effectLst/>
                          <a:latin typeface="Graphik Medium" panose="020B0503030202060203" pitchFamily="34" charset="77"/>
                          <a:cs typeface="Arial" panose="020B0604020202020204" pitchFamily="34" charset="0"/>
                        </a:rPr>
                      </a:br>
                      <a:r>
                        <a:rPr lang="pt-BR" sz="1100" b="0" i="0" u="none" strike="noStrike" dirty="0">
                          <a:effectLst/>
                          <a:latin typeface="Graphik Medium" panose="020B0503030202060203" pitchFamily="34" charset="77"/>
                          <a:cs typeface="Arial" panose="020B0604020202020204" pitchFamily="34" charset="0"/>
                        </a:rPr>
                        <a:t>Município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Graphik Medium" panose="020B0503030202060203" pitchFamily="34" charset="77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err="1">
                          <a:effectLst/>
                          <a:latin typeface="Graphik Medium" panose="020B0503030202060203" pitchFamily="34" charset="77"/>
                          <a:cs typeface="Arial" panose="020B0604020202020204" pitchFamily="34" charset="0"/>
                        </a:rPr>
                        <a:t>Qtde</a:t>
                      </a:r>
                      <a:br>
                        <a:rPr lang="pt-BR" sz="1100" b="0" i="0" u="none" strike="noStrike" dirty="0">
                          <a:effectLst/>
                          <a:latin typeface="Graphik Medium" panose="020B0503030202060203" pitchFamily="34" charset="77"/>
                          <a:cs typeface="Arial" panose="020B0604020202020204" pitchFamily="34" charset="0"/>
                        </a:rPr>
                      </a:br>
                      <a:r>
                        <a:rPr lang="pt-BR" sz="1100" b="0" i="0" u="none" strike="noStrike" dirty="0">
                          <a:effectLst/>
                          <a:latin typeface="Graphik Medium" panose="020B0503030202060203" pitchFamily="34" charset="77"/>
                          <a:cs typeface="Arial" panose="020B0604020202020204" pitchFamily="34" charset="0"/>
                        </a:rPr>
                        <a:t>Escolas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Graphik Medium" panose="020B0503030202060203" pitchFamily="34" charset="77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err="1">
                          <a:effectLst/>
                          <a:latin typeface="Graphik Medium" panose="020B0503030202060203" pitchFamily="34" charset="77"/>
                          <a:cs typeface="Arial" panose="020B0604020202020204" pitchFamily="34" charset="0"/>
                        </a:rPr>
                        <a:t>Qtde</a:t>
                      </a:r>
                      <a:br>
                        <a:rPr lang="pt-BR" sz="1100" b="0" i="0" u="none" strike="noStrike" dirty="0">
                          <a:effectLst/>
                          <a:latin typeface="Graphik Medium" panose="020B0503030202060203" pitchFamily="34" charset="77"/>
                          <a:cs typeface="Arial" panose="020B0604020202020204" pitchFamily="34" charset="0"/>
                        </a:rPr>
                      </a:br>
                      <a:r>
                        <a:rPr lang="pt-BR" sz="1100" b="0" i="0" u="none" strike="noStrike" dirty="0">
                          <a:effectLst/>
                          <a:latin typeface="Graphik Medium" panose="020B0503030202060203" pitchFamily="34" charset="77"/>
                          <a:cs typeface="Arial" panose="020B0604020202020204" pitchFamily="34" charset="0"/>
                        </a:rPr>
                        <a:t>Matrículas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Graphik Medium" panose="020B0503030202060203" pitchFamily="34" charset="77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raphik Medium" panose="020B0503030202060203" pitchFamily="34" charset="77"/>
                          <a:cs typeface="Arial" panose="020B0604020202020204" pitchFamily="34" charset="0"/>
                        </a:rPr>
                        <a:t>Vistorias</a:t>
                      </a:r>
                    </a:p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raphik Medium" panose="020B0503030202060203" pitchFamily="34" charset="77"/>
                          <a:cs typeface="Arial" panose="020B0604020202020204" pitchFamily="34" charset="0"/>
                        </a:rPr>
                        <a:t> realizadas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Graphik Medium" panose="020B0503030202060203" pitchFamily="34" charset="77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raphik Medium" panose="020B0503030202060203" pitchFamily="34" charset="77"/>
                          <a:cs typeface="Arial" panose="020B0604020202020204" pitchFamily="34" charset="0"/>
                        </a:rPr>
                        <a:t>C/ Energia</a:t>
                      </a:r>
                    </a:p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raphik Medium" panose="020B0503030202060203" pitchFamily="34" charset="77"/>
                          <a:cs typeface="Arial" panose="020B0604020202020204" pitchFamily="34" charset="0"/>
                        </a:rPr>
                        <a:t>(Rede Pública)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raphik Medium" panose="020B0503030202060203" pitchFamily="34" charset="77"/>
                          <a:cs typeface="Arial" panose="020B0604020202020204" pitchFamily="34" charset="0"/>
                        </a:rPr>
                        <a:t>Sem</a:t>
                      </a:r>
                      <a:b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raphik Medium" panose="020B0503030202060203" pitchFamily="34" charset="77"/>
                          <a:cs typeface="Arial" panose="020B0604020202020204" pitchFamily="34" charset="0"/>
                        </a:rPr>
                      </a:br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raphik Medium" panose="020B0503030202060203" pitchFamily="34" charset="77"/>
                          <a:cs typeface="Arial" panose="020B0604020202020204" pitchFamily="34" charset="0"/>
                        </a:rPr>
                        <a:t>Internet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raphik Medium" panose="020B0503030202060203" pitchFamily="34" charset="77"/>
                          <a:cs typeface="Arial" panose="020B0604020202020204" pitchFamily="34" charset="0"/>
                        </a:rPr>
                        <a:t>C/ Internet</a:t>
                      </a:r>
                    </a:p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raphik Medium" panose="020B0503030202060203" pitchFamily="34" charset="77"/>
                          <a:cs typeface="Arial" panose="020B0604020202020204" pitchFamily="34" charset="0"/>
                        </a:rPr>
                        <a:t>velocidade insuficiente*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raphik Medium" panose="020B0503030202060203" pitchFamily="34" charset="77"/>
                          <a:cs typeface="Arial" panose="020B0604020202020204" pitchFamily="34" charset="0"/>
                        </a:rPr>
                        <a:t>C/ Internet velocidade suficiente*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23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raphik Medium" panose="020B0503030202060203" pitchFamily="34" charset="77"/>
                          <a:cs typeface="Arial" panose="020B0604020202020204" pitchFamily="34" charset="0"/>
                        </a:rPr>
                        <a:t>C/ Cobertura Wi-Fi adequada*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8631011"/>
                  </a:ext>
                </a:extLst>
              </a:tr>
              <a:tr h="398877">
                <a:tc>
                  <a:txBody>
                    <a:bodyPr/>
                    <a:lstStyle/>
                    <a:p>
                      <a:pPr marL="85725" indent="0" algn="l" defTabSz="914400" rtl="0" eaLnBrk="1" fontAlgn="b" latinLnBrk="0" hangingPunct="1"/>
                      <a:r>
                        <a:rPr lang="pt-BR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AM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968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499.317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970272"/>
                  </a:ext>
                </a:extLst>
              </a:tr>
              <a:tr h="276065">
                <a:tc>
                  <a:txBody>
                    <a:bodyPr/>
                    <a:lstStyle/>
                    <a:p>
                      <a:pPr marL="85725" indent="0" algn="l" defTabSz="914400" rtl="0" eaLnBrk="1" fontAlgn="b" latinLnBrk="0" hangingPunct="1"/>
                      <a:r>
                        <a:rPr lang="pt-BR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Manaus</a:t>
                      </a:r>
                    </a:p>
                  </a:txBody>
                  <a:tcPr marL="952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745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459.769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0952578"/>
                  </a:ext>
                </a:extLst>
              </a:tr>
              <a:tr h="276065">
                <a:tc>
                  <a:txBody>
                    <a:bodyPr/>
                    <a:lstStyle/>
                    <a:p>
                      <a:pPr marL="85725" indent="0" algn="l" defTabSz="914400" rtl="0" eaLnBrk="1" fontAlgn="b" latinLnBrk="0" hangingPunct="1"/>
                      <a:r>
                        <a:rPr lang="pt-BR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Manicoré**</a:t>
                      </a:r>
                    </a:p>
                  </a:txBody>
                  <a:tcPr marL="952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162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16.285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23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2371732"/>
                  </a:ext>
                </a:extLst>
              </a:tr>
              <a:tr h="276065">
                <a:tc>
                  <a:txBody>
                    <a:bodyPr/>
                    <a:lstStyle/>
                    <a:p>
                      <a:pPr marL="85725" indent="0" algn="l" defTabSz="914400" rtl="0" eaLnBrk="1" fontAlgn="b" latinLnBrk="0" hangingPunct="1"/>
                      <a:r>
                        <a:rPr lang="pt-BR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Tabatinga**</a:t>
                      </a:r>
                    </a:p>
                  </a:txBody>
                  <a:tcPr marL="952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23.263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23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2399978"/>
                  </a:ext>
                </a:extLst>
              </a:tr>
              <a:tr h="276065">
                <a:tc>
                  <a:txBody>
                    <a:bodyPr/>
                    <a:lstStyle/>
                    <a:p>
                      <a:pPr marL="85725" indent="0" algn="l" defTabSz="914400" rtl="0" eaLnBrk="1" fontAlgn="b" latinLnBrk="0" hangingPunct="1"/>
                      <a:r>
                        <a:rPr lang="pt-BR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1.051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182.519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1.051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227869"/>
                  </a:ext>
                </a:extLst>
              </a:tr>
              <a:tr h="276065">
                <a:tc>
                  <a:txBody>
                    <a:bodyPr/>
                    <a:lstStyle/>
                    <a:p>
                      <a:pPr marL="85725" indent="0" algn="l" defTabSz="914400" rtl="0" eaLnBrk="1" fontAlgn="b" latinLnBrk="0" hangingPunct="1"/>
                      <a:r>
                        <a:rPr lang="pt-BR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Afuá**</a:t>
                      </a:r>
                    </a:p>
                  </a:txBody>
                  <a:tcPr marL="952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14.154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23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4398933"/>
                  </a:ext>
                </a:extLst>
              </a:tr>
              <a:tr h="276065">
                <a:tc>
                  <a:txBody>
                    <a:bodyPr/>
                    <a:lstStyle/>
                    <a:p>
                      <a:pPr marL="85725" indent="0" algn="l" defTabSz="914400" rtl="0" eaLnBrk="1" fontAlgn="b" latinLnBrk="0" hangingPunct="1"/>
                      <a:r>
                        <a:rPr lang="pt-BR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Breves**</a:t>
                      </a:r>
                    </a:p>
                  </a:txBody>
                  <a:tcPr marL="952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252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41.787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23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4426747"/>
                  </a:ext>
                </a:extLst>
              </a:tr>
              <a:tr h="276065">
                <a:tc>
                  <a:txBody>
                    <a:bodyPr/>
                    <a:lstStyle/>
                    <a:p>
                      <a:pPr marL="85725" indent="0" algn="l" defTabSz="914400" rtl="0" eaLnBrk="1" fontAlgn="b" latinLnBrk="0" hangingPunct="1"/>
                      <a:r>
                        <a:rPr lang="pt-BR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Portel**</a:t>
                      </a:r>
                    </a:p>
                  </a:txBody>
                  <a:tcPr marL="952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165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23.382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23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8394813"/>
                  </a:ext>
                </a:extLst>
              </a:tr>
              <a:tr h="366528">
                <a:tc>
                  <a:txBody>
                    <a:bodyPr/>
                    <a:lstStyle/>
                    <a:p>
                      <a:pPr marL="85725" indent="0" algn="l" defTabSz="914400" rtl="0" eaLnBrk="1" fontAlgn="b" latinLnBrk="0" hangingPunct="1"/>
                      <a:r>
                        <a:rPr lang="pt-BR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Porto de Moz**</a:t>
                      </a:r>
                    </a:p>
                  </a:txBody>
                  <a:tcPr marL="952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17.469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23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3501031"/>
                  </a:ext>
                </a:extLst>
              </a:tr>
              <a:tr h="276065">
                <a:tc>
                  <a:txBody>
                    <a:bodyPr/>
                    <a:lstStyle/>
                    <a:p>
                      <a:pPr marL="85725" indent="0" algn="l" defTabSz="914400" rtl="0" eaLnBrk="1" fontAlgn="b" latinLnBrk="0" hangingPunct="1"/>
                      <a:r>
                        <a:rPr lang="pt-BR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Santarém</a:t>
                      </a:r>
                    </a:p>
                  </a:txBody>
                  <a:tcPr marL="952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442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85.727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23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8772472"/>
                  </a:ext>
                </a:extLst>
              </a:tr>
              <a:tr h="276065">
                <a:tc>
                  <a:txBody>
                    <a:bodyPr/>
                    <a:lstStyle/>
                    <a:p>
                      <a:pPr marL="85725" indent="0" algn="l" defTabSz="914400" rtl="0" eaLnBrk="1" fontAlgn="b" latinLnBrk="0" hangingPunct="1"/>
                      <a:r>
                        <a:rPr lang="pt-BR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PB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297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113.612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5060190"/>
                  </a:ext>
                </a:extLst>
              </a:tr>
              <a:tr h="276065">
                <a:tc>
                  <a:txBody>
                    <a:bodyPr/>
                    <a:lstStyle/>
                    <a:p>
                      <a:pPr marL="85725" indent="0" algn="l" defTabSz="914400" rtl="0" eaLnBrk="1" fontAlgn="b" latinLnBrk="0" hangingPunct="1"/>
                      <a:r>
                        <a:rPr lang="pt-BR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João Pessoa</a:t>
                      </a:r>
                    </a:p>
                  </a:txBody>
                  <a:tcPr marL="952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297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113.612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23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2035778"/>
                  </a:ext>
                </a:extLst>
              </a:tr>
              <a:tr h="276065">
                <a:tc>
                  <a:txBody>
                    <a:bodyPr/>
                    <a:lstStyle/>
                    <a:p>
                      <a:pPr marL="0" indent="0" algn="l" defTabSz="914400" rtl="0" eaLnBrk="1" fontAlgn="b" latinLnBrk="0" hangingPunct="1"/>
                      <a:r>
                        <a:rPr lang="pt-BR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TOTAL</a:t>
                      </a:r>
                    </a:p>
                  </a:txBody>
                  <a:tcPr marL="952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2.316***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795.448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2.316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23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5435238"/>
                  </a:ext>
                </a:extLst>
              </a:tr>
            </a:tbl>
          </a:graphicData>
        </a:graphic>
      </p:graphicFrame>
      <p:sp>
        <p:nvSpPr>
          <p:cNvPr id="4" name="CaixaDeTexto 2">
            <a:extLst>
              <a:ext uri="{FF2B5EF4-FFF2-40B4-BE49-F238E27FC236}">
                <a16:creationId xmlns:a16="http://schemas.microsoft.com/office/drawing/2014/main" id="{E9AF2A41-E3EA-F07A-A2BB-59A7CF422E9B}"/>
              </a:ext>
            </a:extLst>
          </p:cNvPr>
          <p:cNvSpPr txBox="1"/>
          <p:nvPr/>
        </p:nvSpPr>
        <p:spPr>
          <a:xfrm>
            <a:off x="6038848" y="5680272"/>
            <a:ext cx="3197416" cy="553998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  <a:spcAft>
                <a:spcPts val="800"/>
              </a:spcAft>
            </a:pPr>
            <a:r>
              <a:rPr lang="pt-BR" sz="1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(***) Atualização com dados do Censo 2022:</a:t>
            </a:r>
            <a:br>
              <a:rPr lang="pt-BR" sz="1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Manaus (-1), Manicoré (+1), Tabatinga (+1), Breves (-10), Portel (-2), Porto de Moz (+1), Santarém (+3)</a:t>
            </a:r>
          </a:p>
        </p:txBody>
      </p:sp>
      <p:sp>
        <p:nvSpPr>
          <p:cNvPr id="5" name="Straight Connector 12">
            <a:extLst>
              <a:ext uri="{FF2B5EF4-FFF2-40B4-BE49-F238E27FC236}">
                <a16:creationId xmlns:a16="http://schemas.microsoft.com/office/drawing/2014/main" id="{E5E97CB6-F570-F3B4-121A-40FCC0AB40B0}"/>
              </a:ext>
            </a:extLst>
          </p:cNvPr>
          <p:cNvSpPr/>
          <p:nvPr/>
        </p:nvSpPr>
        <p:spPr>
          <a:xfrm>
            <a:off x="2171700" y="864186"/>
            <a:ext cx="9217025" cy="0"/>
          </a:xfrm>
          <a:prstGeom prst="line">
            <a:avLst/>
          </a:prstGeom>
          <a:ln w="22225">
            <a:solidFill>
              <a:srgbClr val="0195D6"/>
            </a:solidFill>
            <a:miter/>
          </a:ln>
        </p:spPr>
        <p:txBody>
          <a:bodyPr lIns="45718" tIns="45718" rIns="45718" bIns="45718"/>
          <a:lstStyle/>
          <a:p>
            <a:pPr>
              <a:lnSpc>
                <a:spcPct val="100000"/>
              </a:lnSpc>
              <a:defRPr sz="18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FF95121B-FABE-7674-6372-6BFAF0060194}"/>
              </a:ext>
            </a:extLst>
          </p:cNvPr>
          <p:cNvSpPr txBox="1"/>
          <p:nvPr/>
        </p:nvSpPr>
        <p:spPr>
          <a:xfrm rot="16200000">
            <a:off x="-356587" y="1022804"/>
            <a:ext cx="2512656" cy="467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4200">
                <a:solidFill>
                  <a:srgbClr val="FFE611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rPr lang="pt-PT" spc="-150" dirty="0"/>
              <a:t>FASE</a:t>
            </a:r>
            <a:r>
              <a:rPr lang="pt-PT" dirty="0"/>
              <a:t> 2</a:t>
            </a:r>
            <a:endParaRPr dirty="0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6700CDFE-4ED0-3350-D15D-C5F686C4436E}"/>
              </a:ext>
            </a:extLst>
          </p:cNvPr>
          <p:cNvSpPr txBox="1"/>
          <p:nvPr/>
        </p:nvSpPr>
        <p:spPr>
          <a:xfrm>
            <a:off x="2171699" y="396865"/>
            <a:ext cx="9217025" cy="438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2800">
                <a:solidFill>
                  <a:srgbClr val="0195D6"/>
                </a:solidFill>
                <a:latin typeface="Graphik Light"/>
                <a:ea typeface="Graphik Light"/>
                <a:cs typeface="Graphik Light"/>
                <a:sym typeface="Graphik Light"/>
              </a:defRPr>
            </a:lvl1pPr>
          </a:lstStyle>
          <a:p>
            <a:r>
              <a:rPr lang="pt-PT" sz="2400" dirty="0"/>
              <a:t>VISTORIAS CONCLUÍDAS - AGUARDA DELIBERAÇÕES DO GAPE</a:t>
            </a: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3676713500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2">
            <a:extLst>
              <a:ext uri="{FF2B5EF4-FFF2-40B4-BE49-F238E27FC236}">
                <a16:creationId xmlns:a16="http://schemas.microsoft.com/office/drawing/2014/main" id="{7BCFF74B-2B3C-A451-87DE-910E6A0738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5839215"/>
              </p:ext>
            </p:extLst>
          </p:nvPr>
        </p:nvGraphicFramePr>
        <p:xfrm>
          <a:off x="1701800" y="1252982"/>
          <a:ext cx="9981914" cy="434772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76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37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07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68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2228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461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239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065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12234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08717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620726">
                <a:tc>
                  <a:txBody>
                    <a:bodyPr/>
                    <a:lstStyle/>
                    <a:p>
                      <a:pPr marL="92710" algn="ctr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Arial"/>
                          <a:cs typeface="Arial"/>
                        </a:rPr>
                        <a:t>Região</a:t>
                      </a:r>
                      <a:r>
                        <a:rPr sz="1100" b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|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5" dirty="0">
                          <a:latin typeface="Arial"/>
                          <a:cs typeface="Arial"/>
                        </a:rPr>
                        <a:t>UF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44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b="1" spc="-10" dirty="0">
                          <a:latin typeface="Arial"/>
                          <a:cs typeface="Arial"/>
                        </a:rPr>
                        <a:t>Municípios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445" marB="0" anchor="ctr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100" b="1" spc="-10" dirty="0">
                          <a:latin typeface="Arial"/>
                          <a:cs typeface="Arial"/>
                        </a:rPr>
                        <a:t>Escolas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445" marB="0" anchor="ctr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b="1" spc="-10" dirty="0">
                          <a:latin typeface="Arial"/>
                          <a:cs typeface="Arial"/>
                        </a:rPr>
                        <a:t>Matrículas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445" marB="0" anchor="ctr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marL="111125"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100" b="1" spc="-10" dirty="0">
                          <a:latin typeface="Arial"/>
                          <a:cs typeface="Arial"/>
                        </a:rPr>
                        <a:t>Vistorias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85725" algn="ctr">
                        <a:lnSpc>
                          <a:spcPct val="100000"/>
                        </a:lnSpc>
                      </a:pPr>
                      <a:r>
                        <a:rPr sz="1100" b="1" spc="-10" dirty="0">
                          <a:latin typeface="Arial"/>
                          <a:cs typeface="Arial"/>
                        </a:rPr>
                        <a:t>realizadas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95885" marB="0" anchor="ctr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1100" b="1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%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445" marB="0" anchor="ctr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marL="106045"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100" b="1" dirty="0">
                          <a:latin typeface="Arial"/>
                          <a:cs typeface="Arial"/>
                        </a:rPr>
                        <a:t>Com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Energia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48260" algn="ctr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Arial"/>
                          <a:cs typeface="Arial"/>
                        </a:rPr>
                        <a:t>(Rede</a:t>
                      </a:r>
                      <a:r>
                        <a:rPr sz="11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Pública)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95885" marB="0" anchor="ctr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Arial"/>
                          <a:cs typeface="Arial"/>
                        </a:rPr>
                        <a:t>Sem</a:t>
                      </a:r>
                      <a:br>
                        <a:rPr lang="pt-PT" sz="1100" b="1" spc="-20" dirty="0">
                          <a:latin typeface="Arial"/>
                          <a:cs typeface="Arial"/>
                        </a:rPr>
                      </a:br>
                      <a:r>
                        <a:rPr sz="1100" b="1" spc="-10" dirty="0">
                          <a:latin typeface="Arial"/>
                          <a:cs typeface="Arial"/>
                        </a:rPr>
                        <a:t>Internet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445" marB="0" anchor="ctr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135255" marR="128905" algn="ctr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Arial"/>
                          <a:cs typeface="Arial"/>
                        </a:rPr>
                        <a:t>Com</a:t>
                      </a:r>
                      <a:r>
                        <a:rPr sz="11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Internet velocidade insuficiente*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211454" marR="127635" indent="-76200" algn="ctr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Arial"/>
                          <a:cs typeface="Arial"/>
                        </a:rPr>
                        <a:t>Com</a:t>
                      </a:r>
                      <a:r>
                        <a:rPr sz="11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Internet velocidade suficiente*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100" b="1" dirty="0">
                          <a:latin typeface="Arial"/>
                          <a:cs typeface="Arial"/>
                        </a:rPr>
                        <a:t>Com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Cobertura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13970" algn="ctr">
                        <a:lnSpc>
                          <a:spcPct val="100000"/>
                        </a:lnSpc>
                      </a:pPr>
                      <a:r>
                        <a:rPr sz="1100" b="1" spc="-10" dirty="0">
                          <a:latin typeface="Arial"/>
                          <a:cs typeface="Arial"/>
                        </a:rPr>
                        <a:t>Wi-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Fi</a:t>
                      </a:r>
                      <a:r>
                        <a:rPr sz="1100" b="1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adequada*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95885" marB="0" anchor="ctr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568"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b="1" spc="-10" dirty="0">
                          <a:latin typeface="Arial"/>
                          <a:cs typeface="Arial"/>
                        </a:rPr>
                        <a:t>Nordeste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69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200" b="1" spc="-25" dirty="0">
                          <a:latin typeface="Arial"/>
                          <a:cs typeface="Arial"/>
                        </a:rPr>
                        <a:t>602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69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200" b="1" spc="-10" dirty="0">
                          <a:latin typeface="Arial"/>
                          <a:cs typeface="Arial"/>
                        </a:rPr>
                        <a:t>69.203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69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200" b="1" spc="-25" dirty="0">
                          <a:latin typeface="Arial"/>
                          <a:cs typeface="Arial"/>
                        </a:rPr>
                        <a:t>602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25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200" b="1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25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1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1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1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1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1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568">
                <a:tc>
                  <a:txBody>
                    <a:bodyPr/>
                    <a:lstStyle/>
                    <a:p>
                      <a:pPr marL="181610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1200" spc="-25" dirty="0">
                          <a:latin typeface="Arial"/>
                          <a:cs typeface="Arial"/>
                        </a:rPr>
                        <a:t>BA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95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1200" spc="-25" dirty="0">
                          <a:latin typeface="Arial"/>
                          <a:cs typeface="Arial"/>
                        </a:rPr>
                        <a:t>239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30.305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200" spc="-25" dirty="0">
                          <a:latin typeface="Arial"/>
                          <a:cs typeface="Arial"/>
                        </a:rPr>
                        <a:t>239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25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200" spc="-20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100%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25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1200" spc="-25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78%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95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1200" spc="-25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49%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95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1200" spc="-25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44%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95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1200" spc="-25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7%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95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1200" spc="-20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0,0%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95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568">
                <a:tc>
                  <a:txBody>
                    <a:bodyPr/>
                    <a:lstStyle/>
                    <a:p>
                      <a:pPr marL="18161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spc="-25" dirty="0">
                          <a:latin typeface="Arial"/>
                          <a:cs typeface="Arial"/>
                        </a:rPr>
                        <a:t>MA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69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200" spc="-25" dirty="0">
                          <a:latin typeface="Arial"/>
                          <a:cs typeface="Arial"/>
                        </a:rPr>
                        <a:t>363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69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38.898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69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200" spc="-25" dirty="0">
                          <a:latin typeface="Arial"/>
                          <a:cs typeface="Arial"/>
                        </a:rPr>
                        <a:t>363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25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200" spc="-20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100%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25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spc="-25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97%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1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spc="-25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26%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1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spc="-25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64%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1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spc="-25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10%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1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spc="-20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0,3%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1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3226"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b="1" spc="-20" dirty="0">
                          <a:latin typeface="Arial"/>
                          <a:cs typeface="Arial"/>
                        </a:rPr>
                        <a:t>Norte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200" b="1" spc="-25" dirty="0">
                          <a:latin typeface="Arial"/>
                          <a:cs typeface="Arial"/>
                        </a:rPr>
                        <a:t>39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69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200" b="1" spc="-10" dirty="0">
                          <a:latin typeface="Arial"/>
                          <a:cs typeface="Arial"/>
                        </a:rPr>
                        <a:t>4.568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69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200" b="1" spc="-10" dirty="0">
                          <a:latin typeface="Arial"/>
                          <a:cs typeface="Arial"/>
                        </a:rPr>
                        <a:t>690.839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69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200" b="1" spc="-10" dirty="0">
                          <a:latin typeface="Arial"/>
                          <a:cs typeface="Arial"/>
                        </a:rPr>
                        <a:t>3.791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25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200" b="1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25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1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1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1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1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1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568">
                <a:tc>
                  <a:txBody>
                    <a:bodyPr/>
                    <a:lstStyle/>
                    <a:p>
                      <a:pPr marL="181610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200" spc="-25" dirty="0">
                          <a:latin typeface="Arial"/>
                          <a:cs typeface="Arial"/>
                        </a:rPr>
                        <a:t>AC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7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69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200" spc="-25" dirty="0">
                          <a:latin typeface="Arial"/>
                          <a:cs typeface="Arial"/>
                        </a:rPr>
                        <a:t>748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69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79.661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69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200" spc="-25" dirty="0">
                          <a:latin typeface="Arial"/>
                          <a:cs typeface="Arial"/>
                        </a:rPr>
                        <a:t>649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25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200" spc="-25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87%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25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spc="-25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57%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1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spc="-25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54%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1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spc="-25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43%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1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spc="-25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3%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1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spc="-20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0,8%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1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568">
                <a:tc>
                  <a:txBody>
                    <a:bodyPr/>
                    <a:lstStyle/>
                    <a:p>
                      <a:pPr marL="181610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200" spc="-25" dirty="0">
                          <a:latin typeface="Arial"/>
                          <a:cs typeface="Arial"/>
                        </a:rPr>
                        <a:t>AM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200" spc="-25" dirty="0">
                          <a:latin typeface="Arial"/>
                          <a:cs typeface="Arial"/>
                        </a:rPr>
                        <a:t>13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69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1.543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69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148.187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69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200" spc="-25" dirty="0">
                          <a:latin typeface="Arial"/>
                          <a:cs typeface="Arial"/>
                        </a:rPr>
                        <a:t>979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25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200" spc="-25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63%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25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spc="-25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46%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1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spc="-25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62%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1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spc="-25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37%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1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spc="-25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1%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1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spc="-20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0,0%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1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2568">
                <a:tc>
                  <a:txBody>
                    <a:bodyPr/>
                    <a:lstStyle/>
                    <a:p>
                      <a:pPr marL="181610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200" spc="-25" dirty="0">
                          <a:latin typeface="Arial"/>
                          <a:cs typeface="Arial"/>
                        </a:rPr>
                        <a:t>AP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76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200" spc="-25" dirty="0">
                          <a:latin typeface="Arial"/>
                          <a:cs typeface="Arial"/>
                        </a:rPr>
                        <a:t>77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76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8.261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76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200" spc="-25" dirty="0">
                          <a:latin typeface="Arial"/>
                          <a:cs typeface="Arial"/>
                        </a:rPr>
                        <a:t>77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31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200" spc="-20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100%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31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200" spc="-25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40%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8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200" spc="-25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88%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8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200" spc="-25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12%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8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200" spc="-25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0%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8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200" spc="-20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0,0%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8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2568">
                <a:tc>
                  <a:txBody>
                    <a:bodyPr/>
                    <a:lstStyle/>
                    <a:p>
                      <a:pPr marL="181610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200" spc="-25" dirty="0">
                          <a:latin typeface="Arial"/>
                          <a:cs typeface="Arial"/>
                        </a:rPr>
                        <a:t>PA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200" spc="-25" dirty="0">
                          <a:latin typeface="Arial"/>
                          <a:cs typeface="Arial"/>
                        </a:rPr>
                        <a:t>16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76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1.973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76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440.570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76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1.859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31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200" spc="-25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94%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31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200" spc="-25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64%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8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200" spc="-25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45%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8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200" spc="-25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50%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8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200" spc="-25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5%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8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200" spc="-20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3,2%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8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2568">
                <a:tc>
                  <a:txBody>
                    <a:bodyPr/>
                    <a:lstStyle/>
                    <a:p>
                      <a:pPr marL="181610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200" spc="-25" dirty="0">
                          <a:latin typeface="Arial"/>
                          <a:cs typeface="Arial"/>
                        </a:rPr>
                        <a:t>RR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76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200" spc="-25" dirty="0">
                          <a:latin typeface="Arial"/>
                          <a:cs typeface="Arial"/>
                        </a:rPr>
                        <a:t>227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76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14.160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76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200" spc="-25" dirty="0">
                          <a:latin typeface="Arial"/>
                          <a:cs typeface="Arial"/>
                        </a:rPr>
                        <a:t>227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31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200" spc="-20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100%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31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200" spc="-25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72%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8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200" spc="-25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55%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8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200" spc="-25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45%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8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200" spc="-25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0%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8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200" spc="-20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0,0%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8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3226">
                <a:tc>
                  <a:txBody>
                    <a:bodyPr/>
                    <a:lstStyle/>
                    <a:p>
                      <a:pPr marL="95250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200" b="1" spc="-10" dirty="0">
                          <a:latin typeface="Arial"/>
                          <a:cs typeface="Arial"/>
                        </a:rPr>
                        <a:t>TOTAL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8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200" b="1" spc="-25" dirty="0">
                          <a:latin typeface="Arial"/>
                          <a:cs typeface="Arial"/>
                        </a:rPr>
                        <a:t>43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82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200" b="1" spc="-10" dirty="0">
                          <a:latin typeface="Arial"/>
                          <a:cs typeface="Arial"/>
                        </a:rPr>
                        <a:t>5.170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82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200" b="1" spc="-10" dirty="0">
                          <a:latin typeface="Arial"/>
                          <a:cs typeface="Arial"/>
                        </a:rPr>
                        <a:t>760.042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82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1200" b="1" spc="-10" dirty="0">
                          <a:latin typeface="Arial"/>
                          <a:cs typeface="Arial"/>
                        </a:rPr>
                        <a:t>4.393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38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1200" b="1" spc="-25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85%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38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200" b="1" spc="-25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63%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8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200" b="1" spc="-25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49%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8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200" b="1" spc="-25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46%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8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200" b="1" spc="-25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5%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8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200" b="1" spc="-20" dirty="0">
                          <a:solidFill>
                            <a:srgbClr val="4471C4"/>
                          </a:solidFill>
                          <a:latin typeface="Arial"/>
                          <a:cs typeface="Arial"/>
                        </a:rPr>
                        <a:t>1,5%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8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TextBox 9">
            <a:extLst>
              <a:ext uri="{FF2B5EF4-FFF2-40B4-BE49-F238E27FC236}">
                <a16:creationId xmlns:a16="http://schemas.microsoft.com/office/drawing/2014/main" id="{31521FCD-E3A0-2FBA-C3DE-B5B1D1D41572}"/>
              </a:ext>
            </a:extLst>
          </p:cNvPr>
          <p:cNvSpPr txBox="1"/>
          <p:nvPr/>
        </p:nvSpPr>
        <p:spPr>
          <a:xfrm rot="16200000">
            <a:off x="-356587" y="1022804"/>
            <a:ext cx="2512656" cy="467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4200">
                <a:solidFill>
                  <a:srgbClr val="FFE611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rPr lang="pt-PT" spc="-150" dirty="0"/>
              <a:t>FASE</a:t>
            </a:r>
            <a:r>
              <a:rPr lang="pt-PT" dirty="0"/>
              <a:t> 3</a:t>
            </a:r>
            <a:endParaRPr dirty="0"/>
          </a:p>
        </p:txBody>
      </p:sp>
      <p:sp>
        <p:nvSpPr>
          <p:cNvPr id="11" name="Straight Connector 12">
            <a:extLst>
              <a:ext uri="{FF2B5EF4-FFF2-40B4-BE49-F238E27FC236}">
                <a16:creationId xmlns:a16="http://schemas.microsoft.com/office/drawing/2014/main" id="{A73A95F6-8791-4719-44C0-0EC6733F03F0}"/>
              </a:ext>
            </a:extLst>
          </p:cNvPr>
          <p:cNvSpPr/>
          <p:nvPr/>
        </p:nvSpPr>
        <p:spPr>
          <a:xfrm>
            <a:off x="1701800" y="864186"/>
            <a:ext cx="9969500" cy="0"/>
          </a:xfrm>
          <a:prstGeom prst="line">
            <a:avLst/>
          </a:prstGeom>
          <a:ln w="22225">
            <a:solidFill>
              <a:srgbClr val="0195D6"/>
            </a:solidFill>
            <a:miter/>
          </a:ln>
        </p:spPr>
        <p:txBody>
          <a:bodyPr lIns="45718" tIns="45718" rIns="45718" bIns="45718"/>
          <a:lstStyle/>
          <a:p>
            <a:pPr>
              <a:lnSpc>
                <a:spcPct val="100000"/>
              </a:lnSpc>
              <a:defRPr sz="18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A142D982-EEC5-028B-C8A8-9E8F75F3EDC6}"/>
              </a:ext>
            </a:extLst>
          </p:cNvPr>
          <p:cNvSpPr txBox="1"/>
          <p:nvPr/>
        </p:nvSpPr>
        <p:spPr>
          <a:xfrm>
            <a:off x="2171700" y="396865"/>
            <a:ext cx="8884902" cy="438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2800">
                <a:solidFill>
                  <a:srgbClr val="0195D6"/>
                </a:solidFill>
                <a:latin typeface="Graphik Light"/>
                <a:ea typeface="Graphik Light"/>
                <a:cs typeface="Graphik Light"/>
                <a:sym typeface="Graphik Light"/>
              </a:defRPr>
            </a:lvl1pPr>
          </a:lstStyle>
          <a:p>
            <a:r>
              <a:rPr lang="pt-PT" sz="2400" dirty="0"/>
              <a:t>VISTORIAS EM ANDAMENTO</a:t>
            </a:r>
            <a:endParaRPr sz="2400" dirty="0"/>
          </a:p>
        </p:txBody>
      </p:sp>
      <p:sp>
        <p:nvSpPr>
          <p:cNvPr id="3" name="object 5">
            <a:extLst>
              <a:ext uri="{FF2B5EF4-FFF2-40B4-BE49-F238E27FC236}">
                <a16:creationId xmlns:a16="http://schemas.microsoft.com/office/drawing/2014/main" id="{2A786816-511B-557D-92FE-946FB6F06BFB}"/>
              </a:ext>
            </a:extLst>
          </p:cNvPr>
          <p:cNvSpPr txBox="1"/>
          <p:nvPr/>
        </p:nvSpPr>
        <p:spPr>
          <a:xfrm>
            <a:off x="1723390" y="5748337"/>
            <a:ext cx="7935595" cy="462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i="1" dirty="0">
                <a:latin typeface="Calibri"/>
                <a:cs typeface="Calibri"/>
              </a:rPr>
              <a:t>(*)</a:t>
            </a:r>
            <a:r>
              <a:rPr sz="1100" i="1" spc="-10" dirty="0">
                <a:latin typeface="Calibri"/>
                <a:cs typeface="Calibri"/>
              </a:rPr>
              <a:t> </a:t>
            </a:r>
            <a:r>
              <a:rPr sz="1100" i="1" dirty="0">
                <a:latin typeface="Calibri"/>
                <a:cs typeface="Calibri"/>
              </a:rPr>
              <a:t>Referência</a:t>
            </a:r>
            <a:r>
              <a:rPr sz="1100" i="1" spc="-15" dirty="0">
                <a:latin typeface="Calibri"/>
                <a:cs typeface="Calibri"/>
              </a:rPr>
              <a:t> </a:t>
            </a:r>
            <a:r>
              <a:rPr sz="1100" i="1" dirty="0">
                <a:latin typeface="Calibri"/>
                <a:cs typeface="Calibri"/>
              </a:rPr>
              <a:t>estabelecida</a:t>
            </a:r>
            <a:r>
              <a:rPr sz="1100" i="1" spc="-15" dirty="0">
                <a:latin typeface="Calibri"/>
                <a:cs typeface="Calibri"/>
              </a:rPr>
              <a:t> </a:t>
            </a:r>
            <a:r>
              <a:rPr sz="1100" i="1" dirty="0">
                <a:latin typeface="Calibri"/>
                <a:cs typeface="Calibri"/>
              </a:rPr>
              <a:t>pela</a:t>
            </a:r>
            <a:r>
              <a:rPr sz="1100" i="1" spc="-25" dirty="0">
                <a:latin typeface="Calibri"/>
                <a:cs typeface="Calibri"/>
              </a:rPr>
              <a:t> </a:t>
            </a:r>
            <a:r>
              <a:rPr sz="1100" i="1" dirty="0">
                <a:latin typeface="Calibri"/>
                <a:cs typeface="Calibri"/>
              </a:rPr>
              <a:t>Portaria</a:t>
            </a:r>
            <a:r>
              <a:rPr sz="1100" i="1" spc="-30" dirty="0">
                <a:latin typeface="Calibri"/>
                <a:cs typeface="Calibri"/>
              </a:rPr>
              <a:t> </a:t>
            </a:r>
            <a:r>
              <a:rPr sz="1100" i="1" dirty="0">
                <a:latin typeface="Calibri"/>
                <a:cs typeface="Calibri"/>
              </a:rPr>
              <a:t>Anatel Nº</a:t>
            </a:r>
            <a:r>
              <a:rPr sz="1100" i="1" spc="-5" dirty="0">
                <a:latin typeface="Calibri"/>
                <a:cs typeface="Calibri"/>
              </a:rPr>
              <a:t> </a:t>
            </a:r>
            <a:r>
              <a:rPr sz="1100" i="1" dirty="0">
                <a:latin typeface="Calibri"/>
                <a:cs typeface="Calibri"/>
              </a:rPr>
              <a:t>2347</a:t>
            </a:r>
            <a:r>
              <a:rPr sz="1100" i="1" spc="-5" dirty="0">
                <a:latin typeface="Calibri"/>
                <a:cs typeface="Calibri"/>
              </a:rPr>
              <a:t> </a:t>
            </a:r>
            <a:r>
              <a:rPr sz="1100" i="1" dirty="0">
                <a:latin typeface="Calibri"/>
                <a:cs typeface="Calibri"/>
              </a:rPr>
              <a:t>e</a:t>
            </a:r>
            <a:r>
              <a:rPr sz="1100" i="1" spc="-15" dirty="0">
                <a:latin typeface="Calibri"/>
                <a:cs typeface="Calibri"/>
              </a:rPr>
              <a:t> </a:t>
            </a:r>
            <a:r>
              <a:rPr sz="1100" i="1" dirty="0">
                <a:latin typeface="Calibri"/>
                <a:cs typeface="Calibri"/>
              </a:rPr>
              <a:t>premissa</a:t>
            </a:r>
            <a:r>
              <a:rPr sz="1100" i="1" spc="-25" dirty="0">
                <a:latin typeface="Calibri"/>
                <a:cs typeface="Calibri"/>
              </a:rPr>
              <a:t> </a:t>
            </a:r>
            <a:r>
              <a:rPr sz="1100" i="1" dirty="0">
                <a:latin typeface="Calibri"/>
                <a:cs typeface="Calibri"/>
              </a:rPr>
              <a:t>deliberada</a:t>
            </a:r>
            <a:r>
              <a:rPr sz="1100" i="1" spc="-15" dirty="0">
                <a:latin typeface="Calibri"/>
                <a:cs typeface="Calibri"/>
              </a:rPr>
              <a:t> </a:t>
            </a:r>
            <a:r>
              <a:rPr sz="1100" i="1" dirty="0">
                <a:latin typeface="Calibri"/>
                <a:cs typeface="Calibri"/>
              </a:rPr>
              <a:t>na</a:t>
            </a:r>
            <a:r>
              <a:rPr sz="1100" i="1" spc="-15" dirty="0">
                <a:latin typeface="Calibri"/>
                <a:cs typeface="Calibri"/>
              </a:rPr>
              <a:t> </a:t>
            </a:r>
            <a:r>
              <a:rPr sz="1100" i="1" dirty="0">
                <a:latin typeface="Calibri"/>
                <a:cs typeface="Calibri"/>
              </a:rPr>
              <a:t>16ª</a:t>
            </a:r>
            <a:r>
              <a:rPr sz="1100" i="1" spc="-15" dirty="0">
                <a:latin typeface="Calibri"/>
                <a:cs typeface="Calibri"/>
              </a:rPr>
              <a:t> </a:t>
            </a:r>
            <a:r>
              <a:rPr sz="1100" i="1" dirty="0">
                <a:latin typeface="Calibri"/>
                <a:cs typeface="Calibri"/>
              </a:rPr>
              <a:t>Reunião</a:t>
            </a:r>
            <a:r>
              <a:rPr sz="1100" i="1" spc="-10" dirty="0">
                <a:latin typeface="Calibri"/>
                <a:cs typeface="Calibri"/>
              </a:rPr>
              <a:t> </a:t>
            </a:r>
            <a:r>
              <a:rPr sz="1100" i="1" dirty="0">
                <a:latin typeface="Calibri"/>
                <a:cs typeface="Calibri"/>
              </a:rPr>
              <a:t>GAPE</a:t>
            </a:r>
            <a:r>
              <a:rPr sz="1100" i="1" spc="-25" dirty="0">
                <a:latin typeface="Calibri"/>
                <a:cs typeface="Calibri"/>
              </a:rPr>
              <a:t> </a:t>
            </a:r>
            <a:r>
              <a:rPr sz="1100" i="1" dirty="0">
                <a:latin typeface="Calibri"/>
                <a:cs typeface="Calibri"/>
              </a:rPr>
              <a:t>de</a:t>
            </a:r>
            <a:r>
              <a:rPr sz="1100" i="1" spc="-15" dirty="0">
                <a:latin typeface="Calibri"/>
                <a:cs typeface="Calibri"/>
              </a:rPr>
              <a:t> </a:t>
            </a:r>
            <a:r>
              <a:rPr sz="1100" i="1" dirty="0">
                <a:latin typeface="Calibri"/>
                <a:cs typeface="Calibri"/>
              </a:rPr>
              <a:t>1 Mbps</a:t>
            </a:r>
            <a:r>
              <a:rPr sz="1100" i="1" spc="-15" dirty="0">
                <a:latin typeface="Calibri"/>
                <a:cs typeface="Calibri"/>
              </a:rPr>
              <a:t> </a:t>
            </a:r>
            <a:r>
              <a:rPr sz="1100" i="1" dirty="0">
                <a:latin typeface="Calibri"/>
                <a:cs typeface="Calibri"/>
              </a:rPr>
              <a:t>por</a:t>
            </a:r>
            <a:r>
              <a:rPr sz="1100" i="1" spc="-25" dirty="0">
                <a:latin typeface="Calibri"/>
                <a:cs typeface="Calibri"/>
              </a:rPr>
              <a:t> </a:t>
            </a:r>
            <a:r>
              <a:rPr sz="1100" i="1" dirty="0">
                <a:latin typeface="Calibri"/>
                <a:cs typeface="Calibri"/>
              </a:rPr>
              <a:t>matrícula</a:t>
            </a:r>
            <a:r>
              <a:rPr sz="1100" i="1" spc="-25" dirty="0">
                <a:latin typeface="Calibri"/>
                <a:cs typeface="Calibri"/>
              </a:rPr>
              <a:t> </a:t>
            </a:r>
            <a:r>
              <a:rPr sz="1100" i="1" dirty="0">
                <a:latin typeface="Calibri"/>
                <a:cs typeface="Calibri"/>
              </a:rPr>
              <a:t>(maior</a:t>
            </a:r>
            <a:r>
              <a:rPr sz="1100" i="1" spc="-40" dirty="0">
                <a:latin typeface="Calibri"/>
                <a:cs typeface="Calibri"/>
              </a:rPr>
              <a:t> </a:t>
            </a:r>
            <a:r>
              <a:rPr sz="1100" i="1" spc="-10" dirty="0">
                <a:latin typeface="Calibri"/>
                <a:cs typeface="Calibri"/>
              </a:rPr>
              <a:t>turno)</a:t>
            </a:r>
            <a:endParaRPr sz="1100">
              <a:latin typeface="Calibri"/>
              <a:cs typeface="Calibri"/>
            </a:endParaRPr>
          </a:p>
          <a:p>
            <a:pPr marL="266700">
              <a:lnSpc>
                <a:spcPct val="100000"/>
              </a:lnSpc>
              <a:spcBef>
                <a:spcPts val="800"/>
              </a:spcBef>
            </a:pPr>
            <a:r>
              <a:rPr sz="1100" i="1" dirty="0">
                <a:latin typeface="Calibri"/>
                <a:cs typeface="Calibri"/>
              </a:rPr>
              <a:t>Análise</a:t>
            </a:r>
            <a:r>
              <a:rPr sz="1100" i="1" spc="-35" dirty="0">
                <a:latin typeface="Calibri"/>
                <a:cs typeface="Calibri"/>
              </a:rPr>
              <a:t> </a:t>
            </a:r>
            <a:r>
              <a:rPr sz="1100" i="1" spc="-10" dirty="0">
                <a:latin typeface="Calibri"/>
                <a:cs typeface="Calibri"/>
              </a:rPr>
              <a:t>parcial</a:t>
            </a:r>
            <a:endParaRPr sz="11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68987836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CaixaDeTexto 3"/>
          <p:cNvSpPr txBox="1"/>
          <p:nvPr/>
        </p:nvSpPr>
        <p:spPr>
          <a:xfrm>
            <a:off x="3303493" y="3429000"/>
            <a:ext cx="6669181" cy="163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marL="200526" indent="-200526">
              <a:lnSpc>
                <a:spcPts val="3000"/>
              </a:lnSpc>
              <a:spcBef>
                <a:spcPts val="800"/>
              </a:spcBef>
              <a:buClr>
                <a:schemeClr val="accent1"/>
              </a:buClr>
              <a:buSzPct val="100000"/>
              <a:buChar char="‣"/>
            </a:pPr>
            <a:r>
              <a:rPr dirty="0" err="1"/>
              <a:t>Avaliação</a:t>
            </a:r>
            <a:r>
              <a:rPr dirty="0"/>
              <a:t> </a:t>
            </a:r>
            <a:r>
              <a:rPr dirty="0" err="1"/>
              <a:t>técnica</a:t>
            </a:r>
            <a:r>
              <a:rPr dirty="0"/>
              <a:t> da</a:t>
            </a:r>
            <a:r>
              <a:rPr lang="pt-PT" dirty="0"/>
              <a:t>s</a:t>
            </a:r>
            <a:r>
              <a:rPr dirty="0"/>
              <a:t> </a:t>
            </a:r>
            <a:r>
              <a:rPr dirty="0" err="1"/>
              <a:t>proposta</a:t>
            </a:r>
            <a:r>
              <a:rPr lang="pt-PT" dirty="0"/>
              <a:t>s</a:t>
            </a:r>
            <a:endParaRPr sz="1333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00526" indent="-200526">
              <a:lnSpc>
                <a:spcPts val="3000"/>
              </a:lnSpc>
              <a:spcBef>
                <a:spcPts val="800"/>
              </a:spcBef>
              <a:buClr>
                <a:schemeClr val="accent1"/>
              </a:buClr>
              <a:buSzPct val="100000"/>
              <a:buChar char="‣"/>
            </a:pPr>
            <a:r>
              <a:rPr dirty="0" err="1"/>
              <a:t>Avaliação</a:t>
            </a:r>
            <a:r>
              <a:rPr dirty="0"/>
              <a:t> </a:t>
            </a:r>
            <a:r>
              <a:rPr dirty="0" err="1"/>
              <a:t>comercial</a:t>
            </a:r>
            <a:r>
              <a:rPr dirty="0"/>
              <a:t> da</a:t>
            </a:r>
            <a:r>
              <a:rPr lang="pt-PT" dirty="0"/>
              <a:t>s</a:t>
            </a:r>
            <a:r>
              <a:rPr dirty="0"/>
              <a:t> </a:t>
            </a:r>
            <a:r>
              <a:rPr dirty="0" err="1"/>
              <a:t>proposta</a:t>
            </a:r>
            <a:r>
              <a:rPr lang="pt-PT" dirty="0"/>
              <a:t>s</a:t>
            </a:r>
            <a:endParaRPr sz="1333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00526" indent="-200526">
              <a:spcBef>
                <a:spcPts val="800"/>
              </a:spcBef>
              <a:buClr>
                <a:schemeClr val="accent1"/>
              </a:buClr>
              <a:buSzPct val="100000"/>
              <a:buChar char="‣"/>
            </a:pPr>
            <a:r>
              <a:rPr dirty="0" err="1"/>
              <a:t>Escolha</a:t>
            </a:r>
            <a:r>
              <a:rPr dirty="0"/>
              <a:t> </a:t>
            </a:r>
            <a:r>
              <a:rPr lang="pt-PT" dirty="0"/>
              <a:t>do fornecedor com</a:t>
            </a:r>
            <a:r>
              <a:rPr dirty="0"/>
              <a:t> </a:t>
            </a:r>
            <a:r>
              <a:rPr dirty="0" err="1"/>
              <a:t>melhor</a:t>
            </a:r>
            <a:br>
              <a:rPr dirty="0"/>
            </a:br>
            <a:r>
              <a:rPr lang="pt-PT" dirty="0"/>
              <a:t>proposta</a:t>
            </a:r>
            <a:r>
              <a:rPr dirty="0"/>
              <a:t> </a:t>
            </a:r>
            <a:r>
              <a:rPr dirty="0" err="1"/>
              <a:t>técnica</a:t>
            </a:r>
            <a:r>
              <a:rPr dirty="0"/>
              <a:t> e </a:t>
            </a:r>
            <a:r>
              <a:rPr lang="pt-PT" dirty="0"/>
              <a:t>menor </a:t>
            </a:r>
            <a:r>
              <a:rPr dirty="0" err="1"/>
              <a:t>preço</a:t>
            </a:r>
            <a:endParaRPr dirty="0"/>
          </a:p>
        </p:txBody>
      </p:sp>
      <p:sp>
        <p:nvSpPr>
          <p:cNvPr id="338" name="Text Placeholder 2"/>
          <p:cNvSpPr txBox="1"/>
          <p:nvPr/>
        </p:nvSpPr>
        <p:spPr>
          <a:xfrm>
            <a:off x="2297294" y="278223"/>
            <a:ext cx="8857434" cy="738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ts val="5500"/>
              </a:lnSpc>
              <a:defRPr sz="4200" spc="-131">
                <a:solidFill>
                  <a:srgbClr val="FFFFFF"/>
                </a:solidFill>
                <a:latin typeface="Graphik Light"/>
                <a:ea typeface="Graphik Light"/>
                <a:cs typeface="Graphik Light"/>
                <a:sym typeface="Graphik Light"/>
              </a:defRPr>
            </a:lvl1pPr>
          </a:lstStyle>
          <a:p>
            <a:r>
              <a:rPr lang="en-US" dirty="0"/>
              <a:t>CONTRATAÇÃO DE FORNECEDORES</a:t>
            </a:r>
            <a:endParaRPr dirty="0"/>
          </a:p>
        </p:txBody>
      </p:sp>
      <p:sp>
        <p:nvSpPr>
          <p:cNvPr id="339" name="TextBox 9"/>
          <p:cNvSpPr txBox="1"/>
          <p:nvPr/>
        </p:nvSpPr>
        <p:spPr>
          <a:xfrm>
            <a:off x="1741843" y="552836"/>
            <a:ext cx="651324" cy="4607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4200">
                <a:solidFill>
                  <a:srgbClr val="FFE611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rPr dirty="0"/>
              <a:t>5.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C13004A5-B233-E2A6-D77D-E8F45524A91C}"/>
              </a:ext>
            </a:extLst>
          </p:cNvPr>
          <p:cNvSpPr txBox="1"/>
          <p:nvPr/>
        </p:nvSpPr>
        <p:spPr>
          <a:xfrm>
            <a:off x="1559261" y="1825615"/>
            <a:ext cx="8884902" cy="438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2800">
                <a:solidFill>
                  <a:srgbClr val="0195D6"/>
                </a:solidFill>
                <a:latin typeface="Graphik Light"/>
                <a:ea typeface="Graphik Light"/>
                <a:cs typeface="Graphik Light"/>
                <a:sym typeface="Graphik Light"/>
              </a:defRPr>
            </a:lvl1pPr>
          </a:lstStyle>
          <a:p>
            <a:r>
              <a:rPr lang="pt-PT" dirty="0"/>
              <a:t>REQUISIÇÃO DE PROPOSTAS AO MERCADO</a:t>
            </a:r>
            <a:endParaRPr dirty="0"/>
          </a:p>
        </p:txBody>
      </p:sp>
      <p:sp>
        <p:nvSpPr>
          <p:cNvPr id="4" name="TextBox 9">
            <a:extLst>
              <a:ext uri="{FF2B5EF4-FFF2-40B4-BE49-F238E27FC236}">
                <a16:creationId xmlns:a16="http://schemas.microsoft.com/office/drawing/2014/main" id="{CBC8F0AC-026E-A542-ED1B-EF560C8B2367}"/>
              </a:ext>
            </a:extLst>
          </p:cNvPr>
          <p:cNvSpPr txBox="1"/>
          <p:nvPr/>
        </p:nvSpPr>
        <p:spPr>
          <a:xfrm>
            <a:off x="1559261" y="2420888"/>
            <a:ext cx="8884902" cy="408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2800">
                <a:solidFill>
                  <a:srgbClr val="0195D6"/>
                </a:solidFill>
                <a:latin typeface="Graphik Light"/>
                <a:ea typeface="Graphik Light"/>
                <a:cs typeface="Graphik Light"/>
                <a:sym typeface="Graphik Light"/>
              </a:defRPr>
            </a:lvl1pPr>
          </a:lstStyle>
          <a:p>
            <a:r>
              <a:rPr lang="pt-PT" sz="2000" dirty="0"/>
              <a:t>REQUEST FOR PROPOSAL -  RFP</a:t>
            </a:r>
            <a:endParaRPr sz="2000" dirty="0"/>
          </a:p>
        </p:txBody>
      </p:sp>
      <p:sp>
        <p:nvSpPr>
          <p:cNvPr id="5" name="Line">
            <a:extLst>
              <a:ext uri="{FF2B5EF4-FFF2-40B4-BE49-F238E27FC236}">
                <a16:creationId xmlns:a16="http://schemas.microsoft.com/office/drawing/2014/main" id="{11BE1630-A16C-1B20-0D86-6802D5083A0E}"/>
              </a:ext>
            </a:extLst>
          </p:cNvPr>
          <p:cNvSpPr/>
          <p:nvPr/>
        </p:nvSpPr>
        <p:spPr>
          <a:xfrm flipV="1">
            <a:off x="3143251" y="3357560"/>
            <a:ext cx="0" cy="1757363"/>
          </a:xfrm>
          <a:prstGeom prst="line">
            <a:avLst/>
          </a:prstGeom>
          <a:ln w="9525">
            <a:solidFill>
              <a:srgbClr val="0195D6"/>
            </a:solidFill>
          </a:ln>
        </p:spPr>
        <p:txBody>
          <a:bodyPr lIns="45718" tIns="45718" rIns="45718" bIns="45718"/>
          <a:lstStyle/>
          <a:p>
            <a:pPr>
              <a:lnSpc>
                <a:spcPct val="100000"/>
              </a:lnSpc>
              <a:defRPr sz="18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6" name="Straight Connector 12">
            <a:extLst>
              <a:ext uri="{FF2B5EF4-FFF2-40B4-BE49-F238E27FC236}">
                <a16:creationId xmlns:a16="http://schemas.microsoft.com/office/drawing/2014/main" id="{B6C757DF-CC6C-F246-F7F8-65BAE09B2781}"/>
              </a:ext>
            </a:extLst>
          </p:cNvPr>
          <p:cNvSpPr/>
          <p:nvPr/>
        </p:nvSpPr>
        <p:spPr>
          <a:xfrm>
            <a:off x="1621117" y="2278647"/>
            <a:ext cx="9298243" cy="1"/>
          </a:xfrm>
          <a:prstGeom prst="line">
            <a:avLst/>
          </a:prstGeom>
          <a:ln w="22225">
            <a:solidFill>
              <a:srgbClr val="0195D6"/>
            </a:solidFill>
            <a:miter/>
          </a:ln>
        </p:spPr>
        <p:txBody>
          <a:bodyPr lIns="45718" tIns="45718" rIns="45718" bIns="45718"/>
          <a:lstStyle/>
          <a:p>
            <a:pPr>
              <a:lnSpc>
                <a:spcPct val="100000"/>
              </a:lnSpc>
              <a:defRPr sz="18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3">
            <a:extLst>
              <a:ext uri="{FF2B5EF4-FFF2-40B4-BE49-F238E27FC236}">
                <a16:creationId xmlns:a16="http://schemas.microsoft.com/office/drawing/2014/main" id="{2DA2D5EF-8ABD-0C60-639D-5DAA0BB2DC7F}"/>
              </a:ext>
            </a:extLst>
          </p:cNvPr>
          <p:cNvSpPr txBox="1"/>
          <p:nvPr/>
        </p:nvSpPr>
        <p:spPr>
          <a:xfrm>
            <a:off x="3303493" y="4200525"/>
            <a:ext cx="6669181" cy="3417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marL="457200" indent="-457200">
              <a:lnSpc>
                <a:spcPts val="3000"/>
              </a:lnSpc>
              <a:spcBef>
                <a:spcPts val="800"/>
              </a:spcBef>
              <a:buClr>
                <a:srgbClr val="5696D6"/>
              </a:buClr>
              <a:buSzPct val="100000"/>
              <a:buFont typeface="+mj-lt"/>
              <a:buAutoNum type="arabicParenR"/>
            </a:pPr>
            <a:r>
              <a:rPr lang="pt-PT" sz="1800" dirty="0"/>
              <a:t>Eace nunca fez essa estimativa.</a:t>
            </a:r>
            <a:endParaRPr sz="18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" name="TextBox 9">
            <a:extLst>
              <a:ext uri="{FF2B5EF4-FFF2-40B4-BE49-F238E27FC236}">
                <a16:creationId xmlns:a16="http://schemas.microsoft.com/office/drawing/2014/main" id="{A0A43D3B-6A3A-8FD9-0725-3962FF38F78A}"/>
              </a:ext>
            </a:extLst>
          </p:cNvPr>
          <p:cNvSpPr txBox="1"/>
          <p:nvPr/>
        </p:nvSpPr>
        <p:spPr>
          <a:xfrm>
            <a:off x="1559261" y="1825615"/>
            <a:ext cx="8884902" cy="438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2800">
                <a:solidFill>
                  <a:srgbClr val="0195D6"/>
                </a:solidFill>
                <a:latin typeface="Graphik Light"/>
                <a:ea typeface="Graphik Light"/>
                <a:cs typeface="Graphik Light"/>
                <a:sym typeface="Graphik Light"/>
              </a:defRPr>
            </a:lvl1pPr>
          </a:lstStyle>
          <a:p>
            <a:r>
              <a:rPr lang="pt-PT" dirty="0"/>
              <a:t>QUESTÃO</a:t>
            </a:r>
            <a:endParaRPr dirty="0"/>
          </a:p>
        </p:txBody>
      </p:sp>
      <p:sp>
        <p:nvSpPr>
          <p:cNvPr id="4" name="Straight Connector 12">
            <a:extLst>
              <a:ext uri="{FF2B5EF4-FFF2-40B4-BE49-F238E27FC236}">
                <a16:creationId xmlns:a16="http://schemas.microsoft.com/office/drawing/2014/main" id="{5577C29C-1F97-B62D-E476-D285800D2870}"/>
              </a:ext>
            </a:extLst>
          </p:cNvPr>
          <p:cNvSpPr/>
          <p:nvPr/>
        </p:nvSpPr>
        <p:spPr>
          <a:xfrm>
            <a:off x="1621117" y="2278647"/>
            <a:ext cx="9298243" cy="1"/>
          </a:xfrm>
          <a:prstGeom prst="line">
            <a:avLst/>
          </a:prstGeom>
          <a:ln w="22225">
            <a:solidFill>
              <a:srgbClr val="0195D6"/>
            </a:solidFill>
            <a:miter/>
          </a:ln>
        </p:spPr>
        <p:txBody>
          <a:bodyPr lIns="45718" tIns="45718" rIns="45718" bIns="45718"/>
          <a:lstStyle/>
          <a:p>
            <a:pPr>
              <a:lnSpc>
                <a:spcPct val="100000"/>
              </a:lnSpc>
              <a:defRPr sz="18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C0B878CB-8D8E-72F2-6279-20710683D814}"/>
              </a:ext>
            </a:extLst>
          </p:cNvPr>
          <p:cNvSpPr txBox="1"/>
          <p:nvPr/>
        </p:nvSpPr>
        <p:spPr>
          <a:xfrm>
            <a:off x="1559260" y="2420888"/>
            <a:ext cx="9356389" cy="9883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2800">
                <a:solidFill>
                  <a:srgbClr val="0195D6"/>
                </a:solidFill>
                <a:latin typeface="Graphik Light"/>
                <a:ea typeface="Graphik Light"/>
                <a:cs typeface="Graphik Light"/>
                <a:sym typeface="Graphik Light"/>
              </a:defRPr>
            </a:lvl1pPr>
          </a:lstStyle>
          <a:p>
            <a:pPr>
              <a:lnSpc>
                <a:spcPts val="2400"/>
              </a:lnSpc>
            </a:pP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Há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estimativa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de custos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na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ordem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de R$ 1,032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bilhão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para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utilização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de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satélite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de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baixa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órbita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em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8.365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escolas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públicas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em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todo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o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país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que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ainda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não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dispõem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de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conexão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de internet?</a:t>
            </a:r>
          </a:p>
        </p:txBody>
      </p:sp>
      <p:sp>
        <p:nvSpPr>
          <p:cNvPr id="6" name="Line">
            <a:extLst>
              <a:ext uri="{FF2B5EF4-FFF2-40B4-BE49-F238E27FC236}">
                <a16:creationId xmlns:a16="http://schemas.microsoft.com/office/drawing/2014/main" id="{94B8763B-CAED-0A19-9E23-88CCDBD40B54}"/>
              </a:ext>
            </a:extLst>
          </p:cNvPr>
          <p:cNvSpPr/>
          <p:nvPr/>
        </p:nvSpPr>
        <p:spPr>
          <a:xfrm flipV="1">
            <a:off x="3143251" y="3900485"/>
            <a:ext cx="0" cy="1757363"/>
          </a:xfrm>
          <a:prstGeom prst="line">
            <a:avLst/>
          </a:prstGeom>
          <a:ln w="12700">
            <a:solidFill>
              <a:schemeClr val="accent1"/>
            </a:solidFill>
          </a:ln>
        </p:spPr>
        <p:txBody>
          <a:bodyPr lIns="45718" tIns="45718" rIns="45718" bIns="45718"/>
          <a:lstStyle/>
          <a:p>
            <a:pPr>
              <a:lnSpc>
                <a:spcPct val="100000"/>
              </a:lnSpc>
              <a:defRPr sz="18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505F8AF-997F-9FE6-84E0-55454C5B59C4}"/>
              </a:ext>
            </a:extLst>
          </p:cNvPr>
          <p:cNvSpPr txBox="1"/>
          <p:nvPr/>
        </p:nvSpPr>
        <p:spPr>
          <a:xfrm>
            <a:off x="2586854" y="278223"/>
            <a:ext cx="8857434" cy="738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ts val="5500"/>
              </a:lnSpc>
              <a:defRPr sz="4200" spc="-131">
                <a:solidFill>
                  <a:srgbClr val="FFFFFF"/>
                </a:solidFill>
                <a:latin typeface="Graphik Light"/>
                <a:ea typeface="Graphik Light"/>
                <a:cs typeface="Graphik Light"/>
                <a:sym typeface="Graphik Light"/>
              </a:defRPr>
            </a:lvl1pPr>
          </a:lstStyle>
          <a:p>
            <a:r>
              <a:rPr lang="en-US" dirty="0"/>
              <a:t>QUESTIONAMENTOS TÉCNICOS</a:t>
            </a:r>
            <a:endParaRPr dirty="0"/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5E9CA05B-2B09-F514-C5A7-4452529E2110}"/>
              </a:ext>
            </a:extLst>
          </p:cNvPr>
          <p:cNvSpPr txBox="1"/>
          <p:nvPr/>
        </p:nvSpPr>
        <p:spPr>
          <a:xfrm>
            <a:off x="2031403" y="552836"/>
            <a:ext cx="651324" cy="467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4200">
                <a:solidFill>
                  <a:srgbClr val="FFE611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rPr lang="pt-PT" dirty="0"/>
              <a:t>6</a:t>
            </a:r>
            <a:r>
              <a:rPr dirty="0"/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401B5B-FDCE-1B75-7DC5-06A19B71122E}"/>
              </a:ext>
            </a:extLst>
          </p:cNvPr>
          <p:cNvSpPr txBox="1"/>
          <p:nvPr/>
        </p:nvSpPr>
        <p:spPr>
          <a:xfrm>
            <a:off x="1559261" y="4539616"/>
            <a:ext cx="1583989" cy="4135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2800">
                <a:solidFill>
                  <a:srgbClr val="0195D6"/>
                </a:solidFill>
                <a:latin typeface="Graphik Light"/>
                <a:ea typeface="Graphik Light"/>
                <a:cs typeface="Graphik Light"/>
                <a:sym typeface="Graphik Light"/>
              </a:defRPr>
            </a:lvl1pPr>
          </a:lstStyle>
          <a:p>
            <a:r>
              <a:rPr lang="pt-PT" sz="2200" dirty="0"/>
              <a:t>RESPOSTA</a:t>
            </a:r>
            <a:endParaRPr sz="2200" dirty="0"/>
          </a:p>
        </p:txBody>
      </p:sp>
    </p:spTree>
    <p:extLst>
      <p:ext uri="{BB962C8B-B14F-4D97-AF65-F5344CB8AC3E}">
        <p14:creationId xmlns:p14="http://schemas.microsoft.com/office/powerpoint/2010/main" val="2334970183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3">
            <a:extLst>
              <a:ext uri="{FF2B5EF4-FFF2-40B4-BE49-F238E27FC236}">
                <a16:creationId xmlns:a16="http://schemas.microsoft.com/office/drawing/2014/main" id="{CC6BD3CC-E776-1E27-C209-997CCD3747D9}"/>
              </a:ext>
            </a:extLst>
          </p:cNvPr>
          <p:cNvSpPr txBox="1"/>
          <p:nvPr/>
        </p:nvSpPr>
        <p:spPr>
          <a:xfrm>
            <a:off x="3303493" y="3471859"/>
            <a:ext cx="7310078" cy="24124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marL="457200" indent="-457200">
              <a:lnSpc>
                <a:spcPts val="3000"/>
              </a:lnSpc>
              <a:spcBef>
                <a:spcPts val="800"/>
              </a:spcBef>
              <a:buClr>
                <a:srgbClr val="5696D6"/>
              </a:buClr>
              <a:buSzPct val="100000"/>
              <a:buFont typeface="+mj-lt"/>
              <a:buAutoNum type="arabicParenR"/>
            </a:pPr>
            <a:r>
              <a:rPr lang="pt-PT" sz="1800" dirty="0" err="1">
                <a:solidFill>
                  <a:schemeClr val="tx1"/>
                </a:solidFill>
              </a:rPr>
              <a:t>Eace</a:t>
            </a:r>
            <a:r>
              <a:rPr lang="pt-PT" sz="1800" dirty="0">
                <a:solidFill>
                  <a:schemeClr val="tx1"/>
                </a:solidFill>
              </a:rPr>
              <a:t> não recebeu proposta da </a:t>
            </a:r>
            <a:r>
              <a:rPr lang="pt-PT" sz="1800" dirty="0" err="1">
                <a:solidFill>
                  <a:schemeClr val="tx1"/>
                </a:solidFill>
              </a:rPr>
              <a:t>Telebras</a:t>
            </a:r>
            <a:r>
              <a:rPr lang="pt-PT" sz="1800" dirty="0">
                <a:solidFill>
                  <a:schemeClr val="tx1"/>
                </a:solidFill>
              </a:rPr>
              <a:t> e:</a:t>
            </a:r>
          </a:p>
          <a:p>
            <a:pPr marL="457200" indent="-457200">
              <a:lnSpc>
                <a:spcPts val="3000"/>
              </a:lnSpc>
              <a:spcBef>
                <a:spcPts val="800"/>
              </a:spcBef>
              <a:buClr>
                <a:srgbClr val="5696D6"/>
              </a:buClr>
              <a:buSzPct val="100000"/>
              <a:buFont typeface="+mj-lt"/>
              <a:buAutoNum type="arabicParenR"/>
            </a:pPr>
            <a:r>
              <a:rPr lang="pt-PT" sz="1800" dirty="0">
                <a:solidFill>
                  <a:schemeClr val="tx1"/>
                </a:solidFill>
                <a:latin typeface="Lucida Fax" panose="02060602050505020204" pitchFamily="18" charset="77"/>
              </a:rPr>
              <a:t>Proposta de satélite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geoestacionário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da ViaSat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não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atendeu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a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velocidade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mínima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requerida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pela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Portaria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Anatel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</a:t>
            </a:r>
            <a:b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</a:b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nº 2.347/2022.</a:t>
            </a:r>
          </a:p>
          <a:p>
            <a:pPr marL="468000" lvl="2">
              <a:lnSpc>
                <a:spcPts val="1800"/>
              </a:lnSpc>
            </a:pPr>
            <a:b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</a:b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Velocidade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mínima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: 50 Mbps </a:t>
            </a:r>
          </a:p>
          <a:p>
            <a:pPr marL="468000" lvl="2"/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Oferta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ViaSat: 40 Mbps,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garantindo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somente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2% (0,8 Mbps)</a:t>
            </a:r>
            <a:endParaRPr sz="1800" dirty="0">
              <a:solidFill>
                <a:schemeClr val="tx1"/>
              </a:solidFill>
              <a:latin typeface="Lucida Fax" panose="02060602050505020204" pitchFamily="18" charset="77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" name="TextBox 9">
            <a:extLst>
              <a:ext uri="{FF2B5EF4-FFF2-40B4-BE49-F238E27FC236}">
                <a16:creationId xmlns:a16="http://schemas.microsoft.com/office/drawing/2014/main" id="{FBBD91B0-7300-9A1B-EA07-32DB35CD0B12}"/>
              </a:ext>
            </a:extLst>
          </p:cNvPr>
          <p:cNvSpPr txBox="1"/>
          <p:nvPr/>
        </p:nvSpPr>
        <p:spPr>
          <a:xfrm>
            <a:off x="1559261" y="1825615"/>
            <a:ext cx="8884902" cy="438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2800">
                <a:solidFill>
                  <a:srgbClr val="0195D6"/>
                </a:solidFill>
                <a:latin typeface="Graphik Light"/>
                <a:ea typeface="Graphik Light"/>
                <a:cs typeface="Graphik Light"/>
                <a:sym typeface="Graphik Light"/>
              </a:defRPr>
            </a:lvl1pPr>
          </a:lstStyle>
          <a:p>
            <a:r>
              <a:rPr lang="pt-PT" dirty="0"/>
              <a:t>QUESTÃO</a:t>
            </a:r>
            <a:endParaRPr dirty="0"/>
          </a:p>
        </p:txBody>
      </p:sp>
      <p:sp>
        <p:nvSpPr>
          <p:cNvPr id="4" name="Straight Connector 12">
            <a:extLst>
              <a:ext uri="{FF2B5EF4-FFF2-40B4-BE49-F238E27FC236}">
                <a16:creationId xmlns:a16="http://schemas.microsoft.com/office/drawing/2014/main" id="{6B4CD57D-1BD5-9776-9D21-904CA48DD42B}"/>
              </a:ext>
            </a:extLst>
          </p:cNvPr>
          <p:cNvSpPr/>
          <p:nvPr/>
        </p:nvSpPr>
        <p:spPr>
          <a:xfrm>
            <a:off x="1621117" y="2278647"/>
            <a:ext cx="9298243" cy="1"/>
          </a:xfrm>
          <a:prstGeom prst="line">
            <a:avLst/>
          </a:prstGeom>
          <a:ln w="22225">
            <a:solidFill>
              <a:srgbClr val="0195D6"/>
            </a:solidFill>
            <a:miter/>
          </a:ln>
        </p:spPr>
        <p:txBody>
          <a:bodyPr lIns="45718" tIns="45718" rIns="45718" bIns="45718"/>
          <a:lstStyle/>
          <a:p>
            <a:pPr>
              <a:lnSpc>
                <a:spcPct val="100000"/>
              </a:lnSpc>
              <a:defRPr sz="18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AD6B0A4F-9811-B3F1-2318-CA7B98D703F3}"/>
              </a:ext>
            </a:extLst>
          </p:cNvPr>
          <p:cNvSpPr txBox="1"/>
          <p:nvPr/>
        </p:nvSpPr>
        <p:spPr>
          <a:xfrm>
            <a:off x="1559260" y="2420888"/>
            <a:ext cx="9356389" cy="7478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2800">
                <a:solidFill>
                  <a:srgbClr val="0195D6"/>
                </a:solidFill>
                <a:latin typeface="Graphik Light"/>
                <a:ea typeface="Graphik Light"/>
                <a:cs typeface="Graphik Light"/>
                <a:sym typeface="Graphik Light"/>
              </a:defRPr>
            </a:lvl1pPr>
          </a:lstStyle>
          <a:p>
            <a:pPr algn="just"/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Um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satélite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de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órbita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mais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elevada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da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Telebras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não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atenderia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às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necessidades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das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escolas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remotas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?</a:t>
            </a:r>
          </a:p>
        </p:txBody>
      </p:sp>
      <p:sp>
        <p:nvSpPr>
          <p:cNvPr id="6" name="Line">
            <a:extLst>
              <a:ext uri="{FF2B5EF4-FFF2-40B4-BE49-F238E27FC236}">
                <a16:creationId xmlns:a16="http://schemas.microsoft.com/office/drawing/2014/main" id="{4CC6E16E-0653-0D1F-FA45-BBFE90311D87}"/>
              </a:ext>
            </a:extLst>
          </p:cNvPr>
          <p:cNvSpPr/>
          <p:nvPr/>
        </p:nvSpPr>
        <p:spPr>
          <a:xfrm flipV="1">
            <a:off x="3143251" y="3471859"/>
            <a:ext cx="0" cy="2486024"/>
          </a:xfrm>
          <a:prstGeom prst="line">
            <a:avLst/>
          </a:prstGeom>
          <a:ln w="12700">
            <a:solidFill>
              <a:schemeClr val="accent1"/>
            </a:solidFill>
          </a:ln>
        </p:spPr>
        <p:txBody>
          <a:bodyPr lIns="45718" tIns="45718" rIns="45718" bIns="45718"/>
          <a:lstStyle/>
          <a:p>
            <a:pPr>
              <a:lnSpc>
                <a:spcPct val="100000"/>
              </a:lnSpc>
              <a:defRPr sz="18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5147072-C913-9226-6954-56AFA6C1D85A}"/>
              </a:ext>
            </a:extLst>
          </p:cNvPr>
          <p:cNvSpPr txBox="1"/>
          <p:nvPr/>
        </p:nvSpPr>
        <p:spPr>
          <a:xfrm>
            <a:off x="2586854" y="278223"/>
            <a:ext cx="8857434" cy="738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ts val="5500"/>
              </a:lnSpc>
              <a:defRPr sz="4200" spc="-131">
                <a:solidFill>
                  <a:srgbClr val="FFFFFF"/>
                </a:solidFill>
                <a:latin typeface="Graphik Light"/>
                <a:ea typeface="Graphik Light"/>
                <a:cs typeface="Graphik Light"/>
                <a:sym typeface="Graphik Light"/>
              </a:defRPr>
            </a:lvl1pPr>
          </a:lstStyle>
          <a:p>
            <a:r>
              <a:rPr lang="en-US" dirty="0"/>
              <a:t>QUESTIONAMENTOS TÉCNICOS</a:t>
            </a:r>
            <a:endParaRPr dirty="0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6665DB1-64B8-3110-7BB7-6F20973C302F}"/>
              </a:ext>
            </a:extLst>
          </p:cNvPr>
          <p:cNvSpPr txBox="1"/>
          <p:nvPr/>
        </p:nvSpPr>
        <p:spPr>
          <a:xfrm>
            <a:off x="2031403" y="552836"/>
            <a:ext cx="651324" cy="467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4200">
                <a:solidFill>
                  <a:srgbClr val="FFE611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rPr lang="pt-PT" dirty="0"/>
              <a:t>6</a:t>
            </a:r>
            <a:r>
              <a:rPr dirty="0"/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01E26F-0C1A-4D87-CA26-396D326355CE}"/>
              </a:ext>
            </a:extLst>
          </p:cNvPr>
          <p:cNvSpPr txBox="1"/>
          <p:nvPr/>
        </p:nvSpPr>
        <p:spPr>
          <a:xfrm>
            <a:off x="1559261" y="4539616"/>
            <a:ext cx="1583989" cy="4135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2800">
                <a:solidFill>
                  <a:srgbClr val="0195D6"/>
                </a:solidFill>
                <a:latin typeface="Graphik Light"/>
                <a:ea typeface="Graphik Light"/>
                <a:cs typeface="Graphik Light"/>
                <a:sym typeface="Graphik Light"/>
              </a:defRPr>
            </a:lvl1pPr>
          </a:lstStyle>
          <a:p>
            <a:r>
              <a:rPr lang="pt-PT" sz="2200" dirty="0"/>
              <a:t>RESPOSTA</a:t>
            </a:r>
            <a:endParaRPr sz="2200" dirty="0"/>
          </a:p>
        </p:txBody>
      </p:sp>
    </p:spTree>
    <p:extLst>
      <p:ext uri="{BB962C8B-B14F-4D97-AF65-F5344CB8AC3E}">
        <p14:creationId xmlns:p14="http://schemas.microsoft.com/office/powerpoint/2010/main" val="3001192358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3">
            <a:extLst>
              <a:ext uri="{FF2B5EF4-FFF2-40B4-BE49-F238E27FC236}">
                <a16:creationId xmlns:a16="http://schemas.microsoft.com/office/drawing/2014/main" id="{23FF903D-93DE-4A85-523B-8D520672CFEC}"/>
              </a:ext>
            </a:extLst>
          </p:cNvPr>
          <p:cNvSpPr txBox="1"/>
          <p:nvPr/>
        </p:nvSpPr>
        <p:spPr>
          <a:xfrm>
            <a:off x="3303493" y="3557583"/>
            <a:ext cx="7946893" cy="2749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400"/>
              </a:lnSpc>
            </a:pPr>
            <a:r>
              <a:rPr lang="en-US" sz="16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Sim. 32 das 177 </a:t>
            </a:r>
            <a:r>
              <a:rPr lang="en-US" sz="16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escolas</a:t>
            </a:r>
            <a:r>
              <a:rPr lang="en-US" sz="16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do </a:t>
            </a:r>
            <a:r>
              <a:rPr lang="en-US" sz="16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Piloto</a:t>
            </a:r>
            <a:r>
              <a:rPr lang="en-US" sz="16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sz="16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foram</a:t>
            </a:r>
            <a:r>
              <a:rPr lang="en-US" sz="16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sz="16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atendidas</a:t>
            </a:r>
            <a:r>
              <a:rPr lang="en-US" sz="16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com </a:t>
            </a:r>
            <a:r>
              <a:rPr lang="en-US" sz="16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tecnologia</a:t>
            </a:r>
            <a:r>
              <a:rPr lang="en-US" sz="16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de </a:t>
            </a:r>
            <a:r>
              <a:rPr lang="en-US" sz="16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rádio</a:t>
            </a:r>
            <a:r>
              <a:rPr lang="en-US" sz="16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:</a:t>
            </a:r>
          </a:p>
        </p:txBody>
      </p:sp>
      <p:sp>
        <p:nvSpPr>
          <p:cNvPr id="3" name="TextBox 9">
            <a:extLst>
              <a:ext uri="{FF2B5EF4-FFF2-40B4-BE49-F238E27FC236}">
                <a16:creationId xmlns:a16="http://schemas.microsoft.com/office/drawing/2014/main" id="{F6EE047F-260E-F818-F6DD-9A61EE4388B7}"/>
              </a:ext>
            </a:extLst>
          </p:cNvPr>
          <p:cNvSpPr txBox="1"/>
          <p:nvPr/>
        </p:nvSpPr>
        <p:spPr>
          <a:xfrm>
            <a:off x="1559261" y="1825615"/>
            <a:ext cx="8884902" cy="438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2800">
                <a:solidFill>
                  <a:srgbClr val="0195D6"/>
                </a:solidFill>
                <a:latin typeface="Graphik Light"/>
                <a:ea typeface="Graphik Light"/>
                <a:cs typeface="Graphik Light"/>
                <a:sym typeface="Graphik Light"/>
              </a:defRPr>
            </a:lvl1pPr>
          </a:lstStyle>
          <a:p>
            <a:r>
              <a:rPr lang="pt-PT" dirty="0"/>
              <a:t>QUESTÃO</a:t>
            </a:r>
            <a:endParaRPr dirty="0"/>
          </a:p>
        </p:txBody>
      </p:sp>
      <p:sp>
        <p:nvSpPr>
          <p:cNvPr id="4" name="Straight Connector 12">
            <a:extLst>
              <a:ext uri="{FF2B5EF4-FFF2-40B4-BE49-F238E27FC236}">
                <a16:creationId xmlns:a16="http://schemas.microsoft.com/office/drawing/2014/main" id="{77731A89-C47A-A0E5-378E-7358C14E1C66}"/>
              </a:ext>
            </a:extLst>
          </p:cNvPr>
          <p:cNvSpPr/>
          <p:nvPr/>
        </p:nvSpPr>
        <p:spPr>
          <a:xfrm>
            <a:off x="1621117" y="2278647"/>
            <a:ext cx="9298243" cy="1"/>
          </a:xfrm>
          <a:prstGeom prst="line">
            <a:avLst/>
          </a:prstGeom>
          <a:ln w="22225">
            <a:solidFill>
              <a:srgbClr val="0195D6"/>
            </a:solidFill>
            <a:miter/>
          </a:ln>
        </p:spPr>
        <p:txBody>
          <a:bodyPr lIns="45718" tIns="45718" rIns="45718" bIns="45718"/>
          <a:lstStyle/>
          <a:p>
            <a:pPr>
              <a:lnSpc>
                <a:spcPct val="100000"/>
              </a:lnSpc>
              <a:defRPr sz="18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AF7E99A6-9EAC-0594-2CC4-E32743A3D3F2}"/>
              </a:ext>
            </a:extLst>
          </p:cNvPr>
          <p:cNvSpPr txBox="1"/>
          <p:nvPr/>
        </p:nvSpPr>
        <p:spPr>
          <a:xfrm>
            <a:off x="1559260" y="2420888"/>
            <a:ext cx="9356389" cy="7478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2800">
                <a:solidFill>
                  <a:srgbClr val="0195D6"/>
                </a:solidFill>
                <a:latin typeface="Graphik Light"/>
                <a:ea typeface="Graphik Light"/>
                <a:cs typeface="Graphik Light"/>
                <a:sym typeface="Graphik Light"/>
              </a:defRPr>
            </a:lvl1pPr>
          </a:lstStyle>
          <a:p>
            <a:pPr algn="just"/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Um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serviço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de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banda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larga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via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sinal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de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rádio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não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seria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suficiente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para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atender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ao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menos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parte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das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escolas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públicas</a:t>
            </a:r>
            <a:r>
              <a:rPr lang="en-US" sz="1800" dirty="0">
                <a:solidFill>
                  <a:schemeClr val="tx1"/>
                </a:solidFill>
                <a:effectLst/>
                <a:latin typeface="Lucida Fax" panose="02060602050505020204" pitchFamily="18" charset="77"/>
              </a:rPr>
              <a:t>?</a:t>
            </a:r>
          </a:p>
        </p:txBody>
      </p:sp>
      <p:sp>
        <p:nvSpPr>
          <p:cNvPr id="6" name="Line">
            <a:extLst>
              <a:ext uri="{FF2B5EF4-FFF2-40B4-BE49-F238E27FC236}">
                <a16:creationId xmlns:a16="http://schemas.microsoft.com/office/drawing/2014/main" id="{923DAC39-27B8-90C4-FFE1-3646D234ADE2}"/>
              </a:ext>
            </a:extLst>
          </p:cNvPr>
          <p:cNvSpPr/>
          <p:nvPr/>
        </p:nvSpPr>
        <p:spPr>
          <a:xfrm flipV="1">
            <a:off x="3143251" y="3443282"/>
            <a:ext cx="0" cy="2686055"/>
          </a:xfrm>
          <a:prstGeom prst="line">
            <a:avLst/>
          </a:prstGeom>
          <a:ln w="12700">
            <a:solidFill>
              <a:schemeClr val="accent1"/>
            </a:solidFill>
          </a:ln>
        </p:spPr>
        <p:txBody>
          <a:bodyPr lIns="45718" tIns="45718" rIns="45718" bIns="45718"/>
          <a:lstStyle/>
          <a:p>
            <a:pPr>
              <a:lnSpc>
                <a:spcPct val="100000"/>
              </a:lnSpc>
              <a:defRPr sz="18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EBA7F526-575B-D4AC-3EE4-D09120EF1B7F}"/>
              </a:ext>
            </a:extLst>
          </p:cNvPr>
          <p:cNvGraphicFramePr>
            <a:graphicFrameLocks noGrp="1"/>
          </p:cNvGraphicFramePr>
          <p:nvPr/>
        </p:nvGraphicFramePr>
        <p:xfrm>
          <a:off x="3327083" y="4200523"/>
          <a:ext cx="3716656" cy="1943101"/>
        </p:xfrm>
        <a:graphic>
          <a:graphicData uri="http://schemas.openxmlformats.org/drawingml/2006/table">
            <a:tbl>
              <a:tblPr/>
              <a:tblGrid>
                <a:gridCol w="2496616">
                  <a:extLst>
                    <a:ext uri="{9D8B030D-6E8A-4147-A177-3AD203B41FA5}">
                      <a16:colId xmlns:a16="http://schemas.microsoft.com/office/drawing/2014/main" val="2403839961"/>
                    </a:ext>
                  </a:extLst>
                </a:gridCol>
                <a:gridCol w="1220040">
                  <a:extLst>
                    <a:ext uri="{9D8B030D-6E8A-4147-A177-3AD203B41FA5}">
                      <a16:colId xmlns:a16="http://schemas.microsoft.com/office/drawing/2014/main" val="114742630"/>
                    </a:ext>
                  </a:extLst>
                </a:gridCol>
              </a:tblGrid>
              <a:tr h="280919">
                <a:tc gridSpan="2">
                  <a:txBody>
                    <a:bodyPr/>
                    <a:lstStyle/>
                    <a:p>
                      <a:pPr marL="72000" lvl="3" algn="ctr"/>
                      <a:r>
                        <a:rPr lang="en-US" sz="1200" b="1" i="0" dirty="0">
                          <a:solidFill>
                            <a:schemeClr val="tx1"/>
                          </a:solidFill>
                          <a:effectLst/>
                          <a:latin typeface="Graphik Semibold" panose="020B0503030202060203" pitchFamily="34" charset="77"/>
                        </a:rPr>
                        <a:t>ESCOLAS CONECTADAS POR RÁDIO</a:t>
                      </a:r>
                    </a:p>
                  </a:txBody>
                  <a:tcPr marL="20003" marR="20003" marT="20003" marB="2000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2C33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Graphik Bold" panose="020B0503030202060203" pitchFamily="34" charset="77"/>
                        </a:rPr>
                        <a:t>Nº ESCOLAS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0003" marR="20003" marT="20003" marB="20003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2C3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524934"/>
                  </a:ext>
                </a:extLst>
              </a:tr>
              <a:tr h="275086">
                <a:tc>
                  <a:txBody>
                    <a:bodyPr/>
                    <a:lstStyle/>
                    <a:p>
                      <a:pPr marL="72000" lvl="4"/>
                      <a:r>
                        <a:rPr lang="en-US" sz="1200" dirty="0">
                          <a:solidFill>
                            <a:srgbClr val="141414"/>
                          </a:solidFill>
                          <a:effectLst/>
                          <a:latin typeface="Graphik Regular" panose="020B0503030202060203" pitchFamily="34" charset="77"/>
                        </a:rPr>
                        <a:t>CAVALCANTE</a:t>
                      </a:r>
                      <a:endParaRPr lang="en-US" sz="1200" dirty="0">
                        <a:effectLst/>
                      </a:endParaRPr>
                    </a:p>
                  </a:txBody>
                  <a:tcPr marL="20003" marR="20003" marT="20003" marB="2000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D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R" sz="1200" dirty="0">
                          <a:solidFill>
                            <a:srgbClr val="141414"/>
                          </a:solidFill>
                          <a:effectLst/>
                          <a:latin typeface="Graphik Regular" panose="020B0503030202060203" pitchFamily="34" charset="77"/>
                        </a:rPr>
                        <a:t>16</a:t>
                      </a:r>
                      <a:endParaRPr lang="en-BR" sz="1200" dirty="0">
                        <a:effectLst/>
                      </a:endParaRPr>
                    </a:p>
                  </a:txBody>
                  <a:tcPr marL="20003" marR="20003" marT="20003" marB="20003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D3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0885627"/>
                  </a:ext>
                </a:extLst>
              </a:tr>
              <a:tr h="275086">
                <a:tc>
                  <a:txBody>
                    <a:bodyPr/>
                    <a:lstStyle/>
                    <a:p>
                      <a:pPr marL="72000" lvl="3"/>
                      <a:r>
                        <a:rPr lang="en-US" sz="1200" dirty="0">
                          <a:solidFill>
                            <a:srgbClr val="141414"/>
                          </a:solidFill>
                          <a:effectLst/>
                          <a:latin typeface="Graphik Regular" panose="020B0503030202060203" pitchFamily="34" charset="77"/>
                        </a:rPr>
                        <a:t>BERILO</a:t>
                      </a:r>
                      <a:endParaRPr lang="en-US" sz="1200" dirty="0">
                        <a:effectLst/>
                      </a:endParaRPr>
                    </a:p>
                  </a:txBody>
                  <a:tcPr marL="20003" marR="20003" marT="20003" marB="2000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D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R" sz="1200" dirty="0">
                          <a:solidFill>
                            <a:srgbClr val="141414"/>
                          </a:solidFill>
                          <a:effectLst/>
                          <a:latin typeface="Graphik Regular" panose="020B0503030202060203" pitchFamily="34" charset="77"/>
                        </a:rPr>
                        <a:t>3</a:t>
                      </a:r>
                      <a:endParaRPr lang="en-BR" sz="1200" dirty="0">
                        <a:effectLst/>
                      </a:endParaRPr>
                    </a:p>
                  </a:txBody>
                  <a:tcPr marL="20003" marR="20003" marT="20003" marB="20003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D3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2773338"/>
                  </a:ext>
                </a:extLst>
              </a:tr>
              <a:tr h="275086">
                <a:tc>
                  <a:txBody>
                    <a:bodyPr/>
                    <a:lstStyle/>
                    <a:p>
                      <a:pPr marL="72000" lvl="3"/>
                      <a:r>
                        <a:rPr lang="en-US" sz="1200" dirty="0">
                          <a:solidFill>
                            <a:srgbClr val="141414"/>
                          </a:solidFill>
                          <a:effectLst/>
                          <a:latin typeface="Graphik Regular" panose="020B0503030202060203" pitchFamily="34" charset="77"/>
                        </a:rPr>
                        <a:t>GAÚCHA DO NORTE</a:t>
                      </a:r>
                      <a:endParaRPr lang="en-US" sz="1200" dirty="0">
                        <a:effectLst/>
                      </a:endParaRPr>
                    </a:p>
                  </a:txBody>
                  <a:tcPr marL="20003" marR="20003" marT="20003" marB="2000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D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R" sz="1200" dirty="0">
                          <a:solidFill>
                            <a:srgbClr val="141414"/>
                          </a:solidFill>
                          <a:effectLst/>
                          <a:latin typeface="Graphik Regular" panose="020B0503030202060203" pitchFamily="34" charset="77"/>
                        </a:rPr>
                        <a:t>2</a:t>
                      </a:r>
                      <a:endParaRPr lang="en-BR" sz="1200" dirty="0">
                        <a:effectLst/>
                      </a:endParaRPr>
                    </a:p>
                  </a:txBody>
                  <a:tcPr marL="20003" marR="20003" marT="20003" marB="20003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D3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3955032"/>
                  </a:ext>
                </a:extLst>
              </a:tr>
              <a:tr h="275086">
                <a:tc>
                  <a:txBody>
                    <a:bodyPr/>
                    <a:lstStyle/>
                    <a:p>
                      <a:pPr marL="72000" lvl="3"/>
                      <a:r>
                        <a:rPr lang="en-US" sz="1200" dirty="0">
                          <a:solidFill>
                            <a:srgbClr val="141414"/>
                          </a:solidFill>
                          <a:effectLst/>
                          <a:latin typeface="Graphik Regular" panose="020B0503030202060203" pitchFamily="34" charset="77"/>
                        </a:rPr>
                        <a:t>CEL. DOMINGOS SOARES</a:t>
                      </a:r>
                      <a:endParaRPr lang="en-US" sz="1200" dirty="0">
                        <a:effectLst/>
                      </a:endParaRPr>
                    </a:p>
                  </a:txBody>
                  <a:tcPr marL="20003" marR="20003" marT="20003" marB="2000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D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R" sz="1200" dirty="0">
                          <a:solidFill>
                            <a:srgbClr val="141414"/>
                          </a:solidFill>
                          <a:effectLst/>
                          <a:latin typeface="Graphik Regular" panose="020B0503030202060203" pitchFamily="34" charset="77"/>
                        </a:rPr>
                        <a:t>7</a:t>
                      </a:r>
                      <a:endParaRPr lang="en-BR" sz="1200" dirty="0">
                        <a:effectLst/>
                      </a:endParaRPr>
                    </a:p>
                  </a:txBody>
                  <a:tcPr marL="20003" marR="20003" marT="20003" marB="20003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D3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3642889"/>
                  </a:ext>
                </a:extLst>
              </a:tr>
              <a:tr h="280919">
                <a:tc>
                  <a:txBody>
                    <a:bodyPr/>
                    <a:lstStyle/>
                    <a:p>
                      <a:pPr marL="72000" lvl="3"/>
                      <a:r>
                        <a:rPr lang="en-US" sz="1200" b="0" i="0" dirty="0">
                          <a:solidFill>
                            <a:srgbClr val="141414"/>
                          </a:solidFill>
                          <a:effectLst/>
                          <a:latin typeface="Graphik Regular" panose="020B0503030202060203" pitchFamily="34" charset="77"/>
                        </a:rPr>
                        <a:t>ESPIGÃO D’OESTE</a:t>
                      </a:r>
                      <a:endParaRPr lang="en-US" sz="1200" b="0" i="0" dirty="0">
                        <a:effectLst/>
                        <a:latin typeface="Graphik Regular" panose="020B0503030202060203" pitchFamily="34" charset="77"/>
                      </a:endParaRPr>
                    </a:p>
                  </a:txBody>
                  <a:tcPr marL="20003" marR="20003" marT="20003" marB="2000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D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R" sz="1200" b="0" i="0" dirty="0">
                          <a:solidFill>
                            <a:srgbClr val="141414"/>
                          </a:solidFill>
                          <a:effectLst/>
                          <a:latin typeface="Graphik Regular" panose="020B0503030202060203" pitchFamily="34" charset="77"/>
                        </a:rPr>
                        <a:t>4</a:t>
                      </a:r>
                      <a:endParaRPr lang="en-BR" sz="1200" b="0" i="0" dirty="0">
                        <a:effectLst/>
                        <a:latin typeface="Graphik Regular" panose="020B0503030202060203" pitchFamily="34" charset="77"/>
                      </a:endParaRPr>
                    </a:p>
                  </a:txBody>
                  <a:tcPr marL="20003" marR="20003" marT="20003" marB="20003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D3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1700374"/>
                  </a:ext>
                </a:extLst>
              </a:tr>
              <a:tr h="280919">
                <a:tc>
                  <a:txBody>
                    <a:bodyPr/>
                    <a:lstStyle/>
                    <a:p>
                      <a:pPr marL="72000" lvl="3"/>
                      <a:r>
                        <a:rPr lang="en-US" sz="1200" b="1" dirty="0">
                          <a:effectLst/>
                        </a:rPr>
                        <a:t>TOTAL </a:t>
                      </a:r>
                    </a:p>
                  </a:txBody>
                  <a:tcPr marL="20003" marR="20003" marT="20003" marB="2000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R" sz="1200" b="1" dirty="0">
                          <a:effectLst/>
                        </a:rPr>
                        <a:t>32</a:t>
                      </a:r>
                    </a:p>
                  </a:txBody>
                  <a:tcPr marL="20003" marR="20003" marT="20003" marB="20003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A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982118"/>
                  </a:ext>
                </a:extLst>
              </a:tr>
            </a:tbl>
          </a:graphicData>
        </a:graphic>
      </p:graphicFrame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20C52C2-AA2A-4D76-7FC8-A9D41E2A966C}"/>
              </a:ext>
            </a:extLst>
          </p:cNvPr>
          <p:cNvSpPr txBox="1"/>
          <p:nvPr/>
        </p:nvSpPr>
        <p:spPr>
          <a:xfrm>
            <a:off x="2586854" y="278223"/>
            <a:ext cx="8857434" cy="738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ts val="5500"/>
              </a:lnSpc>
              <a:defRPr sz="4200" spc="-131">
                <a:solidFill>
                  <a:srgbClr val="FFFFFF"/>
                </a:solidFill>
                <a:latin typeface="Graphik Light"/>
                <a:ea typeface="Graphik Light"/>
                <a:cs typeface="Graphik Light"/>
                <a:sym typeface="Graphik Light"/>
              </a:defRPr>
            </a:lvl1pPr>
          </a:lstStyle>
          <a:p>
            <a:r>
              <a:rPr lang="en-US" dirty="0"/>
              <a:t>QUESTIONAMENTOS TÉCNICOS</a:t>
            </a:r>
            <a:endParaRPr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FB294C-0901-3B5F-D4DC-4E03F8910275}"/>
              </a:ext>
            </a:extLst>
          </p:cNvPr>
          <p:cNvSpPr txBox="1"/>
          <p:nvPr/>
        </p:nvSpPr>
        <p:spPr>
          <a:xfrm>
            <a:off x="2031403" y="552836"/>
            <a:ext cx="651324" cy="467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4200">
                <a:solidFill>
                  <a:srgbClr val="FFE611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rPr lang="pt-PT" dirty="0"/>
              <a:t>6</a:t>
            </a:r>
            <a:r>
              <a:rPr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EDA4D2-C2BF-01EA-15FF-11D468A83091}"/>
              </a:ext>
            </a:extLst>
          </p:cNvPr>
          <p:cNvSpPr txBox="1"/>
          <p:nvPr/>
        </p:nvSpPr>
        <p:spPr>
          <a:xfrm>
            <a:off x="1559261" y="4539616"/>
            <a:ext cx="1583989" cy="4135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2800">
                <a:solidFill>
                  <a:srgbClr val="0195D6"/>
                </a:solidFill>
                <a:latin typeface="Graphik Light"/>
                <a:ea typeface="Graphik Light"/>
                <a:cs typeface="Graphik Light"/>
                <a:sym typeface="Graphik Light"/>
              </a:defRPr>
            </a:lvl1pPr>
          </a:lstStyle>
          <a:p>
            <a:r>
              <a:rPr lang="pt-PT" sz="2200" dirty="0"/>
              <a:t>RESPOSTA</a:t>
            </a:r>
            <a:endParaRPr sz="2200" dirty="0"/>
          </a:p>
        </p:txBody>
      </p:sp>
    </p:spTree>
    <p:extLst>
      <p:ext uri="{BB962C8B-B14F-4D97-AF65-F5344CB8AC3E}">
        <p14:creationId xmlns:p14="http://schemas.microsoft.com/office/powerpoint/2010/main" val="1667190462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hand holding a piece of wood&#10;&#10;Description automatically generated">
            <a:hlinkClick r:id="rId3"/>
            <a:extLst>
              <a:ext uri="{FF2B5EF4-FFF2-40B4-BE49-F238E27FC236}">
                <a16:creationId xmlns:a16="http://schemas.microsoft.com/office/drawing/2014/main" id="{CF32B4DA-0A5B-E581-8F6F-9DF7ABDA608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7"/>
          <a:stretch/>
        </p:blipFill>
        <p:spPr>
          <a:xfrm>
            <a:off x="0" y="-228600"/>
            <a:ext cx="12192000" cy="7086600"/>
          </a:xfrm>
          <a:prstGeom prst="rect">
            <a:avLst/>
          </a:prstGeom>
        </p:spPr>
      </p:pic>
      <p:pic>
        <p:nvPicPr>
          <p:cNvPr id="6" name="Picture 5">
            <a:hlinkClick r:id="rId3"/>
            <a:extLst>
              <a:ext uri="{FF2B5EF4-FFF2-40B4-BE49-F238E27FC236}">
                <a16:creationId xmlns:a16="http://schemas.microsoft.com/office/drawing/2014/main" id="{B501AEE7-66B7-78DA-E8D0-1398C6F9DA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0000" y="2413000"/>
            <a:ext cx="2032000" cy="20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834879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hlinkClick r:id="rId3"/>
            <a:extLst>
              <a:ext uri="{FF2B5EF4-FFF2-40B4-BE49-F238E27FC236}">
                <a16:creationId xmlns:a16="http://schemas.microsoft.com/office/drawing/2014/main" id="{E64A63E1-F352-9B87-ACA0-E25EC1DAB3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3723" y="4529138"/>
            <a:ext cx="1017156" cy="1023937"/>
          </a:xfrm>
          <a:prstGeom prst="rect">
            <a:avLst/>
          </a:prstGeom>
        </p:spPr>
      </p:pic>
      <p:pic>
        <p:nvPicPr>
          <p:cNvPr id="19" name="Picture 18">
            <a:hlinkClick r:id="rId5"/>
            <a:extLst>
              <a:ext uri="{FF2B5EF4-FFF2-40B4-BE49-F238E27FC236}">
                <a16:creationId xmlns:a16="http://schemas.microsoft.com/office/drawing/2014/main" id="{E56837EB-36F7-FA38-5F24-45E044B026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86049" y="3671887"/>
            <a:ext cx="728663" cy="728663"/>
          </a:xfrm>
          <a:prstGeom prst="rect">
            <a:avLst/>
          </a:prstGeom>
        </p:spPr>
      </p:pic>
      <p:pic>
        <p:nvPicPr>
          <p:cNvPr id="20" name="Picture 19">
            <a:hlinkClick r:id="rId7"/>
            <a:extLst>
              <a:ext uri="{FF2B5EF4-FFF2-40B4-BE49-F238E27FC236}">
                <a16:creationId xmlns:a16="http://schemas.microsoft.com/office/drawing/2014/main" id="{B5AA636E-0EC2-7DF2-3789-C19C9A0B4B5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86049" y="2519361"/>
            <a:ext cx="728663" cy="728663"/>
          </a:xfrm>
          <a:prstGeom prst="rect">
            <a:avLst/>
          </a:prstGeom>
        </p:spPr>
      </p:pic>
      <p:pic>
        <p:nvPicPr>
          <p:cNvPr id="21" name="Picture 20">
            <a:hlinkClick r:id="rId9"/>
            <a:extLst>
              <a:ext uri="{FF2B5EF4-FFF2-40B4-BE49-F238E27FC236}">
                <a16:creationId xmlns:a16="http://schemas.microsoft.com/office/drawing/2014/main" id="{F3982DE0-D166-BA93-FEFF-2DAC2B63AB6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56963" y="2667000"/>
            <a:ext cx="630677" cy="439738"/>
          </a:xfrm>
          <a:prstGeom prst="rect">
            <a:avLst/>
          </a:prstGeom>
        </p:spPr>
      </p:pic>
      <p:pic>
        <p:nvPicPr>
          <p:cNvPr id="22" name="Picture 21">
            <a:hlinkClick r:id="rId11"/>
            <a:extLst>
              <a:ext uri="{FF2B5EF4-FFF2-40B4-BE49-F238E27FC236}">
                <a16:creationId xmlns:a16="http://schemas.microsoft.com/office/drawing/2014/main" id="{AB36B1FB-2866-183B-B535-5BB1708CAB9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86050" y="4824412"/>
            <a:ext cx="728663" cy="728663"/>
          </a:xfrm>
          <a:prstGeom prst="rect">
            <a:avLst/>
          </a:prstGeom>
        </p:spPr>
      </p:pic>
      <p:pic>
        <p:nvPicPr>
          <p:cNvPr id="24" name="Picture 23">
            <a:hlinkClick r:id="rId13"/>
            <a:extLst>
              <a:ext uri="{FF2B5EF4-FFF2-40B4-BE49-F238E27FC236}">
                <a16:creationId xmlns:a16="http://schemas.microsoft.com/office/drawing/2014/main" id="{A996484A-81B0-E1AE-19A3-C1738A1F426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36545" y="3586158"/>
            <a:ext cx="671512" cy="671512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668CFB38-8D1F-4F20-9A2C-F3D5BF6CB89B}"/>
              </a:ext>
            </a:extLst>
          </p:cNvPr>
          <p:cNvSpPr txBox="1"/>
          <p:nvPr/>
        </p:nvSpPr>
        <p:spPr>
          <a:xfrm>
            <a:off x="3586163" y="2657475"/>
            <a:ext cx="1557474" cy="43857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000" u="none" strike="noStrike" cap="none" spc="0" normalizeH="0" baseline="0">
                <a:ln>
                  <a:noFill/>
                </a:ln>
                <a:solidFill>
                  <a:srgbClr val="0000FF"/>
                </a:solidFill>
                <a:effectLst/>
                <a:uFillTx/>
                <a:latin typeface="Graphik Light" panose="020B0403030202060203" pitchFamily="34" charset="77"/>
                <a:sym typeface="Lucida Fax Regular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</a:t>
            </a:r>
            <a:r>
              <a:rPr kumimoji="0" lang="en-BR" sz="1000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Graphik Light" panose="020B0403030202060203" pitchFamily="34" charset="77"/>
                <a:sym typeface="Lucida Fax Regular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prenderconectado.eace</a:t>
            </a:r>
            <a:endParaRPr kumimoji="0" lang="en-BR" sz="1000" u="none" strike="noStrike" cap="none" spc="0" normalizeH="0" baseline="0">
              <a:ln>
                <a:noFill/>
              </a:ln>
              <a:solidFill>
                <a:schemeClr val="accent1"/>
              </a:solidFill>
              <a:effectLst/>
              <a:uFillTx/>
              <a:latin typeface="Graphik Light" panose="020B0403030202060203" pitchFamily="34" charset="77"/>
              <a:sym typeface="Lucida Fax Regular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9CD25C2-841B-B976-AC1A-F006271A4B24}"/>
              </a:ext>
            </a:extLst>
          </p:cNvPr>
          <p:cNvSpPr txBox="1"/>
          <p:nvPr/>
        </p:nvSpPr>
        <p:spPr>
          <a:xfrm>
            <a:off x="3586163" y="3789040"/>
            <a:ext cx="1557474" cy="43857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000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Graphik Light" panose="020B0403030202060203" pitchFamily="34" charset="77"/>
                <a:sym typeface="Lucida Fax Regular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</a:t>
            </a:r>
            <a:r>
              <a:rPr kumimoji="0" lang="en-BR" sz="1000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Graphik Light" panose="020B0403030202060203" pitchFamily="34" charset="77"/>
                <a:sym typeface="Lucida Fax Regular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prenderconectado.eace</a:t>
            </a:r>
            <a:endParaRPr kumimoji="0" lang="en-BR" sz="1000" u="none" strike="noStrike" cap="none" spc="0" normalizeH="0" baseline="0">
              <a:ln>
                <a:noFill/>
              </a:ln>
              <a:solidFill>
                <a:schemeClr val="accent1"/>
              </a:solidFill>
              <a:effectLst/>
              <a:uFillTx/>
              <a:latin typeface="Graphik Light" panose="020B0403030202060203" pitchFamily="34" charset="77"/>
              <a:sym typeface="Lucida Fax Regular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0913F9B-0FA7-BAC7-C70E-2DD2F036661D}"/>
              </a:ext>
            </a:extLst>
          </p:cNvPr>
          <p:cNvSpPr txBox="1"/>
          <p:nvPr/>
        </p:nvSpPr>
        <p:spPr>
          <a:xfrm>
            <a:off x="3586163" y="5013176"/>
            <a:ext cx="1557474" cy="43857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000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Graphik Light" panose="020B0403030202060203" pitchFamily="34" charset="77"/>
                <a:sym typeface="Lucida Fax Regular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</a:t>
            </a:r>
            <a:r>
              <a:rPr kumimoji="0" lang="en-BR" sz="1000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Graphik Light" panose="020B0403030202060203" pitchFamily="34" charset="77"/>
                <a:sym typeface="Lucida Fax Regular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prenderconectado.eace</a:t>
            </a:r>
            <a:endParaRPr kumimoji="0" lang="en-BR" sz="1000" u="none" strike="noStrike" cap="none" spc="0" normalizeH="0" baseline="0">
              <a:ln>
                <a:noFill/>
              </a:ln>
              <a:solidFill>
                <a:schemeClr val="accent1"/>
              </a:solidFill>
              <a:effectLst/>
              <a:uFillTx/>
              <a:latin typeface="Graphik Light" panose="020B0403030202060203" pitchFamily="34" charset="77"/>
              <a:sym typeface="Lucida Fax Regular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C664459-AEC9-607F-49E8-4BE04E0AFE23}"/>
              </a:ext>
            </a:extLst>
          </p:cNvPr>
          <p:cNvSpPr txBox="1"/>
          <p:nvPr/>
        </p:nvSpPr>
        <p:spPr>
          <a:xfrm>
            <a:off x="7198998" y="2657475"/>
            <a:ext cx="1557474" cy="43857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000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Graphik Light" panose="020B0403030202060203" pitchFamily="34" charset="77"/>
                <a:sym typeface="Lucida Fax Regular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</a:t>
            </a:r>
            <a:r>
              <a:rPr kumimoji="0" lang="en-BR" sz="1000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Graphik Light" panose="020B0403030202060203" pitchFamily="34" charset="77"/>
                <a:sym typeface="Lucida Fax Regular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prenderconectado.eace</a:t>
            </a:r>
            <a:endParaRPr kumimoji="0" lang="en-BR" sz="1000" u="none" strike="noStrike" cap="none" spc="0" normalizeH="0" baseline="0">
              <a:ln>
                <a:noFill/>
              </a:ln>
              <a:solidFill>
                <a:schemeClr val="accent1"/>
              </a:solidFill>
              <a:effectLst/>
              <a:uFillTx/>
              <a:latin typeface="Graphik Light" panose="020B0403030202060203" pitchFamily="34" charset="77"/>
              <a:sym typeface="Lucida Fax Regular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DE2B7A3-B2A7-D81D-09FC-1EB6A8D3120C}"/>
              </a:ext>
            </a:extLst>
          </p:cNvPr>
          <p:cNvSpPr txBox="1"/>
          <p:nvPr/>
        </p:nvSpPr>
        <p:spPr>
          <a:xfrm>
            <a:off x="7198998" y="3645024"/>
            <a:ext cx="751164" cy="43857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PT" sz="1000">
                <a:solidFill>
                  <a:schemeClr val="accent1"/>
                </a:solidFill>
                <a:latin typeface="Graphik Light" panose="020B0403030202060203" pitchFamily="34" charset="77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</a:t>
            </a:r>
            <a:r>
              <a:rPr kumimoji="0" lang="pt-PT" sz="1000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Graphik Light" panose="020B0403030202060203" pitchFamily="34" charset="77"/>
                <a:sym typeface="Lucida Fax Regular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ace.org.br</a:t>
            </a:r>
            <a:endParaRPr kumimoji="0" lang="en-BR" sz="1000" u="none" strike="noStrike" cap="none" spc="0" normalizeH="0" baseline="0">
              <a:ln>
                <a:noFill/>
              </a:ln>
              <a:solidFill>
                <a:schemeClr val="accent1"/>
              </a:solidFill>
              <a:effectLst/>
              <a:uFillTx/>
              <a:latin typeface="Graphik Light" panose="020B0403030202060203" pitchFamily="34" charset="77"/>
              <a:sym typeface="Lucida Fax Regular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01BC644-E5CB-DEF0-FD3A-DB6252CC2AD0}"/>
              </a:ext>
            </a:extLst>
          </p:cNvPr>
          <p:cNvSpPr txBox="1"/>
          <p:nvPr/>
        </p:nvSpPr>
        <p:spPr>
          <a:xfrm>
            <a:off x="7198998" y="4797152"/>
            <a:ext cx="1759274" cy="43857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PT" sz="1000">
                <a:solidFill>
                  <a:schemeClr val="accent1"/>
                </a:solidFill>
                <a:latin typeface="Graphik Light" panose="020B0403030202060203" pitchFamily="34" charset="77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Pod Aprende Conectado</a:t>
            </a:r>
            <a:endParaRPr kumimoji="0" lang="en-BR" sz="1000" u="none" strike="noStrike" cap="none" spc="0" normalizeH="0" baseline="0">
              <a:ln>
                <a:noFill/>
              </a:ln>
              <a:solidFill>
                <a:schemeClr val="accent1"/>
              </a:solidFill>
              <a:effectLst/>
              <a:uFillTx/>
              <a:latin typeface="Graphik Light" panose="020B0403030202060203" pitchFamily="34" charset="77"/>
              <a:sym typeface="Lucida Fax Regular"/>
            </a:endParaRP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913A4C2D-AD28-95AB-62F7-9A6D98F350B7}"/>
              </a:ext>
            </a:extLst>
          </p:cNvPr>
          <p:cNvSpPr txBox="1"/>
          <p:nvPr/>
        </p:nvSpPr>
        <p:spPr>
          <a:xfrm>
            <a:off x="3301242" y="278223"/>
            <a:ext cx="5857047" cy="738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ts val="5500"/>
              </a:lnSpc>
              <a:defRPr sz="4200" spc="-131">
                <a:solidFill>
                  <a:srgbClr val="FFFFFF"/>
                </a:solidFill>
                <a:latin typeface="Graphik Light"/>
                <a:ea typeface="Graphik Light"/>
                <a:cs typeface="Graphik Light"/>
                <a:sym typeface="Graphik Light"/>
              </a:defRPr>
            </a:lvl1pPr>
          </a:lstStyle>
          <a:p>
            <a:r>
              <a:rPr lang="en-US" dirty="0"/>
              <a:t>NOSSAS REDES SOCIAIS</a:t>
            </a:r>
            <a:endParaRPr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D77917C-C07B-EA18-F1F7-DB830B0140D7}"/>
              </a:ext>
            </a:extLst>
          </p:cNvPr>
          <p:cNvSpPr txBox="1"/>
          <p:nvPr/>
        </p:nvSpPr>
        <p:spPr>
          <a:xfrm>
            <a:off x="2745791" y="552836"/>
            <a:ext cx="605532" cy="467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4200">
                <a:solidFill>
                  <a:srgbClr val="FFE611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rPr lang="pt-PT" dirty="0"/>
              <a:t>7</a:t>
            </a:r>
            <a:r>
              <a:rPr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0800372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Text Placeholder 2"/>
          <p:cNvSpPr txBox="1"/>
          <p:nvPr/>
        </p:nvSpPr>
        <p:spPr>
          <a:xfrm>
            <a:off x="2503964" y="349996"/>
            <a:ext cx="7184071" cy="7611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ts val="5500"/>
              </a:lnSpc>
              <a:defRPr sz="4800" spc="-150">
                <a:solidFill>
                  <a:srgbClr val="FFFFFF"/>
                </a:solidFill>
                <a:latin typeface="Graphik Light"/>
                <a:ea typeface="Graphik Light"/>
                <a:cs typeface="Graphik Light"/>
                <a:sym typeface="Graphik Light"/>
              </a:defRPr>
            </a:lvl1pPr>
          </a:lstStyle>
          <a:p>
            <a:pPr algn="ctr"/>
            <a:r>
              <a:rPr sz="4400" dirty="0"/>
              <a:t>LINHA DO TEMPO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FD64F2-2602-31DC-BD76-3E7B907D04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43953"/>
            <a:ext cx="11200469" cy="3883535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20C52C2-AA2A-4D76-7FC8-A9D41E2A966C}"/>
              </a:ext>
            </a:extLst>
          </p:cNvPr>
          <p:cNvSpPr txBox="1"/>
          <p:nvPr/>
        </p:nvSpPr>
        <p:spPr>
          <a:xfrm>
            <a:off x="5487231" y="278223"/>
            <a:ext cx="1613658" cy="738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ts val="5500"/>
              </a:lnSpc>
              <a:defRPr sz="4200" spc="-131">
                <a:solidFill>
                  <a:srgbClr val="FFFFFF"/>
                </a:solidFill>
                <a:latin typeface="Graphik Light"/>
                <a:ea typeface="Graphik Light"/>
                <a:cs typeface="Graphik Light"/>
                <a:sym typeface="Graphik Light"/>
              </a:defRPr>
            </a:lvl1pPr>
          </a:lstStyle>
          <a:p>
            <a:r>
              <a:rPr lang="en-US" dirty="0"/>
              <a:t>LINKS</a:t>
            </a:r>
            <a:endParaRPr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FB294C-0901-3B5F-D4DC-4E03F8910275}"/>
              </a:ext>
            </a:extLst>
          </p:cNvPr>
          <p:cNvSpPr txBox="1"/>
          <p:nvPr/>
        </p:nvSpPr>
        <p:spPr>
          <a:xfrm>
            <a:off x="4931779" y="552836"/>
            <a:ext cx="605532" cy="467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4200">
                <a:solidFill>
                  <a:srgbClr val="FFE611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rPr lang="pt-PT" dirty="0"/>
              <a:t>8</a:t>
            </a:r>
            <a:r>
              <a:rPr dirty="0"/>
              <a:t>.</a:t>
            </a:r>
          </a:p>
        </p:txBody>
      </p:sp>
      <p:pic>
        <p:nvPicPr>
          <p:cNvPr id="5" name="Picture 4" descr="A screen shot of a video&#10;&#10;Description automatically generated">
            <a:hlinkClick r:id="rId4"/>
            <a:extLst>
              <a:ext uri="{FF2B5EF4-FFF2-40B4-BE49-F238E27FC236}">
                <a16:creationId xmlns:a16="http://schemas.microsoft.com/office/drawing/2014/main" id="{C63EC35B-DF7F-4B5B-26CA-87F7AD4CD16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4" t="5066" r="2145" b="7582"/>
          <a:stretch/>
        </p:blipFill>
        <p:spPr>
          <a:xfrm>
            <a:off x="1333114" y="2352674"/>
            <a:ext cx="5614172" cy="3200401"/>
          </a:xfrm>
          <a:prstGeom prst="rect">
            <a:avLst/>
          </a:prstGeom>
        </p:spPr>
      </p:pic>
      <p:pic>
        <p:nvPicPr>
          <p:cNvPr id="7" name="EPISÓDIO 05 - CORTE 05 - Trim 02 (1)">
            <a:hlinkClick r:id="" action="ppaction://media"/>
            <a:extLst>
              <a:ext uri="{FF2B5EF4-FFF2-40B4-BE49-F238E27FC236}">
                <a16:creationId xmlns:a16="http://schemas.microsoft.com/office/drawing/2014/main" id="{6C68882E-DB19-7811-930B-64B2ADAD673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t="8472" b="44028"/>
          <a:stretch/>
        </p:blipFill>
        <p:spPr>
          <a:xfrm>
            <a:off x="7359121" y="2343783"/>
            <a:ext cx="3800476" cy="320929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F3D05ED-85DE-F353-6264-EE9A00BA1348}"/>
              </a:ext>
            </a:extLst>
          </p:cNvPr>
          <p:cNvSpPr/>
          <p:nvPr/>
        </p:nvSpPr>
        <p:spPr>
          <a:xfrm>
            <a:off x="8304071" y="4935359"/>
            <a:ext cx="1797804" cy="353939"/>
          </a:xfrm>
          <a:prstGeom prst="rect">
            <a:avLst/>
          </a:prstGeom>
          <a:solidFill>
            <a:schemeClr val="accent1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BR" sz="90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Graphik Regular" panose="020B0503030202060203" pitchFamily="34" charset="77"/>
                <a:ea typeface="+mn-ea"/>
                <a:cs typeface="+mn-cs"/>
                <a:sym typeface="Helvetica"/>
              </a:rPr>
              <a:t>DIOGO MOYSES RODRIGUES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BR" sz="800">
                <a:solidFill>
                  <a:schemeClr val="bg1"/>
                </a:solidFill>
                <a:latin typeface="Graphik Regular" panose="020B0503030202060203" pitchFamily="34" charset="77"/>
                <a:ea typeface="+mn-ea"/>
                <a:cs typeface="+mn-cs"/>
                <a:sym typeface="Helvetica"/>
              </a:rPr>
              <a:t>DIRETOR DE PROJETOS UIT (ONU)</a:t>
            </a:r>
            <a:endParaRPr kumimoji="0" lang="en-BR" sz="80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Graphik Regular" panose="020B0503030202060203" pitchFamily="34" charset="77"/>
              <a:ea typeface="+mn-ea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97252291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18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>
            <a:extLst>
              <a:ext uri="{FF2B5EF4-FFF2-40B4-BE49-F238E27FC236}">
                <a16:creationId xmlns:a16="http://schemas.microsoft.com/office/drawing/2014/main" id="{75B0BA67-B5D2-AEDC-DB58-889283E8F86D}"/>
              </a:ext>
            </a:extLst>
          </p:cNvPr>
          <p:cNvSpPr txBox="1">
            <a:spLocks/>
          </p:cNvSpPr>
          <p:nvPr/>
        </p:nvSpPr>
        <p:spPr>
          <a:xfrm>
            <a:off x="4472175" y="2744787"/>
            <a:ext cx="4200338" cy="9271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723900" marR="0" indent="-2667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1234438" marR="0" indent="-320038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1727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21844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26416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30988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35560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4013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marL="0" indent="0" hangingPunct="1">
              <a:lnSpc>
                <a:spcPct val="100000"/>
              </a:lnSpc>
              <a:spcBef>
                <a:spcPts val="0"/>
              </a:spcBef>
              <a:buSzTx/>
              <a:buFont typeface="Arial"/>
              <a:buNone/>
              <a:defRPr sz="4800" spc="-200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r>
              <a:rPr lang="pt-PT" sz="4800" spc="-200" dirty="0">
                <a:solidFill>
                  <a:srgbClr val="FFFFFF"/>
                </a:solidFill>
                <a:latin typeface="Graphik Light" panose="020B0403030202060203" pitchFamily="34" charset="77"/>
                <a:ea typeface="Graphik Semibold"/>
                <a:cs typeface="Graphik Semibold"/>
                <a:sym typeface="Graphik Semibold"/>
              </a:rPr>
              <a:t>OBRIGADA!</a:t>
            </a:r>
            <a:endParaRPr lang="pt-PT" sz="4800" spc="-150" dirty="0">
              <a:solidFill>
                <a:srgbClr val="FFFFFF"/>
              </a:solidFill>
              <a:latin typeface="Graphik Light" panose="020B0403030202060203" pitchFamily="34" charset="77"/>
              <a:ea typeface="Graphik Semibold"/>
              <a:cs typeface="Graphik Semibold"/>
              <a:sym typeface="Graphik Semibold"/>
            </a:endParaRP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B5D46399-348B-CBCD-0391-EC157DDEB88E}"/>
              </a:ext>
            </a:extLst>
          </p:cNvPr>
          <p:cNvSpPr/>
          <p:nvPr/>
        </p:nvSpPr>
        <p:spPr>
          <a:xfrm>
            <a:off x="4218259" y="2537808"/>
            <a:ext cx="86559" cy="1282264"/>
          </a:xfrm>
          <a:prstGeom prst="rect">
            <a:avLst/>
          </a:prstGeom>
          <a:solidFill>
            <a:srgbClr val="FFE61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lnSpc>
                <a:spcPct val="100000"/>
              </a:lnSpc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579566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Text Placeholder 2"/>
          <p:cNvSpPr txBox="1"/>
          <p:nvPr/>
        </p:nvSpPr>
        <p:spPr>
          <a:xfrm>
            <a:off x="2930061" y="349996"/>
            <a:ext cx="7184071" cy="7611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ts val="5500"/>
              </a:lnSpc>
              <a:defRPr sz="4800" spc="-150">
                <a:solidFill>
                  <a:srgbClr val="FFFFFF"/>
                </a:solidFill>
                <a:latin typeface="Graphik Light"/>
                <a:ea typeface="Graphik Light"/>
                <a:cs typeface="Graphik Light"/>
                <a:sym typeface="Graphik Light"/>
              </a:defRPr>
            </a:lvl1pPr>
          </a:lstStyle>
          <a:p>
            <a:r>
              <a:rPr lang="pt-PT" sz="4200" dirty="0"/>
              <a:t>CONSTITUIÇÃO DA</a:t>
            </a:r>
            <a:r>
              <a:rPr sz="4200" dirty="0"/>
              <a:t> </a:t>
            </a:r>
            <a:r>
              <a:rPr lang="en-US" sz="4200" dirty="0"/>
              <a:t>EACE</a:t>
            </a:r>
            <a:endParaRPr sz="4200" dirty="0"/>
          </a:p>
        </p:txBody>
      </p:sp>
      <p:sp>
        <p:nvSpPr>
          <p:cNvPr id="283" name="TextBox 4"/>
          <p:cNvSpPr txBox="1"/>
          <p:nvPr/>
        </p:nvSpPr>
        <p:spPr>
          <a:xfrm>
            <a:off x="2403142" y="626783"/>
            <a:ext cx="941295" cy="474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4800">
                <a:solidFill>
                  <a:srgbClr val="FFE611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rPr sz="4200" dirty="0"/>
              <a:t>1.</a:t>
            </a:r>
          </a:p>
        </p:txBody>
      </p:sp>
      <p:sp>
        <p:nvSpPr>
          <p:cNvPr id="284" name="TextBox 9"/>
          <p:cNvSpPr txBox="1"/>
          <p:nvPr/>
        </p:nvSpPr>
        <p:spPr>
          <a:xfrm>
            <a:off x="1559261" y="1825615"/>
            <a:ext cx="5327725" cy="438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800">
                <a:solidFill>
                  <a:srgbClr val="0195D6"/>
                </a:solidFill>
                <a:latin typeface="Graphik Light"/>
                <a:ea typeface="Graphik Light"/>
                <a:cs typeface="Graphik Light"/>
                <a:sym typeface="Graphik Light"/>
              </a:defRPr>
            </a:lvl1pPr>
          </a:lstStyle>
          <a:p>
            <a:r>
              <a:rPr lang="pt-PT" dirty="0"/>
              <a:t>EDITAL 5G</a:t>
            </a:r>
            <a:endParaRPr dirty="0"/>
          </a:p>
        </p:txBody>
      </p:sp>
      <p:sp>
        <p:nvSpPr>
          <p:cNvPr id="285" name="TextBox 10"/>
          <p:cNvSpPr txBox="1"/>
          <p:nvPr/>
        </p:nvSpPr>
        <p:spPr>
          <a:xfrm>
            <a:off x="1614984" y="2435041"/>
            <a:ext cx="8962032" cy="15347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ts val="2300"/>
              </a:lnSpc>
              <a:defRPr sz="1500"/>
            </a:lvl1pPr>
          </a:lstStyle>
          <a:p>
            <a:pPr algn="just">
              <a:spcBef>
                <a:spcPts val="1200"/>
              </a:spcBef>
            </a:pP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A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Anatel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elaborou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 um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Edital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,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cuja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legalidade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foi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analisada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 e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validada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pelo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 TCU, que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previu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 a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constituição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 de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duas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entidades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: o Gape, que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é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 um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grupo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técnico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 da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Anatel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 e a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Eace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, que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é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uma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associação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sem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 fins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lucrativos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. 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Previu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-se no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Edital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,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além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 do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pagamento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 do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preço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público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, a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assunção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 de um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compromisso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 de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investimento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 para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levar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conectividade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significativa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 para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escolas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públicas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 de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ensino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básico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.  </a:t>
            </a:r>
            <a:endParaRPr lang="en-US" dirty="0">
              <a:latin typeface="Lucida Fax" panose="02060602050505020204" pitchFamily="18" charset="77"/>
            </a:endParaRPr>
          </a:p>
        </p:txBody>
      </p:sp>
      <p:sp>
        <p:nvSpPr>
          <p:cNvPr id="286" name="Straight Connector 12"/>
          <p:cNvSpPr/>
          <p:nvPr/>
        </p:nvSpPr>
        <p:spPr>
          <a:xfrm>
            <a:off x="1621117" y="2278647"/>
            <a:ext cx="9298243" cy="1"/>
          </a:xfrm>
          <a:prstGeom prst="line">
            <a:avLst/>
          </a:prstGeom>
          <a:ln w="22225">
            <a:solidFill>
              <a:srgbClr val="0195D6"/>
            </a:solidFill>
            <a:miter/>
          </a:ln>
        </p:spPr>
        <p:txBody>
          <a:bodyPr lIns="45718" tIns="45718" rIns="45718" bIns="45718"/>
          <a:lstStyle/>
          <a:p>
            <a:pPr>
              <a:lnSpc>
                <a:spcPct val="100000"/>
              </a:lnSpc>
              <a:defRPr sz="18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F32661A2-A264-8636-88E7-AB0967507DD5}"/>
              </a:ext>
            </a:extLst>
          </p:cNvPr>
          <p:cNvSpPr txBox="1"/>
          <p:nvPr/>
        </p:nvSpPr>
        <p:spPr>
          <a:xfrm>
            <a:off x="1554499" y="4265018"/>
            <a:ext cx="5327725" cy="438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800">
                <a:solidFill>
                  <a:srgbClr val="0195D6"/>
                </a:solidFill>
                <a:latin typeface="Graphik Light"/>
                <a:ea typeface="Graphik Light"/>
                <a:cs typeface="Graphik Light"/>
                <a:sym typeface="Graphik Light"/>
              </a:defRPr>
            </a:lvl1pPr>
          </a:lstStyle>
          <a:p>
            <a:r>
              <a:rPr lang="pt-PT" dirty="0"/>
              <a:t>GAPE</a:t>
            </a:r>
            <a:endParaRPr dirty="0"/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5527930A-0EA6-B4AC-0711-E57E3CDD51B3}"/>
              </a:ext>
            </a:extLst>
          </p:cNvPr>
          <p:cNvSpPr txBox="1"/>
          <p:nvPr/>
        </p:nvSpPr>
        <p:spPr>
          <a:xfrm>
            <a:off x="1610222" y="4874444"/>
            <a:ext cx="8962032" cy="9448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ts val="2300"/>
              </a:lnSpc>
              <a:defRPr sz="1500"/>
            </a:lvl1pPr>
          </a:lstStyle>
          <a:p>
            <a:pPr algn="just"/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Grupo de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Acompanhamento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 do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Custeio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 a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Projetos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 de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Conectividade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 de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Escolas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 -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estabelece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diretrizes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,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critérios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técnicos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,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metas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,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prazos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 e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cronogramas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 para a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conexão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 de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escolas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,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além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 de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fiscalizar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 e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disciplinar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 as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atividades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 da </a:t>
            </a:r>
            <a:r>
              <a:rPr lang="en-US" dirty="0" err="1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Eace</a:t>
            </a:r>
            <a:r>
              <a:rPr lang="en-US" dirty="0">
                <a:solidFill>
                  <a:srgbClr val="3F3F3F"/>
                </a:solidFill>
                <a:effectLst/>
                <a:latin typeface="Lucida Fax" panose="02060602050505020204" pitchFamily="18" charset="77"/>
              </a:rPr>
              <a:t>.  </a:t>
            </a:r>
            <a:endParaRPr lang="en-US" dirty="0">
              <a:latin typeface="Lucida Fax" panose="02060602050505020204" pitchFamily="18" charset="77"/>
            </a:endParaRPr>
          </a:p>
        </p:txBody>
      </p:sp>
      <p:sp>
        <p:nvSpPr>
          <p:cNvPr id="4" name="Straight Connector 12">
            <a:extLst>
              <a:ext uri="{FF2B5EF4-FFF2-40B4-BE49-F238E27FC236}">
                <a16:creationId xmlns:a16="http://schemas.microsoft.com/office/drawing/2014/main" id="{89A58B35-4850-28E6-EEBB-86709160FAAC}"/>
              </a:ext>
            </a:extLst>
          </p:cNvPr>
          <p:cNvSpPr/>
          <p:nvPr/>
        </p:nvSpPr>
        <p:spPr>
          <a:xfrm>
            <a:off x="1616355" y="4718050"/>
            <a:ext cx="9298243" cy="1"/>
          </a:xfrm>
          <a:prstGeom prst="line">
            <a:avLst/>
          </a:prstGeom>
          <a:ln w="22225">
            <a:solidFill>
              <a:srgbClr val="0195D6"/>
            </a:solidFill>
            <a:miter/>
          </a:ln>
        </p:spPr>
        <p:txBody>
          <a:bodyPr lIns="45718" tIns="45718" rIns="45718" bIns="45718"/>
          <a:lstStyle/>
          <a:p>
            <a:pPr>
              <a:lnSpc>
                <a:spcPct val="100000"/>
              </a:lnSpc>
              <a:defRPr sz="18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230530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TextBox 9"/>
          <p:cNvSpPr txBox="1"/>
          <p:nvPr/>
        </p:nvSpPr>
        <p:spPr>
          <a:xfrm>
            <a:off x="1559261" y="1825615"/>
            <a:ext cx="5327725" cy="438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800">
                <a:solidFill>
                  <a:srgbClr val="0195D6"/>
                </a:solidFill>
                <a:latin typeface="Graphik Light"/>
                <a:ea typeface="Graphik Light"/>
                <a:cs typeface="Graphik Light"/>
                <a:sym typeface="Graphik Light"/>
              </a:defRPr>
            </a:lvl1pPr>
          </a:lstStyle>
          <a:p>
            <a:r>
              <a:rPr lang="en-US" dirty="0"/>
              <a:t>EACE</a:t>
            </a:r>
            <a:endParaRPr dirty="0"/>
          </a:p>
        </p:txBody>
      </p:sp>
      <p:sp>
        <p:nvSpPr>
          <p:cNvPr id="285" name="TextBox 10"/>
          <p:cNvSpPr txBox="1"/>
          <p:nvPr/>
        </p:nvSpPr>
        <p:spPr>
          <a:xfrm>
            <a:off x="1614984" y="2290556"/>
            <a:ext cx="8962032" cy="6498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ts val="2300"/>
              </a:lnSpc>
              <a:defRPr sz="1500"/>
            </a:lvl1pPr>
          </a:lstStyle>
          <a:p>
            <a:pPr algn="just"/>
            <a:r>
              <a:rPr dirty="0"/>
              <a:t>A </a:t>
            </a:r>
            <a:r>
              <a:rPr dirty="0" err="1"/>
              <a:t>Entidade</a:t>
            </a:r>
            <a:r>
              <a:rPr dirty="0"/>
              <a:t> </a:t>
            </a:r>
            <a:r>
              <a:rPr dirty="0" err="1"/>
              <a:t>Administradora</a:t>
            </a:r>
            <a:r>
              <a:rPr dirty="0"/>
              <a:t> da </a:t>
            </a:r>
            <a:r>
              <a:rPr dirty="0" err="1"/>
              <a:t>Conectividade</a:t>
            </a:r>
            <a:r>
              <a:rPr dirty="0"/>
              <a:t> de </a:t>
            </a:r>
            <a:r>
              <a:rPr dirty="0" err="1"/>
              <a:t>Escolas</a:t>
            </a:r>
            <a:r>
              <a:rPr dirty="0"/>
              <a:t> </a:t>
            </a:r>
            <a:r>
              <a:rPr dirty="0" err="1"/>
              <a:t>é</a:t>
            </a:r>
            <a:r>
              <a:rPr dirty="0"/>
              <a:t> </a:t>
            </a:r>
            <a:r>
              <a:rPr dirty="0" err="1"/>
              <a:t>formada</a:t>
            </a:r>
            <a:r>
              <a:rPr dirty="0"/>
              <a:t> </a:t>
            </a:r>
            <a:r>
              <a:rPr dirty="0" err="1"/>
              <a:t>pelas</a:t>
            </a:r>
            <a:r>
              <a:rPr dirty="0"/>
              <a:t> </a:t>
            </a:r>
            <a:r>
              <a:rPr dirty="0" err="1"/>
              <a:t>proponentes</a:t>
            </a:r>
            <a:r>
              <a:rPr dirty="0"/>
              <a:t> </a:t>
            </a:r>
            <a:r>
              <a:rPr dirty="0" err="1"/>
              <a:t>vencedoras</a:t>
            </a:r>
            <a:r>
              <a:rPr dirty="0"/>
              <a:t> da </a:t>
            </a:r>
            <a:r>
              <a:rPr dirty="0" err="1"/>
              <a:t>faixa</a:t>
            </a:r>
            <a:r>
              <a:rPr dirty="0"/>
              <a:t> de 26 GHz do </a:t>
            </a:r>
            <a:r>
              <a:rPr dirty="0" err="1"/>
              <a:t>leilão</a:t>
            </a:r>
            <a:r>
              <a:rPr dirty="0"/>
              <a:t> do 5G (</a:t>
            </a:r>
            <a:r>
              <a:rPr dirty="0" err="1"/>
              <a:t>Algar</a:t>
            </a:r>
            <a:r>
              <a:rPr dirty="0"/>
              <a:t> Telecom, Claro,</a:t>
            </a:r>
            <a:r>
              <a:rPr lang="pt-PT" dirty="0"/>
              <a:t> </a:t>
            </a:r>
            <a:r>
              <a:rPr dirty="0"/>
              <a:t>Vivo e TIM).</a:t>
            </a:r>
          </a:p>
        </p:txBody>
      </p:sp>
      <p:sp>
        <p:nvSpPr>
          <p:cNvPr id="286" name="Straight Connector 12"/>
          <p:cNvSpPr/>
          <p:nvPr/>
        </p:nvSpPr>
        <p:spPr>
          <a:xfrm>
            <a:off x="1621117" y="2278647"/>
            <a:ext cx="9298243" cy="1"/>
          </a:xfrm>
          <a:prstGeom prst="line">
            <a:avLst/>
          </a:prstGeom>
          <a:ln w="22225">
            <a:solidFill>
              <a:srgbClr val="0195D6"/>
            </a:solidFill>
            <a:miter/>
          </a:ln>
        </p:spPr>
        <p:txBody>
          <a:bodyPr lIns="45718" tIns="45718" rIns="45718" bIns="45718"/>
          <a:lstStyle/>
          <a:p>
            <a:pPr>
              <a:lnSpc>
                <a:spcPct val="100000"/>
              </a:lnSpc>
              <a:defRPr sz="18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287" name="TextBox 9"/>
          <p:cNvSpPr txBox="1"/>
          <p:nvPr/>
        </p:nvSpPr>
        <p:spPr>
          <a:xfrm>
            <a:off x="1559261" y="3525370"/>
            <a:ext cx="5327725" cy="4304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800">
                <a:solidFill>
                  <a:srgbClr val="0195D6"/>
                </a:solidFill>
                <a:latin typeface="Graphik Light"/>
                <a:ea typeface="Graphik Light"/>
                <a:cs typeface="Graphik Light"/>
                <a:sym typeface="Graphik Light"/>
              </a:defRPr>
            </a:lvl1pPr>
          </a:lstStyle>
          <a:p>
            <a:r>
              <a:t>OBJETIVO</a:t>
            </a:r>
          </a:p>
        </p:txBody>
      </p:sp>
      <p:sp>
        <p:nvSpPr>
          <p:cNvPr id="288" name="TextBox 10"/>
          <p:cNvSpPr txBox="1"/>
          <p:nvPr/>
        </p:nvSpPr>
        <p:spPr>
          <a:xfrm>
            <a:off x="1614984" y="4028411"/>
            <a:ext cx="9523027" cy="15377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just">
              <a:lnSpc>
                <a:spcPts val="2300"/>
              </a:lnSpc>
              <a:defRPr sz="1500"/>
            </a:pPr>
            <a:r>
              <a:rPr dirty="0" err="1"/>
              <a:t>Viabilizar</a:t>
            </a:r>
            <a:r>
              <a:rPr dirty="0"/>
              <a:t> o </a:t>
            </a:r>
            <a:r>
              <a:rPr dirty="0" err="1"/>
              <a:t>desenvolvimento</a:t>
            </a:r>
            <a:r>
              <a:rPr dirty="0"/>
              <a:t> dos </a:t>
            </a:r>
            <a:r>
              <a:rPr dirty="0" err="1"/>
              <a:t>projetos</a:t>
            </a:r>
            <a:r>
              <a:rPr dirty="0"/>
              <a:t> de </a:t>
            </a:r>
            <a:r>
              <a:rPr dirty="0" err="1"/>
              <a:t>conectividade</a:t>
            </a:r>
            <a:r>
              <a:rPr dirty="0"/>
              <a:t> </a:t>
            </a:r>
            <a:r>
              <a:rPr dirty="0" err="1"/>
              <a:t>nas</a:t>
            </a:r>
            <a:r>
              <a:rPr dirty="0"/>
              <a:t> </a:t>
            </a:r>
            <a:r>
              <a:rPr dirty="0" err="1"/>
              <a:t>escolas</a:t>
            </a:r>
            <a:r>
              <a:rPr dirty="0"/>
              <a:t>, de forma </a:t>
            </a:r>
            <a:r>
              <a:rPr dirty="0" err="1"/>
              <a:t>isonômica</a:t>
            </a:r>
            <a:r>
              <a:rPr dirty="0"/>
              <a:t> e </a:t>
            </a:r>
            <a:r>
              <a:rPr dirty="0" err="1"/>
              <a:t>não</a:t>
            </a:r>
            <a:r>
              <a:rPr dirty="0"/>
              <a:t> </a:t>
            </a:r>
            <a:r>
              <a:rPr dirty="0" err="1"/>
              <a:t>discriminatória</a:t>
            </a:r>
            <a:r>
              <a:rPr dirty="0"/>
              <a:t>, </a:t>
            </a:r>
            <a:r>
              <a:rPr dirty="0" err="1"/>
              <a:t>provendo</a:t>
            </a:r>
            <a:r>
              <a:rPr dirty="0"/>
              <a:t> </a:t>
            </a:r>
            <a:r>
              <a:rPr dirty="0" err="1"/>
              <a:t>quaisquer</a:t>
            </a:r>
            <a:r>
              <a:rPr dirty="0"/>
              <a:t> </a:t>
            </a:r>
            <a:r>
              <a:rPr dirty="0" err="1"/>
              <a:t>infraestruturas</a:t>
            </a:r>
            <a:r>
              <a:rPr dirty="0"/>
              <a:t> e </a:t>
            </a:r>
            <a:r>
              <a:rPr dirty="0" err="1"/>
              <a:t>equipamentos</a:t>
            </a:r>
            <a:r>
              <a:rPr dirty="0"/>
              <a:t> </a:t>
            </a:r>
            <a:r>
              <a:rPr dirty="0" err="1"/>
              <a:t>internos</a:t>
            </a:r>
            <a:r>
              <a:rPr dirty="0"/>
              <a:t> </a:t>
            </a:r>
            <a:r>
              <a:rPr dirty="0" err="1"/>
              <a:t>às</a:t>
            </a:r>
            <a:r>
              <a:rPr dirty="0"/>
              <a:t> </a:t>
            </a:r>
            <a:r>
              <a:rPr dirty="0" err="1"/>
              <a:t>escolas</a:t>
            </a:r>
            <a:br>
              <a:rPr lang="pt-PT" dirty="0"/>
            </a:br>
            <a:r>
              <a:rPr dirty="0"/>
              <a:t>que </a:t>
            </a:r>
            <a:r>
              <a:rPr dirty="0" err="1"/>
              <a:t>necessitem</a:t>
            </a:r>
            <a:r>
              <a:rPr dirty="0"/>
              <a:t> ser </a:t>
            </a:r>
            <a:r>
              <a:rPr dirty="0" err="1"/>
              <a:t>instalados</a:t>
            </a:r>
            <a:r>
              <a:rPr dirty="0"/>
              <a:t> </a:t>
            </a:r>
            <a:r>
              <a:rPr dirty="0" err="1"/>
              <a:t>ou</a:t>
            </a:r>
            <a:r>
              <a:rPr dirty="0"/>
              <a:t> </a:t>
            </a:r>
            <a:r>
              <a:rPr dirty="0" err="1"/>
              <a:t>construídos</a:t>
            </a:r>
            <a:r>
              <a:rPr dirty="0"/>
              <a:t> </a:t>
            </a:r>
            <a:r>
              <a:rPr dirty="0" err="1"/>
              <a:t>em</a:t>
            </a:r>
            <a:r>
              <a:rPr dirty="0"/>
              <a:t> </a:t>
            </a:r>
            <a:r>
              <a:rPr dirty="0" err="1"/>
              <a:t>decorrência</a:t>
            </a:r>
            <a:r>
              <a:rPr dirty="0"/>
              <a:t> dos </a:t>
            </a:r>
            <a:r>
              <a:rPr dirty="0" err="1"/>
              <a:t>projetos</a:t>
            </a:r>
            <a:r>
              <a:rPr dirty="0"/>
              <a:t> </a:t>
            </a:r>
            <a:r>
              <a:rPr dirty="0" err="1"/>
              <a:t>definidos</a:t>
            </a:r>
            <a:r>
              <a:rPr dirty="0"/>
              <a:t> </a:t>
            </a:r>
            <a:r>
              <a:rPr dirty="0" err="1"/>
              <a:t>pelo</a:t>
            </a:r>
            <a:r>
              <a:rPr dirty="0"/>
              <a:t> </a:t>
            </a:r>
            <a:r>
              <a:rPr lang="en-US" dirty="0"/>
              <a:t>Gape</a:t>
            </a:r>
            <a:r>
              <a:rPr dirty="0"/>
              <a:t>. 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just">
              <a:lnSpc>
                <a:spcPts val="2300"/>
              </a:lnSpc>
              <a:defRPr sz="1500"/>
            </a:pPr>
            <a:r>
              <a:rPr dirty="0" err="1"/>
              <a:t>É</a:t>
            </a:r>
            <a:r>
              <a:rPr dirty="0"/>
              <a:t> a </a:t>
            </a:r>
            <a:r>
              <a:rPr dirty="0" err="1"/>
              <a:t>única</a:t>
            </a:r>
            <a:r>
              <a:rPr dirty="0"/>
              <a:t> </a:t>
            </a:r>
            <a:r>
              <a:rPr dirty="0" err="1"/>
              <a:t>responsável</a:t>
            </a:r>
            <a:r>
              <a:rPr dirty="0"/>
              <a:t> </a:t>
            </a:r>
            <a:r>
              <a:rPr dirty="0" err="1"/>
              <a:t>perante</a:t>
            </a:r>
            <a:r>
              <a:rPr dirty="0"/>
              <a:t> a </a:t>
            </a:r>
            <a:r>
              <a:rPr dirty="0" err="1"/>
              <a:t>Anatel</a:t>
            </a:r>
            <a:r>
              <a:rPr dirty="0"/>
              <a:t> pela </a:t>
            </a:r>
            <a:r>
              <a:rPr dirty="0" err="1"/>
              <a:t>execução</a:t>
            </a:r>
            <a:r>
              <a:rPr dirty="0"/>
              <a:t> das </a:t>
            </a:r>
            <a:r>
              <a:rPr dirty="0" err="1"/>
              <a:t>atividades</a:t>
            </a:r>
            <a:r>
              <a:rPr dirty="0"/>
              <a:t> de </a:t>
            </a:r>
            <a:r>
              <a:rPr dirty="0" err="1"/>
              <a:t>conectividade</a:t>
            </a:r>
            <a:r>
              <a:rPr dirty="0"/>
              <a:t> das </a:t>
            </a:r>
            <a:r>
              <a:rPr dirty="0" err="1"/>
              <a:t>escolas</a:t>
            </a:r>
            <a:r>
              <a:rPr dirty="0"/>
              <a:t>, </a:t>
            </a:r>
            <a:r>
              <a:rPr dirty="0" err="1"/>
              <a:t>mesmo</a:t>
            </a:r>
            <a:r>
              <a:rPr dirty="0"/>
              <a:t> que a </a:t>
            </a:r>
            <a:r>
              <a:rPr dirty="0" err="1"/>
              <a:t>implantação</a:t>
            </a:r>
            <a:r>
              <a:rPr dirty="0"/>
              <a:t> </a:t>
            </a:r>
            <a:r>
              <a:rPr dirty="0" err="1"/>
              <a:t>seja</a:t>
            </a:r>
            <a:r>
              <a:rPr dirty="0"/>
              <a:t> </a:t>
            </a:r>
            <a:r>
              <a:rPr dirty="0" err="1"/>
              <a:t>terceirizada</a:t>
            </a:r>
            <a:r>
              <a:rPr dirty="0"/>
              <a:t>.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9" name="Straight Connector 12"/>
          <p:cNvSpPr/>
          <p:nvPr/>
        </p:nvSpPr>
        <p:spPr>
          <a:xfrm>
            <a:off x="1621117" y="3978403"/>
            <a:ext cx="9298243" cy="1"/>
          </a:xfrm>
          <a:prstGeom prst="line">
            <a:avLst/>
          </a:prstGeom>
          <a:ln w="22225">
            <a:solidFill>
              <a:srgbClr val="0195D6"/>
            </a:solidFill>
            <a:miter/>
          </a:ln>
        </p:spPr>
        <p:txBody>
          <a:bodyPr lIns="45718" tIns="45718" rIns="45718" bIns="45718"/>
          <a:lstStyle/>
          <a:p>
            <a:pPr>
              <a:lnSpc>
                <a:spcPct val="100000"/>
              </a:lnSpc>
              <a:defRPr sz="18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06365F20-D769-982C-5EC7-D9765044F2F1}"/>
              </a:ext>
            </a:extLst>
          </p:cNvPr>
          <p:cNvSpPr txBox="1"/>
          <p:nvPr/>
        </p:nvSpPr>
        <p:spPr>
          <a:xfrm>
            <a:off x="2930061" y="349996"/>
            <a:ext cx="7184071" cy="7611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ts val="5500"/>
              </a:lnSpc>
              <a:defRPr sz="4800" spc="-150">
                <a:solidFill>
                  <a:srgbClr val="FFFFFF"/>
                </a:solidFill>
                <a:latin typeface="Graphik Light"/>
                <a:ea typeface="Graphik Light"/>
                <a:cs typeface="Graphik Light"/>
                <a:sym typeface="Graphik Light"/>
              </a:defRPr>
            </a:lvl1pPr>
          </a:lstStyle>
          <a:p>
            <a:r>
              <a:rPr lang="pt-PT" sz="4200" dirty="0"/>
              <a:t>CONSTITUIÇÃO DA</a:t>
            </a:r>
            <a:r>
              <a:rPr sz="4200" dirty="0"/>
              <a:t> </a:t>
            </a:r>
            <a:r>
              <a:rPr lang="en-US" sz="4200" dirty="0"/>
              <a:t>EACE</a:t>
            </a:r>
            <a:endParaRPr sz="4200" dirty="0"/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46E8431D-F735-955C-79B2-795CA2DD0B73}"/>
              </a:ext>
            </a:extLst>
          </p:cNvPr>
          <p:cNvSpPr txBox="1"/>
          <p:nvPr/>
        </p:nvSpPr>
        <p:spPr>
          <a:xfrm>
            <a:off x="2403142" y="626783"/>
            <a:ext cx="941295" cy="474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4800">
                <a:solidFill>
                  <a:srgbClr val="FFE611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rPr sz="4200" dirty="0"/>
              <a:t>1.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54897E4-7BA4-35B4-074C-CF78A225593C}"/>
              </a:ext>
            </a:extLst>
          </p:cNvPr>
          <p:cNvSpPr/>
          <p:nvPr/>
        </p:nvSpPr>
        <p:spPr>
          <a:xfrm>
            <a:off x="599384" y="4638719"/>
            <a:ext cx="1944303" cy="1058779"/>
          </a:xfrm>
          <a:prstGeom prst="rect">
            <a:avLst/>
          </a:prstGeom>
          <a:solidFill>
            <a:srgbClr val="639C4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307" name="Rectangle"/>
          <p:cNvSpPr/>
          <p:nvPr/>
        </p:nvSpPr>
        <p:spPr>
          <a:xfrm>
            <a:off x="5556101" y="3018381"/>
            <a:ext cx="2158149" cy="2235632"/>
          </a:xfrm>
          <a:prstGeom prst="rect">
            <a:avLst/>
          </a:prstGeom>
          <a:solidFill>
            <a:srgbClr val="FFFFFF"/>
          </a:solidFill>
          <a:ln w="19050">
            <a:solidFill>
              <a:schemeClr val="accent1"/>
            </a:solidFill>
            <a:custDash>
              <a:ds d="200000" sp="200000"/>
            </a:custDash>
            <a:miter lim="400000"/>
          </a:ln>
        </p:spPr>
        <p:txBody>
          <a:bodyPr lIns="45718" tIns="45718" rIns="45718" bIns="45718" anchor="ctr"/>
          <a:lstStyle/>
          <a:p>
            <a:pPr>
              <a:lnSpc>
                <a:spcPct val="100000"/>
              </a:lnSpc>
              <a:defRPr sz="18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308" name="Line"/>
          <p:cNvSpPr/>
          <p:nvPr/>
        </p:nvSpPr>
        <p:spPr>
          <a:xfrm flipV="1">
            <a:off x="2526384" y="5080055"/>
            <a:ext cx="568612" cy="10419"/>
          </a:xfrm>
          <a:prstGeom prst="line">
            <a:avLst/>
          </a:prstGeom>
          <a:ln w="19050">
            <a:solidFill>
              <a:schemeClr val="accent1"/>
            </a:solidFill>
            <a:custDash>
              <a:ds d="200000" sp="200000"/>
            </a:custDash>
            <a:miter lim="400000"/>
          </a:ln>
        </p:spPr>
        <p:txBody>
          <a:bodyPr lIns="45718" tIns="45718" rIns="45718" bIns="45718"/>
          <a:lstStyle/>
          <a:p>
            <a:pPr>
              <a:lnSpc>
                <a:spcPct val="100000"/>
              </a:lnSpc>
              <a:defRPr sz="18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311" name="DIAGNÓSTICO (SGT Diagnóstico)"/>
          <p:cNvSpPr/>
          <p:nvPr/>
        </p:nvSpPr>
        <p:spPr>
          <a:xfrm>
            <a:off x="5659294" y="4525224"/>
            <a:ext cx="1951763" cy="610079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/>
          <a:lstStyle/>
          <a:p>
            <a:pPr algn="ctr">
              <a:lnSpc>
                <a:spcPct val="100000"/>
              </a:lnSpc>
              <a:defRPr sz="1200">
                <a:solidFill>
                  <a:srgbClr val="FFFFFF"/>
                </a:solidFill>
                <a:latin typeface="Graphik Regular"/>
                <a:ea typeface="Graphik Regular"/>
                <a:cs typeface="Graphik Regular"/>
                <a:sym typeface="Graphik"/>
              </a:defRPr>
            </a:pPr>
            <a:r>
              <a:t>DIAGNÓSTICO</a:t>
            </a:r>
            <a:br/>
            <a:r>
              <a:t>(SGT Diagnóstico)</a:t>
            </a:r>
          </a:p>
        </p:txBody>
      </p:sp>
      <p:sp>
        <p:nvSpPr>
          <p:cNvPr id="312" name="TÉCNICO FINANCEIRO (SGT Financeiro)"/>
          <p:cNvSpPr/>
          <p:nvPr/>
        </p:nvSpPr>
        <p:spPr>
          <a:xfrm>
            <a:off x="5659293" y="3827611"/>
            <a:ext cx="1951765" cy="617171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/>
          <a:lstStyle/>
          <a:p>
            <a:pPr algn="ctr">
              <a:lnSpc>
                <a:spcPct val="100000"/>
              </a:lnSpc>
              <a:defRPr sz="1200">
                <a:solidFill>
                  <a:srgbClr val="FFFFFF"/>
                </a:solidFill>
                <a:latin typeface="Graphik Regular"/>
                <a:ea typeface="Graphik Regular"/>
                <a:cs typeface="Graphik Regular"/>
                <a:sym typeface="Graphik"/>
              </a:defRPr>
            </a:pPr>
            <a:r>
              <a:t>TÉCNICO</a:t>
            </a:r>
            <a:br/>
            <a:r>
              <a:t>FINANCEIRO</a:t>
            </a:r>
            <a:br/>
            <a:r>
              <a:t>(SGT Financeiro) </a:t>
            </a:r>
          </a:p>
        </p:txBody>
      </p:sp>
      <p:sp>
        <p:nvSpPr>
          <p:cNvPr id="313" name="COMUNICAÇÕES (SGT Comunicações)"/>
          <p:cNvSpPr/>
          <p:nvPr/>
        </p:nvSpPr>
        <p:spPr>
          <a:xfrm>
            <a:off x="5659294" y="3137091"/>
            <a:ext cx="1951764" cy="610079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/>
          <a:lstStyle/>
          <a:p>
            <a:pPr algn="ctr">
              <a:lnSpc>
                <a:spcPct val="100000"/>
              </a:lnSpc>
              <a:defRPr sz="1200">
                <a:solidFill>
                  <a:srgbClr val="FFFFFF"/>
                </a:solidFill>
                <a:latin typeface="Graphik Regular"/>
                <a:ea typeface="Graphik Regular"/>
                <a:cs typeface="Graphik Regular"/>
                <a:sym typeface="Graphik"/>
              </a:defRPr>
            </a:pPr>
            <a:r>
              <a:t>COMUNICAÇÕES</a:t>
            </a:r>
            <a:br/>
            <a:r>
              <a:t>(SGT Comunicações) </a:t>
            </a:r>
          </a:p>
        </p:txBody>
      </p:sp>
      <p:sp>
        <p:nvSpPr>
          <p:cNvPr id="314" name="TCU"/>
          <p:cNvSpPr/>
          <p:nvPr/>
        </p:nvSpPr>
        <p:spPr>
          <a:xfrm>
            <a:off x="2724346" y="1838226"/>
            <a:ext cx="1991273" cy="698396"/>
          </a:xfrm>
          <a:prstGeom prst="rect">
            <a:avLst/>
          </a:prstGeom>
          <a:solidFill>
            <a:schemeClr val="accent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/>
          <a:lstStyle>
            <a:lvl1pPr algn="ctr">
              <a:lnSpc>
                <a:spcPct val="100000"/>
              </a:lnSpc>
              <a:defRPr sz="1600">
                <a:solidFill>
                  <a:srgbClr val="FFFFFF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endParaRPr/>
          </a:p>
        </p:txBody>
      </p:sp>
      <p:sp>
        <p:nvSpPr>
          <p:cNvPr id="315" name="ANATEL"/>
          <p:cNvSpPr/>
          <p:nvPr/>
        </p:nvSpPr>
        <p:spPr>
          <a:xfrm>
            <a:off x="5882371" y="1650269"/>
            <a:ext cx="1505609" cy="474268"/>
          </a:xfrm>
          <a:prstGeom prst="rect">
            <a:avLst/>
          </a:prstGeom>
          <a:solidFill>
            <a:schemeClr val="accent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/>
          <a:lstStyle>
            <a:lvl1pPr algn="ctr">
              <a:lnSpc>
                <a:spcPct val="100000"/>
              </a:lnSpc>
              <a:defRPr sz="1600">
                <a:solidFill>
                  <a:srgbClr val="FFFFFF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endParaRPr/>
          </a:p>
        </p:txBody>
      </p:sp>
      <p:sp>
        <p:nvSpPr>
          <p:cNvPr id="316" name="GAPE"/>
          <p:cNvSpPr/>
          <p:nvPr/>
        </p:nvSpPr>
        <p:spPr>
          <a:xfrm>
            <a:off x="5882371" y="2224795"/>
            <a:ext cx="1505609" cy="474268"/>
          </a:xfrm>
          <a:prstGeom prst="rect">
            <a:avLst/>
          </a:prstGeom>
          <a:solidFill>
            <a:schemeClr val="accent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/>
          <a:lstStyle>
            <a:lvl1pPr algn="ctr">
              <a:lnSpc>
                <a:spcPct val="100000"/>
              </a:lnSpc>
              <a:defRPr sz="1600">
                <a:solidFill>
                  <a:srgbClr val="FFFFFF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endParaRPr dirty="0"/>
          </a:p>
        </p:txBody>
      </p:sp>
      <p:sp>
        <p:nvSpPr>
          <p:cNvPr id="317" name="OPERADORAS"/>
          <p:cNvSpPr/>
          <p:nvPr/>
        </p:nvSpPr>
        <p:spPr>
          <a:xfrm>
            <a:off x="595654" y="4429894"/>
            <a:ext cx="1951763" cy="482786"/>
          </a:xfrm>
          <a:prstGeom prst="rect">
            <a:avLst/>
          </a:prstGeom>
          <a:solidFill>
            <a:srgbClr val="649B4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/>
          <a:lstStyle>
            <a:lvl1pPr algn="ctr">
              <a:lnSpc>
                <a:spcPct val="100000"/>
              </a:lnSpc>
              <a:defRPr sz="1600">
                <a:solidFill>
                  <a:srgbClr val="FFFFFF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r>
              <a:t>OPERADORA</a:t>
            </a:r>
            <a:r>
              <a:rPr lang="pt-PT"/>
              <a:t>S</a:t>
            </a:r>
            <a:endParaRPr/>
          </a:p>
        </p:txBody>
      </p:sp>
      <p:sp>
        <p:nvSpPr>
          <p:cNvPr id="319" name="AUDITORIA EXTERNA"/>
          <p:cNvSpPr/>
          <p:nvPr/>
        </p:nvSpPr>
        <p:spPr>
          <a:xfrm>
            <a:off x="3107726" y="5799657"/>
            <a:ext cx="1951763" cy="639522"/>
          </a:xfrm>
          <a:prstGeom prst="rect">
            <a:avLst/>
          </a:prstGeom>
          <a:solidFill>
            <a:srgbClr val="FFA80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/>
          <a:lstStyle>
            <a:lvl1pPr algn="ctr">
              <a:lnSpc>
                <a:spcPct val="100000"/>
              </a:lnSpc>
              <a:defRPr sz="1600">
                <a:solidFill>
                  <a:srgbClr val="FFFFFF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r>
              <a:rPr b="1" dirty="0"/>
              <a:t>AUDITORIA EXTERNA</a:t>
            </a:r>
          </a:p>
        </p:txBody>
      </p:sp>
      <p:grpSp>
        <p:nvGrpSpPr>
          <p:cNvPr id="322" name="Group"/>
          <p:cNvGrpSpPr/>
          <p:nvPr/>
        </p:nvGrpSpPr>
        <p:grpSpPr>
          <a:xfrm>
            <a:off x="9100922" y="2734639"/>
            <a:ext cx="2506628" cy="1031001"/>
            <a:chOff x="0" y="0"/>
            <a:chExt cx="2506627" cy="1030999"/>
          </a:xfrm>
        </p:grpSpPr>
        <p:sp>
          <p:nvSpPr>
            <p:cNvPr id="320" name="Rectangle"/>
            <p:cNvSpPr/>
            <p:nvPr/>
          </p:nvSpPr>
          <p:spPr>
            <a:xfrm>
              <a:off x="0" y="0"/>
              <a:ext cx="2506628" cy="1031000"/>
            </a:xfrm>
            <a:prstGeom prst="rect">
              <a:avLst/>
            </a:prstGeom>
            <a:solidFill>
              <a:schemeClr val="accent1">
                <a:satOff val="-3547"/>
                <a:lumOff val="-10352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lnSpc>
                  <a:spcPct val="100000"/>
                </a:lnSpc>
                <a:defRPr sz="18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pic>
          <p:nvPicPr>
            <p:cNvPr id="321" name="Image" descr="Image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9124" y="177790"/>
              <a:ext cx="1988378" cy="67542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23" name="Line"/>
          <p:cNvSpPr/>
          <p:nvPr/>
        </p:nvSpPr>
        <p:spPr>
          <a:xfrm>
            <a:off x="4752801" y="2196951"/>
            <a:ext cx="1057801" cy="1"/>
          </a:xfrm>
          <a:prstGeom prst="line">
            <a:avLst/>
          </a:prstGeom>
          <a:ln w="19050">
            <a:solidFill>
              <a:schemeClr val="accent1"/>
            </a:solidFill>
            <a:custDash>
              <a:ds d="200000" sp="200000"/>
            </a:custDash>
            <a:miter lim="400000"/>
          </a:ln>
        </p:spPr>
        <p:txBody>
          <a:bodyPr lIns="45718" tIns="45718" rIns="45718" bIns="45718"/>
          <a:lstStyle/>
          <a:p>
            <a:pPr>
              <a:lnSpc>
                <a:spcPct val="100000"/>
              </a:lnSpc>
              <a:defRPr sz="18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330" name="Connection Line"/>
          <p:cNvSpPr/>
          <p:nvPr/>
        </p:nvSpPr>
        <p:spPr>
          <a:xfrm rot="249260">
            <a:off x="5048932" y="3620487"/>
            <a:ext cx="5896590" cy="2007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8531" extrusionOk="0">
                <a:moveTo>
                  <a:pt x="0" y="16965"/>
                </a:moveTo>
                <a:cubicBezTo>
                  <a:pt x="12228" y="21600"/>
                  <a:pt x="19428" y="15945"/>
                  <a:pt x="21600" y="0"/>
                </a:cubicBezTo>
              </a:path>
            </a:pathLst>
          </a:custGeom>
          <a:ln w="19050">
            <a:solidFill>
              <a:schemeClr val="accent1"/>
            </a:solidFill>
            <a:custDash>
              <a:ds d="200000" sp="200000"/>
            </a:custDash>
            <a:miter lim="400000"/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331" name="Connection Line"/>
          <p:cNvSpPr/>
          <p:nvPr/>
        </p:nvSpPr>
        <p:spPr>
          <a:xfrm>
            <a:off x="7473081" y="1556606"/>
            <a:ext cx="3312191" cy="10621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878" extrusionOk="0">
                <a:moveTo>
                  <a:pt x="0" y="6061"/>
                </a:moveTo>
                <a:cubicBezTo>
                  <a:pt x="6760" y="-4722"/>
                  <a:pt x="13960" y="-1116"/>
                  <a:pt x="21600" y="16878"/>
                </a:cubicBezTo>
              </a:path>
            </a:pathLst>
          </a:custGeom>
          <a:ln w="19050">
            <a:solidFill>
              <a:schemeClr val="accent1"/>
            </a:solidFill>
            <a:custDash>
              <a:ds d="200000" sp="200000"/>
            </a:custDash>
            <a:miter lim="400000"/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332" name="Connection Line"/>
          <p:cNvSpPr/>
          <p:nvPr/>
        </p:nvSpPr>
        <p:spPr>
          <a:xfrm>
            <a:off x="7723832" y="3934769"/>
            <a:ext cx="2245741" cy="7093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814" extrusionOk="0">
                <a:moveTo>
                  <a:pt x="0" y="14993"/>
                </a:moveTo>
                <a:cubicBezTo>
                  <a:pt x="9990" y="21600"/>
                  <a:pt x="17190" y="16602"/>
                  <a:pt x="21600" y="0"/>
                </a:cubicBezTo>
              </a:path>
            </a:pathLst>
          </a:custGeom>
          <a:ln w="19050">
            <a:solidFill>
              <a:schemeClr val="accent1"/>
            </a:solidFill>
            <a:custDash>
              <a:ds d="200000" sp="200000"/>
            </a:custDash>
            <a:miter lim="400000"/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333" name="Connection Line"/>
          <p:cNvSpPr/>
          <p:nvPr/>
        </p:nvSpPr>
        <p:spPr>
          <a:xfrm>
            <a:off x="7464774" y="2067668"/>
            <a:ext cx="2485465" cy="5163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38" extrusionOk="0">
                <a:moveTo>
                  <a:pt x="0" y="13237"/>
                </a:moveTo>
                <a:cubicBezTo>
                  <a:pt x="8274" y="-5362"/>
                  <a:pt x="15474" y="-4362"/>
                  <a:pt x="21600" y="16238"/>
                </a:cubicBezTo>
              </a:path>
            </a:pathLst>
          </a:custGeom>
          <a:ln w="19050">
            <a:solidFill>
              <a:schemeClr val="accent1"/>
            </a:solidFill>
            <a:custDash>
              <a:ds d="200000" sp="200000"/>
            </a:custDash>
            <a:miter lim="400000"/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334" name="Connection Line"/>
          <p:cNvSpPr/>
          <p:nvPr/>
        </p:nvSpPr>
        <p:spPr>
          <a:xfrm>
            <a:off x="5134902" y="4022708"/>
            <a:ext cx="6265867" cy="21566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854" extrusionOk="0">
                <a:moveTo>
                  <a:pt x="0" y="19453"/>
                </a:moveTo>
                <a:cubicBezTo>
                  <a:pt x="12408" y="21600"/>
                  <a:pt x="19608" y="15116"/>
                  <a:pt x="21600" y="0"/>
                </a:cubicBezTo>
              </a:path>
            </a:pathLst>
          </a:custGeom>
          <a:ln w="19050">
            <a:solidFill>
              <a:schemeClr val="accent1"/>
            </a:solidFill>
            <a:custDash>
              <a:ds d="200000" sp="200000"/>
            </a:custDash>
            <a:miter lim="400000"/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329" name="Line"/>
          <p:cNvSpPr/>
          <p:nvPr/>
        </p:nvSpPr>
        <p:spPr>
          <a:xfrm flipV="1">
            <a:off x="6635175" y="2734639"/>
            <a:ext cx="1" cy="238641"/>
          </a:xfrm>
          <a:prstGeom prst="line">
            <a:avLst/>
          </a:prstGeom>
          <a:ln w="19050">
            <a:solidFill>
              <a:schemeClr val="accent1"/>
            </a:solidFill>
            <a:custDash>
              <a:ds d="200000" sp="200000"/>
            </a:custDash>
            <a:miter lim="400000"/>
          </a:ln>
        </p:spPr>
        <p:txBody>
          <a:bodyPr lIns="45718" tIns="45718" rIns="45718" bIns="45718"/>
          <a:lstStyle/>
          <a:p>
            <a:pPr>
              <a:lnSpc>
                <a:spcPct val="100000"/>
              </a:lnSpc>
              <a:defRPr sz="18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757C6AB6-6AD5-5599-06C6-761BF2C61151}"/>
              </a:ext>
            </a:extLst>
          </p:cNvPr>
          <p:cNvSpPr txBox="1"/>
          <p:nvPr/>
        </p:nvSpPr>
        <p:spPr>
          <a:xfrm>
            <a:off x="3489560" y="349996"/>
            <a:ext cx="6283086" cy="738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ts val="5500"/>
              </a:lnSpc>
              <a:defRPr sz="4800" spc="-150">
                <a:solidFill>
                  <a:srgbClr val="FFFFFF"/>
                </a:solidFill>
                <a:latin typeface="Graphik Light"/>
                <a:ea typeface="Graphik Light"/>
                <a:cs typeface="Graphik Light"/>
                <a:sym typeface="Graphik Light"/>
              </a:defRPr>
            </a:lvl1pPr>
          </a:lstStyle>
          <a:p>
            <a:r>
              <a:rPr lang="pt-PT" sz="4200" dirty="0"/>
              <a:t>CONTROLES EXTERNOS</a:t>
            </a:r>
            <a:endParaRPr sz="4200" dirty="0"/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53962381-E80F-78EB-2BAE-6F340D8C1450}"/>
              </a:ext>
            </a:extLst>
          </p:cNvPr>
          <p:cNvSpPr txBox="1"/>
          <p:nvPr/>
        </p:nvSpPr>
        <p:spPr>
          <a:xfrm>
            <a:off x="2962640" y="604481"/>
            <a:ext cx="941295" cy="474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4800">
                <a:solidFill>
                  <a:srgbClr val="FFE611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rPr lang="pt-PT" sz="4200" dirty="0"/>
              <a:t>2</a:t>
            </a:r>
            <a:r>
              <a:rPr sz="4200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3A36B2-4AAA-28C1-3CBB-FFF807505B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3743" b="1811"/>
          <a:stretch/>
        </p:blipFill>
        <p:spPr>
          <a:xfrm>
            <a:off x="907959" y="4921214"/>
            <a:ext cx="1327153" cy="2593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F7C7801-9D88-89B2-BA8D-BD519B30FE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865" r="-581" b="4760"/>
          <a:stretch/>
        </p:blipFill>
        <p:spPr>
          <a:xfrm>
            <a:off x="865168" y="5259483"/>
            <a:ext cx="1412734" cy="23493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49D2E4F-8378-7408-A322-74D24DBA90F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-6750" r="-5064" b="16998"/>
          <a:stretch/>
        </p:blipFill>
        <p:spPr>
          <a:xfrm>
            <a:off x="6090744" y="1712273"/>
            <a:ext cx="1150883" cy="33724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5E843E1-EC8D-B4F8-E463-25EBC0C8D6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9227" y="2301766"/>
            <a:ext cx="1291897" cy="3176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7C7059C-98C1-6F74-2C4B-1B1805814A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29812" y="1960776"/>
            <a:ext cx="1780341" cy="42866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441D055-557F-1122-D1B4-CDFC1503F76D}"/>
              </a:ext>
            </a:extLst>
          </p:cNvPr>
          <p:cNvSpPr/>
          <p:nvPr/>
        </p:nvSpPr>
        <p:spPr>
          <a:xfrm>
            <a:off x="3105150" y="4630863"/>
            <a:ext cx="1949450" cy="1058779"/>
          </a:xfrm>
          <a:prstGeom prst="rect">
            <a:avLst/>
          </a:prstGeom>
          <a:solidFill>
            <a:srgbClr val="639C4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5" name="OPERADORAS">
            <a:extLst>
              <a:ext uri="{FF2B5EF4-FFF2-40B4-BE49-F238E27FC236}">
                <a16:creationId xmlns:a16="http://schemas.microsoft.com/office/drawing/2014/main" id="{C66108F0-2F0B-6EA9-FF78-B31F4CB19A33}"/>
              </a:ext>
            </a:extLst>
          </p:cNvPr>
          <p:cNvSpPr/>
          <p:nvPr/>
        </p:nvSpPr>
        <p:spPr>
          <a:xfrm>
            <a:off x="3104757" y="4422038"/>
            <a:ext cx="1951763" cy="482786"/>
          </a:xfrm>
          <a:prstGeom prst="rect">
            <a:avLst/>
          </a:prstGeom>
          <a:solidFill>
            <a:srgbClr val="649B4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/>
          <a:lstStyle>
            <a:lvl1pPr algn="ctr">
              <a:lnSpc>
                <a:spcPct val="100000"/>
              </a:lnSpc>
              <a:defRPr sz="1600">
                <a:solidFill>
                  <a:srgbClr val="FFFFFF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pPr algn="ctr">
              <a:lnSpc>
                <a:spcPct val="100000"/>
              </a:lnSpc>
              <a:defRPr sz="1600">
                <a:solidFill>
                  <a:srgbClr val="FFFFFF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pPr>
            <a:r>
              <a:rPr lang="en-US" sz="1400"/>
              <a:t>CONSELHO FISCAL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8506326-4488-7F60-26DA-A8AEC4A5E8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3743" b="1811"/>
          <a:stretch/>
        </p:blipFill>
        <p:spPr>
          <a:xfrm>
            <a:off x="3417062" y="4913358"/>
            <a:ext cx="1327153" cy="2593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37D0EF8-52D6-067E-036B-DB98AF59DB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865" r="-581" b="4760"/>
          <a:stretch/>
        </p:blipFill>
        <p:spPr>
          <a:xfrm>
            <a:off x="3374271" y="5251627"/>
            <a:ext cx="1412734" cy="23493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Text Placeholder 2"/>
          <p:cNvSpPr txBox="1"/>
          <p:nvPr/>
        </p:nvSpPr>
        <p:spPr>
          <a:xfrm>
            <a:off x="2858317" y="278223"/>
            <a:ext cx="8043045" cy="738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ts val="5500"/>
              </a:lnSpc>
              <a:defRPr sz="4200" spc="-131">
                <a:solidFill>
                  <a:srgbClr val="FFFFFF"/>
                </a:solidFill>
                <a:latin typeface="Graphik Light"/>
                <a:ea typeface="Graphik Light"/>
                <a:cs typeface="Graphik Light"/>
                <a:sym typeface="Graphik Light"/>
              </a:defRPr>
            </a:lvl1pPr>
          </a:lstStyle>
          <a:p>
            <a:r>
              <a:rPr lang="pt-PT" dirty="0"/>
              <a:t>DIRETRIZES DO </a:t>
            </a:r>
            <a:r>
              <a:rPr dirty="0"/>
              <a:t>PROJETO PILOTO</a:t>
            </a:r>
          </a:p>
        </p:txBody>
      </p:sp>
      <p:sp>
        <p:nvSpPr>
          <p:cNvPr id="326" name="TextBox 9"/>
          <p:cNvSpPr txBox="1"/>
          <p:nvPr/>
        </p:nvSpPr>
        <p:spPr>
          <a:xfrm>
            <a:off x="2302866" y="537338"/>
            <a:ext cx="651324" cy="467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4200">
                <a:solidFill>
                  <a:srgbClr val="FFE611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rPr lang="pt-PT" dirty="0"/>
              <a:t>3</a:t>
            </a:r>
            <a:r>
              <a:rPr dirty="0"/>
              <a:t>.</a:t>
            </a:r>
          </a:p>
        </p:txBody>
      </p:sp>
      <p:sp>
        <p:nvSpPr>
          <p:cNvPr id="3" name="CaixaDeTexto 3">
            <a:extLst>
              <a:ext uri="{FF2B5EF4-FFF2-40B4-BE49-F238E27FC236}">
                <a16:creationId xmlns:a16="http://schemas.microsoft.com/office/drawing/2014/main" id="{771B4546-6F78-AD4E-849A-3510BA335BA4}"/>
              </a:ext>
            </a:extLst>
          </p:cNvPr>
          <p:cNvSpPr txBox="1"/>
          <p:nvPr/>
        </p:nvSpPr>
        <p:spPr>
          <a:xfrm>
            <a:off x="2668494" y="3739896"/>
            <a:ext cx="5818429" cy="12892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2600"/>
              </a:lnSpc>
              <a:defRPr sz="1400"/>
            </a:pPr>
            <a:r>
              <a:rPr b="1" dirty="0"/>
              <a:t>A</a:t>
            </a:r>
            <a:r>
              <a:rPr dirty="0"/>
              <a:t> - 1 Mbps/</a:t>
            </a:r>
            <a:r>
              <a:rPr dirty="0" err="1"/>
              <a:t>aluno</a:t>
            </a:r>
            <a:r>
              <a:rPr dirty="0"/>
              <a:t>, </a:t>
            </a:r>
            <a:r>
              <a:rPr dirty="0" err="1"/>
              <a:t>considerando</a:t>
            </a:r>
            <a:r>
              <a:rPr dirty="0"/>
              <a:t> o </a:t>
            </a:r>
            <a:r>
              <a:rPr dirty="0" err="1"/>
              <a:t>número</a:t>
            </a:r>
            <a:r>
              <a:rPr dirty="0"/>
              <a:t> de </a:t>
            </a:r>
            <a:r>
              <a:rPr dirty="0" err="1"/>
              <a:t>estudantes</a:t>
            </a:r>
            <a:r>
              <a:rPr dirty="0"/>
              <a:t> </a:t>
            </a:r>
            <a:r>
              <a:rPr dirty="0" err="1"/>
              <a:t>matriculados</a:t>
            </a:r>
            <a:r>
              <a:rPr dirty="0"/>
              <a:t> no </a:t>
            </a:r>
            <a:r>
              <a:rPr dirty="0" err="1"/>
              <a:t>maior</a:t>
            </a:r>
            <a:r>
              <a:rPr dirty="0"/>
              <a:t> </a:t>
            </a:r>
            <a:r>
              <a:rPr dirty="0" err="1"/>
              <a:t>turno</a:t>
            </a:r>
            <a:r>
              <a:rPr dirty="0"/>
              <a:t> e no </a:t>
            </a:r>
            <a:r>
              <a:rPr dirty="0" err="1"/>
              <a:t>mínimo</a:t>
            </a:r>
            <a:r>
              <a:rPr dirty="0"/>
              <a:t> 50 Mbps </a:t>
            </a:r>
            <a:r>
              <a:rPr dirty="0" err="1"/>
              <a:t>por</a:t>
            </a:r>
            <a:r>
              <a:rPr dirty="0"/>
              <a:t> </a:t>
            </a:r>
            <a:r>
              <a:rPr dirty="0" err="1"/>
              <a:t>escola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>
              <a:lnSpc>
                <a:spcPts val="2600"/>
              </a:lnSpc>
              <a:defRPr sz="1400"/>
            </a:pPr>
            <a:r>
              <a:rPr b="1" dirty="0"/>
              <a:t>B</a:t>
            </a:r>
            <a:r>
              <a:rPr dirty="0"/>
              <a:t> - 100 Mbps para </a:t>
            </a:r>
            <a:r>
              <a:rPr dirty="0" err="1"/>
              <a:t>escolas</a:t>
            </a:r>
            <a:r>
              <a:rPr dirty="0"/>
              <a:t> de 200 a 499 </a:t>
            </a:r>
            <a:r>
              <a:rPr dirty="0" err="1"/>
              <a:t>matrículas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>
              <a:lnSpc>
                <a:spcPts val="2600"/>
              </a:lnSpc>
              <a:defRPr sz="1400"/>
            </a:pPr>
            <a:r>
              <a:rPr b="1" dirty="0"/>
              <a:t>C</a:t>
            </a:r>
            <a:r>
              <a:rPr dirty="0"/>
              <a:t> - 200 Mbps para </a:t>
            </a:r>
            <a:r>
              <a:rPr dirty="0" err="1"/>
              <a:t>escolas</a:t>
            </a:r>
            <a:r>
              <a:rPr dirty="0"/>
              <a:t> com 500 </a:t>
            </a:r>
            <a:r>
              <a:rPr dirty="0" err="1"/>
              <a:t>matrículas</a:t>
            </a:r>
            <a:r>
              <a:rPr dirty="0"/>
              <a:t> </a:t>
            </a:r>
            <a:r>
              <a:rPr dirty="0" err="1"/>
              <a:t>ou</a:t>
            </a:r>
            <a:r>
              <a:rPr dirty="0"/>
              <a:t> </a:t>
            </a:r>
            <a:r>
              <a:rPr dirty="0" err="1"/>
              <a:t>mais</a:t>
            </a:r>
            <a:endParaRPr dirty="0"/>
          </a:p>
        </p:txBody>
      </p:sp>
      <p:sp>
        <p:nvSpPr>
          <p:cNvPr id="4" name="TextBox 9">
            <a:extLst>
              <a:ext uri="{FF2B5EF4-FFF2-40B4-BE49-F238E27FC236}">
                <a16:creationId xmlns:a16="http://schemas.microsoft.com/office/drawing/2014/main" id="{D51B9995-E86C-B8D3-492B-A5D50D686EE9}"/>
              </a:ext>
            </a:extLst>
          </p:cNvPr>
          <p:cNvSpPr txBox="1"/>
          <p:nvPr/>
        </p:nvSpPr>
        <p:spPr>
          <a:xfrm>
            <a:off x="1559261" y="1825615"/>
            <a:ext cx="8884902" cy="438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2800">
                <a:solidFill>
                  <a:srgbClr val="0195D6"/>
                </a:solidFill>
                <a:latin typeface="Graphik Light"/>
                <a:ea typeface="Graphik Light"/>
                <a:cs typeface="Graphik Light"/>
                <a:sym typeface="Graphik Light"/>
              </a:defRPr>
            </a:lvl1pPr>
          </a:lstStyle>
          <a:p>
            <a:r>
              <a:rPr lang="pt-PT" sz="2600" dirty="0"/>
              <a:t>PREMISSAS PORTARIA ANATEL Nº 2347/2022</a:t>
            </a:r>
            <a:endParaRPr sz="2600" dirty="0"/>
          </a:p>
        </p:txBody>
      </p:sp>
      <p:sp>
        <p:nvSpPr>
          <p:cNvPr id="5" name="Straight Connector 12">
            <a:extLst>
              <a:ext uri="{FF2B5EF4-FFF2-40B4-BE49-F238E27FC236}">
                <a16:creationId xmlns:a16="http://schemas.microsoft.com/office/drawing/2014/main" id="{F5AFA589-03EA-90FE-EC60-F354EEA2A347}"/>
              </a:ext>
            </a:extLst>
          </p:cNvPr>
          <p:cNvSpPr/>
          <p:nvPr/>
        </p:nvSpPr>
        <p:spPr>
          <a:xfrm>
            <a:off x="1621117" y="2278647"/>
            <a:ext cx="9298243" cy="1"/>
          </a:xfrm>
          <a:prstGeom prst="line">
            <a:avLst/>
          </a:prstGeom>
          <a:ln w="22225">
            <a:solidFill>
              <a:srgbClr val="0195D6"/>
            </a:solidFill>
            <a:miter/>
          </a:ln>
        </p:spPr>
        <p:txBody>
          <a:bodyPr lIns="45718" tIns="45718" rIns="45718" bIns="45718"/>
          <a:lstStyle/>
          <a:p>
            <a:pPr>
              <a:lnSpc>
                <a:spcPct val="100000"/>
              </a:lnSpc>
              <a:defRPr sz="18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1C3FE651-5559-095A-0DC6-ECC04658CD55}"/>
              </a:ext>
            </a:extLst>
          </p:cNvPr>
          <p:cNvSpPr txBox="1"/>
          <p:nvPr/>
        </p:nvSpPr>
        <p:spPr>
          <a:xfrm>
            <a:off x="1559261" y="2420888"/>
            <a:ext cx="8884902" cy="748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2800">
                <a:solidFill>
                  <a:srgbClr val="0195D6"/>
                </a:solidFill>
                <a:latin typeface="Graphik Light"/>
                <a:ea typeface="Graphik Light"/>
                <a:cs typeface="Graphik Light"/>
                <a:sym typeface="Graphik Light"/>
              </a:defRPr>
            </a:lvl1pPr>
          </a:lstStyle>
          <a:p>
            <a:r>
              <a:rPr lang="pt-PT" sz="1800" dirty="0"/>
              <a:t>PRIORIDADE DE CONEXÃO POR FIBRA</a:t>
            </a:r>
          </a:p>
          <a:p>
            <a:r>
              <a:rPr lang="en-US" sz="1800" dirty="0"/>
              <a:t>BANDA </a:t>
            </a:r>
            <a:r>
              <a:rPr lang="en-US" sz="1800" dirty="0" err="1"/>
              <a:t>LARGA</a:t>
            </a:r>
            <a:r>
              <a:rPr lang="en-US" sz="1800" dirty="0"/>
              <a:t> </a:t>
            </a:r>
            <a:r>
              <a:rPr lang="en-US" sz="1800" dirty="0" err="1"/>
              <a:t>EM</a:t>
            </a:r>
            <a:r>
              <a:rPr lang="en-US" sz="1800" dirty="0"/>
              <a:t> </a:t>
            </a:r>
            <a:r>
              <a:rPr lang="en-US" sz="1800" dirty="0" err="1"/>
              <a:t>ALTA</a:t>
            </a:r>
            <a:r>
              <a:rPr lang="en-US" sz="1800" dirty="0"/>
              <a:t> </a:t>
            </a:r>
            <a:r>
              <a:rPr lang="en-US" sz="1800" dirty="0" err="1"/>
              <a:t>VELOCIDADE</a:t>
            </a:r>
            <a:r>
              <a:rPr lang="en-US" sz="1800" dirty="0"/>
              <a:t>: </a:t>
            </a:r>
          </a:p>
        </p:txBody>
      </p:sp>
      <p:sp>
        <p:nvSpPr>
          <p:cNvPr id="7" name="Line">
            <a:extLst>
              <a:ext uri="{FF2B5EF4-FFF2-40B4-BE49-F238E27FC236}">
                <a16:creationId xmlns:a16="http://schemas.microsoft.com/office/drawing/2014/main" id="{4A15753F-1930-3CF9-3AF6-F21AD3EA888B}"/>
              </a:ext>
            </a:extLst>
          </p:cNvPr>
          <p:cNvSpPr/>
          <p:nvPr/>
        </p:nvSpPr>
        <p:spPr>
          <a:xfrm flipV="1">
            <a:off x="2495069" y="3727949"/>
            <a:ext cx="0" cy="1376485"/>
          </a:xfrm>
          <a:prstGeom prst="line">
            <a:avLst/>
          </a:prstGeom>
          <a:ln w="9525">
            <a:solidFill>
              <a:srgbClr val="0195D6"/>
            </a:solidFill>
          </a:ln>
        </p:spPr>
        <p:txBody>
          <a:bodyPr lIns="45718" tIns="45718" rIns="45718" bIns="45718"/>
          <a:lstStyle/>
          <a:p>
            <a:pPr>
              <a:lnSpc>
                <a:spcPct val="100000"/>
              </a:lnSpc>
              <a:defRPr sz="18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3301281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CaixaDeTexto 3"/>
          <p:cNvSpPr txBox="1"/>
          <p:nvPr/>
        </p:nvSpPr>
        <p:spPr>
          <a:xfrm>
            <a:off x="1603282" y="3122825"/>
            <a:ext cx="9612406" cy="26934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algn="just">
              <a:lnSpc>
                <a:spcPts val="1800"/>
              </a:lnSpc>
              <a:spcBef>
                <a:spcPts val="800"/>
              </a:spcBef>
              <a:spcAft>
                <a:spcPts val="1400"/>
              </a:spcAft>
              <a:defRPr sz="1800" cap="all" spc="-53">
                <a:latin typeface="Graphik Medium"/>
                <a:ea typeface="Graphik Medium"/>
                <a:cs typeface="Graphik Medium"/>
                <a:sym typeface="Graphik Medium"/>
              </a:defRPr>
            </a:pPr>
            <a:r>
              <a:rPr sz="1500" dirty="0"/>
              <a:t>TIPO DE PROJETO:</a:t>
            </a:r>
            <a:endParaRPr sz="15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60421" indent="-160421" algn="just">
              <a:lnSpc>
                <a:spcPts val="2000"/>
              </a:lnSpc>
              <a:spcAft>
                <a:spcPts val="1000"/>
              </a:spcAft>
              <a:buClr>
                <a:schemeClr val="accent5">
                  <a:satOff val="-19091"/>
                  <a:lumOff val="-11921"/>
                </a:schemeClr>
              </a:buClr>
              <a:buSzPct val="100000"/>
              <a:buChar char="‣"/>
              <a:defRPr sz="1600"/>
            </a:pPr>
            <a:r>
              <a:rPr sz="1400" b="1" dirty="0" err="1"/>
              <a:t>Instalação</a:t>
            </a:r>
            <a:r>
              <a:rPr sz="1400" b="1" dirty="0"/>
              <a:t> de rede de internet</a:t>
            </a:r>
            <a:r>
              <a:rPr sz="1400" dirty="0"/>
              <a:t> </a:t>
            </a:r>
            <a:r>
              <a:rPr sz="1400" dirty="0" err="1"/>
              <a:t>até</a:t>
            </a:r>
            <a:r>
              <a:rPr sz="1400" dirty="0"/>
              <a:t> </a:t>
            </a:r>
            <a:r>
              <a:rPr sz="1400" dirty="0" err="1"/>
              <a:t>escola</a:t>
            </a:r>
            <a:r>
              <a:rPr sz="1400" dirty="0"/>
              <a:t> e </a:t>
            </a:r>
            <a:r>
              <a:rPr sz="1400" dirty="0" err="1"/>
              <a:t>ativação</a:t>
            </a:r>
            <a:r>
              <a:rPr sz="1400" dirty="0"/>
              <a:t> de rede </a:t>
            </a:r>
            <a:r>
              <a:rPr sz="1400" dirty="0" err="1"/>
              <a:t>elétrica</a:t>
            </a:r>
            <a:r>
              <a:rPr sz="1400" dirty="0"/>
              <a:t>, </a:t>
            </a:r>
            <a:r>
              <a:rPr sz="1400" dirty="0" err="1"/>
              <a:t>por</a:t>
            </a:r>
            <a:r>
              <a:rPr sz="1400" dirty="0"/>
              <a:t> </a:t>
            </a:r>
            <a:r>
              <a:rPr sz="1400" dirty="0" err="1"/>
              <a:t>meio</a:t>
            </a:r>
            <a:r>
              <a:rPr sz="1400" dirty="0"/>
              <a:t> de </a:t>
            </a:r>
            <a:r>
              <a:rPr sz="1400" dirty="0" err="1"/>
              <a:t>painéis</a:t>
            </a:r>
            <a:r>
              <a:rPr sz="1400" dirty="0"/>
              <a:t> </a:t>
            </a:r>
            <a:r>
              <a:rPr sz="1400" dirty="0" err="1"/>
              <a:t>solares</a:t>
            </a:r>
            <a:r>
              <a:rPr sz="1400" dirty="0"/>
              <a:t>,</a:t>
            </a:r>
            <a:br>
              <a:rPr lang="pt-PT" sz="1400" dirty="0"/>
            </a:br>
            <a:r>
              <a:rPr sz="1400" dirty="0"/>
              <a:t>no </a:t>
            </a:r>
            <a:r>
              <a:rPr sz="1400" dirty="0" err="1"/>
              <a:t>caso</a:t>
            </a:r>
            <a:r>
              <a:rPr sz="1400" dirty="0"/>
              <a:t> de </a:t>
            </a:r>
            <a:r>
              <a:rPr sz="1400" dirty="0" err="1"/>
              <a:t>ausência</a:t>
            </a:r>
            <a:r>
              <a:rPr sz="1400" dirty="0"/>
              <a:t> de </a:t>
            </a:r>
            <a:r>
              <a:rPr sz="1400" dirty="0" err="1"/>
              <a:t>energia</a:t>
            </a:r>
            <a:r>
              <a:rPr sz="1400" dirty="0"/>
              <a:t> </a:t>
            </a:r>
            <a:r>
              <a:rPr sz="1400" dirty="0" err="1"/>
              <a:t>elétrica</a:t>
            </a:r>
            <a:r>
              <a:rPr sz="1400" dirty="0"/>
              <a:t>.</a:t>
            </a:r>
          </a:p>
          <a:p>
            <a:pPr marL="160421" indent="-160421" algn="just">
              <a:lnSpc>
                <a:spcPts val="2000"/>
              </a:lnSpc>
              <a:spcAft>
                <a:spcPts val="1000"/>
              </a:spcAft>
              <a:buClr>
                <a:schemeClr val="accent5">
                  <a:satOff val="-19091"/>
                  <a:lumOff val="-11921"/>
                </a:schemeClr>
              </a:buClr>
              <a:buSzPct val="100000"/>
              <a:buChar char="‣"/>
              <a:defRPr sz="1600"/>
            </a:pPr>
            <a:r>
              <a:rPr sz="1400" b="1" dirty="0"/>
              <a:t>Prover </a:t>
            </a:r>
            <a:r>
              <a:rPr sz="1400" b="1" dirty="0" err="1"/>
              <a:t>banda</a:t>
            </a:r>
            <a:r>
              <a:rPr sz="1400" b="1" dirty="0"/>
              <a:t> </a:t>
            </a:r>
            <a:r>
              <a:rPr sz="1400" b="1" dirty="0" err="1"/>
              <a:t>larga</a:t>
            </a:r>
            <a:r>
              <a:rPr sz="1400" dirty="0"/>
              <a:t> com a </a:t>
            </a:r>
            <a:r>
              <a:rPr sz="1400" dirty="0" err="1"/>
              <a:t>qualidade</a:t>
            </a:r>
            <a:r>
              <a:rPr sz="1400" dirty="0"/>
              <a:t> e </a:t>
            </a:r>
            <a:r>
              <a:rPr sz="1400" dirty="0" err="1"/>
              <a:t>velocidade</a:t>
            </a:r>
            <a:r>
              <a:rPr sz="1400" dirty="0"/>
              <a:t> </a:t>
            </a:r>
            <a:r>
              <a:rPr sz="1400" dirty="0" err="1"/>
              <a:t>necessárias</a:t>
            </a:r>
            <a:r>
              <a:rPr sz="1400" dirty="0"/>
              <a:t> para o </a:t>
            </a:r>
            <a:r>
              <a:rPr sz="1400" dirty="0" err="1"/>
              <a:t>uso</a:t>
            </a:r>
            <a:r>
              <a:rPr sz="1400" dirty="0"/>
              <a:t> </a:t>
            </a:r>
            <a:r>
              <a:rPr sz="1400" dirty="0" err="1"/>
              <a:t>pedagógico</a:t>
            </a:r>
            <a:r>
              <a:rPr lang="pt-PT" sz="1400" dirty="0"/>
              <a:t>.</a:t>
            </a:r>
            <a:endParaRPr sz="1400" dirty="0"/>
          </a:p>
          <a:p>
            <a:pPr marL="160421" indent="-160421" algn="just">
              <a:lnSpc>
                <a:spcPts val="2000"/>
              </a:lnSpc>
              <a:spcAft>
                <a:spcPts val="1000"/>
              </a:spcAft>
              <a:buClr>
                <a:schemeClr val="accent5">
                  <a:satOff val="-19091"/>
                  <a:lumOff val="-11921"/>
                </a:schemeClr>
              </a:buClr>
              <a:buSzPct val="100000"/>
              <a:buChar char="‣"/>
              <a:defRPr sz="1600"/>
            </a:pPr>
            <a:r>
              <a:rPr sz="1400" b="1" dirty="0"/>
              <a:t>Wi-Fi </a:t>
            </a:r>
            <a:r>
              <a:rPr sz="1400" b="1" dirty="0" err="1"/>
              <a:t>em</a:t>
            </a:r>
            <a:r>
              <a:rPr sz="1400" b="1" dirty="0"/>
              <a:t> </a:t>
            </a:r>
            <a:r>
              <a:rPr sz="1400" b="1" dirty="0" err="1"/>
              <a:t>todas</a:t>
            </a:r>
            <a:r>
              <a:rPr sz="1400" b="1" dirty="0"/>
              <a:t> as </a:t>
            </a:r>
            <a:r>
              <a:rPr sz="1400" b="1" dirty="0" err="1"/>
              <a:t>áreas</a:t>
            </a:r>
            <a:r>
              <a:rPr sz="1400" b="1" dirty="0"/>
              <a:t> das </a:t>
            </a:r>
            <a:r>
              <a:rPr sz="1400" b="1" dirty="0" err="1"/>
              <a:t>escolas</a:t>
            </a:r>
            <a:r>
              <a:rPr sz="1400" dirty="0"/>
              <a:t>, </a:t>
            </a:r>
            <a:r>
              <a:rPr sz="1400" dirty="0" err="1"/>
              <a:t>incluindo</a:t>
            </a:r>
            <a:r>
              <a:rPr sz="1400" dirty="0"/>
              <a:t> </a:t>
            </a:r>
            <a:r>
              <a:rPr sz="1400" dirty="0" err="1"/>
              <a:t>pátios</a:t>
            </a:r>
            <a:r>
              <a:rPr sz="1400" dirty="0"/>
              <a:t>, </a:t>
            </a:r>
            <a:r>
              <a:rPr sz="1400" dirty="0" err="1"/>
              <a:t>salas</a:t>
            </a:r>
            <a:r>
              <a:rPr sz="1400" dirty="0"/>
              <a:t> </a:t>
            </a:r>
            <a:r>
              <a:rPr sz="1400" dirty="0" err="1"/>
              <a:t>multiuso</a:t>
            </a:r>
            <a:r>
              <a:rPr sz="1400" dirty="0"/>
              <a:t> e </a:t>
            </a:r>
            <a:r>
              <a:rPr sz="1400" dirty="0" err="1"/>
              <a:t>setor</a:t>
            </a:r>
            <a:r>
              <a:rPr sz="1400" dirty="0"/>
              <a:t> </a:t>
            </a:r>
            <a:r>
              <a:rPr sz="1400" dirty="0" err="1"/>
              <a:t>administrativo</a:t>
            </a:r>
            <a:r>
              <a:rPr lang="pt-PT" sz="1400" dirty="0"/>
              <a:t>.</a:t>
            </a:r>
            <a:endParaRPr sz="1400" dirty="0"/>
          </a:p>
          <a:p>
            <a:pPr marL="160421" indent="-160421" algn="just">
              <a:lnSpc>
                <a:spcPts val="2000"/>
              </a:lnSpc>
              <a:spcAft>
                <a:spcPts val="1000"/>
              </a:spcAft>
              <a:buClr>
                <a:schemeClr val="accent5">
                  <a:satOff val="-19091"/>
                  <a:lumOff val="-11921"/>
                </a:schemeClr>
              </a:buClr>
              <a:buSzPct val="100000"/>
              <a:buChar char="‣"/>
              <a:defRPr sz="1600"/>
            </a:pPr>
            <a:r>
              <a:rPr sz="1400" dirty="0" err="1"/>
              <a:t>F</a:t>
            </a:r>
            <a:r>
              <a:rPr sz="1400" b="1" dirty="0" err="1"/>
              <a:t>ornecimento</a:t>
            </a:r>
            <a:r>
              <a:rPr sz="1400" b="1" dirty="0"/>
              <a:t> de kits de </a:t>
            </a:r>
            <a:r>
              <a:rPr sz="1400" b="1" dirty="0" err="1"/>
              <a:t>informática</a:t>
            </a:r>
            <a:r>
              <a:rPr sz="1400" dirty="0"/>
              <a:t> </a:t>
            </a:r>
            <a:r>
              <a:rPr sz="1400" dirty="0" err="1"/>
              <a:t>composto</a:t>
            </a:r>
            <a:r>
              <a:rPr sz="1400" dirty="0"/>
              <a:t> </a:t>
            </a:r>
            <a:r>
              <a:rPr sz="1400" dirty="0" err="1"/>
              <a:t>por</a:t>
            </a:r>
            <a:r>
              <a:rPr sz="1400" dirty="0"/>
              <a:t> notebooks para </a:t>
            </a:r>
            <a:r>
              <a:rPr sz="1400" dirty="0" err="1"/>
              <a:t>alunos</a:t>
            </a:r>
            <a:r>
              <a:rPr sz="1400" dirty="0"/>
              <a:t> e </a:t>
            </a:r>
            <a:r>
              <a:rPr sz="1400" dirty="0" err="1"/>
              <a:t>professores</a:t>
            </a:r>
            <a:r>
              <a:rPr sz="1400" dirty="0"/>
              <a:t>, </a:t>
            </a:r>
            <a:r>
              <a:rPr sz="1400" dirty="0" err="1"/>
              <a:t>telas</a:t>
            </a:r>
            <a:r>
              <a:rPr sz="1400" dirty="0"/>
              <a:t> e </a:t>
            </a:r>
            <a:r>
              <a:rPr sz="1400" dirty="0" err="1"/>
              <a:t>projetores</a:t>
            </a:r>
            <a:r>
              <a:rPr sz="1400" dirty="0"/>
              <a:t>, e </a:t>
            </a:r>
            <a:r>
              <a:rPr sz="1400" dirty="0" err="1"/>
              <a:t>carrinhos</a:t>
            </a:r>
            <a:r>
              <a:rPr sz="1400" dirty="0"/>
              <a:t> de </a:t>
            </a:r>
            <a:r>
              <a:rPr sz="1400" dirty="0" err="1"/>
              <a:t>armazenamento</a:t>
            </a:r>
            <a:r>
              <a:rPr sz="1400" dirty="0"/>
              <a:t>.</a:t>
            </a:r>
          </a:p>
          <a:p>
            <a:pPr marL="160421" indent="-160421" algn="just">
              <a:lnSpc>
                <a:spcPts val="2000"/>
              </a:lnSpc>
              <a:spcAft>
                <a:spcPts val="1000"/>
              </a:spcAft>
              <a:buClr>
                <a:schemeClr val="accent5">
                  <a:satOff val="-19091"/>
                  <a:lumOff val="-11921"/>
                </a:schemeClr>
              </a:buClr>
              <a:buSzPct val="100000"/>
              <a:buChar char="‣"/>
              <a:defRPr sz="1600"/>
            </a:pPr>
            <a:r>
              <a:rPr sz="1400" b="1" dirty="0" err="1"/>
              <a:t>Capacitação</a:t>
            </a:r>
            <a:r>
              <a:rPr sz="1400" b="1" dirty="0"/>
              <a:t> de </a:t>
            </a:r>
            <a:r>
              <a:rPr sz="1400" b="1" dirty="0" err="1"/>
              <a:t>professores</a:t>
            </a:r>
            <a:r>
              <a:rPr sz="1400" dirty="0"/>
              <a:t> para </a:t>
            </a:r>
            <a:r>
              <a:rPr sz="1400" dirty="0" err="1"/>
              <a:t>uso</a:t>
            </a:r>
            <a:r>
              <a:rPr sz="1400" dirty="0"/>
              <a:t> dos </a:t>
            </a:r>
            <a:r>
              <a:rPr sz="1400" dirty="0" err="1"/>
              <a:t>equipamentos</a:t>
            </a:r>
            <a:r>
              <a:rPr sz="1400" dirty="0"/>
              <a:t> e das ferramentas </a:t>
            </a:r>
            <a:r>
              <a:rPr sz="1400" dirty="0" err="1"/>
              <a:t>computacionais</a:t>
            </a:r>
            <a:r>
              <a:rPr lang="pt-PT" sz="1400" dirty="0"/>
              <a:t>.</a:t>
            </a:r>
            <a:endParaRPr sz="1400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BD425318-82B2-4B79-C585-D43A9C80B10A}"/>
              </a:ext>
            </a:extLst>
          </p:cNvPr>
          <p:cNvSpPr txBox="1"/>
          <p:nvPr/>
        </p:nvSpPr>
        <p:spPr>
          <a:xfrm>
            <a:off x="2858317" y="278223"/>
            <a:ext cx="8043045" cy="738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ts val="5500"/>
              </a:lnSpc>
              <a:defRPr sz="4200" spc="-131">
                <a:solidFill>
                  <a:srgbClr val="FFFFFF"/>
                </a:solidFill>
                <a:latin typeface="Graphik Light"/>
                <a:ea typeface="Graphik Light"/>
                <a:cs typeface="Graphik Light"/>
                <a:sym typeface="Graphik Light"/>
              </a:defRPr>
            </a:lvl1pPr>
          </a:lstStyle>
          <a:p>
            <a:r>
              <a:rPr lang="pt-PT" dirty="0"/>
              <a:t>DIRETRIZES DO </a:t>
            </a:r>
            <a:r>
              <a:rPr dirty="0"/>
              <a:t>PROJETO PILOTO</a:t>
            </a: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1340ACEC-2CE0-FAE2-3AAA-5BDB3E77EC46}"/>
              </a:ext>
            </a:extLst>
          </p:cNvPr>
          <p:cNvSpPr txBox="1"/>
          <p:nvPr/>
        </p:nvSpPr>
        <p:spPr>
          <a:xfrm>
            <a:off x="2302866" y="537338"/>
            <a:ext cx="651324" cy="467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4200">
                <a:solidFill>
                  <a:srgbClr val="FFE611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rPr lang="pt-PT" dirty="0"/>
              <a:t>3</a:t>
            </a:r>
            <a:r>
              <a:rPr dirty="0"/>
              <a:t>.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D9A10020-D82A-5235-B036-2D5E85057F59}"/>
              </a:ext>
            </a:extLst>
          </p:cNvPr>
          <p:cNvSpPr txBox="1"/>
          <p:nvPr/>
        </p:nvSpPr>
        <p:spPr>
          <a:xfrm>
            <a:off x="1559261" y="1825615"/>
            <a:ext cx="8884902" cy="438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2800">
                <a:solidFill>
                  <a:srgbClr val="0195D6"/>
                </a:solidFill>
                <a:latin typeface="Graphik Light"/>
                <a:ea typeface="Graphik Light"/>
                <a:cs typeface="Graphik Light"/>
                <a:sym typeface="Graphik Light"/>
              </a:defRPr>
            </a:lvl1pPr>
          </a:lstStyle>
          <a:p>
            <a:r>
              <a:rPr lang="pt-PT" sz="2600" dirty="0"/>
              <a:t>PREMISSAS PORTARIA ANATEL Nº 2347/2022</a:t>
            </a:r>
            <a:endParaRPr sz="2600" dirty="0"/>
          </a:p>
        </p:txBody>
      </p:sp>
      <p:sp>
        <p:nvSpPr>
          <p:cNvPr id="3" name="Straight Connector 12">
            <a:extLst>
              <a:ext uri="{FF2B5EF4-FFF2-40B4-BE49-F238E27FC236}">
                <a16:creationId xmlns:a16="http://schemas.microsoft.com/office/drawing/2014/main" id="{D2B6D7A6-BFDD-80E9-D128-B7A3D33DCB0E}"/>
              </a:ext>
            </a:extLst>
          </p:cNvPr>
          <p:cNvSpPr/>
          <p:nvPr/>
        </p:nvSpPr>
        <p:spPr>
          <a:xfrm>
            <a:off x="1621117" y="2278648"/>
            <a:ext cx="9637433" cy="0"/>
          </a:xfrm>
          <a:prstGeom prst="line">
            <a:avLst/>
          </a:prstGeom>
          <a:ln w="22225">
            <a:solidFill>
              <a:srgbClr val="0195D6"/>
            </a:solidFill>
            <a:miter/>
          </a:ln>
        </p:spPr>
        <p:txBody>
          <a:bodyPr lIns="45718" tIns="45718" rIns="45718" bIns="45718"/>
          <a:lstStyle/>
          <a:p>
            <a:pPr>
              <a:lnSpc>
                <a:spcPct val="100000"/>
              </a:lnSpc>
              <a:defRPr sz="18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FA60554-ED6E-5F62-C372-30484F3031EA}"/>
              </a:ext>
            </a:extLst>
          </p:cNvPr>
          <p:cNvSpPr txBox="1"/>
          <p:nvPr/>
        </p:nvSpPr>
        <p:spPr>
          <a:xfrm>
            <a:off x="1559261" y="2420888"/>
            <a:ext cx="8884902" cy="4024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2800">
                <a:solidFill>
                  <a:srgbClr val="0195D6"/>
                </a:solidFill>
                <a:latin typeface="Graphik Light"/>
                <a:ea typeface="Graphik Light"/>
                <a:cs typeface="Graphik Light"/>
                <a:sym typeface="Graphik Light"/>
              </a:defRPr>
            </a:lvl1pPr>
          </a:lstStyle>
          <a:p>
            <a:r>
              <a:rPr lang="pt-PT" sz="1800" dirty="0"/>
              <a:t>PRIORIDADE DE CONEXÃO POR FIBRA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Text Placeholder 2"/>
          <p:cNvSpPr txBox="1"/>
          <p:nvPr/>
        </p:nvSpPr>
        <p:spPr>
          <a:xfrm>
            <a:off x="3586980" y="278223"/>
            <a:ext cx="7184072" cy="7473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ts val="5500"/>
              </a:lnSpc>
              <a:defRPr sz="4200" spc="-131">
                <a:solidFill>
                  <a:srgbClr val="FFFFFF"/>
                </a:solidFill>
                <a:latin typeface="Graphik Light"/>
                <a:ea typeface="Graphik Light"/>
                <a:cs typeface="Graphik Light"/>
                <a:sym typeface="Graphik Light"/>
              </a:defRPr>
            </a:lvl1pPr>
          </a:lstStyle>
          <a:p>
            <a:r>
              <a:rPr dirty="0"/>
              <a:t>PROJETO PILOTO</a:t>
            </a:r>
          </a:p>
        </p:txBody>
      </p:sp>
      <p:sp>
        <p:nvSpPr>
          <p:cNvPr id="382" name="TextBox 9"/>
          <p:cNvSpPr txBox="1"/>
          <p:nvPr/>
        </p:nvSpPr>
        <p:spPr>
          <a:xfrm>
            <a:off x="3031528" y="542178"/>
            <a:ext cx="651324" cy="4607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4200">
                <a:solidFill>
                  <a:srgbClr val="FFE611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rPr dirty="0"/>
              <a:t>4.</a:t>
            </a:r>
          </a:p>
        </p:txBody>
      </p:sp>
      <p:sp>
        <p:nvSpPr>
          <p:cNvPr id="2" name="CaixaDeTexto 3">
            <a:extLst>
              <a:ext uri="{FF2B5EF4-FFF2-40B4-BE49-F238E27FC236}">
                <a16:creationId xmlns:a16="http://schemas.microsoft.com/office/drawing/2014/main" id="{BD6CA6E6-30AF-8734-5403-8F97D036BD4C}"/>
              </a:ext>
            </a:extLst>
          </p:cNvPr>
          <p:cNvSpPr txBox="1"/>
          <p:nvPr/>
        </p:nvSpPr>
        <p:spPr>
          <a:xfrm>
            <a:off x="6467476" y="3429000"/>
            <a:ext cx="3117396" cy="7686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defRPr sz="1500" cap="all" spc="-45">
                <a:latin typeface="Graphik Medium"/>
                <a:ea typeface="Graphik Medium"/>
                <a:cs typeface="Graphik Medium"/>
                <a:sym typeface="Graphik Medium"/>
              </a:defRPr>
            </a:pPr>
            <a:r>
              <a:rPr sz="1600" dirty="0"/>
              <a:t>PROJETO PILOTO CONCLUÍDO: </a:t>
            </a:r>
            <a:endParaRPr sz="16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>
              <a:lnSpc>
                <a:spcPts val="2200"/>
              </a:lnSpc>
              <a:defRPr sz="1400"/>
            </a:pPr>
            <a:r>
              <a:rPr sz="1600" dirty="0"/>
              <a:t>177 </a:t>
            </a:r>
            <a:r>
              <a:rPr sz="1600" dirty="0" err="1"/>
              <a:t>escolas</a:t>
            </a:r>
            <a:r>
              <a:rPr sz="1600" dirty="0"/>
              <a:t> </a:t>
            </a:r>
            <a:r>
              <a:rPr sz="1600" dirty="0" err="1"/>
              <a:t>em</a:t>
            </a:r>
            <a:r>
              <a:rPr sz="1600" dirty="0"/>
              <a:t> 10 </a:t>
            </a:r>
            <a:r>
              <a:rPr sz="1600" dirty="0" err="1"/>
              <a:t>cidades</a:t>
            </a:r>
            <a:r>
              <a:rPr sz="1600" dirty="0"/>
              <a:t> </a:t>
            </a:r>
            <a:r>
              <a:rPr sz="1600" dirty="0" err="1"/>
              <a:t>nas</a:t>
            </a:r>
            <a:r>
              <a:rPr sz="1600" dirty="0"/>
              <a:t> 5 </a:t>
            </a:r>
            <a:r>
              <a:rPr sz="1600" dirty="0" err="1"/>
              <a:t>regiões</a:t>
            </a:r>
            <a:r>
              <a:rPr sz="1600" dirty="0"/>
              <a:t> do País</a:t>
            </a:r>
            <a:r>
              <a:rPr lang="pt-PT" sz="1600" dirty="0"/>
              <a:t>.</a:t>
            </a:r>
            <a:endParaRPr sz="1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8736F0-588E-72B5-CE5F-10BFEC1B1D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31777" y="1766888"/>
            <a:ext cx="4953219" cy="4794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061627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CaixaDeTexto 3"/>
          <p:cNvSpPr txBox="1"/>
          <p:nvPr/>
        </p:nvSpPr>
        <p:spPr>
          <a:xfrm>
            <a:off x="7488457" y="1844889"/>
            <a:ext cx="3384331" cy="13302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Bef>
                <a:spcPts val="800"/>
              </a:spcBef>
              <a:defRPr sz="1500" cap="all" spc="-45">
                <a:latin typeface="Graphik Medium"/>
                <a:ea typeface="Graphik Medium"/>
                <a:cs typeface="Graphik Medium"/>
                <a:sym typeface="Graphik Medium"/>
              </a:defRPr>
            </a:pPr>
            <a:r>
              <a:rPr dirty="0"/>
              <a:t>PROJETO PILOTO APROVADO: 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>
              <a:lnSpc>
                <a:spcPts val="2200"/>
              </a:lnSpc>
              <a:defRPr sz="1400"/>
            </a:pPr>
            <a:r>
              <a:rPr dirty="0"/>
              <a:t>O </a:t>
            </a:r>
            <a:r>
              <a:rPr dirty="0" err="1"/>
              <a:t>projeto</a:t>
            </a:r>
            <a:r>
              <a:rPr dirty="0"/>
              <a:t> </a:t>
            </a:r>
            <a:r>
              <a:rPr dirty="0" err="1"/>
              <a:t>piloto</a:t>
            </a:r>
            <a:r>
              <a:rPr dirty="0"/>
              <a:t> </a:t>
            </a:r>
            <a:r>
              <a:rPr dirty="0" err="1"/>
              <a:t>aprovado</a:t>
            </a:r>
            <a:r>
              <a:rPr dirty="0"/>
              <a:t> </a:t>
            </a:r>
            <a:r>
              <a:rPr dirty="0" err="1"/>
              <a:t>pelo</a:t>
            </a:r>
            <a:r>
              <a:rPr dirty="0"/>
              <a:t> </a:t>
            </a:r>
            <a:r>
              <a:rPr lang="en-US" dirty="0"/>
              <a:t>Gape</a:t>
            </a:r>
            <a:r>
              <a:rPr dirty="0"/>
              <a:t> previa o </a:t>
            </a:r>
            <a:r>
              <a:rPr dirty="0" err="1"/>
              <a:t>atendimento</a:t>
            </a:r>
            <a:r>
              <a:rPr dirty="0"/>
              <a:t> a 181 </a:t>
            </a:r>
            <a:r>
              <a:rPr dirty="0" err="1"/>
              <a:t>escolas</a:t>
            </a:r>
            <a:r>
              <a:rPr dirty="0"/>
              <a:t>.</a:t>
            </a:r>
          </a:p>
          <a:p>
            <a:pPr>
              <a:lnSpc>
                <a:spcPts val="2200"/>
              </a:lnSpc>
              <a:defRPr sz="1400"/>
            </a:pPr>
            <a:r>
              <a:rPr dirty="0" err="1"/>
              <a:t>Após</a:t>
            </a:r>
            <a:r>
              <a:rPr dirty="0"/>
              <a:t> </a:t>
            </a:r>
            <a:r>
              <a:rPr dirty="0" err="1"/>
              <a:t>vistoria</a:t>
            </a:r>
            <a:r>
              <a:rPr dirty="0"/>
              <a:t>, </a:t>
            </a:r>
            <a:r>
              <a:rPr dirty="0" err="1"/>
              <a:t>foi</a:t>
            </a:r>
            <a:r>
              <a:rPr dirty="0"/>
              <a:t> </a:t>
            </a:r>
            <a:r>
              <a:rPr dirty="0" err="1"/>
              <a:t>constatada</a:t>
            </a:r>
            <a:r>
              <a:rPr dirty="0"/>
              <a:t> a </a:t>
            </a:r>
            <a:r>
              <a:rPr dirty="0" err="1"/>
              <a:t>desativação</a:t>
            </a:r>
            <a:r>
              <a:rPr dirty="0"/>
              <a:t> de 4 </a:t>
            </a:r>
            <a:r>
              <a:rPr dirty="0" err="1"/>
              <a:t>escolas</a:t>
            </a:r>
            <a:r>
              <a:rPr dirty="0"/>
              <a:t>.</a:t>
            </a:r>
            <a:endParaRPr sz="1333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384" name="2D Donut Chart"/>
          <p:cNvGraphicFramePr/>
          <p:nvPr>
            <p:extLst>
              <p:ext uri="{D42A27DB-BD31-4B8C-83A1-F6EECF244321}">
                <p14:modId xmlns:p14="http://schemas.microsoft.com/office/powerpoint/2010/main" val="2669502732"/>
              </p:ext>
            </p:extLst>
          </p:nvPr>
        </p:nvGraphicFramePr>
        <p:xfrm>
          <a:off x="488977" y="593537"/>
          <a:ext cx="7184970" cy="71849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C4FA59E-1B9A-FE5F-B7FC-5432B1DCBD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8024396"/>
              </p:ext>
            </p:extLst>
          </p:nvPr>
        </p:nvGraphicFramePr>
        <p:xfrm>
          <a:off x="7499032" y="3429000"/>
          <a:ext cx="3730943" cy="1971676"/>
        </p:xfrm>
        <a:graphic>
          <a:graphicData uri="http://schemas.openxmlformats.org/drawingml/2006/table">
            <a:tbl>
              <a:tblPr/>
              <a:tblGrid>
                <a:gridCol w="2506213">
                  <a:extLst>
                    <a:ext uri="{9D8B030D-6E8A-4147-A177-3AD203B41FA5}">
                      <a16:colId xmlns:a16="http://schemas.microsoft.com/office/drawing/2014/main" val="2403839961"/>
                    </a:ext>
                  </a:extLst>
                </a:gridCol>
                <a:gridCol w="1224730">
                  <a:extLst>
                    <a:ext uri="{9D8B030D-6E8A-4147-A177-3AD203B41FA5}">
                      <a16:colId xmlns:a16="http://schemas.microsoft.com/office/drawing/2014/main" val="114742630"/>
                    </a:ext>
                  </a:extLst>
                </a:gridCol>
              </a:tblGrid>
              <a:tr h="333226">
                <a:tc gridSpan="2">
                  <a:txBody>
                    <a:bodyPr/>
                    <a:lstStyle/>
                    <a:p>
                      <a:pPr marL="72000" lvl="3" algn="ctr"/>
                      <a:r>
                        <a:rPr lang="en-US" sz="1400" b="1" i="0" dirty="0">
                          <a:solidFill>
                            <a:schemeClr val="tx1"/>
                          </a:solidFill>
                          <a:effectLst/>
                          <a:latin typeface="Graphik Semibold" panose="020B0503030202060203" pitchFamily="34" charset="77"/>
                        </a:rPr>
                        <a:t>ESCOLAS CONECTADAS*</a:t>
                      </a:r>
                    </a:p>
                  </a:txBody>
                  <a:tcPr marL="20003" marR="20003" marT="20003" marB="2000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C24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Graphik Bold" panose="020B0503030202060203" pitchFamily="34" charset="77"/>
                        </a:rPr>
                        <a:t>Nº ESCOLAS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0003" marR="20003" marT="20003" marB="20003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2C3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524934"/>
                  </a:ext>
                </a:extLst>
              </a:tr>
              <a:tr h="326306">
                <a:tc>
                  <a:txBody>
                    <a:bodyPr/>
                    <a:lstStyle/>
                    <a:p>
                      <a:pPr marL="72000" lvl="4"/>
                      <a:r>
                        <a:rPr lang="en-US" sz="1400" dirty="0">
                          <a:solidFill>
                            <a:srgbClr val="141414"/>
                          </a:solidFill>
                          <a:effectLst/>
                          <a:latin typeface="Graphik Regular" panose="020B0503030202060203" pitchFamily="34" charset="77"/>
                        </a:rPr>
                        <a:t>FIBRA</a:t>
                      </a:r>
                      <a:endParaRPr lang="en-US" sz="1400" dirty="0">
                        <a:effectLst/>
                      </a:endParaRPr>
                    </a:p>
                  </a:txBody>
                  <a:tcPr marL="20003" marR="20003" marT="20003" marB="2000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8D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R" sz="1400" dirty="0">
                          <a:solidFill>
                            <a:srgbClr val="141414"/>
                          </a:solidFill>
                          <a:effectLst/>
                          <a:latin typeface="Graphik Regular" panose="020B0503030202060203" pitchFamily="34" charset="77"/>
                        </a:rPr>
                        <a:t>137</a:t>
                      </a:r>
                      <a:endParaRPr lang="en-BR" sz="1400" dirty="0">
                        <a:effectLst/>
                      </a:endParaRPr>
                    </a:p>
                  </a:txBody>
                  <a:tcPr marL="20003" marR="20003" marT="20003" marB="20003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8D3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0885627"/>
                  </a:ext>
                </a:extLst>
              </a:tr>
              <a:tr h="326306">
                <a:tc>
                  <a:txBody>
                    <a:bodyPr/>
                    <a:lstStyle/>
                    <a:p>
                      <a:pPr marL="72000" lvl="3"/>
                      <a:r>
                        <a:rPr lang="en-US" sz="1400" dirty="0">
                          <a:solidFill>
                            <a:srgbClr val="141414"/>
                          </a:solidFill>
                          <a:effectLst/>
                          <a:latin typeface="Graphik Regular" panose="020B0503030202060203" pitchFamily="34" charset="77"/>
                        </a:rPr>
                        <a:t>RÁDIO</a:t>
                      </a:r>
                      <a:endParaRPr lang="en-US" sz="1400" dirty="0">
                        <a:effectLst/>
                      </a:endParaRPr>
                    </a:p>
                  </a:txBody>
                  <a:tcPr marL="20003" marR="20003" marT="20003" marB="2000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8D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R" sz="1400" dirty="0">
                          <a:solidFill>
                            <a:srgbClr val="141414"/>
                          </a:solidFill>
                          <a:effectLst/>
                          <a:latin typeface="Graphik Regular" panose="020B0503030202060203" pitchFamily="34" charset="77"/>
                        </a:rPr>
                        <a:t>24</a:t>
                      </a:r>
                      <a:endParaRPr lang="en-BR" sz="1400" dirty="0">
                        <a:effectLst/>
                      </a:endParaRPr>
                    </a:p>
                  </a:txBody>
                  <a:tcPr marL="20003" marR="20003" marT="20003" marB="20003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8D3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2773338"/>
                  </a:ext>
                </a:extLst>
              </a:tr>
              <a:tr h="326306">
                <a:tc>
                  <a:txBody>
                    <a:bodyPr/>
                    <a:lstStyle/>
                    <a:p>
                      <a:pPr marL="72000" lvl="3"/>
                      <a:r>
                        <a:rPr lang="en-US" sz="1400" dirty="0">
                          <a:solidFill>
                            <a:srgbClr val="141414"/>
                          </a:solidFill>
                          <a:effectLst/>
                          <a:latin typeface="Graphik Regular" panose="020B0503030202060203" pitchFamily="34" charset="77"/>
                        </a:rPr>
                        <a:t>HÍBRIDA (FIBRA E RÁDIO)</a:t>
                      </a:r>
                      <a:endParaRPr lang="en-US" sz="1400" dirty="0">
                        <a:effectLst/>
                      </a:endParaRPr>
                    </a:p>
                  </a:txBody>
                  <a:tcPr marL="20003" marR="20003" marT="20003" marB="2000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8D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R" sz="1400" dirty="0">
                          <a:solidFill>
                            <a:srgbClr val="141414"/>
                          </a:solidFill>
                          <a:effectLst/>
                          <a:latin typeface="Graphik Regular" panose="020B0503030202060203" pitchFamily="34" charset="77"/>
                        </a:rPr>
                        <a:t>8</a:t>
                      </a:r>
                      <a:endParaRPr lang="en-BR" sz="1400" dirty="0">
                        <a:effectLst/>
                      </a:endParaRPr>
                    </a:p>
                  </a:txBody>
                  <a:tcPr marL="20003" marR="20003" marT="20003" marB="20003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8D3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3955032"/>
                  </a:ext>
                </a:extLst>
              </a:tr>
              <a:tr h="326306">
                <a:tc>
                  <a:txBody>
                    <a:bodyPr/>
                    <a:lstStyle/>
                    <a:p>
                      <a:pPr marL="72000" lvl="3"/>
                      <a:r>
                        <a:rPr lang="en-US" sz="1400" dirty="0">
                          <a:solidFill>
                            <a:srgbClr val="141414"/>
                          </a:solidFill>
                          <a:effectLst/>
                          <a:latin typeface="Graphik Regular" panose="020B0503030202060203" pitchFamily="34" charset="77"/>
                        </a:rPr>
                        <a:t>SATÉLITE</a:t>
                      </a:r>
                      <a:endParaRPr lang="en-US" sz="1400" dirty="0">
                        <a:effectLst/>
                      </a:endParaRPr>
                    </a:p>
                  </a:txBody>
                  <a:tcPr marL="20003" marR="20003" marT="20003" marB="2000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8D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R" sz="1400" dirty="0">
                          <a:solidFill>
                            <a:srgbClr val="141414"/>
                          </a:solidFill>
                          <a:effectLst/>
                          <a:latin typeface="Graphik Regular" panose="020B0503030202060203" pitchFamily="34" charset="77"/>
                        </a:rPr>
                        <a:t>7</a:t>
                      </a:r>
                      <a:endParaRPr lang="en-BR" sz="1400" dirty="0">
                        <a:effectLst/>
                      </a:endParaRPr>
                    </a:p>
                  </a:txBody>
                  <a:tcPr marL="20003" marR="20003" marT="20003" marB="20003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8D3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3642889"/>
                  </a:ext>
                </a:extLst>
              </a:tr>
              <a:tr h="333226">
                <a:tc>
                  <a:txBody>
                    <a:bodyPr/>
                    <a:lstStyle/>
                    <a:p>
                      <a:pPr marL="72000" lvl="3"/>
                      <a:r>
                        <a:rPr lang="en-US" sz="1400" b="1" i="0" dirty="0">
                          <a:solidFill>
                            <a:srgbClr val="141414"/>
                          </a:solidFill>
                          <a:effectLst/>
                          <a:latin typeface="Graphik Semibold" panose="020B0503030202060203" pitchFamily="34" charset="77"/>
                        </a:rPr>
                        <a:t>TOTAL</a:t>
                      </a:r>
                      <a:endParaRPr lang="en-US" sz="1400" b="1" i="0" dirty="0">
                        <a:effectLst/>
                        <a:latin typeface="Graphik Semibold" panose="020B0503030202060203" pitchFamily="34" charset="77"/>
                      </a:endParaRPr>
                    </a:p>
                  </a:txBody>
                  <a:tcPr marL="20003" marR="20003" marT="20003" marB="2000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C24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R" sz="1400" b="1" i="0" dirty="0">
                          <a:solidFill>
                            <a:srgbClr val="141414"/>
                          </a:solidFill>
                          <a:effectLst/>
                          <a:latin typeface="Graphik Semibold" panose="020B0503030202060203" pitchFamily="34" charset="77"/>
                        </a:rPr>
                        <a:t>177</a:t>
                      </a:r>
                      <a:endParaRPr lang="en-BR" sz="1400" b="1" i="0" dirty="0">
                        <a:effectLst/>
                        <a:latin typeface="Graphik Semibold" panose="020B0503030202060203" pitchFamily="34" charset="77"/>
                      </a:endParaRPr>
                    </a:p>
                  </a:txBody>
                  <a:tcPr marL="20003" marR="20003" marT="20003" marB="20003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C2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1700374"/>
                  </a:ext>
                </a:extLst>
              </a:tr>
            </a:tbl>
          </a:graphicData>
        </a:graphic>
      </p:graphicFrame>
      <p:sp>
        <p:nvSpPr>
          <p:cNvPr id="3" name="CaixaDeTexto 3">
            <a:extLst>
              <a:ext uri="{FF2B5EF4-FFF2-40B4-BE49-F238E27FC236}">
                <a16:creationId xmlns:a16="http://schemas.microsoft.com/office/drawing/2014/main" id="{7CA118FB-84EF-8B15-6B33-75A2C86069C2}"/>
              </a:ext>
            </a:extLst>
          </p:cNvPr>
          <p:cNvSpPr txBox="1"/>
          <p:nvPr/>
        </p:nvSpPr>
        <p:spPr>
          <a:xfrm>
            <a:off x="7524750" y="5546377"/>
            <a:ext cx="4033838" cy="3513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00"/>
              </a:lnSpc>
            </a:pPr>
            <a:r>
              <a:rPr lang="en-US" sz="1050" dirty="0">
                <a:solidFill>
                  <a:srgbClr val="3F3F3F"/>
                </a:solidFill>
                <a:effectLst/>
                <a:latin typeface="Helvetica" pitchFamily="2" charset="0"/>
              </a:rPr>
              <a:t>* 1 </a:t>
            </a:r>
            <a:r>
              <a:rPr lang="en-US" sz="1050" dirty="0" err="1">
                <a:solidFill>
                  <a:srgbClr val="3F3F3F"/>
                </a:solidFill>
                <a:effectLst/>
                <a:latin typeface="Helvetica" pitchFamily="2" charset="0"/>
              </a:rPr>
              <a:t>escola</a:t>
            </a:r>
            <a:r>
              <a:rPr lang="en-US" sz="1050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en-US" sz="1050" dirty="0" err="1">
                <a:solidFill>
                  <a:srgbClr val="3F3F3F"/>
                </a:solidFill>
                <a:effectLst/>
                <a:latin typeface="Helvetica" pitchFamily="2" charset="0"/>
              </a:rPr>
              <a:t>temporariamente</a:t>
            </a:r>
            <a:r>
              <a:rPr lang="en-US" sz="1050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en-US" sz="1050" dirty="0" err="1">
                <a:solidFill>
                  <a:srgbClr val="3F3F3F"/>
                </a:solidFill>
                <a:effectLst/>
                <a:latin typeface="Helvetica" pitchFamily="2" charset="0"/>
              </a:rPr>
              <a:t>desativada</a:t>
            </a:r>
            <a:r>
              <a:rPr lang="en-US" sz="1050" dirty="0">
                <a:solidFill>
                  <a:srgbClr val="3F3F3F"/>
                </a:solidFill>
                <a:effectLst/>
                <a:latin typeface="Helvetica" pitchFamily="2" charset="0"/>
              </a:rPr>
              <a:t>, </a:t>
            </a:r>
            <a:r>
              <a:rPr lang="en-US" sz="1050" dirty="0" err="1">
                <a:solidFill>
                  <a:srgbClr val="3F3F3F"/>
                </a:solidFill>
                <a:effectLst/>
                <a:latin typeface="Helvetica" pitchFamily="2" charset="0"/>
              </a:rPr>
              <a:t>será</a:t>
            </a:r>
            <a:r>
              <a:rPr lang="en-US" sz="1050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en-US" sz="1050" dirty="0" err="1">
                <a:solidFill>
                  <a:srgbClr val="3F3F3F"/>
                </a:solidFill>
                <a:effectLst/>
                <a:latin typeface="Helvetica" pitchFamily="2" charset="0"/>
              </a:rPr>
              <a:t>transferida</a:t>
            </a:r>
            <a:r>
              <a:rPr lang="en-US" sz="1050" dirty="0">
                <a:solidFill>
                  <a:srgbClr val="3F3F3F"/>
                </a:solidFill>
                <a:effectLst/>
                <a:latin typeface="Helvetica" pitchFamily="2" charset="0"/>
              </a:rPr>
              <a:t> para </a:t>
            </a:r>
            <a:br>
              <a:rPr lang="en-US" sz="1050" dirty="0">
                <a:solidFill>
                  <a:srgbClr val="3F3F3F"/>
                </a:solidFill>
                <a:effectLst/>
                <a:latin typeface="Helvetica" pitchFamily="2" charset="0"/>
              </a:rPr>
            </a:br>
            <a:r>
              <a:rPr lang="en-US" sz="1050" dirty="0">
                <a:solidFill>
                  <a:srgbClr val="3F3F3F"/>
                </a:solidFill>
                <a:effectLst/>
                <a:latin typeface="Helvetica" pitchFamily="2" charset="0"/>
              </a:rPr>
              <a:t>     </a:t>
            </a:r>
            <a:r>
              <a:rPr lang="en-US" sz="1050" dirty="0" err="1">
                <a:solidFill>
                  <a:srgbClr val="3F3F3F"/>
                </a:solidFill>
                <a:effectLst/>
                <a:latin typeface="Helvetica" pitchFamily="2" charset="0"/>
              </a:rPr>
              <a:t>outra</a:t>
            </a:r>
            <a:r>
              <a:rPr lang="en-US" sz="1050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en-US" sz="1050" dirty="0" err="1">
                <a:solidFill>
                  <a:srgbClr val="3F3F3F"/>
                </a:solidFill>
                <a:effectLst/>
                <a:latin typeface="Helvetica" pitchFamily="2" charset="0"/>
              </a:rPr>
              <a:t>localidade</a:t>
            </a:r>
            <a:r>
              <a:rPr lang="en-US" sz="1050" dirty="0">
                <a:solidFill>
                  <a:srgbClr val="3F3F3F"/>
                </a:solidFill>
                <a:effectLst/>
                <a:latin typeface="Helvetica" pitchFamily="2" charset="0"/>
              </a:rPr>
              <a:t> e </a:t>
            </a:r>
            <a:r>
              <a:rPr lang="en-US" sz="1050" dirty="0" err="1">
                <a:solidFill>
                  <a:srgbClr val="3F3F3F"/>
                </a:solidFill>
                <a:effectLst/>
                <a:latin typeface="Helvetica" pitchFamily="2" charset="0"/>
              </a:rPr>
              <a:t>conectada</a:t>
            </a:r>
            <a:endParaRPr lang="en-US" sz="1050" dirty="0">
              <a:solidFill>
                <a:srgbClr val="3F3F3F"/>
              </a:solidFill>
              <a:effectLst/>
              <a:latin typeface="Helvetica" pitchFamily="2" charset="0"/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FEF974C-CD21-7678-2E28-DBF384A30BA4}"/>
              </a:ext>
            </a:extLst>
          </p:cNvPr>
          <p:cNvSpPr txBox="1"/>
          <p:nvPr/>
        </p:nvSpPr>
        <p:spPr>
          <a:xfrm>
            <a:off x="3586980" y="278223"/>
            <a:ext cx="7184072" cy="7473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ts val="5500"/>
              </a:lnSpc>
              <a:defRPr sz="4200" spc="-131">
                <a:solidFill>
                  <a:srgbClr val="FFFFFF"/>
                </a:solidFill>
                <a:latin typeface="Graphik Light"/>
                <a:ea typeface="Graphik Light"/>
                <a:cs typeface="Graphik Light"/>
                <a:sym typeface="Graphik Light"/>
              </a:defRPr>
            </a:lvl1pPr>
          </a:lstStyle>
          <a:p>
            <a:r>
              <a:rPr dirty="0"/>
              <a:t>PROJETO PILOTO</a:t>
            </a: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7ECF2863-6690-C245-7B1E-0F53CF20E928}"/>
              </a:ext>
            </a:extLst>
          </p:cNvPr>
          <p:cNvSpPr txBox="1"/>
          <p:nvPr/>
        </p:nvSpPr>
        <p:spPr>
          <a:xfrm>
            <a:off x="3031528" y="542178"/>
            <a:ext cx="651324" cy="4607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4200">
                <a:solidFill>
                  <a:srgbClr val="FFE611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rPr dirty="0"/>
              <a:t>4.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BDDE731-E052-438D-FCB5-6B3F6BDB55B4}"/>
              </a:ext>
            </a:extLst>
          </p:cNvPr>
          <p:cNvCxnSpPr/>
          <p:nvPr/>
        </p:nvCxnSpPr>
        <p:spPr>
          <a:xfrm>
            <a:off x="1655805" y="3253946"/>
            <a:ext cx="741406" cy="0"/>
          </a:xfrm>
          <a:prstGeom prst="line">
            <a:avLst/>
          </a:prstGeom>
          <a:noFill/>
          <a:ln w="6350" cap="flat">
            <a:solidFill>
              <a:schemeClr val="tx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1AAAA75-F49B-C8CA-B0FE-70DF0BDA5333}"/>
              </a:ext>
            </a:extLst>
          </p:cNvPr>
          <p:cNvCxnSpPr>
            <a:cxnSpLocks/>
          </p:cNvCxnSpPr>
          <p:nvPr/>
        </p:nvCxnSpPr>
        <p:spPr>
          <a:xfrm>
            <a:off x="1581665" y="5226909"/>
            <a:ext cx="794951" cy="0"/>
          </a:xfrm>
          <a:prstGeom prst="line">
            <a:avLst/>
          </a:prstGeom>
          <a:noFill/>
          <a:ln w="6350" cap="flat">
            <a:solidFill>
              <a:schemeClr val="tx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ts val="27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Lucida Fax Regular"/>
            <a:ea typeface="Lucida Fax Regular"/>
            <a:cs typeface="Lucida Fax Regular"/>
            <a:sym typeface="Lucida Fax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ts val="27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Lucida Fax Regular"/>
            <a:ea typeface="Lucida Fax Regular"/>
            <a:cs typeface="Lucida Fax Regular"/>
            <a:sym typeface="Lucida Fax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2177</TotalTime>
  <Words>1364</Words>
  <Application>Microsoft Office PowerPoint</Application>
  <PresentationFormat>Widescreen</PresentationFormat>
  <Paragraphs>404</Paragraphs>
  <Slides>21</Slides>
  <Notes>5</Notes>
  <HiddenSlides>0</HiddenSlides>
  <MMClips>1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32" baseType="lpstr">
      <vt:lpstr>Arial</vt:lpstr>
      <vt:lpstr>Calibri</vt:lpstr>
      <vt:lpstr>Graphik Light</vt:lpstr>
      <vt:lpstr>Graphik Medium</vt:lpstr>
      <vt:lpstr>Graphik Regular</vt:lpstr>
      <vt:lpstr>Graphik Semibold</vt:lpstr>
      <vt:lpstr>Helvetica</vt:lpstr>
      <vt:lpstr>Lucida Fax</vt:lpstr>
      <vt:lpstr>Lucida Fax Regular</vt:lpstr>
      <vt:lpstr>Times New Roman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creator>Gilmara Gelinski</dc:creator>
  <cp:lastModifiedBy>Ana Luisa de Oliveira Ribeiro</cp:lastModifiedBy>
  <cp:revision>66</cp:revision>
  <dcterms:modified xsi:type="dcterms:W3CDTF">2023-12-05T23:02:44Z</dcterms:modified>
</cp:coreProperties>
</file>