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69" r:id="rId3"/>
    <p:sldId id="277" r:id="rId4"/>
    <p:sldId id="258" r:id="rId5"/>
    <p:sldId id="281" r:id="rId6"/>
    <p:sldId id="278" r:id="rId7"/>
    <p:sldId id="262" r:id="rId8"/>
    <p:sldId id="279" r:id="rId9"/>
    <p:sldId id="271" r:id="rId10"/>
    <p:sldId id="2146848082" r:id="rId11"/>
    <p:sldId id="2146848085" r:id="rId12"/>
    <p:sldId id="2146848066" r:id="rId13"/>
    <p:sldId id="2146848077" r:id="rId14"/>
    <p:sldId id="264" r:id="rId15"/>
    <p:sldId id="273" r:id="rId16"/>
    <p:sldId id="274" r:id="rId17"/>
    <p:sldId id="2146848078" r:id="rId18"/>
    <p:sldId id="275" r:id="rId19"/>
    <p:sldId id="2146848086" r:id="rId20"/>
    <p:sldId id="2146848079" r:id="rId21"/>
    <p:sldId id="280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1pPr>
    <a:lvl2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2pPr>
    <a:lvl3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3pPr>
    <a:lvl4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4pPr>
    <a:lvl5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5pPr>
    <a:lvl6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6pPr>
    <a:lvl7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7pPr>
    <a:lvl8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8pPr>
    <a:lvl9pPr marL="0" marR="0" indent="0" algn="l" defTabSz="914400" rtl="0" fontAlgn="auto" latinLnBrk="0" hangingPunct="0">
      <a:lnSpc>
        <a:spcPts val="27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Lucida Fax Regular"/>
        <a:ea typeface="Lucida Fax Regular"/>
        <a:cs typeface="Lucida Fax Regular"/>
        <a:sym typeface="Lucida Fax Regular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368" userDrawn="1">
          <p15:clr>
            <a:srgbClr val="A4A3A4"/>
          </p15:clr>
        </p15:guide>
        <p15:guide id="4" pos="7174" userDrawn="1">
          <p15:clr>
            <a:srgbClr val="A4A3A4"/>
          </p15:clr>
        </p15:guide>
        <p15:guide id="5" orient="horz" pos="754" userDrawn="1">
          <p15:clr>
            <a:srgbClr val="A4A3A4"/>
          </p15:clr>
        </p15:guide>
        <p15:guide id="6" orient="horz" pos="349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B3C713-3A0A-CB7C-B468-33CADFFFC403}" name="Gilmara Gelinski" initials="GG" userId="S::gilmara.gelinski@eace.org.br::4cbe3e9d-b8a9-4b33-8566-5024c7cf1310" providerId="AD"/>
  <p188:author id="{7679C882-B4F9-B234-32F4-E108B8E4C759}" name="Ana Luisa de Oliveira Ribeiro" initials="AR" userId="S::Ana.Ribeiro@eace.org.br::4f8c1c5c-f421-417e-bc49-4d2fffe0513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3F3"/>
    <a:srgbClr val="639C41"/>
    <a:srgbClr val="0195D6"/>
    <a:srgbClr val="4472C4"/>
    <a:srgbClr val="FFA801"/>
    <a:srgbClr val="FFC001"/>
    <a:srgbClr val="7EC242"/>
    <a:srgbClr val="1CAE4D"/>
    <a:srgbClr val="B8D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/>
    <p:restoredTop sz="94626"/>
  </p:normalViewPr>
  <p:slideViewPr>
    <p:cSldViewPr snapToGrid="0" showGuides="1">
      <p:cViewPr varScale="1">
        <p:scale>
          <a:sx n="59" d="100"/>
          <a:sy n="59" d="100"/>
        </p:scale>
        <p:origin x="920" y="56"/>
      </p:cViewPr>
      <p:guideLst>
        <p:guide orient="horz" pos="2160"/>
        <p:guide pos="3840"/>
        <p:guide pos="1368"/>
        <p:guide pos="7174"/>
        <p:guide orient="horz" pos="754"/>
        <p:guide orient="horz" pos="34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Luisa de Oliveira Ribeiro" userId="4f8c1c5c-f421-417e-bc49-4d2fffe05138" providerId="ADAL" clId="{C5E6BD3A-B7C7-418F-83CD-FB5879EC716C}"/>
    <pc:docChg chg="modSld">
      <pc:chgData name="Ana Luisa de Oliveira Ribeiro" userId="4f8c1c5c-f421-417e-bc49-4d2fffe05138" providerId="ADAL" clId="{C5E6BD3A-B7C7-418F-83CD-FB5879EC716C}" dt="2023-12-05T23:02:38.898" v="3"/>
      <pc:docMkLst>
        <pc:docMk/>
      </pc:docMkLst>
      <pc:sldChg chg="delCm">
        <pc:chgData name="Ana Luisa de Oliveira Ribeiro" userId="4f8c1c5c-f421-417e-bc49-4d2fffe05138" providerId="ADAL" clId="{C5E6BD3A-B7C7-418F-83CD-FB5879EC716C}" dt="2023-12-05T23:02:13.316" v="1"/>
        <pc:sldMkLst>
          <pc:docMk/>
          <pc:sldMk cId="3521061627" sldId="27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na Luisa de Oliveira Ribeiro" userId="4f8c1c5c-f421-417e-bc49-4d2fffe05138" providerId="ADAL" clId="{C5E6BD3A-B7C7-418F-83CD-FB5879EC716C}" dt="2023-12-05T23:02:13.316" v="1"/>
              <pc2:cmMkLst xmlns:pc2="http://schemas.microsoft.com/office/powerpoint/2019/9/main/command">
                <pc:docMk/>
                <pc:sldMk cId="3521061627" sldId="279"/>
                <pc2:cmMk id="{FDB3CB6F-3120-483D-9F90-6798403C23E2}"/>
              </pc2:cmMkLst>
            </pc226:cmChg>
          </p:ext>
        </pc:extLst>
      </pc:sldChg>
      <pc:sldChg chg="delCm">
        <pc:chgData name="Ana Luisa de Oliveira Ribeiro" userId="4f8c1c5c-f421-417e-bc49-4d2fffe05138" providerId="ADAL" clId="{C5E6BD3A-B7C7-418F-83CD-FB5879EC716C}" dt="2023-12-05T23:02:38.898" v="3"/>
        <pc:sldMkLst>
          <pc:docMk/>
          <pc:sldMk cId="2088882289" sldId="21468480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na Luisa de Oliveira Ribeiro" userId="4f8c1c5c-f421-417e-bc49-4d2fffe05138" providerId="ADAL" clId="{C5E6BD3A-B7C7-418F-83CD-FB5879EC716C}" dt="2023-12-05T23:02:34.936" v="2"/>
              <pc2:cmMkLst xmlns:pc2="http://schemas.microsoft.com/office/powerpoint/2019/9/main/command">
                <pc:docMk/>
                <pc:sldMk cId="2088882289" sldId="2146848082"/>
                <pc2:cmMk id="{7FE1CC29-EAFC-4B2D-BDB3-DEB8BB9F04F1}"/>
              </pc2:cmMkLst>
            </pc226:cmChg>
            <pc226:cmChg xmlns:pc226="http://schemas.microsoft.com/office/powerpoint/2022/06/main/command" chg="del">
              <pc226:chgData name="Ana Luisa de Oliveira Ribeiro" userId="4f8c1c5c-f421-417e-bc49-4d2fffe05138" providerId="ADAL" clId="{C5E6BD3A-B7C7-418F-83CD-FB5879EC716C}" dt="2023-12-05T23:02:38.898" v="3"/>
              <pc2:cmMkLst xmlns:pc2="http://schemas.microsoft.com/office/powerpoint/2019/9/main/command">
                <pc:docMk/>
                <pc:sldMk cId="2088882289" sldId="2146848082"/>
                <pc2:cmMk id="{6431DB3C-7CF1-407F-A2F5-7CC2DF4F9C84}"/>
              </pc2:cmMkLst>
            </pc226:cmChg>
          </p:ext>
        </pc:extLst>
      </pc:sldChg>
      <pc:sldChg chg="modSp mod">
        <pc:chgData name="Ana Luisa de Oliveira Ribeiro" userId="4f8c1c5c-f421-417e-bc49-4d2fffe05138" providerId="ADAL" clId="{C5E6BD3A-B7C7-418F-83CD-FB5879EC716C}" dt="2023-12-05T23:00:28.380" v="0" actId="20577"/>
        <pc:sldMkLst>
          <pc:docMk/>
          <pc:sldMk cId="4077304554" sldId="2146848085"/>
        </pc:sldMkLst>
        <pc:spChg chg="mod">
          <ac:chgData name="Ana Luisa de Oliveira Ribeiro" userId="4f8c1c5c-f421-417e-bc49-4d2fffe05138" providerId="ADAL" clId="{C5E6BD3A-B7C7-418F-83CD-FB5879EC716C}" dt="2023-12-05T23:00:28.380" v="0" actId="20577"/>
          <ac:spMkLst>
            <pc:docMk/>
            <pc:sldMk cId="4077304554" sldId="2146848085"/>
            <ac:spMk id="17" creationId="{1F6A10B4-544C-EFD5-4DCA-876969A559D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9597600000000001"/>
          <c:y val="0.19597600000000001"/>
          <c:w val="0.608047"/>
          <c:h val="0.59554700000000005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2E578C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1F62-0044-92B4-DFDCB069198C}"/>
              </c:ext>
            </c:extLst>
          </c:dPt>
          <c:dPt>
            <c:idx val="1"/>
            <c:bubble3D val="0"/>
            <c:spPr>
              <a:solidFill>
                <a:srgbClr val="5D9648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62-0044-92B4-DFDCB069198C}"/>
              </c:ext>
            </c:extLst>
          </c:dPt>
          <c:dPt>
            <c:idx val="2"/>
            <c:bubble3D val="0"/>
            <c:spPr>
              <a:solidFill>
                <a:srgbClr val="E7A13D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62-0044-92B4-DFDCB069198C}"/>
              </c:ext>
            </c:extLst>
          </c:dPt>
          <c:dPt>
            <c:idx val="3"/>
            <c:bubble3D val="0"/>
            <c:spPr>
              <a:solidFill>
                <a:srgbClr val="BC2D30"/>
              </a:solidFill>
              <a:ln w="9525" cap="flat">
                <a:solidFill>
                  <a:srgbClr val="F9F9F9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1F62-0044-92B4-DFDCB069198C}"/>
              </c:ext>
            </c:extLst>
          </c:dPt>
          <c:dLbls>
            <c:dLbl>
              <c:idx val="0"/>
              <c:layout>
                <c:manualLayout>
                  <c:x val="0.12726566708002957"/>
                  <c:y val="0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110" b="0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62-0044-92B4-DFDCB069198C}"/>
                </c:ext>
              </c:extLst>
            </c:dLbl>
            <c:dLbl>
              <c:idx val="1"/>
              <c:layout>
                <c:manualLayout>
                  <c:x val="-0.1926660793294892"/>
                  <c:y val="0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110" b="0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62-0044-92B4-DFDCB069198C}"/>
                </c:ext>
              </c:extLst>
            </c:dLbl>
            <c:dLbl>
              <c:idx val="2"/>
              <c:layout>
                <c:manualLayout>
                  <c:x val="-0.14494145417447812"/>
                  <c:y val="0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110" b="0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62-0044-92B4-DFDCB069198C}"/>
                </c:ext>
              </c:extLst>
            </c:dLbl>
            <c:dLbl>
              <c:idx val="3"/>
              <c:layout>
                <c:manualLayout>
                  <c:x val="-0.15377934772170238"/>
                  <c:y val="0"/>
                </c:manualLayout>
              </c:layout>
              <c:numFmt formatCode="#,##0%" sourceLinked="0"/>
              <c:spPr/>
              <c:txPr>
                <a:bodyPr/>
                <a:lstStyle/>
                <a:p>
                  <a:pPr>
                    <a:defRPr sz="1110" b="0" i="0" u="none" strike="noStrike">
                      <a:solidFill>
                        <a:srgbClr val="000000"/>
                      </a:solidFill>
                      <a:latin typeface="Helvetica"/>
                    </a:defRPr>
                  </a:pPr>
                  <a:endParaRPr lang="pt-B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62-0044-92B4-DFDCB069198C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1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pt-B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FIBRA</c:v>
                </c:pt>
                <c:pt idx="1">
                  <c:v>FIBRA E RÁDIO</c:v>
                </c:pt>
                <c:pt idx="2">
                  <c:v>RÁDIO</c:v>
                </c:pt>
                <c:pt idx="3">
                  <c:v>SATÉLITE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137</c:v>
                </c:pt>
                <c:pt idx="1">
                  <c:v>8</c:v>
                </c:pt>
                <c:pt idx="2">
                  <c:v>24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F62-0044-92B4-DFDCB0691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7"/>
        <c:holeSize val="71"/>
      </c:doughnut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35932799999999998"/>
          <c:y val="0.40069900000000003"/>
          <c:w val="0.33407199999999998"/>
          <c:h val="0.1600429999999999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900" b="0" i="0" u="none" strike="noStrike">
              <a:solidFill>
                <a:srgbClr val="000000"/>
              </a:solidFill>
              <a:latin typeface="Graphik Regular"/>
            </a:defRPr>
          </a:pPr>
          <a:endParaRPr lang="pt-B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190063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5B6B-E407-4530-8C47-310C15C4868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701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65B6B-E407-4530-8C47-310C15C4868B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161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8785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379051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8" descr="Picture 8"/>
          <p:cNvPicPr>
            <a:picLocks noChangeAspect="1"/>
          </p:cNvPicPr>
          <p:nvPr/>
        </p:nvPicPr>
        <p:blipFill>
          <a:blip r:embed="rId3"/>
          <a:srcRect l="48820"/>
          <a:stretch>
            <a:fillRect/>
          </a:stretch>
        </p:blipFill>
        <p:spPr>
          <a:xfrm>
            <a:off x="10328223" y="6239438"/>
            <a:ext cx="1128672" cy="618563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8" descr="Picture 8"/>
          <p:cNvPicPr>
            <a:picLocks noChangeAspect="1"/>
          </p:cNvPicPr>
          <p:nvPr/>
        </p:nvPicPr>
        <p:blipFill>
          <a:blip r:embed="rId3"/>
          <a:srcRect l="48820"/>
          <a:stretch>
            <a:fillRect/>
          </a:stretch>
        </p:blipFill>
        <p:spPr>
          <a:xfrm>
            <a:off x="10328223" y="6239438"/>
            <a:ext cx="1128672" cy="61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71600"/>
            <a:ext cx="12192001" cy="552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icture 8" descr="Picture 8"/>
          <p:cNvPicPr>
            <a:picLocks noChangeAspect="1"/>
          </p:cNvPicPr>
          <p:nvPr/>
        </p:nvPicPr>
        <p:blipFill>
          <a:blip r:embed="rId3"/>
          <a:srcRect l="48820"/>
          <a:stretch>
            <a:fillRect/>
          </a:stretch>
        </p:blipFill>
        <p:spPr>
          <a:xfrm>
            <a:off x="10328223" y="6239438"/>
            <a:ext cx="1128672" cy="618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Picture Placeholder 4"/>
          <p:cNvSpPr>
            <a:spLocks noGrp="1"/>
          </p:cNvSpPr>
          <p:nvPr>
            <p:ph type="pic" idx="21"/>
          </p:nvPr>
        </p:nvSpPr>
        <p:spPr>
          <a:xfrm>
            <a:off x="0" y="1371600"/>
            <a:ext cx="12192000" cy="54864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71600"/>
            <a:ext cx="12192001" cy="552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3"/>
          <p:cNvSpPr/>
          <p:nvPr/>
        </p:nvSpPr>
        <p:spPr>
          <a:xfrm>
            <a:off x="5916705" y="0"/>
            <a:ext cx="6275295" cy="6858000"/>
          </a:xfrm>
          <a:prstGeom prst="rect">
            <a:avLst/>
          </a:prstGeom>
          <a:solidFill>
            <a:srgbClr val="C6D86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4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926"/>
            <a:ext cx="6131861" cy="6903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3"/>
          <p:cNvSpPr/>
          <p:nvPr/>
        </p:nvSpPr>
        <p:spPr>
          <a:xfrm>
            <a:off x="5916705" y="0"/>
            <a:ext cx="6275295" cy="6858000"/>
          </a:xfrm>
          <a:prstGeom prst="rect">
            <a:avLst/>
          </a:prstGeom>
          <a:solidFill>
            <a:srgbClr val="C6D86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60" name="Picture 10" descr="Picture 10"/>
          <p:cNvPicPr>
            <a:picLocks noChangeAspect="1"/>
          </p:cNvPicPr>
          <p:nvPr/>
        </p:nvPicPr>
        <p:blipFill>
          <a:blip r:embed="rId2"/>
          <a:srcRect l="50653"/>
          <a:stretch>
            <a:fillRect/>
          </a:stretch>
        </p:blipFill>
        <p:spPr>
          <a:xfrm>
            <a:off x="10368643" y="6239433"/>
            <a:ext cx="1088252" cy="618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-45926"/>
            <a:ext cx="6131861" cy="6903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 13"/>
          <p:cNvSpPr/>
          <p:nvPr/>
        </p:nvSpPr>
        <p:spPr>
          <a:xfrm>
            <a:off x="5916705" y="0"/>
            <a:ext cx="6275295" cy="6858000"/>
          </a:xfrm>
          <a:prstGeom prst="rect">
            <a:avLst/>
          </a:prstGeom>
          <a:solidFill>
            <a:srgbClr val="C6D86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71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-45926"/>
            <a:ext cx="6131861" cy="6903927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28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10" descr="Picture 10"/>
          <p:cNvPicPr>
            <a:picLocks noChangeAspect="1"/>
          </p:cNvPicPr>
          <p:nvPr/>
        </p:nvPicPr>
        <p:blipFill>
          <a:blip r:embed="rId2"/>
          <a:srcRect l="49913"/>
          <a:stretch>
            <a:fillRect/>
          </a:stretch>
        </p:blipFill>
        <p:spPr>
          <a:xfrm>
            <a:off x="10352313" y="6239435"/>
            <a:ext cx="1104581" cy="61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282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Picture 5" descr="Picture 5"/>
          <p:cNvPicPr>
            <a:picLocks noChangeAspect="1"/>
          </p:cNvPicPr>
          <p:nvPr/>
        </p:nvPicPr>
        <p:blipFill>
          <a:blip r:embed="rId2"/>
          <a:srcRect l="49173"/>
          <a:stretch>
            <a:fillRect/>
          </a:stretch>
        </p:blipFill>
        <p:spPr>
          <a:xfrm>
            <a:off x="10335986" y="6239435"/>
            <a:ext cx="1120909" cy="618565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3"/>
          <p:cNvSpPr txBox="1"/>
          <p:nvPr/>
        </p:nvSpPr>
        <p:spPr>
          <a:xfrm>
            <a:off x="1569718" y="1122362"/>
            <a:ext cx="9052564" cy="6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  </a:t>
            </a:r>
          </a:p>
        </p:txBody>
      </p:sp>
      <p:pic>
        <p:nvPicPr>
          <p:cNvPr id="23" name="Picture 10" descr="Picture 10"/>
          <p:cNvPicPr>
            <a:picLocks noChangeAspect="1"/>
          </p:cNvPicPr>
          <p:nvPr/>
        </p:nvPicPr>
        <p:blipFill>
          <a:blip r:embed="rId3"/>
          <a:srcRect l="47532"/>
          <a:stretch>
            <a:fillRect/>
          </a:stretch>
        </p:blipFill>
        <p:spPr>
          <a:xfrm>
            <a:off x="8686800" y="5443870"/>
            <a:ext cx="2352750" cy="99001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137" y="6429921"/>
            <a:ext cx="335867" cy="333089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24282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146573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3700"/>
            <a:ext cx="2654300" cy="265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3700"/>
            <a:ext cx="2654300" cy="265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13" descr="Picture 13"/>
          <p:cNvPicPr>
            <a:picLocks noChangeAspect="1"/>
          </p:cNvPicPr>
          <p:nvPr/>
        </p:nvPicPr>
        <p:blipFill>
          <a:blip r:embed="rId3"/>
          <a:srcRect l="46211"/>
          <a:stretch>
            <a:fillRect/>
          </a:stretch>
        </p:blipFill>
        <p:spPr>
          <a:xfrm>
            <a:off x="10270670" y="6239428"/>
            <a:ext cx="1186224" cy="618565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3700"/>
            <a:ext cx="2654300" cy="2654300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" y="0"/>
            <a:ext cx="1219648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6" cy="333088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48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3"/>
          <p:cNvSpPr txBox="1"/>
          <p:nvPr/>
        </p:nvSpPr>
        <p:spPr>
          <a:xfrm>
            <a:off x="1569718" y="1122362"/>
            <a:ext cx="9052564" cy="6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  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137" y="6429921"/>
            <a:ext cx="335867" cy="333089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21214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itle 3"/>
          <p:cNvSpPr txBox="1"/>
          <p:nvPr/>
        </p:nvSpPr>
        <p:spPr>
          <a:xfrm>
            <a:off x="1569718" y="1122362"/>
            <a:ext cx="9052564" cy="6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  </a:t>
            </a:r>
          </a:p>
        </p:txBody>
      </p:sp>
      <p:pic>
        <p:nvPicPr>
          <p:cNvPr id="42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137" y="6429921"/>
            <a:ext cx="335867" cy="333089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21214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Title 3"/>
          <p:cNvSpPr txBox="1"/>
          <p:nvPr/>
        </p:nvSpPr>
        <p:spPr>
          <a:xfrm>
            <a:off x="1569718" y="1122362"/>
            <a:ext cx="9052564" cy="6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  </a:t>
            </a:r>
          </a:p>
        </p:txBody>
      </p:sp>
      <p:pic>
        <p:nvPicPr>
          <p:cNvPr id="52" name="Picture 6" descr="Picture 6"/>
          <p:cNvPicPr>
            <a:picLocks noChangeAspect="1"/>
          </p:cNvPicPr>
          <p:nvPr/>
        </p:nvPicPr>
        <p:blipFill>
          <a:blip r:embed="rId3"/>
          <a:srcRect l="51393"/>
          <a:stretch>
            <a:fillRect/>
          </a:stretch>
        </p:blipFill>
        <p:spPr>
          <a:xfrm>
            <a:off x="10384970" y="6239428"/>
            <a:ext cx="1071924" cy="618572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137" y="6429921"/>
            <a:ext cx="335867" cy="333089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621214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Title 3"/>
          <p:cNvSpPr txBox="1"/>
          <p:nvPr/>
        </p:nvSpPr>
        <p:spPr>
          <a:xfrm>
            <a:off x="1569718" y="1122362"/>
            <a:ext cx="9052564" cy="6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  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137" y="6429921"/>
            <a:ext cx="335867" cy="333089"/>
          </a:xfrm>
          <a:prstGeom prst="rect">
            <a:avLst/>
          </a:prstGeom>
        </p:spPr>
        <p:txBody>
          <a:bodyPr lIns="45719" tIns="45719" rIns="45719" bIns="45719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371600"/>
            <a:ext cx="12192001" cy="552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6496" cy="1385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578" y="6239433"/>
            <a:ext cx="2205316" cy="618566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Picture Placeholder 4"/>
          <p:cNvSpPr>
            <a:spLocks noGrp="1"/>
          </p:cNvSpPr>
          <p:nvPr>
            <p:ph type="pic" idx="21"/>
          </p:nvPr>
        </p:nvSpPr>
        <p:spPr>
          <a:xfrm>
            <a:off x="0" y="1371600"/>
            <a:ext cx="12192000" cy="54864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0"/>
            <a:ext cx="12196483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3"/>
          <p:cNvSpPr txBox="1"/>
          <p:nvPr/>
        </p:nvSpPr>
        <p:spPr>
          <a:xfrm>
            <a:off x="1569718" y="1122362"/>
            <a:ext cx="9052564" cy="653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defRPr sz="44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  </a:t>
            </a:r>
          </a:p>
        </p:txBody>
      </p:sp>
      <p:pic>
        <p:nvPicPr>
          <p:cNvPr id="4" name="Picture 10" descr="Picture 10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555391" y="5443870"/>
            <a:ext cx="4484160" cy="99001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81137" y="6429921"/>
            <a:ext cx="335865" cy="33308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lnSpc>
                <a:spcPct val="100000"/>
              </a:lnSpc>
              <a:defRPr sz="18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rgbClr val="000000"/>
          </a:solidFill>
          <a:uFillTx/>
          <a:latin typeface="Graphik Light"/>
          <a:ea typeface="Graphik Light"/>
          <a:cs typeface="Graphik Light"/>
          <a:sym typeface="Graphik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wjPjrMeCCo1250kVg1wCmo2-nkAE8C88/view?usp=drivesd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hyperlink" Target="https://eace.org.br/" TargetMode="External"/><Relationship Id="rId3" Type="http://schemas.openxmlformats.org/officeDocument/2006/relationships/hyperlink" Target="https://open.spotify.com/show/7FsFRPxwYcRTS6gfJYvG7g?si=92a043e8e3eb4d74" TargetMode="External"/><Relationship Id="rId7" Type="http://schemas.openxmlformats.org/officeDocument/2006/relationships/hyperlink" Target="https://www.instagram.com/aprenderconectado.eace/" TargetMode="External"/><Relationship Id="rId12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11" Type="http://schemas.openxmlformats.org/officeDocument/2006/relationships/hyperlink" Target="https://www.linkedin.com/company/eace-aprender-conectado/" TargetMode="External"/><Relationship Id="rId5" Type="http://schemas.openxmlformats.org/officeDocument/2006/relationships/hyperlink" Target="https://www.facebook.com/profile.php?id=100090480849812" TargetMode="External"/><Relationship Id="rId10" Type="http://schemas.openxmlformats.org/officeDocument/2006/relationships/image" Target="../media/image26.emf"/><Relationship Id="rId4" Type="http://schemas.openxmlformats.org/officeDocument/2006/relationships/image" Target="../media/image23.emf"/><Relationship Id="rId9" Type="http://schemas.openxmlformats.org/officeDocument/2006/relationships/hyperlink" Target="https://www.youtube.com/@AprenderConectadoEACE" TargetMode="External"/><Relationship Id="rId1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youtu.be/HEw5nzQvFtw?si=NKiwV0cvl62puGXP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Box 9"/>
          <p:cNvSpPr txBox="1">
            <a:spLocks noGrp="1"/>
          </p:cNvSpPr>
          <p:nvPr>
            <p:ph type="body" sz="quarter" idx="4294967295"/>
          </p:nvPr>
        </p:nvSpPr>
        <p:spPr>
          <a:xfrm>
            <a:off x="3186300" y="1801811"/>
            <a:ext cx="7275512" cy="162718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800" spc="-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rPr lang="pt-PT" dirty="0">
                <a:latin typeface="Graphik Light" panose="020B0403030202060203" pitchFamily="34" charset="77"/>
              </a:rPr>
              <a:t>APRESENTAÇÃO</a:t>
            </a:r>
            <a:endParaRPr spc="-150" dirty="0">
              <a:latin typeface="Graphik Light" panose="020B0403030202060203" pitchFamily="34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sz="4800" spc="-20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pPr>
            <a:r>
              <a:rPr lang="pt-PT" b="1" dirty="0">
                <a:latin typeface="Graphik Semibold" panose="020B0503030202060203" pitchFamily="34" charset="77"/>
              </a:rPr>
              <a:t>EACE</a:t>
            </a:r>
            <a:endParaRPr b="1" dirty="0">
              <a:latin typeface="Graphik Semibold" panose="020B0503030202060203" pitchFamily="34" charset="77"/>
            </a:endParaRPr>
          </a:p>
        </p:txBody>
      </p:sp>
      <p:sp>
        <p:nvSpPr>
          <p:cNvPr id="274" name="Rectangle 10"/>
          <p:cNvSpPr/>
          <p:nvPr/>
        </p:nvSpPr>
        <p:spPr>
          <a:xfrm>
            <a:off x="2932384" y="1923445"/>
            <a:ext cx="149931" cy="1282264"/>
          </a:xfrm>
          <a:prstGeom prst="rect">
            <a:avLst/>
          </a:prstGeom>
          <a:solidFill>
            <a:srgbClr val="FFE61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FEF974C-CD21-7678-2E28-DBF384A30BA4}"/>
              </a:ext>
            </a:extLst>
          </p:cNvPr>
          <p:cNvSpPr txBox="1"/>
          <p:nvPr/>
        </p:nvSpPr>
        <p:spPr>
          <a:xfrm>
            <a:off x="3343140" y="278223"/>
            <a:ext cx="8157980" cy="738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CONECTIVIDADE SIGNIFICATIVA</a:t>
            </a:r>
            <a:endParaRPr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7ECF2863-6690-C245-7B1E-0F53CF20E928}"/>
              </a:ext>
            </a:extLst>
          </p:cNvPr>
          <p:cNvSpPr txBox="1"/>
          <p:nvPr/>
        </p:nvSpPr>
        <p:spPr>
          <a:xfrm>
            <a:off x="2787688" y="542178"/>
            <a:ext cx="651324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4</a:t>
            </a:r>
            <a:r>
              <a:rPr dirty="0"/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3FD5F4-0833-1DA2-2008-D45B915F3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69928"/>
            <a:ext cx="12165771" cy="548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8228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648363-0F79-9631-379E-AAF82DE79CEB}"/>
              </a:ext>
            </a:extLst>
          </p:cNvPr>
          <p:cNvSpPr/>
          <p:nvPr/>
        </p:nvSpPr>
        <p:spPr>
          <a:xfrm>
            <a:off x="8258312" y="329648"/>
            <a:ext cx="1778000" cy="9398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3350BD-FDD4-0E76-6B6B-3DEC5F4AACB4}"/>
              </a:ext>
            </a:extLst>
          </p:cNvPr>
          <p:cNvSpPr/>
          <p:nvPr/>
        </p:nvSpPr>
        <p:spPr>
          <a:xfrm>
            <a:off x="10021652" y="329648"/>
            <a:ext cx="1778000" cy="939800"/>
          </a:xfrm>
          <a:prstGeom prst="rect">
            <a:avLst/>
          </a:prstGeom>
          <a:solidFill>
            <a:schemeClr val="accent6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FC6F3C-F1D3-54C4-5362-57D02A5207C0}"/>
              </a:ext>
            </a:extLst>
          </p:cNvPr>
          <p:cNvSpPr txBox="1"/>
          <p:nvPr/>
        </p:nvSpPr>
        <p:spPr>
          <a:xfrm>
            <a:off x="8258312" y="380448"/>
            <a:ext cx="1765300" cy="769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Lucida Fax Regular"/>
                <a:cs typeface="Lucida Fax Regular"/>
                <a:sym typeface="Lucida Fax Regular"/>
              </a:rPr>
              <a:t>PREVISÃO DE</a:t>
            </a:r>
            <a:br>
              <a:rPr kumimoji="0" lang="en-BR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Lucida Fax Regular"/>
                <a:cs typeface="Lucida Fax Regular"/>
                <a:sym typeface="Lucida Fax Regular"/>
              </a:rPr>
            </a:br>
            <a:r>
              <a:rPr kumimoji="0" lang="en-BR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Lucida Fax Regular"/>
                <a:cs typeface="Lucida Fax Regular"/>
                <a:sym typeface="Lucida Fax Regular"/>
              </a:rPr>
              <a:t>INVESTIMENTO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1600" b="1">
                <a:solidFill>
                  <a:schemeClr val="bg1"/>
                </a:solidFill>
                <a:latin typeface="+mj-lt"/>
              </a:rPr>
              <a:t>R$ 44M</a:t>
            </a:r>
            <a:endParaRPr kumimoji="0" lang="en-BR" sz="16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Lucida Fax Regular"/>
              <a:cs typeface="Lucida Fax Regular"/>
              <a:sym typeface="Lucida Fax Regular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70E3B8-1C91-88C6-201D-EA32F7FE1477}"/>
              </a:ext>
            </a:extLst>
          </p:cNvPr>
          <p:cNvSpPr txBox="1"/>
          <p:nvPr/>
        </p:nvSpPr>
        <p:spPr>
          <a:xfrm>
            <a:off x="10036312" y="380448"/>
            <a:ext cx="1725240" cy="7848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1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Lucida Fax Regular"/>
                <a:cs typeface="Lucida Fax Regular"/>
                <a:sym typeface="Lucida Fax Regular"/>
              </a:rPr>
              <a:t>VALOR INVESTIDO</a:t>
            </a:r>
          </a:p>
          <a:p>
            <a:pPr marL="0" marR="0" indent="0" algn="ctr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1600" b="1">
                <a:solidFill>
                  <a:schemeClr val="bg1"/>
                </a:solidFill>
                <a:latin typeface="+mj-lt"/>
              </a:rPr>
              <a:t>R$ 32M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CF81A-BBD4-D38D-4701-7F3144E22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t="2615" r="1390" b="62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91407B-54C4-5B27-5463-5E7E6D7EE8B5}"/>
              </a:ext>
            </a:extLst>
          </p:cNvPr>
          <p:cNvSpPr txBox="1"/>
          <p:nvPr/>
        </p:nvSpPr>
        <p:spPr>
          <a:xfrm>
            <a:off x="2654027" y="530014"/>
            <a:ext cx="466117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PT" sz="2200" dirty="0">
                <a:latin typeface="Graphik Regular" panose="020B0503030202060203" pitchFamily="34" charset="77"/>
              </a:rPr>
              <a:t>INVESTIMENTO POR MUNICÍPIO</a:t>
            </a:r>
          </a:p>
          <a:p>
            <a:pPr algn="ctr">
              <a:lnSpc>
                <a:spcPct val="100000"/>
              </a:lnSpc>
            </a:pPr>
            <a:r>
              <a:rPr lang="pt-PT" sz="2200" dirty="0"/>
              <a:t>Valores projetados para 36 meses</a:t>
            </a:r>
            <a:endParaRPr sz="2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7A4DA0-07C8-FDBC-8B6C-FDB284CFB7E3}"/>
              </a:ext>
            </a:extLst>
          </p:cNvPr>
          <p:cNvSpPr/>
          <p:nvPr/>
        </p:nvSpPr>
        <p:spPr>
          <a:xfrm>
            <a:off x="8119164" y="429039"/>
            <a:ext cx="1778000" cy="939800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AB00B8-EC8E-88EC-F2A3-739A0DDBFDFF}"/>
              </a:ext>
            </a:extLst>
          </p:cNvPr>
          <p:cNvSpPr/>
          <p:nvPr/>
        </p:nvSpPr>
        <p:spPr>
          <a:xfrm>
            <a:off x="9882504" y="429039"/>
            <a:ext cx="1778000" cy="939800"/>
          </a:xfrm>
          <a:prstGeom prst="rect">
            <a:avLst/>
          </a:prstGeom>
          <a:solidFill>
            <a:schemeClr val="accent6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3878C-C016-CE8F-4F12-09823AF5A756}"/>
              </a:ext>
            </a:extLst>
          </p:cNvPr>
          <p:cNvSpPr txBox="1"/>
          <p:nvPr/>
        </p:nvSpPr>
        <p:spPr>
          <a:xfrm>
            <a:off x="8119164" y="532847"/>
            <a:ext cx="1765300" cy="7335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ts val="1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120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Regular" panose="020B0503030202060203" pitchFamily="34" charset="77"/>
                <a:sym typeface="Lucida Fax Regular"/>
              </a:rPr>
              <a:t>PREVISÃO DE</a:t>
            </a:r>
            <a:br>
              <a:rPr kumimoji="0" lang="en-BR" sz="120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Regular" panose="020B0503030202060203" pitchFamily="34" charset="77"/>
                <a:sym typeface="Lucida Fax Regular"/>
              </a:rPr>
            </a:br>
            <a:r>
              <a:rPr kumimoji="0" lang="en-BR" sz="120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Regular" panose="020B0503030202060203" pitchFamily="34" charset="77"/>
                <a:sym typeface="Lucida Fax Regular"/>
              </a:rPr>
              <a:t>INVESTIMENTO</a:t>
            </a:r>
          </a:p>
          <a:p>
            <a:pPr marL="0" marR="0" indent="0" algn="ctr" defTabSz="914400" rtl="0" fontAlgn="auto" latinLnBrk="0" hangingPunct="0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1600" b="1">
                <a:solidFill>
                  <a:schemeClr val="bg1"/>
                </a:solidFill>
                <a:latin typeface="Graphik Semibold" panose="020B0503030202060203" pitchFamily="34" charset="77"/>
              </a:rPr>
              <a:t>R$ 44,17M</a:t>
            </a:r>
            <a:endParaRPr kumimoji="0" lang="en-BR" sz="1600" b="1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raphik Semibold" panose="020B0503030202060203" pitchFamily="34" charset="77"/>
              <a:sym typeface="Lucida Fax Regula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6A10B4-544C-EFD5-4DCA-876969A559DF}"/>
              </a:ext>
            </a:extLst>
          </p:cNvPr>
          <p:cNvSpPr txBox="1"/>
          <p:nvPr/>
        </p:nvSpPr>
        <p:spPr>
          <a:xfrm>
            <a:off x="9909864" y="494741"/>
            <a:ext cx="1725240" cy="823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13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Regular" panose="020B0503030202060203" pitchFamily="34" charset="77"/>
                <a:sym typeface="Lucida Fax Regular"/>
              </a:rPr>
              <a:t>VALOR </a:t>
            </a:r>
            <a:r>
              <a:rPr kumimoji="0" lang="pt-BR" sz="130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Regular" panose="020B0503030202060203" pitchFamily="34" charset="77"/>
                <a:sym typeface="Lucida Fax Regular"/>
              </a:rPr>
              <a:t>TOTAL </a:t>
            </a:r>
            <a:r>
              <a:rPr kumimoji="0" lang="en-BR" sz="130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Regular" panose="020B0503030202060203" pitchFamily="34" charset="77"/>
                <a:sym typeface="Lucida Fax Regular"/>
              </a:rPr>
              <a:t>INVESTIDO</a:t>
            </a:r>
            <a:endParaRPr kumimoji="0" lang="en-BR" sz="13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Graphik Regular" panose="020B0503030202060203" pitchFamily="34" charset="77"/>
              <a:sym typeface="Lucida Fax Regular"/>
            </a:endParaRPr>
          </a:p>
          <a:p>
            <a:pPr marL="0" marR="0" indent="0" algn="ctr" defTabSz="914400" rtl="0" fontAlgn="auto" latinLnBrk="0" hangingPunct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1600" b="1" dirty="0">
                <a:solidFill>
                  <a:schemeClr val="bg1"/>
                </a:solidFill>
                <a:latin typeface="Graphik Semibold" panose="020B0503030202060203" pitchFamily="34" charset="77"/>
              </a:rPr>
              <a:t>R$ 32,36M</a:t>
            </a:r>
          </a:p>
        </p:txBody>
      </p:sp>
    </p:spTree>
    <p:extLst>
      <p:ext uri="{BB962C8B-B14F-4D97-AF65-F5344CB8AC3E}">
        <p14:creationId xmlns:p14="http://schemas.microsoft.com/office/powerpoint/2010/main" val="407730455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B2488898-FEE5-11E0-40D1-8D6362A251AD}"/>
              </a:ext>
            </a:extLst>
          </p:cNvPr>
          <p:cNvSpPr txBox="1"/>
          <p:nvPr/>
        </p:nvSpPr>
        <p:spPr>
          <a:xfrm>
            <a:off x="2114548" y="5696418"/>
            <a:ext cx="4076403" cy="61350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pt-BR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(*) Referência estabelecida pela Portaria Anatel Nº 2347 e premissa deliberada  na 16ª Reunião GAPE de 1 Mbps por matrícula (maior turno)</a:t>
            </a:r>
          </a:p>
          <a:p>
            <a:pPr>
              <a:lnSpc>
                <a:spcPts val="800"/>
              </a:lnSpc>
            </a:pPr>
            <a:r>
              <a:rPr lang="pt-BR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(**) Sede do município não dispõe de </a:t>
            </a:r>
            <a:r>
              <a:rPr lang="pt-BR" sz="1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backhaul</a:t>
            </a:r>
            <a:r>
              <a:rPr lang="pt-BR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Fibra 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00B0BF1C-A40E-9227-C4D1-7687BC196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918502"/>
              </p:ext>
            </p:extLst>
          </p:nvPr>
        </p:nvGraphicFramePr>
        <p:xfrm>
          <a:off x="2183822" y="1179425"/>
          <a:ext cx="9213272" cy="437922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34233">
                  <a:extLst>
                    <a:ext uri="{9D8B030D-6E8A-4147-A177-3AD203B41FA5}">
                      <a16:colId xmlns:a16="http://schemas.microsoft.com/office/drawing/2014/main" val="2800049206"/>
                    </a:ext>
                  </a:extLst>
                </a:gridCol>
                <a:gridCol w="672908">
                  <a:extLst>
                    <a:ext uri="{9D8B030D-6E8A-4147-A177-3AD203B41FA5}">
                      <a16:colId xmlns:a16="http://schemas.microsoft.com/office/drawing/2014/main" val="235893278"/>
                    </a:ext>
                  </a:extLst>
                </a:gridCol>
                <a:gridCol w="731716">
                  <a:extLst>
                    <a:ext uri="{9D8B030D-6E8A-4147-A177-3AD203B41FA5}">
                      <a16:colId xmlns:a16="http://schemas.microsoft.com/office/drawing/2014/main" val="1623546758"/>
                    </a:ext>
                  </a:extLst>
                </a:gridCol>
                <a:gridCol w="754718">
                  <a:extLst>
                    <a:ext uri="{9D8B030D-6E8A-4147-A177-3AD203B41FA5}">
                      <a16:colId xmlns:a16="http://schemas.microsoft.com/office/drawing/2014/main" val="304877705"/>
                    </a:ext>
                  </a:extLst>
                </a:gridCol>
                <a:gridCol w="672908">
                  <a:extLst>
                    <a:ext uri="{9D8B030D-6E8A-4147-A177-3AD203B41FA5}">
                      <a16:colId xmlns:a16="http://schemas.microsoft.com/office/drawing/2014/main" val="102439926"/>
                    </a:ext>
                  </a:extLst>
                </a:gridCol>
                <a:gridCol w="1009165">
                  <a:extLst>
                    <a:ext uri="{9D8B030D-6E8A-4147-A177-3AD203B41FA5}">
                      <a16:colId xmlns:a16="http://schemas.microsoft.com/office/drawing/2014/main" val="4086697573"/>
                    </a:ext>
                  </a:extLst>
                </a:gridCol>
                <a:gridCol w="773989">
                  <a:extLst>
                    <a:ext uri="{9D8B030D-6E8A-4147-A177-3AD203B41FA5}">
                      <a16:colId xmlns:a16="http://schemas.microsoft.com/office/drawing/2014/main" val="335390652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773746317"/>
                    </a:ext>
                  </a:extLst>
                </a:gridCol>
                <a:gridCol w="1185029">
                  <a:extLst>
                    <a:ext uri="{9D8B030D-6E8A-4147-A177-3AD203B41FA5}">
                      <a16:colId xmlns:a16="http://schemas.microsoft.com/office/drawing/2014/main" val="3274899158"/>
                    </a:ext>
                  </a:extLst>
                </a:gridCol>
                <a:gridCol w="1059406">
                  <a:extLst>
                    <a:ext uri="{9D8B030D-6E8A-4147-A177-3AD203B41FA5}">
                      <a16:colId xmlns:a16="http://schemas.microsoft.com/office/drawing/2014/main" val="237713667"/>
                    </a:ext>
                  </a:extLst>
                </a:gridCol>
              </a:tblGrid>
              <a:tr h="571525">
                <a:tc>
                  <a:txBody>
                    <a:bodyPr/>
                    <a:lstStyle/>
                    <a:p>
                      <a:pPr marL="85725" indent="0" algn="ctr" fontAlgn="b"/>
                      <a: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UF</a:t>
                      </a:r>
                      <a:b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</a:br>
                      <a: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Município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Graphik Medium" panose="020B0503030202060203" pitchFamily="34" charset="77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Qtde</a:t>
                      </a:r>
                      <a:b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</a:br>
                      <a: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Escolas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Graphik Medium" panose="020B0503030202060203" pitchFamily="34" charset="77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err="1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Qtde</a:t>
                      </a:r>
                      <a:b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</a:br>
                      <a:r>
                        <a:rPr lang="pt-BR" sz="1100" b="0" i="0" u="none" strike="noStrike" dirty="0"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Matrículas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Graphik Medium" panose="020B0503030202060203" pitchFamily="34" charset="77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Vistorias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 realizadas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C/ Energia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(Rede Pública)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Sem</a:t>
                      </a:r>
                      <a:b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</a:b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Internet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C/ Internet</a:t>
                      </a:r>
                    </a:p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velocidade insuficiente*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C/ Internet velocidade suficiente*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Graphik Medium" panose="020B0503030202060203" pitchFamily="34" charset="77"/>
                          <a:cs typeface="Arial" panose="020B0604020202020204" pitchFamily="34" charset="0"/>
                        </a:rPr>
                        <a:t>C/ Cobertura Wi-Fi adequada*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8631011"/>
                  </a:ext>
                </a:extLst>
              </a:tr>
              <a:tr h="398877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968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499.317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970272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Manaus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459.769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952578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Manicoré**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16.285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371732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Tabatinga**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23.263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399978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1.051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182.519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1.051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227869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Afuá**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14.154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4398933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Breves**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41.787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426747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Portel**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23.382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394813"/>
                  </a:ext>
                </a:extLst>
              </a:tr>
              <a:tr h="366528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Porto de Moz**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17.469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501031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Santarém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85.727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772472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PB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113.612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2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060190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85725" indent="0" algn="l" defTabSz="914400" rtl="0" eaLnBrk="1" fontAlgn="b" latinLnBrk="0" hangingPunct="1"/>
                      <a:r>
                        <a:rPr lang="pt-BR" sz="1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João Pessoa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113.612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035778"/>
                  </a:ext>
                </a:extLst>
              </a:tr>
              <a:tr h="276065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pt-BR" sz="12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2.316***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795.448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2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435238"/>
                  </a:ext>
                </a:extLst>
              </a:tr>
            </a:tbl>
          </a:graphicData>
        </a:graphic>
      </p:graphicFrame>
      <p:sp>
        <p:nvSpPr>
          <p:cNvPr id="4" name="CaixaDeTexto 2">
            <a:extLst>
              <a:ext uri="{FF2B5EF4-FFF2-40B4-BE49-F238E27FC236}">
                <a16:creationId xmlns:a16="http://schemas.microsoft.com/office/drawing/2014/main" id="{E9AF2A41-E3EA-F07A-A2BB-59A7CF422E9B}"/>
              </a:ext>
            </a:extLst>
          </p:cNvPr>
          <p:cNvSpPr txBox="1"/>
          <p:nvPr/>
        </p:nvSpPr>
        <p:spPr>
          <a:xfrm>
            <a:off x="6038848" y="5680272"/>
            <a:ext cx="3197416" cy="553998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pt-BR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(***) Atualização com dados do Censo 2022:</a:t>
            </a:r>
            <a:br>
              <a:rPr lang="pt-BR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1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Manaus (-1), Manicoré (+1), Tabatinga (+1), Breves (-10), Portel (-2), Porto de Moz (+1), Santarém (+3)</a:t>
            </a:r>
          </a:p>
        </p:txBody>
      </p:sp>
      <p:sp>
        <p:nvSpPr>
          <p:cNvPr id="5" name="Straight Connector 12">
            <a:extLst>
              <a:ext uri="{FF2B5EF4-FFF2-40B4-BE49-F238E27FC236}">
                <a16:creationId xmlns:a16="http://schemas.microsoft.com/office/drawing/2014/main" id="{E5E97CB6-F570-F3B4-121A-40FCC0AB40B0}"/>
              </a:ext>
            </a:extLst>
          </p:cNvPr>
          <p:cNvSpPr/>
          <p:nvPr/>
        </p:nvSpPr>
        <p:spPr>
          <a:xfrm>
            <a:off x="2171700" y="864186"/>
            <a:ext cx="9217025" cy="0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F95121B-FABE-7674-6372-6BFAF0060194}"/>
              </a:ext>
            </a:extLst>
          </p:cNvPr>
          <p:cNvSpPr txBox="1"/>
          <p:nvPr/>
        </p:nvSpPr>
        <p:spPr>
          <a:xfrm rot="16200000">
            <a:off x="-356587" y="1022804"/>
            <a:ext cx="2512656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spc="-150" dirty="0"/>
              <a:t>FASE</a:t>
            </a:r>
            <a:r>
              <a:rPr lang="pt-PT" dirty="0"/>
              <a:t> 2</a:t>
            </a:r>
            <a:endParaRPr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700CDFE-4ED0-3350-D15D-C5F686C4436E}"/>
              </a:ext>
            </a:extLst>
          </p:cNvPr>
          <p:cNvSpPr txBox="1"/>
          <p:nvPr/>
        </p:nvSpPr>
        <p:spPr>
          <a:xfrm>
            <a:off x="2171699" y="396865"/>
            <a:ext cx="9217025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400" dirty="0"/>
              <a:t>VISTORIAS CONCLUÍDAS - AGUARDA DELIBERAÇÕES DO GAPE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67671350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7BCFF74B-2B3C-A451-87DE-910E6A073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839215"/>
              </p:ext>
            </p:extLst>
          </p:nvPr>
        </p:nvGraphicFramePr>
        <p:xfrm>
          <a:off x="1701800" y="1252982"/>
          <a:ext cx="9981914" cy="43477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8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22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46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23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8717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20726">
                <a:tc>
                  <a:txBody>
                    <a:bodyPr/>
                    <a:lstStyle/>
                    <a:p>
                      <a:pPr marL="92710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Região</a:t>
                      </a:r>
                      <a:r>
                        <a:rPr sz="11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|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5" dirty="0">
                          <a:latin typeface="Arial"/>
                          <a:cs typeface="Arial"/>
                        </a:rPr>
                        <a:t>UF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Municípios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Escolas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Matrículas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11112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Vistorias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85725"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realizadas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588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106045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Com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Energia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48260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(Rede</a:t>
                      </a:r>
                      <a:r>
                        <a:rPr sz="11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Pública)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588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Sem</a:t>
                      </a:r>
                      <a:br>
                        <a:rPr lang="pt-PT" sz="1100" b="1" spc="-20" dirty="0">
                          <a:latin typeface="Arial"/>
                          <a:cs typeface="Arial"/>
                        </a:rPr>
                      </a:br>
                      <a:r>
                        <a:rPr sz="1100" b="1" spc="-10" dirty="0">
                          <a:latin typeface="Arial"/>
                          <a:cs typeface="Arial"/>
                        </a:rPr>
                        <a:t>Internet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128905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Com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Internet velocidade insuficiente*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211454" marR="127635" indent="-76200" algn="ctr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Com</a:t>
                      </a:r>
                      <a:r>
                        <a:rPr sz="11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Internet velocidade suficiente*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100" b="1" dirty="0">
                          <a:latin typeface="Arial"/>
                          <a:cs typeface="Arial"/>
                        </a:rPr>
                        <a:t>Com</a:t>
                      </a:r>
                      <a:r>
                        <a:rPr sz="11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Cobertura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13970" algn="ctr">
                        <a:lnSpc>
                          <a:spcPct val="100000"/>
                        </a:lnSpc>
                      </a:pPr>
                      <a:r>
                        <a:rPr sz="1100" b="1" spc="-10" dirty="0">
                          <a:latin typeface="Arial"/>
                          <a:cs typeface="Arial"/>
                        </a:rPr>
                        <a:t>Wi-</a:t>
                      </a:r>
                      <a:r>
                        <a:rPr sz="1100" b="1" dirty="0">
                          <a:latin typeface="Arial"/>
                          <a:cs typeface="Arial"/>
                        </a:rPr>
                        <a:t>Fi</a:t>
                      </a:r>
                      <a:r>
                        <a:rPr sz="11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latin typeface="Arial"/>
                          <a:cs typeface="Arial"/>
                        </a:rPr>
                        <a:t>adequada*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9588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568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Nordeste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602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69.203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602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b="1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568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BA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239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30.305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36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239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spc="-2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100%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78%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49%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44%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7%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200" spc="-2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0,0%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953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568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MA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363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38.898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363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spc="-2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100%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97%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26%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64%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10%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0,3%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26"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Norte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4.568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690.839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3.791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b="1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-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568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AC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748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79.661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649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87%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57%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54%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43%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3%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0,8%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568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AM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13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1.543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148.187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979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63%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46%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62%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37%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1%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sz="1200" spc="-2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0,0%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68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AP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77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8.261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77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200" spc="-2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100%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40%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88%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12%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0,0%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568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PA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1.973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440.570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1.859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94%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64%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45%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50%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3,2%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6350">
                      <a:solidFill>
                        <a:srgbClr val="000000"/>
                      </a:solidFill>
                      <a:prstDash val="dot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568">
                <a:tc>
                  <a:txBody>
                    <a:bodyPr/>
                    <a:lstStyle/>
                    <a:p>
                      <a:pPr marL="181610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RR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dirty="0">
                          <a:latin typeface="Arial"/>
                          <a:cs typeface="Arial"/>
                        </a:rPr>
                        <a:t>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227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14.160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763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227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200" spc="-2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100%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318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72%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55%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45%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spc="-2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0,0%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dot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3226">
                <a:tc>
                  <a:txBody>
                    <a:bodyPr/>
                    <a:lstStyle/>
                    <a:p>
                      <a:pPr marL="9525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TOTAL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43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5.170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760.042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4.393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38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b="1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85%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38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CD6ED"/>
                    </a:solidFill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b="1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63%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b="1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49%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b="1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46%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b="1" spc="-25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200" b="1" spc="-20" dirty="0">
                          <a:solidFill>
                            <a:srgbClr val="4471C4"/>
                          </a:solidFill>
                          <a:latin typeface="Arial"/>
                          <a:cs typeface="Arial"/>
                        </a:rPr>
                        <a:t>1,5%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Box 9">
            <a:extLst>
              <a:ext uri="{FF2B5EF4-FFF2-40B4-BE49-F238E27FC236}">
                <a16:creationId xmlns:a16="http://schemas.microsoft.com/office/drawing/2014/main" id="{31521FCD-E3A0-2FBA-C3DE-B5B1D1D41572}"/>
              </a:ext>
            </a:extLst>
          </p:cNvPr>
          <p:cNvSpPr txBox="1"/>
          <p:nvPr/>
        </p:nvSpPr>
        <p:spPr>
          <a:xfrm rot="16200000">
            <a:off x="-356587" y="1022804"/>
            <a:ext cx="2512656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spc="-150" dirty="0"/>
              <a:t>FASE</a:t>
            </a:r>
            <a:r>
              <a:rPr lang="pt-PT" dirty="0"/>
              <a:t> 3</a:t>
            </a:r>
            <a:endParaRPr dirty="0"/>
          </a:p>
        </p:txBody>
      </p:sp>
      <p:sp>
        <p:nvSpPr>
          <p:cNvPr id="11" name="Straight Connector 12">
            <a:extLst>
              <a:ext uri="{FF2B5EF4-FFF2-40B4-BE49-F238E27FC236}">
                <a16:creationId xmlns:a16="http://schemas.microsoft.com/office/drawing/2014/main" id="{A73A95F6-8791-4719-44C0-0EC6733F03F0}"/>
              </a:ext>
            </a:extLst>
          </p:cNvPr>
          <p:cNvSpPr/>
          <p:nvPr/>
        </p:nvSpPr>
        <p:spPr>
          <a:xfrm>
            <a:off x="1701800" y="864186"/>
            <a:ext cx="9969500" cy="0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A142D982-EEC5-028B-C8A8-9E8F75F3EDC6}"/>
              </a:ext>
            </a:extLst>
          </p:cNvPr>
          <p:cNvSpPr txBox="1"/>
          <p:nvPr/>
        </p:nvSpPr>
        <p:spPr>
          <a:xfrm>
            <a:off x="2171700" y="39686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400" dirty="0"/>
              <a:t>VISTORIAS EM ANDAMENTO</a:t>
            </a:r>
            <a:endParaRPr sz="2400" dirty="0"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2A786816-511B-557D-92FE-946FB6F06BFB}"/>
              </a:ext>
            </a:extLst>
          </p:cNvPr>
          <p:cNvSpPr txBox="1"/>
          <p:nvPr/>
        </p:nvSpPr>
        <p:spPr>
          <a:xfrm>
            <a:off x="1723390" y="5748337"/>
            <a:ext cx="7935595" cy="46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dirty="0">
                <a:latin typeface="Calibri"/>
                <a:cs typeface="Calibri"/>
              </a:rPr>
              <a:t>(*)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Referência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estabelecida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pela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Portaria</a:t>
            </a:r>
            <a:r>
              <a:rPr sz="1100" i="1" spc="-3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Anatel Nº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2347</a:t>
            </a:r>
            <a:r>
              <a:rPr sz="1100" i="1" spc="-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e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premissa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deliberada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na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16ª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Reunião</a:t>
            </a:r>
            <a:r>
              <a:rPr sz="1100" i="1" spc="-10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GAPE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de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1 Mbps</a:t>
            </a:r>
            <a:r>
              <a:rPr sz="1100" i="1" spc="-1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por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matrícula</a:t>
            </a:r>
            <a:r>
              <a:rPr sz="1100" i="1" spc="-25" dirty="0">
                <a:latin typeface="Calibri"/>
                <a:cs typeface="Calibri"/>
              </a:rPr>
              <a:t> </a:t>
            </a:r>
            <a:r>
              <a:rPr sz="1100" i="1" dirty="0">
                <a:latin typeface="Calibri"/>
                <a:cs typeface="Calibri"/>
              </a:rPr>
              <a:t>(maior</a:t>
            </a:r>
            <a:r>
              <a:rPr sz="1100" i="1" spc="-40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turno)</a:t>
            </a:r>
            <a:endParaRPr sz="1100">
              <a:latin typeface="Calibri"/>
              <a:cs typeface="Calibri"/>
            </a:endParaRPr>
          </a:p>
          <a:p>
            <a:pPr marL="266700">
              <a:lnSpc>
                <a:spcPct val="100000"/>
              </a:lnSpc>
              <a:spcBef>
                <a:spcPts val="800"/>
              </a:spcBef>
            </a:pPr>
            <a:r>
              <a:rPr sz="1100" i="1" dirty="0">
                <a:latin typeface="Calibri"/>
                <a:cs typeface="Calibri"/>
              </a:rPr>
              <a:t>Análise</a:t>
            </a:r>
            <a:r>
              <a:rPr sz="1100" i="1" spc="-35" dirty="0">
                <a:latin typeface="Calibri"/>
                <a:cs typeface="Calibri"/>
              </a:rPr>
              <a:t> </a:t>
            </a:r>
            <a:r>
              <a:rPr sz="1100" i="1" spc="-10" dirty="0">
                <a:latin typeface="Calibri"/>
                <a:cs typeface="Calibri"/>
              </a:rPr>
              <a:t>parcial</a:t>
            </a:r>
            <a:endParaRPr sz="11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98783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aixaDeTexto 3"/>
          <p:cNvSpPr txBox="1"/>
          <p:nvPr/>
        </p:nvSpPr>
        <p:spPr>
          <a:xfrm>
            <a:off x="3303493" y="3429000"/>
            <a:ext cx="6669181" cy="163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200526" indent="-200526">
              <a:lnSpc>
                <a:spcPts val="3000"/>
              </a:lnSpc>
              <a:spcBef>
                <a:spcPts val="800"/>
              </a:spcBef>
              <a:buClr>
                <a:schemeClr val="accent1"/>
              </a:buClr>
              <a:buSzPct val="100000"/>
              <a:buChar char="‣"/>
            </a:pPr>
            <a:r>
              <a:rPr dirty="0" err="1"/>
              <a:t>Avaliação</a:t>
            </a:r>
            <a:r>
              <a:rPr dirty="0"/>
              <a:t> </a:t>
            </a:r>
            <a:r>
              <a:rPr dirty="0" err="1"/>
              <a:t>técnica</a:t>
            </a:r>
            <a:r>
              <a:rPr dirty="0"/>
              <a:t> da</a:t>
            </a:r>
            <a:r>
              <a:rPr lang="pt-PT" dirty="0"/>
              <a:t>s</a:t>
            </a:r>
            <a:r>
              <a:rPr dirty="0"/>
              <a:t> </a:t>
            </a:r>
            <a:r>
              <a:rPr dirty="0" err="1"/>
              <a:t>proposta</a:t>
            </a:r>
            <a:r>
              <a:rPr lang="pt-PT" dirty="0"/>
              <a:t>s</a:t>
            </a:r>
            <a:endParaRPr sz="133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00526" indent="-200526">
              <a:lnSpc>
                <a:spcPts val="3000"/>
              </a:lnSpc>
              <a:spcBef>
                <a:spcPts val="800"/>
              </a:spcBef>
              <a:buClr>
                <a:schemeClr val="accent1"/>
              </a:buClr>
              <a:buSzPct val="100000"/>
              <a:buChar char="‣"/>
            </a:pPr>
            <a:r>
              <a:rPr dirty="0" err="1"/>
              <a:t>Avaliação</a:t>
            </a:r>
            <a:r>
              <a:rPr dirty="0"/>
              <a:t> </a:t>
            </a:r>
            <a:r>
              <a:rPr dirty="0" err="1"/>
              <a:t>comercial</a:t>
            </a:r>
            <a:r>
              <a:rPr dirty="0"/>
              <a:t> da</a:t>
            </a:r>
            <a:r>
              <a:rPr lang="pt-PT" dirty="0"/>
              <a:t>s</a:t>
            </a:r>
            <a:r>
              <a:rPr dirty="0"/>
              <a:t> </a:t>
            </a:r>
            <a:r>
              <a:rPr dirty="0" err="1"/>
              <a:t>proposta</a:t>
            </a:r>
            <a:r>
              <a:rPr lang="pt-PT" dirty="0"/>
              <a:t>s</a:t>
            </a:r>
            <a:endParaRPr sz="1333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00526" indent="-200526">
              <a:spcBef>
                <a:spcPts val="800"/>
              </a:spcBef>
              <a:buClr>
                <a:schemeClr val="accent1"/>
              </a:buClr>
              <a:buSzPct val="100000"/>
              <a:buChar char="‣"/>
            </a:pPr>
            <a:r>
              <a:rPr dirty="0" err="1"/>
              <a:t>Escolha</a:t>
            </a:r>
            <a:r>
              <a:rPr dirty="0"/>
              <a:t> </a:t>
            </a:r>
            <a:r>
              <a:rPr lang="pt-PT" dirty="0"/>
              <a:t>do fornecedor com</a:t>
            </a:r>
            <a:r>
              <a:rPr dirty="0"/>
              <a:t> </a:t>
            </a:r>
            <a:r>
              <a:rPr dirty="0" err="1"/>
              <a:t>melhor</a:t>
            </a:r>
            <a:br>
              <a:rPr dirty="0"/>
            </a:br>
            <a:r>
              <a:rPr lang="pt-PT" dirty="0"/>
              <a:t>proposta</a:t>
            </a:r>
            <a:r>
              <a:rPr dirty="0"/>
              <a:t> </a:t>
            </a:r>
            <a:r>
              <a:rPr dirty="0" err="1"/>
              <a:t>técnica</a:t>
            </a:r>
            <a:r>
              <a:rPr dirty="0"/>
              <a:t> e </a:t>
            </a:r>
            <a:r>
              <a:rPr lang="pt-PT" dirty="0"/>
              <a:t>menor </a:t>
            </a:r>
            <a:r>
              <a:rPr dirty="0" err="1"/>
              <a:t>preço</a:t>
            </a:r>
            <a:endParaRPr dirty="0"/>
          </a:p>
        </p:txBody>
      </p:sp>
      <p:sp>
        <p:nvSpPr>
          <p:cNvPr id="338" name="Text Placeholder 2"/>
          <p:cNvSpPr txBox="1"/>
          <p:nvPr/>
        </p:nvSpPr>
        <p:spPr>
          <a:xfrm>
            <a:off x="2297294" y="278223"/>
            <a:ext cx="8857434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CONTRATAÇÃO DE FORNECEDORES</a:t>
            </a:r>
            <a:endParaRPr dirty="0"/>
          </a:p>
        </p:txBody>
      </p:sp>
      <p:sp>
        <p:nvSpPr>
          <p:cNvPr id="339" name="TextBox 9"/>
          <p:cNvSpPr txBox="1"/>
          <p:nvPr/>
        </p:nvSpPr>
        <p:spPr>
          <a:xfrm>
            <a:off x="1741843" y="552836"/>
            <a:ext cx="651324" cy="46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dirty="0"/>
              <a:t>5.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C13004A5-B233-E2A6-D77D-E8F45524A91C}"/>
              </a:ext>
            </a:extLst>
          </p:cNvPr>
          <p:cNvSpPr txBox="1"/>
          <p:nvPr/>
        </p:nvSpPr>
        <p:spPr>
          <a:xfrm>
            <a:off x="1559261" y="182561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REQUISIÇÃO DE PROPOSTAS AO MERCADO</a:t>
            </a:r>
            <a:endParaRPr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CBC8F0AC-026E-A542-ED1B-EF560C8B2367}"/>
              </a:ext>
            </a:extLst>
          </p:cNvPr>
          <p:cNvSpPr txBox="1"/>
          <p:nvPr/>
        </p:nvSpPr>
        <p:spPr>
          <a:xfrm>
            <a:off x="1559261" y="2420888"/>
            <a:ext cx="8884902" cy="408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000" dirty="0"/>
              <a:t>REQUEST FOR PROPOSAL -  RFP</a:t>
            </a:r>
            <a:endParaRPr sz="2000" dirty="0"/>
          </a:p>
        </p:txBody>
      </p:sp>
      <p:sp>
        <p:nvSpPr>
          <p:cNvPr id="5" name="Line">
            <a:extLst>
              <a:ext uri="{FF2B5EF4-FFF2-40B4-BE49-F238E27FC236}">
                <a16:creationId xmlns:a16="http://schemas.microsoft.com/office/drawing/2014/main" id="{11BE1630-A16C-1B20-0D86-6802D5083A0E}"/>
              </a:ext>
            </a:extLst>
          </p:cNvPr>
          <p:cNvSpPr/>
          <p:nvPr/>
        </p:nvSpPr>
        <p:spPr>
          <a:xfrm flipV="1">
            <a:off x="3143251" y="3357560"/>
            <a:ext cx="0" cy="1757363"/>
          </a:xfrm>
          <a:prstGeom prst="line">
            <a:avLst/>
          </a:prstGeom>
          <a:ln w="9525">
            <a:solidFill>
              <a:srgbClr val="0195D6"/>
            </a:solidFill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" name="Straight Connector 12">
            <a:extLst>
              <a:ext uri="{FF2B5EF4-FFF2-40B4-BE49-F238E27FC236}">
                <a16:creationId xmlns:a16="http://schemas.microsoft.com/office/drawing/2014/main" id="{B6C757DF-CC6C-F246-F7F8-65BAE09B2781}"/>
              </a:ext>
            </a:extLst>
          </p:cNvPr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2DA2D5EF-8ABD-0C60-639D-5DAA0BB2DC7F}"/>
              </a:ext>
            </a:extLst>
          </p:cNvPr>
          <p:cNvSpPr txBox="1"/>
          <p:nvPr/>
        </p:nvSpPr>
        <p:spPr>
          <a:xfrm>
            <a:off x="3303493" y="4200525"/>
            <a:ext cx="6669181" cy="341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indent="-457200">
              <a:lnSpc>
                <a:spcPts val="3000"/>
              </a:lnSpc>
              <a:spcBef>
                <a:spcPts val="800"/>
              </a:spcBef>
              <a:buClr>
                <a:srgbClr val="5696D6"/>
              </a:buClr>
              <a:buSzPct val="100000"/>
              <a:buFont typeface="+mj-lt"/>
              <a:buAutoNum type="arabicParenR"/>
            </a:pPr>
            <a:r>
              <a:rPr lang="pt-PT" sz="1800" dirty="0"/>
              <a:t>Eace nunca fez essa estimativa.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0A43D3B-6A3A-8FD9-0725-3962FF38F78A}"/>
              </a:ext>
            </a:extLst>
          </p:cNvPr>
          <p:cNvSpPr txBox="1"/>
          <p:nvPr/>
        </p:nvSpPr>
        <p:spPr>
          <a:xfrm>
            <a:off x="1559261" y="182561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QUESTÃO</a:t>
            </a:r>
            <a:endParaRPr dirty="0"/>
          </a:p>
        </p:txBody>
      </p:sp>
      <p:sp>
        <p:nvSpPr>
          <p:cNvPr id="4" name="Straight Connector 12">
            <a:extLst>
              <a:ext uri="{FF2B5EF4-FFF2-40B4-BE49-F238E27FC236}">
                <a16:creationId xmlns:a16="http://schemas.microsoft.com/office/drawing/2014/main" id="{5577C29C-1F97-B62D-E476-D285800D2870}"/>
              </a:ext>
            </a:extLst>
          </p:cNvPr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0B878CB-8D8E-72F2-6279-20710683D814}"/>
              </a:ext>
            </a:extLst>
          </p:cNvPr>
          <p:cNvSpPr txBox="1"/>
          <p:nvPr/>
        </p:nvSpPr>
        <p:spPr>
          <a:xfrm>
            <a:off x="1559260" y="2420888"/>
            <a:ext cx="9356389" cy="988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>
              <a:lnSpc>
                <a:spcPts val="2400"/>
              </a:lnSpc>
            </a:pP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Há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estimativa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custos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ordem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R$ 1,032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bilhão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para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utilização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satélite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baixa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órbita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em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8.365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públicas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em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todo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o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país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que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ainda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dispõem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conexão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internet?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94B8763B-CAED-0A19-9E23-88CCDBD40B54}"/>
              </a:ext>
            </a:extLst>
          </p:cNvPr>
          <p:cNvSpPr/>
          <p:nvPr/>
        </p:nvSpPr>
        <p:spPr>
          <a:xfrm flipV="1">
            <a:off x="3143251" y="3900485"/>
            <a:ext cx="0" cy="1757363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05F8AF-997F-9FE6-84E0-55454C5B59C4}"/>
              </a:ext>
            </a:extLst>
          </p:cNvPr>
          <p:cNvSpPr txBox="1"/>
          <p:nvPr/>
        </p:nvSpPr>
        <p:spPr>
          <a:xfrm>
            <a:off x="2586854" y="278223"/>
            <a:ext cx="8857434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QUESTIONAMENTOS TÉCNICOS</a:t>
            </a:r>
            <a:endParaRPr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5E9CA05B-2B09-F514-C5A7-4452529E2110}"/>
              </a:ext>
            </a:extLst>
          </p:cNvPr>
          <p:cNvSpPr txBox="1"/>
          <p:nvPr/>
        </p:nvSpPr>
        <p:spPr>
          <a:xfrm>
            <a:off x="2031403" y="552836"/>
            <a:ext cx="651324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6</a:t>
            </a:r>
            <a:r>
              <a:rPr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401B5B-FDCE-1B75-7DC5-06A19B71122E}"/>
              </a:ext>
            </a:extLst>
          </p:cNvPr>
          <p:cNvSpPr txBox="1"/>
          <p:nvPr/>
        </p:nvSpPr>
        <p:spPr>
          <a:xfrm>
            <a:off x="1559261" y="4539616"/>
            <a:ext cx="1583989" cy="413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200" dirty="0"/>
              <a:t>RESPOSTA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33497018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CC6BD3CC-E776-1E27-C209-997CCD3747D9}"/>
              </a:ext>
            </a:extLst>
          </p:cNvPr>
          <p:cNvSpPr txBox="1"/>
          <p:nvPr/>
        </p:nvSpPr>
        <p:spPr>
          <a:xfrm>
            <a:off x="3303493" y="3471859"/>
            <a:ext cx="7310078" cy="2412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indent="-457200">
              <a:lnSpc>
                <a:spcPts val="3000"/>
              </a:lnSpc>
              <a:spcBef>
                <a:spcPts val="800"/>
              </a:spcBef>
              <a:buClr>
                <a:srgbClr val="5696D6"/>
              </a:buClr>
              <a:buSzPct val="100000"/>
              <a:buFont typeface="+mj-lt"/>
              <a:buAutoNum type="arabicParenR"/>
            </a:pPr>
            <a:r>
              <a:rPr lang="pt-PT" sz="1800" dirty="0" err="1">
                <a:solidFill>
                  <a:schemeClr val="tx1"/>
                </a:solidFill>
              </a:rPr>
              <a:t>Eace</a:t>
            </a:r>
            <a:r>
              <a:rPr lang="pt-PT" sz="1800" dirty="0">
                <a:solidFill>
                  <a:schemeClr val="tx1"/>
                </a:solidFill>
              </a:rPr>
              <a:t> não recebeu proposta da </a:t>
            </a:r>
            <a:r>
              <a:rPr lang="pt-PT" sz="1800" dirty="0" err="1">
                <a:solidFill>
                  <a:schemeClr val="tx1"/>
                </a:solidFill>
              </a:rPr>
              <a:t>Telebras</a:t>
            </a:r>
            <a:r>
              <a:rPr lang="pt-PT" sz="1800" dirty="0">
                <a:solidFill>
                  <a:schemeClr val="tx1"/>
                </a:solidFill>
              </a:rPr>
              <a:t> e:</a:t>
            </a:r>
          </a:p>
          <a:p>
            <a:pPr marL="457200" indent="-457200">
              <a:lnSpc>
                <a:spcPts val="3000"/>
              </a:lnSpc>
              <a:spcBef>
                <a:spcPts val="800"/>
              </a:spcBef>
              <a:buClr>
                <a:srgbClr val="5696D6"/>
              </a:buClr>
              <a:buSzPct val="100000"/>
              <a:buFont typeface="+mj-lt"/>
              <a:buAutoNum type="arabicParenR"/>
            </a:pPr>
            <a:r>
              <a:rPr lang="pt-PT" sz="1800" dirty="0">
                <a:solidFill>
                  <a:schemeClr val="tx1"/>
                </a:solidFill>
                <a:latin typeface="Lucida Fax" panose="02060602050505020204" pitchFamily="18" charset="77"/>
              </a:rPr>
              <a:t>Proposta de satélite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geoestacionário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da ViaSat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atendeu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a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velocidade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mínima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requerida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pela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Portaria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Anatel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b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nº 2.347/2022.</a:t>
            </a:r>
          </a:p>
          <a:p>
            <a:pPr marL="468000" lvl="2">
              <a:lnSpc>
                <a:spcPts val="1800"/>
              </a:lnSpc>
            </a:pPr>
            <a:b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</a:b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Velocidade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mínima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: 50 Mbps </a:t>
            </a:r>
          </a:p>
          <a:p>
            <a:pPr marL="468000" lvl="2"/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Oferta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ViaSat: 40 Mbps,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garantindo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somente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2% (0,8 Mbps)</a:t>
            </a:r>
            <a:endParaRPr sz="1800" dirty="0">
              <a:solidFill>
                <a:schemeClr val="tx1"/>
              </a:solidFill>
              <a:latin typeface="Lucida Fax" panose="02060602050505020204" pitchFamily="18" charset="77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BBD91B0-7300-9A1B-EA07-32DB35CD0B12}"/>
              </a:ext>
            </a:extLst>
          </p:cNvPr>
          <p:cNvSpPr txBox="1"/>
          <p:nvPr/>
        </p:nvSpPr>
        <p:spPr>
          <a:xfrm>
            <a:off x="1559261" y="182561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QUESTÃO</a:t>
            </a:r>
            <a:endParaRPr dirty="0"/>
          </a:p>
        </p:txBody>
      </p:sp>
      <p:sp>
        <p:nvSpPr>
          <p:cNvPr id="4" name="Straight Connector 12">
            <a:extLst>
              <a:ext uri="{FF2B5EF4-FFF2-40B4-BE49-F238E27FC236}">
                <a16:creationId xmlns:a16="http://schemas.microsoft.com/office/drawing/2014/main" id="{6B4CD57D-1BD5-9776-9D21-904CA48DD42B}"/>
              </a:ext>
            </a:extLst>
          </p:cNvPr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D6B0A4F-9811-B3F1-2318-CA7B98D703F3}"/>
              </a:ext>
            </a:extLst>
          </p:cNvPr>
          <p:cNvSpPr txBox="1"/>
          <p:nvPr/>
        </p:nvSpPr>
        <p:spPr>
          <a:xfrm>
            <a:off x="1559260" y="2420888"/>
            <a:ext cx="9356389" cy="747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 algn="just"/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Um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satélite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órbita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mais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elevada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da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Telebras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atenderia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às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necessidades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das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remotas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?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4CC6E16E-0653-0D1F-FA45-BBFE90311D87}"/>
              </a:ext>
            </a:extLst>
          </p:cNvPr>
          <p:cNvSpPr/>
          <p:nvPr/>
        </p:nvSpPr>
        <p:spPr>
          <a:xfrm flipV="1">
            <a:off x="3143251" y="3471859"/>
            <a:ext cx="0" cy="2486024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147072-C913-9226-6954-56AFA6C1D85A}"/>
              </a:ext>
            </a:extLst>
          </p:cNvPr>
          <p:cNvSpPr txBox="1"/>
          <p:nvPr/>
        </p:nvSpPr>
        <p:spPr>
          <a:xfrm>
            <a:off x="2586854" y="278223"/>
            <a:ext cx="8857434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QUESTIONAMENTOS TÉCNICOS</a:t>
            </a:r>
            <a:endParaRPr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6665DB1-64B8-3110-7BB7-6F20973C302F}"/>
              </a:ext>
            </a:extLst>
          </p:cNvPr>
          <p:cNvSpPr txBox="1"/>
          <p:nvPr/>
        </p:nvSpPr>
        <p:spPr>
          <a:xfrm>
            <a:off x="2031403" y="552836"/>
            <a:ext cx="651324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6</a:t>
            </a:r>
            <a:r>
              <a:rPr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01E26F-0C1A-4D87-CA26-396D326355CE}"/>
              </a:ext>
            </a:extLst>
          </p:cNvPr>
          <p:cNvSpPr txBox="1"/>
          <p:nvPr/>
        </p:nvSpPr>
        <p:spPr>
          <a:xfrm>
            <a:off x="1559261" y="4539616"/>
            <a:ext cx="1583989" cy="413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200" dirty="0"/>
              <a:t>RESPOSTA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00119235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3">
            <a:extLst>
              <a:ext uri="{FF2B5EF4-FFF2-40B4-BE49-F238E27FC236}">
                <a16:creationId xmlns:a16="http://schemas.microsoft.com/office/drawing/2014/main" id="{23FF903D-93DE-4A85-523B-8D520672CFEC}"/>
              </a:ext>
            </a:extLst>
          </p:cNvPr>
          <p:cNvSpPr txBox="1"/>
          <p:nvPr/>
        </p:nvSpPr>
        <p:spPr>
          <a:xfrm>
            <a:off x="3303493" y="3557583"/>
            <a:ext cx="7946893" cy="274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Sim. 32 das 177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do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Piloto</a:t>
            </a: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foram</a:t>
            </a: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atendidas</a:t>
            </a: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com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tecnologia</a:t>
            </a: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6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rádio</a:t>
            </a:r>
            <a:r>
              <a:rPr lang="en-US" sz="16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: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6EE047F-260E-F818-F6DD-9A61EE4388B7}"/>
              </a:ext>
            </a:extLst>
          </p:cNvPr>
          <p:cNvSpPr txBox="1"/>
          <p:nvPr/>
        </p:nvSpPr>
        <p:spPr>
          <a:xfrm>
            <a:off x="1559261" y="182561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QUESTÃO</a:t>
            </a:r>
            <a:endParaRPr dirty="0"/>
          </a:p>
        </p:txBody>
      </p:sp>
      <p:sp>
        <p:nvSpPr>
          <p:cNvPr id="4" name="Straight Connector 12">
            <a:extLst>
              <a:ext uri="{FF2B5EF4-FFF2-40B4-BE49-F238E27FC236}">
                <a16:creationId xmlns:a16="http://schemas.microsoft.com/office/drawing/2014/main" id="{77731A89-C47A-A0E5-378E-7358C14E1C66}"/>
              </a:ext>
            </a:extLst>
          </p:cNvPr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AF7E99A6-9EAC-0594-2CC4-E32743A3D3F2}"/>
              </a:ext>
            </a:extLst>
          </p:cNvPr>
          <p:cNvSpPr txBox="1"/>
          <p:nvPr/>
        </p:nvSpPr>
        <p:spPr>
          <a:xfrm>
            <a:off x="1559260" y="2420888"/>
            <a:ext cx="9356389" cy="747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 algn="just"/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Um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serviço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banda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larga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via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sinal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rádio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não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seria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suficiente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para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atender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ao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menos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parte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das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sz="1800" dirty="0" err="1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públicas</a:t>
            </a:r>
            <a:r>
              <a:rPr lang="en-US" sz="1800" dirty="0">
                <a:solidFill>
                  <a:schemeClr val="tx1"/>
                </a:solidFill>
                <a:effectLst/>
                <a:latin typeface="Lucida Fax" panose="02060602050505020204" pitchFamily="18" charset="77"/>
              </a:rPr>
              <a:t>?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923DAC39-27B8-90C4-FFE1-3646D234ADE2}"/>
              </a:ext>
            </a:extLst>
          </p:cNvPr>
          <p:cNvSpPr/>
          <p:nvPr/>
        </p:nvSpPr>
        <p:spPr>
          <a:xfrm flipV="1">
            <a:off x="3143251" y="3443282"/>
            <a:ext cx="0" cy="2686055"/>
          </a:xfrm>
          <a:prstGeom prst="line">
            <a:avLst/>
          </a:prstGeom>
          <a:ln w="127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BA7F526-575B-D4AC-3EE4-D09120EF1B7F}"/>
              </a:ext>
            </a:extLst>
          </p:cNvPr>
          <p:cNvGraphicFramePr>
            <a:graphicFrameLocks noGrp="1"/>
          </p:cNvGraphicFramePr>
          <p:nvPr/>
        </p:nvGraphicFramePr>
        <p:xfrm>
          <a:off x="3327083" y="4200523"/>
          <a:ext cx="3716656" cy="1943101"/>
        </p:xfrm>
        <a:graphic>
          <a:graphicData uri="http://schemas.openxmlformats.org/drawingml/2006/table">
            <a:tbl>
              <a:tblPr/>
              <a:tblGrid>
                <a:gridCol w="2496616">
                  <a:extLst>
                    <a:ext uri="{9D8B030D-6E8A-4147-A177-3AD203B41FA5}">
                      <a16:colId xmlns:a16="http://schemas.microsoft.com/office/drawing/2014/main" val="2403839961"/>
                    </a:ext>
                  </a:extLst>
                </a:gridCol>
                <a:gridCol w="1220040">
                  <a:extLst>
                    <a:ext uri="{9D8B030D-6E8A-4147-A177-3AD203B41FA5}">
                      <a16:colId xmlns:a16="http://schemas.microsoft.com/office/drawing/2014/main" val="114742630"/>
                    </a:ext>
                  </a:extLst>
                </a:gridCol>
              </a:tblGrid>
              <a:tr h="280919">
                <a:tc gridSpan="2">
                  <a:txBody>
                    <a:bodyPr/>
                    <a:lstStyle/>
                    <a:p>
                      <a:pPr marL="72000" lvl="3" algn="ctr"/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  <a:latin typeface="Graphik Semibold" panose="020B0503030202060203" pitchFamily="34" charset="77"/>
                        </a:rPr>
                        <a:t>ESCOLAS CONECTADAS POR RÁDIO</a:t>
                      </a: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33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raphik Bold" panose="020B0503030202060203" pitchFamily="34" charset="77"/>
                        </a:rPr>
                        <a:t>Nº ESCOLAS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0003" marR="20003" marT="20003" marB="2000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3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24934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72000" lvl="4"/>
                      <a:r>
                        <a:rPr lang="en-US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CAVALCANTE</a:t>
                      </a:r>
                      <a:endParaRPr lang="en-US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16</a:t>
                      </a:r>
                      <a:endParaRPr lang="en-BR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885627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72000" lvl="3"/>
                      <a:r>
                        <a:rPr lang="en-US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BERILO</a:t>
                      </a:r>
                      <a:endParaRPr lang="en-US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3</a:t>
                      </a:r>
                      <a:endParaRPr lang="en-BR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773338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72000" lvl="3"/>
                      <a:r>
                        <a:rPr lang="en-US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GAÚCHA DO NORTE</a:t>
                      </a:r>
                      <a:endParaRPr lang="en-US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2</a:t>
                      </a:r>
                      <a:endParaRPr lang="en-BR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955032"/>
                  </a:ext>
                </a:extLst>
              </a:tr>
              <a:tr h="275086">
                <a:tc>
                  <a:txBody>
                    <a:bodyPr/>
                    <a:lstStyle/>
                    <a:p>
                      <a:pPr marL="72000" lvl="3"/>
                      <a:r>
                        <a:rPr lang="en-US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CEL. DOMINGOS SOARES</a:t>
                      </a:r>
                      <a:endParaRPr lang="en-US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2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7</a:t>
                      </a:r>
                      <a:endParaRPr lang="en-BR" sz="12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642889"/>
                  </a:ext>
                </a:extLst>
              </a:tr>
              <a:tr h="280919">
                <a:tc>
                  <a:txBody>
                    <a:bodyPr/>
                    <a:lstStyle/>
                    <a:p>
                      <a:pPr marL="72000" lvl="3"/>
                      <a:r>
                        <a:rPr lang="en-US" sz="1200" b="0" i="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ESPIGÃO D’OESTE</a:t>
                      </a:r>
                      <a:endParaRPr lang="en-US" sz="1200" b="0" i="0" dirty="0">
                        <a:effectLst/>
                        <a:latin typeface="Graphik Regular" panose="020B0503030202060203" pitchFamily="34" charset="77"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200" b="0" i="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4</a:t>
                      </a:r>
                      <a:endParaRPr lang="en-BR" sz="1200" b="0" i="0" dirty="0">
                        <a:effectLst/>
                        <a:latin typeface="Graphik Regular" panose="020B0503030202060203" pitchFamily="34" charset="77"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700374"/>
                  </a:ext>
                </a:extLst>
              </a:tr>
              <a:tr h="280919">
                <a:tc>
                  <a:txBody>
                    <a:bodyPr/>
                    <a:lstStyle/>
                    <a:p>
                      <a:pPr marL="72000" lvl="3"/>
                      <a:r>
                        <a:rPr lang="en-US" sz="1200" b="1" dirty="0">
                          <a:effectLst/>
                        </a:rPr>
                        <a:t>TOTAL </a:t>
                      </a: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200" b="1" dirty="0">
                          <a:effectLst/>
                        </a:rPr>
                        <a:t>32</a:t>
                      </a: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2CA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982118"/>
                  </a:ext>
                </a:extLst>
              </a:tr>
            </a:tbl>
          </a:graphicData>
        </a:graphic>
      </p:graphicFrame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20C52C2-AA2A-4D76-7FC8-A9D41E2A966C}"/>
              </a:ext>
            </a:extLst>
          </p:cNvPr>
          <p:cNvSpPr txBox="1"/>
          <p:nvPr/>
        </p:nvSpPr>
        <p:spPr>
          <a:xfrm>
            <a:off x="2586854" y="278223"/>
            <a:ext cx="8857434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QUESTIONAMENTOS TÉCNICOS</a:t>
            </a: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B294C-0901-3B5F-D4DC-4E03F8910275}"/>
              </a:ext>
            </a:extLst>
          </p:cNvPr>
          <p:cNvSpPr txBox="1"/>
          <p:nvPr/>
        </p:nvSpPr>
        <p:spPr>
          <a:xfrm>
            <a:off x="2031403" y="552836"/>
            <a:ext cx="651324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6</a:t>
            </a:r>
            <a:r>
              <a:rPr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EDA4D2-C2BF-01EA-15FF-11D468A83091}"/>
              </a:ext>
            </a:extLst>
          </p:cNvPr>
          <p:cNvSpPr txBox="1"/>
          <p:nvPr/>
        </p:nvSpPr>
        <p:spPr>
          <a:xfrm>
            <a:off x="1559261" y="4539616"/>
            <a:ext cx="1583989" cy="413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200" dirty="0"/>
              <a:t>RESPOSTA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66719046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piece of woo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F32B4DA-0A5B-E581-8F6F-9DF7ABDA60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/>
          <a:stretch/>
        </p:blipFill>
        <p:spPr>
          <a:xfrm>
            <a:off x="0" y="-228600"/>
            <a:ext cx="12192000" cy="7086600"/>
          </a:xfrm>
          <a:prstGeom prst="rect">
            <a:avLst/>
          </a:prstGeom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B501AEE7-66B7-78DA-E8D0-1398C6F9D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0" y="2413000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3487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hlinkClick r:id="rId3"/>
            <a:extLst>
              <a:ext uri="{FF2B5EF4-FFF2-40B4-BE49-F238E27FC236}">
                <a16:creationId xmlns:a16="http://schemas.microsoft.com/office/drawing/2014/main" id="{E64A63E1-F352-9B87-ACA0-E25EC1DAB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723" y="4529138"/>
            <a:ext cx="1017156" cy="1023937"/>
          </a:xfrm>
          <a:prstGeom prst="rect">
            <a:avLst/>
          </a:prstGeom>
        </p:spPr>
      </p:pic>
      <p:pic>
        <p:nvPicPr>
          <p:cNvPr id="19" name="Picture 18">
            <a:hlinkClick r:id="rId5"/>
            <a:extLst>
              <a:ext uri="{FF2B5EF4-FFF2-40B4-BE49-F238E27FC236}">
                <a16:creationId xmlns:a16="http://schemas.microsoft.com/office/drawing/2014/main" id="{E56837EB-36F7-FA38-5F24-45E044B026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049" y="3671887"/>
            <a:ext cx="728663" cy="728663"/>
          </a:xfrm>
          <a:prstGeom prst="rect">
            <a:avLst/>
          </a:prstGeom>
        </p:spPr>
      </p:pic>
      <p:pic>
        <p:nvPicPr>
          <p:cNvPr id="20" name="Picture 19">
            <a:hlinkClick r:id="rId7"/>
            <a:extLst>
              <a:ext uri="{FF2B5EF4-FFF2-40B4-BE49-F238E27FC236}">
                <a16:creationId xmlns:a16="http://schemas.microsoft.com/office/drawing/2014/main" id="{B5AA636E-0EC2-7DF2-3789-C19C9A0B4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6049" y="2519361"/>
            <a:ext cx="728663" cy="728663"/>
          </a:xfrm>
          <a:prstGeom prst="rect">
            <a:avLst/>
          </a:prstGeom>
        </p:spPr>
      </p:pic>
      <p:pic>
        <p:nvPicPr>
          <p:cNvPr id="21" name="Picture 20">
            <a:hlinkClick r:id="rId9"/>
            <a:extLst>
              <a:ext uri="{FF2B5EF4-FFF2-40B4-BE49-F238E27FC236}">
                <a16:creationId xmlns:a16="http://schemas.microsoft.com/office/drawing/2014/main" id="{F3982DE0-D166-BA93-FEFF-2DAC2B63AB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6963" y="2667000"/>
            <a:ext cx="630677" cy="439738"/>
          </a:xfrm>
          <a:prstGeom prst="rect">
            <a:avLst/>
          </a:prstGeom>
        </p:spPr>
      </p:pic>
      <p:pic>
        <p:nvPicPr>
          <p:cNvPr id="22" name="Picture 21">
            <a:hlinkClick r:id="rId11"/>
            <a:extLst>
              <a:ext uri="{FF2B5EF4-FFF2-40B4-BE49-F238E27FC236}">
                <a16:creationId xmlns:a16="http://schemas.microsoft.com/office/drawing/2014/main" id="{AB36B1FB-2866-183B-B535-5BB1708CAB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6050" y="4824412"/>
            <a:ext cx="728663" cy="728663"/>
          </a:xfrm>
          <a:prstGeom prst="rect">
            <a:avLst/>
          </a:prstGeom>
        </p:spPr>
      </p:pic>
      <p:pic>
        <p:nvPicPr>
          <p:cNvPr id="24" name="Picture 23">
            <a:hlinkClick r:id="rId13"/>
            <a:extLst>
              <a:ext uri="{FF2B5EF4-FFF2-40B4-BE49-F238E27FC236}">
                <a16:creationId xmlns:a16="http://schemas.microsoft.com/office/drawing/2014/main" id="{A996484A-81B0-E1AE-19A3-C1738A1F42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6545" y="3586158"/>
            <a:ext cx="671512" cy="67151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68CFB38-8D1F-4F20-9A2C-F3D5BF6CB89B}"/>
              </a:ext>
            </a:extLst>
          </p:cNvPr>
          <p:cNvSpPr txBox="1"/>
          <p:nvPr/>
        </p:nvSpPr>
        <p:spPr>
          <a:xfrm>
            <a:off x="3586163" y="2657475"/>
            <a:ext cx="1557474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u="none" strike="noStrike" cap="none" spc="0" normalizeH="0" baseline="0">
                <a:ln>
                  <a:noFill/>
                </a:ln>
                <a:solidFill>
                  <a:srgbClr val="0000FF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kumimoji="0" lang="en-BR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prenderconectado.eace</a:t>
            </a:r>
            <a:endParaRPr kumimoji="0" lang="en-BR" sz="100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Graphik Light" panose="020B0403030202060203" pitchFamily="34" charset="77"/>
              <a:sym typeface="Lucida Fax Regular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CD25C2-841B-B976-AC1A-F006271A4B24}"/>
              </a:ext>
            </a:extLst>
          </p:cNvPr>
          <p:cNvSpPr txBox="1"/>
          <p:nvPr/>
        </p:nvSpPr>
        <p:spPr>
          <a:xfrm>
            <a:off x="3586163" y="3789040"/>
            <a:ext cx="1557474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kumimoji="0" lang="en-BR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prenderconectado.eace</a:t>
            </a:r>
            <a:endParaRPr kumimoji="0" lang="en-BR" sz="100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Graphik Light" panose="020B0403030202060203" pitchFamily="34" charset="77"/>
              <a:sym typeface="Lucida Fax Regula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913F9B-0FA7-BAC7-C70E-2DD2F036661D}"/>
              </a:ext>
            </a:extLst>
          </p:cNvPr>
          <p:cNvSpPr txBox="1"/>
          <p:nvPr/>
        </p:nvSpPr>
        <p:spPr>
          <a:xfrm>
            <a:off x="3586163" y="5013176"/>
            <a:ext cx="1557474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kumimoji="0" lang="en-BR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prenderconectado.eace</a:t>
            </a:r>
            <a:endParaRPr kumimoji="0" lang="en-BR" sz="100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Graphik Light" panose="020B0403030202060203" pitchFamily="34" charset="77"/>
              <a:sym typeface="Lucida Fax Regular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664459-AEC9-607F-49E8-4BE04E0AFE23}"/>
              </a:ext>
            </a:extLst>
          </p:cNvPr>
          <p:cNvSpPr txBox="1"/>
          <p:nvPr/>
        </p:nvSpPr>
        <p:spPr>
          <a:xfrm>
            <a:off x="7198998" y="2657475"/>
            <a:ext cx="1557474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kumimoji="0" lang="en-BR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prenderconectado.eace</a:t>
            </a:r>
            <a:endParaRPr kumimoji="0" lang="en-BR" sz="100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Graphik Light" panose="020B0403030202060203" pitchFamily="34" charset="77"/>
              <a:sym typeface="Lucida Fax Regular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E2B7A3-B2A7-D81D-09FC-1EB6A8D3120C}"/>
              </a:ext>
            </a:extLst>
          </p:cNvPr>
          <p:cNvSpPr txBox="1"/>
          <p:nvPr/>
        </p:nvSpPr>
        <p:spPr>
          <a:xfrm>
            <a:off x="7198998" y="3645024"/>
            <a:ext cx="751164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1000">
                <a:solidFill>
                  <a:schemeClr val="accent1"/>
                </a:solidFill>
                <a:latin typeface="Graphik Light" panose="020B0403030202060203" pitchFamily="34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</a:t>
            </a:r>
            <a:r>
              <a:rPr kumimoji="0" lang="pt-PT" sz="100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Graphik Light" panose="020B0403030202060203" pitchFamily="34" charset="77"/>
                <a:sym typeface="Lucida Fax Regular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ace.org.br</a:t>
            </a:r>
            <a:endParaRPr kumimoji="0" lang="en-BR" sz="100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Graphik Light" panose="020B0403030202060203" pitchFamily="34" charset="77"/>
              <a:sym typeface="Lucida Fax Regular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1BC644-E5CB-DEF0-FD3A-DB6252CC2AD0}"/>
              </a:ext>
            </a:extLst>
          </p:cNvPr>
          <p:cNvSpPr txBox="1"/>
          <p:nvPr/>
        </p:nvSpPr>
        <p:spPr>
          <a:xfrm>
            <a:off x="7198998" y="4797152"/>
            <a:ext cx="1759274" cy="438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PT" sz="1000">
                <a:solidFill>
                  <a:schemeClr val="accent1"/>
                </a:solidFill>
                <a:latin typeface="Graphik Light" panose="020B040303020206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 Aprende Conectado</a:t>
            </a:r>
            <a:endParaRPr kumimoji="0" lang="en-BR" sz="100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Graphik Light" panose="020B0403030202060203" pitchFamily="34" charset="77"/>
              <a:sym typeface="Lucida Fax Regular"/>
            </a:endParaRP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13A4C2D-AD28-95AB-62F7-9A6D98F350B7}"/>
              </a:ext>
            </a:extLst>
          </p:cNvPr>
          <p:cNvSpPr txBox="1"/>
          <p:nvPr/>
        </p:nvSpPr>
        <p:spPr>
          <a:xfrm>
            <a:off x="3301242" y="278223"/>
            <a:ext cx="5857047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NOSSAS REDES SOCIAIS</a:t>
            </a:r>
            <a:endParaRPr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77917C-C07B-EA18-F1F7-DB830B0140D7}"/>
              </a:ext>
            </a:extLst>
          </p:cNvPr>
          <p:cNvSpPr txBox="1"/>
          <p:nvPr/>
        </p:nvSpPr>
        <p:spPr>
          <a:xfrm>
            <a:off x="2745791" y="552836"/>
            <a:ext cx="605532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7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800372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 Placeholder 2"/>
          <p:cNvSpPr txBox="1"/>
          <p:nvPr/>
        </p:nvSpPr>
        <p:spPr>
          <a:xfrm>
            <a:off x="2503964" y="349996"/>
            <a:ext cx="7184071" cy="761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500"/>
              </a:lnSpc>
              <a:defRPr sz="4800" spc="-15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pPr algn="ctr"/>
            <a:r>
              <a:rPr sz="4400" dirty="0"/>
              <a:t>LINHA DO TEMPO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FD64F2-2602-31DC-BD76-3E7B907D0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3953"/>
            <a:ext cx="11200469" cy="388353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20C52C2-AA2A-4D76-7FC8-A9D41E2A966C}"/>
              </a:ext>
            </a:extLst>
          </p:cNvPr>
          <p:cNvSpPr txBox="1"/>
          <p:nvPr/>
        </p:nvSpPr>
        <p:spPr>
          <a:xfrm>
            <a:off x="5487231" y="278223"/>
            <a:ext cx="1613658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LINKS</a:t>
            </a:r>
            <a:endParaRPr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FB294C-0901-3B5F-D4DC-4E03F8910275}"/>
              </a:ext>
            </a:extLst>
          </p:cNvPr>
          <p:cNvSpPr txBox="1"/>
          <p:nvPr/>
        </p:nvSpPr>
        <p:spPr>
          <a:xfrm>
            <a:off x="4931779" y="552836"/>
            <a:ext cx="605532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8</a:t>
            </a:r>
            <a:r>
              <a:rPr dirty="0"/>
              <a:t>.</a:t>
            </a:r>
          </a:p>
        </p:txBody>
      </p:sp>
      <p:pic>
        <p:nvPicPr>
          <p:cNvPr id="5" name="Picture 4" descr="A screen shot of a video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63EC35B-DF7F-4B5B-26CA-87F7AD4CD1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5066" r="2145" b="7582"/>
          <a:stretch/>
        </p:blipFill>
        <p:spPr>
          <a:xfrm>
            <a:off x="1333114" y="2352674"/>
            <a:ext cx="5614172" cy="3200401"/>
          </a:xfrm>
          <a:prstGeom prst="rect">
            <a:avLst/>
          </a:prstGeom>
        </p:spPr>
      </p:pic>
      <p:pic>
        <p:nvPicPr>
          <p:cNvPr id="7" name="EPISÓDIO 05 - CORTE 05 - Trim 02 (1)">
            <a:hlinkClick r:id="" action="ppaction://media"/>
            <a:extLst>
              <a:ext uri="{FF2B5EF4-FFF2-40B4-BE49-F238E27FC236}">
                <a16:creationId xmlns:a16="http://schemas.microsoft.com/office/drawing/2014/main" id="{6C68882E-DB19-7811-930B-64B2ADAD67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8472" b="44028"/>
          <a:stretch/>
        </p:blipFill>
        <p:spPr>
          <a:xfrm>
            <a:off x="7359121" y="2343783"/>
            <a:ext cx="3800476" cy="32092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3D05ED-85DE-F353-6264-EE9A00BA1348}"/>
              </a:ext>
            </a:extLst>
          </p:cNvPr>
          <p:cNvSpPr/>
          <p:nvPr/>
        </p:nvSpPr>
        <p:spPr>
          <a:xfrm>
            <a:off x="8304071" y="4935359"/>
            <a:ext cx="1797804" cy="353939"/>
          </a:xfrm>
          <a:prstGeom prst="rect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BR" sz="90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Graphik Regular" panose="020B0503030202060203" pitchFamily="34" charset="77"/>
                <a:ea typeface="+mn-ea"/>
                <a:cs typeface="+mn-cs"/>
                <a:sym typeface="Helvetica"/>
              </a:rPr>
              <a:t>DIOGO MOYSES RODRIGUES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BR" sz="800">
                <a:solidFill>
                  <a:schemeClr val="bg1"/>
                </a:solidFill>
                <a:latin typeface="Graphik Regular" panose="020B0503030202060203" pitchFamily="34" charset="77"/>
                <a:ea typeface="+mn-ea"/>
                <a:cs typeface="+mn-cs"/>
                <a:sym typeface="Helvetica"/>
              </a:rPr>
              <a:t>DIRETOR DE PROJETOS UIT (ONU)</a:t>
            </a:r>
            <a:endParaRPr kumimoji="0" lang="en-BR" sz="80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Graphik Regular" panose="020B0503030202060203" pitchFamily="34" charset="77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72522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75B0BA67-B5D2-AEDC-DB58-889283E8F86D}"/>
              </a:ext>
            </a:extLst>
          </p:cNvPr>
          <p:cNvSpPr txBox="1">
            <a:spLocks/>
          </p:cNvSpPr>
          <p:nvPr/>
        </p:nvSpPr>
        <p:spPr>
          <a:xfrm>
            <a:off x="4472175" y="2744787"/>
            <a:ext cx="4200338" cy="927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8" marR="0" indent="-32003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0"/>
              </a:spcBef>
              <a:buSzTx/>
              <a:buFont typeface="Arial"/>
              <a:buNone/>
              <a:defRPr sz="4800" spc="-2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pPr>
            <a:r>
              <a:rPr lang="pt-PT" sz="4800" spc="-200" dirty="0">
                <a:solidFill>
                  <a:srgbClr val="FFFFFF"/>
                </a:solidFill>
                <a:latin typeface="Graphik Light" panose="020B0403030202060203" pitchFamily="34" charset="77"/>
                <a:ea typeface="Graphik Semibold"/>
                <a:cs typeface="Graphik Semibold"/>
                <a:sym typeface="Graphik Semibold"/>
              </a:rPr>
              <a:t>OBRIGADA!</a:t>
            </a:r>
            <a:endParaRPr lang="pt-PT" sz="4800" spc="-150" dirty="0">
              <a:solidFill>
                <a:srgbClr val="FFFFFF"/>
              </a:solidFill>
              <a:latin typeface="Graphik Light" panose="020B0403030202060203" pitchFamily="34" charset="77"/>
              <a:ea typeface="Graphik Semibold"/>
              <a:cs typeface="Graphik Semibold"/>
              <a:sym typeface="Graphik Semibold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B5D46399-348B-CBCD-0391-EC157DDEB88E}"/>
              </a:ext>
            </a:extLst>
          </p:cNvPr>
          <p:cNvSpPr/>
          <p:nvPr/>
        </p:nvSpPr>
        <p:spPr>
          <a:xfrm>
            <a:off x="4218259" y="2537808"/>
            <a:ext cx="86559" cy="1282264"/>
          </a:xfrm>
          <a:prstGeom prst="rect">
            <a:avLst/>
          </a:prstGeom>
          <a:solidFill>
            <a:srgbClr val="FFE61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79566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Text Placeholder 2"/>
          <p:cNvSpPr txBox="1"/>
          <p:nvPr/>
        </p:nvSpPr>
        <p:spPr>
          <a:xfrm>
            <a:off x="2930061" y="349996"/>
            <a:ext cx="7184071" cy="761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500"/>
              </a:lnSpc>
              <a:defRPr sz="4800" spc="-15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4200" dirty="0"/>
              <a:t>CONSTITUIÇÃO DA</a:t>
            </a:r>
            <a:r>
              <a:rPr sz="4200" dirty="0"/>
              <a:t> </a:t>
            </a:r>
            <a:r>
              <a:rPr lang="en-US" sz="4200" dirty="0"/>
              <a:t>EACE</a:t>
            </a:r>
            <a:endParaRPr sz="4200" dirty="0"/>
          </a:p>
        </p:txBody>
      </p:sp>
      <p:sp>
        <p:nvSpPr>
          <p:cNvPr id="283" name="TextBox 4"/>
          <p:cNvSpPr txBox="1"/>
          <p:nvPr/>
        </p:nvSpPr>
        <p:spPr>
          <a:xfrm>
            <a:off x="2403142" y="626783"/>
            <a:ext cx="941295" cy="47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8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sz="4200" dirty="0"/>
              <a:t>1.</a:t>
            </a:r>
          </a:p>
        </p:txBody>
      </p:sp>
      <p:sp>
        <p:nvSpPr>
          <p:cNvPr id="284" name="TextBox 9"/>
          <p:cNvSpPr txBox="1"/>
          <p:nvPr/>
        </p:nvSpPr>
        <p:spPr>
          <a:xfrm>
            <a:off x="1559261" y="1825615"/>
            <a:ext cx="5327725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EDITAL 5G</a:t>
            </a:r>
            <a:endParaRPr dirty="0"/>
          </a:p>
        </p:txBody>
      </p:sp>
      <p:sp>
        <p:nvSpPr>
          <p:cNvPr id="285" name="TextBox 10"/>
          <p:cNvSpPr txBox="1"/>
          <p:nvPr/>
        </p:nvSpPr>
        <p:spPr>
          <a:xfrm>
            <a:off x="1614984" y="2435041"/>
            <a:ext cx="8962032" cy="1534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2300"/>
              </a:lnSpc>
              <a:defRPr sz="1500"/>
            </a:lvl1pPr>
          </a:lstStyle>
          <a:p>
            <a:pPr algn="just">
              <a:spcBef>
                <a:spcPts val="1200"/>
              </a:spcBef>
            </a:pP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Anatel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elaborou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um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Edital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cuja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legalidade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foi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analisada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validada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pelo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TCU, que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previu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constituição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duas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entidades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: o Gape, que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é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um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grupo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técnico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Anatel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e 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Eace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que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é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uma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associação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sem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fins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lucrativos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. 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Previu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-se no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Edital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além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do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pagamento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do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preço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público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assunção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um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compromisso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investimento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para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levar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conectividade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significativa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para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públicas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ensino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básico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.  </a:t>
            </a:r>
            <a:endParaRPr lang="en-US" dirty="0">
              <a:latin typeface="Lucida Fax" panose="02060602050505020204" pitchFamily="18" charset="77"/>
            </a:endParaRPr>
          </a:p>
        </p:txBody>
      </p:sp>
      <p:sp>
        <p:nvSpPr>
          <p:cNvPr id="286" name="Straight Connector 12"/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32661A2-A264-8636-88E7-AB0967507DD5}"/>
              </a:ext>
            </a:extLst>
          </p:cNvPr>
          <p:cNvSpPr txBox="1"/>
          <p:nvPr/>
        </p:nvSpPr>
        <p:spPr>
          <a:xfrm>
            <a:off x="1554499" y="4265018"/>
            <a:ext cx="5327725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GAPE</a:t>
            </a:r>
            <a:endParaRPr dirty="0"/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5527930A-0EA6-B4AC-0711-E57E3CDD51B3}"/>
              </a:ext>
            </a:extLst>
          </p:cNvPr>
          <p:cNvSpPr txBox="1"/>
          <p:nvPr/>
        </p:nvSpPr>
        <p:spPr>
          <a:xfrm>
            <a:off x="1610222" y="4874444"/>
            <a:ext cx="8962032" cy="944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2300"/>
              </a:lnSpc>
              <a:defRPr sz="1500"/>
            </a:lvl1pPr>
          </a:lstStyle>
          <a:p>
            <a:pPr algn="just"/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Grupo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Acompanhamento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do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Custeio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Projetos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Conectividade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-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estabelece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diretrizes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critérios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técnicos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metas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prazos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cronogramas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para 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conexão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escolas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,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além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fiscalizar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e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disciplinar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as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atividades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 da </a:t>
            </a:r>
            <a:r>
              <a:rPr lang="en-US" dirty="0" err="1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Eace</a:t>
            </a:r>
            <a:r>
              <a:rPr lang="en-US" dirty="0">
                <a:solidFill>
                  <a:srgbClr val="3F3F3F"/>
                </a:solidFill>
                <a:effectLst/>
                <a:latin typeface="Lucida Fax" panose="02060602050505020204" pitchFamily="18" charset="77"/>
              </a:rPr>
              <a:t>.  </a:t>
            </a:r>
            <a:endParaRPr lang="en-US" dirty="0">
              <a:latin typeface="Lucida Fax" panose="02060602050505020204" pitchFamily="18" charset="77"/>
            </a:endParaRPr>
          </a:p>
        </p:txBody>
      </p:sp>
      <p:sp>
        <p:nvSpPr>
          <p:cNvPr id="4" name="Straight Connector 12">
            <a:extLst>
              <a:ext uri="{FF2B5EF4-FFF2-40B4-BE49-F238E27FC236}">
                <a16:creationId xmlns:a16="http://schemas.microsoft.com/office/drawing/2014/main" id="{89A58B35-4850-28E6-EEBB-86709160FAAC}"/>
              </a:ext>
            </a:extLst>
          </p:cNvPr>
          <p:cNvSpPr/>
          <p:nvPr/>
        </p:nvSpPr>
        <p:spPr>
          <a:xfrm>
            <a:off x="1616355" y="4718050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3053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extBox 9"/>
          <p:cNvSpPr txBox="1"/>
          <p:nvPr/>
        </p:nvSpPr>
        <p:spPr>
          <a:xfrm>
            <a:off x="1559261" y="1825615"/>
            <a:ext cx="5327725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en-US" dirty="0"/>
              <a:t>EACE</a:t>
            </a:r>
            <a:endParaRPr dirty="0"/>
          </a:p>
        </p:txBody>
      </p:sp>
      <p:sp>
        <p:nvSpPr>
          <p:cNvPr id="285" name="TextBox 10"/>
          <p:cNvSpPr txBox="1"/>
          <p:nvPr/>
        </p:nvSpPr>
        <p:spPr>
          <a:xfrm>
            <a:off x="1614984" y="2290556"/>
            <a:ext cx="8962032" cy="649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2300"/>
              </a:lnSpc>
              <a:defRPr sz="1500"/>
            </a:lvl1pPr>
          </a:lstStyle>
          <a:p>
            <a:pPr algn="just"/>
            <a:r>
              <a:rPr dirty="0"/>
              <a:t>A </a:t>
            </a:r>
            <a:r>
              <a:rPr dirty="0" err="1"/>
              <a:t>Entidade</a:t>
            </a:r>
            <a:r>
              <a:rPr dirty="0"/>
              <a:t> </a:t>
            </a:r>
            <a:r>
              <a:rPr dirty="0" err="1"/>
              <a:t>Administradora</a:t>
            </a:r>
            <a:r>
              <a:rPr dirty="0"/>
              <a:t> da </a:t>
            </a:r>
            <a:r>
              <a:rPr dirty="0" err="1"/>
              <a:t>Conectividade</a:t>
            </a:r>
            <a:r>
              <a:rPr dirty="0"/>
              <a:t> de </a:t>
            </a:r>
            <a:r>
              <a:rPr dirty="0" err="1"/>
              <a:t>Escolas</a:t>
            </a:r>
            <a:r>
              <a:rPr dirty="0"/>
              <a:t> </a:t>
            </a:r>
            <a:r>
              <a:rPr dirty="0" err="1"/>
              <a:t>é</a:t>
            </a:r>
            <a:r>
              <a:rPr dirty="0"/>
              <a:t> </a:t>
            </a:r>
            <a:r>
              <a:rPr dirty="0" err="1"/>
              <a:t>formada</a:t>
            </a:r>
            <a:r>
              <a:rPr dirty="0"/>
              <a:t> </a:t>
            </a:r>
            <a:r>
              <a:rPr dirty="0" err="1"/>
              <a:t>pelas</a:t>
            </a:r>
            <a:r>
              <a:rPr dirty="0"/>
              <a:t> </a:t>
            </a:r>
            <a:r>
              <a:rPr dirty="0" err="1"/>
              <a:t>proponentes</a:t>
            </a:r>
            <a:r>
              <a:rPr dirty="0"/>
              <a:t> </a:t>
            </a:r>
            <a:r>
              <a:rPr dirty="0" err="1"/>
              <a:t>vencedoras</a:t>
            </a:r>
            <a:r>
              <a:rPr dirty="0"/>
              <a:t> da </a:t>
            </a:r>
            <a:r>
              <a:rPr dirty="0" err="1"/>
              <a:t>faixa</a:t>
            </a:r>
            <a:r>
              <a:rPr dirty="0"/>
              <a:t> de 26 GHz do </a:t>
            </a:r>
            <a:r>
              <a:rPr dirty="0" err="1"/>
              <a:t>leilão</a:t>
            </a:r>
            <a:r>
              <a:rPr dirty="0"/>
              <a:t> do 5G (</a:t>
            </a:r>
            <a:r>
              <a:rPr dirty="0" err="1"/>
              <a:t>Algar</a:t>
            </a:r>
            <a:r>
              <a:rPr dirty="0"/>
              <a:t> Telecom, Claro,</a:t>
            </a:r>
            <a:r>
              <a:rPr lang="pt-PT" dirty="0"/>
              <a:t> </a:t>
            </a:r>
            <a:r>
              <a:rPr dirty="0"/>
              <a:t>Vivo e TIM).</a:t>
            </a:r>
          </a:p>
        </p:txBody>
      </p:sp>
      <p:sp>
        <p:nvSpPr>
          <p:cNvPr id="286" name="Straight Connector 12"/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87" name="TextBox 9"/>
          <p:cNvSpPr txBox="1"/>
          <p:nvPr/>
        </p:nvSpPr>
        <p:spPr>
          <a:xfrm>
            <a:off x="1559261" y="3525370"/>
            <a:ext cx="5327725" cy="43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t>OBJETIVO</a:t>
            </a:r>
          </a:p>
        </p:txBody>
      </p:sp>
      <p:sp>
        <p:nvSpPr>
          <p:cNvPr id="288" name="TextBox 10"/>
          <p:cNvSpPr txBox="1"/>
          <p:nvPr/>
        </p:nvSpPr>
        <p:spPr>
          <a:xfrm>
            <a:off x="1614984" y="4028411"/>
            <a:ext cx="9523027" cy="1537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lnSpc>
                <a:spcPts val="2300"/>
              </a:lnSpc>
              <a:defRPr sz="1500"/>
            </a:pPr>
            <a:r>
              <a:rPr dirty="0" err="1"/>
              <a:t>Viabilizar</a:t>
            </a:r>
            <a:r>
              <a:rPr dirty="0"/>
              <a:t> o </a:t>
            </a:r>
            <a:r>
              <a:rPr dirty="0" err="1"/>
              <a:t>desenvolvimento</a:t>
            </a:r>
            <a:r>
              <a:rPr dirty="0"/>
              <a:t> dos </a:t>
            </a:r>
            <a:r>
              <a:rPr dirty="0" err="1"/>
              <a:t>projetos</a:t>
            </a:r>
            <a:r>
              <a:rPr dirty="0"/>
              <a:t> de </a:t>
            </a:r>
            <a:r>
              <a:rPr dirty="0" err="1"/>
              <a:t>conectividade</a:t>
            </a:r>
            <a:r>
              <a:rPr dirty="0"/>
              <a:t> </a:t>
            </a:r>
            <a:r>
              <a:rPr dirty="0" err="1"/>
              <a:t>nas</a:t>
            </a:r>
            <a:r>
              <a:rPr dirty="0"/>
              <a:t> </a:t>
            </a:r>
            <a:r>
              <a:rPr dirty="0" err="1"/>
              <a:t>escolas</a:t>
            </a:r>
            <a:r>
              <a:rPr dirty="0"/>
              <a:t>, de forma </a:t>
            </a:r>
            <a:r>
              <a:rPr dirty="0" err="1"/>
              <a:t>isonômica</a:t>
            </a:r>
            <a:r>
              <a:rPr dirty="0"/>
              <a:t> e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discriminatória</a:t>
            </a:r>
            <a:r>
              <a:rPr dirty="0"/>
              <a:t>, </a:t>
            </a:r>
            <a:r>
              <a:rPr dirty="0" err="1"/>
              <a:t>provendo</a:t>
            </a:r>
            <a:r>
              <a:rPr dirty="0"/>
              <a:t> </a:t>
            </a:r>
            <a:r>
              <a:rPr dirty="0" err="1"/>
              <a:t>quaisquer</a:t>
            </a:r>
            <a:r>
              <a:rPr dirty="0"/>
              <a:t> </a:t>
            </a:r>
            <a:r>
              <a:rPr dirty="0" err="1"/>
              <a:t>infraestruturas</a:t>
            </a:r>
            <a:r>
              <a:rPr dirty="0"/>
              <a:t> e </a:t>
            </a:r>
            <a:r>
              <a:rPr dirty="0" err="1"/>
              <a:t>equipamentos</a:t>
            </a:r>
            <a:r>
              <a:rPr dirty="0"/>
              <a:t> </a:t>
            </a:r>
            <a:r>
              <a:rPr dirty="0" err="1"/>
              <a:t>internos</a:t>
            </a:r>
            <a:r>
              <a:rPr dirty="0"/>
              <a:t> </a:t>
            </a:r>
            <a:r>
              <a:rPr dirty="0" err="1"/>
              <a:t>às</a:t>
            </a:r>
            <a:r>
              <a:rPr dirty="0"/>
              <a:t> </a:t>
            </a:r>
            <a:r>
              <a:rPr dirty="0" err="1"/>
              <a:t>escolas</a:t>
            </a:r>
            <a:br>
              <a:rPr lang="pt-PT" dirty="0"/>
            </a:br>
            <a:r>
              <a:rPr dirty="0"/>
              <a:t>que </a:t>
            </a:r>
            <a:r>
              <a:rPr dirty="0" err="1"/>
              <a:t>necessitem</a:t>
            </a:r>
            <a:r>
              <a:rPr dirty="0"/>
              <a:t> ser </a:t>
            </a:r>
            <a:r>
              <a:rPr dirty="0" err="1"/>
              <a:t>instalados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construídos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decorrência</a:t>
            </a:r>
            <a:r>
              <a:rPr dirty="0"/>
              <a:t> dos </a:t>
            </a:r>
            <a:r>
              <a:rPr dirty="0" err="1"/>
              <a:t>projetos</a:t>
            </a:r>
            <a:r>
              <a:rPr dirty="0"/>
              <a:t> </a:t>
            </a:r>
            <a:r>
              <a:rPr dirty="0" err="1"/>
              <a:t>definidos</a:t>
            </a:r>
            <a:r>
              <a:rPr dirty="0"/>
              <a:t> </a:t>
            </a:r>
            <a:r>
              <a:rPr dirty="0" err="1"/>
              <a:t>pelo</a:t>
            </a:r>
            <a:r>
              <a:rPr dirty="0"/>
              <a:t> </a:t>
            </a:r>
            <a:r>
              <a:rPr lang="en-US" dirty="0"/>
              <a:t>Gape</a:t>
            </a:r>
            <a:r>
              <a:rPr dirty="0"/>
              <a:t>. 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just">
              <a:lnSpc>
                <a:spcPts val="2300"/>
              </a:lnSpc>
              <a:defRPr sz="1500"/>
            </a:pPr>
            <a:r>
              <a:rPr dirty="0" err="1"/>
              <a:t>É</a:t>
            </a:r>
            <a:r>
              <a:rPr dirty="0"/>
              <a:t> a </a:t>
            </a:r>
            <a:r>
              <a:rPr dirty="0" err="1"/>
              <a:t>única</a:t>
            </a:r>
            <a:r>
              <a:rPr dirty="0"/>
              <a:t> </a:t>
            </a:r>
            <a:r>
              <a:rPr dirty="0" err="1"/>
              <a:t>responsável</a:t>
            </a:r>
            <a:r>
              <a:rPr dirty="0"/>
              <a:t> </a:t>
            </a:r>
            <a:r>
              <a:rPr dirty="0" err="1"/>
              <a:t>perante</a:t>
            </a:r>
            <a:r>
              <a:rPr dirty="0"/>
              <a:t> a </a:t>
            </a:r>
            <a:r>
              <a:rPr dirty="0" err="1"/>
              <a:t>Anatel</a:t>
            </a:r>
            <a:r>
              <a:rPr dirty="0"/>
              <a:t> pela </a:t>
            </a:r>
            <a:r>
              <a:rPr dirty="0" err="1"/>
              <a:t>execução</a:t>
            </a:r>
            <a:r>
              <a:rPr dirty="0"/>
              <a:t> das </a:t>
            </a:r>
            <a:r>
              <a:rPr dirty="0" err="1"/>
              <a:t>atividades</a:t>
            </a:r>
            <a:r>
              <a:rPr dirty="0"/>
              <a:t> de </a:t>
            </a:r>
            <a:r>
              <a:rPr dirty="0" err="1"/>
              <a:t>conectividade</a:t>
            </a:r>
            <a:r>
              <a:rPr dirty="0"/>
              <a:t> das </a:t>
            </a:r>
            <a:r>
              <a:rPr dirty="0" err="1"/>
              <a:t>escolas</a:t>
            </a:r>
            <a:r>
              <a:rPr dirty="0"/>
              <a:t>, </a:t>
            </a:r>
            <a:r>
              <a:rPr dirty="0" err="1"/>
              <a:t>mesmo</a:t>
            </a:r>
            <a:r>
              <a:rPr dirty="0"/>
              <a:t> que a </a:t>
            </a:r>
            <a:r>
              <a:rPr dirty="0" err="1"/>
              <a:t>implantação</a:t>
            </a:r>
            <a:r>
              <a:rPr dirty="0"/>
              <a:t> </a:t>
            </a:r>
            <a:r>
              <a:rPr dirty="0" err="1"/>
              <a:t>seja</a:t>
            </a:r>
            <a:r>
              <a:rPr dirty="0"/>
              <a:t> </a:t>
            </a:r>
            <a:r>
              <a:rPr dirty="0" err="1"/>
              <a:t>terceirizada</a:t>
            </a:r>
            <a:r>
              <a:rPr dirty="0"/>
              <a:t>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9" name="Straight Connector 12"/>
          <p:cNvSpPr/>
          <p:nvPr/>
        </p:nvSpPr>
        <p:spPr>
          <a:xfrm>
            <a:off x="1621117" y="3978403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6365F20-D769-982C-5EC7-D9765044F2F1}"/>
              </a:ext>
            </a:extLst>
          </p:cNvPr>
          <p:cNvSpPr txBox="1"/>
          <p:nvPr/>
        </p:nvSpPr>
        <p:spPr>
          <a:xfrm>
            <a:off x="2930061" y="349996"/>
            <a:ext cx="7184071" cy="761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500"/>
              </a:lnSpc>
              <a:defRPr sz="4800" spc="-15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4200" dirty="0"/>
              <a:t>CONSTITUIÇÃO DA</a:t>
            </a:r>
            <a:r>
              <a:rPr sz="4200" dirty="0"/>
              <a:t> </a:t>
            </a:r>
            <a:r>
              <a:rPr lang="en-US" sz="4200" dirty="0"/>
              <a:t>EACE</a:t>
            </a:r>
            <a:endParaRPr sz="420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6E8431D-F735-955C-79B2-795CA2DD0B73}"/>
              </a:ext>
            </a:extLst>
          </p:cNvPr>
          <p:cNvSpPr txBox="1"/>
          <p:nvPr/>
        </p:nvSpPr>
        <p:spPr>
          <a:xfrm>
            <a:off x="2403142" y="626783"/>
            <a:ext cx="941295" cy="47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8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sz="4200" dirty="0"/>
              <a:t>1.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4897E4-7BA4-35B4-074C-CF78A225593C}"/>
              </a:ext>
            </a:extLst>
          </p:cNvPr>
          <p:cNvSpPr/>
          <p:nvPr/>
        </p:nvSpPr>
        <p:spPr>
          <a:xfrm>
            <a:off x="599384" y="4638719"/>
            <a:ext cx="1944303" cy="1058779"/>
          </a:xfrm>
          <a:prstGeom prst="rect">
            <a:avLst/>
          </a:prstGeom>
          <a:solidFill>
            <a:srgbClr val="639C4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07" name="Rectangle"/>
          <p:cNvSpPr/>
          <p:nvPr/>
        </p:nvSpPr>
        <p:spPr>
          <a:xfrm>
            <a:off x="5556101" y="3018381"/>
            <a:ext cx="2158149" cy="2235632"/>
          </a:xfrm>
          <a:prstGeom prst="rect">
            <a:avLst/>
          </a:prstGeom>
          <a:solidFill>
            <a:srgbClr val="FFFFFF"/>
          </a:solidFill>
          <a:ln w="1905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 anchor="ctr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08" name="Line"/>
          <p:cNvSpPr/>
          <p:nvPr/>
        </p:nvSpPr>
        <p:spPr>
          <a:xfrm flipV="1">
            <a:off x="2526384" y="5080055"/>
            <a:ext cx="568612" cy="10419"/>
          </a:xfrm>
          <a:prstGeom prst="line">
            <a:avLst/>
          </a:prstGeom>
          <a:ln w="1905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11" name="DIAGNÓSTICO (SGT Diagnóstico)"/>
          <p:cNvSpPr/>
          <p:nvPr/>
        </p:nvSpPr>
        <p:spPr>
          <a:xfrm>
            <a:off x="5659294" y="4525224"/>
            <a:ext cx="1951763" cy="61007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200">
                <a:solidFill>
                  <a:srgbClr val="FFFFFF"/>
                </a:solidFill>
                <a:latin typeface="Graphik Regular"/>
                <a:ea typeface="Graphik Regular"/>
                <a:cs typeface="Graphik Regular"/>
                <a:sym typeface="Graphik"/>
              </a:defRPr>
            </a:pPr>
            <a:r>
              <a:t>DIAGNÓSTICO</a:t>
            </a:r>
            <a:br/>
            <a:r>
              <a:t>(SGT Diagnóstico)</a:t>
            </a:r>
          </a:p>
        </p:txBody>
      </p:sp>
      <p:sp>
        <p:nvSpPr>
          <p:cNvPr id="312" name="TÉCNICO FINANCEIRO (SGT Financeiro)"/>
          <p:cNvSpPr/>
          <p:nvPr/>
        </p:nvSpPr>
        <p:spPr>
          <a:xfrm>
            <a:off x="5659293" y="3827611"/>
            <a:ext cx="1951765" cy="61717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200">
                <a:solidFill>
                  <a:srgbClr val="FFFFFF"/>
                </a:solidFill>
                <a:latin typeface="Graphik Regular"/>
                <a:ea typeface="Graphik Regular"/>
                <a:cs typeface="Graphik Regular"/>
                <a:sym typeface="Graphik"/>
              </a:defRPr>
            </a:pPr>
            <a:r>
              <a:t>TÉCNICO</a:t>
            </a:r>
            <a:br/>
            <a:r>
              <a:t>FINANCEIRO</a:t>
            </a:r>
            <a:br/>
            <a:r>
              <a:t>(SGT Financeiro) </a:t>
            </a:r>
          </a:p>
        </p:txBody>
      </p:sp>
      <p:sp>
        <p:nvSpPr>
          <p:cNvPr id="313" name="COMUNICAÇÕES (SGT Comunicações)"/>
          <p:cNvSpPr/>
          <p:nvPr/>
        </p:nvSpPr>
        <p:spPr>
          <a:xfrm>
            <a:off x="5659294" y="3137091"/>
            <a:ext cx="1951764" cy="61007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200">
                <a:solidFill>
                  <a:srgbClr val="FFFFFF"/>
                </a:solidFill>
                <a:latin typeface="Graphik Regular"/>
                <a:ea typeface="Graphik Regular"/>
                <a:cs typeface="Graphik Regular"/>
                <a:sym typeface="Graphik"/>
              </a:defRPr>
            </a:pPr>
            <a:r>
              <a:t>COMUNICAÇÕES</a:t>
            </a:r>
            <a:br/>
            <a:r>
              <a:t>(SGT Comunicações) </a:t>
            </a:r>
          </a:p>
        </p:txBody>
      </p:sp>
      <p:sp>
        <p:nvSpPr>
          <p:cNvPr id="314" name="TCU"/>
          <p:cNvSpPr/>
          <p:nvPr/>
        </p:nvSpPr>
        <p:spPr>
          <a:xfrm>
            <a:off x="2724346" y="1838226"/>
            <a:ext cx="1991273" cy="69839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endParaRPr/>
          </a:p>
        </p:txBody>
      </p:sp>
      <p:sp>
        <p:nvSpPr>
          <p:cNvPr id="315" name="ANATEL"/>
          <p:cNvSpPr/>
          <p:nvPr/>
        </p:nvSpPr>
        <p:spPr>
          <a:xfrm>
            <a:off x="5882371" y="1650269"/>
            <a:ext cx="1505609" cy="47426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endParaRPr/>
          </a:p>
        </p:txBody>
      </p:sp>
      <p:sp>
        <p:nvSpPr>
          <p:cNvPr id="316" name="GAPE"/>
          <p:cNvSpPr/>
          <p:nvPr/>
        </p:nvSpPr>
        <p:spPr>
          <a:xfrm>
            <a:off x="5882371" y="2224795"/>
            <a:ext cx="1505609" cy="47426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endParaRPr dirty="0"/>
          </a:p>
        </p:txBody>
      </p:sp>
      <p:sp>
        <p:nvSpPr>
          <p:cNvPr id="317" name="OPERADORAS"/>
          <p:cNvSpPr/>
          <p:nvPr/>
        </p:nvSpPr>
        <p:spPr>
          <a:xfrm>
            <a:off x="595654" y="4429894"/>
            <a:ext cx="1951763" cy="482786"/>
          </a:xfrm>
          <a:prstGeom prst="rect">
            <a:avLst/>
          </a:prstGeom>
          <a:solidFill>
            <a:srgbClr val="649B4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t>OPERADORA</a:t>
            </a:r>
            <a:r>
              <a:rPr lang="pt-PT"/>
              <a:t>S</a:t>
            </a:r>
            <a:endParaRPr/>
          </a:p>
        </p:txBody>
      </p:sp>
      <p:sp>
        <p:nvSpPr>
          <p:cNvPr id="319" name="AUDITORIA EXTERNA"/>
          <p:cNvSpPr/>
          <p:nvPr/>
        </p:nvSpPr>
        <p:spPr>
          <a:xfrm>
            <a:off x="3107726" y="5799657"/>
            <a:ext cx="1951763" cy="639522"/>
          </a:xfrm>
          <a:prstGeom prst="rect">
            <a:avLst/>
          </a:prstGeom>
          <a:solidFill>
            <a:srgbClr val="FFA8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r>
              <a:rPr b="1" dirty="0"/>
              <a:t>AUDITORIA EXTERNA</a:t>
            </a:r>
          </a:p>
        </p:txBody>
      </p:sp>
      <p:grpSp>
        <p:nvGrpSpPr>
          <p:cNvPr id="322" name="Group"/>
          <p:cNvGrpSpPr/>
          <p:nvPr/>
        </p:nvGrpSpPr>
        <p:grpSpPr>
          <a:xfrm>
            <a:off x="9100922" y="2734639"/>
            <a:ext cx="2506628" cy="1031001"/>
            <a:chOff x="0" y="0"/>
            <a:chExt cx="2506627" cy="1030999"/>
          </a:xfrm>
        </p:grpSpPr>
        <p:sp>
          <p:nvSpPr>
            <p:cNvPr id="320" name="Rectangle"/>
            <p:cNvSpPr/>
            <p:nvPr/>
          </p:nvSpPr>
          <p:spPr>
            <a:xfrm>
              <a:off x="0" y="0"/>
              <a:ext cx="2506628" cy="1031000"/>
            </a:xfrm>
            <a:prstGeom prst="rect">
              <a:avLst/>
            </a:prstGeom>
            <a:solidFill>
              <a:schemeClr val="accent1">
                <a:satOff val="-3547"/>
                <a:lumOff val="-10352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lnSpc>
                  <a:spcPct val="100000"/>
                </a:lnSpc>
                <a:defRPr sz="18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321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9124" y="177790"/>
              <a:ext cx="1988378" cy="6754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3" name="Line"/>
          <p:cNvSpPr/>
          <p:nvPr/>
        </p:nvSpPr>
        <p:spPr>
          <a:xfrm>
            <a:off x="4752801" y="2196951"/>
            <a:ext cx="1057801" cy="1"/>
          </a:xfrm>
          <a:prstGeom prst="line">
            <a:avLst/>
          </a:prstGeom>
          <a:ln w="1905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0" name="Connection Line"/>
          <p:cNvSpPr/>
          <p:nvPr/>
        </p:nvSpPr>
        <p:spPr>
          <a:xfrm rot="249260">
            <a:off x="5048932" y="3620487"/>
            <a:ext cx="5896590" cy="2007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531" extrusionOk="0">
                <a:moveTo>
                  <a:pt x="0" y="16965"/>
                </a:moveTo>
                <a:cubicBezTo>
                  <a:pt x="12228" y="21600"/>
                  <a:pt x="19428" y="15945"/>
                  <a:pt x="21600" y="0"/>
                </a:cubicBezTo>
              </a:path>
            </a:pathLst>
          </a:custGeom>
          <a:ln w="19050">
            <a:solidFill>
              <a:schemeClr val="accent1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31" name="Connection Line"/>
          <p:cNvSpPr/>
          <p:nvPr/>
        </p:nvSpPr>
        <p:spPr>
          <a:xfrm>
            <a:off x="7473081" y="1556606"/>
            <a:ext cx="3312191" cy="106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878" extrusionOk="0">
                <a:moveTo>
                  <a:pt x="0" y="6061"/>
                </a:moveTo>
                <a:cubicBezTo>
                  <a:pt x="6760" y="-4722"/>
                  <a:pt x="13960" y="-1116"/>
                  <a:pt x="21600" y="16878"/>
                </a:cubicBezTo>
              </a:path>
            </a:pathLst>
          </a:custGeom>
          <a:ln w="19050">
            <a:solidFill>
              <a:schemeClr val="accent1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32" name="Connection Line"/>
          <p:cNvSpPr/>
          <p:nvPr/>
        </p:nvSpPr>
        <p:spPr>
          <a:xfrm>
            <a:off x="7723832" y="3934769"/>
            <a:ext cx="2245741" cy="709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14" extrusionOk="0">
                <a:moveTo>
                  <a:pt x="0" y="14993"/>
                </a:moveTo>
                <a:cubicBezTo>
                  <a:pt x="9990" y="21600"/>
                  <a:pt x="17190" y="16602"/>
                  <a:pt x="21600" y="0"/>
                </a:cubicBezTo>
              </a:path>
            </a:pathLst>
          </a:custGeom>
          <a:ln w="19050">
            <a:solidFill>
              <a:schemeClr val="accent1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33" name="Connection Line"/>
          <p:cNvSpPr/>
          <p:nvPr/>
        </p:nvSpPr>
        <p:spPr>
          <a:xfrm>
            <a:off x="7464774" y="2067668"/>
            <a:ext cx="2485465" cy="516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38" extrusionOk="0">
                <a:moveTo>
                  <a:pt x="0" y="13237"/>
                </a:moveTo>
                <a:cubicBezTo>
                  <a:pt x="8274" y="-5362"/>
                  <a:pt x="15474" y="-4362"/>
                  <a:pt x="21600" y="16238"/>
                </a:cubicBezTo>
              </a:path>
            </a:pathLst>
          </a:custGeom>
          <a:ln w="19050">
            <a:solidFill>
              <a:schemeClr val="accent1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34" name="Connection Line"/>
          <p:cNvSpPr/>
          <p:nvPr/>
        </p:nvSpPr>
        <p:spPr>
          <a:xfrm>
            <a:off x="5134902" y="4022708"/>
            <a:ext cx="6265867" cy="2156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854" extrusionOk="0">
                <a:moveTo>
                  <a:pt x="0" y="19453"/>
                </a:moveTo>
                <a:cubicBezTo>
                  <a:pt x="12408" y="21600"/>
                  <a:pt x="19608" y="15116"/>
                  <a:pt x="21600" y="0"/>
                </a:cubicBezTo>
              </a:path>
            </a:pathLst>
          </a:custGeom>
          <a:ln w="19050">
            <a:solidFill>
              <a:schemeClr val="accent1"/>
            </a:solidFill>
            <a:custDash>
              <a:ds d="200000" sp="200000"/>
            </a:custDash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329" name="Line"/>
          <p:cNvSpPr/>
          <p:nvPr/>
        </p:nvSpPr>
        <p:spPr>
          <a:xfrm flipV="1">
            <a:off x="6635175" y="2734639"/>
            <a:ext cx="1" cy="238641"/>
          </a:xfrm>
          <a:prstGeom prst="line">
            <a:avLst/>
          </a:prstGeom>
          <a:ln w="19050">
            <a:solidFill>
              <a:schemeClr val="accent1"/>
            </a:solidFill>
            <a:custDash>
              <a:ds d="200000" sp="200000"/>
            </a:custDash>
            <a:miter lim="400000"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7C6AB6-6AD5-5599-06C6-761BF2C61151}"/>
              </a:ext>
            </a:extLst>
          </p:cNvPr>
          <p:cNvSpPr txBox="1"/>
          <p:nvPr/>
        </p:nvSpPr>
        <p:spPr>
          <a:xfrm>
            <a:off x="3489560" y="349996"/>
            <a:ext cx="6283086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800" spc="-150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4200" dirty="0"/>
              <a:t>CONTROLES EXTERNOS</a:t>
            </a:r>
            <a:endParaRPr sz="4200" dirty="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53962381-E80F-78EB-2BAE-6F340D8C1450}"/>
              </a:ext>
            </a:extLst>
          </p:cNvPr>
          <p:cNvSpPr txBox="1"/>
          <p:nvPr/>
        </p:nvSpPr>
        <p:spPr>
          <a:xfrm>
            <a:off x="2962640" y="604481"/>
            <a:ext cx="941295" cy="47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8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sz="4200" dirty="0"/>
              <a:t>2</a:t>
            </a:r>
            <a:r>
              <a:rPr sz="42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3A36B2-4AAA-28C1-3CBB-FFF807505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743" b="1811"/>
          <a:stretch/>
        </p:blipFill>
        <p:spPr>
          <a:xfrm>
            <a:off x="907959" y="4921214"/>
            <a:ext cx="1327153" cy="259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7C7801-9D88-89B2-BA8D-BD519B30FE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65" r="-581" b="4760"/>
          <a:stretch/>
        </p:blipFill>
        <p:spPr>
          <a:xfrm>
            <a:off x="865168" y="5259483"/>
            <a:ext cx="1412734" cy="234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9D2E4F-8378-7408-A322-74D24DBA90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750" r="-5064" b="16998"/>
          <a:stretch/>
        </p:blipFill>
        <p:spPr>
          <a:xfrm>
            <a:off x="6090744" y="1712273"/>
            <a:ext cx="1150883" cy="337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E843E1-EC8D-B4F8-E463-25EBC0C8D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227" y="2301766"/>
            <a:ext cx="1291897" cy="317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C7059C-98C1-6F74-2C4B-1B1805814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9812" y="1960776"/>
            <a:ext cx="1780341" cy="4286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441D055-557F-1122-D1B4-CDFC1503F76D}"/>
              </a:ext>
            </a:extLst>
          </p:cNvPr>
          <p:cNvSpPr/>
          <p:nvPr/>
        </p:nvSpPr>
        <p:spPr>
          <a:xfrm>
            <a:off x="3105150" y="4630863"/>
            <a:ext cx="1949450" cy="1058779"/>
          </a:xfrm>
          <a:prstGeom prst="rect">
            <a:avLst/>
          </a:prstGeom>
          <a:solidFill>
            <a:srgbClr val="639C4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15" name="OPERADORAS">
            <a:extLst>
              <a:ext uri="{FF2B5EF4-FFF2-40B4-BE49-F238E27FC236}">
                <a16:creationId xmlns:a16="http://schemas.microsoft.com/office/drawing/2014/main" id="{C66108F0-2F0B-6EA9-FF78-B31F4CB19A33}"/>
              </a:ext>
            </a:extLst>
          </p:cNvPr>
          <p:cNvSpPr/>
          <p:nvPr/>
        </p:nvSpPr>
        <p:spPr>
          <a:xfrm>
            <a:off x="3104757" y="4422038"/>
            <a:ext cx="1951763" cy="482786"/>
          </a:xfrm>
          <a:prstGeom prst="rect">
            <a:avLst/>
          </a:prstGeom>
          <a:solidFill>
            <a:srgbClr val="649B4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 algn="ctr">
              <a:lnSpc>
                <a:spcPct val="100000"/>
              </a:lnSpc>
              <a:defRPr sz="16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rPr lang="en-US" sz="1400"/>
              <a:t>CONSELHO FISCAL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506326-4488-7F60-26DA-A8AEC4A5E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743" b="1811"/>
          <a:stretch/>
        </p:blipFill>
        <p:spPr>
          <a:xfrm>
            <a:off x="3417062" y="4913358"/>
            <a:ext cx="1327153" cy="2593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7D0EF8-52D6-067E-036B-DB98AF59D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65" r="-581" b="4760"/>
          <a:stretch/>
        </p:blipFill>
        <p:spPr>
          <a:xfrm>
            <a:off x="3374271" y="5251627"/>
            <a:ext cx="1412734" cy="23493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 Placeholder 2"/>
          <p:cNvSpPr txBox="1"/>
          <p:nvPr/>
        </p:nvSpPr>
        <p:spPr>
          <a:xfrm>
            <a:off x="2858317" y="278223"/>
            <a:ext cx="8043045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DIRETRIZES DO </a:t>
            </a:r>
            <a:r>
              <a:rPr dirty="0"/>
              <a:t>PROJETO PILOTO</a:t>
            </a:r>
          </a:p>
        </p:txBody>
      </p:sp>
      <p:sp>
        <p:nvSpPr>
          <p:cNvPr id="326" name="TextBox 9"/>
          <p:cNvSpPr txBox="1"/>
          <p:nvPr/>
        </p:nvSpPr>
        <p:spPr>
          <a:xfrm>
            <a:off x="2302866" y="537338"/>
            <a:ext cx="651324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3</a:t>
            </a:r>
            <a:r>
              <a:rPr dirty="0"/>
              <a:t>.</a:t>
            </a:r>
          </a:p>
        </p:txBody>
      </p:sp>
      <p:sp>
        <p:nvSpPr>
          <p:cNvPr id="3" name="CaixaDeTexto 3">
            <a:extLst>
              <a:ext uri="{FF2B5EF4-FFF2-40B4-BE49-F238E27FC236}">
                <a16:creationId xmlns:a16="http://schemas.microsoft.com/office/drawing/2014/main" id="{771B4546-6F78-AD4E-849A-3510BA335BA4}"/>
              </a:ext>
            </a:extLst>
          </p:cNvPr>
          <p:cNvSpPr txBox="1"/>
          <p:nvPr/>
        </p:nvSpPr>
        <p:spPr>
          <a:xfrm>
            <a:off x="2668494" y="3739896"/>
            <a:ext cx="5818429" cy="1289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2600"/>
              </a:lnSpc>
              <a:defRPr sz="1400"/>
            </a:pPr>
            <a:r>
              <a:rPr b="1" dirty="0"/>
              <a:t>A</a:t>
            </a:r>
            <a:r>
              <a:rPr dirty="0"/>
              <a:t> - 1 Mbps/</a:t>
            </a:r>
            <a:r>
              <a:rPr dirty="0" err="1"/>
              <a:t>aluno</a:t>
            </a:r>
            <a:r>
              <a:rPr dirty="0"/>
              <a:t>, </a:t>
            </a:r>
            <a:r>
              <a:rPr dirty="0" err="1"/>
              <a:t>considerando</a:t>
            </a:r>
            <a:r>
              <a:rPr dirty="0"/>
              <a:t> o </a:t>
            </a:r>
            <a:r>
              <a:rPr dirty="0" err="1"/>
              <a:t>número</a:t>
            </a:r>
            <a:r>
              <a:rPr dirty="0"/>
              <a:t> de </a:t>
            </a:r>
            <a:r>
              <a:rPr dirty="0" err="1"/>
              <a:t>estudantes</a:t>
            </a:r>
            <a:r>
              <a:rPr dirty="0"/>
              <a:t> </a:t>
            </a:r>
            <a:r>
              <a:rPr dirty="0" err="1"/>
              <a:t>matriculados</a:t>
            </a:r>
            <a:r>
              <a:rPr dirty="0"/>
              <a:t> no </a:t>
            </a:r>
            <a:r>
              <a:rPr dirty="0" err="1"/>
              <a:t>maior</a:t>
            </a:r>
            <a:r>
              <a:rPr dirty="0"/>
              <a:t> </a:t>
            </a:r>
            <a:r>
              <a:rPr dirty="0" err="1"/>
              <a:t>turno</a:t>
            </a:r>
            <a:r>
              <a:rPr dirty="0"/>
              <a:t> e no </a:t>
            </a:r>
            <a:r>
              <a:rPr dirty="0" err="1"/>
              <a:t>mínimo</a:t>
            </a:r>
            <a:r>
              <a:rPr dirty="0"/>
              <a:t> 50 Mbps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escola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ts val="2600"/>
              </a:lnSpc>
              <a:defRPr sz="1400"/>
            </a:pPr>
            <a:r>
              <a:rPr b="1" dirty="0"/>
              <a:t>B</a:t>
            </a:r>
            <a:r>
              <a:rPr dirty="0"/>
              <a:t> - 100 Mbps para </a:t>
            </a:r>
            <a:r>
              <a:rPr dirty="0" err="1"/>
              <a:t>escolas</a:t>
            </a:r>
            <a:r>
              <a:rPr dirty="0"/>
              <a:t> de 200 a 499 </a:t>
            </a:r>
            <a:r>
              <a:rPr dirty="0" err="1"/>
              <a:t>matrículas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ts val="2600"/>
              </a:lnSpc>
              <a:defRPr sz="1400"/>
            </a:pPr>
            <a:r>
              <a:rPr b="1" dirty="0"/>
              <a:t>C</a:t>
            </a:r>
            <a:r>
              <a:rPr dirty="0"/>
              <a:t> - 200 Mbps para </a:t>
            </a:r>
            <a:r>
              <a:rPr dirty="0" err="1"/>
              <a:t>escolas</a:t>
            </a:r>
            <a:r>
              <a:rPr dirty="0"/>
              <a:t> com 500 </a:t>
            </a:r>
            <a:r>
              <a:rPr dirty="0" err="1"/>
              <a:t>matrículas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mais</a:t>
            </a:r>
            <a:endParaRPr dirty="0"/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51B9995-E86C-B8D3-492B-A5D50D686EE9}"/>
              </a:ext>
            </a:extLst>
          </p:cNvPr>
          <p:cNvSpPr txBox="1"/>
          <p:nvPr/>
        </p:nvSpPr>
        <p:spPr>
          <a:xfrm>
            <a:off x="1559261" y="182561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600" dirty="0"/>
              <a:t>PREMISSAS PORTARIA ANATEL Nº 2347/2022</a:t>
            </a:r>
            <a:endParaRPr sz="2600" dirty="0"/>
          </a:p>
        </p:txBody>
      </p:sp>
      <p:sp>
        <p:nvSpPr>
          <p:cNvPr id="5" name="Straight Connector 12">
            <a:extLst>
              <a:ext uri="{FF2B5EF4-FFF2-40B4-BE49-F238E27FC236}">
                <a16:creationId xmlns:a16="http://schemas.microsoft.com/office/drawing/2014/main" id="{F5AFA589-03EA-90FE-EC60-F354EEA2A347}"/>
              </a:ext>
            </a:extLst>
          </p:cNvPr>
          <p:cNvSpPr/>
          <p:nvPr/>
        </p:nvSpPr>
        <p:spPr>
          <a:xfrm>
            <a:off x="1621117" y="2278647"/>
            <a:ext cx="9298243" cy="1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C3FE651-5559-095A-0DC6-ECC04658CD55}"/>
              </a:ext>
            </a:extLst>
          </p:cNvPr>
          <p:cNvSpPr txBox="1"/>
          <p:nvPr/>
        </p:nvSpPr>
        <p:spPr>
          <a:xfrm>
            <a:off x="1559261" y="2420888"/>
            <a:ext cx="8884902" cy="74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1800" dirty="0"/>
              <a:t>PRIORIDADE DE CONEXÃO POR FIBRA</a:t>
            </a:r>
          </a:p>
          <a:p>
            <a:r>
              <a:rPr lang="en-US" sz="1800" dirty="0"/>
              <a:t>BANDA </a:t>
            </a:r>
            <a:r>
              <a:rPr lang="en-US" sz="1800" dirty="0" err="1"/>
              <a:t>LARGA</a:t>
            </a:r>
            <a:r>
              <a:rPr lang="en-US" sz="1800" dirty="0"/>
              <a:t> </a:t>
            </a:r>
            <a:r>
              <a:rPr lang="en-US" sz="1800" dirty="0" err="1"/>
              <a:t>EM</a:t>
            </a:r>
            <a:r>
              <a:rPr lang="en-US" sz="1800" dirty="0"/>
              <a:t> </a:t>
            </a:r>
            <a:r>
              <a:rPr lang="en-US" sz="1800" dirty="0" err="1"/>
              <a:t>ALTA</a:t>
            </a:r>
            <a:r>
              <a:rPr lang="en-US" sz="1800" dirty="0"/>
              <a:t> </a:t>
            </a:r>
            <a:r>
              <a:rPr lang="en-US" sz="1800" dirty="0" err="1"/>
              <a:t>VELOCIDADE</a:t>
            </a:r>
            <a:r>
              <a:rPr lang="en-US" sz="1800" dirty="0"/>
              <a:t>: 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4A15753F-1930-3CF9-3AF6-F21AD3EA888B}"/>
              </a:ext>
            </a:extLst>
          </p:cNvPr>
          <p:cNvSpPr/>
          <p:nvPr/>
        </p:nvSpPr>
        <p:spPr>
          <a:xfrm flipV="1">
            <a:off x="2495069" y="3727949"/>
            <a:ext cx="0" cy="1376485"/>
          </a:xfrm>
          <a:prstGeom prst="line">
            <a:avLst/>
          </a:prstGeom>
          <a:ln w="9525">
            <a:solidFill>
              <a:srgbClr val="0195D6"/>
            </a:solidFill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301281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aixaDeTexto 3"/>
          <p:cNvSpPr txBox="1"/>
          <p:nvPr/>
        </p:nvSpPr>
        <p:spPr>
          <a:xfrm>
            <a:off x="1603282" y="3122825"/>
            <a:ext cx="9612406" cy="269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>
              <a:lnSpc>
                <a:spcPts val="1800"/>
              </a:lnSpc>
              <a:spcBef>
                <a:spcPts val="800"/>
              </a:spcBef>
              <a:spcAft>
                <a:spcPts val="1400"/>
              </a:spcAft>
              <a:defRPr sz="1800" cap="all" spc="-53"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rPr sz="1500" dirty="0"/>
              <a:t>TIPO DE PROJETO:</a:t>
            </a:r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60421" indent="-160421" algn="just">
              <a:lnSpc>
                <a:spcPts val="2000"/>
              </a:lnSpc>
              <a:spcAft>
                <a:spcPts val="1000"/>
              </a:spcAft>
              <a:buClr>
                <a:schemeClr val="accent5">
                  <a:satOff val="-19091"/>
                  <a:lumOff val="-11921"/>
                </a:schemeClr>
              </a:buClr>
              <a:buSzPct val="100000"/>
              <a:buChar char="‣"/>
              <a:defRPr sz="1600"/>
            </a:pPr>
            <a:r>
              <a:rPr sz="1400" b="1" dirty="0" err="1"/>
              <a:t>Instalação</a:t>
            </a:r>
            <a:r>
              <a:rPr sz="1400" b="1" dirty="0"/>
              <a:t> de rede de internet</a:t>
            </a:r>
            <a:r>
              <a:rPr sz="1400" dirty="0"/>
              <a:t> </a:t>
            </a:r>
            <a:r>
              <a:rPr sz="1400" dirty="0" err="1"/>
              <a:t>até</a:t>
            </a:r>
            <a:r>
              <a:rPr sz="1400" dirty="0"/>
              <a:t> </a:t>
            </a:r>
            <a:r>
              <a:rPr sz="1400" dirty="0" err="1"/>
              <a:t>escola</a:t>
            </a:r>
            <a:r>
              <a:rPr sz="1400" dirty="0"/>
              <a:t> e </a:t>
            </a:r>
            <a:r>
              <a:rPr sz="1400" dirty="0" err="1"/>
              <a:t>ativação</a:t>
            </a:r>
            <a:r>
              <a:rPr sz="1400" dirty="0"/>
              <a:t> de rede </a:t>
            </a:r>
            <a:r>
              <a:rPr sz="1400" dirty="0" err="1"/>
              <a:t>elétrica</a:t>
            </a:r>
            <a:r>
              <a:rPr sz="1400" dirty="0"/>
              <a:t>, </a:t>
            </a:r>
            <a:r>
              <a:rPr sz="1400" dirty="0" err="1"/>
              <a:t>por</a:t>
            </a:r>
            <a:r>
              <a:rPr sz="1400" dirty="0"/>
              <a:t> </a:t>
            </a:r>
            <a:r>
              <a:rPr sz="1400" dirty="0" err="1"/>
              <a:t>meio</a:t>
            </a:r>
            <a:r>
              <a:rPr sz="1400" dirty="0"/>
              <a:t> de </a:t>
            </a:r>
            <a:r>
              <a:rPr sz="1400" dirty="0" err="1"/>
              <a:t>painéis</a:t>
            </a:r>
            <a:r>
              <a:rPr sz="1400" dirty="0"/>
              <a:t> </a:t>
            </a:r>
            <a:r>
              <a:rPr sz="1400" dirty="0" err="1"/>
              <a:t>solares</a:t>
            </a:r>
            <a:r>
              <a:rPr sz="1400" dirty="0"/>
              <a:t>,</a:t>
            </a:r>
            <a:br>
              <a:rPr lang="pt-PT" sz="1400" dirty="0"/>
            </a:br>
            <a:r>
              <a:rPr sz="1400" dirty="0"/>
              <a:t>no </a:t>
            </a:r>
            <a:r>
              <a:rPr sz="1400" dirty="0" err="1"/>
              <a:t>caso</a:t>
            </a:r>
            <a:r>
              <a:rPr sz="1400" dirty="0"/>
              <a:t> de </a:t>
            </a:r>
            <a:r>
              <a:rPr sz="1400" dirty="0" err="1"/>
              <a:t>ausência</a:t>
            </a:r>
            <a:r>
              <a:rPr sz="1400" dirty="0"/>
              <a:t> de </a:t>
            </a:r>
            <a:r>
              <a:rPr sz="1400" dirty="0" err="1"/>
              <a:t>energia</a:t>
            </a:r>
            <a:r>
              <a:rPr sz="1400" dirty="0"/>
              <a:t> </a:t>
            </a:r>
            <a:r>
              <a:rPr sz="1400" dirty="0" err="1"/>
              <a:t>elétrica</a:t>
            </a:r>
            <a:r>
              <a:rPr sz="1400" dirty="0"/>
              <a:t>.</a:t>
            </a:r>
          </a:p>
          <a:p>
            <a:pPr marL="160421" indent="-160421" algn="just">
              <a:lnSpc>
                <a:spcPts val="2000"/>
              </a:lnSpc>
              <a:spcAft>
                <a:spcPts val="1000"/>
              </a:spcAft>
              <a:buClr>
                <a:schemeClr val="accent5">
                  <a:satOff val="-19091"/>
                  <a:lumOff val="-11921"/>
                </a:schemeClr>
              </a:buClr>
              <a:buSzPct val="100000"/>
              <a:buChar char="‣"/>
              <a:defRPr sz="1600"/>
            </a:pPr>
            <a:r>
              <a:rPr sz="1400" b="1" dirty="0"/>
              <a:t>Prover </a:t>
            </a:r>
            <a:r>
              <a:rPr sz="1400" b="1" dirty="0" err="1"/>
              <a:t>banda</a:t>
            </a:r>
            <a:r>
              <a:rPr sz="1400" b="1" dirty="0"/>
              <a:t> </a:t>
            </a:r>
            <a:r>
              <a:rPr sz="1400" b="1" dirty="0" err="1"/>
              <a:t>larga</a:t>
            </a:r>
            <a:r>
              <a:rPr sz="1400" dirty="0"/>
              <a:t> com a </a:t>
            </a:r>
            <a:r>
              <a:rPr sz="1400" dirty="0" err="1"/>
              <a:t>qualidade</a:t>
            </a:r>
            <a:r>
              <a:rPr sz="1400" dirty="0"/>
              <a:t> e </a:t>
            </a:r>
            <a:r>
              <a:rPr sz="1400" dirty="0" err="1"/>
              <a:t>velocidade</a:t>
            </a:r>
            <a:r>
              <a:rPr sz="1400" dirty="0"/>
              <a:t> </a:t>
            </a:r>
            <a:r>
              <a:rPr sz="1400" dirty="0" err="1"/>
              <a:t>necessárias</a:t>
            </a:r>
            <a:r>
              <a:rPr sz="1400" dirty="0"/>
              <a:t> para o </a:t>
            </a:r>
            <a:r>
              <a:rPr sz="1400" dirty="0" err="1"/>
              <a:t>uso</a:t>
            </a:r>
            <a:r>
              <a:rPr sz="1400" dirty="0"/>
              <a:t> </a:t>
            </a:r>
            <a:r>
              <a:rPr sz="1400" dirty="0" err="1"/>
              <a:t>pedagógico</a:t>
            </a:r>
            <a:r>
              <a:rPr lang="pt-PT" sz="1400" dirty="0"/>
              <a:t>.</a:t>
            </a:r>
            <a:endParaRPr sz="1400" dirty="0"/>
          </a:p>
          <a:p>
            <a:pPr marL="160421" indent="-160421" algn="just">
              <a:lnSpc>
                <a:spcPts val="2000"/>
              </a:lnSpc>
              <a:spcAft>
                <a:spcPts val="1000"/>
              </a:spcAft>
              <a:buClr>
                <a:schemeClr val="accent5">
                  <a:satOff val="-19091"/>
                  <a:lumOff val="-11921"/>
                </a:schemeClr>
              </a:buClr>
              <a:buSzPct val="100000"/>
              <a:buChar char="‣"/>
              <a:defRPr sz="1600"/>
            </a:pPr>
            <a:r>
              <a:rPr sz="1400" b="1" dirty="0"/>
              <a:t>Wi-Fi </a:t>
            </a:r>
            <a:r>
              <a:rPr sz="1400" b="1" dirty="0" err="1"/>
              <a:t>em</a:t>
            </a:r>
            <a:r>
              <a:rPr sz="1400" b="1" dirty="0"/>
              <a:t> </a:t>
            </a:r>
            <a:r>
              <a:rPr sz="1400" b="1" dirty="0" err="1"/>
              <a:t>todas</a:t>
            </a:r>
            <a:r>
              <a:rPr sz="1400" b="1" dirty="0"/>
              <a:t> as </a:t>
            </a:r>
            <a:r>
              <a:rPr sz="1400" b="1" dirty="0" err="1"/>
              <a:t>áreas</a:t>
            </a:r>
            <a:r>
              <a:rPr sz="1400" b="1" dirty="0"/>
              <a:t> das </a:t>
            </a:r>
            <a:r>
              <a:rPr sz="1400" b="1" dirty="0" err="1"/>
              <a:t>escolas</a:t>
            </a:r>
            <a:r>
              <a:rPr sz="1400" dirty="0"/>
              <a:t>, </a:t>
            </a:r>
            <a:r>
              <a:rPr sz="1400" dirty="0" err="1"/>
              <a:t>incluindo</a:t>
            </a:r>
            <a:r>
              <a:rPr sz="1400" dirty="0"/>
              <a:t> </a:t>
            </a:r>
            <a:r>
              <a:rPr sz="1400" dirty="0" err="1"/>
              <a:t>pátios</a:t>
            </a:r>
            <a:r>
              <a:rPr sz="1400" dirty="0"/>
              <a:t>, </a:t>
            </a:r>
            <a:r>
              <a:rPr sz="1400" dirty="0" err="1"/>
              <a:t>salas</a:t>
            </a:r>
            <a:r>
              <a:rPr sz="1400" dirty="0"/>
              <a:t> </a:t>
            </a:r>
            <a:r>
              <a:rPr sz="1400" dirty="0" err="1"/>
              <a:t>multiuso</a:t>
            </a:r>
            <a:r>
              <a:rPr sz="1400" dirty="0"/>
              <a:t> e </a:t>
            </a:r>
            <a:r>
              <a:rPr sz="1400" dirty="0" err="1"/>
              <a:t>setor</a:t>
            </a:r>
            <a:r>
              <a:rPr sz="1400" dirty="0"/>
              <a:t> </a:t>
            </a:r>
            <a:r>
              <a:rPr sz="1400" dirty="0" err="1"/>
              <a:t>administrativo</a:t>
            </a:r>
            <a:r>
              <a:rPr lang="pt-PT" sz="1400" dirty="0"/>
              <a:t>.</a:t>
            </a:r>
            <a:endParaRPr sz="1400" dirty="0"/>
          </a:p>
          <a:p>
            <a:pPr marL="160421" indent="-160421" algn="just">
              <a:lnSpc>
                <a:spcPts val="2000"/>
              </a:lnSpc>
              <a:spcAft>
                <a:spcPts val="1000"/>
              </a:spcAft>
              <a:buClr>
                <a:schemeClr val="accent5">
                  <a:satOff val="-19091"/>
                  <a:lumOff val="-11921"/>
                </a:schemeClr>
              </a:buClr>
              <a:buSzPct val="100000"/>
              <a:buChar char="‣"/>
              <a:defRPr sz="1600"/>
            </a:pPr>
            <a:r>
              <a:rPr sz="1400" dirty="0" err="1"/>
              <a:t>F</a:t>
            </a:r>
            <a:r>
              <a:rPr sz="1400" b="1" dirty="0" err="1"/>
              <a:t>ornecimento</a:t>
            </a:r>
            <a:r>
              <a:rPr sz="1400" b="1" dirty="0"/>
              <a:t> de kits de </a:t>
            </a:r>
            <a:r>
              <a:rPr sz="1400" b="1" dirty="0" err="1"/>
              <a:t>informática</a:t>
            </a:r>
            <a:r>
              <a:rPr sz="1400" dirty="0"/>
              <a:t> </a:t>
            </a:r>
            <a:r>
              <a:rPr sz="1400" dirty="0" err="1"/>
              <a:t>composto</a:t>
            </a:r>
            <a:r>
              <a:rPr sz="1400" dirty="0"/>
              <a:t> </a:t>
            </a:r>
            <a:r>
              <a:rPr sz="1400" dirty="0" err="1"/>
              <a:t>por</a:t>
            </a:r>
            <a:r>
              <a:rPr sz="1400" dirty="0"/>
              <a:t> notebooks para </a:t>
            </a:r>
            <a:r>
              <a:rPr sz="1400" dirty="0" err="1"/>
              <a:t>alunos</a:t>
            </a:r>
            <a:r>
              <a:rPr sz="1400" dirty="0"/>
              <a:t> e </a:t>
            </a:r>
            <a:r>
              <a:rPr sz="1400" dirty="0" err="1"/>
              <a:t>professores</a:t>
            </a:r>
            <a:r>
              <a:rPr sz="1400" dirty="0"/>
              <a:t>, </a:t>
            </a:r>
            <a:r>
              <a:rPr sz="1400" dirty="0" err="1"/>
              <a:t>telas</a:t>
            </a:r>
            <a:r>
              <a:rPr sz="1400" dirty="0"/>
              <a:t> e </a:t>
            </a:r>
            <a:r>
              <a:rPr sz="1400" dirty="0" err="1"/>
              <a:t>projetores</a:t>
            </a:r>
            <a:r>
              <a:rPr sz="1400" dirty="0"/>
              <a:t>, e </a:t>
            </a:r>
            <a:r>
              <a:rPr sz="1400" dirty="0" err="1"/>
              <a:t>carrinhos</a:t>
            </a:r>
            <a:r>
              <a:rPr sz="1400" dirty="0"/>
              <a:t> de </a:t>
            </a:r>
            <a:r>
              <a:rPr sz="1400" dirty="0" err="1"/>
              <a:t>armazenamento</a:t>
            </a:r>
            <a:r>
              <a:rPr sz="1400" dirty="0"/>
              <a:t>.</a:t>
            </a:r>
          </a:p>
          <a:p>
            <a:pPr marL="160421" indent="-160421" algn="just">
              <a:lnSpc>
                <a:spcPts val="2000"/>
              </a:lnSpc>
              <a:spcAft>
                <a:spcPts val="1000"/>
              </a:spcAft>
              <a:buClr>
                <a:schemeClr val="accent5">
                  <a:satOff val="-19091"/>
                  <a:lumOff val="-11921"/>
                </a:schemeClr>
              </a:buClr>
              <a:buSzPct val="100000"/>
              <a:buChar char="‣"/>
              <a:defRPr sz="1600"/>
            </a:pPr>
            <a:r>
              <a:rPr sz="1400" b="1" dirty="0" err="1"/>
              <a:t>Capacitação</a:t>
            </a:r>
            <a:r>
              <a:rPr sz="1400" b="1" dirty="0"/>
              <a:t> de </a:t>
            </a:r>
            <a:r>
              <a:rPr sz="1400" b="1" dirty="0" err="1"/>
              <a:t>professores</a:t>
            </a:r>
            <a:r>
              <a:rPr sz="1400" dirty="0"/>
              <a:t> para </a:t>
            </a:r>
            <a:r>
              <a:rPr sz="1400" dirty="0" err="1"/>
              <a:t>uso</a:t>
            </a:r>
            <a:r>
              <a:rPr sz="1400" dirty="0"/>
              <a:t> dos </a:t>
            </a:r>
            <a:r>
              <a:rPr sz="1400" dirty="0" err="1"/>
              <a:t>equipamentos</a:t>
            </a:r>
            <a:r>
              <a:rPr sz="1400" dirty="0"/>
              <a:t> e das ferramentas </a:t>
            </a:r>
            <a:r>
              <a:rPr sz="1400" dirty="0" err="1"/>
              <a:t>computacionais</a:t>
            </a:r>
            <a:r>
              <a:rPr lang="pt-PT" sz="1400" dirty="0"/>
              <a:t>.</a:t>
            </a:r>
            <a:endParaRPr sz="14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425318-82B2-4B79-C585-D43A9C80B10A}"/>
              </a:ext>
            </a:extLst>
          </p:cNvPr>
          <p:cNvSpPr txBox="1"/>
          <p:nvPr/>
        </p:nvSpPr>
        <p:spPr>
          <a:xfrm>
            <a:off x="2858317" y="278223"/>
            <a:ext cx="8043045" cy="738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dirty="0"/>
              <a:t>DIRETRIZES DO </a:t>
            </a:r>
            <a:r>
              <a:rPr dirty="0"/>
              <a:t>PROJETO PILOTO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340ACEC-2CE0-FAE2-3AAA-5BDB3E77EC46}"/>
              </a:ext>
            </a:extLst>
          </p:cNvPr>
          <p:cNvSpPr txBox="1"/>
          <p:nvPr/>
        </p:nvSpPr>
        <p:spPr>
          <a:xfrm>
            <a:off x="2302866" y="537338"/>
            <a:ext cx="651324" cy="46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lang="pt-PT" dirty="0"/>
              <a:t>3</a:t>
            </a:r>
            <a:r>
              <a:rPr dirty="0"/>
              <a:t>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D9A10020-D82A-5235-B036-2D5E85057F59}"/>
              </a:ext>
            </a:extLst>
          </p:cNvPr>
          <p:cNvSpPr txBox="1"/>
          <p:nvPr/>
        </p:nvSpPr>
        <p:spPr>
          <a:xfrm>
            <a:off x="1559261" y="1825615"/>
            <a:ext cx="8884902" cy="43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2600" dirty="0"/>
              <a:t>PREMISSAS PORTARIA ANATEL Nº 2347/2022</a:t>
            </a:r>
            <a:endParaRPr sz="2600" dirty="0"/>
          </a:p>
        </p:txBody>
      </p:sp>
      <p:sp>
        <p:nvSpPr>
          <p:cNvPr id="3" name="Straight Connector 12">
            <a:extLst>
              <a:ext uri="{FF2B5EF4-FFF2-40B4-BE49-F238E27FC236}">
                <a16:creationId xmlns:a16="http://schemas.microsoft.com/office/drawing/2014/main" id="{D2B6D7A6-BFDD-80E9-D128-B7A3D33DCB0E}"/>
              </a:ext>
            </a:extLst>
          </p:cNvPr>
          <p:cNvSpPr/>
          <p:nvPr/>
        </p:nvSpPr>
        <p:spPr>
          <a:xfrm>
            <a:off x="1621117" y="2278648"/>
            <a:ext cx="9637433" cy="0"/>
          </a:xfrm>
          <a:prstGeom prst="line">
            <a:avLst/>
          </a:prstGeom>
          <a:ln w="22225">
            <a:solidFill>
              <a:srgbClr val="0195D6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FA60554-ED6E-5F62-C372-30484F3031EA}"/>
              </a:ext>
            </a:extLst>
          </p:cNvPr>
          <p:cNvSpPr txBox="1"/>
          <p:nvPr/>
        </p:nvSpPr>
        <p:spPr>
          <a:xfrm>
            <a:off x="1559261" y="2420888"/>
            <a:ext cx="8884902" cy="402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>
                <a:solidFill>
                  <a:srgbClr val="0195D6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lang="pt-PT" sz="1800" dirty="0"/>
              <a:t>PRIORIDADE DE CONEXÃO POR FIBRA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 Placeholder 2"/>
          <p:cNvSpPr txBox="1"/>
          <p:nvPr/>
        </p:nvSpPr>
        <p:spPr>
          <a:xfrm>
            <a:off x="3586980" y="278223"/>
            <a:ext cx="7184072" cy="747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dirty="0"/>
              <a:t>PROJETO PILOTO</a:t>
            </a:r>
          </a:p>
        </p:txBody>
      </p:sp>
      <p:sp>
        <p:nvSpPr>
          <p:cNvPr id="382" name="TextBox 9"/>
          <p:cNvSpPr txBox="1"/>
          <p:nvPr/>
        </p:nvSpPr>
        <p:spPr>
          <a:xfrm>
            <a:off x="3031528" y="542178"/>
            <a:ext cx="651324" cy="46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dirty="0"/>
              <a:t>4.</a:t>
            </a:r>
          </a:p>
        </p:txBody>
      </p:sp>
      <p:sp>
        <p:nvSpPr>
          <p:cNvPr id="2" name="CaixaDeTexto 3">
            <a:extLst>
              <a:ext uri="{FF2B5EF4-FFF2-40B4-BE49-F238E27FC236}">
                <a16:creationId xmlns:a16="http://schemas.microsoft.com/office/drawing/2014/main" id="{BD6CA6E6-30AF-8734-5403-8F97D036BD4C}"/>
              </a:ext>
            </a:extLst>
          </p:cNvPr>
          <p:cNvSpPr txBox="1"/>
          <p:nvPr/>
        </p:nvSpPr>
        <p:spPr>
          <a:xfrm>
            <a:off x="6467476" y="3429000"/>
            <a:ext cx="3117396" cy="768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defRPr sz="1500" cap="all" spc="-45"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rPr sz="1600" dirty="0"/>
              <a:t>PROJETO PILOTO CONCLUÍDO: 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ts val="2200"/>
              </a:lnSpc>
              <a:defRPr sz="1400"/>
            </a:pPr>
            <a:r>
              <a:rPr sz="1600" dirty="0"/>
              <a:t>177 </a:t>
            </a:r>
            <a:r>
              <a:rPr sz="1600" dirty="0" err="1"/>
              <a:t>escolas</a:t>
            </a:r>
            <a:r>
              <a:rPr sz="1600" dirty="0"/>
              <a:t> </a:t>
            </a:r>
            <a:r>
              <a:rPr sz="1600" dirty="0" err="1"/>
              <a:t>em</a:t>
            </a:r>
            <a:r>
              <a:rPr sz="1600" dirty="0"/>
              <a:t> 10 </a:t>
            </a:r>
            <a:r>
              <a:rPr sz="1600" dirty="0" err="1"/>
              <a:t>cidades</a:t>
            </a:r>
            <a:r>
              <a:rPr sz="1600" dirty="0"/>
              <a:t> </a:t>
            </a:r>
            <a:r>
              <a:rPr sz="1600" dirty="0" err="1"/>
              <a:t>nas</a:t>
            </a:r>
            <a:r>
              <a:rPr sz="1600" dirty="0"/>
              <a:t> 5 </a:t>
            </a:r>
            <a:r>
              <a:rPr sz="1600" dirty="0" err="1"/>
              <a:t>regiões</a:t>
            </a:r>
            <a:r>
              <a:rPr sz="1600" dirty="0"/>
              <a:t> do País</a:t>
            </a:r>
            <a:r>
              <a:rPr lang="pt-PT" sz="1600" dirty="0"/>
              <a:t>.</a:t>
            </a:r>
            <a:endParaRPr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8736F0-588E-72B5-CE5F-10BFEC1B1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777" y="1766888"/>
            <a:ext cx="4953219" cy="479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6162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aixaDeTexto 3"/>
          <p:cNvSpPr txBox="1"/>
          <p:nvPr/>
        </p:nvSpPr>
        <p:spPr>
          <a:xfrm>
            <a:off x="7488457" y="1844889"/>
            <a:ext cx="3384331" cy="1330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800"/>
              </a:lnSpc>
              <a:spcBef>
                <a:spcPts val="800"/>
              </a:spcBef>
              <a:defRPr sz="1500" cap="all" spc="-45">
                <a:latin typeface="Graphik Medium"/>
                <a:ea typeface="Graphik Medium"/>
                <a:cs typeface="Graphik Medium"/>
                <a:sym typeface="Graphik Medium"/>
              </a:defRPr>
            </a:pPr>
            <a:r>
              <a:rPr dirty="0"/>
              <a:t>PROJETO PILOTO APROVADO: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lnSpc>
                <a:spcPts val="2200"/>
              </a:lnSpc>
              <a:defRPr sz="1400"/>
            </a:pPr>
            <a:r>
              <a:rPr dirty="0"/>
              <a:t>O </a:t>
            </a:r>
            <a:r>
              <a:rPr dirty="0" err="1"/>
              <a:t>projeto</a:t>
            </a:r>
            <a:r>
              <a:rPr dirty="0"/>
              <a:t> </a:t>
            </a:r>
            <a:r>
              <a:rPr dirty="0" err="1"/>
              <a:t>piloto</a:t>
            </a:r>
            <a:r>
              <a:rPr dirty="0"/>
              <a:t> </a:t>
            </a:r>
            <a:r>
              <a:rPr dirty="0" err="1"/>
              <a:t>aprovado</a:t>
            </a:r>
            <a:r>
              <a:rPr dirty="0"/>
              <a:t> </a:t>
            </a:r>
            <a:r>
              <a:rPr dirty="0" err="1"/>
              <a:t>pelo</a:t>
            </a:r>
            <a:r>
              <a:rPr dirty="0"/>
              <a:t> </a:t>
            </a:r>
            <a:r>
              <a:rPr lang="en-US" dirty="0"/>
              <a:t>Gape</a:t>
            </a:r>
            <a:r>
              <a:rPr dirty="0"/>
              <a:t> previa o </a:t>
            </a:r>
            <a:r>
              <a:rPr dirty="0" err="1"/>
              <a:t>atendimento</a:t>
            </a:r>
            <a:r>
              <a:rPr dirty="0"/>
              <a:t> a 181 </a:t>
            </a:r>
            <a:r>
              <a:rPr dirty="0" err="1"/>
              <a:t>escolas</a:t>
            </a:r>
            <a:r>
              <a:rPr dirty="0"/>
              <a:t>.</a:t>
            </a:r>
          </a:p>
          <a:p>
            <a:pPr>
              <a:lnSpc>
                <a:spcPts val="2200"/>
              </a:lnSpc>
              <a:defRPr sz="1400"/>
            </a:pPr>
            <a:r>
              <a:rPr dirty="0" err="1"/>
              <a:t>Após</a:t>
            </a:r>
            <a:r>
              <a:rPr dirty="0"/>
              <a:t> </a:t>
            </a:r>
            <a:r>
              <a:rPr dirty="0" err="1"/>
              <a:t>vistoria</a:t>
            </a:r>
            <a:r>
              <a:rPr dirty="0"/>
              <a:t>, </a:t>
            </a:r>
            <a:r>
              <a:rPr dirty="0" err="1"/>
              <a:t>foi</a:t>
            </a:r>
            <a:r>
              <a:rPr dirty="0"/>
              <a:t> </a:t>
            </a:r>
            <a:r>
              <a:rPr dirty="0" err="1"/>
              <a:t>constatada</a:t>
            </a:r>
            <a:r>
              <a:rPr dirty="0"/>
              <a:t> a </a:t>
            </a:r>
            <a:r>
              <a:rPr dirty="0" err="1"/>
              <a:t>desativação</a:t>
            </a:r>
            <a:r>
              <a:rPr dirty="0"/>
              <a:t> de 4 </a:t>
            </a:r>
            <a:r>
              <a:rPr dirty="0" err="1"/>
              <a:t>escolas</a:t>
            </a:r>
            <a:r>
              <a:rPr dirty="0"/>
              <a:t>.</a:t>
            </a:r>
            <a:endParaRPr sz="1333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84" name="2D Donut Chart"/>
          <p:cNvGraphicFramePr/>
          <p:nvPr>
            <p:extLst>
              <p:ext uri="{D42A27DB-BD31-4B8C-83A1-F6EECF244321}">
                <p14:modId xmlns:p14="http://schemas.microsoft.com/office/powerpoint/2010/main" val="2669502732"/>
              </p:ext>
            </p:extLst>
          </p:nvPr>
        </p:nvGraphicFramePr>
        <p:xfrm>
          <a:off x="488977" y="593537"/>
          <a:ext cx="7184970" cy="7184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4FA59E-1B9A-FE5F-B7FC-5432B1DCB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024396"/>
              </p:ext>
            </p:extLst>
          </p:nvPr>
        </p:nvGraphicFramePr>
        <p:xfrm>
          <a:off x="7499032" y="3429000"/>
          <a:ext cx="3730943" cy="1971676"/>
        </p:xfrm>
        <a:graphic>
          <a:graphicData uri="http://schemas.openxmlformats.org/drawingml/2006/table">
            <a:tbl>
              <a:tblPr/>
              <a:tblGrid>
                <a:gridCol w="2506213">
                  <a:extLst>
                    <a:ext uri="{9D8B030D-6E8A-4147-A177-3AD203B41FA5}">
                      <a16:colId xmlns:a16="http://schemas.microsoft.com/office/drawing/2014/main" val="2403839961"/>
                    </a:ext>
                  </a:extLst>
                </a:gridCol>
                <a:gridCol w="1224730">
                  <a:extLst>
                    <a:ext uri="{9D8B030D-6E8A-4147-A177-3AD203B41FA5}">
                      <a16:colId xmlns:a16="http://schemas.microsoft.com/office/drawing/2014/main" val="114742630"/>
                    </a:ext>
                  </a:extLst>
                </a:gridCol>
              </a:tblGrid>
              <a:tr h="333226">
                <a:tc gridSpan="2">
                  <a:txBody>
                    <a:bodyPr/>
                    <a:lstStyle/>
                    <a:p>
                      <a:pPr marL="72000" lvl="3" algn="ctr"/>
                      <a:r>
                        <a:rPr lang="en-US" sz="1400" b="1" i="0" dirty="0">
                          <a:solidFill>
                            <a:schemeClr val="tx1"/>
                          </a:solidFill>
                          <a:effectLst/>
                          <a:latin typeface="Graphik Semibold" panose="020B0503030202060203" pitchFamily="34" charset="77"/>
                        </a:rPr>
                        <a:t>ESCOLAS CONECTADAS*</a:t>
                      </a: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C24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Graphik Bold" panose="020B0503030202060203" pitchFamily="34" charset="77"/>
                        </a:rPr>
                        <a:t>Nº ESCOLAS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0003" marR="20003" marT="20003" marB="20003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2C3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24934"/>
                  </a:ext>
                </a:extLst>
              </a:tr>
              <a:tr h="326306">
                <a:tc>
                  <a:txBody>
                    <a:bodyPr/>
                    <a:lstStyle/>
                    <a:p>
                      <a:pPr marL="72000" lvl="4"/>
                      <a:r>
                        <a:rPr lang="en-US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FIBRA</a:t>
                      </a:r>
                      <a:endParaRPr lang="en-US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137</a:t>
                      </a:r>
                      <a:endParaRPr lang="en-BR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885627"/>
                  </a:ext>
                </a:extLst>
              </a:tr>
              <a:tr h="326306">
                <a:tc>
                  <a:txBody>
                    <a:bodyPr/>
                    <a:lstStyle/>
                    <a:p>
                      <a:pPr marL="72000" lvl="3"/>
                      <a:r>
                        <a:rPr lang="en-US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RÁDIO</a:t>
                      </a:r>
                      <a:endParaRPr lang="en-US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24</a:t>
                      </a:r>
                      <a:endParaRPr lang="en-BR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773338"/>
                  </a:ext>
                </a:extLst>
              </a:tr>
              <a:tr h="326306">
                <a:tc>
                  <a:txBody>
                    <a:bodyPr/>
                    <a:lstStyle/>
                    <a:p>
                      <a:pPr marL="72000" lvl="3"/>
                      <a:r>
                        <a:rPr lang="en-US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HÍBRIDA (FIBRA E RÁDIO)</a:t>
                      </a:r>
                      <a:endParaRPr lang="en-US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8</a:t>
                      </a:r>
                      <a:endParaRPr lang="en-BR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955032"/>
                  </a:ext>
                </a:extLst>
              </a:tr>
              <a:tr h="326306">
                <a:tc>
                  <a:txBody>
                    <a:bodyPr/>
                    <a:lstStyle/>
                    <a:p>
                      <a:pPr marL="72000" lvl="3"/>
                      <a:r>
                        <a:rPr lang="en-US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SATÉLITE</a:t>
                      </a:r>
                      <a:endParaRPr lang="en-US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400" dirty="0">
                          <a:solidFill>
                            <a:srgbClr val="141414"/>
                          </a:solidFill>
                          <a:effectLst/>
                          <a:latin typeface="Graphik Regular" panose="020B0503030202060203" pitchFamily="34" charset="77"/>
                        </a:rPr>
                        <a:t>7</a:t>
                      </a:r>
                      <a:endParaRPr lang="en-BR" sz="1400" dirty="0">
                        <a:effectLst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642889"/>
                  </a:ext>
                </a:extLst>
              </a:tr>
              <a:tr h="333226">
                <a:tc>
                  <a:txBody>
                    <a:bodyPr/>
                    <a:lstStyle/>
                    <a:p>
                      <a:pPr marL="72000" lvl="3"/>
                      <a:r>
                        <a:rPr lang="en-US" sz="1400" b="1" i="0" dirty="0">
                          <a:solidFill>
                            <a:srgbClr val="141414"/>
                          </a:solidFill>
                          <a:effectLst/>
                          <a:latin typeface="Graphik Semibold" panose="020B0503030202060203" pitchFamily="34" charset="77"/>
                        </a:rPr>
                        <a:t>TOTAL</a:t>
                      </a:r>
                      <a:endParaRPr lang="en-US" sz="1400" b="1" i="0" dirty="0">
                        <a:effectLst/>
                        <a:latin typeface="Graphik Semibold" panose="020B0503030202060203" pitchFamily="34" charset="77"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C24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BR" sz="1400" b="1" i="0" dirty="0">
                          <a:solidFill>
                            <a:srgbClr val="141414"/>
                          </a:solidFill>
                          <a:effectLst/>
                          <a:latin typeface="Graphik Semibold" panose="020B0503030202060203" pitchFamily="34" charset="77"/>
                        </a:rPr>
                        <a:t>177</a:t>
                      </a:r>
                      <a:endParaRPr lang="en-BR" sz="1400" b="1" i="0" dirty="0">
                        <a:effectLst/>
                        <a:latin typeface="Graphik Semibold" panose="020B0503030202060203" pitchFamily="34" charset="77"/>
                      </a:endParaRPr>
                    </a:p>
                  </a:txBody>
                  <a:tcPr marL="20003" marR="20003" marT="20003" marB="2000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C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1700374"/>
                  </a:ext>
                </a:extLst>
              </a:tr>
            </a:tbl>
          </a:graphicData>
        </a:graphic>
      </p:graphicFrame>
      <p:sp>
        <p:nvSpPr>
          <p:cNvPr id="3" name="CaixaDeTexto 3">
            <a:extLst>
              <a:ext uri="{FF2B5EF4-FFF2-40B4-BE49-F238E27FC236}">
                <a16:creationId xmlns:a16="http://schemas.microsoft.com/office/drawing/2014/main" id="{7CA118FB-84EF-8B15-6B33-75A2C86069C2}"/>
              </a:ext>
            </a:extLst>
          </p:cNvPr>
          <p:cNvSpPr txBox="1"/>
          <p:nvPr/>
        </p:nvSpPr>
        <p:spPr>
          <a:xfrm>
            <a:off x="7524750" y="5546377"/>
            <a:ext cx="4033838" cy="351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* 1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escola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temporariamente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desativada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,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será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transferida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para </a:t>
            </a:r>
            <a:b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</a:b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   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outra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localidade</a:t>
            </a:r>
            <a:r>
              <a:rPr lang="en-US" sz="1050" dirty="0">
                <a:solidFill>
                  <a:srgbClr val="3F3F3F"/>
                </a:solidFill>
                <a:effectLst/>
                <a:latin typeface="Helvetica" pitchFamily="2" charset="0"/>
              </a:rPr>
              <a:t> e </a:t>
            </a:r>
            <a:r>
              <a:rPr lang="en-US" sz="1050" dirty="0" err="1">
                <a:solidFill>
                  <a:srgbClr val="3F3F3F"/>
                </a:solidFill>
                <a:effectLst/>
                <a:latin typeface="Helvetica" pitchFamily="2" charset="0"/>
              </a:rPr>
              <a:t>conectada</a:t>
            </a:r>
            <a:endParaRPr lang="en-US" sz="1050" dirty="0">
              <a:solidFill>
                <a:srgbClr val="3F3F3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FEF974C-CD21-7678-2E28-DBF384A30BA4}"/>
              </a:ext>
            </a:extLst>
          </p:cNvPr>
          <p:cNvSpPr txBox="1"/>
          <p:nvPr/>
        </p:nvSpPr>
        <p:spPr>
          <a:xfrm>
            <a:off x="3586980" y="278223"/>
            <a:ext cx="7184072" cy="747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ts val="5500"/>
              </a:lnSpc>
              <a:defRPr sz="4200" spc="-131">
                <a:solidFill>
                  <a:srgbClr val="FFFFFF"/>
                </a:solidFill>
                <a:latin typeface="Graphik Light"/>
                <a:ea typeface="Graphik Light"/>
                <a:cs typeface="Graphik Light"/>
                <a:sym typeface="Graphik Light"/>
              </a:defRPr>
            </a:lvl1pPr>
          </a:lstStyle>
          <a:p>
            <a:r>
              <a:rPr dirty="0"/>
              <a:t>PROJETO PILOTO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7ECF2863-6690-C245-7B1E-0F53CF20E928}"/>
              </a:ext>
            </a:extLst>
          </p:cNvPr>
          <p:cNvSpPr txBox="1"/>
          <p:nvPr/>
        </p:nvSpPr>
        <p:spPr>
          <a:xfrm>
            <a:off x="3031528" y="542178"/>
            <a:ext cx="651324" cy="460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200">
                <a:solidFill>
                  <a:srgbClr val="FFE611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rPr dirty="0"/>
              <a:t>4.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DDE731-E052-438D-FCB5-6B3F6BDB55B4}"/>
              </a:ext>
            </a:extLst>
          </p:cNvPr>
          <p:cNvCxnSpPr/>
          <p:nvPr/>
        </p:nvCxnSpPr>
        <p:spPr>
          <a:xfrm>
            <a:off x="1655805" y="3253946"/>
            <a:ext cx="741406" cy="0"/>
          </a:xfrm>
          <a:prstGeom prst="line">
            <a:avLst/>
          </a:prstGeom>
          <a:noFill/>
          <a:ln w="63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AAAA75-F49B-C8CA-B0FE-70DF0BDA5333}"/>
              </a:ext>
            </a:extLst>
          </p:cNvPr>
          <p:cNvCxnSpPr>
            <a:cxnSpLocks/>
          </p:cNvCxnSpPr>
          <p:nvPr/>
        </p:nvCxnSpPr>
        <p:spPr>
          <a:xfrm>
            <a:off x="1581665" y="5226909"/>
            <a:ext cx="794951" cy="0"/>
          </a:xfrm>
          <a:prstGeom prst="line">
            <a:avLst/>
          </a:prstGeom>
          <a:noFill/>
          <a:ln w="635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ts val="27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Lucida Fax Regular"/>
            <a:ea typeface="Lucida Fax Regular"/>
            <a:cs typeface="Lucida Fax Regular"/>
            <a:sym typeface="Lucida Fax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ts val="27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Lucida Fax Regular"/>
            <a:ea typeface="Lucida Fax Regular"/>
            <a:cs typeface="Lucida Fax Regular"/>
            <a:sym typeface="Lucida Fax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2177</TotalTime>
  <Words>1364</Words>
  <Application>Microsoft Office PowerPoint</Application>
  <PresentationFormat>Widescreen</PresentationFormat>
  <Paragraphs>404</Paragraphs>
  <Slides>21</Slides>
  <Notes>5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2" baseType="lpstr">
      <vt:lpstr>Arial</vt:lpstr>
      <vt:lpstr>Calibri</vt:lpstr>
      <vt:lpstr>Graphik Light</vt:lpstr>
      <vt:lpstr>Graphik Medium</vt:lpstr>
      <vt:lpstr>Graphik Regular</vt:lpstr>
      <vt:lpstr>Graphik Semibold</vt:lpstr>
      <vt:lpstr>Helvetica</vt:lpstr>
      <vt:lpstr>Lucida Fax</vt:lpstr>
      <vt:lpstr>Lucida Fax Regular</vt:lpstr>
      <vt:lpstr>Times New Roman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Gilmara Gelinski</dc:creator>
  <cp:lastModifiedBy>Ana Luisa de Oliveira Ribeiro</cp:lastModifiedBy>
  <cp:revision>66</cp:revision>
  <dcterms:modified xsi:type="dcterms:W3CDTF">2023-12-05T23:02:44Z</dcterms:modified>
</cp:coreProperties>
</file>