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sldIdLst>
    <p:sldId id="259" r:id="rId2"/>
    <p:sldId id="2738" r:id="rId3"/>
    <p:sldId id="2733" r:id="rId4"/>
    <p:sldId id="2734" r:id="rId5"/>
    <p:sldId id="2735" r:id="rId6"/>
    <p:sldId id="2721" r:id="rId7"/>
    <p:sldId id="2649" r:id="rId8"/>
    <p:sldId id="2743" r:id="rId9"/>
    <p:sldId id="2537" r:id="rId10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FF"/>
    <a:srgbClr val="FFD300"/>
    <a:srgbClr val="00B050"/>
    <a:srgbClr val="FF0000"/>
    <a:srgbClr val="FFC000"/>
    <a:srgbClr val="00C900"/>
    <a:srgbClr val="BFBFBF"/>
    <a:srgbClr val="00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6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 Appy" userId="4300db81-b294-42b2-adc2-7107a2d2ebd6" providerId="ADAL" clId="{C1F4D036-8131-449E-A50A-260B56119D65}"/>
    <pc:docChg chg="custSel modSld">
      <pc:chgData name="Bernard Appy" userId="4300db81-b294-42b2-adc2-7107a2d2ebd6" providerId="ADAL" clId="{C1F4D036-8131-449E-A50A-260B56119D65}" dt="2024-09-04T13:01:15.076" v="8" actId="20577"/>
      <pc:docMkLst>
        <pc:docMk/>
      </pc:docMkLst>
      <pc:sldChg chg="delSp modSp mod">
        <pc:chgData name="Bernard Appy" userId="4300db81-b294-42b2-adc2-7107a2d2ebd6" providerId="ADAL" clId="{C1F4D036-8131-449E-A50A-260B56119D65}" dt="2024-09-04T13:01:15.076" v="8" actId="20577"/>
        <pc:sldMkLst>
          <pc:docMk/>
          <pc:sldMk cId="3643248445" sldId="259"/>
        </pc:sldMkLst>
        <pc:spChg chg="del">
          <ac:chgData name="Bernard Appy" userId="4300db81-b294-42b2-adc2-7107a2d2ebd6" providerId="ADAL" clId="{C1F4D036-8131-449E-A50A-260B56119D65}" dt="2024-09-04T13:01:06.778" v="0" actId="478"/>
          <ac:spMkLst>
            <pc:docMk/>
            <pc:sldMk cId="3643248445" sldId="259"/>
            <ac:spMk id="6" creationId="{185D175A-942A-EBAF-D091-CCCFD19AFC05}"/>
          </ac:spMkLst>
        </pc:spChg>
        <pc:spChg chg="mod">
          <ac:chgData name="Bernard Appy" userId="4300db81-b294-42b2-adc2-7107a2d2ebd6" providerId="ADAL" clId="{C1F4D036-8131-449E-A50A-260B56119D65}" dt="2024-09-04T13:01:15.076" v="8" actId="20577"/>
          <ac:spMkLst>
            <pc:docMk/>
            <pc:sldMk cId="3643248445" sldId="259"/>
            <ac:spMk id="7" creationId="{F650E043-1764-C070-68AB-10A7E8C9683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D12BC3D3-E8DD-C945-A501-EA295936FBA3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4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4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E0C7B3A0-F598-BD40-8E88-4A8AB45430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22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833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922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397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1450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243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3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3759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538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id="{DC423A20-296C-F7F2-69FE-A2822D2CB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0" b="34815"/>
          <a:stretch/>
        </p:blipFill>
        <p:spPr>
          <a:xfrm>
            <a:off x="0" y="6081486"/>
            <a:ext cx="12192000" cy="92891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03F4450-D907-EE86-3759-FAF240761FEB}"/>
              </a:ext>
            </a:extLst>
          </p:cNvPr>
          <p:cNvSpPr txBox="1"/>
          <p:nvPr userDrawn="1"/>
        </p:nvSpPr>
        <p:spPr>
          <a:xfrm>
            <a:off x="10075239" y="6225997"/>
            <a:ext cx="22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Bold" panose="00000800000000000000" pitchFamily="2" charset="0"/>
              </a:rPr>
              <a:t>Ministério</a:t>
            </a:r>
            <a:br>
              <a:rPr lang="pt-BR" sz="140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</a:br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0"/>
              </a:rPr>
              <a:t>da Fazenda</a:t>
            </a:r>
          </a:p>
        </p:txBody>
      </p:sp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id="{39C026B7-BAD6-C9C3-05CE-0843C13334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7" b="25714"/>
          <a:stretch/>
        </p:blipFill>
        <p:spPr>
          <a:xfrm>
            <a:off x="0" y="-95535"/>
            <a:ext cx="12192000" cy="3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23/09/2024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31D637E-88BD-0309-A533-B2020F1EEFB7}"/>
              </a:ext>
            </a:extLst>
          </p:cNvPr>
          <p:cNvSpPr txBox="1"/>
          <p:nvPr/>
        </p:nvSpPr>
        <p:spPr>
          <a:xfrm>
            <a:off x="3151694" y="5193886"/>
            <a:ext cx="8630511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Secretaria Extraordinária da Reforma Tributária</a:t>
            </a:r>
          </a:p>
          <a:p>
            <a:pPr algn="r">
              <a:spcAft>
                <a:spcPts val="600"/>
              </a:spcAft>
            </a:pPr>
            <a:r>
              <a:rPr lang="pt-B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Ministério da Fazenda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E9FA2D-170B-E87B-6B45-2C6FF3E59A9F}"/>
              </a:ext>
            </a:extLst>
          </p:cNvPr>
          <p:cNvSpPr txBox="1"/>
          <p:nvPr/>
        </p:nvSpPr>
        <p:spPr>
          <a:xfrm>
            <a:off x="1319842" y="1996866"/>
            <a:ext cx="10449663" cy="20159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spcAft>
                <a:spcPts val="1200"/>
              </a:spcAft>
            </a:pPr>
            <a:r>
              <a:rPr lang="pt-BR" sz="2700" dirty="0">
                <a:solidFill>
                  <a:srgbClr val="00C900"/>
                </a:solidFill>
                <a:latin typeface="Century Gothic" panose="020B0502020202020204" pitchFamily="34" charset="0"/>
              </a:rPr>
              <a:t>Regulamentação da Reforma Tributária</a:t>
            </a:r>
          </a:p>
          <a:p>
            <a:pPr algn="r"/>
            <a:r>
              <a:rPr lang="pt-BR" sz="4400" b="1" dirty="0">
                <a:solidFill>
                  <a:srgbClr val="183EFF"/>
                </a:solidFill>
                <a:latin typeface="Century Gothic"/>
              </a:rPr>
              <a:t>Regimes Diferenciados </a:t>
            </a:r>
            <a:br>
              <a:rPr lang="pt-BR" sz="4400" b="1" dirty="0">
                <a:solidFill>
                  <a:srgbClr val="183EFF"/>
                </a:solidFill>
                <a:latin typeface="Century Gothic"/>
              </a:rPr>
            </a:br>
            <a:r>
              <a:rPr lang="pt-BR" sz="4400" b="1" dirty="0">
                <a:solidFill>
                  <a:srgbClr val="183EFF"/>
                </a:solidFill>
                <a:latin typeface="Century Gothic"/>
              </a:rPr>
              <a:t>e Específicos</a:t>
            </a:r>
            <a:endParaRPr lang="pt-BR" sz="4000" b="1" dirty="0">
              <a:solidFill>
                <a:srgbClr val="183EFF"/>
              </a:solidFill>
              <a:latin typeface="Century Gothic"/>
            </a:endParaRPr>
          </a:p>
        </p:txBody>
      </p:sp>
      <p:pic>
        <p:nvPicPr>
          <p:cNvPr id="4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23223AA1-677E-B0B7-3EE0-073B11141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135" y="6032584"/>
            <a:ext cx="2812149" cy="8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F650E043-1764-C070-68AB-10A7E8C96838}"/>
              </a:ext>
            </a:extLst>
          </p:cNvPr>
          <p:cNvSpPr txBox="1"/>
          <p:nvPr/>
        </p:nvSpPr>
        <p:spPr>
          <a:xfrm>
            <a:off x="1319840" y="4855332"/>
            <a:ext cx="1044966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Aft>
                <a:spcPts val="1200"/>
              </a:spcAft>
            </a:pPr>
            <a:r>
              <a:rPr lang="pt-BR" b="1" dirty="0">
                <a:solidFill>
                  <a:srgbClr val="FFD300"/>
                </a:solidFill>
                <a:latin typeface="Century Gothic" panose="020B0502020202020204" pitchFamily="34" charset="0"/>
              </a:rPr>
              <a:t>24 de setembro de 2024</a:t>
            </a:r>
          </a:p>
        </p:txBody>
      </p:sp>
    </p:spTree>
    <p:extLst>
      <p:ext uri="{BB962C8B-B14F-4D97-AF65-F5344CB8AC3E}">
        <p14:creationId xmlns:p14="http://schemas.microsoft.com/office/powerpoint/2010/main" val="3643248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DIFERENCIADOS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799325" y="1069219"/>
            <a:ext cx="8744860" cy="453553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ea typeface="Aptos" panose="020B0004020202020204" pitchFamily="34" charset="0"/>
                <a:cs typeface="Times New Roman"/>
              </a:rPr>
              <a:t>REDUÇÃO DAS ALÍQUOTAS EM 30%:</a:t>
            </a:r>
          </a:p>
          <a:p>
            <a:pPr marL="285750" lvl="1" indent="-285750">
              <a:lnSpc>
                <a:spcPct val="120000"/>
              </a:lnSpc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Profissões regulamentadas fiscalizadas por conselhos (18)</a:t>
            </a:r>
          </a:p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cs typeface="Times New Roman"/>
              </a:rPr>
              <a:t>REDUÇÃO DAS ALÍQUOTAS EM 60%: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Serviços de educação (9) 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Serviços de saúde (27)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Dispositivos médicos (105)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Dispositivos de acessibilidade (26)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Medicamentos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Composições enterais e parenterais (71)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Produtos de higiene e de limpeza majoritariamente consumidos por famílias de baixa renda (6)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Lágrima 8">
            <a:extLst>
              <a:ext uri="{FF2B5EF4-FFF2-40B4-BE49-F238E27FC236}">
                <a16:creationId xmlns:a16="http://schemas.microsoft.com/office/drawing/2014/main" id="{693FF3B7-55BF-2A07-64A3-4B5B2A06A017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23" name="CaixaDeTexto 11">
            <a:extLst>
              <a:ext uri="{FF2B5EF4-FFF2-40B4-BE49-F238E27FC236}">
                <a16:creationId xmlns:a16="http://schemas.microsoft.com/office/drawing/2014/main" id="{CCB10615-3421-3EB5-7DD1-060A08C541B1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2118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885370" y="1126369"/>
            <a:ext cx="10182680" cy="498335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cs typeface="Times New Roman"/>
              </a:rPr>
              <a:t>REDUÇÃO DAS ALÍQUOTAS EM 60%: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(cont.)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Produtos agropecuários, aquícolas, pesqueiros, florestais e extrativistas vegetais 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 natura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Insumos agropecuários e aquícolas (36)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Produções nacionais artísticas, culturais, de eventos, jornalísticas e audiovisuais (25)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Atividades desportivas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Comunicação institucional (administração pública)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Bens e serviços relacionados a soberania e segurança nacional (33 – administração pública)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Serviços de segurança da informação e segurança cibernética (sócio brasileiro com 20% do capital social)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Operações relacionadas a projetos de reabilitação urbana de zonas históricas e de áreas críticas de recuperação e reconversão urbanística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CaixaDeTexto 4">
            <a:extLst>
              <a:ext uri="{FF2B5EF4-FFF2-40B4-BE49-F238E27FC236}">
                <a16:creationId xmlns:a16="http://schemas.microsoft.com/office/drawing/2014/main" id="{A6C46614-A4D4-C2CC-5A2B-D7EEE053D2C7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DIFERENCIADOS</a:t>
            </a:r>
          </a:p>
        </p:txBody>
      </p:sp>
      <p:sp>
        <p:nvSpPr>
          <p:cNvPr id="7" name="Lágrima 8">
            <a:extLst>
              <a:ext uri="{FF2B5EF4-FFF2-40B4-BE49-F238E27FC236}">
                <a16:creationId xmlns:a16="http://schemas.microsoft.com/office/drawing/2014/main" id="{A32220F3-DE2D-4BB6-41F1-0DEE6642502C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8" name="CaixaDeTexto 11">
            <a:extLst>
              <a:ext uri="{FF2B5EF4-FFF2-40B4-BE49-F238E27FC236}">
                <a16:creationId xmlns:a16="http://schemas.microsoft.com/office/drawing/2014/main" id="{8A47344C-A922-9347-2B30-3B441FC15173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77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9094"/>
            <a:ext cx="12192000" cy="6859344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8279934" y="2566399"/>
            <a:ext cx="3912065" cy="1846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745573" y="1160027"/>
            <a:ext cx="7083977" cy="43258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cs typeface="Times New Roman"/>
              </a:rPr>
              <a:t>REDUÇÃO DAS ALÍQUOTAS A ZERO: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Dispositivos médicos (19)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Dispositivos de acessibilidade (7)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Medicamentos (383)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Composições enterais e parenterais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Produtos de cuidados básicos à saúde menstrual (todos)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Serviços prestados por Instituição Científica, Tecnológica e de Inovação (ICT) sem fins lucrativos</a:t>
            </a:r>
          </a:p>
          <a:p>
            <a:pPr marL="285750" lvl="1" indent="-285750">
              <a:spcBef>
                <a:spcPts val="600"/>
              </a:spcBef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Automóveis adquiridos por pessoas com deficiência e pessoas com transtorno do espectro autista ou por taxistas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396CD28-2B83-570B-4703-18584117F155}"/>
              </a:ext>
            </a:extLst>
          </p:cNvPr>
          <p:cNvSpPr txBox="1"/>
          <p:nvPr/>
        </p:nvSpPr>
        <p:spPr>
          <a:xfrm>
            <a:off x="8447714" y="2729657"/>
            <a:ext cx="3779539" cy="1482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sz="1600" b="1" i="1" kern="100" dirty="0">
                <a:solidFill>
                  <a:srgbClr val="183E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Fast track</a:t>
            </a:r>
            <a:r>
              <a:rPr lang="pt-BR" sz="1600" b="1" kern="100" dirty="0">
                <a:solidFill>
                  <a:srgbClr val="183E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: 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possibilidade de atualização anual ou emergencial das listas para inclusão de dispositivos médicos e medicamentos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1ED9942-9F96-FB9C-4F8F-E7EAAA2DCA5D}"/>
              </a:ext>
            </a:extLst>
          </p:cNvPr>
          <p:cNvSpPr/>
          <p:nvPr/>
        </p:nvSpPr>
        <p:spPr>
          <a:xfrm>
            <a:off x="8279935" y="1279557"/>
            <a:ext cx="3912065" cy="11653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5BB222C-E09D-4433-04AD-50C4DA363349}"/>
              </a:ext>
            </a:extLst>
          </p:cNvPr>
          <p:cNvSpPr txBox="1"/>
          <p:nvPr/>
        </p:nvSpPr>
        <p:spPr>
          <a:xfrm>
            <a:off x="8350391" y="1346993"/>
            <a:ext cx="3771150" cy="91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sz="1600" b="1" i="1" kern="100" dirty="0">
                <a:solidFill>
                  <a:srgbClr val="183EFF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Compras públicas: </a:t>
            </a: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itens dos anexos de redução em 60% também serão reduzidos a zero</a:t>
            </a:r>
          </a:p>
        </p:txBody>
      </p:sp>
      <p:sp>
        <p:nvSpPr>
          <p:cNvPr id="5" name="Colchete Esquerdo 4">
            <a:extLst>
              <a:ext uri="{FF2B5EF4-FFF2-40B4-BE49-F238E27FC236}">
                <a16:creationId xmlns:a16="http://schemas.microsoft.com/office/drawing/2014/main" id="{E7743945-F8C9-6C74-99E6-40D17E094F69}"/>
              </a:ext>
            </a:extLst>
          </p:cNvPr>
          <p:cNvSpPr/>
          <p:nvPr/>
        </p:nvSpPr>
        <p:spPr>
          <a:xfrm flipH="1">
            <a:off x="5246912" y="1238707"/>
            <a:ext cx="892900" cy="1980743"/>
          </a:xfrm>
          <a:prstGeom prst="leftBracket">
            <a:avLst>
              <a:gd name="adj" fmla="val 0"/>
            </a:avLst>
          </a:prstGeom>
          <a:noFill/>
          <a:ln>
            <a:solidFill>
              <a:srgbClr val="183E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B6DB5E02-22F2-DE1F-DA7A-4BBABCE9F979}"/>
              </a:ext>
            </a:extLst>
          </p:cNvPr>
          <p:cNvCxnSpPr>
            <a:cxnSpLocks/>
          </p:cNvCxnSpPr>
          <p:nvPr/>
        </p:nvCxnSpPr>
        <p:spPr>
          <a:xfrm>
            <a:off x="6146341" y="1543050"/>
            <a:ext cx="1947188" cy="0"/>
          </a:xfrm>
          <a:prstGeom prst="line">
            <a:avLst/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674D8D4C-FBEE-A2BF-1D7F-024889E2F014}"/>
              </a:ext>
            </a:extLst>
          </p:cNvPr>
          <p:cNvCxnSpPr>
            <a:cxnSpLocks/>
          </p:cNvCxnSpPr>
          <p:nvPr/>
        </p:nvCxnSpPr>
        <p:spPr>
          <a:xfrm>
            <a:off x="6146341" y="2914650"/>
            <a:ext cx="1947188" cy="0"/>
          </a:xfrm>
          <a:prstGeom prst="line">
            <a:avLst/>
          </a:prstGeom>
          <a:ln>
            <a:solidFill>
              <a:srgbClr val="183EFF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1208CD97-73F5-3329-80D7-11FF3566E0CF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DIFERENCIADOS</a:t>
            </a:r>
          </a:p>
        </p:txBody>
      </p:sp>
      <p:sp>
        <p:nvSpPr>
          <p:cNvPr id="28" name="Lágrima 8">
            <a:extLst>
              <a:ext uri="{FF2B5EF4-FFF2-40B4-BE49-F238E27FC236}">
                <a16:creationId xmlns:a16="http://schemas.microsoft.com/office/drawing/2014/main" id="{BA6236F9-3B54-AF7F-5B67-65F7D54CECA6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29" name="CaixaDeTexto 11">
            <a:extLst>
              <a:ext uri="{FF2B5EF4-FFF2-40B4-BE49-F238E27FC236}">
                <a16:creationId xmlns:a16="http://schemas.microsoft.com/office/drawing/2014/main" id="{F8657165-5C31-B0A3-F8B8-CF2449B523BF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6799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6937"/>
            <a:ext cx="12192000" cy="6859344"/>
          </a:xfrm>
          <a:prstGeom prst="rect">
            <a:avLst/>
          </a:prstGeom>
        </p:spPr>
      </p:pic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C890E568-A390-FAE0-E182-82D6E32E9E1E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8370553-2A47-1732-090C-D3CEC7327FA8}"/>
              </a:ext>
            </a:extLst>
          </p:cNvPr>
          <p:cNvSpPr txBox="1"/>
          <p:nvPr/>
        </p:nvSpPr>
        <p:spPr>
          <a:xfrm>
            <a:off x="745207" y="2712967"/>
            <a:ext cx="7268029" cy="334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 dirty="0">
                <a:solidFill>
                  <a:srgbClr val="183EFF"/>
                </a:solidFill>
                <a:latin typeface="Century Gothic"/>
                <a:cs typeface="Times New Roman"/>
              </a:rPr>
              <a:t>CRÉDITOS PRESUMIDOS: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Produtor rural com receita inferior a R$ 3,6 milhões por ano e produtor rural integrado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Transportador autônomo de carga pessoa física não contribuinte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Resíduos e demais materiais destinados à reciclagem, reutilização ou logística reversa adquiridos de pessoa física, cooperativa ou outra forma de organização popular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Bens móveis para revenda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7197CA1-019E-F5FA-E50C-5979CFE8CB26}"/>
              </a:ext>
            </a:extLst>
          </p:cNvPr>
          <p:cNvSpPr txBox="1"/>
          <p:nvPr/>
        </p:nvSpPr>
        <p:spPr>
          <a:xfrm>
            <a:off x="745206" y="1204903"/>
            <a:ext cx="6515555" cy="112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b="1" kern="100">
                <a:solidFill>
                  <a:srgbClr val="183EFF"/>
                </a:solidFill>
                <a:latin typeface="Century Gothic"/>
                <a:cs typeface="Times New Roman"/>
              </a:rPr>
              <a:t>ISENÇÃO:</a:t>
            </a:r>
          </a:p>
          <a:p>
            <a:pPr marL="285750" lvl="1" indent="-285750">
              <a:lnSpc>
                <a:spcPct val="120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Transporte público coletivo de passageiros rodoviário urbano, semiurbano ou metropolitano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3839C4F-BF64-01AF-76CF-C930DBAD158D}"/>
              </a:ext>
            </a:extLst>
          </p:cNvPr>
          <p:cNvSpPr txBox="1"/>
          <p:nvPr/>
        </p:nvSpPr>
        <p:spPr>
          <a:xfrm>
            <a:off x="7914593" y="1205664"/>
            <a:ext cx="4042023" cy="1512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kern="100" dirty="0">
                <a:solidFill>
                  <a:schemeClr val="bg1"/>
                </a:solidFill>
                <a:highlight>
                  <a:srgbClr val="183EFF"/>
                </a:highlight>
                <a:latin typeface="Century Gothic"/>
                <a:cs typeface="Times New Roman"/>
              </a:rPr>
              <a:t>REGIMES PRÓPRIOS DA CBS: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Prouni (CBS zerada)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Regime automotivo (até 2032)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1905886-0F9A-B611-467F-10F56CF4E809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DIFERENCIADOS</a:t>
            </a:r>
          </a:p>
        </p:txBody>
      </p:sp>
      <p:sp>
        <p:nvSpPr>
          <p:cNvPr id="10" name="Lágrima 8">
            <a:extLst>
              <a:ext uri="{FF2B5EF4-FFF2-40B4-BE49-F238E27FC236}">
                <a16:creationId xmlns:a16="http://schemas.microsoft.com/office/drawing/2014/main" id="{8A0F864E-3AEB-FA0C-ACD4-A4FC2C1AB130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14" name="CaixaDeTexto 11">
            <a:extLst>
              <a:ext uri="{FF2B5EF4-FFF2-40B4-BE49-F238E27FC236}">
                <a16:creationId xmlns:a16="http://schemas.microsoft.com/office/drawing/2014/main" id="{AE533231-0CD9-E99B-536A-21E3BE653118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178138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909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Lei Geral | </a:t>
            </a:r>
            <a:r>
              <a:rPr lang="pt-BR" sz="30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REGIMES ESPECÍFICOS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882735" y="1145959"/>
            <a:ext cx="6657548" cy="473289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Combustíveis</a:t>
            </a: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Serviços financeiros</a:t>
            </a: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Planos de assistência à saúde</a:t>
            </a: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Concursos de prognósticos</a:t>
            </a: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Bens imóveis</a:t>
            </a: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Cooperativas</a:t>
            </a: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Bares e restaurantes</a:t>
            </a: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Hotelaria e parques de diversão e temáticos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Transporte coletivo de passageiros</a:t>
            </a: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Agências de viagens e de turismo</a:t>
            </a: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Sociedades Anônimas do Futebol – </a:t>
            </a:r>
            <a:r>
              <a:rPr lang="pt-BR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SAFs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Aptos" panose="020B0004020202020204" pitchFamily="34" charset="0"/>
              <a:cs typeface="Times New Roman"/>
            </a:endParaRPr>
          </a:p>
          <a:p>
            <a:pPr marL="446088" indent="-446088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+mj-lt"/>
              <a:buAutoNum type="arabicPeriod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Tratados internacionais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Lágrima 8">
            <a:extLst>
              <a:ext uri="{FF2B5EF4-FFF2-40B4-BE49-F238E27FC236}">
                <a16:creationId xmlns:a16="http://schemas.microsoft.com/office/drawing/2014/main" id="{4F00D02E-28D4-CDBD-3C2A-65CC5877A025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highlight>
                <a:srgbClr val="FFD300"/>
              </a:highlight>
              <a:latin typeface="Century Gothic" panose="020B0502020202020204" pitchFamily="34" charset="0"/>
            </a:endParaRPr>
          </a:p>
        </p:txBody>
      </p:sp>
      <p:sp>
        <p:nvSpPr>
          <p:cNvPr id="20" name="CaixaDeTexto 11">
            <a:extLst>
              <a:ext uri="{FF2B5EF4-FFF2-40B4-BE49-F238E27FC236}">
                <a16:creationId xmlns:a16="http://schemas.microsoft.com/office/drawing/2014/main" id="{94C91949-F235-F82E-E6FE-A72BEFECEAF8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6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highlight>
                  <a:srgbClr val="FFFF00"/>
                </a:highlight>
                <a:latin typeface="Century Gothic" panose="020B0502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754129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-284" y="-134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9510381" cy="5565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Lei Geral | </a:t>
            </a:r>
            <a:r>
              <a:rPr lang="pt-B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AVALIAÇÃO QUINQUENAL E ALÍQUOTA</a:t>
            </a:r>
            <a:endParaRPr lang="pt-BR" sz="30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717798" y="1138331"/>
            <a:ext cx="10991318" cy="492064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Avaliação, a cada 5 anos, da eficiência, eficácia e efetividade, enquanto políticas sociais, ambientais e de desenvolvimento econômico, das regras de incidência do IBS e da CBS que não decorram das normas gerais:</a:t>
            </a:r>
          </a:p>
          <a:p>
            <a:pPr marL="800100" marR="0" lvl="1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B0604020202020204" pitchFamily="34" charset="0"/>
              <a:buChar char="‐"/>
              <a:tabLst/>
              <a:defRPr/>
            </a:pP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Regimes diferenciados</a:t>
            </a:r>
          </a:p>
          <a:p>
            <a:pPr marL="800100" marR="0" lvl="1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B0604020202020204" pitchFamily="34" charset="0"/>
              <a:buChar char="‐"/>
              <a:tabLst/>
              <a:defRPr/>
            </a:pP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Regimes específicos</a:t>
            </a:r>
          </a:p>
          <a:p>
            <a:pPr marL="800100" marR="0" lvl="1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B0604020202020204" pitchFamily="34" charset="0"/>
              <a:buChar char="‐"/>
              <a:tabLst/>
              <a:defRPr/>
            </a:pPr>
            <a:r>
              <a:rPr kumimoji="0" lang="pt-BR" sz="16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Composição da Cesta Básica Nacional</a:t>
            </a:r>
          </a:p>
          <a:p>
            <a:pPr marL="800100" marR="0" lvl="1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Calibri" panose="020B0604020202020204" pitchFamily="34" charset="0"/>
              <a:buChar char="‐"/>
              <a:tabLst/>
              <a:defRPr/>
            </a:pPr>
            <a:r>
              <a:rPr kumimoji="0" lang="pt-BR" sz="1600" b="1" i="0" u="none" strike="noStrike" kern="1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Cashback</a:t>
            </a:r>
            <a:endParaRPr kumimoji="0" lang="pt-BR" sz="1600" b="1" i="0" u="none" strike="noStrike" kern="1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/>
              <a:ea typeface="Aptos" panose="020B0004020202020204" pitchFamily="34" charset="0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Obrigatoriedade de avaliação da trajetória da alíquota de referência total na primeira revisão quinquenal, prevista para 2031</a:t>
            </a:r>
          </a:p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Caso a soma das alíquotas de IBS e de CBS projetadas para 2033 resulte em um valor superior a 26,5%, o Poder Executivo deverá enviar PLP propondo a diminuição das reduções de alíquotas dos regimes diferenciados e, eventualmente,  revisão dos regimes específicos para que a alíquota fique em 26,5%</a:t>
            </a:r>
          </a:p>
          <a:p>
            <a:pPr marL="342900" marR="0" lvl="0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,Sans-Serif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O Imposto Seletivo também será objeto da avaliação quinquenal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Aptos" panose="020B0004020202020204" pitchFamily="34" charset="0"/>
              <a:cs typeface="Times New Roman"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Lágrima 8">
            <a:extLst>
              <a:ext uri="{FF2B5EF4-FFF2-40B4-BE49-F238E27FC236}">
                <a16:creationId xmlns:a16="http://schemas.microsoft.com/office/drawing/2014/main" id="{E59A9408-8249-05D7-8308-8849A3FBB29F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8" name="CaixaDeTexto 11">
            <a:extLst>
              <a:ext uri="{FF2B5EF4-FFF2-40B4-BE49-F238E27FC236}">
                <a16:creationId xmlns:a16="http://schemas.microsoft.com/office/drawing/2014/main" id="{8069CF18-D363-C0A6-A22F-83202203379F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7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B9DDA16-8712-59E8-FF8C-7EA8F58C8728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973081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-134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259169"/>
            <a:ext cx="11317068" cy="5565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Lei Geral | </a:t>
            </a:r>
            <a:r>
              <a:rPr lang="pt-B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OUTRAS ALTERAÇÕES REALIZADAS NA CÂMARA</a:t>
            </a:r>
            <a:endParaRPr lang="pt-BR" sz="30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2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pt-BR"/>
              <a:t>    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235E811-0D91-2363-83DA-56AD9E68EAEB}"/>
              </a:ext>
            </a:extLst>
          </p:cNvPr>
          <p:cNvSpPr txBox="1"/>
          <p:nvPr/>
        </p:nvSpPr>
        <p:spPr>
          <a:xfrm>
            <a:off x="717798" y="1178085"/>
            <a:ext cx="5378202" cy="41942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Alterações no Regime Específico para o setor imobiliário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Ampliações das listas dos anexos de regimes diferenciados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+mn-ea"/>
                <a:cs typeface="Times New Roman"/>
              </a:rPr>
              <a:t>Crédito para planos de saúde vale-refeição e vale-alimentação, quando forem destinados a empregados e decorrerem de convenção coletiva de trabalho.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kern="100" dirty="0">
                <a:solidFill>
                  <a:prstClr val="black">
                    <a:lumMod val="65000"/>
                    <a:lumOff val="35000"/>
                  </a:prstClr>
                </a:solidFill>
                <a:latin typeface="Century Gothic"/>
                <a:cs typeface="Times New Roman"/>
              </a:rPr>
              <a:t>Medidas para o setor cooperativo.</a:t>
            </a: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+mn-ea"/>
                <a:cs typeface="Times New Roman"/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Regime de transição para os bens de capital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Lágrima 8">
            <a:extLst>
              <a:ext uri="{FF2B5EF4-FFF2-40B4-BE49-F238E27FC236}">
                <a16:creationId xmlns:a16="http://schemas.microsoft.com/office/drawing/2014/main" id="{E59A9408-8249-05D7-8308-8849A3FBB29F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8" name="CaixaDeTexto 11">
            <a:extLst>
              <a:ext uri="{FF2B5EF4-FFF2-40B4-BE49-F238E27FC236}">
                <a16:creationId xmlns:a16="http://schemas.microsoft.com/office/drawing/2014/main" id="{8069CF18-D363-C0A6-A22F-83202203379F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8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50CC39B-5D9B-29FC-CC33-238CC5CE635E}"/>
              </a:ext>
            </a:extLst>
          </p:cNvPr>
          <p:cNvSpPr txBox="1"/>
          <p:nvPr/>
        </p:nvSpPr>
        <p:spPr>
          <a:xfrm>
            <a:off x="6106438" y="1178085"/>
            <a:ext cx="5378202" cy="44251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Inclusão de bares e restaurantes no regime não-cumulativo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Devolução do IBS e da CBS ao turista estrangeiro (</a:t>
            </a:r>
            <a:r>
              <a:rPr lang="pt-BR" b="1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tax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 </a:t>
            </a:r>
            <a:r>
              <a:rPr lang="pt-BR" b="1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free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Retirada de requisitos de transparência e governança para entidades imunes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183EFF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800" b="0" i="0" u="none" strike="noStrike" kern="1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/>
                <a:ea typeface="Aptos" panose="020B0004020202020204" pitchFamily="34" charset="0"/>
                <a:cs typeface="Times New Roman"/>
              </a:rPr>
              <a:t>Alteração na Regime Específico de diplomatas e representantes consulares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Entre outros ajustes técnicos e de mérito...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Aptos" panose="020B0004020202020204" pitchFamily="34" charset="0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Aptos" panose="020B0004020202020204" pitchFamily="34" charset="0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Aptos" panose="020B0004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1208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56E7956C-3B3A-1DE4-91EC-E7ECB0535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-14815"/>
            <a:ext cx="12192000" cy="685934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3D78D38-8924-7086-096F-F3DB60527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10" name="Lágrima 9">
            <a:extLst>
              <a:ext uri="{FF2B5EF4-FFF2-40B4-BE49-F238E27FC236}">
                <a16:creationId xmlns:a16="http://schemas.microsoft.com/office/drawing/2014/main" id="{92BFD5B2-4C60-6EAE-5E29-8616D8F2AD14}"/>
              </a:ext>
            </a:extLst>
          </p:cNvPr>
          <p:cNvSpPr/>
          <p:nvPr/>
        </p:nvSpPr>
        <p:spPr>
          <a:xfrm>
            <a:off x="5299969" y="-14815"/>
            <a:ext cx="6892031" cy="6200775"/>
          </a:xfrm>
          <a:prstGeom prst="teardrop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8A6761BE-0AAF-2BE9-40CA-A716AD0F3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835" y="6193647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DB3D08F-1C77-939D-A55F-EAA92FD140D5}"/>
              </a:ext>
            </a:extLst>
          </p:cNvPr>
          <p:cNvSpPr txBox="1"/>
          <p:nvPr/>
        </p:nvSpPr>
        <p:spPr>
          <a:xfrm>
            <a:off x="651329" y="3768853"/>
            <a:ext cx="3196771" cy="523220"/>
          </a:xfrm>
          <a:prstGeom prst="rect">
            <a:avLst/>
          </a:prstGeom>
          <a:solidFill>
            <a:srgbClr val="00C900"/>
          </a:solidFill>
        </p:spPr>
        <p:txBody>
          <a:bodyPr wrap="square" rtlCol="0">
            <a:spAutoFit/>
          </a:bodyPr>
          <a:lstStyle/>
          <a:p>
            <a:r>
              <a:rPr lang="pt-BR" sz="2800" b="1">
                <a:solidFill>
                  <a:schemeClr val="bg1"/>
                </a:solidFill>
                <a:latin typeface="Century Gothic" panose="020B0502020202020204" pitchFamily="34" charset="0"/>
              </a:rPr>
              <a:t>Acesse e confira:</a:t>
            </a:r>
          </a:p>
        </p:txBody>
      </p:sp>
      <p:pic>
        <p:nvPicPr>
          <p:cNvPr id="1026" name="Picture 2" descr="Fotos Mulher Negra Celular, 96.000+ fotos de arquivo grátis de alta  qualidade">
            <a:extLst>
              <a:ext uri="{FF2B5EF4-FFF2-40B4-BE49-F238E27FC236}">
                <a16:creationId xmlns:a16="http://schemas.microsoft.com/office/drawing/2014/main" id="{FCE812F5-855B-B193-B71C-ED333B7367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16"/>
          <a:stretch/>
        </p:blipFill>
        <p:spPr bwMode="auto">
          <a:xfrm>
            <a:off x="5696987" y="231916"/>
            <a:ext cx="6212314" cy="5725001"/>
          </a:xfrm>
          <a:prstGeom prst="teardrop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E11A441F-2FFD-F2BF-F851-AD02CF8C8EE5}"/>
              </a:ext>
            </a:extLst>
          </p:cNvPr>
          <p:cNvSpPr txBox="1"/>
          <p:nvPr/>
        </p:nvSpPr>
        <p:spPr>
          <a:xfrm>
            <a:off x="647700" y="4345686"/>
            <a:ext cx="8699500" cy="923330"/>
          </a:xfrm>
          <a:prstGeom prst="rect">
            <a:avLst/>
          </a:prstGeom>
          <a:solidFill>
            <a:srgbClr val="183E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gov.br/reformatributaria</a:t>
            </a:r>
          </a:p>
        </p:txBody>
      </p:sp>
    </p:spTree>
    <p:extLst>
      <p:ext uri="{BB962C8B-B14F-4D97-AF65-F5344CB8AC3E}">
        <p14:creationId xmlns:p14="http://schemas.microsoft.com/office/powerpoint/2010/main" val="28019448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1307</TotalTime>
  <Words>721</Words>
  <Application>Microsoft Office PowerPoint</Application>
  <PresentationFormat>Widescreen</PresentationFormat>
  <Paragraphs>107</Paragraphs>
  <Slides>9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8" baseType="lpstr">
      <vt:lpstr>Arial</vt:lpstr>
      <vt:lpstr>Arial,Sans-Serif</vt:lpstr>
      <vt:lpstr>Calibri</vt:lpstr>
      <vt:lpstr>Calibri Light</vt:lpstr>
      <vt:lpstr>Century Gothic</vt:lpstr>
      <vt:lpstr>Montserrat Bold</vt:lpstr>
      <vt:lpstr>Montserrat ExtraBold</vt:lpstr>
      <vt:lpstr>Montserrat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lastModifiedBy>Daniel Abraham Loria</cp:lastModifiedBy>
  <cp:revision>14</cp:revision>
  <cp:lastPrinted>2024-05-28T11:41:09Z</cp:lastPrinted>
  <dcterms:created xsi:type="dcterms:W3CDTF">2019-01-08T13:56:17Z</dcterms:created>
  <dcterms:modified xsi:type="dcterms:W3CDTF">2024-09-23T13:59:29Z</dcterms:modified>
</cp:coreProperties>
</file>