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05" r:id="rId2"/>
    <p:sldId id="306" r:id="rId3"/>
    <p:sldId id="307" r:id="rId4"/>
    <p:sldId id="309" r:id="rId5"/>
    <p:sldId id="311" r:id="rId6"/>
    <p:sldId id="313" r:id="rId7"/>
    <p:sldId id="308" r:id="rId8"/>
    <p:sldId id="310" r:id="rId9"/>
    <p:sldId id="312" r:id="rId10"/>
    <p:sldId id="318" r:id="rId11"/>
    <p:sldId id="319" r:id="rId12"/>
    <p:sldId id="320" r:id="rId13"/>
    <p:sldId id="321" r:id="rId14"/>
    <p:sldId id="283" r:id="rId15"/>
    <p:sldId id="284" r:id="rId16"/>
    <p:sldId id="273" r:id="rId17"/>
    <p:sldId id="317" r:id="rId18"/>
    <p:sldId id="322" r:id="rId19"/>
    <p:sldId id="323" r:id="rId20"/>
    <p:sldId id="324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B0DC"/>
    <a:srgbClr val="4E565C"/>
    <a:srgbClr val="EDEDED"/>
    <a:srgbClr val="3643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6188" autoAdjust="0"/>
  </p:normalViewPr>
  <p:slideViewPr>
    <p:cSldViewPr snapToGrid="0">
      <p:cViewPr varScale="1">
        <p:scale>
          <a:sx n="74" d="100"/>
          <a:sy n="74" d="100"/>
        </p:scale>
        <p:origin x="2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49112-2D72-4F85-9B28-A4D590EAE6AC}" type="datetimeFigureOut">
              <a:rPr lang="pt-BR" smtClean="0"/>
              <a:t>26/10/2021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92B0BF-0CAA-4D1E-8E40-F3706511FE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1165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2B0BF-0CAA-4D1E-8E40-F3706511FE24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3705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2B0BF-0CAA-4D1E-8E40-F3706511FE24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9359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2B0BF-0CAA-4D1E-8E40-F3706511FE24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917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2B0BF-0CAA-4D1E-8E40-F3706511FE24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892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2B0BF-0CAA-4D1E-8E40-F3706511FE24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28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72d05592bf_2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72d05592bf_2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0361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72d05592bf_2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72d05592bf_2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524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AC82E5-F26F-4B60-8F93-5CB920D96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2A271FF-DC8E-44D8-A628-4A78ECF07B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231B2D-881A-485C-A833-66B57C92A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4A476-2995-484B-BB34-25CD7391C171}" type="datetimeFigureOut">
              <a:rPr lang="pt-BR" smtClean="0"/>
              <a:t>26/10/2021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D3DB12-B31A-43E5-86DF-ECB41DF8B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873DF8-7B88-42F4-9C69-68A771AE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A4644-EFD6-4434-9AA5-6CE89A8440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6733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B5D632-EA33-4F0E-9145-DF112E8FB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7D2C18E-D95E-4274-8CD7-FA5225A863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19D60D-F95B-492C-B1F3-AC70F934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4A476-2995-484B-BB34-25CD7391C171}" type="datetimeFigureOut">
              <a:rPr lang="pt-BR" smtClean="0"/>
              <a:t>26/10/2021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59BE0B-467F-4AE7-B87E-A7834B571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2C5CD6-2ADD-4D19-B6AC-8BE1FE75B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A4644-EFD6-4434-9AA5-6CE89A8440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9326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4ED7E36-3D94-4E18-866B-0FF43D737D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AACF4CE-9BFD-429C-9E15-5EDA8E8944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9C1A3E-E649-4CC1-B69C-9F9F98306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4A476-2995-484B-BB34-25CD7391C171}" type="datetimeFigureOut">
              <a:rPr lang="pt-BR" smtClean="0"/>
              <a:t>26/10/2021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ADA68B-1E96-4E95-8D4E-C0D9EB2D6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7BCD61-9F40-4903-8BB6-8CA36F05C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A4644-EFD6-4434-9AA5-6CE89A8440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8470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f Section + Descripcion 2">
  <p:cSld name="Title of Section + Descripcion 2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"/>
          <p:cNvSpPr txBox="1">
            <a:spLocks noGrp="1"/>
          </p:cNvSpPr>
          <p:nvPr>
            <p:ph type="title"/>
          </p:nvPr>
        </p:nvSpPr>
        <p:spPr>
          <a:xfrm>
            <a:off x="8206467" y="1361167"/>
            <a:ext cx="2848000" cy="16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01" name="Google Shape;201;p30"/>
          <p:cNvSpPr txBox="1">
            <a:spLocks noGrp="1"/>
          </p:cNvSpPr>
          <p:nvPr>
            <p:ph type="subTitle" idx="1"/>
          </p:nvPr>
        </p:nvSpPr>
        <p:spPr>
          <a:xfrm>
            <a:off x="6860767" y="3737433"/>
            <a:ext cx="4195200" cy="19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7010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1224967" y="3857340"/>
            <a:ext cx="3206000" cy="1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>
                <a:solidFill>
                  <a:srgbClr val="5BBD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subTitle" idx="1"/>
          </p:nvPr>
        </p:nvSpPr>
        <p:spPr>
          <a:xfrm>
            <a:off x="5234449" y="4181053"/>
            <a:ext cx="1818800" cy="1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title" idx="2" hasCustomPrompt="1"/>
          </p:nvPr>
        </p:nvSpPr>
        <p:spPr>
          <a:xfrm>
            <a:off x="5234449" y="3019800"/>
            <a:ext cx="1818800" cy="818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667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667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667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667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667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667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667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667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98" name="Google Shape;98;p18"/>
          <p:cNvSpPr txBox="1">
            <a:spLocks noGrp="1"/>
          </p:cNvSpPr>
          <p:nvPr>
            <p:ph type="title" idx="3" hasCustomPrompt="1"/>
          </p:nvPr>
        </p:nvSpPr>
        <p:spPr>
          <a:xfrm>
            <a:off x="7169859" y="3019800"/>
            <a:ext cx="1818800" cy="818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667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667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667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667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667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667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667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667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18"/>
          <p:cNvSpPr txBox="1">
            <a:spLocks noGrp="1"/>
          </p:cNvSpPr>
          <p:nvPr>
            <p:ph type="title" idx="4" hasCustomPrompt="1"/>
          </p:nvPr>
        </p:nvSpPr>
        <p:spPr>
          <a:xfrm>
            <a:off x="9105267" y="3019800"/>
            <a:ext cx="1818800" cy="818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667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667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667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667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667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667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667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667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5"/>
          </p:nvPr>
        </p:nvSpPr>
        <p:spPr>
          <a:xfrm>
            <a:off x="7169857" y="4181048"/>
            <a:ext cx="1818800" cy="1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ubTitle" idx="6"/>
          </p:nvPr>
        </p:nvSpPr>
        <p:spPr>
          <a:xfrm>
            <a:off x="9105267" y="4181051"/>
            <a:ext cx="1818800" cy="1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4740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64E886-D662-402F-B2C9-91492421C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4561C94-FEB4-4A8E-9665-E3822F718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B70BA2-2B25-4D9C-8D81-15553A67A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4A476-2995-484B-BB34-25CD7391C171}" type="datetimeFigureOut">
              <a:rPr lang="pt-BR" smtClean="0"/>
              <a:t>26/10/2021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2381DA-42CD-4B78-913A-CD43B4061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C19C7A-AF8B-4725-B438-73BC177D4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A4644-EFD6-4434-9AA5-6CE89A8440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6565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7C64C1-3850-4860-8F53-F1DE73696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70A477-720A-4D72-8818-44DB773F5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EF5487-5CAF-4021-BE92-10CFBA582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4A476-2995-484B-BB34-25CD7391C171}" type="datetimeFigureOut">
              <a:rPr lang="pt-BR" smtClean="0"/>
              <a:t>26/10/2021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0AE41B-481C-48F7-8031-CE7B68785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780614-F5C2-4DA1-BB64-5C9B9AA2D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A4644-EFD6-4434-9AA5-6CE89A8440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9001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826A20-4811-4FD1-9A9F-286F7557B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EAADF9-DB4D-4B19-9081-943A88312F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39184A6-315A-465D-BDE2-F8FBC439BD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8A60577-08FA-4191-95C4-C64EDAEF2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4A476-2995-484B-BB34-25CD7391C171}" type="datetimeFigureOut">
              <a:rPr lang="pt-BR" smtClean="0"/>
              <a:t>26/10/2021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24BB0F3-7ABA-4307-9D73-BB5DEF54E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0FA3073-49DD-4814-9CCA-E6303F65F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A4644-EFD6-4434-9AA5-6CE89A8440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3076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79E494-7153-4D10-86E8-5BF67F602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09D8CAF-0DD9-4F0C-9CA2-433DFF1EB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0BF4FB6-B036-4554-912A-81C3864EFE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55F3143-706A-4B26-9B26-841F5A6E9A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91124D1-800D-40A2-9D81-52349289FE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A8E4A8A-4120-4551-8ABD-0CB70789B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4A476-2995-484B-BB34-25CD7391C171}" type="datetimeFigureOut">
              <a:rPr lang="pt-BR" smtClean="0"/>
              <a:t>26/10/2021</a:t>
            </a:fld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B4DAB1B-6E2B-49DA-821F-D45070EC6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85C5D0-1007-4992-8C62-DAE8F6808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A4644-EFD6-4434-9AA5-6CE89A8440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6431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328223-1A7E-4A70-9B30-2F9C7E763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1AEC023-6955-4D51-B771-415A9AFF9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4A476-2995-484B-BB34-25CD7391C171}" type="datetimeFigureOut">
              <a:rPr lang="pt-BR" smtClean="0"/>
              <a:t>26/10/2021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3377054-45F2-4CB1-B47E-02D36D846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7CA4909-389E-499D-A13B-7F38E4255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A4644-EFD6-4434-9AA5-6CE89A8440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0809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EE0D614-5626-4E80-96C5-DE54BFA41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4A476-2995-484B-BB34-25CD7391C171}" type="datetimeFigureOut">
              <a:rPr lang="pt-BR" smtClean="0"/>
              <a:t>26/10/2021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F0F83D4-9617-4A2B-9463-A61B969B6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8A2C08-5FD0-4C3F-AF5B-A25388B59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A4644-EFD6-4434-9AA5-6CE89A8440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6207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C9DC60-0CC8-4D38-B624-BBDCBFA37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09CEA36-FB45-4BEE-AC48-818B52F9F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BA607D8-F381-4460-84B5-85127569E4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D691A78-D90B-435F-B939-996AB35A5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4A476-2995-484B-BB34-25CD7391C171}" type="datetimeFigureOut">
              <a:rPr lang="pt-BR" smtClean="0"/>
              <a:t>26/10/2021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607CD9-13E5-4CF0-ABA8-781974263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DB0BF2E-7CBD-447A-9F7E-AD0DC7C0F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A4644-EFD6-4434-9AA5-6CE89A8440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3130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FE10BC-35C2-460A-BEFD-3D4AE0F9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A0A69C0-AA44-41CB-B25C-0815EC5BBB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C69DF0C-681F-47F2-9350-A8DDE3F7B8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8EECEFF-E33B-465D-A0F8-77FCD4C05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4A476-2995-484B-BB34-25CD7391C171}" type="datetimeFigureOut">
              <a:rPr lang="pt-BR" smtClean="0"/>
              <a:t>26/10/2021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F289FDB-22FF-4E7A-A6C5-5FB5C112A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F5C6E2-18E4-461E-98B3-7C43E3037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A4644-EFD6-4434-9AA5-6CE89A8440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7919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96E3121-7AEF-4C59-9FC0-F3EABDB8F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867E1F-3696-42ED-B9E5-4A0E66F39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EC902D-04B4-4DBC-84F7-404B87DBEE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4A476-2995-484B-BB34-25CD7391C171}" type="datetimeFigureOut">
              <a:rPr lang="pt-BR" smtClean="0"/>
              <a:t>26/10/2021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5BCED5-0523-41C8-9090-32320E1C3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9E5D0D-84E0-4BA2-8B11-FAB9D4A74F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A4644-EFD6-4434-9AA5-6CE89A8440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4591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7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12" Type="http://schemas.openxmlformats.org/officeDocument/2006/relationships/image" Target="../media/image49.svg"/><Relationship Id="rId2" Type="http://schemas.openxmlformats.org/officeDocument/2006/relationships/image" Target="../media/image37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5" Type="http://schemas.openxmlformats.org/officeDocument/2006/relationships/image" Target="../media/image38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2.png"/><Relationship Id="rId14" Type="http://schemas.openxmlformats.org/officeDocument/2006/relationships/image" Target="../media/image5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38.png"/><Relationship Id="rId7" Type="http://schemas.openxmlformats.org/officeDocument/2006/relationships/image" Target="../media/image4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347E9C2F-5822-485C-8399-6C97FB2AC1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301775" y="1738745"/>
            <a:ext cx="3588450" cy="3380511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xmlns="" id="{C242D438-04F9-4B50-AF37-1AD97B0256D4}"/>
              </a:ext>
            </a:extLst>
          </p:cNvPr>
          <p:cNvSpPr txBox="1"/>
          <p:nvPr/>
        </p:nvSpPr>
        <p:spPr>
          <a:xfrm>
            <a:off x="1178305" y="505989"/>
            <a:ext cx="98353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spc="300" dirty="0">
                <a:solidFill>
                  <a:schemeClr val="bg1"/>
                </a:solidFill>
                <a:latin typeface="HrotPremium-Medium" panose="00000600000000000000" pitchFamily="2" charset="0"/>
              </a:rPr>
              <a:t>AUDIÊNCIA PÚBLICA | SENADO FEDERAL 26.10.2021</a:t>
            </a:r>
          </a:p>
          <a:p>
            <a:pPr algn="ctr"/>
            <a:r>
              <a:rPr lang="pt-BR" sz="1400" b="1" spc="300" dirty="0">
                <a:solidFill>
                  <a:schemeClr val="bg1"/>
                </a:solidFill>
                <a:latin typeface="HrotPremium-Medium" panose="00000600000000000000" pitchFamily="2" charset="0"/>
              </a:rPr>
              <a:t>INOVAÇÕES TECNOLÓGICAS NA PREVENÇÃO,DIAGNÓSTICO E TRATAMENTO DO CÂNCER</a:t>
            </a:r>
          </a:p>
        </p:txBody>
      </p:sp>
    </p:spTree>
    <p:extLst>
      <p:ext uri="{BB962C8B-B14F-4D97-AF65-F5344CB8AC3E}">
        <p14:creationId xmlns:p14="http://schemas.microsoft.com/office/powerpoint/2010/main" val="45599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E29CF370-5CE7-4E1F-836B-F963E8CCCF22}"/>
              </a:ext>
            </a:extLst>
          </p:cNvPr>
          <p:cNvSpPr/>
          <p:nvPr/>
        </p:nvSpPr>
        <p:spPr>
          <a:xfrm>
            <a:off x="0" y="3187882"/>
            <a:ext cx="7953382" cy="76630"/>
          </a:xfrm>
          <a:prstGeom prst="rect">
            <a:avLst/>
          </a:prstGeom>
          <a:solidFill>
            <a:srgbClr val="364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xmlns="" id="{BCF842D6-9BD4-4279-BA0D-EDBF60D7A5E9}"/>
              </a:ext>
            </a:extLst>
          </p:cNvPr>
          <p:cNvGrpSpPr/>
          <p:nvPr/>
        </p:nvGrpSpPr>
        <p:grpSpPr>
          <a:xfrm>
            <a:off x="1000534" y="489400"/>
            <a:ext cx="10190932" cy="5879201"/>
            <a:chOff x="1451236" y="559405"/>
            <a:chExt cx="10190932" cy="5879201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xmlns="" id="{8F3DCD36-114E-4698-A827-0EDBA29B0E83}"/>
                </a:ext>
              </a:extLst>
            </p:cNvPr>
            <p:cNvSpPr/>
            <p:nvPr/>
          </p:nvSpPr>
          <p:spPr>
            <a:xfrm>
              <a:off x="1451236" y="2156673"/>
              <a:ext cx="5799089" cy="75600"/>
            </a:xfrm>
            <a:prstGeom prst="rect">
              <a:avLst/>
            </a:prstGeom>
            <a:solidFill>
              <a:srgbClr val="364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Picture 10" descr="IMG_3237 v2">
              <a:extLst>
                <a:ext uri="{FF2B5EF4-FFF2-40B4-BE49-F238E27FC236}">
                  <a16:creationId xmlns:a16="http://schemas.microsoft.com/office/drawing/2014/main" xmlns="" id="{F4A7140E-F7A5-445A-B254-9C5C8C8E8B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1237" y="559405"/>
              <a:ext cx="2007351" cy="1550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 descr="IMG_3254">
              <a:extLst>
                <a:ext uri="{FF2B5EF4-FFF2-40B4-BE49-F238E27FC236}">
                  <a16:creationId xmlns:a16="http://schemas.microsoft.com/office/drawing/2014/main" xmlns="" id="{002260E9-FDB8-462B-9B8A-9CAFEA9BD9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946" y="559406"/>
              <a:ext cx="2170217" cy="1550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Subtítulo 2">
              <a:extLst>
                <a:ext uri="{FF2B5EF4-FFF2-40B4-BE49-F238E27FC236}">
                  <a16:creationId xmlns:a16="http://schemas.microsoft.com/office/drawing/2014/main" xmlns="" id="{98E9648F-30C6-496B-BCDC-A533FD3FC569}"/>
                </a:ext>
              </a:extLst>
            </p:cNvPr>
            <p:cNvSpPr txBox="1">
              <a:spLocks/>
            </p:cNvSpPr>
            <p:nvPr/>
          </p:nvSpPr>
          <p:spPr>
            <a:xfrm>
              <a:off x="1451237" y="2258029"/>
              <a:ext cx="1381234" cy="56526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ct val="15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500" b="0" i="0">
                  <a:solidFill>
                    <a:srgbClr val="4E565C"/>
                  </a:solidFill>
                  <a:effectLst/>
                  <a:latin typeface="HrotPremium-Medium" panose="00000600000000000000" pitchFamily="2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pt-BR" sz="2800" b="1" dirty="0">
                  <a:solidFill>
                    <a:srgbClr val="40B0DC"/>
                  </a:solidFill>
                </a:rPr>
                <a:t>1994</a:t>
              </a:r>
              <a:endParaRPr lang="pt-BR" sz="2000" dirty="0">
                <a:solidFill>
                  <a:srgbClr val="40B0DC"/>
                </a:solidFill>
              </a:endParaRPr>
            </a:p>
          </p:txBody>
        </p:sp>
        <p:pic>
          <p:nvPicPr>
            <p:cNvPr id="9" name="Imagem 8">
              <a:extLst>
                <a:ext uri="{FF2B5EF4-FFF2-40B4-BE49-F238E27FC236}">
                  <a16:creationId xmlns:a16="http://schemas.microsoft.com/office/drawing/2014/main" xmlns="" id="{F2861DBE-6889-4C94-B5FA-C7A34B2AFD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3947" b="4613"/>
            <a:stretch/>
          </p:blipFill>
          <p:spPr>
            <a:xfrm>
              <a:off x="1452283" y="4435752"/>
              <a:ext cx="2916030" cy="2002854"/>
            </a:xfrm>
            <a:prstGeom prst="rect">
              <a:avLst/>
            </a:prstGeom>
          </p:spPr>
        </p:pic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xmlns="" id="{B01849A8-FF66-4717-A1D9-B50B1DBCD495}"/>
                </a:ext>
              </a:extLst>
            </p:cNvPr>
            <p:cNvCxnSpPr>
              <a:cxnSpLocks/>
            </p:cNvCxnSpPr>
            <p:nvPr/>
          </p:nvCxnSpPr>
          <p:spPr>
            <a:xfrm>
              <a:off x="1909101" y="2823294"/>
              <a:ext cx="0" cy="472526"/>
            </a:xfrm>
            <a:prstGeom prst="line">
              <a:avLst/>
            </a:prstGeom>
            <a:ln>
              <a:solidFill>
                <a:srgbClr val="3643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xmlns="" id="{25D34DEA-9A82-4CC3-9DB3-D7774495C20F}"/>
                </a:ext>
              </a:extLst>
            </p:cNvPr>
            <p:cNvSpPr/>
            <p:nvPr/>
          </p:nvSpPr>
          <p:spPr>
            <a:xfrm>
              <a:off x="1451236" y="4248264"/>
              <a:ext cx="2916031" cy="75600"/>
            </a:xfrm>
            <a:prstGeom prst="rect">
              <a:avLst/>
            </a:prstGeom>
            <a:solidFill>
              <a:srgbClr val="364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Subtítulo 2">
              <a:extLst>
                <a:ext uri="{FF2B5EF4-FFF2-40B4-BE49-F238E27FC236}">
                  <a16:creationId xmlns:a16="http://schemas.microsoft.com/office/drawing/2014/main" xmlns="" id="{5B575402-8093-4375-A0C7-7EDD79E4FE46}"/>
                </a:ext>
              </a:extLst>
            </p:cNvPr>
            <p:cNvSpPr txBox="1">
              <a:spLocks/>
            </p:cNvSpPr>
            <p:nvPr/>
          </p:nvSpPr>
          <p:spPr>
            <a:xfrm>
              <a:off x="3101587" y="3773318"/>
              <a:ext cx="1381234" cy="56526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ct val="15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500" b="0" i="0">
                  <a:solidFill>
                    <a:srgbClr val="4E565C"/>
                  </a:solidFill>
                  <a:effectLst/>
                  <a:latin typeface="HrotPremium-Medium" panose="00000600000000000000" pitchFamily="2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algn="r">
                <a:lnSpc>
                  <a:spcPct val="100000"/>
                </a:lnSpc>
                <a:spcBef>
                  <a:spcPts val="0"/>
                </a:spcBef>
              </a:pPr>
              <a:r>
                <a:rPr lang="pt-BR" sz="2800" b="1" dirty="0">
                  <a:solidFill>
                    <a:srgbClr val="40B0DC"/>
                  </a:solidFill>
                </a:rPr>
                <a:t>2003</a:t>
              </a:r>
              <a:endParaRPr lang="pt-BR" sz="2000" dirty="0">
                <a:solidFill>
                  <a:srgbClr val="40B0DC"/>
                </a:solidFill>
              </a:endParaRPr>
            </a:p>
          </p:txBody>
        </p:sp>
        <p:cxnSp>
          <p:nvCxnSpPr>
            <p:cNvPr id="14" name="Conector reto 13">
              <a:extLst>
                <a:ext uri="{FF2B5EF4-FFF2-40B4-BE49-F238E27FC236}">
                  <a16:creationId xmlns:a16="http://schemas.microsoft.com/office/drawing/2014/main" xmlns="" id="{C161E5F3-8DBD-405E-863A-210674E23EEB}"/>
                </a:ext>
              </a:extLst>
            </p:cNvPr>
            <p:cNvCxnSpPr>
              <a:cxnSpLocks/>
            </p:cNvCxnSpPr>
            <p:nvPr/>
          </p:nvCxnSpPr>
          <p:spPr>
            <a:xfrm>
              <a:off x="4043806" y="3274840"/>
              <a:ext cx="0" cy="472526"/>
            </a:xfrm>
            <a:prstGeom prst="line">
              <a:avLst/>
            </a:prstGeom>
            <a:ln>
              <a:solidFill>
                <a:srgbClr val="3643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EF297564-C2E5-4A08-9635-23C8001843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-1" r="-925" b="19053"/>
            <a:stretch/>
          </p:blipFill>
          <p:spPr bwMode="auto">
            <a:xfrm>
              <a:off x="8523638" y="564377"/>
              <a:ext cx="3118530" cy="1838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">
              <a:extLst>
                <a:ext uri="{FF2B5EF4-FFF2-40B4-BE49-F238E27FC236}">
                  <a16:creationId xmlns:a16="http://schemas.microsoft.com/office/drawing/2014/main" xmlns="" id="{568C2B3C-CBA5-43DF-BD42-38722DEBE5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523637" y="2500441"/>
              <a:ext cx="3118531" cy="1988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xmlns="" id="{AC8408FD-2932-4182-80C8-356C63684C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9" t="16595"/>
            <a:stretch/>
          </p:blipFill>
          <p:spPr>
            <a:xfrm>
              <a:off x="8523636" y="4586432"/>
              <a:ext cx="3118531" cy="1852173"/>
            </a:xfrm>
            <a:prstGeom prst="rect">
              <a:avLst/>
            </a:prstGeom>
          </p:spPr>
        </p:pic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xmlns="" id="{CD4EEEB9-486C-4BCA-9ADB-BFBC7CDD3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4522" y="4586432"/>
              <a:ext cx="2469564" cy="1852173"/>
            </a:xfrm>
            <a:prstGeom prst="rect">
              <a:avLst/>
            </a:prstGeom>
          </p:spPr>
        </p:pic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xmlns="" id="{14D2EC2F-6ED6-4813-9CCA-3AC851703056}"/>
                </a:ext>
              </a:extLst>
            </p:cNvPr>
            <p:cNvSpPr/>
            <p:nvPr/>
          </p:nvSpPr>
          <p:spPr>
            <a:xfrm rot="5400000">
              <a:off x="6457130" y="2491156"/>
              <a:ext cx="3919669" cy="75600"/>
            </a:xfrm>
            <a:prstGeom prst="rect">
              <a:avLst/>
            </a:prstGeom>
            <a:solidFill>
              <a:srgbClr val="364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xmlns="" id="{11FD6141-91F8-4013-AD7C-9D0354F4FB32}"/>
                </a:ext>
              </a:extLst>
            </p:cNvPr>
            <p:cNvSpPr/>
            <p:nvPr/>
          </p:nvSpPr>
          <p:spPr>
            <a:xfrm>
              <a:off x="5934522" y="4421033"/>
              <a:ext cx="2474816" cy="75600"/>
            </a:xfrm>
            <a:prstGeom prst="rect">
              <a:avLst/>
            </a:prstGeom>
            <a:solidFill>
              <a:srgbClr val="3643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Subtítulo 2">
              <a:extLst>
                <a:ext uri="{FF2B5EF4-FFF2-40B4-BE49-F238E27FC236}">
                  <a16:creationId xmlns:a16="http://schemas.microsoft.com/office/drawing/2014/main" xmlns="" id="{17BD7F29-CFE2-4D9F-8E8F-2B7A3D52AF17}"/>
                </a:ext>
              </a:extLst>
            </p:cNvPr>
            <p:cNvSpPr txBox="1">
              <a:spLocks/>
            </p:cNvSpPr>
            <p:nvPr/>
          </p:nvSpPr>
          <p:spPr>
            <a:xfrm>
              <a:off x="7366946" y="2259379"/>
              <a:ext cx="1381234" cy="56526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ct val="15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500" b="0" i="0">
                  <a:solidFill>
                    <a:srgbClr val="4E565C"/>
                  </a:solidFill>
                  <a:effectLst/>
                  <a:latin typeface="HrotPremium-Medium" panose="00000600000000000000" pitchFamily="2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pt-BR" sz="2800" b="1" dirty="0">
                  <a:solidFill>
                    <a:srgbClr val="40B0DC"/>
                  </a:solidFill>
                </a:rPr>
                <a:t>HOJE</a:t>
              </a:r>
              <a:endParaRPr lang="pt-BR" sz="2000" dirty="0">
                <a:solidFill>
                  <a:srgbClr val="40B0DC"/>
                </a:solidFill>
              </a:endParaRPr>
            </a:p>
          </p:txBody>
        </p:sp>
        <p:cxnSp>
          <p:nvCxnSpPr>
            <p:cNvPr id="30" name="Conector reto 29">
              <a:extLst>
                <a:ext uri="{FF2B5EF4-FFF2-40B4-BE49-F238E27FC236}">
                  <a16:creationId xmlns:a16="http://schemas.microsoft.com/office/drawing/2014/main" xmlns="" id="{7E7E5A33-96B6-4CC7-89B4-EADC5AD72DF5}"/>
                </a:ext>
              </a:extLst>
            </p:cNvPr>
            <p:cNvCxnSpPr>
              <a:cxnSpLocks/>
            </p:cNvCxnSpPr>
            <p:nvPr/>
          </p:nvCxnSpPr>
          <p:spPr>
            <a:xfrm>
              <a:off x="7824810" y="2824644"/>
              <a:ext cx="0" cy="472526"/>
            </a:xfrm>
            <a:prstGeom prst="line">
              <a:avLst/>
            </a:prstGeom>
            <a:ln>
              <a:solidFill>
                <a:srgbClr val="3643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2" descr="Foto Cleusa SEM MESA">
              <a:extLst>
                <a:ext uri="{FF2B5EF4-FFF2-40B4-BE49-F238E27FC236}">
                  <a16:creationId xmlns:a16="http://schemas.microsoft.com/office/drawing/2014/main" xmlns="" id="{CEB3989B-EC8D-41A9-854C-5B4FBB05F8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113"/>
            <a:stretch/>
          </p:blipFill>
          <p:spPr bwMode="auto">
            <a:xfrm>
              <a:off x="5897521" y="559406"/>
              <a:ext cx="1352805" cy="1550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5374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>
            <a:extLst>
              <a:ext uri="{FF2B5EF4-FFF2-40B4-BE49-F238E27FC236}">
                <a16:creationId xmlns:a16="http://schemas.microsoft.com/office/drawing/2014/main" xmlns="" id="{F7371CE1-E1C8-49F4-907D-88B6D70CF4E7}"/>
              </a:ext>
            </a:extLst>
          </p:cNvPr>
          <p:cNvGrpSpPr/>
          <p:nvPr/>
        </p:nvGrpSpPr>
        <p:grpSpPr>
          <a:xfrm>
            <a:off x="257722" y="819782"/>
            <a:ext cx="11676557" cy="5218437"/>
            <a:chOff x="177391" y="733740"/>
            <a:chExt cx="11676557" cy="5218437"/>
          </a:xfrm>
        </p:grpSpPr>
        <p:graphicFrame>
          <p:nvGraphicFramePr>
            <p:cNvPr id="16" name="Objeto 2">
              <a:extLst>
                <a:ext uri="{FF2B5EF4-FFF2-40B4-BE49-F238E27FC236}">
                  <a16:creationId xmlns:a16="http://schemas.microsoft.com/office/drawing/2014/main" xmlns="" id="{E9860D77-14DF-4792-B615-FFE4BEFD9CD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80063560"/>
                </p:ext>
              </p:extLst>
            </p:nvPr>
          </p:nvGraphicFramePr>
          <p:xfrm>
            <a:off x="177392" y="3344428"/>
            <a:ext cx="3700322" cy="21157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2" name="Image" r:id="rId3" imgW="11707937" imgH="5498413" progId="">
                    <p:embed/>
                  </p:oleObj>
                </mc:Choice>
                <mc:Fallback>
                  <p:oleObj name="Image" r:id="rId3" imgW="11707937" imgH="5498413" progId="">
                    <p:embed/>
                    <p:pic>
                      <p:nvPicPr>
                        <p:cNvPr id="16" name="Objeto 2">
                          <a:extLst>
                            <a:ext uri="{FF2B5EF4-FFF2-40B4-BE49-F238E27FC236}">
                              <a16:creationId xmlns:a16="http://schemas.microsoft.com/office/drawing/2014/main" xmlns="" id="{E9860D77-14DF-4792-B615-FFE4BEFD9CD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7392" y="3344428"/>
                          <a:ext cx="3700322" cy="2115785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xmlns="" id="{C5ACCA31-8848-4AD5-A0FE-3871C3AAA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4513" y="733740"/>
              <a:ext cx="3419114" cy="18352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xmlns="" id="{A96CDC71-E990-489D-8232-0C2B99BFF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169" y="733740"/>
              <a:ext cx="3700321" cy="18352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xmlns="" id="{F7CB7404-751F-499C-9463-D3E5EC960B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5" t="30724" r="145" b="7150"/>
            <a:stretch/>
          </p:blipFill>
          <p:spPr>
            <a:xfrm>
              <a:off x="4004512" y="3344428"/>
              <a:ext cx="3419113" cy="211578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194" name="Picture 2" descr="Alckmin culpa governo federal por fim de unidade do Hospital de Câncer |  Ribeirão e Franca | G1">
              <a:extLst>
                <a:ext uri="{FF2B5EF4-FFF2-40B4-BE49-F238E27FC236}">
                  <a16:creationId xmlns:a16="http://schemas.microsoft.com/office/drawing/2014/main" xmlns="" id="{58E38562-3431-4E3E-A626-C6099971D4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722" b="25349"/>
            <a:stretch/>
          </p:blipFill>
          <p:spPr bwMode="auto">
            <a:xfrm>
              <a:off x="7545649" y="733740"/>
              <a:ext cx="4308299" cy="1835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xmlns="" id="{D0CDFD83-F1A0-4800-BD7F-DA7ABD9DC4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5" t="31879" r="8395" b="19772"/>
            <a:stretch/>
          </p:blipFill>
          <p:spPr>
            <a:xfrm>
              <a:off x="7545650" y="3344429"/>
              <a:ext cx="4308298" cy="211578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xmlns="" id="{86414805-2ABA-4B4F-A6D8-490F551085CA}"/>
                </a:ext>
              </a:extLst>
            </p:cNvPr>
            <p:cNvSpPr txBox="1"/>
            <p:nvPr/>
          </p:nvSpPr>
          <p:spPr>
            <a:xfrm>
              <a:off x="177391" y="2690649"/>
              <a:ext cx="3700321" cy="400110"/>
            </a:xfrm>
            <a:prstGeom prst="rect">
              <a:avLst/>
            </a:prstGeom>
            <a:solidFill>
              <a:srgbClr val="40B0DC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BARRETOS-SP</a:t>
              </a:r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xmlns="" id="{F0E93AA3-BCF4-4E55-9955-42012F263BE5}"/>
                </a:ext>
              </a:extLst>
            </p:cNvPr>
            <p:cNvSpPr txBox="1"/>
            <p:nvPr/>
          </p:nvSpPr>
          <p:spPr>
            <a:xfrm>
              <a:off x="4004512" y="2690649"/>
              <a:ext cx="3419113" cy="400110"/>
            </a:xfrm>
            <a:prstGeom prst="rect">
              <a:avLst/>
            </a:prstGeom>
            <a:solidFill>
              <a:srgbClr val="40B0DC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CAMPINAS-SP</a:t>
              </a:r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xmlns="" id="{CAD2BABE-517A-4205-A32E-80BA0FED5347}"/>
                </a:ext>
              </a:extLst>
            </p:cNvPr>
            <p:cNvSpPr txBox="1"/>
            <p:nvPr/>
          </p:nvSpPr>
          <p:spPr>
            <a:xfrm>
              <a:off x="7545649" y="2690649"/>
              <a:ext cx="4308298" cy="400110"/>
            </a:xfrm>
            <a:prstGeom prst="rect">
              <a:avLst/>
            </a:prstGeom>
            <a:solidFill>
              <a:srgbClr val="40B0DC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FERNANDÓPOLIS-SP</a:t>
              </a:r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xmlns="" id="{90E02A29-D1D4-4665-A54A-D9B1BF5B6ADE}"/>
                </a:ext>
              </a:extLst>
            </p:cNvPr>
            <p:cNvSpPr txBox="1"/>
            <p:nvPr/>
          </p:nvSpPr>
          <p:spPr>
            <a:xfrm>
              <a:off x="177391" y="5552067"/>
              <a:ext cx="3700321" cy="400110"/>
            </a:xfrm>
            <a:prstGeom prst="rect">
              <a:avLst/>
            </a:prstGeom>
            <a:solidFill>
              <a:srgbClr val="40B0DC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CAMPO GRANDE-MS</a:t>
              </a:r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xmlns="" id="{D3A00966-E199-4417-B83B-61CF1EBF5859}"/>
                </a:ext>
              </a:extLst>
            </p:cNvPr>
            <p:cNvSpPr txBox="1"/>
            <p:nvPr/>
          </p:nvSpPr>
          <p:spPr>
            <a:xfrm>
              <a:off x="4004512" y="5552067"/>
              <a:ext cx="3419113" cy="400110"/>
            </a:xfrm>
            <a:prstGeom prst="rect">
              <a:avLst/>
            </a:prstGeom>
            <a:solidFill>
              <a:srgbClr val="40B0DC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RIO BRANCO-AC</a:t>
              </a: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xmlns="" id="{5A4194A3-320C-4366-986F-1DE4F85DC2F0}"/>
                </a:ext>
              </a:extLst>
            </p:cNvPr>
            <p:cNvSpPr txBox="1"/>
            <p:nvPr/>
          </p:nvSpPr>
          <p:spPr>
            <a:xfrm>
              <a:off x="7545649" y="5552067"/>
              <a:ext cx="4308298" cy="400110"/>
            </a:xfrm>
            <a:prstGeom prst="rect">
              <a:avLst/>
            </a:prstGeom>
            <a:solidFill>
              <a:srgbClr val="40B0DC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MACAPÁ-AP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619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B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CAE37411-F7FF-4FFF-B2FC-188D9766F5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1"/>
          <a:stretch/>
        </p:blipFill>
        <p:spPr>
          <a:xfrm>
            <a:off x="5835777" y="740072"/>
            <a:ext cx="6356220" cy="5385631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0C8D0C30-884D-4A2A-B507-DEDD8719A3E5}"/>
              </a:ext>
            </a:extLst>
          </p:cNvPr>
          <p:cNvSpPr/>
          <p:nvPr/>
        </p:nvSpPr>
        <p:spPr>
          <a:xfrm>
            <a:off x="5835778" y="740074"/>
            <a:ext cx="6356219" cy="5377849"/>
          </a:xfrm>
          <a:prstGeom prst="rect">
            <a:avLst/>
          </a:prstGeom>
          <a:solidFill>
            <a:srgbClr val="40B0DC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0E8D4B1F-1F24-4050-B8B5-7335818B4BE1}"/>
              </a:ext>
            </a:extLst>
          </p:cNvPr>
          <p:cNvSpPr/>
          <p:nvPr/>
        </p:nvSpPr>
        <p:spPr>
          <a:xfrm>
            <a:off x="1508503" y="960895"/>
            <a:ext cx="4999980" cy="481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xmlns="" id="{D0A55F66-38D5-4633-AF1C-69DF5E159EBB}"/>
              </a:ext>
            </a:extLst>
          </p:cNvPr>
          <p:cNvSpPr txBox="1">
            <a:spLocks/>
          </p:cNvSpPr>
          <p:nvPr/>
        </p:nvSpPr>
        <p:spPr>
          <a:xfrm>
            <a:off x="2242457" y="1412232"/>
            <a:ext cx="3593321" cy="564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>
                <a:solidFill>
                  <a:srgbClr val="4E565C"/>
                </a:solidFill>
                <a:effectLst/>
                <a:latin typeface="HrotPremium-Medium" panose="000006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4E565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DEPARTAMENTO DE PREVENÇÃO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4E565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HOSPITAL DE AMOR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500" b="1" i="0" u="none" strike="noStrike" kern="1200" cap="none" spc="0" normalizeH="0" baseline="0" noProof="0" dirty="0">
              <a:ln>
                <a:noFill/>
              </a:ln>
              <a:solidFill>
                <a:srgbClr val="4E565C"/>
              </a:solidFill>
              <a:effectLst/>
              <a:uLnTx/>
              <a:uFillTx/>
              <a:latin typeface="HrotPremium-Medium" panose="00000600000000000000" pitchFamily="2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4E565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13 ESTADOS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4E565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11 UNIDADES FIXAS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4E565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35 UNIDADES MÓVEIS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4E565C"/>
              </a:solidFill>
              <a:effectLst/>
              <a:uLnTx/>
              <a:uFillTx/>
              <a:latin typeface="HrotPremium-Medium" panose="00000600000000000000" pitchFamily="2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4E565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924 MIL EXAMES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4E565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5 MIL DIAGNÓSTICOS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4E565C"/>
              </a:solidFill>
              <a:effectLst/>
              <a:uLnTx/>
              <a:uFillTx/>
              <a:latin typeface="HrotPremium-Medium" panose="00000600000000000000" pitchFamily="2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4E565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CUSTO OPERACIONAL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4E565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R$ 108.694.638,10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4E565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PARA 30 MESES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4E565C"/>
              </a:solidFill>
              <a:effectLst/>
              <a:uLnTx/>
              <a:uFillTx/>
              <a:latin typeface="HrotPremium-Medium" panose="00000600000000000000" pitchFamily="2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4E565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FONTE: HOSPITAL DE AMOR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3D3C7570-519E-4E90-8C56-F13B3C6642CB}"/>
              </a:ext>
            </a:extLst>
          </p:cNvPr>
          <p:cNvSpPr/>
          <p:nvPr/>
        </p:nvSpPr>
        <p:spPr>
          <a:xfrm>
            <a:off x="1106031" y="2741315"/>
            <a:ext cx="737253" cy="997219"/>
          </a:xfrm>
          <a:prstGeom prst="rect">
            <a:avLst/>
          </a:prstGeom>
          <a:solidFill>
            <a:srgbClr val="364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88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DBF10B32-FA01-4534-A819-273D25A0F2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7" b="274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1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D6C422B3-9B5F-4AB6-A107-A73BC75FE727}"/>
              </a:ext>
            </a:extLst>
          </p:cNvPr>
          <p:cNvSpPr/>
          <p:nvPr/>
        </p:nvSpPr>
        <p:spPr>
          <a:xfrm>
            <a:off x="0" y="0"/>
            <a:ext cx="4432852" cy="6858000"/>
          </a:xfrm>
          <a:prstGeom prst="rect">
            <a:avLst/>
          </a:prstGeom>
          <a:solidFill>
            <a:srgbClr val="52B4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F110C318-8092-4676-99EF-E96FE083E2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45" r="22555"/>
          <a:stretch/>
        </p:blipFill>
        <p:spPr>
          <a:xfrm>
            <a:off x="1270000" y="892160"/>
            <a:ext cx="5203225" cy="5076839"/>
          </a:xfrm>
          <a:prstGeom prst="rect">
            <a:avLst/>
          </a:prstGeom>
        </p:spPr>
      </p:pic>
      <p:sp>
        <p:nvSpPr>
          <p:cNvPr id="387" name="Google Shape;387;p46"/>
          <p:cNvSpPr/>
          <p:nvPr/>
        </p:nvSpPr>
        <p:spPr>
          <a:xfrm>
            <a:off x="1270000" y="889000"/>
            <a:ext cx="5213200" cy="5080000"/>
          </a:xfrm>
          <a:prstGeom prst="rect">
            <a:avLst/>
          </a:prstGeom>
          <a:solidFill>
            <a:srgbClr val="52B4E1">
              <a:alpha val="2232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</p:txBody>
      </p:sp>
      <p:sp>
        <p:nvSpPr>
          <p:cNvPr id="384" name="Google Shape;384;p46"/>
          <p:cNvSpPr/>
          <p:nvPr/>
        </p:nvSpPr>
        <p:spPr>
          <a:xfrm>
            <a:off x="10472586" y="1683215"/>
            <a:ext cx="654800" cy="72800"/>
          </a:xfrm>
          <a:prstGeom prst="rect">
            <a:avLst/>
          </a:prstGeom>
          <a:solidFill>
            <a:srgbClr val="5BBDF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r"/>
            <a:endParaRPr sz="1867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</p:txBody>
      </p:sp>
      <p:sp>
        <p:nvSpPr>
          <p:cNvPr id="10" name="Google Shape;233;p39">
            <a:extLst>
              <a:ext uri="{FF2B5EF4-FFF2-40B4-BE49-F238E27FC236}">
                <a16:creationId xmlns:a16="http://schemas.microsoft.com/office/drawing/2014/main" xmlns="" id="{C9024174-C931-420E-8E13-0BEB095F42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51215" y="871415"/>
            <a:ext cx="4898181" cy="162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4800" b="1" dirty="0">
                <a:solidFill>
                  <a:srgbClr val="52B5E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BEST</a:t>
            </a:r>
            <a:endParaRPr sz="4800" b="1" dirty="0">
              <a:solidFill>
                <a:srgbClr val="52B5E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86" name="Google Shape;386;p46"/>
          <p:cNvSpPr txBox="1">
            <a:spLocks noGrp="1"/>
          </p:cNvSpPr>
          <p:nvPr>
            <p:ph type="subTitle" idx="1"/>
          </p:nvPr>
        </p:nvSpPr>
        <p:spPr>
          <a:xfrm>
            <a:off x="7054196" y="2059531"/>
            <a:ext cx="4195200" cy="197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Clr>
                <a:srgbClr val="000000"/>
              </a:buClr>
              <a:buSzPts val="1800"/>
            </a:pPr>
            <a:r>
              <a:rPr lang="en" sz="1800" dirty="0">
                <a:latin typeface="Roboto" panose="02000000000000000000" pitchFamily="2" charset="0"/>
                <a:ea typeface="Roboto" panose="02000000000000000000" pitchFamily="2" charset="0"/>
              </a:rPr>
              <a:t>O BEST é um programa de inovação para empreendedores das áreas médica, engenharia e ciência, todos ávidos por tecnologia e novas ideias.</a:t>
            </a:r>
          </a:p>
          <a:p>
            <a:pPr marL="0" indent="0">
              <a:buClr>
                <a:srgbClr val="000000"/>
              </a:buClr>
              <a:buSzPts val="1800"/>
            </a:pPr>
            <a:endParaRPr lang="en" sz="18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buClr>
                <a:srgbClr val="000000"/>
              </a:buClr>
              <a:buSzPts val="1800"/>
            </a:pPr>
            <a:r>
              <a:rPr lang="en" sz="1800" dirty="0">
                <a:latin typeface="Roboto" panose="02000000000000000000" pitchFamily="2" charset="0"/>
                <a:ea typeface="Roboto" panose="02000000000000000000" pitchFamily="2" charset="0"/>
              </a:rPr>
              <a:t>Com edições na França, Taiwan e Brasil e um corpo docente internacional, diversos projetos já foram apresentados às indústrias médicas.  </a:t>
            </a:r>
          </a:p>
          <a:p>
            <a:pPr marL="0" indent="0">
              <a:buClr>
                <a:srgbClr val="000000"/>
              </a:buClr>
              <a:buSzPts val="1800"/>
            </a:pPr>
            <a:endParaRPr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6F2A2FCA-05FF-4377-8867-8B1B58179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0814" y="5872433"/>
            <a:ext cx="1809991" cy="73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8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18321E86-9F31-41B5-B0CF-3B794F554D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761" b="26037"/>
          <a:stretch/>
        </p:blipFill>
        <p:spPr>
          <a:xfrm>
            <a:off x="-1" y="0"/>
            <a:ext cx="12191999" cy="3428800"/>
          </a:xfrm>
          <a:prstGeom prst="rect">
            <a:avLst/>
          </a:prstGeom>
        </p:spPr>
      </p:pic>
      <p:sp>
        <p:nvSpPr>
          <p:cNvPr id="351" name="Google Shape;351;p44"/>
          <p:cNvSpPr/>
          <p:nvPr/>
        </p:nvSpPr>
        <p:spPr>
          <a:xfrm>
            <a:off x="0" y="-14067"/>
            <a:ext cx="12192000" cy="3428800"/>
          </a:xfrm>
          <a:prstGeom prst="rect">
            <a:avLst/>
          </a:prstGeom>
          <a:solidFill>
            <a:srgbClr val="52B4E1">
              <a:alpha val="2232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</p:txBody>
      </p:sp>
      <p:sp>
        <p:nvSpPr>
          <p:cNvPr id="356" name="Google Shape;356;p44"/>
          <p:cNvSpPr txBox="1">
            <a:spLocks noGrp="1"/>
          </p:cNvSpPr>
          <p:nvPr>
            <p:ph type="title"/>
          </p:nvPr>
        </p:nvSpPr>
        <p:spPr>
          <a:xfrm>
            <a:off x="7169857" y="3020756"/>
            <a:ext cx="1818801" cy="817443"/>
          </a:xfrm>
          <a:prstGeom prst="rect">
            <a:avLst/>
          </a:prstGeom>
          <a:solidFill>
            <a:srgbClr val="52B4E1"/>
          </a:solidFill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buClr>
                <a:schemeClr val="lt1"/>
              </a:buClr>
              <a:buSzPts val="2000"/>
            </a:pPr>
            <a:r>
              <a:rPr lang="pt-BR" sz="3333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57</a:t>
            </a:r>
            <a:endParaRPr sz="3333" b="1" dirty="0">
              <a:solidFill>
                <a:schemeClr val="l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5" name="Google Shape;355;p44"/>
          <p:cNvSpPr txBox="1">
            <a:spLocks noGrp="1"/>
          </p:cNvSpPr>
          <p:nvPr>
            <p:ph type="subTitle" idx="1"/>
          </p:nvPr>
        </p:nvSpPr>
        <p:spPr>
          <a:xfrm>
            <a:off x="5106803" y="4181053"/>
            <a:ext cx="2063054" cy="136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Clr>
                <a:srgbClr val="000000"/>
              </a:buClr>
              <a:buSzPts val="1800"/>
            </a:pPr>
            <a:r>
              <a:rPr lang="pt-BR" dirty="0">
                <a:latin typeface="Roboto" panose="02000000000000000000" pitchFamily="2" charset="0"/>
                <a:ea typeface="Roboto" panose="02000000000000000000" pitchFamily="2" charset="0"/>
              </a:rPr>
              <a:t>Empreendedores de diversas áreas já foram treinados através da plataforma</a:t>
            </a:r>
          </a:p>
        </p:txBody>
      </p:sp>
      <p:sp>
        <p:nvSpPr>
          <p:cNvPr id="357" name="Google Shape;357;p44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  <a:solidFill>
            <a:srgbClr val="52B4E1"/>
          </a:solidFill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b="1" dirty="0">
                <a:latin typeface="Roboto" panose="02000000000000000000" pitchFamily="2" charset="0"/>
                <a:ea typeface="Roboto" panose="02000000000000000000" pitchFamily="2" charset="0"/>
              </a:rPr>
              <a:t>+21.000</a:t>
            </a:r>
            <a:endParaRPr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4" name="Google Shape;354;p44"/>
          <p:cNvSpPr txBox="1">
            <a:spLocks noGrp="1"/>
          </p:cNvSpPr>
          <p:nvPr>
            <p:ph type="subTitle" idx="5"/>
          </p:nvPr>
        </p:nvSpPr>
        <p:spPr>
          <a:xfrm>
            <a:off x="7053249" y="4181051"/>
            <a:ext cx="2063053" cy="136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Clr>
                <a:srgbClr val="000000"/>
              </a:buClr>
              <a:buSzPts val="1800"/>
            </a:pPr>
            <a:r>
              <a:rPr lang="pt-BR" dirty="0">
                <a:latin typeface="Roboto" panose="02000000000000000000" pitchFamily="2" charset="0"/>
                <a:ea typeface="Roboto" panose="02000000000000000000" pitchFamily="2" charset="0"/>
              </a:rPr>
              <a:t>Países já foram representados com empreendedores inscritos nos simpósios</a:t>
            </a:r>
          </a:p>
          <a:p>
            <a:pPr marL="0" indent="0"/>
            <a:endParaRPr lang="pt-BR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/>
            <a:endParaRPr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8" name="Google Shape;358;p44"/>
          <p:cNvSpPr txBox="1">
            <a:spLocks noGrp="1"/>
          </p:cNvSpPr>
          <p:nvPr>
            <p:ph type="subTitle" idx="6"/>
          </p:nvPr>
        </p:nvSpPr>
        <p:spPr>
          <a:xfrm>
            <a:off x="9095108" y="4181051"/>
            <a:ext cx="1956155" cy="136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" dirty="0">
                <a:latin typeface="Roboto" panose="02000000000000000000" pitchFamily="2" charset="0"/>
                <a:ea typeface="Roboto" panose="02000000000000000000" pitchFamily="2" charset="0"/>
              </a:rPr>
              <a:t>Docentes oriundos de 6 países diferentes participaram do BEST em Barretos</a:t>
            </a:r>
            <a:endParaRPr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Google Shape;357;p44">
            <a:extLst>
              <a:ext uri="{FF2B5EF4-FFF2-40B4-BE49-F238E27FC236}">
                <a16:creationId xmlns:a16="http://schemas.microsoft.com/office/drawing/2014/main" xmlns="" id="{C03955A0-320F-445D-80A4-78663EEAAEC1}"/>
              </a:ext>
            </a:extLst>
          </p:cNvPr>
          <p:cNvSpPr txBox="1">
            <a:spLocks/>
          </p:cNvSpPr>
          <p:nvPr/>
        </p:nvSpPr>
        <p:spPr>
          <a:xfrm>
            <a:off x="9105267" y="3019800"/>
            <a:ext cx="1818800" cy="818400"/>
          </a:xfrm>
          <a:prstGeom prst="rect">
            <a:avLst/>
          </a:prstGeom>
          <a:solidFill>
            <a:srgbClr val="52B4E1"/>
          </a:solidFill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3333" kern="120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667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667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667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667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667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667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667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667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" b="1" dirty="0">
                <a:latin typeface="Roboto" panose="02000000000000000000" pitchFamily="2" charset="0"/>
                <a:ea typeface="Roboto" panose="02000000000000000000" pitchFamily="2" charset="0"/>
              </a:rPr>
              <a:t>11</a:t>
            </a: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xmlns="" id="{6A2B90E0-0BFC-4DA8-B2B9-008B64BB5917}"/>
              </a:ext>
            </a:extLst>
          </p:cNvPr>
          <p:cNvCxnSpPr>
            <a:cxnSpLocks/>
          </p:cNvCxnSpPr>
          <p:nvPr/>
        </p:nvCxnSpPr>
        <p:spPr>
          <a:xfrm>
            <a:off x="7100955" y="4031311"/>
            <a:ext cx="0" cy="159690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xmlns="" id="{6C27825C-39C7-48CB-8996-1F7DBAAF1470}"/>
              </a:ext>
            </a:extLst>
          </p:cNvPr>
          <p:cNvCxnSpPr>
            <a:cxnSpLocks/>
          </p:cNvCxnSpPr>
          <p:nvPr/>
        </p:nvCxnSpPr>
        <p:spPr>
          <a:xfrm>
            <a:off x="9046082" y="4031311"/>
            <a:ext cx="0" cy="159690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B.E.S.T. | Business Engineering and Surgical Technologies">
            <a:extLst>
              <a:ext uri="{FF2B5EF4-FFF2-40B4-BE49-F238E27FC236}">
                <a16:creationId xmlns:a16="http://schemas.microsoft.com/office/drawing/2014/main" xmlns="" id="{7011490D-87C0-471A-A1E1-A2F8F091B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33" y="4639575"/>
            <a:ext cx="4253861" cy="120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7917BB95-0747-42B5-8BB3-F65EAB481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0814" y="5872433"/>
            <a:ext cx="1809991" cy="73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5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E2DE5F34-E7C2-F94B-A39C-F04CE316A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912" y="2556874"/>
            <a:ext cx="1914177" cy="1805663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91EE567D-16A2-4AE1-9196-E0ADFDACF895}"/>
              </a:ext>
            </a:extLst>
          </p:cNvPr>
          <p:cNvCxnSpPr>
            <a:cxnSpLocks/>
          </p:cNvCxnSpPr>
          <p:nvPr/>
        </p:nvCxnSpPr>
        <p:spPr>
          <a:xfrm flipH="1">
            <a:off x="1282700" y="3594100"/>
            <a:ext cx="3162300" cy="0"/>
          </a:xfrm>
          <a:prstGeom prst="line">
            <a:avLst/>
          </a:prstGeom>
          <a:ln w="57150">
            <a:solidFill>
              <a:srgbClr val="52B5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xmlns="" id="{DA15EE9F-CEBD-4A9C-AFF7-3397EFA94989}"/>
              </a:ext>
            </a:extLst>
          </p:cNvPr>
          <p:cNvCxnSpPr>
            <a:cxnSpLocks/>
          </p:cNvCxnSpPr>
          <p:nvPr/>
        </p:nvCxnSpPr>
        <p:spPr>
          <a:xfrm flipH="1">
            <a:off x="1976612" y="4951869"/>
            <a:ext cx="3162300" cy="0"/>
          </a:xfrm>
          <a:prstGeom prst="line">
            <a:avLst/>
          </a:prstGeom>
          <a:ln w="57150">
            <a:solidFill>
              <a:srgbClr val="52B5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xmlns="" id="{A95D7816-4B45-4027-8C17-10370B9AABF0}"/>
              </a:ext>
            </a:extLst>
          </p:cNvPr>
          <p:cNvCxnSpPr>
            <a:cxnSpLocks/>
          </p:cNvCxnSpPr>
          <p:nvPr/>
        </p:nvCxnSpPr>
        <p:spPr>
          <a:xfrm flipH="1">
            <a:off x="7594600" y="2132469"/>
            <a:ext cx="3162300" cy="0"/>
          </a:xfrm>
          <a:prstGeom prst="line">
            <a:avLst/>
          </a:prstGeom>
          <a:ln w="57150">
            <a:solidFill>
              <a:srgbClr val="52B5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xmlns="" id="{341E151F-9EF1-4AB8-9D59-D1A5666DD8D2}"/>
              </a:ext>
            </a:extLst>
          </p:cNvPr>
          <p:cNvCxnSpPr>
            <a:cxnSpLocks/>
          </p:cNvCxnSpPr>
          <p:nvPr/>
        </p:nvCxnSpPr>
        <p:spPr>
          <a:xfrm flipH="1">
            <a:off x="7950200" y="3594100"/>
            <a:ext cx="3162300" cy="0"/>
          </a:xfrm>
          <a:prstGeom prst="line">
            <a:avLst/>
          </a:prstGeom>
          <a:ln w="57150">
            <a:solidFill>
              <a:srgbClr val="52B5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xmlns="" id="{ADCA1219-8A14-4A4C-9650-4FC6AB6528C9}"/>
              </a:ext>
            </a:extLst>
          </p:cNvPr>
          <p:cNvCxnSpPr>
            <a:cxnSpLocks/>
          </p:cNvCxnSpPr>
          <p:nvPr/>
        </p:nvCxnSpPr>
        <p:spPr>
          <a:xfrm flipH="1">
            <a:off x="6866112" y="4951869"/>
            <a:ext cx="3162300" cy="0"/>
          </a:xfrm>
          <a:prstGeom prst="line">
            <a:avLst/>
          </a:prstGeom>
          <a:ln w="57150">
            <a:solidFill>
              <a:srgbClr val="52B5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769852ED-1D93-4A77-8446-146793D7635A}"/>
              </a:ext>
            </a:extLst>
          </p:cNvPr>
          <p:cNvSpPr txBox="1"/>
          <p:nvPr/>
        </p:nvSpPr>
        <p:spPr>
          <a:xfrm>
            <a:off x="1282700" y="3240197"/>
            <a:ext cx="6096000" cy="369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pt-BR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>
                <a:solidFill>
                  <a:srgbClr val="4E565C"/>
                </a:solidFill>
                <a:effectLst/>
                <a:latin typeface="HrotPremium-Medium" panose="000006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40B0D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mentores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28B5D592-6CBF-4E7F-AF03-6F52531E6DE7}"/>
              </a:ext>
            </a:extLst>
          </p:cNvPr>
          <p:cNvSpPr txBox="1"/>
          <p:nvPr/>
        </p:nvSpPr>
        <p:spPr>
          <a:xfrm>
            <a:off x="4711700" y="1738064"/>
            <a:ext cx="6096000" cy="369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pt-BR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>
                <a:solidFill>
                  <a:srgbClr val="4E565C"/>
                </a:solidFill>
                <a:effectLst/>
                <a:latin typeface="HrotPremium-Medium" panose="000006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0B0D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corporates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40B0DC"/>
              </a:solidFill>
              <a:effectLst/>
              <a:uLnTx/>
              <a:uFillTx/>
              <a:latin typeface="HrotPremium-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547AFAF3-613E-40B5-BCF7-E994BB6F68DF}"/>
              </a:ext>
            </a:extLst>
          </p:cNvPr>
          <p:cNvSpPr txBox="1"/>
          <p:nvPr/>
        </p:nvSpPr>
        <p:spPr>
          <a:xfrm>
            <a:off x="5067302" y="3240197"/>
            <a:ext cx="6096000" cy="369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pt-BR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>
                <a:solidFill>
                  <a:srgbClr val="4E565C"/>
                </a:solidFill>
                <a:effectLst/>
                <a:latin typeface="HrotPremium-Medium" panose="000006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40B0D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parceiros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D5468BF7-8563-469E-8601-A5817C1B8BE4}"/>
              </a:ext>
            </a:extLst>
          </p:cNvPr>
          <p:cNvSpPr txBox="1"/>
          <p:nvPr/>
        </p:nvSpPr>
        <p:spPr>
          <a:xfrm>
            <a:off x="1968500" y="4582537"/>
            <a:ext cx="6096000" cy="369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pt-BR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>
                <a:solidFill>
                  <a:srgbClr val="4E565C"/>
                </a:solidFill>
                <a:effectLst/>
                <a:latin typeface="HrotPremium-Medium" panose="000006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40B0D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hubs de inovação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xmlns="" id="{FD59D492-4DCD-4943-A16A-FB25E83E059B}"/>
              </a:ext>
            </a:extLst>
          </p:cNvPr>
          <p:cNvSpPr txBox="1">
            <a:spLocks/>
          </p:cNvSpPr>
          <p:nvPr/>
        </p:nvSpPr>
        <p:spPr>
          <a:xfrm>
            <a:off x="1282699" y="3625229"/>
            <a:ext cx="3429001" cy="564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>
                <a:solidFill>
                  <a:srgbClr val="4E565C"/>
                </a:solidFill>
                <a:effectLst/>
                <a:latin typeface="HrotPremium-Medium" panose="000006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srgbClr val="4E565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convidados de forma criteriosa para acompanhar as startups nos programas</a:t>
            </a:r>
          </a:p>
        </p:txBody>
      </p:sp>
      <p:sp>
        <p:nvSpPr>
          <p:cNvPr id="19" name="Subtítulo 2">
            <a:extLst>
              <a:ext uri="{FF2B5EF4-FFF2-40B4-BE49-F238E27FC236}">
                <a16:creationId xmlns:a16="http://schemas.microsoft.com/office/drawing/2014/main" xmlns="" id="{97407B39-954C-4320-A2FB-58EE6C884491}"/>
              </a:ext>
            </a:extLst>
          </p:cNvPr>
          <p:cNvSpPr txBox="1">
            <a:spLocks/>
          </p:cNvSpPr>
          <p:nvPr/>
        </p:nvSpPr>
        <p:spPr>
          <a:xfrm>
            <a:off x="1968499" y="4966210"/>
            <a:ext cx="3377223" cy="564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pt-BR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>
                <a:solidFill>
                  <a:srgbClr val="4E565C"/>
                </a:solidFill>
                <a:effectLst/>
                <a:latin typeface="HrotPremium-Medium" panose="000006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srgbClr val="4E565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conectados pelo mundo todo para acelerar o desenvolvimento de negócios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134845CC-6566-45D0-BC95-C4E8840C0611}"/>
              </a:ext>
            </a:extLst>
          </p:cNvPr>
          <p:cNvSpPr txBox="1"/>
          <p:nvPr/>
        </p:nvSpPr>
        <p:spPr>
          <a:xfrm>
            <a:off x="4005089" y="4589707"/>
            <a:ext cx="6096000" cy="369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pt-BR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>
                <a:solidFill>
                  <a:srgbClr val="4E565C"/>
                </a:solidFill>
                <a:effectLst/>
                <a:latin typeface="HrotPremium-Medium" panose="000006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40B0D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startups</a:t>
            </a:r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xmlns="" id="{9D88A434-7E87-4F5B-8886-6DB53C722ACE}"/>
              </a:ext>
            </a:extLst>
          </p:cNvPr>
          <p:cNvSpPr txBox="1">
            <a:spLocks/>
          </p:cNvSpPr>
          <p:nvPr/>
        </p:nvSpPr>
        <p:spPr>
          <a:xfrm>
            <a:off x="7594600" y="2157543"/>
            <a:ext cx="3514370" cy="564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pt-BR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>
                <a:solidFill>
                  <a:srgbClr val="4E565C"/>
                </a:solidFill>
                <a:effectLst/>
                <a:latin typeface="HrotPremium-Medium" panose="000006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srgbClr val="4E565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engajadas e interessadas em criar conexão com os atores de inovação em saúde</a:t>
            </a:r>
          </a:p>
        </p:txBody>
      </p:sp>
      <p:sp>
        <p:nvSpPr>
          <p:cNvPr id="22" name="Subtítulo 2">
            <a:extLst>
              <a:ext uri="{FF2B5EF4-FFF2-40B4-BE49-F238E27FC236}">
                <a16:creationId xmlns:a16="http://schemas.microsoft.com/office/drawing/2014/main" xmlns="" id="{3C584A70-E9B8-4ED8-B55D-BF09E5BD4C36}"/>
              </a:ext>
            </a:extLst>
          </p:cNvPr>
          <p:cNvSpPr txBox="1">
            <a:spLocks/>
          </p:cNvSpPr>
          <p:nvPr/>
        </p:nvSpPr>
        <p:spPr>
          <a:xfrm>
            <a:off x="7931330" y="3616700"/>
            <a:ext cx="3231972" cy="564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pt-BR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>
                <a:solidFill>
                  <a:srgbClr val="4E565C"/>
                </a:solidFill>
                <a:effectLst/>
                <a:latin typeface="HrotPremium-Medium" panose="000006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srgbClr val="4E565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que oferecem benefícios e serviços adicionais às startups aceleradas</a:t>
            </a:r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xmlns="" id="{60616BD6-DB25-4F3B-856C-1E51DE2E761F}"/>
              </a:ext>
            </a:extLst>
          </p:cNvPr>
          <p:cNvSpPr txBox="1">
            <a:spLocks/>
          </p:cNvSpPr>
          <p:nvPr/>
        </p:nvSpPr>
        <p:spPr>
          <a:xfrm>
            <a:off x="6866112" y="4966210"/>
            <a:ext cx="3481848" cy="564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pt-BR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>
                <a:solidFill>
                  <a:srgbClr val="4E565C"/>
                </a:solidFill>
                <a:effectLst/>
                <a:latin typeface="HrotPremium-Medium" panose="000006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srgbClr val="4E565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com soluções inovadoras capazes de transformar a saúde pública do país</a:t>
            </a:r>
          </a:p>
        </p:txBody>
      </p:sp>
      <p:pic>
        <p:nvPicPr>
          <p:cNvPr id="26" name="Picture 7">
            <a:extLst>
              <a:ext uri="{FF2B5EF4-FFF2-40B4-BE49-F238E27FC236}">
                <a16:creationId xmlns:a16="http://schemas.microsoft.com/office/drawing/2014/main" xmlns="" id="{1434E2CE-E031-45B2-A83E-3DCA83144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970" y="5775328"/>
            <a:ext cx="790286" cy="748324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xmlns="" id="{167603C9-BB2A-4871-ABED-051B5A79BB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-1"/>
            <a:ext cx="1295399" cy="1295399"/>
          </a:xfrm>
          <a:prstGeom prst="rect">
            <a:avLst/>
          </a:prstGeom>
        </p:spPr>
      </p:pic>
      <p:sp>
        <p:nvSpPr>
          <p:cNvPr id="30" name="TextBox 3">
            <a:extLst>
              <a:ext uri="{FF2B5EF4-FFF2-40B4-BE49-F238E27FC236}">
                <a16:creationId xmlns:a16="http://schemas.microsoft.com/office/drawing/2014/main" xmlns="" id="{FC52B55F-4A70-4E92-A259-4BCE5694F8F1}"/>
              </a:ext>
            </a:extLst>
          </p:cNvPr>
          <p:cNvSpPr txBox="1"/>
          <p:nvPr/>
        </p:nvSpPr>
        <p:spPr>
          <a:xfrm>
            <a:off x="1553568" y="1155014"/>
            <a:ext cx="75201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300" normalizeH="0" baseline="0" noProof="0" dirty="0">
                <a:ln>
                  <a:noFill/>
                </a:ln>
                <a:solidFill>
                  <a:srgbClr val="40B0D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O HARENA</a:t>
            </a:r>
          </a:p>
        </p:txBody>
      </p:sp>
      <p:sp>
        <p:nvSpPr>
          <p:cNvPr id="31" name="Subtítulo 2">
            <a:extLst>
              <a:ext uri="{FF2B5EF4-FFF2-40B4-BE49-F238E27FC236}">
                <a16:creationId xmlns:a16="http://schemas.microsoft.com/office/drawing/2014/main" xmlns="" id="{A844CAD9-8D36-482F-BCBD-7F7D89E35B24}"/>
              </a:ext>
            </a:extLst>
          </p:cNvPr>
          <p:cNvSpPr txBox="1">
            <a:spLocks/>
          </p:cNvSpPr>
          <p:nvPr/>
        </p:nvSpPr>
        <p:spPr>
          <a:xfrm>
            <a:off x="1585652" y="1619149"/>
            <a:ext cx="3162299" cy="564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>
                <a:solidFill>
                  <a:srgbClr val="4E565C"/>
                </a:solidFill>
                <a:effectLst/>
                <a:latin typeface="HrotPremium-Medium" panose="000006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srgbClr val="4E565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é um ecossistema completo de inovação em saúde preparado para acelerar negócios inovadores.</a:t>
            </a:r>
          </a:p>
        </p:txBody>
      </p:sp>
    </p:spTree>
    <p:extLst>
      <p:ext uri="{BB962C8B-B14F-4D97-AF65-F5344CB8AC3E}">
        <p14:creationId xmlns:p14="http://schemas.microsoft.com/office/powerpoint/2010/main" val="269231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E049A74-29F0-4AFE-9959-9F06F9B32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970" y="5775328"/>
            <a:ext cx="790286" cy="748324"/>
          </a:xfrm>
          <a:prstGeom prst="rect">
            <a:avLst/>
          </a:prstGeom>
        </p:spPr>
      </p:pic>
      <p:sp>
        <p:nvSpPr>
          <p:cNvPr id="24" name="TextBox 3">
            <a:extLst>
              <a:ext uri="{FF2B5EF4-FFF2-40B4-BE49-F238E27FC236}">
                <a16:creationId xmlns:a16="http://schemas.microsoft.com/office/drawing/2014/main" xmlns="" id="{6FB9F51B-04E4-4843-8CAD-1783C577A52E}"/>
              </a:ext>
            </a:extLst>
          </p:cNvPr>
          <p:cNvSpPr txBox="1">
            <a:spLocks noChangeAspect="1"/>
          </p:cNvSpPr>
          <p:nvPr/>
        </p:nvSpPr>
        <p:spPr>
          <a:xfrm>
            <a:off x="-329013" y="11890764"/>
            <a:ext cx="19869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300" normalizeH="0" baseline="0" noProof="0" dirty="0">
                <a:ln>
                  <a:noFill/>
                </a:ln>
                <a:solidFill>
                  <a:srgbClr val="40B0D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PESQUISA CLÍNICA</a:t>
            </a:r>
          </a:p>
        </p:txBody>
      </p:sp>
      <p:sp>
        <p:nvSpPr>
          <p:cNvPr id="27" name="TextBox 3">
            <a:extLst>
              <a:ext uri="{FF2B5EF4-FFF2-40B4-BE49-F238E27FC236}">
                <a16:creationId xmlns:a16="http://schemas.microsoft.com/office/drawing/2014/main" xmlns="" id="{60944D9E-F742-4DA0-A058-45BE00A4CF8C}"/>
              </a:ext>
            </a:extLst>
          </p:cNvPr>
          <p:cNvSpPr txBox="1">
            <a:spLocks noChangeAspect="1"/>
          </p:cNvSpPr>
          <p:nvPr/>
        </p:nvSpPr>
        <p:spPr>
          <a:xfrm>
            <a:off x="1986376" y="11983269"/>
            <a:ext cx="19869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300" normalizeH="0" baseline="0" noProof="0" dirty="0">
                <a:ln>
                  <a:noFill/>
                </a:ln>
                <a:solidFill>
                  <a:srgbClr val="40B0D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DIAGNÓSTICO E IMAGEM</a:t>
            </a:r>
          </a:p>
        </p:txBody>
      </p:sp>
      <p:sp>
        <p:nvSpPr>
          <p:cNvPr id="28" name="TextBox 3">
            <a:extLst>
              <a:ext uri="{FF2B5EF4-FFF2-40B4-BE49-F238E27FC236}">
                <a16:creationId xmlns:a16="http://schemas.microsoft.com/office/drawing/2014/main" xmlns="" id="{274EB1DF-F29F-41E8-B847-97A05600ED2B}"/>
              </a:ext>
            </a:extLst>
          </p:cNvPr>
          <p:cNvSpPr txBox="1">
            <a:spLocks noChangeAspect="1"/>
          </p:cNvSpPr>
          <p:nvPr/>
        </p:nvSpPr>
        <p:spPr>
          <a:xfrm>
            <a:off x="-429032" y="9424240"/>
            <a:ext cx="21375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300" normalizeH="0" baseline="0" noProof="0" dirty="0">
                <a:ln>
                  <a:noFill/>
                </a:ln>
                <a:solidFill>
                  <a:srgbClr val="40B0D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GESTÃO HOSPITALAR</a:t>
            </a:r>
          </a:p>
        </p:txBody>
      </p:sp>
      <p:sp>
        <p:nvSpPr>
          <p:cNvPr id="29" name="TextBox 3">
            <a:extLst>
              <a:ext uri="{FF2B5EF4-FFF2-40B4-BE49-F238E27FC236}">
                <a16:creationId xmlns:a16="http://schemas.microsoft.com/office/drawing/2014/main" xmlns="" id="{703B4139-9A35-4E46-864D-0423B75C5F84}"/>
              </a:ext>
            </a:extLst>
          </p:cNvPr>
          <p:cNvSpPr txBox="1">
            <a:spLocks noChangeAspect="1"/>
          </p:cNvSpPr>
          <p:nvPr/>
        </p:nvSpPr>
        <p:spPr>
          <a:xfrm>
            <a:off x="1822647" y="9424240"/>
            <a:ext cx="21375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300" normalizeH="0" baseline="0" noProof="0" dirty="0">
                <a:ln>
                  <a:noFill/>
                </a:ln>
                <a:solidFill>
                  <a:srgbClr val="40B0D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SAÚDE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300" normalizeH="0" baseline="0" noProof="0" dirty="0">
                <a:ln>
                  <a:noFill/>
                </a:ln>
                <a:solidFill>
                  <a:srgbClr val="40B0D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DIGITAL</a:t>
            </a:r>
          </a:p>
        </p:txBody>
      </p:sp>
      <p:sp>
        <p:nvSpPr>
          <p:cNvPr id="33" name="TextBox 3">
            <a:extLst>
              <a:ext uri="{FF2B5EF4-FFF2-40B4-BE49-F238E27FC236}">
                <a16:creationId xmlns:a16="http://schemas.microsoft.com/office/drawing/2014/main" xmlns="" id="{4E9CC027-3C32-4BEC-83EB-CF0D73B1E694}"/>
              </a:ext>
            </a:extLst>
          </p:cNvPr>
          <p:cNvSpPr txBox="1">
            <a:spLocks noChangeAspect="1"/>
          </p:cNvSpPr>
          <p:nvPr/>
        </p:nvSpPr>
        <p:spPr>
          <a:xfrm>
            <a:off x="-5187975" y="11899859"/>
            <a:ext cx="21375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300" normalizeH="0" baseline="0" noProof="0" dirty="0">
                <a:ln>
                  <a:noFill/>
                </a:ln>
                <a:solidFill>
                  <a:srgbClr val="40B0D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IOT E MEDICAL DEVICES</a:t>
            </a:r>
          </a:p>
        </p:txBody>
      </p:sp>
      <p:pic>
        <p:nvPicPr>
          <p:cNvPr id="34" name="Graphic 11">
            <a:extLst>
              <a:ext uri="{FF2B5EF4-FFF2-40B4-BE49-F238E27FC236}">
                <a16:creationId xmlns:a16="http://schemas.microsoft.com/office/drawing/2014/main" xmlns="" id="{D4C699CC-BE4D-48F8-B53C-8EBF7E62F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4676397" y="10453443"/>
            <a:ext cx="1114425" cy="1323975"/>
          </a:xfrm>
          <a:prstGeom prst="rect">
            <a:avLst/>
          </a:prstGeom>
        </p:spPr>
      </p:pic>
      <p:pic>
        <p:nvPicPr>
          <p:cNvPr id="35" name="Graphic 24">
            <a:extLst>
              <a:ext uri="{FF2B5EF4-FFF2-40B4-BE49-F238E27FC236}">
                <a16:creationId xmlns:a16="http://schemas.microsoft.com/office/drawing/2014/main" xmlns="" id="{F20BFBCC-AB75-4382-9CAA-4A140E6937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410103" y="10453443"/>
            <a:ext cx="914400" cy="1323975"/>
          </a:xfrm>
          <a:prstGeom prst="rect">
            <a:avLst/>
          </a:prstGeom>
        </p:spPr>
      </p:pic>
      <p:pic>
        <p:nvPicPr>
          <p:cNvPr id="36" name="Graphic 22">
            <a:extLst>
              <a:ext uri="{FF2B5EF4-FFF2-40B4-BE49-F238E27FC236}">
                <a16:creationId xmlns:a16="http://schemas.microsoft.com/office/drawing/2014/main" xmlns="" id="{F07E8025-6311-4EE4-B288-B40A42497E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-2351691" y="10453443"/>
            <a:ext cx="1323975" cy="1323975"/>
          </a:xfrm>
          <a:prstGeom prst="rect">
            <a:avLst/>
          </a:prstGeom>
        </p:spPr>
      </p:pic>
      <p:pic>
        <p:nvPicPr>
          <p:cNvPr id="37" name="Graphic 20">
            <a:extLst>
              <a:ext uri="{FF2B5EF4-FFF2-40B4-BE49-F238E27FC236}">
                <a16:creationId xmlns:a16="http://schemas.microsoft.com/office/drawing/2014/main" xmlns="" id="{3463DC7B-AA73-4D33-B07E-7E9915242B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72830" y="10453443"/>
            <a:ext cx="971550" cy="1323975"/>
          </a:xfrm>
          <a:prstGeom prst="rect">
            <a:avLst/>
          </a:prstGeom>
        </p:spPr>
      </p:pic>
      <p:pic>
        <p:nvPicPr>
          <p:cNvPr id="38" name="Graphic 8">
            <a:extLst>
              <a:ext uri="{FF2B5EF4-FFF2-40B4-BE49-F238E27FC236}">
                <a16:creationId xmlns:a16="http://schemas.microsoft.com/office/drawing/2014/main" xmlns="" id="{C6BECF87-6647-444C-85D3-F4D668FB9F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262786" y="7929770"/>
            <a:ext cx="1362075" cy="1381125"/>
          </a:xfrm>
          <a:prstGeom prst="rect">
            <a:avLst/>
          </a:prstGeom>
        </p:spPr>
      </p:pic>
      <p:sp>
        <p:nvSpPr>
          <p:cNvPr id="39" name="TextBox 3">
            <a:extLst>
              <a:ext uri="{FF2B5EF4-FFF2-40B4-BE49-F238E27FC236}">
                <a16:creationId xmlns:a16="http://schemas.microsoft.com/office/drawing/2014/main" xmlns="" id="{1DB2CCC5-29D0-4B1C-A674-EB43D6715CB4}"/>
              </a:ext>
            </a:extLst>
          </p:cNvPr>
          <p:cNvSpPr txBox="1">
            <a:spLocks noChangeAspect="1"/>
          </p:cNvSpPr>
          <p:nvPr/>
        </p:nvSpPr>
        <p:spPr>
          <a:xfrm>
            <a:off x="-2758494" y="11858751"/>
            <a:ext cx="21375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300" normalizeH="0" baseline="0" noProof="0" dirty="0">
                <a:ln>
                  <a:noFill/>
                </a:ln>
                <a:solidFill>
                  <a:srgbClr val="40B0D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PREVENÇÃO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300" normalizeH="0" baseline="0" noProof="0" dirty="0">
                <a:ln>
                  <a:noFill/>
                </a:ln>
                <a:solidFill>
                  <a:srgbClr val="40B0D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DO CÂNCER</a:t>
            </a:r>
          </a:p>
        </p:txBody>
      </p:sp>
      <p:pic>
        <p:nvPicPr>
          <p:cNvPr id="40" name="Graphic 5">
            <a:extLst>
              <a:ext uri="{FF2B5EF4-FFF2-40B4-BE49-F238E27FC236}">
                <a16:creationId xmlns:a16="http://schemas.microsoft.com/office/drawing/2014/main" xmlns="" id="{497B64F1-26F2-4063-9830-79632FB859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-22229" y="7929770"/>
            <a:ext cx="1381125" cy="1200150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xmlns="" id="{B1A8C3EE-B1DD-475D-9605-D9B8A363A873}"/>
              </a:ext>
            </a:extLst>
          </p:cNvPr>
          <p:cNvSpPr txBox="1"/>
          <p:nvPr/>
        </p:nvSpPr>
        <p:spPr>
          <a:xfrm>
            <a:off x="1553568" y="1155014"/>
            <a:ext cx="75201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300" normalizeH="0" baseline="0" noProof="0" dirty="0">
                <a:ln>
                  <a:noFill/>
                </a:ln>
                <a:solidFill>
                  <a:srgbClr val="40B0D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O HARENA</a:t>
            </a:r>
          </a:p>
        </p:txBody>
      </p:sp>
      <p:sp>
        <p:nvSpPr>
          <p:cNvPr id="19" name="Subtítulo 2">
            <a:extLst>
              <a:ext uri="{FF2B5EF4-FFF2-40B4-BE49-F238E27FC236}">
                <a16:creationId xmlns:a16="http://schemas.microsoft.com/office/drawing/2014/main" xmlns="" id="{70D835EB-AACB-4B1D-BC18-2B6406A1CDD9}"/>
              </a:ext>
            </a:extLst>
          </p:cNvPr>
          <p:cNvSpPr txBox="1">
            <a:spLocks/>
          </p:cNvSpPr>
          <p:nvPr/>
        </p:nvSpPr>
        <p:spPr>
          <a:xfrm>
            <a:off x="1585652" y="1619149"/>
            <a:ext cx="3162299" cy="564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>
                <a:solidFill>
                  <a:srgbClr val="4E565C"/>
                </a:solidFill>
                <a:effectLst/>
                <a:latin typeface="HrotPremium-Medium" panose="000006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srgbClr val="4E565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é um ecossistema completo de inovação em saúde preparado para acelerar negócios inovadores.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xmlns="" id="{E6767F8F-6CF1-493E-B228-777899F0DA2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-1"/>
            <a:ext cx="1295399" cy="129539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EFE583BE-85FC-4F6F-8DEC-BD87FF52986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57890" y="1300225"/>
            <a:ext cx="8591010" cy="440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>
            <a:extLst>
              <a:ext uri="{FF2B5EF4-FFF2-40B4-BE49-F238E27FC236}">
                <a16:creationId xmlns:a16="http://schemas.microsoft.com/office/drawing/2014/main" xmlns="" id="{7F5FE00E-7F77-41E3-86A1-EC41548B7AE7}"/>
              </a:ext>
            </a:extLst>
          </p:cNvPr>
          <p:cNvSpPr/>
          <p:nvPr/>
        </p:nvSpPr>
        <p:spPr>
          <a:xfrm>
            <a:off x="3377475" y="3597304"/>
            <a:ext cx="1479840" cy="136559"/>
          </a:xfrm>
          <a:prstGeom prst="rect">
            <a:avLst/>
          </a:prstGeom>
          <a:solidFill>
            <a:srgbClr val="40B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E049A74-29F0-4AFE-9959-9F06F9B32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970" y="5775328"/>
            <a:ext cx="790286" cy="748324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xmlns="" id="{B1A8C3EE-B1DD-475D-9605-D9B8A363A873}"/>
              </a:ext>
            </a:extLst>
          </p:cNvPr>
          <p:cNvSpPr txBox="1"/>
          <p:nvPr/>
        </p:nvSpPr>
        <p:spPr>
          <a:xfrm>
            <a:off x="1553568" y="1155014"/>
            <a:ext cx="75201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300" normalizeH="0" baseline="0" noProof="0" dirty="0">
                <a:ln>
                  <a:noFill/>
                </a:ln>
                <a:solidFill>
                  <a:srgbClr val="40B0D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O HARENA</a:t>
            </a:r>
          </a:p>
        </p:txBody>
      </p:sp>
      <p:sp>
        <p:nvSpPr>
          <p:cNvPr id="19" name="Subtítulo 2">
            <a:extLst>
              <a:ext uri="{FF2B5EF4-FFF2-40B4-BE49-F238E27FC236}">
                <a16:creationId xmlns:a16="http://schemas.microsoft.com/office/drawing/2014/main" xmlns="" id="{70D835EB-AACB-4B1D-BC18-2B6406A1CDD9}"/>
              </a:ext>
            </a:extLst>
          </p:cNvPr>
          <p:cNvSpPr txBox="1">
            <a:spLocks/>
          </p:cNvSpPr>
          <p:nvPr/>
        </p:nvSpPr>
        <p:spPr>
          <a:xfrm>
            <a:off x="1585652" y="1619149"/>
            <a:ext cx="3162299" cy="564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>
                <a:solidFill>
                  <a:srgbClr val="4E565C"/>
                </a:solidFill>
                <a:effectLst/>
                <a:latin typeface="HrotPremium-Medium" panose="000006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srgbClr val="4E565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é um ecossistema completo de inovação em saúde preparado para acelerar negócios inovadores.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xmlns="" id="{E6767F8F-6CF1-493E-B228-777899F0D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-1"/>
            <a:ext cx="1295399" cy="1295399"/>
          </a:xfrm>
          <a:prstGeom prst="rect">
            <a:avLst/>
          </a:prstGeom>
        </p:spPr>
      </p:pic>
      <p:cxnSp>
        <p:nvCxnSpPr>
          <p:cNvPr id="3" name="Conector reto 2">
            <a:extLst>
              <a:ext uri="{FF2B5EF4-FFF2-40B4-BE49-F238E27FC236}">
                <a16:creationId xmlns:a16="http://schemas.microsoft.com/office/drawing/2014/main" xmlns="" id="{119BE21F-D40F-41FF-82BC-CDC3407B7D1F}"/>
              </a:ext>
            </a:extLst>
          </p:cNvPr>
          <p:cNvCxnSpPr>
            <a:cxnSpLocks/>
          </p:cNvCxnSpPr>
          <p:nvPr/>
        </p:nvCxnSpPr>
        <p:spPr>
          <a:xfrm>
            <a:off x="0" y="4978832"/>
            <a:ext cx="12192000" cy="0"/>
          </a:xfrm>
          <a:prstGeom prst="line">
            <a:avLst/>
          </a:prstGeom>
          <a:ln>
            <a:solidFill>
              <a:srgbClr val="40B0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ela 6">
            <a:extLst>
              <a:ext uri="{FF2B5EF4-FFF2-40B4-BE49-F238E27FC236}">
                <a16:creationId xmlns:a16="http://schemas.microsoft.com/office/drawing/2014/main" xmlns="" id="{A484060C-92FD-44A5-939E-7F0ED7B209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439353"/>
              </p:ext>
            </p:extLst>
          </p:nvPr>
        </p:nvGraphicFramePr>
        <p:xfrm>
          <a:off x="1553568" y="5052224"/>
          <a:ext cx="884745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7288">
                  <a:extLst>
                    <a:ext uri="{9D8B030D-6E8A-4147-A177-3AD203B41FA5}">
                      <a16:colId xmlns:a16="http://schemas.microsoft.com/office/drawing/2014/main" xmlns="" val="61524687"/>
                    </a:ext>
                  </a:extLst>
                </a:gridCol>
                <a:gridCol w="737288">
                  <a:extLst>
                    <a:ext uri="{9D8B030D-6E8A-4147-A177-3AD203B41FA5}">
                      <a16:colId xmlns:a16="http://schemas.microsoft.com/office/drawing/2014/main" xmlns="" val="3074068183"/>
                    </a:ext>
                  </a:extLst>
                </a:gridCol>
                <a:gridCol w="737288">
                  <a:extLst>
                    <a:ext uri="{9D8B030D-6E8A-4147-A177-3AD203B41FA5}">
                      <a16:colId xmlns:a16="http://schemas.microsoft.com/office/drawing/2014/main" xmlns="" val="1536108725"/>
                    </a:ext>
                  </a:extLst>
                </a:gridCol>
                <a:gridCol w="737288">
                  <a:extLst>
                    <a:ext uri="{9D8B030D-6E8A-4147-A177-3AD203B41FA5}">
                      <a16:colId xmlns:a16="http://schemas.microsoft.com/office/drawing/2014/main" xmlns="" val="1256861249"/>
                    </a:ext>
                  </a:extLst>
                </a:gridCol>
                <a:gridCol w="737288">
                  <a:extLst>
                    <a:ext uri="{9D8B030D-6E8A-4147-A177-3AD203B41FA5}">
                      <a16:colId xmlns:a16="http://schemas.microsoft.com/office/drawing/2014/main" xmlns="" val="253374433"/>
                    </a:ext>
                  </a:extLst>
                </a:gridCol>
                <a:gridCol w="737288">
                  <a:extLst>
                    <a:ext uri="{9D8B030D-6E8A-4147-A177-3AD203B41FA5}">
                      <a16:colId xmlns:a16="http://schemas.microsoft.com/office/drawing/2014/main" xmlns="" val="2292230131"/>
                    </a:ext>
                  </a:extLst>
                </a:gridCol>
                <a:gridCol w="737288">
                  <a:extLst>
                    <a:ext uri="{9D8B030D-6E8A-4147-A177-3AD203B41FA5}">
                      <a16:colId xmlns:a16="http://schemas.microsoft.com/office/drawing/2014/main" xmlns="" val="505553781"/>
                    </a:ext>
                  </a:extLst>
                </a:gridCol>
                <a:gridCol w="737288">
                  <a:extLst>
                    <a:ext uri="{9D8B030D-6E8A-4147-A177-3AD203B41FA5}">
                      <a16:colId xmlns:a16="http://schemas.microsoft.com/office/drawing/2014/main" xmlns="" val="4278975634"/>
                    </a:ext>
                  </a:extLst>
                </a:gridCol>
                <a:gridCol w="737288">
                  <a:extLst>
                    <a:ext uri="{9D8B030D-6E8A-4147-A177-3AD203B41FA5}">
                      <a16:colId xmlns:a16="http://schemas.microsoft.com/office/drawing/2014/main" xmlns="" val="1257367092"/>
                    </a:ext>
                  </a:extLst>
                </a:gridCol>
                <a:gridCol w="737288">
                  <a:extLst>
                    <a:ext uri="{9D8B030D-6E8A-4147-A177-3AD203B41FA5}">
                      <a16:colId xmlns:a16="http://schemas.microsoft.com/office/drawing/2014/main" xmlns="" val="2862903342"/>
                    </a:ext>
                  </a:extLst>
                </a:gridCol>
                <a:gridCol w="737288">
                  <a:extLst>
                    <a:ext uri="{9D8B030D-6E8A-4147-A177-3AD203B41FA5}">
                      <a16:colId xmlns:a16="http://schemas.microsoft.com/office/drawing/2014/main" xmlns="" val="2250359084"/>
                    </a:ext>
                  </a:extLst>
                </a:gridCol>
                <a:gridCol w="737288">
                  <a:extLst>
                    <a:ext uri="{9D8B030D-6E8A-4147-A177-3AD203B41FA5}">
                      <a16:colId xmlns:a16="http://schemas.microsoft.com/office/drawing/2014/main" xmlns="" val="6583475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rgbClr val="40B0DC"/>
                          </a:solidFill>
                          <a:latin typeface="HrotPremium-Medium" panose="00000600000000000000"/>
                        </a:rPr>
                        <a:t>ABR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rgbClr val="40B0DC"/>
                        </a:solidFill>
                        <a:latin typeface="HrotPremium-Medium" panose="0000060000000000000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rgbClr val="40B0DC"/>
                        </a:solidFill>
                        <a:latin typeface="HrotPremium-Medium" panose="0000060000000000000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rgbClr val="40B0DC"/>
                          </a:solidFill>
                          <a:latin typeface="HrotPremium-Medium" panose="00000600000000000000"/>
                        </a:rPr>
                        <a:t>JUL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rgbClr val="40B0DC"/>
                        </a:solidFill>
                        <a:latin typeface="HrotPremium-Medium" panose="0000060000000000000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rgbClr val="40B0DC"/>
                          </a:solidFill>
                          <a:latin typeface="HrotPremium-Medium" panose="00000600000000000000"/>
                        </a:rPr>
                        <a:t>SET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rgbClr val="40B0DC"/>
                        </a:solidFill>
                        <a:latin typeface="HrotPremium-Medium" panose="0000060000000000000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rgbClr val="40B0DC"/>
                          </a:solidFill>
                          <a:latin typeface="HrotPremium-Medium" panose="00000600000000000000"/>
                        </a:rPr>
                        <a:t>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rgbClr val="40B0DC"/>
                          </a:solidFill>
                          <a:latin typeface="HrotPremium-Medium" panose="00000600000000000000"/>
                        </a:rPr>
                        <a:t>DEZ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rgbClr val="40B0DC"/>
                        </a:solidFill>
                        <a:latin typeface="HrotPremium-Medium" panose="0000060000000000000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rgbClr val="40B0DC"/>
                          </a:solidFill>
                          <a:latin typeface="HrotPremium-Medium" panose="00000600000000000000"/>
                        </a:rPr>
                        <a:t>FEV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rgbClr val="40B0DC"/>
                        </a:solidFill>
                        <a:latin typeface="HrotPremium-Medium" panose="0000060000000000000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83915900"/>
                  </a:ext>
                </a:extLst>
              </a:tr>
            </a:tbl>
          </a:graphicData>
        </a:graphic>
      </p:graphicFrame>
      <p:sp>
        <p:nvSpPr>
          <p:cNvPr id="7" name="Elipse 6">
            <a:extLst>
              <a:ext uri="{FF2B5EF4-FFF2-40B4-BE49-F238E27FC236}">
                <a16:creationId xmlns:a16="http://schemas.microsoft.com/office/drawing/2014/main" xmlns="" id="{96EA55D5-DD2F-43EA-965E-CF20047222EA}"/>
              </a:ext>
            </a:extLst>
          </p:cNvPr>
          <p:cNvSpPr/>
          <p:nvPr/>
        </p:nvSpPr>
        <p:spPr>
          <a:xfrm>
            <a:off x="1872001" y="4916820"/>
            <a:ext cx="108000" cy="108000"/>
          </a:xfrm>
          <a:prstGeom prst="ellipse">
            <a:avLst/>
          </a:prstGeom>
          <a:solidFill>
            <a:srgbClr val="40B0DC"/>
          </a:solidFill>
          <a:ln>
            <a:solidFill>
              <a:srgbClr val="40B0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xmlns="" id="{9EE65256-C7E5-4C0F-AE5E-6ABD38918AC3}"/>
              </a:ext>
            </a:extLst>
          </p:cNvPr>
          <p:cNvSpPr/>
          <p:nvPr/>
        </p:nvSpPr>
        <p:spPr>
          <a:xfrm>
            <a:off x="4077539" y="4916820"/>
            <a:ext cx="108000" cy="108000"/>
          </a:xfrm>
          <a:prstGeom prst="ellipse">
            <a:avLst/>
          </a:prstGeom>
          <a:solidFill>
            <a:srgbClr val="40B0DC"/>
          </a:solidFill>
          <a:ln>
            <a:solidFill>
              <a:srgbClr val="40B0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xmlns="" id="{8436ACF9-A467-4FC6-A477-7C0DA98D9754}"/>
              </a:ext>
            </a:extLst>
          </p:cNvPr>
          <p:cNvSpPr/>
          <p:nvPr/>
        </p:nvSpPr>
        <p:spPr>
          <a:xfrm>
            <a:off x="9227279" y="4916820"/>
            <a:ext cx="108000" cy="108000"/>
          </a:xfrm>
          <a:prstGeom prst="ellipse">
            <a:avLst/>
          </a:prstGeom>
          <a:solidFill>
            <a:srgbClr val="40B0DC"/>
          </a:solidFill>
          <a:ln>
            <a:solidFill>
              <a:srgbClr val="40B0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218" name="Picture 2" descr="HUB">
            <a:extLst>
              <a:ext uri="{FF2B5EF4-FFF2-40B4-BE49-F238E27FC236}">
                <a16:creationId xmlns:a16="http://schemas.microsoft.com/office/drawing/2014/main" xmlns="" id="{90BFA21E-825A-4349-B0D4-3B43FA031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790" y="3234743"/>
            <a:ext cx="1002421" cy="44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xmlns="" id="{B7141B8C-29AB-4ADC-9DE0-FE772DD9ABD2}"/>
              </a:ext>
            </a:extLst>
          </p:cNvPr>
          <p:cNvSpPr txBox="1"/>
          <p:nvPr/>
        </p:nvSpPr>
        <p:spPr>
          <a:xfrm>
            <a:off x="836364" y="3713882"/>
            <a:ext cx="22872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rgbClr val="40B0DC"/>
                </a:solidFill>
                <a:latin typeface="HrotPremium-Medium" panose="00000600000000000000"/>
              </a:rPr>
              <a:t>1º BATCH DE </a:t>
            </a:r>
          </a:p>
          <a:p>
            <a:pPr algn="ctr"/>
            <a:r>
              <a:rPr lang="pt-BR" sz="1200" b="1" dirty="0">
                <a:solidFill>
                  <a:srgbClr val="40B0DC"/>
                </a:solidFill>
                <a:latin typeface="HrotPremium-Medium" panose="00000600000000000000"/>
              </a:rPr>
              <a:t>ACELERAÇÃO</a:t>
            </a:r>
          </a:p>
          <a:p>
            <a:pPr algn="ctr"/>
            <a:r>
              <a:rPr lang="pt-BR" sz="1200" b="1" dirty="0">
                <a:solidFill>
                  <a:srgbClr val="4E565C"/>
                </a:solidFill>
                <a:latin typeface="HrotPremium-Medium" panose="00000600000000000000"/>
              </a:rPr>
              <a:t>14 STARTUPS</a:t>
            </a:r>
            <a:endParaRPr lang="pt-BR" sz="1200" b="1" dirty="0">
              <a:solidFill>
                <a:srgbClr val="4E565C"/>
              </a:solidFill>
            </a:endParaRP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xmlns="" id="{F29F4569-409E-4F32-BEB4-E002E3EBCEE2}"/>
              </a:ext>
            </a:extLst>
          </p:cNvPr>
          <p:cNvCxnSpPr>
            <a:stCxn id="7" idx="0"/>
          </p:cNvCxnSpPr>
          <p:nvPr/>
        </p:nvCxnSpPr>
        <p:spPr>
          <a:xfrm flipV="1">
            <a:off x="1926001" y="4402395"/>
            <a:ext cx="4047" cy="514425"/>
          </a:xfrm>
          <a:prstGeom prst="line">
            <a:avLst/>
          </a:prstGeom>
          <a:ln>
            <a:solidFill>
              <a:srgbClr val="4E56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3B432C11-B689-4EA3-AE61-9883E0E1D7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925" y="3821110"/>
            <a:ext cx="985227" cy="412527"/>
          </a:xfrm>
          <a:prstGeom prst="rect">
            <a:avLst/>
          </a:prstGeom>
        </p:spPr>
      </p:pic>
      <p:sp>
        <p:nvSpPr>
          <p:cNvPr id="41" name="CaixaDeTexto 40">
            <a:extLst>
              <a:ext uri="{FF2B5EF4-FFF2-40B4-BE49-F238E27FC236}">
                <a16:creationId xmlns:a16="http://schemas.microsoft.com/office/drawing/2014/main" xmlns="" id="{12FC13F7-8FD9-4CB1-9889-FCBC6FA1FD16}"/>
              </a:ext>
            </a:extLst>
          </p:cNvPr>
          <p:cNvSpPr txBox="1"/>
          <p:nvPr/>
        </p:nvSpPr>
        <p:spPr>
          <a:xfrm>
            <a:off x="2987901" y="4270886"/>
            <a:ext cx="22872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rgbClr val="40B0DC"/>
                </a:solidFill>
                <a:latin typeface="HrotPremium-Medium" panose="00000600000000000000"/>
              </a:rPr>
              <a:t>1º EVENTO</a:t>
            </a:r>
          </a:p>
          <a:p>
            <a:pPr algn="ctr"/>
            <a:r>
              <a:rPr lang="pt-BR" sz="1200" b="1" dirty="0">
                <a:solidFill>
                  <a:srgbClr val="40B0DC"/>
                </a:solidFill>
                <a:latin typeface="HrotPremium-Medium" panose="00000600000000000000"/>
              </a:rPr>
              <a:t>DE IMERSÃO</a:t>
            </a:r>
          </a:p>
        </p:txBody>
      </p: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xmlns="" id="{CBC75521-D8B0-418C-9903-577A5F33E71E}"/>
              </a:ext>
            </a:extLst>
          </p:cNvPr>
          <p:cNvCxnSpPr>
            <a:cxnSpLocks/>
            <a:stCxn id="25" idx="0"/>
          </p:cNvCxnSpPr>
          <p:nvPr/>
        </p:nvCxnSpPr>
        <p:spPr>
          <a:xfrm flipH="1" flipV="1">
            <a:off x="4131537" y="4769800"/>
            <a:ext cx="2" cy="147020"/>
          </a:xfrm>
          <a:prstGeom prst="line">
            <a:avLst/>
          </a:prstGeom>
          <a:ln>
            <a:solidFill>
              <a:srgbClr val="4E56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A0794B2A-A916-4298-A7CD-8A134E7842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9" t="23210" r="9502" b="27801"/>
          <a:stretch/>
        </p:blipFill>
        <p:spPr>
          <a:xfrm>
            <a:off x="3428297" y="3074471"/>
            <a:ext cx="1396326" cy="587605"/>
          </a:xfrm>
          <a:prstGeom prst="rect">
            <a:avLst/>
          </a:prstGeom>
        </p:spPr>
      </p:pic>
      <p:sp>
        <p:nvSpPr>
          <p:cNvPr id="48" name="Elipse 47">
            <a:extLst>
              <a:ext uri="{FF2B5EF4-FFF2-40B4-BE49-F238E27FC236}">
                <a16:creationId xmlns:a16="http://schemas.microsoft.com/office/drawing/2014/main" xmlns="" id="{416AAADB-B6E5-4347-9690-58E4E87876F0}"/>
              </a:ext>
            </a:extLst>
          </p:cNvPr>
          <p:cNvSpPr/>
          <p:nvPr/>
        </p:nvSpPr>
        <p:spPr>
          <a:xfrm>
            <a:off x="5574005" y="4916820"/>
            <a:ext cx="108000" cy="108000"/>
          </a:xfrm>
          <a:prstGeom prst="ellipse">
            <a:avLst/>
          </a:prstGeom>
          <a:solidFill>
            <a:srgbClr val="40B0DC"/>
          </a:solidFill>
          <a:ln>
            <a:solidFill>
              <a:srgbClr val="40B0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9" name="Picture 2" descr="HUB">
            <a:extLst>
              <a:ext uri="{FF2B5EF4-FFF2-40B4-BE49-F238E27FC236}">
                <a16:creationId xmlns:a16="http://schemas.microsoft.com/office/drawing/2014/main" xmlns="" id="{5EE078DB-1D7F-49CD-8B71-670F82297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794" y="3234743"/>
            <a:ext cx="1002421" cy="44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CaixaDeTexto 49">
            <a:extLst>
              <a:ext uri="{FF2B5EF4-FFF2-40B4-BE49-F238E27FC236}">
                <a16:creationId xmlns:a16="http://schemas.microsoft.com/office/drawing/2014/main" xmlns="" id="{9574EFD6-11B9-4CE4-ACE0-2612E2BEC316}"/>
              </a:ext>
            </a:extLst>
          </p:cNvPr>
          <p:cNvSpPr txBox="1"/>
          <p:nvPr/>
        </p:nvSpPr>
        <p:spPr>
          <a:xfrm>
            <a:off x="4538368" y="3713882"/>
            <a:ext cx="22872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rgbClr val="40B0DC"/>
                </a:solidFill>
                <a:latin typeface="HrotPremium-Medium" panose="00000600000000000000"/>
              </a:rPr>
              <a:t>2º BATCH DE </a:t>
            </a:r>
          </a:p>
          <a:p>
            <a:pPr algn="ctr"/>
            <a:r>
              <a:rPr lang="pt-BR" sz="1200" b="1" dirty="0">
                <a:solidFill>
                  <a:srgbClr val="40B0DC"/>
                </a:solidFill>
                <a:latin typeface="HrotPremium-Medium" panose="00000600000000000000"/>
              </a:rPr>
              <a:t>ACELERAÇÃO</a:t>
            </a:r>
          </a:p>
          <a:p>
            <a:pPr algn="ctr"/>
            <a:r>
              <a:rPr lang="pt-BR" sz="1200" b="1" dirty="0">
                <a:solidFill>
                  <a:srgbClr val="4E565C"/>
                </a:solidFill>
                <a:latin typeface="HrotPremium-Medium" panose="00000600000000000000"/>
              </a:rPr>
              <a:t>17 STARTUPS</a:t>
            </a:r>
            <a:endParaRPr lang="pt-BR" sz="1200" b="1" dirty="0">
              <a:solidFill>
                <a:srgbClr val="4E565C"/>
              </a:solidFill>
            </a:endParaRPr>
          </a:p>
        </p:txBody>
      </p:sp>
      <p:cxnSp>
        <p:nvCxnSpPr>
          <p:cNvPr id="51" name="Conector reto 50">
            <a:extLst>
              <a:ext uri="{FF2B5EF4-FFF2-40B4-BE49-F238E27FC236}">
                <a16:creationId xmlns:a16="http://schemas.microsoft.com/office/drawing/2014/main" xmlns="" id="{02D23796-D7D5-4899-90DA-867C964C9E9B}"/>
              </a:ext>
            </a:extLst>
          </p:cNvPr>
          <p:cNvCxnSpPr>
            <a:stCxn id="48" idx="0"/>
          </p:cNvCxnSpPr>
          <p:nvPr/>
        </p:nvCxnSpPr>
        <p:spPr>
          <a:xfrm flipV="1">
            <a:off x="5628005" y="4402395"/>
            <a:ext cx="4047" cy="514425"/>
          </a:xfrm>
          <a:prstGeom prst="line">
            <a:avLst/>
          </a:prstGeom>
          <a:ln>
            <a:solidFill>
              <a:srgbClr val="4E56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Elipse 52">
            <a:extLst>
              <a:ext uri="{FF2B5EF4-FFF2-40B4-BE49-F238E27FC236}">
                <a16:creationId xmlns:a16="http://schemas.microsoft.com/office/drawing/2014/main" xmlns="" id="{CB7D1AE1-BFB9-4E36-BEB0-271FF4DEFFD0}"/>
              </a:ext>
            </a:extLst>
          </p:cNvPr>
          <p:cNvSpPr/>
          <p:nvPr/>
        </p:nvSpPr>
        <p:spPr>
          <a:xfrm>
            <a:off x="7753278" y="4916820"/>
            <a:ext cx="108000" cy="108000"/>
          </a:xfrm>
          <a:prstGeom prst="ellipse">
            <a:avLst/>
          </a:prstGeom>
          <a:solidFill>
            <a:srgbClr val="40B0DC"/>
          </a:solidFill>
          <a:ln>
            <a:solidFill>
              <a:srgbClr val="40B0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4" name="Imagem 53">
            <a:extLst>
              <a:ext uri="{FF2B5EF4-FFF2-40B4-BE49-F238E27FC236}">
                <a16:creationId xmlns:a16="http://schemas.microsoft.com/office/drawing/2014/main" xmlns="" id="{54A48CB2-EE67-474A-8DED-A9C934D282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664" y="3821110"/>
            <a:ext cx="985227" cy="412527"/>
          </a:xfrm>
          <a:prstGeom prst="rect">
            <a:avLst/>
          </a:prstGeom>
        </p:spPr>
      </p:pic>
      <p:sp>
        <p:nvSpPr>
          <p:cNvPr id="55" name="CaixaDeTexto 54">
            <a:extLst>
              <a:ext uri="{FF2B5EF4-FFF2-40B4-BE49-F238E27FC236}">
                <a16:creationId xmlns:a16="http://schemas.microsoft.com/office/drawing/2014/main" xmlns="" id="{98EF80AC-6161-4695-9161-C701EE54304E}"/>
              </a:ext>
            </a:extLst>
          </p:cNvPr>
          <p:cNvSpPr txBox="1"/>
          <p:nvPr/>
        </p:nvSpPr>
        <p:spPr>
          <a:xfrm>
            <a:off x="6663640" y="4270886"/>
            <a:ext cx="22872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rgbClr val="40B0DC"/>
                </a:solidFill>
                <a:latin typeface="HrotPremium-Medium" panose="00000600000000000000"/>
              </a:rPr>
              <a:t>2º EVENTO</a:t>
            </a:r>
          </a:p>
          <a:p>
            <a:pPr algn="ctr"/>
            <a:r>
              <a:rPr lang="pt-BR" sz="1200" b="1" dirty="0">
                <a:solidFill>
                  <a:srgbClr val="40B0DC"/>
                </a:solidFill>
                <a:latin typeface="HrotPremium-Medium" panose="00000600000000000000"/>
              </a:rPr>
              <a:t>DE IMERSÃO</a:t>
            </a:r>
          </a:p>
        </p:txBody>
      </p:sp>
      <p:cxnSp>
        <p:nvCxnSpPr>
          <p:cNvPr id="56" name="Conector reto 55">
            <a:extLst>
              <a:ext uri="{FF2B5EF4-FFF2-40B4-BE49-F238E27FC236}">
                <a16:creationId xmlns:a16="http://schemas.microsoft.com/office/drawing/2014/main" xmlns="" id="{95E604CD-251F-46C3-99FB-9ED3A0EBD0BE}"/>
              </a:ext>
            </a:extLst>
          </p:cNvPr>
          <p:cNvCxnSpPr>
            <a:cxnSpLocks/>
            <a:stCxn id="53" idx="0"/>
          </p:cNvCxnSpPr>
          <p:nvPr/>
        </p:nvCxnSpPr>
        <p:spPr>
          <a:xfrm flipH="1" flipV="1">
            <a:off x="7807276" y="4769800"/>
            <a:ext cx="2" cy="147020"/>
          </a:xfrm>
          <a:prstGeom prst="line">
            <a:avLst/>
          </a:prstGeom>
          <a:ln>
            <a:solidFill>
              <a:srgbClr val="4E56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to 56">
            <a:extLst>
              <a:ext uri="{FF2B5EF4-FFF2-40B4-BE49-F238E27FC236}">
                <a16:creationId xmlns:a16="http://schemas.microsoft.com/office/drawing/2014/main" xmlns="" id="{3B7607EA-63DE-43E6-837E-EE8D8908678C}"/>
              </a:ext>
            </a:extLst>
          </p:cNvPr>
          <p:cNvCxnSpPr>
            <a:cxnSpLocks/>
            <a:stCxn id="31" idx="0"/>
          </p:cNvCxnSpPr>
          <p:nvPr/>
        </p:nvCxnSpPr>
        <p:spPr>
          <a:xfrm flipV="1">
            <a:off x="9281279" y="3662076"/>
            <a:ext cx="0" cy="1254744"/>
          </a:xfrm>
          <a:prstGeom prst="line">
            <a:avLst/>
          </a:prstGeom>
          <a:ln>
            <a:solidFill>
              <a:srgbClr val="4E56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aixaDeTexto 59">
            <a:extLst>
              <a:ext uri="{FF2B5EF4-FFF2-40B4-BE49-F238E27FC236}">
                <a16:creationId xmlns:a16="http://schemas.microsoft.com/office/drawing/2014/main" xmlns="" id="{D64B6389-29CE-4400-9A87-1476924B0AD2}"/>
              </a:ext>
            </a:extLst>
          </p:cNvPr>
          <p:cNvSpPr txBox="1"/>
          <p:nvPr/>
        </p:nvSpPr>
        <p:spPr>
          <a:xfrm>
            <a:off x="8136110" y="3148038"/>
            <a:ext cx="22872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rgbClr val="40B0DC"/>
                </a:solidFill>
                <a:latin typeface="HrotPremium-Medium" panose="00000600000000000000"/>
              </a:rPr>
              <a:t>INAUGURAÇÃO DO </a:t>
            </a:r>
          </a:p>
          <a:p>
            <a:pPr algn="ctr"/>
            <a:r>
              <a:rPr lang="pt-BR" sz="1200" b="1" dirty="0">
                <a:solidFill>
                  <a:srgbClr val="40B0DC"/>
                </a:solidFill>
                <a:latin typeface="HrotPremium-Medium" panose="00000600000000000000"/>
              </a:rPr>
              <a:t>HUB EM BARRETOS</a:t>
            </a:r>
          </a:p>
        </p:txBody>
      </p:sp>
      <p:pic>
        <p:nvPicPr>
          <p:cNvPr id="61" name="Imagem 60">
            <a:extLst>
              <a:ext uri="{FF2B5EF4-FFF2-40B4-BE49-F238E27FC236}">
                <a16:creationId xmlns:a16="http://schemas.microsoft.com/office/drawing/2014/main" xmlns="" id="{2A1EE3FC-D175-45E0-82E6-B7CA5481CEA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9" t="19733" r="14394" b="53422"/>
          <a:stretch/>
        </p:blipFill>
        <p:spPr>
          <a:xfrm>
            <a:off x="7689757" y="1920157"/>
            <a:ext cx="2198565" cy="1149854"/>
          </a:xfrm>
          <a:prstGeom prst="rect">
            <a:avLst/>
          </a:prstGeom>
        </p:spPr>
      </p:pic>
      <p:pic>
        <p:nvPicPr>
          <p:cNvPr id="63" name="Imagem 62">
            <a:extLst>
              <a:ext uri="{FF2B5EF4-FFF2-40B4-BE49-F238E27FC236}">
                <a16:creationId xmlns:a16="http://schemas.microsoft.com/office/drawing/2014/main" xmlns="" id="{453895BE-E911-411D-9571-C454E2330C7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8" t="50385" r="13558" b="25598"/>
          <a:stretch/>
        </p:blipFill>
        <p:spPr>
          <a:xfrm>
            <a:off x="7689757" y="731395"/>
            <a:ext cx="2198565" cy="1149853"/>
          </a:xfrm>
          <a:prstGeom prst="rect">
            <a:avLst/>
          </a:prstGeom>
        </p:spPr>
      </p:pic>
      <p:cxnSp>
        <p:nvCxnSpPr>
          <p:cNvPr id="9217" name="Conector reto 9216">
            <a:extLst>
              <a:ext uri="{FF2B5EF4-FFF2-40B4-BE49-F238E27FC236}">
                <a16:creationId xmlns:a16="http://schemas.microsoft.com/office/drawing/2014/main" xmlns="" id="{2595F0FF-89C6-4FE8-80ED-0D09DE25ED81}"/>
              </a:ext>
            </a:extLst>
          </p:cNvPr>
          <p:cNvCxnSpPr/>
          <p:nvPr/>
        </p:nvCxnSpPr>
        <p:spPr>
          <a:xfrm>
            <a:off x="7598317" y="731395"/>
            <a:ext cx="0" cy="2338616"/>
          </a:xfrm>
          <a:prstGeom prst="line">
            <a:avLst/>
          </a:prstGeom>
          <a:ln w="76200">
            <a:solidFill>
              <a:srgbClr val="40B0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aixaDeTexto 67">
            <a:extLst>
              <a:ext uri="{FF2B5EF4-FFF2-40B4-BE49-F238E27FC236}">
                <a16:creationId xmlns:a16="http://schemas.microsoft.com/office/drawing/2014/main" xmlns="" id="{C0662F75-C960-49FC-A9BF-09A59A0D1B69}"/>
              </a:ext>
            </a:extLst>
          </p:cNvPr>
          <p:cNvSpPr txBox="1"/>
          <p:nvPr/>
        </p:nvSpPr>
        <p:spPr>
          <a:xfrm>
            <a:off x="1421294" y="649343"/>
            <a:ext cx="610262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1" dirty="0">
                <a:solidFill>
                  <a:srgbClr val="4E565C"/>
                </a:solidFill>
                <a:latin typeface="HrotPremium-Medium" panose="00000600000000000000"/>
              </a:rPr>
              <a:t>RECURSO NECESSÁRIO </a:t>
            </a:r>
          </a:p>
          <a:p>
            <a:pPr algn="r"/>
            <a:r>
              <a:rPr lang="pt-BR" sz="1400" b="1" dirty="0">
                <a:solidFill>
                  <a:srgbClr val="4E565C"/>
                </a:solidFill>
                <a:latin typeface="HrotPremium-Medium" panose="00000600000000000000"/>
              </a:rPr>
              <a:t>PARA CONCLUSÃO:</a:t>
            </a:r>
          </a:p>
          <a:p>
            <a:pPr algn="r"/>
            <a:r>
              <a:rPr lang="pt-BR" sz="1400" dirty="0">
                <a:solidFill>
                  <a:srgbClr val="4E565C"/>
                </a:solidFill>
                <a:latin typeface="HrotPremium-Medium" panose="00000600000000000000"/>
              </a:rPr>
              <a:t>R$ 558.427,59</a:t>
            </a:r>
          </a:p>
          <a:p>
            <a:pPr algn="r"/>
            <a:endParaRPr lang="pt-BR" sz="1400" b="1" dirty="0">
              <a:solidFill>
                <a:srgbClr val="4E565C"/>
              </a:solidFill>
              <a:latin typeface="HrotPremium-Medium" panose="00000600000000000000"/>
            </a:endParaRPr>
          </a:p>
          <a:p>
            <a:pPr algn="r"/>
            <a:r>
              <a:rPr lang="pt-BR" sz="1400" b="1" dirty="0">
                <a:solidFill>
                  <a:srgbClr val="4E565C"/>
                </a:solidFill>
                <a:latin typeface="HrotPremium-Medium" panose="00000600000000000000"/>
              </a:rPr>
              <a:t>OPERAÇÃO ANUAL</a:t>
            </a:r>
          </a:p>
          <a:p>
            <a:pPr algn="r"/>
            <a:r>
              <a:rPr lang="pt-BR" sz="1400" dirty="0">
                <a:solidFill>
                  <a:srgbClr val="4E565C"/>
                </a:solidFill>
                <a:latin typeface="HrotPremium-Medium" panose="00000600000000000000"/>
              </a:rPr>
              <a:t>R$ 1.200.000,00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78372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E049A74-29F0-4AFE-9959-9F06F9B32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970" y="5775328"/>
            <a:ext cx="790286" cy="748324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xmlns="" id="{E6767F8F-6CF1-493E-B228-777899F0D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-1"/>
            <a:ext cx="1295399" cy="1295399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xmlns="" id="{D8D1C4B7-89B8-4B00-9A2F-E169B43B0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801" y="3116098"/>
            <a:ext cx="8168914" cy="2863716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xmlns="" id="{D9154103-042B-42E9-91A7-D3FFD7987B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041"/>
          <a:stretch/>
        </p:blipFill>
        <p:spPr>
          <a:xfrm>
            <a:off x="4977819" y="1545007"/>
            <a:ext cx="6379137" cy="1472822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xmlns="" id="{022C612B-8A2B-4371-B10B-4CF7073DD5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7152" b="49601"/>
          <a:stretch/>
        </p:blipFill>
        <p:spPr>
          <a:xfrm>
            <a:off x="8682955" y="3116098"/>
            <a:ext cx="2733318" cy="1456631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xmlns="" id="{0A420EE0-072D-43D7-8E9E-2EA91B2094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733" b="49601"/>
          <a:stretch/>
        </p:blipFill>
        <p:spPr>
          <a:xfrm>
            <a:off x="1265695" y="1633060"/>
            <a:ext cx="3621049" cy="1456631"/>
          </a:xfrm>
          <a:prstGeom prst="rect">
            <a:avLst/>
          </a:prstGeom>
        </p:spPr>
      </p:pic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xmlns="" id="{E7BF7C71-DEF5-4E75-A2FE-7F72FAD8CDB2}"/>
              </a:ext>
            </a:extLst>
          </p:cNvPr>
          <p:cNvCxnSpPr>
            <a:cxnSpLocks/>
          </p:cNvCxnSpPr>
          <p:nvPr/>
        </p:nvCxnSpPr>
        <p:spPr>
          <a:xfrm>
            <a:off x="1313801" y="1354607"/>
            <a:ext cx="10878199" cy="0"/>
          </a:xfrm>
          <a:prstGeom prst="line">
            <a:avLst/>
          </a:prstGeom>
          <a:ln w="76200">
            <a:solidFill>
              <a:srgbClr val="40B0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3">
            <a:extLst>
              <a:ext uri="{FF2B5EF4-FFF2-40B4-BE49-F238E27FC236}">
                <a16:creationId xmlns:a16="http://schemas.microsoft.com/office/drawing/2014/main" xmlns="" id="{73ACCED0-546F-49DD-ACC4-C670692EEF83}"/>
              </a:ext>
            </a:extLst>
          </p:cNvPr>
          <p:cNvSpPr txBox="1"/>
          <p:nvPr/>
        </p:nvSpPr>
        <p:spPr>
          <a:xfrm>
            <a:off x="9533160" y="4943661"/>
            <a:ext cx="2068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300" normalizeH="0" baseline="0" noProof="0" dirty="0">
                <a:ln>
                  <a:noFill/>
                </a:ln>
                <a:solidFill>
                  <a:srgbClr val="40B0D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+36</a:t>
            </a:r>
            <a:r>
              <a:rPr kumimoji="0" lang="pt-BR" sz="100" b="1" i="0" u="none" strike="noStrike" kern="1200" cap="none" spc="300" normalizeH="0" baseline="0" noProof="0" dirty="0">
                <a:ln>
                  <a:noFill/>
                </a:ln>
                <a:solidFill>
                  <a:srgbClr val="40B0D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 </a:t>
            </a:r>
            <a:r>
              <a:rPr kumimoji="0" lang="pt-BR" b="1" i="0" u="none" strike="noStrike" kern="1200" cap="none" spc="300" normalizeH="0" baseline="0" noProof="0" dirty="0">
                <a:ln>
                  <a:noFill/>
                </a:ln>
                <a:solidFill>
                  <a:srgbClr val="40B0D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startups</a:t>
            </a:r>
          </a:p>
        </p:txBody>
      </p:sp>
      <p:sp>
        <p:nvSpPr>
          <p:cNvPr id="44" name="Subtítulo 2">
            <a:extLst>
              <a:ext uri="{FF2B5EF4-FFF2-40B4-BE49-F238E27FC236}">
                <a16:creationId xmlns:a16="http://schemas.microsoft.com/office/drawing/2014/main" xmlns="" id="{5FBD4805-8391-4D6F-9F7D-F3E83BC5D2F7}"/>
              </a:ext>
            </a:extLst>
          </p:cNvPr>
          <p:cNvSpPr txBox="1">
            <a:spLocks/>
          </p:cNvSpPr>
          <p:nvPr/>
        </p:nvSpPr>
        <p:spPr>
          <a:xfrm>
            <a:off x="9645129" y="5164709"/>
            <a:ext cx="1515659" cy="564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>
                <a:solidFill>
                  <a:srgbClr val="4E565C"/>
                </a:solidFill>
                <a:effectLst/>
                <a:latin typeface="HrotPremium-Medium" panose="000006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srgbClr val="4E565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conectadas à Rede </a:t>
            </a:r>
            <a:r>
              <a:rPr kumimoji="0" lang="pt-BR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4E565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Harena</a:t>
            </a:r>
            <a:endParaRPr kumimoji="0" lang="pt-BR" sz="1500" b="0" i="0" u="none" strike="noStrike" kern="1200" cap="none" spc="0" normalizeH="0" baseline="0" noProof="0" dirty="0">
              <a:ln>
                <a:noFill/>
              </a:ln>
              <a:solidFill>
                <a:srgbClr val="4E565C"/>
              </a:solidFill>
              <a:effectLst/>
              <a:uLnTx/>
              <a:uFillTx/>
              <a:latin typeface="HrotPremium-Medium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07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B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7B5125D4-FDF3-4301-9834-24E846BFB2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6" b="17231"/>
          <a:stretch/>
        </p:blipFill>
        <p:spPr>
          <a:xfrm>
            <a:off x="0" y="4243973"/>
            <a:ext cx="6095998" cy="261402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7E0629CA-0E4A-46B7-B96A-A38BB0A1EB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9" b="15728"/>
          <a:stretch/>
        </p:blipFill>
        <p:spPr>
          <a:xfrm>
            <a:off x="6095998" y="4243973"/>
            <a:ext cx="6096002" cy="2614027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DEF0F030-4D02-43D3-BD96-68E4FD23A5BE}"/>
              </a:ext>
            </a:extLst>
          </p:cNvPr>
          <p:cNvSpPr/>
          <p:nvPr/>
        </p:nvSpPr>
        <p:spPr>
          <a:xfrm>
            <a:off x="0" y="4243973"/>
            <a:ext cx="12192000" cy="2614027"/>
          </a:xfrm>
          <a:prstGeom prst="rect">
            <a:avLst/>
          </a:prstGeom>
          <a:solidFill>
            <a:srgbClr val="40B0DC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0E8D4B1F-1F24-4050-B8B5-7335818B4BE1}"/>
              </a:ext>
            </a:extLst>
          </p:cNvPr>
          <p:cNvSpPr/>
          <p:nvPr/>
        </p:nvSpPr>
        <p:spPr>
          <a:xfrm>
            <a:off x="1508502" y="960895"/>
            <a:ext cx="9174997" cy="364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xmlns="" id="{D0A55F66-38D5-4633-AF1C-69DF5E159EBB}"/>
              </a:ext>
            </a:extLst>
          </p:cNvPr>
          <p:cNvSpPr txBox="1">
            <a:spLocks/>
          </p:cNvSpPr>
          <p:nvPr/>
        </p:nvSpPr>
        <p:spPr>
          <a:xfrm>
            <a:off x="2197884" y="1629946"/>
            <a:ext cx="3485635" cy="564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>
                <a:solidFill>
                  <a:srgbClr val="4E565C"/>
                </a:solidFill>
                <a:effectLst/>
                <a:latin typeface="HrotPremium-Medium" panose="000006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pt-BR" sz="1800" b="1" dirty="0"/>
              <a:t>CÂNCER É A 2ª DOENÇA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pt-BR" sz="1800" b="1" dirty="0"/>
              <a:t>QUE MAIS MATA NO MUNDO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pt-BR" sz="1400" dirty="0"/>
              <a:t>(OMS, 2020)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pt-BR" sz="1800" dirty="0"/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pt-BR" sz="1800" dirty="0"/>
              <a:t>O BRASIL REGISTROU AUMENTO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pt-BR" sz="1800" dirty="0"/>
              <a:t>DE 81% DE NOVOS CASOS EM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pt-BR" sz="1800" dirty="0"/>
              <a:t>UM PERÍODO DE 20 ANOS.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3D3C7570-519E-4E90-8C56-F13B3C6642CB}"/>
              </a:ext>
            </a:extLst>
          </p:cNvPr>
          <p:cNvSpPr/>
          <p:nvPr/>
        </p:nvSpPr>
        <p:spPr>
          <a:xfrm>
            <a:off x="5457825" y="469218"/>
            <a:ext cx="225694" cy="997219"/>
          </a:xfrm>
          <a:prstGeom prst="rect">
            <a:avLst/>
          </a:prstGeom>
          <a:solidFill>
            <a:srgbClr val="364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E42619D5-B565-45E3-A8A5-3268BEA2A0CD}"/>
              </a:ext>
            </a:extLst>
          </p:cNvPr>
          <p:cNvSpPr/>
          <p:nvPr/>
        </p:nvSpPr>
        <p:spPr>
          <a:xfrm>
            <a:off x="6508483" y="469218"/>
            <a:ext cx="225694" cy="997219"/>
          </a:xfrm>
          <a:prstGeom prst="rect">
            <a:avLst/>
          </a:prstGeom>
          <a:solidFill>
            <a:srgbClr val="364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xmlns="" id="{49647825-66CC-433C-9BEA-1E1EB2BD33AB}"/>
              </a:ext>
            </a:extLst>
          </p:cNvPr>
          <p:cNvSpPr txBox="1">
            <a:spLocks/>
          </p:cNvSpPr>
          <p:nvPr/>
        </p:nvSpPr>
        <p:spPr>
          <a:xfrm>
            <a:off x="6508483" y="1629946"/>
            <a:ext cx="3611910" cy="564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>
                <a:solidFill>
                  <a:srgbClr val="4E565C"/>
                </a:solidFill>
                <a:effectLst/>
                <a:latin typeface="HrotPremium-Medium" panose="000006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800" b="1" dirty="0"/>
              <a:t>625 MIL NOVOS CASOS SÃO DIAGNOSTICADOS TODOS OS ANOS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400" dirty="0"/>
              <a:t>(INCA, 2020)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800" dirty="0"/>
              <a:t>EM 600 MUNICÍPIOS BRASILEIROS, CÂNCER É A PRIMEIRA CAUSA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800" dirty="0"/>
              <a:t>DE MORTALIDADE. </a:t>
            </a:r>
          </a:p>
        </p:txBody>
      </p:sp>
    </p:spTree>
    <p:extLst>
      <p:ext uri="{BB962C8B-B14F-4D97-AF65-F5344CB8AC3E}">
        <p14:creationId xmlns:p14="http://schemas.microsoft.com/office/powerpoint/2010/main" val="394159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E049A74-29F0-4AFE-9959-9F06F9B32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970" y="5775328"/>
            <a:ext cx="790286" cy="748324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xmlns="" id="{E6767F8F-6CF1-493E-B228-777899F0D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-1"/>
            <a:ext cx="1295399" cy="1295399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EF09F462-97BF-45A8-B8B3-8054C3242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8511" y="2884595"/>
            <a:ext cx="10515600" cy="2308324"/>
          </a:xfr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3600" b="1" spc="300" dirty="0">
                <a:solidFill>
                  <a:srgbClr val="40B0DC"/>
                </a:solidFill>
                <a:latin typeface="HrotPremium-Medium" panose="00000600000000000000" pitchFamily="2" charset="0"/>
              </a:rPr>
              <a:t>INOVAR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3600" b="1" spc="300" dirty="0">
                <a:solidFill>
                  <a:srgbClr val="40B0DC"/>
                </a:solidFill>
                <a:latin typeface="HrotPremium-Medium" panose="00000600000000000000" pitchFamily="2" charset="0"/>
              </a:rPr>
              <a:t>INOVAR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3600" b="1" spc="300" dirty="0">
                <a:solidFill>
                  <a:srgbClr val="40B0DC"/>
                </a:solidFill>
                <a:latin typeface="HrotPremium-Medium" panose="00000600000000000000" pitchFamily="2" charset="0"/>
              </a:rPr>
              <a:t>INOVAR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3600" b="1" spc="300" dirty="0">
                <a:solidFill>
                  <a:srgbClr val="40B0DC"/>
                </a:solidFill>
                <a:latin typeface="HrotPremium-Medium" panose="00000600000000000000" pitchFamily="2" charset="0"/>
              </a:rPr>
              <a:t>INOVAR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75BAC9A7-7B42-4288-8F85-E8ED89CA34C1}"/>
              </a:ext>
            </a:extLst>
          </p:cNvPr>
          <p:cNvSpPr txBox="1"/>
          <p:nvPr/>
        </p:nvSpPr>
        <p:spPr>
          <a:xfrm>
            <a:off x="1553568" y="1155014"/>
            <a:ext cx="75201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300" normalizeH="0" baseline="0" noProof="0" dirty="0">
                <a:ln>
                  <a:noFill/>
                </a:ln>
                <a:solidFill>
                  <a:srgbClr val="40B0D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O HARENA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xmlns="" id="{F5D077A7-F475-49B2-868A-A25EA352562C}"/>
              </a:ext>
            </a:extLst>
          </p:cNvPr>
          <p:cNvSpPr txBox="1">
            <a:spLocks/>
          </p:cNvSpPr>
          <p:nvPr/>
        </p:nvSpPr>
        <p:spPr>
          <a:xfrm>
            <a:off x="1585652" y="1619149"/>
            <a:ext cx="3162299" cy="564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>
                <a:solidFill>
                  <a:srgbClr val="4E565C"/>
                </a:solidFill>
                <a:effectLst/>
                <a:latin typeface="HrotPremium-Medium" panose="000006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srgbClr val="4E565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é um ecossistema completo de inovação em saúde preparado para acelerar negócios inovadores.</a:t>
            </a:r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xmlns="" id="{F2B42DC3-E065-4269-9246-B5A68334D10C}"/>
              </a:ext>
            </a:extLst>
          </p:cNvPr>
          <p:cNvSpPr txBox="1">
            <a:spLocks/>
          </p:cNvSpPr>
          <p:nvPr/>
        </p:nvSpPr>
        <p:spPr>
          <a:xfrm>
            <a:off x="3543300" y="2890834"/>
            <a:ext cx="10515600" cy="2308324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3600" b="1" spc="300" dirty="0">
                <a:solidFill>
                  <a:srgbClr val="40B0DC"/>
                </a:solidFill>
                <a:latin typeface="HrotPremium-Medium" panose="00000600000000000000" pitchFamily="2" charset="0"/>
              </a:rPr>
              <a:t>para humanizar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3600" b="1" spc="300" dirty="0">
                <a:solidFill>
                  <a:srgbClr val="40B0DC"/>
                </a:solidFill>
                <a:latin typeface="HrotPremium-Medium" panose="00000600000000000000" pitchFamily="2" charset="0"/>
              </a:rPr>
              <a:t>para crescer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3600" b="1" spc="300" dirty="0">
                <a:solidFill>
                  <a:srgbClr val="40B0DC"/>
                </a:solidFill>
                <a:latin typeface="HrotPremium-Medium" panose="00000600000000000000" pitchFamily="2" charset="0"/>
              </a:rPr>
              <a:t>para economizar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3600" b="1" spc="300" dirty="0">
                <a:solidFill>
                  <a:srgbClr val="40B0DC"/>
                </a:solidFill>
                <a:latin typeface="HrotPremium-Medium" panose="00000600000000000000" pitchFamily="2" charset="0"/>
              </a:rPr>
              <a:t>INOVAR PARA AJUDAR O BRASIL</a:t>
            </a:r>
          </a:p>
        </p:txBody>
      </p:sp>
    </p:spTree>
    <p:extLst>
      <p:ext uri="{BB962C8B-B14F-4D97-AF65-F5344CB8AC3E}">
        <p14:creationId xmlns:p14="http://schemas.microsoft.com/office/powerpoint/2010/main" val="172620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B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96D018D2-01D7-471C-A328-0BBC246393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7" t="26596" r="28728" b="5013"/>
          <a:stretch/>
        </p:blipFill>
        <p:spPr>
          <a:xfrm>
            <a:off x="5835779" y="740075"/>
            <a:ext cx="6356219" cy="5377850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DEF0F030-4D02-43D3-BD96-68E4FD23A5BE}"/>
              </a:ext>
            </a:extLst>
          </p:cNvPr>
          <p:cNvSpPr/>
          <p:nvPr/>
        </p:nvSpPr>
        <p:spPr>
          <a:xfrm>
            <a:off x="5835778" y="740074"/>
            <a:ext cx="6356219" cy="5377849"/>
          </a:xfrm>
          <a:prstGeom prst="rect">
            <a:avLst/>
          </a:prstGeom>
          <a:solidFill>
            <a:srgbClr val="40B0DC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0E8D4B1F-1F24-4050-B8B5-7335818B4BE1}"/>
              </a:ext>
            </a:extLst>
          </p:cNvPr>
          <p:cNvSpPr/>
          <p:nvPr/>
        </p:nvSpPr>
        <p:spPr>
          <a:xfrm>
            <a:off x="1508503" y="960895"/>
            <a:ext cx="4999980" cy="481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xmlns="" id="{D0A55F66-38D5-4633-AF1C-69DF5E159EBB}"/>
              </a:ext>
            </a:extLst>
          </p:cNvPr>
          <p:cNvSpPr txBox="1">
            <a:spLocks/>
          </p:cNvSpPr>
          <p:nvPr/>
        </p:nvSpPr>
        <p:spPr>
          <a:xfrm>
            <a:off x="2409371" y="1629946"/>
            <a:ext cx="3274148" cy="564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>
                <a:solidFill>
                  <a:srgbClr val="4E565C"/>
                </a:solidFill>
                <a:effectLst/>
                <a:latin typeface="HrotPremium-Medium" panose="000006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pt-BR" sz="1800" b="1" dirty="0"/>
              <a:t>R$ 4,7 BILHÕES SÃO GASTOS ANUALMENTE SOMENTE COM TRATAMENTO ONCOLÓGICO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pt-BR" sz="1400" dirty="0"/>
              <a:t>(MIN. SAÚDE, 2017)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pt-BR" sz="1800" dirty="0"/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pt-BR" sz="1800" dirty="0"/>
              <a:t>APROXIMADAMENTE 60%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pt-BR" sz="1800" dirty="0"/>
              <a:t>DOS CASOS DE CÂNCER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pt-BR" sz="1800" dirty="0"/>
              <a:t>SÃO DIAGNOSTICADOS NOS ESTÁGIOS 3 E 4 DA DOENÇA, QUE REPRESENTA CUSTOS DE TRATAMENTO DE 60% A 80% MAIOR QUE NOS ESTÁGIOS 1 E 2.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3D3C7570-519E-4E90-8C56-F13B3C6642CB}"/>
              </a:ext>
            </a:extLst>
          </p:cNvPr>
          <p:cNvSpPr/>
          <p:nvPr/>
        </p:nvSpPr>
        <p:spPr>
          <a:xfrm>
            <a:off x="1106031" y="2741315"/>
            <a:ext cx="737253" cy="997219"/>
          </a:xfrm>
          <a:prstGeom prst="rect">
            <a:avLst/>
          </a:prstGeom>
          <a:solidFill>
            <a:srgbClr val="364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049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CMH: inflação médica cresce, mas dá sinais de melhora - IT&amp;#39;SSEG | PORTAL RH">
            <a:extLst>
              <a:ext uri="{FF2B5EF4-FFF2-40B4-BE49-F238E27FC236}">
                <a16:creationId xmlns:a16="http://schemas.microsoft.com/office/drawing/2014/main" xmlns="" id="{574D2E1B-DBB0-4F34-BD4A-7E12777C06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3" t="8782" r="7066" b="7249"/>
          <a:stretch/>
        </p:blipFill>
        <p:spPr bwMode="auto">
          <a:xfrm>
            <a:off x="1048589" y="2601672"/>
            <a:ext cx="5923711" cy="323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700019D1-B463-4238-8B9C-CF6D40C527C7}"/>
              </a:ext>
            </a:extLst>
          </p:cNvPr>
          <p:cNvSpPr/>
          <p:nvPr/>
        </p:nvSpPr>
        <p:spPr>
          <a:xfrm>
            <a:off x="772886" y="764956"/>
            <a:ext cx="10646229" cy="1433962"/>
          </a:xfrm>
          <a:prstGeom prst="rect">
            <a:avLst/>
          </a:prstGeom>
          <a:solidFill>
            <a:srgbClr val="40B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C22AC4C6-2879-43D2-BD59-B55ACB2C95B7}"/>
              </a:ext>
            </a:extLst>
          </p:cNvPr>
          <p:cNvSpPr/>
          <p:nvPr/>
        </p:nvSpPr>
        <p:spPr>
          <a:xfrm>
            <a:off x="10922924" y="349018"/>
            <a:ext cx="260303" cy="997219"/>
          </a:xfrm>
          <a:prstGeom prst="rect">
            <a:avLst/>
          </a:prstGeom>
          <a:solidFill>
            <a:srgbClr val="364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xmlns="" id="{3E5B1D11-CF97-4848-BD75-7A91173AB0E7}"/>
              </a:ext>
            </a:extLst>
          </p:cNvPr>
          <p:cNvSpPr txBox="1">
            <a:spLocks/>
          </p:cNvSpPr>
          <p:nvPr/>
        </p:nvSpPr>
        <p:spPr>
          <a:xfrm>
            <a:off x="1245588" y="1063801"/>
            <a:ext cx="9062194" cy="564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>
                <a:solidFill>
                  <a:srgbClr val="4E565C"/>
                </a:solidFill>
                <a:effectLst/>
                <a:latin typeface="HrotPremium-Medium" panose="000006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000" b="1" dirty="0">
                <a:solidFill>
                  <a:schemeClr val="bg1"/>
                </a:solidFill>
              </a:rPr>
              <a:t>A VARIAÇÃO DE CUSTOS MÉDICOS-HOSPITALARES (VCMH) É CONSIDERAVELMENTE MAIOR DO QUE A INFLAÇÃO ECONÔMICA (IPCA) DO PAÍS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600" dirty="0">
                <a:solidFill>
                  <a:schemeClr val="bg1"/>
                </a:solidFill>
              </a:rPr>
              <a:t>(IBGE; ISSE; 2018)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EF0B6855-055F-4A49-81D8-D097E635F676}"/>
              </a:ext>
            </a:extLst>
          </p:cNvPr>
          <p:cNvSpPr/>
          <p:nvPr/>
        </p:nvSpPr>
        <p:spPr>
          <a:xfrm>
            <a:off x="0" y="6345936"/>
            <a:ext cx="9963100" cy="101356"/>
          </a:xfrm>
          <a:prstGeom prst="rect">
            <a:avLst/>
          </a:prstGeom>
          <a:solidFill>
            <a:srgbClr val="40B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xmlns="" id="{1188217F-9995-4B12-B5E0-3C97AA60B74E}"/>
              </a:ext>
            </a:extLst>
          </p:cNvPr>
          <p:cNvSpPr txBox="1">
            <a:spLocks/>
          </p:cNvSpPr>
          <p:nvPr/>
        </p:nvSpPr>
        <p:spPr>
          <a:xfrm>
            <a:off x="7571317" y="2703808"/>
            <a:ext cx="3611910" cy="564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>
                <a:solidFill>
                  <a:srgbClr val="4E565C"/>
                </a:solidFill>
                <a:effectLst/>
                <a:latin typeface="HrotPremium-Medium" panose="000006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800" b="1" dirty="0"/>
              <a:t>A DESPROPORCIONALIDADE DA RELAÇÃO TRADUZ O DESAFIO PARA FACILITAÇÃO DE ACESSO À SAÚDE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800" b="1" dirty="0"/>
              <a:t>E AUMENTO DO PADRÃO DE CUIDADO DA POPULAÇÃO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800" dirty="0"/>
              <a:t>O AUMENTO DA EFICIÊNCIA OPERACIONAL E REDUÇÃO DE CUSTOS DE SAÚDE SÃO PAUTAS ESTRATÉGICAS PARA ACESSO À SAÚDE DE QUALIDADE.</a:t>
            </a:r>
          </a:p>
        </p:txBody>
      </p:sp>
    </p:spTree>
    <p:extLst>
      <p:ext uri="{BB962C8B-B14F-4D97-AF65-F5344CB8AC3E}">
        <p14:creationId xmlns:p14="http://schemas.microsoft.com/office/powerpoint/2010/main" val="3318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B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167786C6-8223-4C41-9A76-1DF8C6D5AB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1" r="25095" b="10130"/>
          <a:stretch/>
        </p:blipFill>
        <p:spPr>
          <a:xfrm>
            <a:off x="0" y="0"/>
            <a:ext cx="6095999" cy="6858000"/>
          </a:xfr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9E8E2E31-C573-4150-9233-DC388E6BE306}"/>
              </a:ext>
            </a:extLst>
          </p:cNvPr>
          <p:cNvSpPr/>
          <p:nvPr/>
        </p:nvSpPr>
        <p:spPr>
          <a:xfrm>
            <a:off x="1" y="0"/>
            <a:ext cx="6095999" cy="6858000"/>
          </a:xfrm>
          <a:prstGeom prst="rect">
            <a:avLst/>
          </a:prstGeom>
          <a:solidFill>
            <a:srgbClr val="40B0DC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DC2FDFA2-D096-4C08-92E5-F0D7EE4EBE69}"/>
              </a:ext>
            </a:extLst>
          </p:cNvPr>
          <p:cNvSpPr/>
          <p:nvPr/>
        </p:nvSpPr>
        <p:spPr>
          <a:xfrm>
            <a:off x="5463283" y="1022380"/>
            <a:ext cx="4999980" cy="481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xmlns="" id="{D93330C4-09D5-43E3-925E-3EB792D34405}"/>
              </a:ext>
            </a:extLst>
          </p:cNvPr>
          <p:cNvSpPr txBox="1">
            <a:spLocks/>
          </p:cNvSpPr>
          <p:nvPr/>
        </p:nvSpPr>
        <p:spPr>
          <a:xfrm>
            <a:off x="5921017" y="1539982"/>
            <a:ext cx="3813846" cy="564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>
                <a:solidFill>
                  <a:srgbClr val="4E565C"/>
                </a:solidFill>
                <a:effectLst/>
                <a:latin typeface="HrotPremium-Medium" panose="000006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4E565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A TECNOLOGIA TEM O POTENCIAL DE SE AUTOFINANCIAR A PARTIR DO AUMENTO DA EFICIÊNCIA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4E565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(ACCENTURE)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4E565C"/>
              </a:solidFill>
              <a:effectLst/>
              <a:uLnTx/>
              <a:uFillTx/>
              <a:latin typeface="HrotPremium-Medium" panose="000006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4E565C"/>
              </a:solidFill>
              <a:effectLst/>
              <a:uLnTx/>
              <a:uFillTx/>
              <a:latin typeface="HrotPremium-Medium" panose="000006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40B0D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$2 TRILHÕES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4E565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É O DESPERDÍCIO ANUAL DE RECURSOS NO SISTEMA DE SAÚDE DOS EUA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4E565C"/>
              </a:solidFill>
              <a:effectLst/>
              <a:uLnTx/>
              <a:uFillTx/>
              <a:latin typeface="HrotPremium-Medium" panose="000006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40B0D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$360 BILHÕES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4E565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É O POTENCIAL IMPACTO IMEDIATO DE ECONOMIA GERADO COM TECNOLOGIA.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4E565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(SOMENTE A INTELIGÊNCIA ARTIFICIAL REPRESENTA $150 </a:t>
            </a:r>
            <a:r>
              <a:rPr lang="pt-BR" sz="1600" dirty="0"/>
              <a:t>B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4E565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ILHÕES) 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4E565C"/>
              </a:solidFill>
              <a:effectLst/>
              <a:uLnTx/>
              <a:uFillTx/>
              <a:latin typeface="HrotPremium-Medium" panose="000006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4E565C"/>
              </a:solidFill>
              <a:effectLst/>
              <a:uLnTx/>
              <a:uFillTx/>
              <a:latin typeface="HrotPremium-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FAA49067-06A1-4A48-9F86-9EBB09F3DBB2}"/>
              </a:ext>
            </a:extLst>
          </p:cNvPr>
          <p:cNvSpPr/>
          <p:nvPr/>
        </p:nvSpPr>
        <p:spPr>
          <a:xfrm>
            <a:off x="10138491" y="1259084"/>
            <a:ext cx="592923" cy="1392676"/>
          </a:xfrm>
          <a:prstGeom prst="rect">
            <a:avLst/>
          </a:prstGeom>
          <a:solidFill>
            <a:srgbClr val="364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02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B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167786C6-8223-4C41-9A76-1DF8C6D5AB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1" r="25095" b="10130"/>
          <a:stretch/>
        </p:blipFill>
        <p:spPr>
          <a:xfrm>
            <a:off x="0" y="0"/>
            <a:ext cx="6095999" cy="6858000"/>
          </a:xfr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9E8E2E31-C573-4150-9233-DC388E6BE306}"/>
              </a:ext>
            </a:extLst>
          </p:cNvPr>
          <p:cNvSpPr/>
          <p:nvPr/>
        </p:nvSpPr>
        <p:spPr>
          <a:xfrm>
            <a:off x="1" y="0"/>
            <a:ext cx="6095999" cy="6858000"/>
          </a:xfrm>
          <a:prstGeom prst="rect">
            <a:avLst/>
          </a:prstGeom>
          <a:solidFill>
            <a:srgbClr val="40B0DC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DC2FDFA2-D096-4C08-92E5-F0D7EE4EBE69}"/>
              </a:ext>
            </a:extLst>
          </p:cNvPr>
          <p:cNvSpPr/>
          <p:nvPr/>
        </p:nvSpPr>
        <p:spPr>
          <a:xfrm>
            <a:off x="5463283" y="1022380"/>
            <a:ext cx="4999980" cy="481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xmlns="" id="{D93330C4-09D5-43E3-925E-3EB792D34405}"/>
              </a:ext>
            </a:extLst>
          </p:cNvPr>
          <p:cNvSpPr txBox="1">
            <a:spLocks/>
          </p:cNvSpPr>
          <p:nvPr/>
        </p:nvSpPr>
        <p:spPr>
          <a:xfrm>
            <a:off x="5921017" y="1539982"/>
            <a:ext cx="3813846" cy="564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>
                <a:solidFill>
                  <a:srgbClr val="4E565C"/>
                </a:solidFill>
                <a:effectLst/>
                <a:latin typeface="HrotPremium-Medium" panose="000006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4E565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A TECNOLOGIA TEM O POTENCIAL DE SE AUTOFINANCIAR A PARTIR DO AUMENTO DA EFICIÊNCIA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4E565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(ACCENTURE)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4E565C"/>
              </a:solidFill>
              <a:effectLst/>
              <a:uLnTx/>
              <a:uFillTx/>
              <a:latin typeface="HrotPremium-Medium" panose="000006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4E565C"/>
              </a:solidFill>
              <a:effectLst/>
              <a:uLnTx/>
              <a:uFillTx/>
              <a:latin typeface="HrotPremium-Medium" panose="000006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4E565C"/>
              </a:solidFill>
              <a:effectLst/>
              <a:uLnTx/>
              <a:uFillTx/>
              <a:latin typeface="HrotPremium-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FAA49067-06A1-4A48-9F86-9EBB09F3DBB2}"/>
              </a:ext>
            </a:extLst>
          </p:cNvPr>
          <p:cNvSpPr/>
          <p:nvPr/>
        </p:nvSpPr>
        <p:spPr>
          <a:xfrm>
            <a:off x="10138491" y="1259084"/>
            <a:ext cx="592923" cy="1392676"/>
          </a:xfrm>
          <a:prstGeom prst="rect">
            <a:avLst/>
          </a:prstGeom>
          <a:solidFill>
            <a:srgbClr val="364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xmlns="" id="{9ED85710-0FBB-4283-B1E7-A5AD5CB548E2}"/>
              </a:ext>
            </a:extLst>
          </p:cNvPr>
          <p:cNvSpPr/>
          <p:nvPr/>
        </p:nvSpPr>
        <p:spPr>
          <a:xfrm>
            <a:off x="7513273" y="3276862"/>
            <a:ext cx="900000" cy="900000"/>
          </a:xfrm>
          <a:prstGeom prst="ellipse">
            <a:avLst/>
          </a:prstGeom>
          <a:solidFill>
            <a:schemeClr val="bg1"/>
          </a:solidFill>
          <a:ln>
            <a:solidFill>
              <a:srgbClr val="3643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xmlns="" id="{B4376BC9-13E5-4E73-BCD7-410D3F0E053A}"/>
              </a:ext>
            </a:extLst>
          </p:cNvPr>
          <p:cNvSpPr/>
          <p:nvPr/>
        </p:nvSpPr>
        <p:spPr>
          <a:xfrm>
            <a:off x="6231332" y="2960981"/>
            <a:ext cx="900000" cy="900000"/>
          </a:xfrm>
          <a:prstGeom prst="ellipse">
            <a:avLst/>
          </a:prstGeom>
          <a:solidFill>
            <a:schemeClr val="bg1"/>
          </a:solidFill>
          <a:ln>
            <a:solidFill>
              <a:srgbClr val="3643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xmlns="" id="{BF68B207-4557-4E91-AF68-6DA7DFE9E0D5}"/>
              </a:ext>
            </a:extLst>
          </p:cNvPr>
          <p:cNvSpPr/>
          <p:nvPr/>
        </p:nvSpPr>
        <p:spPr>
          <a:xfrm>
            <a:off x="8795214" y="2960981"/>
            <a:ext cx="900000" cy="900000"/>
          </a:xfrm>
          <a:prstGeom prst="ellipse">
            <a:avLst/>
          </a:prstGeom>
          <a:solidFill>
            <a:schemeClr val="bg1"/>
          </a:solidFill>
          <a:ln>
            <a:solidFill>
              <a:srgbClr val="3643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xmlns="" id="{F36B6A52-2FCD-4155-B227-DB8667C7DA01}"/>
              </a:ext>
            </a:extLst>
          </p:cNvPr>
          <p:cNvSpPr txBox="1">
            <a:spLocks/>
          </p:cNvSpPr>
          <p:nvPr/>
        </p:nvSpPr>
        <p:spPr>
          <a:xfrm>
            <a:off x="5935802" y="3975535"/>
            <a:ext cx="1509803" cy="564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>
                <a:solidFill>
                  <a:srgbClr val="4E565C"/>
                </a:solidFill>
                <a:effectLst/>
                <a:latin typeface="HrotPremium-Medium" panose="000006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40B0D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$20 BI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4E565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ECONOMIA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300" b="0" i="0" u="none" strike="noStrike" kern="1200" cap="none" spc="0" normalizeH="0" baseline="0" noProof="0" dirty="0">
              <a:ln>
                <a:noFill/>
              </a:ln>
              <a:solidFill>
                <a:srgbClr val="4E565C"/>
              </a:solidFill>
              <a:effectLst/>
              <a:uLnTx/>
              <a:uFillTx/>
              <a:latin typeface="HrotPremium-Medium" panose="000006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4E565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ASSISTÊNCIA VIRTUAL</a:t>
            </a: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xmlns="" id="{44BBC43E-D25F-42B8-A862-9A88F3B0617B}"/>
              </a:ext>
            </a:extLst>
          </p:cNvPr>
          <p:cNvSpPr txBox="1">
            <a:spLocks/>
          </p:cNvSpPr>
          <p:nvPr/>
        </p:nvSpPr>
        <p:spPr>
          <a:xfrm>
            <a:off x="7174539" y="4289937"/>
            <a:ext cx="1577468" cy="564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>
                <a:solidFill>
                  <a:srgbClr val="4E565C"/>
                </a:solidFill>
                <a:effectLst/>
                <a:latin typeface="HrotPremium-Medium" panose="000006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40B0D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$16 BI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4E565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ECONOMIA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300" b="0" i="0" u="none" strike="noStrike" kern="1200" cap="none" spc="0" normalizeH="0" baseline="0" noProof="0" dirty="0">
              <a:ln>
                <a:noFill/>
              </a:ln>
              <a:solidFill>
                <a:srgbClr val="4E565C"/>
              </a:solidFill>
              <a:effectLst/>
              <a:uLnTx/>
              <a:uFillTx/>
              <a:latin typeface="HrotPremium-Medium" panose="000006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4E565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DOSAGEM MEDICAMENTOSA</a:t>
            </a:r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xmlns="" id="{595828C3-34C8-4FD5-A1B4-CFF75BBA832A}"/>
              </a:ext>
            </a:extLst>
          </p:cNvPr>
          <p:cNvSpPr txBox="1">
            <a:spLocks/>
          </p:cNvSpPr>
          <p:nvPr/>
        </p:nvSpPr>
        <p:spPr>
          <a:xfrm>
            <a:off x="8490312" y="3974056"/>
            <a:ext cx="1509803" cy="564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>
                <a:solidFill>
                  <a:srgbClr val="4E565C"/>
                </a:solidFill>
                <a:effectLst/>
                <a:latin typeface="HrotPremium-Medium" panose="000006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40B0D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$5 BI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4E565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ECONOMIA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300" b="0" i="0" u="none" strike="noStrike" kern="1200" cap="none" spc="0" normalizeH="0" baseline="0" noProof="0" dirty="0">
              <a:ln>
                <a:noFill/>
              </a:ln>
              <a:solidFill>
                <a:srgbClr val="4E565C"/>
              </a:solidFill>
              <a:effectLst/>
              <a:uLnTx/>
              <a:uFillTx/>
              <a:latin typeface="HrotPremium-Medium" panose="000006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4E565C"/>
                </a:solidFill>
                <a:effectLst/>
                <a:uLnTx/>
                <a:uFillTx/>
                <a:latin typeface="HrotPremium-Medium" panose="00000600000000000000" pitchFamily="2" charset="0"/>
                <a:ea typeface="+mn-ea"/>
                <a:cs typeface="+mn-cs"/>
              </a:rPr>
              <a:t>DIAGNÓSTICO PRECOCE</a:t>
            </a:r>
          </a:p>
        </p:txBody>
      </p:sp>
      <p:pic>
        <p:nvPicPr>
          <p:cNvPr id="3074" name="Picture 2" descr="Healthcare, hospital, medical">
            <a:extLst>
              <a:ext uri="{FF2B5EF4-FFF2-40B4-BE49-F238E27FC236}">
                <a16:creationId xmlns:a16="http://schemas.microsoft.com/office/drawing/2014/main" xmlns="" id="{425B5E0C-4F8E-4585-91D2-041805250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046" y="3410981"/>
            <a:ext cx="594453" cy="59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ealthcare, hospital, medical">
            <a:extLst>
              <a:ext uri="{FF2B5EF4-FFF2-40B4-BE49-F238E27FC236}">
                <a16:creationId xmlns:a16="http://schemas.microsoft.com/office/drawing/2014/main" xmlns="" id="{5D866BFF-A2BD-4AE6-B6A0-DB4471053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062" y="3083524"/>
            <a:ext cx="654913" cy="65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ealthcare, hospital, medical">
            <a:extLst>
              <a:ext uri="{FF2B5EF4-FFF2-40B4-BE49-F238E27FC236}">
                <a16:creationId xmlns:a16="http://schemas.microsoft.com/office/drawing/2014/main" xmlns="" id="{2EFE3DEC-0FE1-4D21-ABC7-77B7D3039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133" y="3080082"/>
            <a:ext cx="646780" cy="64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39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boratory of Harold Varmus">
            <a:extLst>
              <a:ext uri="{FF2B5EF4-FFF2-40B4-BE49-F238E27FC236}">
                <a16:creationId xmlns:a16="http://schemas.microsoft.com/office/drawing/2014/main" xmlns="" id="{786345A5-6559-4573-88C1-244D998B88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1" r="37824" b="27073"/>
          <a:stretch/>
        </p:blipFill>
        <p:spPr bwMode="auto">
          <a:xfrm>
            <a:off x="0" y="-1"/>
            <a:ext cx="12191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CBB5CD25-0B1E-4E74-A377-5A5A88E48CFF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40B0DC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D1295EA8-AED3-4747-BFED-F998FED7EE44}"/>
              </a:ext>
            </a:extLst>
          </p:cNvPr>
          <p:cNvSpPr txBox="1"/>
          <p:nvPr/>
        </p:nvSpPr>
        <p:spPr>
          <a:xfrm>
            <a:off x="865175" y="2056794"/>
            <a:ext cx="553562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spc="300" dirty="0">
                <a:solidFill>
                  <a:schemeClr val="bg1"/>
                </a:solidFill>
                <a:latin typeface="HrotPremium-Medium" panose="00000600000000000000" pitchFamily="2" charset="0"/>
              </a:rPr>
              <a:t>O ACESSO É O GRANDE PROBLEMA PARA O CONTROLE DO CÂNCER”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E328DFDA-935C-48BC-B13B-205E48268728}"/>
              </a:ext>
            </a:extLst>
          </p:cNvPr>
          <p:cNvSpPr txBox="1"/>
          <p:nvPr/>
        </p:nvSpPr>
        <p:spPr>
          <a:xfrm>
            <a:off x="806179" y="372385"/>
            <a:ext cx="6091084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3900" b="1" spc="300" dirty="0">
                <a:solidFill>
                  <a:schemeClr val="bg1"/>
                </a:solidFill>
                <a:latin typeface="HrotPremium-Medium" panose="00000600000000000000" pitchFamily="2" charset="0"/>
              </a:rPr>
              <a:t>“</a:t>
            </a:r>
            <a:endParaRPr lang="pt-BR" sz="23900" dirty="0"/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7D9FAF1D-4029-41BB-ADD2-5F370E39EB6A}"/>
              </a:ext>
            </a:extLst>
          </p:cNvPr>
          <p:cNvSpPr txBox="1"/>
          <p:nvPr/>
        </p:nvSpPr>
        <p:spPr>
          <a:xfrm>
            <a:off x="894672" y="4692015"/>
            <a:ext cx="55356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spc="300" dirty="0">
                <a:solidFill>
                  <a:schemeClr val="bg1"/>
                </a:solidFill>
                <a:latin typeface="HrotPremium-Medium" panose="00000600000000000000" pitchFamily="2" charset="0"/>
              </a:rPr>
              <a:t>DR. HAROLD VARMUS</a:t>
            </a:r>
          </a:p>
          <a:p>
            <a:r>
              <a:rPr lang="pt-BR" sz="1600" b="1" spc="300" dirty="0">
                <a:solidFill>
                  <a:schemeClr val="bg1"/>
                </a:solidFill>
                <a:latin typeface="HrotPremium-Medium" panose="00000600000000000000" pitchFamily="2" charset="0"/>
              </a:rPr>
              <a:t>PRÊMIO NOBEL, 1989</a:t>
            </a:r>
          </a:p>
        </p:txBody>
      </p:sp>
    </p:spTree>
    <p:extLst>
      <p:ext uri="{BB962C8B-B14F-4D97-AF65-F5344CB8AC3E}">
        <p14:creationId xmlns:p14="http://schemas.microsoft.com/office/powerpoint/2010/main" val="356705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BE5BCFE8-0F29-43E8-9325-F26C920C938D}"/>
              </a:ext>
            </a:extLst>
          </p:cNvPr>
          <p:cNvSpPr/>
          <p:nvPr/>
        </p:nvSpPr>
        <p:spPr>
          <a:xfrm>
            <a:off x="0" y="0"/>
            <a:ext cx="4677508" cy="6858000"/>
          </a:xfrm>
          <a:prstGeom prst="rect">
            <a:avLst/>
          </a:prstGeom>
          <a:solidFill>
            <a:srgbClr val="40B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AFC3AD77-BCE3-44B5-B356-BF1C0BE16627}"/>
              </a:ext>
            </a:extLst>
          </p:cNvPr>
          <p:cNvSpPr txBox="1"/>
          <p:nvPr/>
        </p:nvSpPr>
        <p:spPr>
          <a:xfrm>
            <a:off x="1968119" y="2613813"/>
            <a:ext cx="235497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pt-BR" sz="2400" b="1" dirty="0">
                <a:solidFill>
                  <a:srgbClr val="40B0DC"/>
                </a:solidFill>
              </a:rPr>
              <a:t>INFORMAÇÃO   .</a:t>
            </a:r>
            <a:endParaRPr lang="pt-BR" sz="2400" dirty="0">
              <a:solidFill>
                <a:srgbClr val="40B0DC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A2123968-CABA-48F7-98AA-CAA8DB8A00CB}"/>
              </a:ext>
            </a:extLst>
          </p:cNvPr>
          <p:cNvSpPr/>
          <p:nvPr/>
        </p:nvSpPr>
        <p:spPr>
          <a:xfrm>
            <a:off x="1968119" y="1657252"/>
            <a:ext cx="8946093" cy="102822"/>
          </a:xfrm>
          <a:prstGeom prst="rect">
            <a:avLst/>
          </a:prstGeom>
          <a:solidFill>
            <a:srgbClr val="364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F221410D-2F4C-4111-8363-AF99AA4E8960}"/>
              </a:ext>
            </a:extLst>
          </p:cNvPr>
          <p:cNvSpPr txBox="1"/>
          <p:nvPr/>
        </p:nvSpPr>
        <p:spPr>
          <a:xfrm>
            <a:off x="1968119" y="851700"/>
            <a:ext cx="7678750" cy="805551"/>
          </a:xfrm>
          <a:prstGeom prst="rect">
            <a:avLst/>
          </a:prstGeom>
          <a:solidFill>
            <a:schemeClr val="bg1"/>
          </a:solidFill>
        </p:spPr>
        <p:txBody>
          <a:bodyPr wrap="square" tIns="216000" bIns="216000">
            <a:spAutoFit/>
          </a:bodyPr>
          <a:lstStyle/>
          <a:p>
            <a:r>
              <a:rPr lang="pt-BR" sz="2400" b="1" dirty="0">
                <a:solidFill>
                  <a:srgbClr val="40B0DC"/>
                </a:solidFill>
              </a:rPr>
              <a:t>  O ACESSO NA JORNADA DO PACIENTE ONCOLÓGICO</a:t>
            </a:r>
            <a:endParaRPr lang="pt-BR" sz="2400" dirty="0">
              <a:solidFill>
                <a:srgbClr val="40B0DC"/>
              </a:solidFill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xmlns="" id="{7AC547D1-056C-446A-8A87-4840E4572151}"/>
              </a:ext>
            </a:extLst>
          </p:cNvPr>
          <p:cNvSpPr/>
          <p:nvPr/>
        </p:nvSpPr>
        <p:spPr>
          <a:xfrm>
            <a:off x="4091281" y="2268645"/>
            <a:ext cx="1152000" cy="1152000"/>
          </a:xfrm>
          <a:prstGeom prst="ellipse">
            <a:avLst/>
          </a:prstGeom>
          <a:solidFill>
            <a:schemeClr val="bg1"/>
          </a:solidFill>
          <a:ln>
            <a:solidFill>
              <a:srgbClr val="3643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2BB42007-7C01-41F9-827A-83F19FA90099}"/>
              </a:ext>
            </a:extLst>
          </p:cNvPr>
          <p:cNvSpPr txBox="1"/>
          <p:nvPr/>
        </p:nvSpPr>
        <p:spPr>
          <a:xfrm>
            <a:off x="1968119" y="4028453"/>
            <a:ext cx="235497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pt-BR" sz="2400" b="1" dirty="0">
                <a:solidFill>
                  <a:srgbClr val="40B0DC"/>
                </a:solidFill>
              </a:rPr>
              <a:t>EDUCAÇÃO   .</a:t>
            </a:r>
            <a:endParaRPr lang="pt-BR" sz="2400" dirty="0">
              <a:solidFill>
                <a:srgbClr val="40B0DC"/>
              </a:solidFill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xmlns="" id="{DF50A9EC-E109-4FDC-A814-0459D06B8F25}"/>
              </a:ext>
            </a:extLst>
          </p:cNvPr>
          <p:cNvSpPr/>
          <p:nvPr/>
        </p:nvSpPr>
        <p:spPr>
          <a:xfrm>
            <a:off x="4091279" y="3683286"/>
            <a:ext cx="1152000" cy="1152000"/>
          </a:xfrm>
          <a:prstGeom prst="ellipse">
            <a:avLst/>
          </a:prstGeom>
          <a:solidFill>
            <a:schemeClr val="bg1"/>
          </a:solidFill>
          <a:ln>
            <a:solidFill>
              <a:srgbClr val="3643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D9889708-2E24-4770-B0E7-7FC742B503C5}"/>
              </a:ext>
            </a:extLst>
          </p:cNvPr>
          <p:cNvSpPr txBox="1"/>
          <p:nvPr/>
        </p:nvSpPr>
        <p:spPr>
          <a:xfrm>
            <a:off x="1968119" y="5443094"/>
            <a:ext cx="235497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pt-BR" sz="2400" b="1" dirty="0">
                <a:solidFill>
                  <a:srgbClr val="40B0DC"/>
                </a:solidFill>
              </a:rPr>
              <a:t>PREVENÇÃO   .</a:t>
            </a:r>
            <a:endParaRPr lang="pt-BR" sz="2400" dirty="0">
              <a:solidFill>
                <a:srgbClr val="40B0DC"/>
              </a:solidFill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xmlns="" id="{8EAC2085-8D19-4A76-96CD-DEBA11CF9BD3}"/>
              </a:ext>
            </a:extLst>
          </p:cNvPr>
          <p:cNvSpPr/>
          <p:nvPr/>
        </p:nvSpPr>
        <p:spPr>
          <a:xfrm>
            <a:off x="4091279" y="5097927"/>
            <a:ext cx="1152000" cy="1152000"/>
          </a:xfrm>
          <a:prstGeom prst="ellipse">
            <a:avLst/>
          </a:prstGeom>
          <a:solidFill>
            <a:schemeClr val="bg1"/>
          </a:solidFill>
          <a:ln>
            <a:solidFill>
              <a:srgbClr val="3643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xmlns="" id="{9229217D-5575-4868-AEEB-8DD9F43265F0}"/>
              </a:ext>
            </a:extLst>
          </p:cNvPr>
          <p:cNvSpPr txBox="1">
            <a:spLocks/>
          </p:cNvSpPr>
          <p:nvPr/>
        </p:nvSpPr>
        <p:spPr>
          <a:xfrm>
            <a:off x="5396268" y="2562209"/>
            <a:ext cx="5517945" cy="564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>
                <a:solidFill>
                  <a:srgbClr val="4E565C"/>
                </a:solidFill>
                <a:effectLst/>
                <a:latin typeface="HrotPremium-Medium" panose="000006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800" dirty="0"/>
              <a:t>CONSCIENTIZAÇÃO DA POPULAÇÃO COM INFORMAÇÃO DE QUALIDADE SOBRE ASPECTOS DA DOENÇA.</a:t>
            </a:r>
          </a:p>
        </p:txBody>
      </p:sp>
      <p:sp>
        <p:nvSpPr>
          <p:cNvPr id="19" name="Subtítulo 2">
            <a:extLst>
              <a:ext uri="{FF2B5EF4-FFF2-40B4-BE49-F238E27FC236}">
                <a16:creationId xmlns:a16="http://schemas.microsoft.com/office/drawing/2014/main" xmlns="" id="{26196DBF-BB7B-4768-BD12-2FEF3D2106FA}"/>
              </a:ext>
            </a:extLst>
          </p:cNvPr>
          <p:cNvSpPr txBox="1">
            <a:spLocks/>
          </p:cNvSpPr>
          <p:nvPr/>
        </p:nvSpPr>
        <p:spPr>
          <a:xfrm>
            <a:off x="5396267" y="3925246"/>
            <a:ext cx="5517945" cy="564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>
                <a:solidFill>
                  <a:srgbClr val="4E565C"/>
                </a:solidFill>
                <a:effectLst/>
                <a:latin typeface="HrotPremium-Medium" panose="000006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800" dirty="0"/>
              <a:t>SENSIBILIZAÇÃO DA POPULAÇÃO SOBRE A IMPORTÂNCIA DA PREVENÇÃO E DIAGNÓSTICO PRECOCE.</a:t>
            </a:r>
          </a:p>
        </p:txBody>
      </p:sp>
      <p:sp>
        <p:nvSpPr>
          <p:cNvPr id="20" name="Subtítulo 2">
            <a:extLst>
              <a:ext uri="{FF2B5EF4-FFF2-40B4-BE49-F238E27FC236}">
                <a16:creationId xmlns:a16="http://schemas.microsoft.com/office/drawing/2014/main" xmlns="" id="{0F2EE0AA-CA8F-4A40-B70B-640E0D4168DB}"/>
              </a:ext>
            </a:extLst>
          </p:cNvPr>
          <p:cNvSpPr txBox="1">
            <a:spLocks/>
          </p:cNvSpPr>
          <p:nvPr/>
        </p:nvSpPr>
        <p:spPr>
          <a:xfrm>
            <a:off x="5396267" y="5391490"/>
            <a:ext cx="5517945" cy="564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>
                <a:solidFill>
                  <a:srgbClr val="4E565C"/>
                </a:solidFill>
                <a:effectLst/>
                <a:latin typeface="HrotPremium-Medium" panose="000006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800" dirty="0"/>
              <a:t>DISPONIBILIDADE E PRESENÇA DE RECURSOS PARA PREVENÇÃO DE CÂNCER PELA POPULAÇÃO. </a:t>
            </a:r>
          </a:p>
        </p:txBody>
      </p:sp>
      <p:pic>
        <p:nvPicPr>
          <p:cNvPr id="22" name="Picture 2" descr="Healthcare, hospital, medical">
            <a:extLst>
              <a:ext uri="{FF2B5EF4-FFF2-40B4-BE49-F238E27FC236}">
                <a16:creationId xmlns:a16="http://schemas.microsoft.com/office/drawing/2014/main" xmlns="" id="{F4E875AC-FFAC-4B3E-B7BA-63188E7C4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031" y="5251549"/>
            <a:ext cx="851896" cy="85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ealthcare, hospital, medical">
            <a:extLst>
              <a:ext uri="{FF2B5EF4-FFF2-40B4-BE49-F238E27FC236}">
                <a16:creationId xmlns:a16="http://schemas.microsoft.com/office/drawing/2014/main" xmlns="" id="{C2F80A96-EE40-458F-A9FA-8D52E131A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962" y="3858192"/>
            <a:ext cx="800634" cy="80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ealthcare, hospital, medical">
            <a:extLst>
              <a:ext uri="{FF2B5EF4-FFF2-40B4-BE49-F238E27FC236}">
                <a16:creationId xmlns:a16="http://schemas.microsoft.com/office/drawing/2014/main" xmlns="" id="{AC326B8E-0A1E-4DF8-A550-6518D889B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031" y="2410895"/>
            <a:ext cx="850979" cy="85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ta: de Cima para Baixo 1">
            <a:extLst>
              <a:ext uri="{FF2B5EF4-FFF2-40B4-BE49-F238E27FC236}">
                <a16:creationId xmlns:a16="http://schemas.microsoft.com/office/drawing/2014/main" xmlns="" id="{E7E549B6-7343-47BC-8B8B-95E8025C8158}"/>
              </a:ext>
            </a:extLst>
          </p:cNvPr>
          <p:cNvSpPr/>
          <p:nvPr/>
        </p:nvSpPr>
        <p:spPr>
          <a:xfrm>
            <a:off x="2903292" y="3146525"/>
            <a:ext cx="484632" cy="766579"/>
          </a:xfrm>
          <a:prstGeom prst="up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Seta: de Cima para Baixo 20">
            <a:extLst>
              <a:ext uri="{FF2B5EF4-FFF2-40B4-BE49-F238E27FC236}">
                <a16:creationId xmlns:a16="http://schemas.microsoft.com/office/drawing/2014/main" xmlns="" id="{D1285FA9-D250-4B92-BAA0-252826A26259}"/>
              </a:ext>
            </a:extLst>
          </p:cNvPr>
          <p:cNvSpPr/>
          <p:nvPr/>
        </p:nvSpPr>
        <p:spPr>
          <a:xfrm>
            <a:off x="2903292" y="4578739"/>
            <a:ext cx="484632" cy="766579"/>
          </a:xfrm>
          <a:prstGeom prst="up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478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Diagrama&#10;&#10;Descrição gerada automaticamente">
            <a:extLst>
              <a:ext uri="{FF2B5EF4-FFF2-40B4-BE49-F238E27FC236}">
                <a16:creationId xmlns:a16="http://schemas.microsoft.com/office/drawing/2014/main" xmlns="" id="{820801BD-61ED-4CCA-A9CF-5A148118E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83" y="0"/>
            <a:ext cx="10098835" cy="6857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82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697</Words>
  <Application>Microsoft Office PowerPoint</Application>
  <PresentationFormat>Widescreen</PresentationFormat>
  <Paragraphs>159</Paragraphs>
  <Slides>20</Slides>
  <Notes>7</Notes>
  <HiddenSlides>0</HiddenSlides>
  <MMClips>0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HrotPremium-Medium</vt:lpstr>
      <vt:lpstr>Raleway</vt:lpstr>
      <vt:lpstr>Roboto</vt:lpstr>
      <vt:lpstr>Office Theme</vt:lpstr>
      <vt:lpstr>Image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BEST</vt:lpstr>
      <vt:lpstr>57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Pauta audiência pública</dc:title>
  <dc:creator>Guilherme</dc:creator>
  <cp:lastModifiedBy>Jazer Jose de Melo</cp:lastModifiedBy>
  <cp:revision>20</cp:revision>
  <dcterms:created xsi:type="dcterms:W3CDTF">2021-10-22T21:55:51Z</dcterms:created>
  <dcterms:modified xsi:type="dcterms:W3CDTF">2021-10-26T14:17:13Z</dcterms:modified>
</cp:coreProperties>
</file>