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ileron Regular Bold" panose="020B0604020202020204" charset="0"/>
      <p:regular r:id="rId13"/>
    </p:embeddedFont>
    <p:embeddedFont>
      <p:font typeface="Glacial Indifference" panose="020B0604020202020204" charset="0"/>
      <p:regular r:id="rId14"/>
    </p:embeddedFont>
    <p:embeddedFont>
      <p:font typeface="Aileron Regular" panose="020B0604020202020204" charset="0"/>
      <p:regular r:id="rId15"/>
    </p:embeddedFont>
    <p:embeddedFont>
      <p:font typeface="Aileron Heavy" panose="020B0604020202020204" charset="0"/>
      <p:regular r:id="rId16"/>
    </p:embeddedFont>
    <p:embeddedFont>
      <p:font typeface="League Spartan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2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UNDIME" TargetMode="External"/><Relationship Id="rId13" Type="http://schemas.openxmlformats.org/officeDocument/2006/relationships/image" Target="../media/image13.sv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12" Type="http://schemas.openxmlformats.org/officeDocument/2006/relationships/image" Target="../media/image7.png"/><Relationship Id="rId17" Type="http://schemas.openxmlformats.org/officeDocument/2006/relationships/hyperlink" Target="http://linkedin.com/company/undime-nacional" TargetMode="External"/><Relationship Id="rId2" Type="http://schemas.openxmlformats.org/officeDocument/2006/relationships/hyperlink" Target="http://instagram.com/UNDIMENACIONAL" TargetMode="External"/><Relationship Id="rId16" Type="http://schemas.openxmlformats.org/officeDocument/2006/relationships/image" Target="../media/image15.sv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://youtube.com/UNDIMENAC" TargetMode="External"/><Relationship Id="rId5" Type="http://schemas.openxmlformats.org/officeDocument/2006/relationships/hyperlink" Target="http://facebook.com/UNDIME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11.svg"/><Relationship Id="rId19" Type="http://schemas.openxmlformats.org/officeDocument/2006/relationships/image" Target="../media/image17.svg"/><Relationship Id="rId4" Type="http://schemas.openxmlformats.org/officeDocument/2006/relationships/image" Target="../media/image7.svg"/><Relationship Id="rId9" Type="http://schemas.openxmlformats.org/officeDocument/2006/relationships/image" Target="../media/image6.png"/><Relationship Id="rId14" Type="http://schemas.openxmlformats.org/officeDocument/2006/relationships/hyperlink" Target="https://open.spotify.com/show/6csSwubgrL9qumImfLKgM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92546" y="4229100"/>
            <a:ext cx="7730836" cy="773083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401169" y="-408587"/>
            <a:ext cx="19090338" cy="1894487"/>
          </a:xfrm>
          <a:prstGeom prst="rect">
            <a:avLst/>
          </a:prstGeom>
          <a:solidFill>
            <a:srgbClr val="43C3DD"/>
          </a:solidFill>
        </p:spPr>
      </p:sp>
      <p:grpSp>
        <p:nvGrpSpPr>
          <p:cNvPr id="4" name="Group 4"/>
          <p:cNvGrpSpPr/>
          <p:nvPr/>
        </p:nvGrpSpPr>
        <p:grpSpPr>
          <a:xfrm>
            <a:off x="14807045" y="3169228"/>
            <a:ext cx="2529984" cy="252998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671488" y="7886700"/>
            <a:ext cx="4400550" cy="4400550"/>
            <a:chOff x="-2540" y="-254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69954" y="6524097"/>
            <a:ext cx="2041882" cy="174389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65828" y="4361795"/>
            <a:ext cx="11191719" cy="4055315"/>
            <a:chOff x="0" y="0"/>
            <a:chExt cx="14922293" cy="540708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53602"/>
              <a:ext cx="14922293" cy="59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609190"/>
              <a:ext cx="14922293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52">
                  <a:solidFill>
                    <a:srgbClr val="244357"/>
                  </a:solidFill>
                  <a:latin typeface="Glacial Indifference"/>
                </a:rPr>
                <a:t>Vilmar Lugão de Britto</a:t>
              </a:r>
            </a:p>
            <a:p>
              <a:pPr>
                <a:lnSpc>
                  <a:spcPts val="3640"/>
                </a:lnSpc>
              </a:pPr>
              <a:r>
                <a:rPr lang="en-US" sz="2600" spc="52">
                  <a:solidFill>
                    <a:srgbClr val="244357"/>
                  </a:solidFill>
                  <a:latin typeface="Glacial Indifference"/>
                </a:rPr>
                <a:t>Dirigente Municipal de Educação de Jerônimo Monteiro/ ES</a:t>
              </a:r>
            </a:p>
            <a:p>
              <a:pPr algn="l">
                <a:lnSpc>
                  <a:spcPts val="3640"/>
                </a:lnSpc>
              </a:pPr>
              <a:r>
                <a:rPr lang="en-US" sz="2600" spc="52">
                  <a:solidFill>
                    <a:srgbClr val="244357"/>
                  </a:solidFill>
                  <a:latin typeface="Glacial Indifference"/>
                </a:rPr>
                <a:t>Presidente da Undime/ ES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016275"/>
              <a:ext cx="14922293" cy="1207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442"/>
                </a:lnSpc>
              </a:pPr>
              <a:r>
                <a:rPr lang="en-US" sz="5725">
                  <a:solidFill>
                    <a:srgbClr val="004AAD"/>
                  </a:solidFill>
                  <a:latin typeface="League Spartan"/>
                </a:rPr>
                <a:t>Reforma do Ensino Médio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54001" y="8859521"/>
            <a:ext cx="1614646" cy="39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44357"/>
                </a:solidFill>
                <a:latin typeface="Glacial Indifference"/>
              </a:rPr>
              <a:t>MAIO/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94574" y="972022"/>
            <a:ext cx="10764726" cy="1644902"/>
          </a:xfrm>
          <a:prstGeom prst="rect">
            <a:avLst/>
          </a:prstGeom>
          <a:solidFill>
            <a:srgbClr val="86EAE9">
              <a:alpha val="29804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2642942" y="1384899"/>
            <a:ext cx="414272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latin typeface="Aileron Regular"/>
              </a:rPr>
              <a:t>Seminário Ensino Médio: Ciência, Cultura e Trabalho</a:t>
            </a:r>
          </a:p>
        </p:txBody>
      </p:sp>
      <p:sp>
        <p:nvSpPr>
          <p:cNvPr id="4" name="AutoShape 4"/>
          <p:cNvSpPr/>
          <p:nvPr/>
        </p:nvSpPr>
        <p:spPr>
          <a:xfrm>
            <a:off x="6494574" y="972022"/>
            <a:ext cx="4777276" cy="1644902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5" name="TextBox 5"/>
          <p:cNvSpPr txBox="1"/>
          <p:nvPr/>
        </p:nvSpPr>
        <p:spPr>
          <a:xfrm>
            <a:off x="8031972" y="1593877"/>
            <a:ext cx="1112028" cy="382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96"/>
              </a:lnSpc>
              <a:spcBef>
                <a:spcPct val="0"/>
              </a:spcBef>
            </a:pPr>
            <a:r>
              <a:rPr lang="en-US" sz="2400" spc="93">
                <a:solidFill>
                  <a:srgbClr val="FFFFFF"/>
                </a:solidFill>
                <a:latin typeface="Aileron Regular Bold"/>
              </a:rPr>
              <a:t>2003</a:t>
            </a:r>
          </a:p>
        </p:txBody>
      </p:sp>
      <p:grpSp>
        <p:nvGrpSpPr>
          <p:cNvPr id="6" name="Group 6"/>
          <p:cNvGrpSpPr/>
          <p:nvPr/>
        </p:nvGrpSpPr>
        <p:grpSpPr>
          <a:xfrm rot="-8100000">
            <a:off x="10685819" y="1213378"/>
            <a:ext cx="1164053" cy="116219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6494574" y="2645263"/>
            <a:ext cx="10764726" cy="1644902"/>
          </a:xfrm>
          <a:prstGeom prst="rect">
            <a:avLst/>
          </a:prstGeom>
          <a:solidFill>
            <a:srgbClr val="3EDAD8">
              <a:alpha val="29804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12642942" y="3058140"/>
            <a:ext cx="414272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latin typeface="Aileron Regular"/>
              </a:rPr>
              <a:t>Programa Ensino Médio Inovador</a:t>
            </a:r>
          </a:p>
        </p:txBody>
      </p:sp>
      <p:sp>
        <p:nvSpPr>
          <p:cNvPr id="10" name="AutoShape 10"/>
          <p:cNvSpPr/>
          <p:nvPr/>
        </p:nvSpPr>
        <p:spPr>
          <a:xfrm>
            <a:off x="6494574" y="2645263"/>
            <a:ext cx="4777276" cy="1644902"/>
          </a:xfrm>
          <a:prstGeom prst="rect">
            <a:avLst/>
          </a:prstGeom>
          <a:solidFill>
            <a:srgbClr val="3EDAD8"/>
          </a:solidFill>
        </p:spPr>
      </p:sp>
      <p:grpSp>
        <p:nvGrpSpPr>
          <p:cNvPr id="11" name="Group 11"/>
          <p:cNvGrpSpPr/>
          <p:nvPr/>
        </p:nvGrpSpPr>
        <p:grpSpPr>
          <a:xfrm rot="-8100000">
            <a:off x="10689824" y="2886619"/>
            <a:ext cx="1164053" cy="1162190"/>
            <a:chOff x="0" y="0"/>
            <a:chExt cx="6350000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6494574" y="4318505"/>
            <a:ext cx="10764726" cy="1644902"/>
          </a:xfrm>
          <a:prstGeom prst="rect">
            <a:avLst/>
          </a:prstGeom>
          <a:solidFill>
            <a:srgbClr val="37C9EF">
              <a:alpha val="29804"/>
            </a:srgbClr>
          </a:solidFill>
        </p:spPr>
      </p:sp>
      <p:sp>
        <p:nvSpPr>
          <p:cNvPr id="14" name="TextBox 14"/>
          <p:cNvSpPr txBox="1"/>
          <p:nvPr/>
        </p:nvSpPr>
        <p:spPr>
          <a:xfrm>
            <a:off x="12642942" y="4731381"/>
            <a:ext cx="414272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latin typeface="Aileron Regular"/>
              </a:rPr>
              <a:t>Diretrizes Curriculares Nacionais para o Ensino Médio </a:t>
            </a:r>
          </a:p>
        </p:txBody>
      </p:sp>
      <p:sp>
        <p:nvSpPr>
          <p:cNvPr id="15" name="AutoShape 15"/>
          <p:cNvSpPr/>
          <p:nvPr/>
        </p:nvSpPr>
        <p:spPr>
          <a:xfrm>
            <a:off x="6494574" y="4318505"/>
            <a:ext cx="4777276" cy="1644902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16" name="Group 16"/>
          <p:cNvGrpSpPr/>
          <p:nvPr/>
        </p:nvGrpSpPr>
        <p:grpSpPr>
          <a:xfrm rot="-8100000">
            <a:off x="10685819" y="4559861"/>
            <a:ext cx="1164053" cy="1162190"/>
            <a:chOff x="0" y="0"/>
            <a:chExt cx="6350000" cy="6339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18" name="AutoShape 18"/>
          <p:cNvSpPr/>
          <p:nvPr/>
        </p:nvSpPr>
        <p:spPr>
          <a:xfrm>
            <a:off x="6494574" y="5991746"/>
            <a:ext cx="10764726" cy="1644902"/>
          </a:xfrm>
          <a:prstGeom prst="rect">
            <a:avLst/>
          </a:prstGeom>
          <a:solidFill>
            <a:srgbClr val="2C92D5">
              <a:alpha val="29804"/>
            </a:srgbClr>
          </a:solidFill>
        </p:spPr>
      </p:sp>
      <p:sp>
        <p:nvSpPr>
          <p:cNvPr id="19" name="TextBox 19"/>
          <p:cNvSpPr txBox="1"/>
          <p:nvPr/>
        </p:nvSpPr>
        <p:spPr>
          <a:xfrm>
            <a:off x="12642942" y="6404622"/>
            <a:ext cx="414272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latin typeface="Aileron Regular"/>
              </a:rPr>
              <a:t>Pacto Nacional pelo Fortalecimento do Ensino Médio</a:t>
            </a:r>
          </a:p>
        </p:txBody>
      </p:sp>
      <p:sp>
        <p:nvSpPr>
          <p:cNvPr id="20" name="AutoShape 20"/>
          <p:cNvSpPr/>
          <p:nvPr/>
        </p:nvSpPr>
        <p:spPr>
          <a:xfrm>
            <a:off x="6494574" y="5991746"/>
            <a:ext cx="4777276" cy="1644902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21" name="Group 21"/>
          <p:cNvGrpSpPr/>
          <p:nvPr/>
        </p:nvGrpSpPr>
        <p:grpSpPr>
          <a:xfrm rot="-8100000">
            <a:off x="10685819" y="6233102"/>
            <a:ext cx="1164053" cy="1162190"/>
            <a:chOff x="0" y="0"/>
            <a:chExt cx="6350000" cy="63398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920334" y="1320123"/>
            <a:ext cx="783092" cy="948700"/>
            <a:chOff x="0" y="0"/>
            <a:chExt cx="1044123" cy="126493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8728" r="8728"/>
            <a:stretch>
              <a:fillRect/>
            </a:stretch>
          </p:blipFill>
          <p:spPr>
            <a:xfrm>
              <a:off x="0" y="0"/>
              <a:ext cx="1044123" cy="1264934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135672" y="224670"/>
              <a:ext cx="772779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86EAE9"/>
                  </a:solidFill>
                  <a:latin typeface="Aileron Heavy"/>
                </a:rPr>
                <a:t>1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031972" y="3190468"/>
            <a:ext cx="111202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5"/>
              </a:lnSpc>
              <a:spcBef>
                <a:spcPct val="0"/>
              </a:spcBef>
            </a:pPr>
            <a:r>
              <a:rPr lang="en-US" sz="2500" spc="97">
                <a:solidFill>
                  <a:srgbClr val="FFFFFF"/>
                </a:solidFill>
                <a:latin typeface="Aileron Regular Bold"/>
              </a:rPr>
              <a:t>2009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920334" y="2984729"/>
            <a:ext cx="783092" cy="948700"/>
            <a:chOff x="0" y="0"/>
            <a:chExt cx="1044123" cy="1264934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8728" r="8728"/>
            <a:stretch>
              <a:fillRect/>
            </a:stretch>
          </p:blipFill>
          <p:spPr>
            <a:xfrm>
              <a:off x="0" y="0"/>
              <a:ext cx="1044123" cy="1264934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135672" y="224670"/>
              <a:ext cx="772779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3EDAD8"/>
                  </a:solidFill>
                  <a:latin typeface="Aileron Heavy"/>
                </a:rPr>
                <a:t>2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8035977" y="4951857"/>
            <a:ext cx="3235874" cy="36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7"/>
              </a:lnSpc>
              <a:spcBef>
                <a:spcPct val="0"/>
              </a:spcBef>
            </a:pPr>
            <a:r>
              <a:rPr lang="en-US" sz="2300" spc="89">
                <a:solidFill>
                  <a:srgbClr val="FFFFFF"/>
                </a:solidFill>
                <a:latin typeface="Aileron Regular Bold"/>
              </a:rPr>
              <a:t>2012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6920334" y="4666606"/>
            <a:ext cx="783092" cy="948700"/>
            <a:chOff x="0" y="0"/>
            <a:chExt cx="1044123" cy="1264934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8728" r="8728"/>
            <a:stretch>
              <a:fillRect/>
            </a:stretch>
          </p:blipFill>
          <p:spPr>
            <a:xfrm>
              <a:off x="0" y="0"/>
              <a:ext cx="1044123" cy="1264934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135672" y="224670"/>
              <a:ext cx="772779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37C9EF"/>
                  </a:solidFill>
                  <a:latin typeface="Aileron Heavy"/>
                </a:rPr>
                <a:t>3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8035977" y="6607645"/>
            <a:ext cx="3235874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n-US" sz="2600" spc="101">
                <a:solidFill>
                  <a:srgbClr val="FFFFFF"/>
                </a:solidFill>
                <a:latin typeface="Aileron Regular Bold"/>
              </a:rPr>
              <a:t>2013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6920334" y="6339847"/>
            <a:ext cx="783092" cy="948700"/>
            <a:chOff x="0" y="0"/>
            <a:chExt cx="1044123" cy="1264934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8728" r="8728"/>
            <a:stretch>
              <a:fillRect/>
            </a:stretch>
          </p:blipFill>
          <p:spPr>
            <a:xfrm>
              <a:off x="0" y="0"/>
              <a:ext cx="1044123" cy="1264934"/>
            </a:xfrm>
            <a:prstGeom prst="rect">
              <a:avLst/>
            </a:prstGeom>
          </p:spPr>
        </p:pic>
        <p:sp>
          <p:nvSpPr>
            <p:cNvPr id="37" name="TextBox 37"/>
            <p:cNvSpPr txBox="1"/>
            <p:nvPr/>
          </p:nvSpPr>
          <p:spPr>
            <a:xfrm>
              <a:off x="135672" y="224670"/>
              <a:ext cx="772779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2C92D5"/>
                  </a:solidFill>
                  <a:latin typeface="Aileron Heavy"/>
                </a:rPr>
                <a:t>4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421326" y="1054605"/>
            <a:ext cx="5321342" cy="651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5"/>
              </a:lnSpc>
            </a:pPr>
            <a:r>
              <a:rPr lang="en-US" sz="4100" spc="41">
                <a:solidFill>
                  <a:srgbClr val="43C3DD"/>
                </a:solidFill>
                <a:latin typeface="League Spartan"/>
              </a:rPr>
              <a:t>ALGUMAS DISCUSSÕES ANTERIORES À MP 746/ 2016, QUE TAMBÉM PROPUSERAM MUDANÇAS NO ENSINO MÉDIO, MAS QUE NÃO FORAM CONSIDERADAS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17418" y="8012765"/>
            <a:ext cx="2041882" cy="1743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C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342" y="563972"/>
            <a:ext cx="16218337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42">
                <a:solidFill>
                  <a:srgbClr val="F2FAFF"/>
                </a:solidFill>
                <a:latin typeface="League Spartan"/>
              </a:rPr>
              <a:t>Principais argumentos contrários ao Novo Ensino Médio e favoráveis à revogação/ revisão da Lei nº 13.415/2017</a:t>
            </a:r>
          </a:p>
        </p:txBody>
      </p:sp>
      <p:sp>
        <p:nvSpPr>
          <p:cNvPr id="3" name="AutoShape 3"/>
          <p:cNvSpPr/>
          <p:nvPr/>
        </p:nvSpPr>
        <p:spPr>
          <a:xfrm>
            <a:off x="993469" y="2495642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2674503" y="3062696"/>
            <a:ext cx="5590007" cy="185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2649" spc="13">
                <a:solidFill>
                  <a:srgbClr val="F2FAFF"/>
                </a:solidFill>
                <a:latin typeface="Glacial Indifference"/>
              </a:rPr>
              <a:t>Foi construído sem ouvir, da maneira adequada, a comunidade escolar e, especialmente, professores e estudantes</a:t>
            </a:r>
          </a:p>
        </p:txBody>
      </p:sp>
      <p:sp>
        <p:nvSpPr>
          <p:cNvPr id="5" name="AutoShape 5"/>
          <p:cNvSpPr/>
          <p:nvPr/>
        </p:nvSpPr>
        <p:spPr>
          <a:xfrm>
            <a:off x="2227555" y="2844016"/>
            <a:ext cx="84998" cy="2351251"/>
          </a:xfrm>
          <a:prstGeom prst="rect">
            <a:avLst/>
          </a:prstGeom>
          <a:solidFill>
            <a:srgbClr val="F2FAFF"/>
          </a:solidFill>
        </p:spPr>
      </p:sp>
      <p:grpSp>
        <p:nvGrpSpPr>
          <p:cNvPr id="6" name="Group 6"/>
          <p:cNvGrpSpPr/>
          <p:nvPr/>
        </p:nvGrpSpPr>
        <p:grpSpPr>
          <a:xfrm>
            <a:off x="16373678" y="-446492"/>
            <a:ext cx="2192376" cy="219237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31531" y="3803152"/>
            <a:ext cx="432979" cy="43297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9541181" y="2495642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11222216" y="2829334"/>
            <a:ext cx="5590007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2649" spc="13">
                <a:solidFill>
                  <a:srgbClr val="F2FAFF"/>
                </a:solidFill>
                <a:latin typeface="Glacial Indifference"/>
              </a:rPr>
              <a:t>Gerou diferentes níveis de implementação do programa entre os estados, devido, principalmente, à falta de uma articulação nacional por parte do MEC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0775267" y="2844016"/>
            <a:ext cx="84998" cy="2351251"/>
          </a:xfrm>
          <a:prstGeom prst="rect">
            <a:avLst/>
          </a:prstGeom>
          <a:solidFill>
            <a:srgbClr val="F2FAFF"/>
          </a:solidFill>
        </p:spPr>
      </p:sp>
      <p:sp>
        <p:nvSpPr>
          <p:cNvPr id="13" name="AutoShape 13"/>
          <p:cNvSpPr/>
          <p:nvPr/>
        </p:nvSpPr>
        <p:spPr>
          <a:xfrm>
            <a:off x="993469" y="6338004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grpSp>
        <p:nvGrpSpPr>
          <p:cNvPr id="14" name="Group 14"/>
          <p:cNvGrpSpPr/>
          <p:nvPr/>
        </p:nvGrpSpPr>
        <p:grpSpPr>
          <a:xfrm>
            <a:off x="1431531" y="7683899"/>
            <a:ext cx="432979" cy="432979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674503" y="6943443"/>
            <a:ext cx="5590007" cy="185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2649" spc="13">
                <a:solidFill>
                  <a:srgbClr val="F2FAFF"/>
                </a:solidFill>
                <a:latin typeface="Glacial Indifference"/>
              </a:rPr>
              <a:t>Não garante o desenvolvimento pleno do estudante, nem consegue ampliar as suas perspectivas de futuro, devido à sua concepção de ensino médio</a:t>
            </a:r>
          </a:p>
        </p:txBody>
      </p:sp>
      <p:sp>
        <p:nvSpPr>
          <p:cNvPr id="17" name="AutoShape 17"/>
          <p:cNvSpPr/>
          <p:nvPr/>
        </p:nvSpPr>
        <p:spPr>
          <a:xfrm>
            <a:off x="2227555" y="6686379"/>
            <a:ext cx="84998" cy="2351251"/>
          </a:xfrm>
          <a:prstGeom prst="rect">
            <a:avLst/>
          </a:prstGeom>
          <a:solidFill>
            <a:srgbClr val="F2FAFF"/>
          </a:solidFill>
        </p:spPr>
      </p:sp>
      <p:sp>
        <p:nvSpPr>
          <p:cNvPr id="18" name="AutoShape 18"/>
          <p:cNvSpPr/>
          <p:nvPr/>
        </p:nvSpPr>
        <p:spPr>
          <a:xfrm>
            <a:off x="9541181" y="6338004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sp>
        <p:nvSpPr>
          <p:cNvPr id="19" name="TextBox 19"/>
          <p:cNvSpPr txBox="1"/>
          <p:nvPr/>
        </p:nvSpPr>
        <p:spPr>
          <a:xfrm>
            <a:off x="11222216" y="6820287"/>
            <a:ext cx="5590007" cy="203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9"/>
              </a:lnSpc>
            </a:pPr>
            <a:r>
              <a:rPr lang="en-US" sz="2349" spc="11">
                <a:solidFill>
                  <a:srgbClr val="F2FAFF"/>
                </a:solidFill>
                <a:latin typeface="Glacial Indifference"/>
              </a:rPr>
              <a:t>Não veio acompanhado da adequação na infraestrutura das escolas, da formação inicial e continuada dos profissionais da educação e da demanda de novas contratações</a:t>
            </a:r>
          </a:p>
        </p:txBody>
      </p:sp>
      <p:sp>
        <p:nvSpPr>
          <p:cNvPr id="20" name="AutoShape 20"/>
          <p:cNvSpPr/>
          <p:nvPr/>
        </p:nvSpPr>
        <p:spPr>
          <a:xfrm>
            <a:off x="10775267" y="6686379"/>
            <a:ext cx="84998" cy="2351251"/>
          </a:xfrm>
          <a:prstGeom prst="rect">
            <a:avLst/>
          </a:prstGeom>
          <a:solidFill>
            <a:srgbClr val="F2FAFF"/>
          </a:solidFill>
        </p:spPr>
      </p:sp>
      <p:grpSp>
        <p:nvGrpSpPr>
          <p:cNvPr id="21" name="Group 21"/>
          <p:cNvGrpSpPr/>
          <p:nvPr/>
        </p:nvGrpSpPr>
        <p:grpSpPr>
          <a:xfrm>
            <a:off x="9979244" y="3803152"/>
            <a:ext cx="432979" cy="432979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979244" y="7683899"/>
            <a:ext cx="432979" cy="432979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-2752530" y="9037630"/>
            <a:ext cx="4400550" cy="4400550"/>
            <a:chOff x="-2540" y="-2540"/>
            <a:chExt cx="6355080" cy="6355080"/>
          </a:xfrm>
        </p:grpSpPr>
        <p:sp>
          <p:nvSpPr>
            <p:cNvPr id="26" name="Freeform 2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7979" y="177404"/>
            <a:ext cx="1403776" cy="1198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C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342" y="563972"/>
            <a:ext cx="16218337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42">
                <a:solidFill>
                  <a:srgbClr val="F2FAFF"/>
                </a:solidFill>
                <a:latin typeface="League Spartan"/>
              </a:rPr>
              <a:t>Principais argumentos contrários ao Novo Ensino Médio e favoráveis à revogação/ revisão da Lei nº 13.415/2017</a:t>
            </a:r>
          </a:p>
        </p:txBody>
      </p:sp>
      <p:sp>
        <p:nvSpPr>
          <p:cNvPr id="3" name="AutoShape 3"/>
          <p:cNvSpPr/>
          <p:nvPr/>
        </p:nvSpPr>
        <p:spPr>
          <a:xfrm>
            <a:off x="993469" y="2495642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2674503" y="3062696"/>
            <a:ext cx="5590007" cy="185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2649" spc="13">
                <a:solidFill>
                  <a:srgbClr val="F2FAFF"/>
                </a:solidFill>
                <a:latin typeface="Glacial Indifference"/>
              </a:rPr>
              <a:t>Desregulamenta a profissão docente, devido à possibilidade de se contratar para lecionar profissionais por notório saber</a:t>
            </a:r>
          </a:p>
        </p:txBody>
      </p:sp>
      <p:sp>
        <p:nvSpPr>
          <p:cNvPr id="5" name="AutoShape 5"/>
          <p:cNvSpPr/>
          <p:nvPr/>
        </p:nvSpPr>
        <p:spPr>
          <a:xfrm>
            <a:off x="2227555" y="2844016"/>
            <a:ext cx="84998" cy="2351251"/>
          </a:xfrm>
          <a:prstGeom prst="rect">
            <a:avLst/>
          </a:prstGeom>
          <a:solidFill>
            <a:srgbClr val="F2FAFF"/>
          </a:solidFill>
        </p:spPr>
      </p:sp>
      <p:grpSp>
        <p:nvGrpSpPr>
          <p:cNvPr id="6" name="Group 6"/>
          <p:cNvGrpSpPr/>
          <p:nvPr/>
        </p:nvGrpSpPr>
        <p:grpSpPr>
          <a:xfrm>
            <a:off x="16547684" y="-446492"/>
            <a:ext cx="2192376" cy="219237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31531" y="3803152"/>
            <a:ext cx="432979" cy="43297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9541181" y="2495642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11222216" y="2595971"/>
            <a:ext cx="5590007" cy="279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2649" spc="13">
                <a:solidFill>
                  <a:srgbClr val="F2FAFF"/>
                </a:solidFill>
                <a:latin typeface="Glacial Indifference"/>
              </a:rPr>
              <a:t>Não aborda o descompasso entre a ampliação do tempo parcial para 5h/dia (1000 h/anuais) e a jornada de 4h/dia das redes municipais, gerando uma série de problemas na organização do transporte escolar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0775267" y="2844016"/>
            <a:ext cx="84998" cy="2351251"/>
          </a:xfrm>
          <a:prstGeom prst="rect">
            <a:avLst/>
          </a:prstGeom>
          <a:solidFill>
            <a:srgbClr val="F2FAFF"/>
          </a:solidFill>
        </p:spPr>
      </p:sp>
      <p:sp>
        <p:nvSpPr>
          <p:cNvPr id="13" name="AutoShape 13"/>
          <p:cNvSpPr/>
          <p:nvPr/>
        </p:nvSpPr>
        <p:spPr>
          <a:xfrm>
            <a:off x="993469" y="6338004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grpSp>
        <p:nvGrpSpPr>
          <p:cNvPr id="14" name="Group 14"/>
          <p:cNvGrpSpPr/>
          <p:nvPr/>
        </p:nvGrpSpPr>
        <p:grpSpPr>
          <a:xfrm>
            <a:off x="1431531" y="7683899"/>
            <a:ext cx="432979" cy="432979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sp>
        <p:nvSpPr>
          <p:cNvPr id="16" name="AutoShape 16"/>
          <p:cNvSpPr/>
          <p:nvPr/>
        </p:nvSpPr>
        <p:spPr>
          <a:xfrm>
            <a:off x="2227555" y="6686379"/>
            <a:ext cx="84998" cy="2351251"/>
          </a:xfrm>
          <a:prstGeom prst="rect">
            <a:avLst/>
          </a:prstGeom>
          <a:solidFill>
            <a:srgbClr val="F2FAFF"/>
          </a:solidFill>
        </p:spPr>
      </p:sp>
      <p:sp>
        <p:nvSpPr>
          <p:cNvPr id="17" name="AutoShape 17"/>
          <p:cNvSpPr/>
          <p:nvPr/>
        </p:nvSpPr>
        <p:spPr>
          <a:xfrm>
            <a:off x="9541181" y="6338004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sp>
        <p:nvSpPr>
          <p:cNvPr id="18" name="TextBox 18"/>
          <p:cNvSpPr txBox="1"/>
          <p:nvPr/>
        </p:nvSpPr>
        <p:spPr>
          <a:xfrm>
            <a:off x="2674503" y="6905059"/>
            <a:ext cx="5590007" cy="185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2649" spc="13">
                <a:solidFill>
                  <a:srgbClr val="F2FAFF"/>
                </a:solidFill>
                <a:latin typeface="Glacial Indifference"/>
              </a:rPr>
              <a:t>Amplia o tempo de aulas a distância (EAD), precarizando, ainda mais, a oferta do ensino nas escolas públicas, por meio desta modalidade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0775267" y="6686379"/>
            <a:ext cx="84998" cy="2351251"/>
          </a:xfrm>
          <a:prstGeom prst="rect">
            <a:avLst/>
          </a:prstGeom>
          <a:solidFill>
            <a:srgbClr val="F2FAFF"/>
          </a:solidFill>
        </p:spPr>
      </p:sp>
      <p:grpSp>
        <p:nvGrpSpPr>
          <p:cNvPr id="20" name="Group 20"/>
          <p:cNvGrpSpPr/>
          <p:nvPr/>
        </p:nvGrpSpPr>
        <p:grpSpPr>
          <a:xfrm>
            <a:off x="9979244" y="3803152"/>
            <a:ext cx="432979" cy="432979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979244" y="7683899"/>
            <a:ext cx="432979" cy="432979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2752530" y="9037630"/>
            <a:ext cx="4400550" cy="4400550"/>
            <a:chOff x="-2540" y="-254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12223" y="199249"/>
            <a:ext cx="1334861" cy="1140058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1363132" y="6943443"/>
            <a:ext cx="5590007" cy="185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2649" spc="13">
                <a:solidFill>
                  <a:srgbClr val="F2FAFF"/>
                </a:solidFill>
                <a:latin typeface="Glacial Indifference"/>
              </a:rPr>
              <a:t>Amplia desigualdades entre escolas públicas e privadas na capacidade de organização e oferta de seus itinerários formativos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C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342" y="563972"/>
            <a:ext cx="16218337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42">
                <a:solidFill>
                  <a:srgbClr val="F2FAFF"/>
                </a:solidFill>
                <a:latin typeface="League Spartan"/>
              </a:rPr>
              <a:t>Principais argumentos contrários ao Novo Ensino Médio e favoráveis à revogação/ revisão da Lei nº 13.415/2017</a:t>
            </a:r>
          </a:p>
        </p:txBody>
      </p:sp>
      <p:sp>
        <p:nvSpPr>
          <p:cNvPr id="3" name="AutoShape 3"/>
          <p:cNvSpPr/>
          <p:nvPr/>
        </p:nvSpPr>
        <p:spPr>
          <a:xfrm>
            <a:off x="993469" y="2495642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2674503" y="2829334"/>
            <a:ext cx="5590007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2649" spc="13">
                <a:solidFill>
                  <a:srgbClr val="F2FAFF"/>
                </a:solidFill>
                <a:latin typeface="Glacial Indifference"/>
              </a:rPr>
              <a:t>Não considera que alunos de escolas públicas em pequenos municípios terão um número de itinerários formativos inferior ao de escolas privadas ou de grandes municípios </a:t>
            </a:r>
          </a:p>
        </p:txBody>
      </p:sp>
      <p:sp>
        <p:nvSpPr>
          <p:cNvPr id="5" name="AutoShape 5"/>
          <p:cNvSpPr/>
          <p:nvPr/>
        </p:nvSpPr>
        <p:spPr>
          <a:xfrm>
            <a:off x="2227555" y="2844016"/>
            <a:ext cx="84998" cy="2351251"/>
          </a:xfrm>
          <a:prstGeom prst="rect">
            <a:avLst/>
          </a:prstGeom>
          <a:solidFill>
            <a:srgbClr val="F2FAFF"/>
          </a:solidFill>
        </p:spPr>
      </p:sp>
      <p:grpSp>
        <p:nvGrpSpPr>
          <p:cNvPr id="6" name="Group 6"/>
          <p:cNvGrpSpPr/>
          <p:nvPr/>
        </p:nvGrpSpPr>
        <p:grpSpPr>
          <a:xfrm>
            <a:off x="16530129" y="-446492"/>
            <a:ext cx="2192376" cy="219237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31531" y="3803152"/>
            <a:ext cx="432979" cy="43297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9541181" y="2495642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0775267" y="2844016"/>
            <a:ext cx="84998" cy="2351251"/>
          </a:xfrm>
          <a:prstGeom prst="rect">
            <a:avLst/>
          </a:prstGeom>
          <a:solidFill>
            <a:srgbClr val="F2FAFF"/>
          </a:solidFill>
        </p:spPr>
      </p:sp>
      <p:sp>
        <p:nvSpPr>
          <p:cNvPr id="12" name="AutoShape 12"/>
          <p:cNvSpPr/>
          <p:nvPr/>
        </p:nvSpPr>
        <p:spPr>
          <a:xfrm>
            <a:off x="993469" y="6338004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grpSp>
        <p:nvGrpSpPr>
          <p:cNvPr id="13" name="Group 13"/>
          <p:cNvGrpSpPr/>
          <p:nvPr/>
        </p:nvGrpSpPr>
        <p:grpSpPr>
          <a:xfrm>
            <a:off x="1431531" y="7683899"/>
            <a:ext cx="432979" cy="43297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674503" y="6943443"/>
            <a:ext cx="5590007" cy="185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2649" spc="13">
                <a:solidFill>
                  <a:srgbClr val="F2FAFF"/>
                </a:solidFill>
                <a:latin typeface="Glacial Indifference"/>
              </a:rPr>
              <a:t>Restringiu a obrigatoriedade de componentes curriculares da base comum, a exemplo de Filosofia e Sociologia</a:t>
            </a:r>
          </a:p>
        </p:txBody>
      </p:sp>
      <p:sp>
        <p:nvSpPr>
          <p:cNvPr id="16" name="AutoShape 16"/>
          <p:cNvSpPr/>
          <p:nvPr/>
        </p:nvSpPr>
        <p:spPr>
          <a:xfrm>
            <a:off x="2227555" y="6686379"/>
            <a:ext cx="84998" cy="2351251"/>
          </a:xfrm>
          <a:prstGeom prst="rect">
            <a:avLst/>
          </a:prstGeom>
          <a:solidFill>
            <a:srgbClr val="F2FAFF"/>
          </a:solidFill>
        </p:spPr>
      </p:sp>
      <p:sp>
        <p:nvSpPr>
          <p:cNvPr id="17" name="AutoShape 17"/>
          <p:cNvSpPr/>
          <p:nvPr/>
        </p:nvSpPr>
        <p:spPr>
          <a:xfrm>
            <a:off x="9541181" y="6338004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sp>
        <p:nvSpPr>
          <p:cNvPr id="18" name="TextBox 18"/>
          <p:cNvSpPr txBox="1"/>
          <p:nvPr/>
        </p:nvSpPr>
        <p:spPr>
          <a:xfrm>
            <a:off x="11222216" y="2829334"/>
            <a:ext cx="5590007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2649" spc="13">
                <a:solidFill>
                  <a:srgbClr val="F2FAFF"/>
                </a:solidFill>
                <a:latin typeface="Glacial Indifference"/>
              </a:rPr>
              <a:t>Ao aumentar a carga horária para o modelo de educação integral de 7h/dia, não considera a necessidade dos alunos mais pobres que precisam trabalhar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0775267" y="6686379"/>
            <a:ext cx="84998" cy="2351251"/>
          </a:xfrm>
          <a:prstGeom prst="rect">
            <a:avLst/>
          </a:prstGeom>
          <a:solidFill>
            <a:srgbClr val="F2FAFF"/>
          </a:solidFill>
        </p:spPr>
      </p:sp>
      <p:grpSp>
        <p:nvGrpSpPr>
          <p:cNvPr id="20" name="Group 20"/>
          <p:cNvGrpSpPr/>
          <p:nvPr/>
        </p:nvGrpSpPr>
        <p:grpSpPr>
          <a:xfrm>
            <a:off x="9979244" y="3803152"/>
            <a:ext cx="432979" cy="432979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979244" y="7683899"/>
            <a:ext cx="432979" cy="432979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2752530" y="9037630"/>
            <a:ext cx="4400550" cy="4400550"/>
            <a:chOff x="-2540" y="-254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12223" y="227805"/>
            <a:ext cx="1301426" cy="1111502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1222216" y="6638754"/>
            <a:ext cx="5590007" cy="2445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9"/>
              </a:lnSpc>
            </a:pPr>
            <a:r>
              <a:rPr lang="en-US" sz="2349" spc="11">
                <a:solidFill>
                  <a:srgbClr val="F2FAFF"/>
                </a:solidFill>
                <a:latin typeface="Glacial Indifference"/>
              </a:rPr>
              <a:t>Oferta pouca carga horária das disciplinas tradicionais. Estudantes consideram positiva a oferta de conteúdos interdisciplinares, mas afirmam que não é o suficiente para poder enfrentar um vestibular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C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3469" y="2495642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2227555" y="2844016"/>
            <a:ext cx="84998" cy="2351251"/>
          </a:xfrm>
          <a:prstGeom prst="rect">
            <a:avLst/>
          </a:prstGeom>
          <a:solidFill>
            <a:srgbClr val="F2FAFF"/>
          </a:solidFill>
        </p:spPr>
      </p:sp>
      <p:grpSp>
        <p:nvGrpSpPr>
          <p:cNvPr id="4" name="Group 4"/>
          <p:cNvGrpSpPr/>
          <p:nvPr/>
        </p:nvGrpSpPr>
        <p:grpSpPr>
          <a:xfrm>
            <a:off x="16495020" y="-446492"/>
            <a:ext cx="2192376" cy="219237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1531" y="3803152"/>
            <a:ext cx="432979" cy="43297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9541181" y="2495642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10775267" y="2844016"/>
            <a:ext cx="84998" cy="2351251"/>
          </a:xfrm>
          <a:prstGeom prst="rect">
            <a:avLst/>
          </a:prstGeom>
          <a:solidFill>
            <a:srgbClr val="F2FAFF"/>
          </a:solidFill>
        </p:spPr>
      </p:sp>
      <p:sp>
        <p:nvSpPr>
          <p:cNvPr id="10" name="AutoShape 10"/>
          <p:cNvSpPr/>
          <p:nvPr/>
        </p:nvSpPr>
        <p:spPr>
          <a:xfrm>
            <a:off x="993469" y="6338004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grpSp>
        <p:nvGrpSpPr>
          <p:cNvPr id="11" name="Group 11"/>
          <p:cNvGrpSpPr/>
          <p:nvPr/>
        </p:nvGrpSpPr>
        <p:grpSpPr>
          <a:xfrm>
            <a:off x="1431531" y="7683899"/>
            <a:ext cx="432979" cy="43297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2227555" y="6686379"/>
            <a:ext cx="84998" cy="2351251"/>
          </a:xfrm>
          <a:prstGeom prst="rect">
            <a:avLst/>
          </a:prstGeom>
          <a:solidFill>
            <a:srgbClr val="F2FAFF"/>
          </a:solidFill>
        </p:spPr>
      </p:sp>
      <p:sp>
        <p:nvSpPr>
          <p:cNvPr id="14" name="AutoShape 14"/>
          <p:cNvSpPr/>
          <p:nvPr/>
        </p:nvSpPr>
        <p:spPr>
          <a:xfrm>
            <a:off x="9541181" y="6338004"/>
            <a:ext cx="7753350" cy="3048000"/>
          </a:xfrm>
          <a:prstGeom prst="rect">
            <a:avLst/>
          </a:prstGeom>
          <a:solidFill>
            <a:srgbClr val="244357">
              <a:alpha val="19608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10775267" y="6686379"/>
            <a:ext cx="84998" cy="2351251"/>
          </a:xfrm>
          <a:prstGeom prst="rect">
            <a:avLst/>
          </a:prstGeom>
          <a:solidFill>
            <a:srgbClr val="F2FAFF"/>
          </a:solidFill>
        </p:spPr>
      </p:sp>
      <p:grpSp>
        <p:nvGrpSpPr>
          <p:cNvPr id="16" name="Group 16"/>
          <p:cNvGrpSpPr/>
          <p:nvPr/>
        </p:nvGrpSpPr>
        <p:grpSpPr>
          <a:xfrm>
            <a:off x="9979244" y="3803152"/>
            <a:ext cx="432979" cy="43297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979244" y="7683899"/>
            <a:ext cx="432979" cy="432979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-2752530" y="9037630"/>
            <a:ext cx="4400550" cy="4400550"/>
            <a:chOff x="-2540" y="-2540"/>
            <a:chExt cx="6355080" cy="6355080"/>
          </a:xfrm>
        </p:grpSpPr>
        <p:sp>
          <p:nvSpPr>
            <p:cNvPr id="21" name="Freeform 2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12223" y="227805"/>
            <a:ext cx="1301426" cy="1111502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55342" y="563972"/>
            <a:ext cx="16218337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42">
                <a:solidFill>
                  <a:srgbClr val="F2FAFF"/>
                </a:solidFill>
                <a:latin typeface="League Spartan"/>
              </a:rPr>
              <a:t>Principais argumentos contrários ao Novo Ensino Médio e favoráveis à revogação/ revisão da Lei nº 13.415/2017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74503" y="2773136"/>
            <a:ext cx="5590007" cy="2445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9"/>
              </a:lnSpc>
            </a:pPr>
            <a:r>
              <a:rPr lang="en-US" sz="2349" spc="11">
                <a:solidFill>
                  <a:srgbClr val="F2FAFF"/>
                </a:solidFill>
                <a:latin typeface="Glacial Indifference"/>
              </a:rPr>
              <a:t>Não pensa a escola como um todo na organização e na oferta de itinerários das quatro áreas do conhecimento, levando à especialização de determinadas escolas para oferta de um único itinerário ou, no máximo, dois itinerários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22216" y="2595971"/>
            <a:ext cx="5590007" cy="279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2649" spc="13">
                <a:solidFill>
                  <a:srgbClr val="F2FAFF"/>
                </a:solidFill>
                <a:latin typeface="Glacial Indifference"/>
              </a:rPr>
              <a:t>Impõe um número insuficiente de itinerários, devido às limitações na organização das escolas e redes, além de pré-definir itinerários formativos por unidade escolar à revelia das escolhas dos estudantes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74503" y="6598003"/>
            <a:ext cx="5590007" cy="255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9"/>
              </a:lnSpc>
            </a:pPr>
            <a:r>
              <a:rPr lang="en-US" sz="2449" spc="12">
                <a:solidFill>
                  <a:srgbClr val="F2FAFF"/>
                </a:solidFill>
                <a:latin typeface="Glacial Indifference"/>
              </a:rPr>
              <a:t>Não considera que, no caso das metrópoles ou capitais, a escolha de um determinado itinerário pode significar horas de deslocamento, se a oferta for em um bairro distante da residência do estudante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186984" y="6688524"/>
            <a:ext cx="5590007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2649" spc="13">
                <a:solidFill>
                  <a:srgbClr val="F2FAFF"/>
                </a:solidFill>
                <a:latin typeface="Glacial Indifference"/>
              </a:rPr>
              <a:t>Aumenta o número de componentes curriculares e acentua a fragmentação, apesar de um dos objetivos do NEM ter sido a redução do número de disciplinas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36076" y="1738752"/>
            <a:ext cx="2926223" cy="3239742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3" name="AutoShape 3"/>
          <p:cNvSpPr/>
          <p:nvPr/>
        </p:nvSpPr>
        <p:spPr>
          <a:xfrm>
            <a:off x="1028700" y="1738752"/>
            <a:ext cx="2926223" cy="3239742"/>
          </a:xfrm>
          <a:prstGeom prst="rect">
            <a:avLst/>
          </a:prstGeom>
          <a:solidFill>
            <a:srgbClr val="43C3DD"/>
          </a:solidFill>
        </p:spPr>
      </p:sp>
      <p:sp>
        <p:nvSpPr>
          <p:cNvPr id="4" name="AutoShape 4"/>
          <p:cNvSpPr/>
          <p:nvPr/>
        </p:nvSpPr>
        <p:spPr>
          <a:xfrm>
            <a:off x="4347096" y="5308506"/>
            <a:ext cx="2926223" cy="3239742"/>
          </a:xfrm>
          <a:prstGeom prst="rect">
            <a:avLst/>
          </a:prstGeom>
          <a:solidFill>
            <a:srgbClr val="43C3DD"/>
          </a:solidFill>
        </p:spPr>
      </p:sp>
      <p:sp>
        <p:nvSpPr>
          <p:cNvPr id="5" name="AutoShape 5"/>
          <p:cNvSpPr/>
          <p:nvPr/>
        </p:nvSpPr>
        <p:spPr>
          <a:xfrm>
            <a:off x="1039719" y="5308506"/>
            <a:ext cx="2926223" cy="3239742"/>
          </a:xfrm>
          <a:prstGeom prst="rect">
            <a:avLst/>
          </a:prstGeom>
          <a:solidFill>
            <a:srgbClr val="244357"/>
          </a:solidFill>
        </p:spPr>
      </p:sp>
      <p:grpSp>
        <p:nvGrpSpPr>
          <p:cNvPr id="6" name="Group 6"/>
          <p:cNvGrpSpPr/>
          <p:nvPr/>
        </p:nvGrpSpPr>
        <p:grpSpPr>
          <a:xfrm>
            <a:off x="-847857" y="9258300"/>
            <a:ext cx="2916276" cy="291627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847857" y="8548248"/>
            <a:ext cx="1287815" cy="128781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5574760" y="-2077601"/>
            <a:ext cx="4400550" cy="4400550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7675379" y="1738752"/>
            <a:ext cx="2926223" cy="3239742"/>
          </a:xfrm>
          <a:prstGeom prst="rect">
            <a:avLst/>
          </a:prstGeom>
          <a:solidFill>
            <a:srgbClr val="43C3DD"/>
          </a:solidFill>
        </p:spPr>
      </p:sp>
      <p:sp>
        <p:nvSpPr>
          <p:cNvPr id="13" name="AutoShape 13"/>
          <p:cNvSpPr/>
          <p:nvPr/>
        </p:nvSpPr>
        <p:spPr>
          <a:xfrm>
            <a:off x="7686398" y="5308506"/>
            <a:ext cx="2926223" cy="3239742"/>
          </a:xfrm>
          <a:prstGeom prst="rect">
            <a:avLst/>
          </a:prstGeom>
          <a:solidFill>
            <a:srgbClr val="244357"/>
          </a:solidFill>
        </p:spPr>
      </p:sp>
      <p:pic>
        <p:nvPicPr>
          <p:cNvPr id="14" name="Picture 14">
            <a:hlinkClick r:id="rId2" tooltip="http://instagram.com/UNDIMENACIONAL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60166" y="2452277"/>
            <a:ext cx="1937991" cy="1937991"/>
          </a:xfrm>
          <a:prstGeom prst="rect">
            <a:avLst/>
          </a:prstGeom>
        </p:spPr>
      </p:pic>
      <p:pic>
        <p:nvPicPr>
          <p:cNvPr id="15" name="Picture 15">
            <a:hlinkClick r:id="rId5" tooltip="http://facebook.com/UNDIM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83305" y="2536463"/>
            <a:ext cx="1853805" cy="1853805"/>
          </a:xfrm>
          <a:prstGeom prst="rect">
            <a:avLst/>
          </a:prstGeom>
        </p:spPr>
      </p:pic>
      <p:pic>
        <p:nvPicPr>
          <p:cNvPr id="16" name="Picture 16">
            <a:hlinkClick r:id="rId8" tooltip="http://twitter.com/UNDIM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964036" y="2277892"/>
            <a:ext cx="2370948" cy="2370948"/>
          </a:xfrm>
          <a:prstGeom prst="rect">
            <a:avLst/>
          </a:prstGeom>
        </p:spPr>
      </p:pic>
      <p:pic>
        <p:nvPicPr>
          <p:cNvPr id="17" name="Picture 17">
            <a:hlinkClick r:id="rId11" tooltip="http://youtube.com/UNDIMENAC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05459" y="5896732"/>
            <a:ext cx="2003437" cy="2003437"/>
          </a:xfrm>
          <a:prstGeom prst="rect">
            <a:avLst/>
          </a:prstGeom>
        </p:spPr>
      </p:pic>
      <p:pic>
        <p:nvPicPr>
          <p:cNvPr id="18" name="Picture 18">
            <a:hlinkClick r:id="rId14" tooltip="https://open.spotify.com/show/6csSwubgrL9qumImfLKgMY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4709346" y="5776326"/>
            <a:ext cx="2233649" cy="2233649"/>
          </a:xfrm>
          <a:prstGeom prst="rect">
            <a:avLst/>
          </a:prstGeom>
        </p:spPr>
      </p:pic>
      <p:pic>
        <p:nvPicPr>
          <p:cNvPr id="19" name="Picture 19">
            <a:hlinkClick r:id="rId17" tooltip="http://linkedin.com/company/undime-nacional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8014449" y="5689441"/>
            <a:ext cx="2320535" cy="2320535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1527021" y="2632375"/>
            <a:ext cx="5559018" cy="5915873"/>
            <a:chOff x="0" y="0"/>
            <a:chExt cx="7412024" cy="788783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19050"/>
              <a:ext cx="7412024" cy="939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72"/>
                </a:lnSpc>
              </a:pPr>
              <a:r>
                <a:rPr lang="en-US" sz="4758" spc="47">
                  <a:solidFill>
                    <a:srgbClr val="43C3DD"/>
                  </a:solidFill>
                  <a:latin typeface="League Spartan"/>
                </a:rPr>
                <a:t>MÍDIAS SOCIAIS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920313"/>
              <a:ext cx="7402492" cy="4967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2"/>
                </a:lnSpc>
              </a:pPr>
              <a:r>
                <a:rPr lang="en-US" sz="1944" spc="9">
                  <a:solidFill>
                    <a:srgbClr val="244357"/>
                  </a:solidFill>
                  <a:latin typeface="Glacial Indifference"/>
                </a:rPr>
                <a:t>INSTAGRAM.COM/UNDIMENACIONAL</a:t>
              </a:r>
            </a:p>
            <a:p>
              <a:pPr>
                <a:lnSpc>
                  <a:spcPts val="2722"/>
                </a:lnSpc>
              </a:pPr>
              <a:endParaRPr lang="en-US" sz="1944" spc="9">
                <a:solidFill>
                  <a:srgbClr val="244357"/>
                </a:solidFill>
                <a:latin typeface="Glacial Indifference"/>
              </a:endParaRPr>
            </a:p>
            <a:p>
              <a:pPr>
                <a:lnSpc>
                  <a:spcPts val="2722"/>
                </a:lnSpc>
              </a:pPr>
              <a:r>
                <a:rPr lang="en-US" sz="1944" spc="9">
                  <a:solidFill>
                    <a:srgbClr val="244357"/>
                  </a:solidFill>
                  <a:latin typeface="Glacial Indifference"/>
                </a:rPr>
                <a:t>FACEBOOK.COM/UNDIME</a:t>
              </a:r>
            </a:p>
            <a:p>
              <a:pPr>
                <a:lnSpc>
                  <a:spcPts val="2722"/>
                </a:lnSpc>
              </a:pPr>
              <a:endParaRPr lang="en-US" sz="1944" spc="9">
                <a:solidFill>
                  <a:srgbClr val="244357"/>
                </a:solidFill>
                <a:latin typeface="Glacial Indifference"/>
              </a:endParaRPr>
            </a:p>
            <a:p>
              <a:pPr>
                <a:lnSpc>
                  <a:spcPts val="2722"/>
                </a:lnSpc>
              </a:pPr>
              <a:r>
                <a:rPr lang="en-US" sz="1944" spc="9">
                  <a:solidFill>
                    <a:srgbClr val="244357"/>
                  </a:solidFill>
                  <a:latin typeface="Glacial Indifference"/>
                </a:rPr>
                <a:t>TWITTER.COM/UNDIME</a:t>
              </a:r>
            </a:p>
            <a:p>
              <a:pPr>
                <a:lnSpc>
                  <a:spcPts val="2722"/>
                </a:lnSpc>
              </a:pPr>
              <a:endParaRPr lang="en-US" sz="1944" spc="9">
                <a:solidFill>
                  <a:srgbClr val="244357"/>
                </a:solidFill>
                <a:latin typeface="Glacial Indifference"/>
              </a:endParaRPr>
            </a:p>
            <a:p>
              <a:pPr>
                <a:lnSpc>
                  <a:spcPts val="2722"/>
                </a:lnSpc>
              </a:pPr>
              <a:r>
                <a:rPr lang="en-US" sz="1944" spc="9">
                  <a:solidFill>
                    <a:srgbClr val="244357"/>
                  </a:solidFill>
                  <a:latin typeface="Glacial Indifference"/>
                </a:rPr>
                <a:t>YOUTUBE.COM/UNDIMENAC</a:t>
              </a:r>
            </a:p>
            <a:p>
              <a:pPr>
                <a:lnSpc>
                  <a:spcPts val="2722"/>
                </a:lnSpc>
              </a:pPr>
              <a:endParaRPr lang="en-US" sz="1944" spc="9">
                <a:solidFill>
                  <a:srgbClr val="244357"/>
                </a:solidFill>
                <a:latin typeface="Glacial Indifference"/>
              </a:endParaRPr>
            </a:p>
            <a:p>
              <a:pPr>
                <a:lnSpc>
                  <a:spcPts val="2722"/>
                </a:lnSpc>
              </a:pPr>
              <a:r>
                <a:rPr lang="en-US" sz="1944" spc="9">
                  <a:solidFill>
                    <a:srgbClr val="244357"/>
                  </a:solidFill>
                  <a:latin typeface="Glacial Indifference"/>
                </a:rPr>
                <a:t>SPOTIFY - CONTA AÍ, UNDIME!</a:t>
              </a:r>
            </a:p>
            <a:p>
              <a:pPr>
                <a:lnSpc>
                  <a:spcPts val="2722"/>
                </a:lnSpc>
              </a:pPr>
              <a:endParaRPr lang="en-US" sz="1944" spc="9">
                <a:solidFill>
                  <a:srgbClr val="244357"/>
                </a:solidFill>
                <a:latin typeface="Glacial Indifference"/>
              </a:endParaRPr>
            </a:p>
            <a:p>
              <a:pPr algn="l">
                <a:lnSpc>
                  <a:spcPts val="2722"/>
                </a:lnSpc>
              </a:pPr>
              <a:r>
                <a:rPr lang="en-US" sz="1944" spc="9">
                  <a:solidFill>
                    <a:srgbClr val="244357"/>
                  </a:solidFill>
                  <a:latin typeface="Glacial Indifference"/>
                </a:rPr>
                <a:t>linkedin.com/company/undime-nacional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6389401" y="122674"/>
            <a:ext cx="1739798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Personalizados</PresentationFormat>
  <Paragraphs>50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5" baseType="lpstr">
      <vt:lpstr>Calibri</vt:lpstr>
      <vt:lpstr>Aileron Regular Bold</vt:lpstr>
      <vt:lpstr>Glacial Indifference</vt:lpstr>
      <vt:lpstr>Aileron Regular</vt:lpstr>
      <vt:lpstr>Arial</vt:lpstr>
      <vt:lpstr>Aileron Heavy</vt:lpstr>
      <vt:lpstr>League Spartan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Ensino Médio</dc:title>
  <dc:creator>vivian</dc:creator>
  <cp:lastModifiedBy>Vivian Ka</cp:lastModifiedBy>
  <cp:revision>2</cp:revision>
  <dcterms:created xsi:type="dcterms:W3CDTF">2006-08-16T00:00:00Z</dcterms:created>
  <dcterms:modified xsi:type="dcterms:W3CDTF">2023-05-04T00:03:51Z</dcterms:modified>
  <dc:identifier>DAFhzTKcWVM</dc:identifier>
</cp:coreProperties>
</file>