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34" r:id="rId2"/>
    <p:sldId id="413" r:id="rId3"/>
    <p:sldId id="477" r:id="rId4"/>
    <p:sldId id="398" r:id="rId5"/>
    <p:sldId id="379" r:id="rId6"/>
    <p:sldId id="409" r:id="rId7"/>
    <p:sldId id="410" r:id="rId8"/>
    <p:sldId id="453" r:id="rId9"/>
    <p:sldId id="399" r:id="rId10"/>
    <p:sldId id="457" r:id="rId11"/>
    <p:sldId id="388" r:id="rId12"/>
    <p:sldId id="460" r:id="rId13"/>
    <p:sldId id="472" r:id="rId14"/>
    <p:sldId id="458" r:id="rId15"/>
    <p:sldId id="459" r:id="rId16"/>
    <p:sldId id="461" r:id="rId17"/>
    <p:sldId id="381" r:id="rId18"/>
    <p:sldId id="473" r:id="rId19"/>
    <p:sldId id="333" r:id="rId20"/>
    <p:sldId id="334" r:id="rId21"/>
    <p:sldId id="335" r:id="rId22"/>
    <p:sldId id="445" r:id="rId23"/>
    <p:sldId id="454" r:id="rId24"/>
    <p:sldId id="469" r:id="rId25"/>
    <p:sldId id="474" r:id="rId26"/>
    <p:sldId id="470" r:id="rId27"/>
    <p:sldId id="471" r:id="rId28"/>
    <p:sldId id="428" r:id="rId29"/>
    <p:sldId id="465" r:id="rId30"/>
    <p:sldId id="466" r:id="rId31"/>
    <p:sldId id="356" r:id="rId32"/>
    <p:sldId id="322" r:id="rId33"/>
    <p:sldId id="449" r:id="rId34"/>
    <p:sldId id="467" r:id="rId35"/>
    <p:sldId id="419" r:id="rId36"/>
    <p:sldId id="431" r:id="rId37"/>
    <p:sldId id="478" r:id="rId38"/>
    <p:sldId id="370" r:id="rId39"/>
    <p:sldId id="475" r:id="rId40"/>
    <p:sldId id="476" r:id="rId41"/>
    <p:sldId id="462" r:id="rId42"/>
    <p:sldId id="463" r:id="rId43"/>
    <p:sldId id="464" r:id="rId44"/>
    <p:sldId id="447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1" autoAdjust="0"/>
    <p:restoredTop sz="94434" autoAdjust="0"/>
  </p:normalViewPr>
  <p:slideViewPr>
    <p:cSldViewPr snapToGrid="0">
      <p:cViewPr varScale="1">
        <p:scale>
          <a:sx n="60" d="100"/>
          <a:sy n="60" d="100"/>
        </p:scale>
        <p:origin x="78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ristina\Desktop\Brasil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672848122049791E-2"/>
          <c:y val="0.11686046720006119"/>
          <c:w val="0.84957303734190293"/>
          <c:h val="0.76750674110454953"/>
        </c:manualLayout>
      </c:layout>
      <c:lineChart>
        <c:grouping val="standard"/>
        <c:varyColors val="0"/>
        <c:ser>
          <c:idx val="0"/>
          <c:order val="0"/>
          <c:tx>
            <c:strRef>
              <c:f>[Brasil.xlsx]BR!$B$3</c:f>
              <c:strCache>
                <c:ptCount val="1"/>
                <c:pt idx="0">
                  <c:v>% Documents in World</c:v>
                </c:pt>
              </c:strCache>
            </c:strRef>
          </c:tx>
          <c:spPr>
            <a:ln w="63500"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[Brasil.xlsx]BR!$A$4:$A$33</c:f>
              <c:strCache>
                <c:ptCount val="30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</c:strCache>
            </c:strRef>
          </c:cat>
          <c:val>
            <c:numRef>
              <c:f>[Brasil.xlsx]BR!$B$4:$B$33</c:f>
              <c:numCache>
                <c:formatCode>#0.00</c:formatCode>
                <c:ptCount val="30"/>
                <c:pt idx="0">
                  <c:v>0.479715066926928</c:v>
                </c:pt>
                <c:pt idx="1">
                  <c:v>0.49600175103086847</c:v>
                </c:pt>
                <c:pt idx="2">
                  <c:v>0.47989752564114102</c:v>
                </c:pt>
                <c:pt idx="3">
                  <c:v>0.5057398575356068</c:v>
                </c:pt>
                <c:pt idx="4">
                  <c:v>0.57836228558941949</c:v>
                </c:pt>
                <c:pt idx="5">
                  <c:v>0.62150476215778205</c:v>
                </c:pt>
                <c:pt idx="6">
                  <c:v>0.65906279883184049</c:v>
                </c:pt>
                <c:pt idx="7">
                  <c:v>0.72789964169097221</c:v>
                </c:pt>
                <c:pt idx="8">
                  <c:v>0.70469954850822591</c:v>
                </c:pt>
                <c:pt idx="9">
                  <c:v>0.74616910201794251</c:v>
                </c:pt>
                <c:pt idx="10">
                  <c:v>0.82082730789584601</c:v>
                </c:pt>
                <c:pt idx="11">
                  <c:v>0.88028968007844421</c:v>
                </c:pt>
                <c:pt idx="12">
                  <c:v>1.0413041660259699</c:v>
                </c:pt>
                <c:pt idx="13">
                  <c:v>1.18478091008298</c:v>
                </c:pt>
                <c:pt idx="14">
                  <c:v>1.2996158027710201</c:v>
                </c:pt>
                <c:pt idx="15">
                  <c:v>1.39202849436512</c:v>
                </c:pt>
                <c:pt idx="16">
                  <c:v>1.4666242360283686</c:v>
                </c:pt>
                <c:pt idx="17">
                  <c:v>1.6053165215769158</c:v>
                </c:pt>
                <c:pt idx="18">
                  <c:v>1.6454705628760693</c:v>
                </c:pt>
                <c:pt idx="19">
                  <c:v>1.8097482403988598</c:v>
                </c:pt>
                <c:pt idx="20">
                  <c:v>1.8399076867325099</c:v>
                </c:pt>
                <c:pt idx="21">
                  <c:v>1.9474582805529486</c:v>
                </c:pt>
                <c:pt idx="22">
                  <c:v>2.3019808584355212</c:v>
                </c:pt>
                <c:pt idx="23">
                  <c:v>2.6105099025909402</c:v>
                </c:pt>
                <c:pt idx="24">
                  <c:v>2.6729047972114452</c:v>
                </c:pt>
                <c:pt idx="25">
                  <c:v>2.7073299048535802</c:v>
                </c:pt>
                <c:pt idx="26">
                  <c:v>2.7519937046546112</c:v>
                </c:pt>
                <c:pt idx="27">
                  <c:v>2.79693109543856</c:v>
                </c:pt>
                <c:pt idx="28">
                  <c:v>2.7647135535892202</c:v>
                </c:pt>
                <c:pt idx="29">
                  <c:v>2.7676089872248477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9821280"/>
        <c:axId val="309817752"/>
      </c:lineChart>
      <c:catAx>
        <c:axId val="309821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pt-BR"/>
          </a:p>
        </c:txPr>
        <c:crossAx val="309817752"/>
        <c:crosses val="autoZero"/>
        <c:auto val="1"/>
        <c:lblAlgn val="ctr"/>
        <c:lblOffset val="100"/>
        <c:noMultiLvlLbl val="0"/>
      </c:catAx>
      <c:valAx>
        <c:axId val="309817752"/>
        <c:scaling>
          <c:orientation val="minMax"/>
          <c:min val="0.30000000000000032"/>
        </c:scaling>
        <c:delete val="0"/>
        <c:axPos val="l"/>
        <c:majorGridlines>
          <c:spPr>
            <a:ln>
              <a:noFill/>
            </a:ln>
          </c:spPr>
        </c:majorGridlines>
        <c:numFmt formatCode="#0.0" sourceLinked="0"/>
        <c:majorTickMark val="out"/>
        <c:minorTickMark val="none"/>
        <c:tickLblPos val="nextTo"/>
        <c:crossAx val="30982128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'64'!$A$1:$A$5</c:f>
              <c:strCache>
                <c:ptCount val="5"/>
                <c:pt idx="0">
                  <c:v>Aumentar os investimentos.</c:v>
                </c:pt>
                <c:pt idx="1">
                  <c:v>Manter os investimentos.</c:v>
                </c:pt>
                <c:pt idx="2">
                  <c:v>NS</c:v>
                </c:pt>
                <c:pt idx="3">
                  <c:v>Diminuir os investimentos.</c:v>
                </c:pt>
                <c:pt idx="4">
                  <c:v>NR</c:v>
                </c:pt>
              </c:strCache>
            </c:strRef>
          </c:cat>
          <c:val>
            <c:numRef>
              <c:f>'64'!$B$1:$B$5</c:f>
              <c:numCache>
                <c:formatCode>###0.0%</c:formatCode>
                <c:ptCount val="5"/>
                <c:pt idx="0">
                  <c:v>0.78134556574923553</c:v>
                </c:pt>
                <c:pt idx="1">
                  <c:v>0.13353720693170235</c:v>
                </c:pt>
                <c:pt idx="2">
                  <c:v>4.8419979612640163E-2</c:v>
                </c:pt>
                <c:pt idx="3">
                  <c:v>3.4148827726809376E-2</c:v>
                </c:pt>
                <c:pt idx="4">
                  <c:v>2.5484199796126398E-3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axId val="371584840"/>
        <c:axId val="371586016"/>
      </c:barChart>
      <c:catAx>
        <c:axId val="3715848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371586016"/>
        <c:crosses val="autoZero"/>
        <c:auto val="1"/>
        <c:lblAlgn val="ctr"/>
        <c:lblOffset val="100"/>
        <c:noMultiLvlLbl val="0"/>
      </c:catAx>
      <c:valAx>
        <c:axId val="371586016"/>
        <c:scaling>
          <c:orientation val="minMax"/>
        </c:scaling>
        <c:delete val="1"/>
        <c:axPos val="t"/>
        <c:numFmt formatCode="###0.0%" sourceLinked="1"/>
        <c:majorTickMark val="none"/>
        <c:minorTickMark val="none"/>
        <c:tickLblPos val="nextTo"/>
        <c:crossAx val="371584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t-B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E7130-A139-40E1-9456-5810A4CFAEA8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FCA01-805F-4130-ABE0-30445EF97C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7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FCA01-805F-4130-ABE0-30445EF97C1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186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VE" altLang="pt-BR" smtClean="0"/>
          </a:p>
        </p:txBody>
      </p:sp>
      <p:sp>
        <p:nvSpPr>
          <p:cNvPr id="24580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737640-6EAB-4E0E-80AA-7950CC8C53E8}" type="slidenum">
              <a:rPr lang="pt-BR" altLang="pt-BR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20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9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64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gráfico co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87"/>
          <a:stretch>
            <a:fillRect/>
          </a:stretch>
        </p:blipFill>
        <p:spPr bwMode="auto">
          <a:xfrm>
            <a:off x="0" y="6467476"/>
            <a:ext cx="1219411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7650"/>
            <a:ext cx="12192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>
            <a:spLocks noChangeArrowheads="1"/>
          </p:cNvSpPr>
          <p:nvPr userDrawn="1"/>
        </p:nvSpPr>
        <p:spPr bwMode="auto">
          <a:xfrm>
            <a:off x="10320867" y="6597650"/>
            <a:ext cx="182456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pt-BR" altLang="pt-BR" sz="1100" b="1" smtClean="0">
                <a:solidFill>
                  <a:schemeClr val="bg1"/>
                </a:solidFill>
                <a:latin typeface="Calibri" panose="020F0502020204030204" pitchFamily="34" charset="0"/>
              </a:rPr>
              <a:t>Slide </a:t>
            </a:r>
            <a:fld id="{36BB3E90-786F-44C0-BD12-94C0B92100E3}" type="slidenum">
              <a:rPr lang="pt-BR" altLang="pt-BR" sz="1100" b="1" smtClean="0">
                <a:solidFill>
                  <a:schemeClr val="bg1"/>
                </a:solidFill>
                <a:latin typeface="Calibri" panose="020F0502020204030204" pitchFamily="34" charset="0"/>
              </a:rPr>
              <a:pPr algn="r">
                <a:defRPr/>
              </a:pPr>
              <a:t>‹nº›</a:t>
            </a:fld>
            <a:r>
              <a:rPr lang="pt-BR" altLang="pt-BR" sz="1100" b="1" smtClean="0">
                <a:solidFill>
                  <a:schemeClr val="bg1"/>
                </a:solidFill>
                <a:latin typeface="Calibri" panose="020F0502020204030204" pitchFamily="34" charset="0"/>
              </a:rPr>
              <a:t> / 58</a:t>
            </a:r>
          </a:p>
        </p:txBody>
      </p:sp>
      <p:grpSp>
        <p:nvGrpSpPr>
          <p:cNvPr id="5" name="Grupo 9"/>
          <p:cNvGrpSpPr>
            <a:grpSpLocks/>
          </p:cNvGrpSpPr>
          <p:nvPr userDrawn="1"/>
        </p:nvGrpSpPr>
        <p:grpSpPr bwMode="auto">
          <a:xfrm>
            <a:off x="-2118" y="1"/>
            <a:ext cx="12196235" cy="620713"/>
            <a:chOff x="-1339" y="70873"/>
            <a:chExt cx="9146927" cy="38081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587"/>
            <a:stretch>
              <a:fillRect/>
            </a:stretch>
          </p:blipFill>
          <p:spPr bwMode="auto">
            <a:xfrm>
              <a:off x="1588" y="327776"/>
              <a:ext cx="9144000" cy="1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9" y="70873"/>
              <a:ext cx="9143488" cy="25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916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42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21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73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40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58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83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43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85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E498D-47AC-47A2-B032-5548D6166AAD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5C2-7977-4B22-8A96-FFB898BE20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47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Microsoft_Excel_97-2003_Worksheet1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6196" y="-136480"/>
            <a:ext cx="11477766" cy="219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b="1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Desafios </a:t>
            </a:r>
            <a:r>
              <a:rPr lang="pt-BR" sz="4800" b="1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para a ciência </a:t>
            </a:r>
          </a:p>
          <a:p>
            <a:pPr algn="ctr">
              <a:lnSpc>
                <a:spcPct val="150000"/>
              </a:lnSpc>
            </a:pPr>
            <a:r>
              <a:rPr lang="pt-BR" sz="4800" b="1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 tecnologia </a:t>
            </a:r>
            <a:r>
              <a:rPr lang="pt-BR" sz="4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pt-BR" sz="4800" b="1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 </a:t>
            </a:r>
            <a:r>
              <a:rPr lang="pt-BR" sz="4800" b="1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Brasil 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89244" y="2262759"/>
            <a:ext cx="9144000" cy="1846659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800" b="1" dirty="0">
                <a:latin typeface="Calibri" panose="020F0502020204030204" pitchFamily="34" charset="0"/>
              </a:rPr>
              <a:t>Ildeu de Castro Moreira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 dirty="0">
                <a:latin typeface="Calibri" panose="020F0502020204030204" pitchFamily="34" charset="0"/>
              </a:rPr>
              <a:t>Presidente da Sociedade Brasileira para o Progresso da Ciência (SBPC)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 dirty="0">
                <a:latin typeface="Calibri" panose="020F0502020204030204" pitchFamily="34" charset="0"/>
              </a:rPr>
              <a:t>Instituto de Física – Universidade Federal do Rio de Janeiro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4305376"/>
            <a:ext cx="4539675" cy="255262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99972" y="4796858"/>
            <a:ext cx="71286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MOVIMENTO BRASIL 2022 - O BRASIL QUE QUEREMOS</a:t>
            </a:r>
          </a:p>
          <a:p>
            <a:pPr algn="ctr"/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COMISSÃO DO SENADO DO FUTURO </a:t>
            </a:r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DESENVOLVIMENTO DA C&amp;T NO BRASIL</a:t>
            </a:r>
            <a:endParaRPr lang="pt-B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15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88" y="-767847"/>
            <a:ext cx="12260649" cy="75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723762" y="6128266"/>
            <a:ext cx="42049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                                                                       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832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129615" y="5003611"/>
            <a:ext cx="6457334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“Não existe educação de qualidade sem ciência de qualidade. E não há ciência, tecnologia e inovação de qualidade sem uma boa educação.” [Luiz Davidovich]</a:t>
            </a:r>
          </a:p>
        </p:txBody>
      </p:sp>
      <p:sp>
        <p:nvSpPr>
          <p:cNvPr id="9" name="Retângulo 8"/>
          <p:cNvSpPr/>
          <p:nvPr/>
        </p:nvSpPr>
        <p:spPr>
          <a:xfrm>
            <a:off x="1861686" y="0"/>
            <a:ext cx="840143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70000"/>
              </a:lnSpc>
              <a:defRPr/>
            </a:pPr>
            <a:r>
              <a:rPr lang="pt-B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DESAFIO 1</a:t>
            </a:r>
            <a:endParaRPr lang="pt-B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 marL="457200" indent="-457200" algn="ctr">
              <a:lnSpc>
                <a:spcPct val="170000"/>
              </a:lnSpc>
              <a:defRPr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MELHORIA DE QUALIDADE NA </a:t>
            </a:r>
          </a:p>
          <a:p>
            <a:pPr marL="457200" indent="-457200" algn="ctr">
              <a:lnSpc>
                <a:spcPct val="170000"/>
              </a:lnSpc>
              <a:defRPr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EDUCAÇÃO CIENTÍFICA</a:t>
            </a:r>
          </a:p>
          <a:p>
            <a:pPr marL="457200" indent="-457200" algn="ctr">
              <a:lnSpc>
                <a:spcPct val="170000"/>
              </a:lnSpc>
              <a:defRPr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 marL="457200" indent="-457200" algn="ctr">
              <a:lnSpc>
                <a:spcPct val="170000"/>
              </a:lnSpc>
              <a:defRPr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CONSTRUÇÃO DE UMA CULTURA CIENTÍFICA </a:t>
            </a:r>
          </a:p>
          <a:p>
            <a:pPr marL="457200" indent="-457200" algn="ctr">
              <a:lnSpc>
                <a:spcPct val="170000"/>
              </a:lnSpc>
              <a:defRPr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NA SOCIEDADE BRASILEIRA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Arte/U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40774"/>
            <a:ext cx="5195268" cy="321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5090146" y="4653136"/>
            <a:ext cx="20859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Nota de estudantes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de centros tecnológicos e de institutos e escolas federais </a:t>
            </a:r>
          </a:p>
        </p:txBody>
      </p:sp>
      <p:sp>
        <p:nvSpPr>
          <p:cNvPr id="6" name="Estrela de 5 pontas 5"/>
          <p:cNvSpPr/>
          <p:nvPr/>
        </p:nvSpPr>
        <p:spPr bwMode="auto">
          <a:xfrm>
            <a:off x="4961906" y="4750495"/>
            <a:ext cx="214313" cy="1619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pt-BR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544937" y="102584"/>
          <a:ext cx="4111674" cy="3452016"/>
        </p:xfrm>
        <a:graphic>
          <a:graphicData uri="http://schemas.openxmlformats.org/drawingml/2006/table">
            <a:tbl>
              <a:tblPr/>
              <a:tblGrid>
                <a:gridCol w="2062763"/>
                <a:gridCol w="2048911"/>
              </a:tblGrid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</a:rPr>
                        <a:t>Economias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1º - Xangai-China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613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</a:rPr>
                        <a:t>2º - Cingapura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3º - Hong Kong-China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4º - Taiwan (Taipei-China)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5º - Coreia do Sul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6º - Macau-China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7º - Japão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536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Média da OCDE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494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56º - Costa Rica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57º - Albânia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165">
                <a:tc>
                  <a:txBody>
                    <a:bodyPr/>
                    <a:lstStyle/>
                    <a:p>
                      <a:pPr fontAlgn="t"/>
                      <a:r>
                        <a:rPr lang="pt-BR" sz="1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58º - Brasil</a:t>
                      </a:r>
                    </a:p>
                  </a:txBody>
                  <a:tcPr marL="37147" marR="37147" marT="37154" marB="37154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391</a:t>
                      </a:r>
                    </a:p>
                  </a:txBody>
                  <a:tcPr marL="37147" marR="37147" marT="37154" marB="3715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7149776" y="863422"/>
          <a:ext cx="3914776" cy="5949954"/>
        </p:xfrm>
        <a:graphic>
          <a:graphicData uri="http://schemas.openxmlformats.org/drawingml/2006/table">
            <a:tbl>
              <a:tblPr/>
              <a:tblGrid>
                <a:gridCol w="1957388"/>
                <a:gridCol w="1957388"/>
              </a:tblGrid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effectLst/>
                          <a:latin typeface="Calibri" panose="020F0502020204030204" pitchFamily="34" charset="0"/>
                        </a:rPr>
                        <a:t>Economias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effectLst/>
                          <a:latin typeface="Calibri" panose="020F0502020204030204" pitchFamily="34" charset="0"/>
                        </a:rPr>
                        <a:t>1º - Xangai-China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2º - Hong Kong-China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555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3º - Cingapura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551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4º - Japão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547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5º - Finlândia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545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6º - Estônia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7º - Coreia do Sul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8º - Vietnã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528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9º - Polônia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effectLst/>
                          <a:latin typeface="Calibri" panose="020F0502020204030204" pitchFamily="34" charset="0"/>
                        </a:rPr>
                        <a:t>526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10º - Canadá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Média OCDE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57º - Jordânia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58º - Argentina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59º - Brasil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405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60º - Colômbia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61º - Tunísia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</a:tr>
              <a:tr h="330553"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effectLst/>
                          <a:latin typeface="Calibri" panose="020F0502020204030204" pitchFamily="34" charset="0"/>
                        </a:rPr>
                        <a:t>65º - Peru</a:t>
                      </a:r>
                    </a:p>
                  </a:txBody>
                  <a:tcPr marL="37149" marR="37149" marT="37157" marB="37157">
                    <a:lnL>
                      <a:noFill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sz="1600" b="1" dirty="0">
                          <a:effectLst/>
                          <a:latin typeface="Calibri" panose="020F0502020204030204" pitchFamily="34" charset="0"/>
                        </a:rPr>
                        <a:t>373</a:t>
                      </a:r>
                    </a:p>
                  </a:txBody>
                  <a:tcPr marL="37149" marR="37149" marT="37157" marB="3715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390982" y="2607745"/>
            <a:ext cx="2758795" cy="6828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66654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RANKING DE CIÊNCIAS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DO PISA</a:t>
            </a:r>
            <a:endParaRPr lang="pt-BR" altLang="pt-BR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691481" y="380201"/>
            <a:ext cx="2395638" cy="9906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66654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RANKING DE MATEMÁTICA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DO PISA 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168009" y="71808"/>
            <a:ext cx="4360539" cy="744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66654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DESEMPENHO EM EDUCAÇÃO EM CIÊNCIAS E MATEMÁTICA</a:t>
            </a:r>
          </a:p>
        </p:txBody>
      </p:sp>
    </p:spTree>
    <p:extLst>
      <p:ext uri="{BB962C8B-B14F-4D97-AF65-F5344CB8AC3E}">
        <p14:creationId xmlns:p14="http://schemas.microsoft.com/office/powerpoint/2010/main" val="84630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36828" y="1748655"/>
            <a:ext cx="505375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Modificações em curso: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Reforma do Ensino Médio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BNCC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PIBID</a:t>
            </a:r>
            <a:endParaRPr lang="pt-BR" sz="3200" b="1" dirty="0" smtClean="0"/>
          </a:p>
        </p:txBody>
      </p:sp>
      <p:sp>
        <p:nvSpPr>
          <p:cNvPr id="3" name="Retângulo 2"/>
          <p:cNvSpPr/>
          <p:nvPr/>
        </p:nvSpPr>
        <p:spPr>
          <a:xfrm>
            <a:off x="898770" y="608138"/>
            <a:ext cx="91298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 smtClean="0"/>
              <a:t>COMO MELHORAR A</a:t>
            </a:r>
            <a:r>
              <a:rPr lang="pt-BR" sz="4000" b="1" dirty="0" smtClean="0"/>
              <a:t> </a:t>
            </a:r>
            <a:r>
              <a:rPr lang="pt-BR" sz="4000" b="1" dirty="0"/>
              <a:t>EDUCAÇÃO BÁSICA?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8770" y="5720716"/>
            <a:ext cx="10947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rgbClr val="002060"/>
                </a:solidFill>
              </a:rPr>
              <a:t>QUEREMOS MAIOR PARTICIPAÇÃO E AS ENTIDADES CIENTÍFICAS SEREM TAMBÉM OUVIDAS.</a:t>
            </a:r>
            <a:endParaRPr lang="pt-BR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4" y="623952"/>
            <a:ext cx="9144000" cy="564900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287405" y="-40943"/>
            <a:ext cx="39045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DESAFIO 2 </a:t>
            </a:r>
          </a:p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RECURSOS PARA CT&amp;I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017666" y="6272959"/>
            <a:ext cx="40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TRAGÉDIA ANUNCIADA: EC 95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8" y="116632"/>
            <a:ext cx="6316083" cy="324366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688" y="79382"/>
            <a:ext cx="3061951" cy="253659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865" y="1478425"/>
            <a:ext cx="3133135" cy="10918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692" y="3182228"/>
            <a:ext cx="5620660" cy="355545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73" y="3168390"/>
            <a:ext cx="3761711" cy="151275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07" y="4545121"/>
            <a:ext cx="1596882" cy="24208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5643" y="4629479"/>
            <a:ext cx="2420738" cy="12870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41435" y="5916577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</a:rPr>
              <a:t>Xi Jinping – maio 2016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785746" y="6211670"/>
            <a:ext cx="1950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Com informações </a:t>
            </a:r>
          </a:p>
          <a:p>
            <a:pPr algn="ctr"/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de Luiz Davidovich</a:t>
            </a:r>
          </a:p>
        </p:txBody>
      </p:sp>
    </p:spTree>
    <p:extLst>
      <p:ext uri="{BB962C8B-B14F-4D97-AF65-F5344CB8AC3E}">
        <p14:creationId xmlns:p14="http://schemas.microsoft.com/office/powerpoint/2010/main" val="2077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855640" y="5085184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3359696" y="5085184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3935760" y="5013176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7012090" y="4939896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419528" y="4975900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818509" y="4939896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238931" y="4975900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4587345" y="5003196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7646464" y="4867888"/>
            <a:ext cx="144016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/>
          <p:cNvCxnSpPr>
            <a:stCxn id="4" idx="0"/>
            <a:endCxn id="5" idx="7"/>
          </p:cNvCxnSpPr>
          <p:nvPr/>
        </p:nvCxnSpPr>
        <p:spPr>
          <a:xfrm>
            <a:off x="2927649" y="5085185"/>
            <a:ext cx="554973" cy="10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3431705" y="5047344"/>
            <a:ext cx="525147" cy="412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6491537" y="4923145"/>
            <a:ext cx="541645" cy="561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5909313" y="4975901"/>
            <a:ext cx="554973" cy="10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5322767" y="5001360"/>
            <a:ext cx="554973" cy="10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V="1">
            <a:off x="4666067" y="5003196"/>
            <a:ext cx="644872" cy="56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4028860" y="5042158"/>
            <a:ext cx="554973" cy="10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V="1">
            <a:off x="7123800" y="4854240"/>
            <a:ext cx="594673" cy="974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7718472" y="4909801"/>
            <a:ext cx="1257849" cy="1021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8804725" y="4960377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9094334" y="4939896"/>
            <a:ext cx="1128317" cy="4545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20.200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8976321" y="3710411"/>
            <a:ext cx="1314425" cy="4545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364.250</a:t>
            </a:r>
          </a:p>
        </p:txBody>
      </p:sp>
      <p:cxnSp>
        <p:nvCxnSpPr>
          <p:cNvPr id="37" name="Conector reto 36"/>
          <p:cNvCxnSpPr/>
          <p:nvPr/>
        </p:nvCxnSpPr>
        <p:spPr>
          <a:xfrm>
            <a:off x="8544272" y="3573016"/>
            <a:ext cx="360040" cy="288032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37"/>
          <p:cNvSpPr/>
          <p:nvPr/>
        </p:nvSpPr>
        <p:spPr>
          <a:xfrm>
            <a:off x="9147733" y="5810959"/>
            <a:ext cx="1331640" cy="4545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224.000</a:t>
            </a:r>
          </a:p>
        </p:txBody>
      </p:sp>
      <p:cxnSp>
        <p:nvCxnSpPr>
          <p:cNvPr id="40" name="Conector reto 39"/>
          <p:cNvCxnSpPr/>
          <p:nvPr/>
        </p:nvCxnSpPr>
        <p:spPr>
          <a:xfrm>
            <a:off x="7528325" y="4293097"/>
            <a:ext cx="1634105" cy="1517863"/>
          </a:xfrm>
          <a:prstGeom prst="line">
            <a:avLst/>
          </a:prstGeom>
          <a:ln w="28575">
            <a:solidFill>
              <a:srgbClr val="F1A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/>
          <p:cNvSpPr/>
          <p:nvPr/>
        </p:nvSpPr>
        <p:spPr>
          <a:xfrm>
            <a:off x="8976321" y="2715207"/>
            <a:ext cx="1314425" cy="4545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166.600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56106" y="113539"/>
            <a:ext cx="2913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Nature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– </a:t>
            </a:r>
            <a:r>
              <a:rPr lang="pt-BR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September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2017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0521272" y="4916436"/>
            <a:ext cx="88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Brazil</a:t>
            </a: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436798" y="0"/>
            <a:ext cx="10185779" cy="768350"/>
          </a:xfrm>
        </p:spPr>
        <p:txBody>
          <a:bodyPr>
            <a:noAutofit/>
          </a:bodyPr>
          <a:lstStyle/>
          <a:p>
            <a:pPr eaLnBrk="1" hangingPunct="1"/>
            <a:r>
              <a:rPr lang="pt-BR" altLang="pt-BR" sz="26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Dispêndio nacional em P&amp;D em relação ao </a:t>
            </a:r>
            <a:r>
              <a:rPr lang="pt-BR" altLang="pt-BR" sz="2600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PIB: 2000 - 2013 </a:t>
            </a:r>
            <a:endParaRPr lang="pt-BR" altLang="pt-BR" sz="2600" b="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123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7915" r="21242" b="27928"/>
          <a:stretch>
            <a:fillRect/>
          </a:stretch>
        </p:blipFill>
        <p:spPr>
          <a:xfrm>
            <a:off x="142477" y="685641"/>
            <a:ext cx="8641287" cy="5236878"/>
          </a:xfrm>
        </p:spPr>
      </p:pic>
      <p:pic>
        <p:nvPicPr>
          <p:cNvPr id="5124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72589" r="8032" b="6992"/>
          <a:stretch>
            <a:fillRect/>
          </a:stretch>
        </p:blipFill>
        <p:spPr bwMode="auto">
          <a:xfrm>
            <a:off x="1040425" y="5888037"/>
            <a:ext cx="711835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795080" y="6001"/>
            <a:ext cx="3537956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DESAFIO 2</a:t>
            </a:r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RECURSOS PARA CT&amp;I</a:t>
            </a:r>
          </a:p>
          <a:p>
            <a:pPr algn="ctr"/>
            <a:endParaRPr lang="pt-BR" sz="2800" b="1" dirty="0" smtClean="0">
              <a:solidFill>
                <a:srgbClr val="FF0000"/>
              </a:solidFill>
            </a:endParaRPr>
          </a:p>
          <a:p>
            <a:pPr algn="ctr"/>
            <a:endParaRPr lang="pt-BR" sz="1400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INVESTIMENTO PRIVADOS</a:t>
            </a:r>
          </a:p>
          <a:p>
            <a:pPr algn="ctr"/>
            <a:endParaRPr lang="pt-BR" sz="2400" b="1" dirty="0">
              <a:solidFill>
                <a:srgbClr val="FF0000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USO ADEQUADO DOS </a:t>
            </a: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FUNDOS </a:t>
            </a:r>
            <a:r>
              <a:rPr lang="pt-BR" sz="2400" b="1" dirty="0" smtClean="0">
                <a:solidFill>
                  <a:srgbClr val="FF0000"/>
                </a:solidFill>
              </a:rPr>
              <a:t>PARA P&amp;D</a:t>
            </a:r>
          </a:p>
        </p:txBody>
      </p:sp>
      <p:sp>
        <p:nvSpPr>
          <p:cNvPr id="2" name="Seta para a direita 1"/>
          <p:cNvSpPr/>
          <p:nvPr/>
        </p:nvSpPr>
        <p:spPr>
          <a:xfrm rot="10800000">
            <a:off x="9233695" y="3410856"/>
            <a:ext cx="1654629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7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-358444"/>
            <a:ext cx="4819651" cy="793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9330" name="Retângulo 1"/>
          <p:cNvSpPr>
            <a:spLocks noChangeArrowheads="1"/>
          </p:cNvSpPr>
          <p:nvPr/>
        </p:nvSpPr>
        <p:spPr bwMode="auto">
          <a:xfrm>
            <a:off x="5577528" y="818452"/>
            <a:ext cx="485933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             </a:t>
            </a:r>
            <a:r>
              <a:rPr lang="pt-BR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tecnológica</a:t>
            </a: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  <a:r>
              <a:rPr lang="pt-BR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  <a:p>
            <a:pPr eaLnBrk="1" hangingPunct="1">
              <a:defRPr/>
            </a:pP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pt-BR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pt-BR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</a:t>
            </a: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pt-BR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7339938" y="3072989"/>
            <a:ext cx="93662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cima e para baixo 7"/>
          <p:cNvSpPr/>
          <p:nvPr/>
        </p:nvSpPr>
        <p:spPr>
          <a:xfrm>
            <a:off x="6122136" y="3449941"/>
            <a:ext cx="484187" cy="12160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497141" y="40943"/>
            <a:ext cx="638492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70000"/>
              </a:lnSpc>
              <a:defRPr/>
            </a:pPr>
            <a:r>
              <a:rPr lang="pt-B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DESAFIO 3</a:t>
            </a:r>
            <a:endParaRPr lang="pt-B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 marL="457200" indent="-457200" algn="ctr">
              <a:lnSpc>
                <a:spcPct val="170000"/>
              </a:lnSpc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NOVAÇÃO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332690" y="6469212"/>
            <a:ext cx="224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SCIENCE 11 JULY 2003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8041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6" name="TextBox 1"/>
          <p:cNvSpPr txBox="1">
            <a:spLocks noChangeArrowheads="1"/>
          </p:cNvSpPr>
          <p:nvPr/>
        </p:nvSpPr>
        <p:spPr bwMode="auto">
          <a:xfrm>
            <a:off x="5248007" y="5366439"/>
            <a:ext cx="3347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 b="1" dirty="0"/>
              <a:t>Cornell University</a:t>
            </a:r>
            <a:r>
              <a:rPr lang="en-GB" altLang="pt-BR" sz="1600" b="1" dirty="0" smtClean="0"/>
              <a:t>, INSEAD and </a:t>
            </a:r>
            <a:r>
              <a:rPr lang="en-GB" altLang="pt-BR" sz="1600" b="1" dirty="0"/>
              <a:t>WIPO </a:t>
            </a:r>
            <a:endParaRPr lang="en-GB" altLang="pt-BR" sz="1600" b="1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pt-BR" sz="1600" b="1" i="1" dirty="0"/>
              <a:t>The Global Innovation Index 2016</a:t>
            </a:r>
            <a:endParaRPr lang="en-GB" altLang="pt-BR" sz="1600" b="1" dirty="0"/>
          </a:p>
        </p:txBody>
      </p:sp>
      <p:sp>
        <p:nvSpPr>
          <p:cNvPr id="21657" name="CaixaDeTexto 8"/>
          <p:cNvSpPr txBox="1">
            <a:spLocks noChangeArrowheads="1"/>
          </p:cNvSpPr>
          <p:nvPr/>
        </p:nvSpPr>
        <p:spPr bwMode="auto">
          <a:xfrm>
            <a:off x="5126478" y="288647"/>
            <a:ext cx="4765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2800" b="1" dirty="0">
                <a:latin typeface="Book Antiqua" panose="02040602050305030304" pitchFamily="18" charset="0"/>
              </a:rPr>
              <a:t>Global </a:t>
            </a:r>
            <a:r>
              <a:rPr lang="en-US" altLang="pt-BR" sz="2800" b="1" dirty="0" smtClean="0">
                <a:latin typeface="Book Antiqua" panose="02040602050305030304" pitchFamily="18" charset="0"/>
              </a:rPr>
              <a:t>Innovation</a:t>
            </a:r>
            <a:r>
              <a:rPr lang="en-US" altLang="pt-BR" sz="2800" b="1" dirty="0">
                <a:latin typeface="Book Antiqua" panose="02040602050305030304" pitchFamily="18" charset="0"/>
              </a:rPr>
              <a:t> </a:t>
            </a:r>
            <a:r>
              <a:rPr lang="en-US" altLang="pt-BR" sz="2800" b="1" dirty="0" smtClean="0">
                <a:latin typeface="Book Antiqua" panose="02040602050305030304" pitchFamily="18" charset="0"/>
              </a:rPr>
              <a:t>Index</a:t>
            </a:r>
            <a:endParaRPr lang="en-US" altLang="pt-BR" sz="2800" b="1" dirty="0">
              <a:latin typeface="Book Antiqua" panose="0204060205030503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7" y="148126"/>
            <a:ext cx="4549254" cy="658444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240374" y="1082790"/>
            <a:ext cx="48950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Calibri" panose="020F0502020204030204" pitchFamily="34" charset="0"/>
              </a:rPr>
              <a:t>Em 2011, O Brasil ocupava a 47ª posição - a melhor colocação já registrada – mas caiu para a 69ª em 2016 e em 2017. O Brasil ficou atrás de diversos vizinhos latinos no ranking regional de inovação. 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latin typeface="Calibri" panose="020F0502020204030204" pitchFamily="34" charset="0"/>
              </a:rPr>
              <a:t>Na América Latina e Caribe, o país mais bem colocado é o Chile (46º), seguido por Costa Rica (53º), México (58º), Panamá (63º), Colômbia (65º) e Uruguai (67º).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214845" y="11648"/>
            <a:ext cx="20369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DESAFIO </a:t>
            </a:r>
            <a:r>
              <a:rPr lang="pt-BR" sz="3200" b="1" dirty="0">
                <a:solidFill>
                  <a:srgbClr val="FF0000"/>
                </a:solidFill>
              </a:rPr>
              <a:t>3</a:t>
            </a:r>
            <a:endParaRPr lang="pt-BR" sz="3200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INOVAÇÃO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35918" y="6073744"/>
            <a:ext cx="5783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</a:rPr>
              <a:t>NECESSIDADE DE POLÍTICAS PÚBLICAS ADEQUADAS, </a:t>
            </a:r>
          </a:p>
          <a:p>
            <a:pPr algn="ctr"/>
            <a:r>
              <a:rPr lang="pt-BR" sz="2000" b="1" dirty="0" smtClean="0">
                <a:solidFill>
                  <a:srgbClr val="002060"/>
                </a:solidFill>
              </a:rPr>
              <a:t>SUBVENÇÃO ECONÔMICA, ETC</a:t>
            </a:r>
            <a:endParaRPr lang="pt-B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27649" y="116633"/>
            <a:ext cx="6047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pt-B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aces </a:t>
            </a:r>
            <a:r>
              <a:rPr lang="pt-B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 ciência no Brasil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6175" y="640415"/>
            <a:ext cx="10460350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b="1" dirty="0"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t-BR" sz="3200" b="1" dirty="0">
                <a:latin typeface="Calibri" panose="020F0502020204030204" pitchFamily="34" charset="0"/>
              </a:rPr>
              <a:t>Avanços </a:t>
            </a:r>
            <a:r>
              <a:rPr lang="pt-BR" sz="3200" b="1" dirty="0" smtClean="0">
                <a:latin typeface="Calibri" panose="020F0502020204030204" pitchFamily="34" charset="0"/>
              </a:rPr>
              <a:t>da C&amp;T no Brasil</a:t>
            </a:r>
          </a:p>
          <a:p>
            <a:pPr marL="342900" indent="-342900">
              <a:buFontTx/>
              <a:buAutoNum type="arabicPeriod"/>
            </a:pPr>
            <a:endParaRPr lang="pt-BR" sz="3200" b="1" dirty="0"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t-BR" sz="3200" b="1" dirty="0" smtClean="0">
                <a:latin typeface="Calibri" panose="020F0502020204030204" pitchFamily="34" charset="0"/>
              </a:rPr>
              <a:t>Situação atual</a:t>
            </a:r>
          </a:p>
          <a:p>
            <a:pPr marL="342900" indent="-342900">
              <a:buFontTx/>
              <a:buAutoNum type="arabicPeriod"/>
            </a:pPr>
            <a:endParaRPr lang="pt-BR" sz="3200" b="1" dirty="0"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t-BR" sz="3200" b="1" dirty="0" smtClean="0">
                <a:latin typeface="Calibri" panose="020F0502020204030204" pitchFamily="34" charset="0"/>
              </a:rPr>
              <a:t>Principais desafios </a:t>
            </a:r>
          </a:p>
          <a:p>
            <a:pPr marL="800100" lvl="1" indent="-342900">
              <a:lnSpc>
                <a:spcPct val="150000"/>
              </a:lnSpc>
              <a:buFontTx/>
              <a:buAutoNum type="arabicPeriod"/>
            </a:pPr>
            <a:r>
              <a:rPr lang="pt-BR" sz="2400" b="1" dirty="0" smtClean="0">
                <a:latin typeface="Calibri" panose="020F0502020204030204" pitchFamily="34" charset="0"/>
              </a:rPr>
              <a:t>Educação de qualidade</a:t>
            </a:r>
          </a:p>
          <a:p>
            <a:pPr marL="800100" lvl="1" indent="-342900">
              <a:lnSpc>
                <a:spcPct val="150000"/>
              </a:lnSpc>
              <a:buFontTx/>
              <a:buAutoNum type="arabicPeriod"/>
            </a:pPr>
            <a:r>
              <a:rPr lang="pt-BR" sz="2400" b="1" dirty="0" smtClean="0">
                <a:latin typeface="Calibri" panose="020F0502020204030204" pitchFamily="34" charset="0"/>
              </a:rPr>
              <a:t>Recursos para C&amp;T</a:t>
            </a:r>
          </a:p>
          <a:p>
            <a:pPr marL="800100" lvl="1" indent="-342900">
              <a:lnSpc>
                <a:spcPct val="150000"/>
              </a:lnSpc>
              <a:buFontTx/>
              <a:buAutoNum type="arabicPeriod"/>
            </a:pPr>
            <a:r>
              <a:rPr lang="pt-BR" sz="2400" b="1" dirty="0" smtClean="0">
                <a:latin typeface="Calibri" panose="020F0502020204030204" pitchFamily="34" charset="0"/>
              </a:rPr>
              <a:t>Inovações tecnológica e social</a:t>
            </a:r>
          </a:p>
          <a:p>
            <a:pPr marL="800100" lvl="1" indent="-342900">
              <a:lnSpc>
                <a:spcPct val="150000"/>
              </a:lnSpc>
              <a:buFontTx/>
              <a:buAutoNum type="arabicPeriod"/>
            </a:pPr>
            <a:r>
              <a:rPr lang="pt-BR" sz="2400" b="1" dirty="0" smtClean="0">
                <a:latin typeface="Calibri" panose="020F0502020204030204" pitchFamily="34" charset="0"/>
              </a:rPr>
              <a:t>Desburocratização </a:t>
            </a:r>
            <a:r>
              <a:rPr lang="pt-BR" sz="2400" b="1" dirty="0" smtClean="0">
                <a:latin typeface="Calibri" panose="020F0502020204030204" pitchFamily="34" charset="0"/>
              </a:rPr>
              <a:t>e marcos legais</a:t>
            </a:r>
          </a:p>
          <a:p>
            <a:pPr marL="800100" lvl="1" indent="-342900">
              <a:lnSpc>
                <a:spcPct val="150000"/>
              </a:lnSpc>
              <a:buFontTx/>
              <a:buAutoNum type="arabicPeriod"/>
            </a:pPr>
            <a:r>
              <a:rPr lang="pt-BR" sz="2400" b="1" dirty="0" smtClean="0">
                <a:latin typeface="Calibri" panose="020F0502020204030204" pitchFamily="34" charset="0"/>
              </a:rPr>
              <a:t>Projeto para a nação e programas mobilizadores</a:t>
            </a:r>
          </a:p>
          <a:p>
            <a:pPr marL="800100" lvl="1" indent="-342900">
              <a:buFontTx/>
              <a:buAutoNum type="arabicPeriod"/>
            </a:pPr>
            <a:endParaRPr lang="pt-BR" sz="3200" b="1" dirty="0"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eriod"/>
            </a:pPr>
            <a:endParaRPr lang="pt-BR" sz="3200" b="1" dirty="0" smtClean="0"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eriod"/>
            </a:pPr>
            <a:endParaRPr lang="pt-BR" sz="3200" b="1" dirty="0" smtClean="0">
              <a:latin typeface="Calibri" panose="020F0502020204030204" pitchFamily="34" charset="0"/>
            </a:endParaRPr>
          </a:p>
          <a:p>
            <a:endParaRPr lang="pt-BR" sz="3200" b="1" dirty="0">
              <a:latin typeface="Calibri" panose="020F0502020204030204" pitchFamily="34" charset="0"/>
            </a:endParaRPr>
          </a:p>
          <a:p>
            <a:endParaRPr lang="pt-BR" sz="3200" b="1" dirty="0">
              <a:latin typeface="Calibri" panose="020F0502020204030204" pitchFamily="34" charset="0"/>
            </a:endParaRPr>
          </a:p>
        </p:txBody>
      </p:sp>
      <p:pic>
        <p:nvPicPr>
          <p:cNvPr id="4" name="Picture 2" descr="http://alunosonline.uol.com.br/upload/conteudo_legenda/8bf8e816d2f9719c1f3773f10b3d72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289" y="1615044"/>
            <a:ext cx="3111208" cy="264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9265" y="-806138"/>
            <a:ext cx="8794781" cy="767747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774905" y="-171400"/>
            <a:ext cx="879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atin typeface="Calibri" panose="020F0502020204030204" pitchFamily="34" charset="0"/>
              </a:rPr>
              <a:t>EC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404921" y="190811"/>
            <a:ext cx="35956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DESAFIO 4</a:t>
            </a:r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DESBUROCRATIZAÇÃO </a:t>
            </a:r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E MARCO LEGAL</a:t>
            </a:r>
          </a:p>
        </p:txBody>
      </p:sp>
      <p:pic>
        <p:nvPicPr>
          <p:cNvPr id="5" name="Picture 2" descr="Image result for marco legal mc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500" y="4280754"/>
            <a:ext cx="3773021" cy="215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39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-243408"/>
            <a:ext cx="9612560" cy="69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592" y="531683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</a:rPr>
              <a:t>Marco Legal de Ciência, Tecnologia e Inovação (Lei nº </a:t>
            </a:r>
            <a:r>
              <a:rPr lang="pt-BR" sz="2400" b="1" dirty="0" smtClean="0">
                <a:solidFill>
                  <a:srgbClr val="000000"/>
                </a:solidFill>
              </a:rPr>
              <a:t>13.243/2016): estabelece </a:t>
            </a:r>
            <a:r>
              <a:rPr lang="pt-BR" sz="2400" b="1" dirty="0">
                <a:solidFill>
                  <a:srgbClr val="000000"/>
                </a:solidFill>
              </a:rPr>
              <a:t>medidas </a:t>
            </a:r>
            <a:endParaRPr lang="pt-BR" sz="2400" b="1" dirty="0" smtClean="0">
              <a:solidFill>
                <a:srgbClr val="000000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000000"/>
                </a:solidFill>
              </a:rPr>
              <a:t>para </a:t>
            </a:r>
            <a:r>
              <a:rPr lang="pt-BR" sz="2400" b="1" dirty="0">
                <a:solidFill>
                  <a:srgbClr val="000000"/>
                </a:solidFill>
              </a:rPr>
              <a:t>a desburocratização das atividades </a:t>
            </a:r>
            <a:r>
              <a:rPr lang="pt-BR" sz="2400" b="1" dirty="0" smtClean="0">
                <a:solidFill>
                  <a:srgbClr val="000000"/>
                </a:solidFill>
              </a:rPr>
              <a:t>de C&amp;T </a:t>
            </a:r>
            <a:r>
              <a:rPr lang="pt-BR" sz="2400" b="1" dirty="0">
                <a:solidFill>
                  <a:srgbClr val="000000"/>
                </a:solidFill>
              </a:rPr>
              <a:t>no Brasil, incentiva a inovação </a:t>
            </a:r>
            <a:endParaRPr lang="pt-BR" sz="2400" b="1" dirty="0" smtClean="0">
              <a:solidFill>
                <a:srgbClr val="000000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000000"/>
                </a:solidFill>
              </a:rPr>
              <a:t>e </a:t>
            </a:r>
            <a:r>
              <a:rPr lang="pt-BR" sz="2400" b="1" dirty="0">
                <a:solidFill>
                  <a:srgbClr val="000000"/>
                </a:solidFill>
              </a:rPr>
              <a:t>a pesquisa científica e tecnológica no ambiente produtivo</a:t>
            </a:r>
            <a:r>
              <a:rPr lang="pt-BR" sz="2400" b="1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pt-BR" sz="2400" b="1" dirty="0" smtClean="0">
                <a:solidFill>
                  <a:srgbClr val="000000"/>
                </a:solidFill>
              </a:rPr>
              <a:t>Tem muitas vantagens, desafios para a implantação e riscos.</a:t>
            </a:r>
            <a:endParaRPr lang="pt-BR" sz="2400" b="1" dirty="0"/>
          </a:p>
        </p:txBody>
      </p:sp>
      <p:sp>
        <p:nvSpPr>
          <p:cNvPr id="3" name="AutoShape 4" descr="Image result for lula na sbp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Image result for lula na sbp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8" descr="Image result for lula na sbp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0" descr="Image resul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22366" cy="5368973"/>
          </a:xfrm>
          <a:prstGeom prst="rect">
            <a:avLst/>
          </a:prstGeom>
        </p:spPr>
      </p:pic>
      <p:pic>
        <p:nvPicPr>
          <p:cNvPr id="9" name="Picture 2" descr="http://psd.org.br/wp-content/uploads/2018/02/Marco-Legal-de-Ciencia-e-Tecnolog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23" y="2033515"/>
            <a:ext cx="4401404" cy="293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447254" y="465138"/>
            <a:ext cx="4788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Construção do Marco Legal da CT&amp;I</a:t>
            </a:r>
          </a:p>
          <a:p>
            <a:pPr algn="ctr"/>
            <a:r>
              <a:rPr lang="pt-BR" sz="2400" b="1" dirty="0" smtClean="0"/>
              <a:t>10 anos de ações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7735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errabrasilis.org.br/ecotecadigital/images/abook/capa/1sem2015/junho/Livro%20Azu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0" y="273546"/>
            <a:ext cx="6563852" cy="692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140692" y="0"/>
            <a:ext cx="484414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DESAFIO 5</a:t>
            </a:r>
          </a:p>
          <a:p>
            <a:pPr algn="ctr"/>
            <a:endParaRPr lang="pt-BR" sz="32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rgbClr val="FF0000"/>
                </a:solidFill>
              </a:rPr>
              <a:t>PROJETO DE NAÇÃO</a:t>
            </a:r>
          </a:p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rgbClr val="FF0000"/>
                </a:solidFill>
              </a:rPr>
              <a:t>GRANDES PROGRAMAS </a:t>
            </a:r>
          </a:p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rgbClr val="FF0000"/>
                </a:solidFill>
              </a:rPr>
              <a:t>MOBILIZADOES NACIONAIS</a:t>
            </a:r>
            <a:endParaRPr lang="pt-BR" sz="32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EstratÃ©gia Nacional de CiÃªncia, Tecnologia e InovaÃ§Ã£o - ENCTI 2016 â 2022: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068" y="3293209"/>
            <a:ext cx="3149394" cy="32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11" y="0"/>
            <a:ext cx="5740224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039" y="0"/>
            <a:ext cx="5136752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3038" y="2511188"/>
            <a:ext cx="59665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/>
              <a:t>POR UMA AMAZÔNIA SUSTENTÁVEL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242609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607" y="0"/>
            <a:ext cx="5749393" cy="6858000"/>
          </a:xfrm>
          <a:prstGeom prst="rect">
            <a:avLst/>
          </a:prstGeom>
        </p:spPr>
      </p:pic>
      <p:pic>
        <p:nvPicPr>
          <p:cNvPr id="8194" name="Picture 2" descr="http://www.terrabrasilis.org.br/ecotecadigital/images/abook/capa/1sem2015/junho/Livro%20Azu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6" y="1446663"/>
            <a:ext cx="5016045" cy="529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17320" y="300251"/>
            <a:ext cx="57944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/>
              <a:t>MAR E OCEANO (AMAZÔNIA AZUL)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7445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CaixaDeTexto 13"/>
          <p:cNvSpPr txBox="1">
            <a:spLocks noChangeArrowheads="1"/>
          </p:cNvSpPr>
          <p:nvPr/>
        </p:nvSpPr>
        <p:spPr bwMode="auto">
          <a:xfrm>
            <a:off x="2022475" y="595668"/>
            <a:ext cx="814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/>
              <a:t>Temas de interesse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783632" y="5916423"/>
            <a:ext cx="692369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INTERESSE GRANDE (DECLARADO) POR C&amp;T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INTERESSE MAIOR ENTRE OS MAIS JOVENS</a:t>
            </a:r>
            <a:endParaRPr lang="es-VE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23559" name="Gráfico 6"/>
          <p:cNvGraphicFramePr>
            <a:graphicFrameLocks/>
          </p:cNvGraphicFramePr>
          <p:nvPr>
            <p:extLst/>
          </p:nvPr>
        </p:nvGraphicFramePr>
        <p:xfrm>
          <a:off x="1452563" y="1057630"/>
          <a:ext cx="9286875" cy="478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Chart" r:id="rId4" imgW="9297206" imgH="4791871" progId="Excel.Chart.8">
                  <p:embed/>
                </p:oleObj>
              </mc:Choice>
              <mc:Fallback>
                <p:oleObj name="Chart" r:id="rId4" imgW="9297206" imgH="479187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563" y="1057630"/>
                        <a:ext cx="9286875" cy="478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95438" y="0"/>
            <a:ext cx="9144000" cy="477054"/>
          </a:xfrm>
          <a:prstGeom prst="rect">
            <a:avLst/>
          </a:prstGeom>
          <a:solidFill>
            <a:srgbClr val="27777D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Percepção pública da Ciência e Tecnologia no Brasil</a:t>
            </a:r>
          </a:p>
        </p:txBody>
      </p:sp>
    </p:spTree>
    <p:extLst>
      <p:ext uri="{BB962C8B-B14F-4D97-AF65-F5344CB8AC3E}">
        <p14:creationId xmlns:p14="http://schemas.microsoft.com/office/powerpoint/2010/main" val="1577404326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25"/>
          <p:cNvSpPr>
            <a:spLocks noChangeArrowheads="1"/>
          </p:cNvSpPr>
          <p:nvPr/>
        </p:nvSpPr>
        <p:spPr bwMode="auto">
          <a:xfrm>
            <a:off x="2830260" y="854887"/>
            <a:ext cx="9144000" cy="21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15000"/>
              </a:lnSpc>
              <a:buSzPts val="1100"/>
              <a:tabLst>
                <a:tab pos="180340" algn="l"/>
              </a:tabLst>
            </a:pPr>
            <a:r>
              <a:rPr lang="pt-BR" b="1" cap="small" dirty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Q64. </a:t>
            </a: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Sabendo que os recursos de qualquer governo são limitados, e que gastar mais com alguma coisa significa ter que gastar menos com outras, você acredita que o Governo deveria aumentar, manter ou diminuir os investimentos em investigação científica e tecnológica nos próximos anos?  </a:t>
            </a:r>
          </a:p>
          <a:p>
            <a:pPr algn="just">
              <a:lnSpc>
                <a:spcPct val="115000"/>
              </a:lnSpc>
              <a:buSzPts val="1100"/>
              <a:tabLst>
                <a:tab pos="180340" algn="l"/>
              </a:tabLst>
            </a:pPr>
            <a:endParaRPr lang="pt-BR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t-BR" b="1" cap="small" dirty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/>
          </p:nvPr>
        </p:nvGraphicFramePr>
        <p:xfrm>
          <a:off x="2830260" y="2060848"/>
          <a:ext cx="734481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tângulo 1"/>
          <p:cNvSpPr/>
          <p:nvPr/>
        </p:nvSpPr>
        <p:spPr>
          <a:xfrm>
            <a:off x="6850717" y="3687320"/>
            <a:ext cx="5004048" cy="262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 3% consideram que deveriam diminuir, contra 12% nos EUA. Na Argentina a porcentagem dos que defendem mais recursos para a C&amp;T alcança 63%, na Suécia, Espanha e França está em 40%, e cai para cerca de 25% na Alemanha e no UK. Uma parcela significativa da população destes países acha que os investimentos em pesquisa devem ser mantidos como estão.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830260" y="0"/>
            <a:ext cx="9144000" cy="477054"/>
          </a:xfrm>
          <a:prstGeom prst="rect">
            <a:avLst/>
          </a:prstGeom>
          <a:solidFill>
            <a:srgbClr val="27777D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Percepção pública da Ciência e Tecnologia no Brasil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034"/>
            <a:ext cx="2710406" cy="29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spcAft>
                <a:spcPts val="0"/>
              </a:spcAft>
            </a:pPr>
            <a:r>
              <a:rPr lang="pt-BR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 DE 2018 (PLOA)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cenário para 2018 é ainda mais catastrófico. O recurso para OCC no MCTIC, no PLOA 2018, </a:t>
            </a: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 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apenas R$ 2,7 </a:t>
            </a: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bilhões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passou para R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4,6 bi. Foi contingenciado em R$ 0,5 bi, passando para R$ 4,1 bi (R$ 3,4 bi para CT&amp;I).</a:t>
            </a:r>
            <a:endParaRPr lang="pt-BR" sz="1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do FNDCT para operações não reembolsáveis serão R$ </a:t>
            </a: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650 milhões. R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$ 4,5 bilhões </a:t>
            </a: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serão 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arrecadados pelo Fundo em 2018. </a:t>
            </a:r>
            <a:endParaRPr lang="pt-BR" sz="1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 da Capes sofreu redução de 2</a:t>
            </a:r>
            <a:r>
              <a:rPr lang="pt-B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2%.</a:t>
            </a:r>
          </a:p>
        </p:txBody>
      </p:sp>
    </p:spTree>
    <p:extLst>
      <p:ext uri="{BB962C8B-B14F-4D97-AF65-F5344CB8AC3E}">
        <p14:creationId xmlns:p14="http://schemas.microsoft.com/office/powerpoint/2010/main" val="37719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12192000" cy="7130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CARTA </a:t>
            </a:r>
            <a:r>
              <a:rPr lang="pt-BR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DAS ENTIDADES </a:t>
            </a:r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CIENTÍFICAS AOS PARLAMENTARES BRASILEIROS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pt-BR" sz="1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/>
              <a:t>É muito grave a situação da ciência e tecnologia no País. O contingenciamento de recursos, em 2017, produziu uma redução drástica nos recursos para a CT&amp;I e </a:t>
            </a:r>
            <a:r>
              <a:rPr lang="pt-BR" sz="2400" b="1" dirty="0" smtClean="0"/>
              <a:t>universidades </a:t>
            </a:r>
            <a:r>
              <a:rPr lang="pt-BR" sz="2400" b="1" dirty="0"/>
              <a:t>públicas</a:t>
            </a:r>
            <a:r>
              <a:rPr lang="pt-BR" sz="2400" b="1" dirty="0" smtClean="0"/>
              <a:t>.</a:t>
            </a:r>
            <a:endParaRPr lang="pt-BR" sz="1000" b="1" dirty="0" smtClean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A </a:t>
            </a:r>
            <a:r>
              <a:rPr lang="pt-BR" sz="2400" b="1" dirty="0"/>
              <a:t>proposta para o Orçamento de 2018, com recursos ainda mais baixos para </a:t>
            </a:r>
            <a:r>
              <a:rPr lang="pt-BR" sz="2400" b="1" dirty="0" smtClean="0"/>
              <a:t>CT&amp;I</a:t>
            </a:r>
            <a:r>
              <a:rPr lang="pt-BR" sz="2400" b="1" dirty="0"/>
              <a:t>, ameaça seriamente a própria sobrevivência da </a:t>
            </a:r>
            <a:r>
              <a:rPr lang="pt-BR" sz="2400" b="1" dirty="0" smtClean="0"/>
              <a:t>C&amp;T brasileira</a:t>
            </a:r>
            <a:r>
              <a:rPr lang="pt-BR" sz="2400" b="1" dirty="0"/>
              <a:t> </a:t>
            </a:r>
            <a:r>
              <a:rPr lang="pt-BR" sz="2400" b="1" dirty="0" smtClean="0"/>
              <a:t>e </a:t>
            </a:r>
            <a:r>
              <a:rPr lang="pt-BR" sz="2400" b="1" dirty="0"/>
              <a:t>o futuro do País e sua soberania</a:t>
            </a:r>
            <a:r>
              <a:rPr lang="pt-BR" sz="2400" b="1" dirty="0" smtClean="0"/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investimento em CT&amp;I é essencial para garantir o aumento do PIB em períodos de </a:t>
            </a:r>
            <a:r>
              <a:rPr lang="pt-BR" sz="2400" b="1" dirty="0" smtClean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recessão. </a:t>
            </a:r>
            <a:r>
              <a:rPr lang="pt-BR" sz="2400" b="1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é notável o retorno que o investimento em C&amp;T já proporcionou ao Brasil</a:t>
            </a:r>
            <a:r>
              <a:rPr lang="pt-BR" sz="2400" b="1" dirty="0" smtClean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pt-BR" sz="2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Nós</a:t>
            </a:r>
            <a:r>
              <a:rPr lang="pt-BR" sz="2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entidades representativas das comunidades científica, tecnológica e acadêmica </a:t>
            </a:r>
            <a:endParaRPr lang="pt-BR" sz="26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pt-BR" sz="2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2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dos sistemas estaduais de CT&amp;I, alertamos os parlamentares brasileiros sobre </a:t>
            </a:r>
            <a:endParaRPr lang="pt-BR" sz="26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pt-BR" sz="2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pt-BR" sz="2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graves consequências que advirão para a sociedade brasileira caso os recursos </a:t>
            </a:r>
            <a:endParaRPr lang="pt-BR" sz="26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pt-BR" sz="2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pt-BR" sz="2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CT&amp;I sejam mantidos neste patamar extremamente baixo.</a:t>
            </a:r>
          </a:p>
        </p:txBody>
      </p:sp>
    </p:spTree>
    <p:extLst>
      <p:ext uri="{BB962C8B-B14F-4D97-AF65-F5344CB8AC3E}">
        <p14:creationId xmlns:p14="http://schemas.microsoft.com/office/powerpoint/2010/main" val="18987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6" y="0"/>
            <a:ext cx="12196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"/>
            <a:ext cx="12192000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u="sng" dirty="0">
                <a:latin typeface="Calibri" panose="020F0502020204030204" pitchFamily="34" charset="0"/>
              </a:rPr>
              <a:t>Retorno que o investimento em C&amp;T já proporcionou ao Brasil </a:t>
            </a:r>
          </a:p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b="1" u="sng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b="1" u="sng" dirty="0">
                <a:latin typeface="Calibri" panose="020F0502020204030204" pitchFamily="34" charset="0"/>
              </a:rPr>
              <a:t>Universidades públicas e EMBRAPA: processo de fixação do </a:t>
            </a:r>
            <a:r>
              <a:rPr lang="pt-BR" sz="2200" b="1" u="sng" dirty="0" smtClean="0">
                <a:latin typeface="Calibri" panose="020F0502020204030204" pitchFamily="34" charset="0"/>
              </a:rPr>
              <a:t>nitrogênio (por </a:t>
            </a:r>
            <a:r>
              <a:rPr lang="pt-BR" sz="2200" b="1" u="sng" dirty="0">
                <a:latin typeface="Calibri" panose="020F0502020204030204" pitchFamily="34" charset="0"/>
              </a:rPr>
              <a:t>meio de </a:t>
            </a:r>
            <a:r>
              <a:rPr lang="pt-BR" sz="2200" b="1" u="sng" dirty="0" smtClean="0">
                <a:latin typeface="Calibri" panose="020F0502020204030204" pitchFamily="34" charset="0"/>
              </a:rPr>
              <a:t>bactérias): E</a:t>
            </a:r>
            <a:r>
              <a:rPr lang="pt-BR" sz="2200" b="1" dirty="0" smtClean="0">
                <a:latin typeface="Calibri" panose="020F0502020204030204" pitchFamily="34" charset="0"/>
              </a:rPr>
              <a:t>liminação de </a:t>
            </a:r>
            <a:r>
              <a:rPr lang="pt-BR" sz="2200" b="1" dirty="0">
                <a:latin typeface="Calibri" panose="020F0502020204030204" pitchFamily="34" charset="0"/>
              </a:rPr>
              <a:t>adubos nitrogenados e </a:t>
            </a:r>
            <a:r>
              <a:rPr lang="pt-BR" sz="2200" b="1" dirty="0" smtClean="0">
                <a:latin typeface="Calibri" panose="020F0502020204030204" pitchFamily="34" charset="0"/>
              </a:rPr>
              <a:t>aumento grande na produtividade </a:t>
            </a:r>
            <a:r>
              <a:rPr lang="pt-BR" sz="2200" b="1" dirty="0">
                <a:latin typeface="Calibri" panose="020F0502020204030204" pitchFamily="34" charset="0"/>
              </a:rPr>
              <a:t>da soja: </a:t>
            </a:r>
            <a:r>
              <a:rPr lang="pt-BR" sz="2200" b="1" dirty="0" smtClean="0">
                <a:latin typeface="Calibri" panose="020F0502020204030204" pitchFamily="34" charset="0"/>
              </a:rPr>
              <a:t> R$ 15 bilhões/ano.</a:t>
            </a:r>
          </a:p>
          <a:p>
            <a:pPr>
              <a:lnSpc>
                <a:spcPct val="150000"/>
              </a:lnSpc>
            </a:pPr>
            <a:r>
              <a:rPr lang="pt-BR" sz="1200" b="1" dirty="0" smtClean="0">
                <a:latin typeface="Calibri" panose="020F0502020204030204" pitchFamily="34" charset="0"/>
              </a:rPr>
              <a:t> </a:t>
            </a:r>
            <a:endParaRPr lang="pt-BR" sz="12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b="1" dirty="0">
                <a:latin typeface="Calibri" panose="020F0502020204030204" pitchFamily="34" charset="0"/>
              </a:rPr>
              <a:t>Petrobras e laboratórios em universidades: </a:t>
            </a:r>
            <a:r>
              <a:rPr lang="pt-BR" sz="2200" b="1" u="sng" dirty="0">
                <a:latin typeface="Calibri" panose="020F0502020204030204" pitchFamily="34" charset="0"/>
              </a:rPr>
              <a:t>exploração de petróleo em águas profundas e pelo êxito do </a:t>
            </a:r>
            <a:r>
              <a:rPr lang="pt-BR" sz="2200" b="1" u="sng" dirty="0" err="1">
                <a:latin typeface="Calibri" panose="020F0502020204030204" pitchFamily="34" charset="0"/>
              </a:rPr>
              <a:t>Pré</a:t>
            </a:r>
            <a:r>
              <a:rPr lang="pt-BR" sz="2200" b="1" u="sng" dirty="0">
                <a:latin typeface="Calibri" panose="020F0502020204030204" pitchFamily="34" charset="0"/>
              </a:rPr>
              <a:t>-Sal </a:t>
            </a:r>
            <a:r>
              <a:rPr lang="pt-BR" sz="2200" b="1" dirty="0">
                <a:latin typeface="Calibri" panose="020F0502020204030204" pitchFamily="34" charset="0"/>
              </a:rPr>
              <a:t>(47% da produção).  60 bilhões de </a:t>
            </a:r>
            <a:r>
              <a:rPr lang="pt-BR" sz="2200" b="1" dirty="0" smtClean="0">
                <a:latin typeface="Calibri" panose="020F0502020204030204" pitchFamily="34" charset="0"/>
              </a:rPr>
              <a:t>reais/ano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b="1" dirty="0">
                <a:latin typeface="Calibri" panose="020F0502020204030204" pitchFamily="34" charset="0"/>
              </a:rPr>
              <a:t>E</a:t>
            </a:r>
            <a:r>
              <a:rPr lang="pt-BR" sz="2200" b="1" u="sng" dirty="0">
                <a:latin typeface="Calibri" panose="020F0502020204030204" pitchFamily="34" charset="0"/>
              </a:rPr>
              <a:t>mpresas de forte protagonismo internacional</a:t>
            </a:r>
            <a:r>
              <a:rPr lang="pt-BR" sz="2200" b="1" dirty="0">
                <a:latin typeface="Calibri" panose="020F0502020204030204" pitchFamily="34" charset="0"/>
              </a:rPr>
              <a:t>, como a EMBRAER (carteira de  </a:t>
            </a:r>
            <a:r>
              <a:rPr lang="pt-BR" sz="2200" b="1" dirty="0" smtClean="0">
                <a:latin typeface="Calibri" panose="020F0502020204030204" pitchFamily="34" charset="0"/>
              </a:rPr>
              <a:t>US </a:t>
            </a:r>
            <a:r>
              <a:rPr lang="pt-BR" sz="2200" b="1" dirty="0">
                <a:latin typeface="Calibri" panose="020F0502020204030204" pitchFamily="34" charset="0"/>
              </a:rPr>
              <a:t>$ 20 bi) , a EMBRACO e a </a:t>
            </a:r>
            <a:r>
              <a:rPr lang="pt-BR" sz="2200" b="1" dirty="0" smtClean="0">
                <a:latin typeface="Calibri" panose="020F0502020204030204" pitchFamily="34" charset="0"/>
              </a:rPr>
              <a:t>WEG [universidades </a:t>
            </a:r>
            <a:r>
              <a:rPr lang="pt-BR" sz="2200" b="1" dirty="0">
                <a:latin typeface="Calibri" panose="020F0502020204030204" pitchFamily="34" charset="0"/>
              </a:rPr>
              <a:t>públicas: formação e </a:t>
            </a:r>
            <a:r>
              <a:rPr lang="pt-BR" sz="2200" b="1" dirty="0" smtClean="0">
                <a:latin typeface="Calibri" panose="020F0502020204030204" pitchFamily="34" charset="0"/>
              </a:rPr>
              <a:t>inovação].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b="1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Saúde pública: melhoria </a:t>
            </a:r>
            <a:r>
              <a:rPr lang="pt-BR" sz="2200" b="1" dirty="0">
                <a:latin typeface="Calibri" panose="020F0502020204030204" pitchFamily="34" charset="0"/>
              </a:rPr>
              <a:t>da qualidade de vida dos </a:t>
            </a:r>
            <a:r>
              <a:rPr lang="pt-BR" sz="2200" b="1" dirty="0" smtClean="0">
                <a:latin typeface="Calibri" panose="020F0502020204030204" pitchFamily="34" charset="0"/>
              </a:rPr>
              <a:t>brasileiros, </a:t>
            </a:r>
            <a:r>
              <a:rPr lang="pt-BR" sz="2200" b="1" dirty="0">
                <a:latin typeface="Calibri" panose="020F0502020204030204" pitchFamily="34" charset="0"/>
              </a:rPr>
              <a:t>com o </a:t>
            </a:r>
            <a:r>
              <a:rPr lang="pt-BR" sz="2200" b="1" u="sng" dirty="0">
                <a:latin typeface="Calibri" panose="020F0502020204030204" pitchFamily="34" charset="0"/>
              </a:rPr>
              <a:t>enfrentamento de epidemias emergentes e o aumento da expectativa de vida dos brasileiros (4 </a:t>
            </a:r>
            <a:r>
              <a:rPr lang="pt-BR" sz="2200" b="1" u="sng" dirty="0" smtClean="0">
                <a:latin typeface="Calibri" panose="020F0502020204030204" pitchFamily="34" charset="0"/>
              </a:rPr>
              <a:t>anos/década</a:t>
            </a:r>
            <a:r>
              <a:rPr lang="pt-BR" sz="2200" b="1" u="sng" dirty="0">
                <a:latin typeface="Calibri" panose="020F0502020204030204" pitchFamily="34" charset="0"/>
              </a:rPr>
              <a:t>). </a:t>
            </a:r>
            <a:endParaRPr lang="pt-BR" sz="2200" b="1" u="sng" dirty="0" smtClean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2200" b="1" dirty="0">
                <a:latin typeface="Calibri" panose="020F0502020204030204" pitchFamily="34" charset="0"/>
              </a:rPr>
              <a:t> </a:t>
            </a:r>
            <a:r>
              <a:rPr lang="pt-BR" sz="2200" b="1" dirty="0" smtClean="0">
                <a:latin typeface="Calibri" panose="020F0502020204030204" pitchFamily="34" charset="0"/>
              </a:rPr>
              <a:t>    </a:t>
            </a:r>
            <a:r>
              <a:rPr lang="pt-BR" sz="2200" b="1" dirty="0">
                <a:latin typeface="Calibri" panose="020F0502020204030204" pitchFamily="34" charset="0"/>
              </a:rPr>
              <a:t>L</a:t>
            </a:r>
            <a:r>
              <a:rPr lang="pt-BR" sz="2200" b="1" dirty="0" smtClean="0">
                <a:latin typeface="Calibri" panose="020F0502020204030204" pitchFamily="34" charset="0"/>
              </a:rPr>
              <a:t>igação </a:t>
            </a:r>
            <a:r>
              <a:rPr lang="pt-BR" sz="2200" b="1" dirty="0">
                <a:latin typeface="Calibri" panose="020F0502020204030204" pitchFamily="34" charset="0"/>
              </a:rPr>
              <a:t>entre o vírus </a:t>
            </a:r>
            <a:r>
              <a:rPr lang="pt-BR" sz="2200" b="1" dirty="0" err="1">
                <a:latin typeface="Calibri" panose="020F0502020204030204" pitchFamily="34" charset="0"/>
              </a:rPr>
              <a:t>Z</a:t>
            </a:r>
            <a:r>
              <a:rPr lang="pt-BR" sz="2200" b="1" dirty="0" err="1" smtClean="0">
                <a:latin typeface="Calibri" panose="020F0502020204030204" pitchFamily="34" charset="0"/>
              </a:rPr>
              <a:t>ika</a:t>
            </a:r>
            <a:r>
              <a:rPr lang="pt-BR" sz="2200" b="1" dirty="0" smtClean="0">
                <a:latin typeface="Calibri" panose="020F0502020204030204" pitchFamily="34" charset="0"/>
              </a:rPr>
              <a:t> </a:t>
            </a:r>
            <a:r>
              <a:rPr lang="pt-BR" sz="2200" b="1" dirty="0">
                <a:latin typeface="Calibri" panose="020F0502020204030204" pitchFamily="34" charset="0"/>
              </a:rPr>
              <a:t>e a </a:t>
            </a:r>
            <a:r>
              <a:rPr lang="pt-BR" sz="2200" b="1" dirty="0" smtClean="0">
                <a:latin typeface="Calibri" panose="020F0502020204030204" pitchFamily="34" charset="0"/>
              </a:rPr>
              <a:t>microcefalia: trabalho pioneiro </a:t>
            </a:r>
            <a:r>
              <a:rPr lang="pt-BR" sz="2200" b="1" dirty="0">
                <a:latin typeface="Calibri" panose="020F0502020204030204" pitchFamily="34" charset="0"/>
              </a:rPr>
              <a:t>de pesquisadores brasileiros.</a:t>
            </a:r>
          </a:p>
        </p:txBody>
      </p:sp>
    </p:spTree>
    <p:extLst>
      <p:ext uri="{BB962C8B-B14F-4D97-AF65-F5344CB8AC3E}">
        <p14:creationId xmlns:p14="http://schemas.microsoft.com/office/powerpoint/2010/main" val="8799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89" y="563088"/>
            <a:ext cx="5683383" cy="571862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204" cy="34224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28" y="2872853"/>
            <a:ext cx="4606381" cy="39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5595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869680" y="3102800"/>
            <a:ext cx="44173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</a:rPr>
              <a:t>Nobel de </a:t>
            </a:r>
            <a:r>
              <a:rPr lang="pt-BR" sz="1600" b="1" dirty="0" smtClean="0">
                <a:solidFill>
                  <a:srgbClr val="000000"/>
                </a:solidFill>
              </a:rPr>
              <a:t>Fisiologia e Medicina:</a:t>
            </a:r>
            <a:endParaRPr lang="pt-BR" sz="1600" b="1" dirty="0">
              <a:solidFill>
                <a:srgbClr val="000000"/>
              </a:solidFill>
            </a:endParaRPr>
          </a:p>
          <a:p>
            <a:r>
              <a:rPr lang="pt-BR" sz="1600" b="1" dirty="0">
                <a:solidFill>
                  <a:srgbClr val="000000"/>
                </a:solidFill>
              </a:rPr>
              <a:t>Harold Varmus (1989)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Jules Hoffman (2011)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Tim Hunt (2001)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Torsten Wiesel (1981) </a:t>
            </a:r>
          </a:p>
          <a:p>
            <a:endParaRPr lang="pt-BR" sz="1600" b="1" dirty="0" smtClean="0">
              <a:solidFill>
                <a:srgbClr val="000000"/>
              </a:solidFill>
            </a:endParaRPr>
          </a:p>
          <a:p>
            <a:r>
              <a:rPr lang="pt-BR" sz="1600" b="1" dirty="0" smtClean="0">
                <a:solidFill>
                  <a:srgbClr val="000000"/>
                </a:solidFill>
              </a:rPr>
              <a:t>Nobel </a:t>
            </a:r>
            <a:r>
              <a:rPr lang="pt-BR" sz="1600" b="1" dirty="0">
                <a:solidFill>
                  <a:srgbClr val="000000"/>
                </a:solidFill>
              </a:rPr>
              <a:t>de </a:t>
            </a:r>
            <a:r>
              <a:rPr lang="pt-BR" sz="1600" b="1" dirty="0" smtClean="0">
                <a:solidFill>
                  <a:srgbClr val="000000"/>
                </a:solidFill>
              </a:rPr>
              <a:t>Química:</a:t>
            </a:r>
            <a:endParaRPr lang="pt-BR" sz="1600" b="1" dirty="0">
              <a:solidFill>
                <a:srgbClr val="000000"/>
              </a:solidFill>
            </a:endParaRPr>
          </a:p>
          <a:p>
            <a:r>
              <a:rPr lang="pt-BR" sz="1600" b="1" dirty="0">
                <a:solidFill>
                  <a:srgbClr val="000000"/>
                </a:solidFill>
              </a:rPr>
              <a:t>Martin </a:t>
            </a:r>
            <a:r>
              <a:rPr lang="pt-BR" sz="1600" b="1" dirty="0" err="1">
                <a:solidFill>
                  <a:srgbClr val="000000"/>
                </a:solidFill>
              </a:rPr>
              <a:t>Chalfie</a:t>
            </a:r>
            <a:r>
              <a:rPr lang="pt-BR" sz="1600" b="1" dirty="0">
                <a:solidFill>
                  <a:srgbClr val="000000"/>
                </a:solidFill>
              </a:rPr>
              <a:t> (2008)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Johann Deisenhofer (1988)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Robert Huber (1988)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Ada </a:t>
            </a:r>
            <a:r>
              <a:rPr lang="pt-BR" sz="1600" b="1" dirty="0" err="1">
                <a:solidFill>
                  <a:srgbClr val="000000"/>
                </a:solidFill>
              </a:rPr>
              <a:t>Yonath</a:t>
            </a:r>
            <a:r>
              <a:rPr lang="pt-BR" sz="1600" b="1" dirty="0">
                <a:solidFill>
                  <a:srgbClr val="000000"/>
                </a:solidFill>
              </a:rPr>
              <a:t> (2009)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Dan </a:t>
            </a:r>
            <a:r>
              <a:rPr lang="pt-BR" sz="1600" b="1" dirty="0" err="1">
                <a:solidFill>
                  <a:srgbClr val="000000"/>
                </a:solidFill>
              </a:rPr>
              <a:t>Shechtmann</a:t>
            </a:r>
            <a:r>
              <a:rPr lang="pt-BR" sz="1600" b="1" dirty="0">
                <a:solidFill>
                  <a:srgbClr val="000000"/>
                </a:solidFill>
              </a:rPr>
              <a:t> (2011)</a:t>
            </a:r>
          </a:p>
          <a:p>
            <a:r>
              <a:rPr lang="pt-BR" sz="1600" b="1" dirty="0" err="1">
                <a:solidFill>
                  <a:srgbClr val="000000"/>
                </a:solidFill>
              </a:rPr>
              <a:t>Venkatraman</a:t>
            </a:r>
            <a:r>
              <a:rPr lang="pt-BR" sz="1600" b="1" dirty="0">
                <a:solidFill>
                  <a:srgbClr val="000000"/>
                </a:solidFill>
              </a:rPr>
              <a:t> </a:t>
            </a:r>
            <a:r>
              <a:rPr lang="pt-BR" sz="1600" b="1" dirty="0" err="1">
                <a:solidFill>
                  <a:srgbClr val="000000"/>
                </a:solidFill>
              </a:rPr>
              <a:t>Ramakrishnan</a:t>
            </a:r>
            <a:r>
              <a:rPr lang="pt-BR" sz="1600" b="1" dirty="0">
                <a:solidFill>
                  <a:srgbClr val="000000"/>
                </a:solidFill>
              </a:rPr>
              <a:t> (2009)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Jean-Marie Lehn (1987)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Yuan Lee (1986) </a:t>
            </a:r>
          </a:p>
        </p:txBody>
      </p:sp>
      <p:sp>
        <p:nvSpPr>
          <p:cNvPr id="4" name="Retângulo 3"/>
          <p:cNvSpPr/>
          <p:nvPr/>
        </p:nvSpPr>
        <p:spPr>
          <a:xfrm>
            <a:off x="7869679" y="55812"/>
            <a:ext cx="37622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</a:rPr>
              <a:t>Nobel de </a:t>
            </a:r>
            <a:r>
              <a:rPr lang="pt-BR" sz="1600" b="1" dirty="0" smtClean="0">
                <a:solidFill>
                  <a:srgbClr val="000000"/>
                </a:solidFill>
              </a:rPr>
              <a:t>Física:</a:t>
            </a:r>
            <a:endParaRPr lang="pt-BR" sz="1600" b="1" dirty="0">
              <a:solidFill>
                <a:srgbClr val="000000"/>
              </a:solidFill>
            </a:endParaRPr>
          </a:p>
          <a:p>
            <a:r>
              <a:rPr lang="pt-BR" sz="1600" b="1" dirty="0">
                <a:solidFill>
                  <a:srgbClr val="000000"/>
                </a:solidFill>
              </a:rPr>
              <a:t>Albert </a:t>
            </a:r>
            <a:r>
              <a:rPr lang="pt-BR" sz="1600" b="1" dirty="0" err="1">
                <a:solidFill>
                  <a:srgbClr val="000000"/>
                </a:solidFill>
              </a:rPr>
              <a:t>Fert</a:t>
            </a:r>
            <a:r>
              <a:rPr lang="pt-BR" sz="1600" b="1" dirty="0">
                <a:solidFill>
                  <a:srgbClr val="000000"/>
                </a:solidFill>
              </a:rPr>
              <a:t> (2007)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David Gross (2004)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Serge </a:t>
            </a:r>
            <a:r>
              <a:rPr lang="pt-BR" sz="1600" b="1" dirty="0" err="1">
                <a:solidFill>
                  <a:srgbClr val="000000"/>
                </a:solidFill>
              </a:rPr>
              <a:t>Haroche</a:t>
            </a:r>
            <a:r>
              <a:rPr lang="pt-BR" sz="1600" b="1" dirty="0">
                <a:solidFill>
                  <a:srgbClr val="000000"/>
                </a:solidFill>
              </a:rPr>
              <a:t> (2012)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Claude Cohen-Tannoudji (1977)</a:t>
            </a:r>
          </a:p>
          <a:p>
            <a:r>
              <a:rPr lang="pt-BR" sz="1600" b="1" dirty="0" err="1">
                <a:solidFill>
                  <a:srgbClr val="000000"/>
                </a:solidFill>
              </a:rPr>
              <a:t>Andre</a:t>
            </a:r>
            <a:r>
              <a:rPr lang="pt-BR" sz="1600" b="1" dirty="0">
                <a:solidFill>
                  <a:srgbClr val="000000"/>
                </a:solidFill>
              </a:rPr>
              <a:t> </a:t>
            </a:r>
            <a:r>
              <a:rPr lang="pt-BR" sz="1600" b="1" dirty="0" err="1">
                <a:solidFill>
                  <a:srgbClr val="000000"/>
                </a:solidFill>
              </a:rPr>
              <a:t>Geim</a:t>
            </a:r>
            <a:r>
              <a:rPr lang="pt-BR" sz="1600" b="1" dirty="0">
                <a:solidFill>
                  <a:srgbClr val="000000"/>
                </a:solidFill>
              </a:rPr>
              <a:t> (2010)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Robert Laughlin (1998)</a:t>
            </a:r>
          </a:p>
          <a:p>
            <a:r>
              <a:rPr lang="pt-BR" sz="1600" b="1" dirty="0" err="1">
                <a:solidFill>
                  <a:srgbClr val="000000"/>
                </a:solidFill>
              </a:rPr>
              <a:t>Frederic</a:t>
            </a:r>
            <a:r>
              <a:rPr lang="pt-BR" sz="1600" b="1" dirty="0">
                <a:solidFill>
                  <a:srgbClr val="000000"/>
                </a:solidFill>
              </a:rPr>
              <a:t> </a:t>
            </a:r>
            <a:r>
              <a:rPr lang="pt-BR" sz="1600" b="1" dirty="0" err="1">
                <a:solidFill>
                  <a:srgbClr val="000000"/>
                </a:solidFill>
              </a:rPr>
              <a:t>Haldane</a:t>
            </a:r>
            <a:r>
              <a:rPr lang="pt-BR" sz="1600" b="1" dirty="0">
                <a:solidFill>
                  <a:srgbClr val="000000"/>
                </a:solidFill>
              </a:rPr>
              <a:t> (2016)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Klaus von Klitzing (1985)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Arthur </a:t>
            </a:r>
            <a:r>
              <a:rPr lang="pt-BR" sz="1600" b="1" dirty="0" err="1">
                <a:solidFill>
                  <a:srgbClr val="000000"/>
                </a:solidFill>
              </a:rPr>
              <a:t>McDonald</a:t>
            </a:r>
            <a:r>
              <a:rPr lang="pt-BR" sz="1600" b="1" dirty="0">
                <a:solidFill>
                  <a:srgbClr val="000000"/>
                </a:solidFill>
              </a:rPr>
              <a:t> (2015)</a:t>
            </a:r>
          </a:p>
          <a:p>
            <a:r>
              <a:rPr lang="pt-BR" sz="1600" b="1" dirty="0" err="1">
                <a:solidFill>
                  <a:srgbClr val="000000"/>
                </a:solidFill>
              </a:rPr>
              <a:t>Takaaki</a:t>
            </a:r>
            <a:r>
              <a:rPr lang="pt-BR" sz="1600" b="1" dirty="0">
                <a:solidFill>
                  <a:srgbClr val="000000"/>
                </a:solidFill>
              </a:rPr>
              <a:t> </a:t>
            </a:r>
            <a:r>
              <a:rPr lang="pt-BR" sz="1600" b="1" dirty="0" err="1">
                <a:solidFill>
                  <a:srgbClr val="000000"/>
                </a:solidFill>
              </a:rPr>
              <a:t>Kajita</a:t>
            </a:r>
            <a:r>
              <a:rPr lang="pt-BR" sz="1600" b="1" dirty="0">
                <a:solidFill>
                  <a:srgbClr val="000000"/>
                </a:solidFill>
              </a:rPr>
              <a:t> (2015)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Jerome Friedman (1990)</a:t>
            </a:r>
          </a:p>
        </p:txBody>
      </p:sp>
    </p:spTree>
    <p:extLst>
      <p:ext uri="{BB962C8B-B14F-4D97-AF65-F5344CB8AC3E}">
        <p14:creationId xmlns:p14="http://schemas.microsoft.com/office/powerpoint/2010/main" val="26480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1" y="-245659"/>
            <a:ext cx="6105518" cy="407034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1" y="3234519"/>
            <a:ext cx="6094958" cy="405338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" y="295084"/>
            <a:ext cx="6127163" cy="298886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637726" y="-2"/>
            <a:ext cx="2727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TESOUROMETRO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734" y="3283944"/>
            <a:ext cx="6868215" cy="41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s://scontent.fbfh4-1.fna.fbcdn.net/v/t35.0-12/22218083_10155794215529570_59742026_o.jpg?oh=db498d5c784738293c4cf595f7a197e1&amp;oe=59D6E9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15" y="0"/>
            <a:ext cx="4594486" cy="21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850708" y="40943"/>
            <a:ext cx="9170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Audiência pública no Congresso Nacional </a:t>
            </a:r>
            <a:endParaRPr lang="pt-BR" sz="2400" b="1" u="sng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10 </a:t>
            </a:r>
            <a:r>
              <a:rPr lang="pt-BR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de outubro, em Brasília:</a:t>
            </a:r>
          </a:p>
          <a:p>
            <a:pPr algn="ctr">
              <a:lnSpc>
                <a:spcPct val="150000"/>
              </a:lnSpc>
            </a:pPr>
            <a:r>
              <a:rPr lang="pt-BR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50 parlamentares</a:t>
            </a:r>
          </a:p>
          <a:p>
            <a:pPr algn="ctr">
              <a:lnSpc>
                <a:spcPct val="150000"/>
              </a:lnSpc>
            </a:pPr>
            <a:r>
              <a:rPr lang="pt-BR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70 entidades e representantes de instituições de pesquisa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918811"/>
            <a:ext cx="12091916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pt-BR" sz="24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entidades representativas das comunidades científica, tecnológica e acadêmica brasileiras e dos sistemas estaduais de CT&amp;I é nosso dever diante da sociedade brasileira alertar a todos os parlamentares e à população brasileira sobre a situação crítica da C&amp;T. </a:t>
            </a: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pt-BR" sz="24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responsabilidade dos parlamentares do Congresso Nacional, que representam o povo brasileiro, garantir a sobrevivência e a preservação do sistema nacional de CT&amp;I </a:t>
            </a:r>
            <a:r>
              <a:rPr lang="pt-BR" sz="2400" b="1" i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24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universidades públicas. </a:t>
            </a:r>
            <a:endParaRPr lang="pt-B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78" y="-631064"/>
            <a:ext cx="6251732" cy="416782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941"/>
            <a:ext cx="5927678" cy="427430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8367"/>
            <a:ext cx="5529050" cy="368603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18" y="3148367"/>
            <a:ext cx="6706681" cy="3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313901" y="0"/>
            <a:ext cx="12351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ESTRATÉGIA PARA 2018 -  </a:t>
            </a:r>
            <a:r>
              <a:rPr lang="pt-BR" sz="3200" b="1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CT&amp;I NO BRASIL</a:t>
            </a:r>
            <a:endParaRPr lang="pt-BR" sz="3200" dirty="0">
              <a:solidFill>
                <a:srgbClr val="000000"/>
              </a:solidFill>
              <a:effectLst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976353"/>
            <a:ext cx="12192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000" b="1" i="1" dirty="0">
                <a:latin typeface="Calibri" panose="020F0502020204030204" pitchFamily="34" charset="0"/>
                <a:ea typeface="Arial Unicode MS" panose="020B0604020202020204" pitchFamily="34" charset="-128"/>
              </a:rPr>
              <a:t>Academia Brasileira de </a:t>
            </a:r>
            <a:r>
              <a:rPr lang="pt-BR" sz="2000" b="1" i="1" dirty="0" smtClean="0">
                <a:latin typeface="Calibri" panose="020F0502020204030204" pitchFamily="34" charset="0"/>
                <a:ea typeface="Arial Unicode MS" panose="020B0604020202020204" pitchFamily="34" charset="-128"/>
              </a:rPr>
              <a:t>Ciências - ABC, Associação </a:t>
            </a:r>
            <a:r>
              <a:rPr lang="pt-BR" sz="2000" b="1" i="1" dirty="0">
                <a:latin typeface="Calibri" panose="020F0502020204030204" pitchFamily="34" charset="0"/>
                <a:ea typeface="Arial Unicode MS" panose="020B0604020202020204" pitchFamily="34" charset="-128"/>
              </a:rPr>
              <a:t>Nacional dos Dirigentes de Instituições Federais de Ensino Superior </a:t>
            </a:r>
            <a:r>
              <a:rPr lang="pt-BR" sz="2000" b="1" i="1" dirty="0" smtClean="0">
                <a:latin typeface="Calibri" panose="020F0502020204030204" pitchFamily="34" charset="0"/>
                <a:ea typeface="Arial Unicode MS" panose="020B0604020202020204" pitchFamily="34" charset="-128"/>
              </a:rPr>
              <a:t>- Andifes, Conselho </a:t>
            </a:r>
            <a:r>
              <a:rPr lang="pt-BR" sz="2000" b="1" i="1" dirty="0">
                <a:latin typeface="Calibri" panose="020F0502020204030204" pitchFamily="34" charset="0"/>
                <a:ea typeface="Arial Unicode MS" panose="020B0604020202020204" pitchFamily="34" charset="-128"/>
              </a:rPr>
              <a:t>Nacional das Fundações Estaduais de Amparo à Pesquisa </a:t>
            </a:r>
            <a:r>
              <a:rPr lang="pt-BR" sz="2000" b="1" i="1" dirty="0" smtClean="0">
                <a:latin typeface="Calibri" panose="020F0502020204030204" pitchFamily="34" charset="0"/>
                <a:ea typeface="Arial Unicode MS" panose="020B0604020202020204" pitchFamily="34" charset="-128"/>
              </a:rPr>
              <a:t>- </a:t>
            </a:r>
            <a:r>
              <a:rPr lang="pt-BR" sz="2000" b="1" i="1" dirty="0" err="1" smtClean="0">
                <a:latin typeface="Calibri" panose="020F0502020204030204" pitchFamily="34" charset="0"/>
                <a:ea typeface="Arial Unicode MS" panose="020B0604020202020204" pitchFamily="34" charset="-128"/>
              </a:rPr>
              <a:t>Confap</a:t>
            </a:r>
            <a:r>
              <a:rPr lang="pt-BR" sz="2000" b="1" i="1" dirty="0" smtClean="0">
                <a:latin typeface="Calibri" panose="020F0502020204030204" pitchFamily="34" charset="0"/>
                <a:ea typeface="Arial Unicode MS" panose="020B0604020202020204" pitchFamily="34" charset="-128"/>
              </a:rPr>
              <a:t>, Conselho </a:t>
            </a:r>
            <a:r>
              <a:rPr lang="pt-BR" sz="2000" b="1" i="1" dirty="0">
                <a:latin typeface="Calibri" panose="020F0502020204030204" pitchFamily="34" charset="0"/>
                <a:ea typeface="Arial Unicode MS" panose="020B0604020202020204" pitchFamily="34" charset="-128"/>
              </a:rPr>
              <a:t>Nacional de Secretários Estaduais para Assuntos de Ciência e Tecnologia </a:t>
            </a:r>
            <a:r>
              <a:rPr lang="pt-BR" sz="2000" b="1" i="1" dirty="0" smtClean="0">
                <a:latin typeface="Calibri" panose="020F0502020204030204" pitchFamily="34" charset="0"/>
                <a:ea typeface="Arial Unicode MS" panose="020B0604020202020204" pitchFamily="34" charset="-128"/>
              </a:rPr>
              <a:t>- </a:t>
            </a:r>
            <a:r>
              <a:rPr lang="pt-BR" sz="2000" b="1" i="1" dirty="0" err="1" smtClean="0">
                <a:latin typeface="Calibri" panose="020F0502020204030204" pitchFamily="34" charset="0"/>
                <a:ea typeface="Arial Unicode MS" panose="020B0604020202020204" pitchFamily="34" charset="-128"/>
              </a:rPr>
              <a:t>Consecti</a:t>
            </a:r>
            <a:r>
              <a:rPr lang="pt-BR" sz="2000" b="1" i="1" dirty="0" smtClean="0">
                <a:latin typeface="Calibri" panose="020F0502020204030204" pitchFamily="34" charset="0"/>
                <a:ea typeface="Arial Unicode MS" panose="020B0604020202020204" pitchFamily="34" charset="-128"/>
              </a:rPr>
              <a:t>, Fórum </a:t>
            </a:r>
            <a:r>
              <a:rPr lang="pt-BR" sz="2000" b="1" i="1" dirty="0">
                <a:latin typeface="Calibri" panose="020F0502020204030204" pitchFamily="34" charset="0"/>
                <a:ea typeface="Arial Unicode MS" panose="020B0604020202020204" pitchFamily="34" charset="-128"/>
              </a:rPr>
              <a:t>Nacional de Secretários Municipais da Área de Ciência e Tecnologia, </a:t>
            </a:r>
            <a:r>
              <a:rPr lang="pt-BR" sz="2000" b="1" i="1" dirty="0" smtClean="0">
                <a:latin typeface="Calibri" panose="020F0502020204030204" pitchFamily="34" charset="0"/>
                <a:ea typeface="Arial Unicode MS" panose="020B0604020202020204" pitchFamily="34" charset="-128"/>
              </a:rPr>
              <a:t>Sociedade </a:t>
            </a:r>
            <a:r>
              <a:rPr lang="pt-BR" sz="2000" b="1" i="1" dirty="0">
                <a:latin typeface="Calibri" panose="020F0502020204030204" pitchFamily="34" charset="0"/>
                <a:ea typeface="Arial Unicode MS" panose="020B0604020202020204" pitchFamily="34" charset="-128"/>
              </a:rPr>
              <a:t>Brasileira para o Progresso da Ciência </a:t>
            </a:r>
            <a:r>
              <a:rPr lang="pt-BR" sz="2000" b="1" i="1" dirty="0" smtClean="0">
                <a:latin typeface="Calibri" panose="020F0502020204030204" pitchFamily="34" charset="0"/>
                <a:ea typeface="Arial Unicode MS" panose="020B0604020202020204" pitchFamily="34" charset="-128"/>
              </a:rPr>
              <a:t>- SBPC ( + 142 sociedades científicas).</a:t>
            </a:r>
          </a:p>
          <a:p>
            <a:pPr algn="just">
              <a:spcAft>
                <a:spcPts val="0"/>
              </a:spcAft>
            </a:pPr>
            <a:endParaRPr lang="pt-BR" sz="2000" b="1" i="1" dirty="0" smtClean="0">
              <a:latin typeface="Calibri" panose="020F0502020204030204" pitchFamily="34" charset="0"/>
              <a:ea typeface="Arial Unicode MS" panose="020B0604020202020204" pitchFamily="34" charset="-128"/>
            </a:endParaRPr>
          </a:p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Times New Roman" panose="02020603050405020304" pitchFamily="18" charset="0"/>
                <a:ea typeface="Arial Unicode MS" panose="020B0604020202020204" pitchFamily="34" charset="-128"/>
              </a:rPr>
              <a:t>“</a:t>
            </a:r>
            <a:r>
              <a:rPr lang="pt-BR" sz="32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Ciência não é gasto, é investimento!”</a:t>
            </a:r>
            <a:endParaRPr lang="pt-BR" sz="3200" b="1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3411885"/>
            <a:ext cx="12192000" cy="354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Ações junto ao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overno e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Congresso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os recursos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contingenciados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sejam repostos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2018 </a:t>
            </a:r>
            <a:endParaRPr lang="pt-BR" sz="2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Ação para que montante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alocado na Reserva de Contingência no Orçamento de 2018,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referente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recursos do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FNDCT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seja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progressivamente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liberado. 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Atuar para a aprovação dos Projetos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</a:t>
            </a:r>
            <a:r>
              <a:rPr lang="pt-BR" sz="2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apoiem o Sistema Nacional de </a:t>
            </a: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CT&amp;I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Implantação e aprimoramento do Marco Legal da CT&amp;I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pt-BR" sz="2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Discussão ampla das Políticas Públicas para CT&amp;I para o País.</a:t>
            </a:r>
          </a:p>
        </p:txBody>
      </p:sp>
    </p:spTree>
    <p:extLst>
      <p:ext uri="{BB962C8B-B14F-4D97-AF65-F5344CB8AC3E}">
        <p14:creationId xmlns:p14="http://schemas.microsoft.com/office/powerpoint/2010/main" val="28941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ra.sbpcnet.org.br/maceio/wp-content/uploads/2018/02/01-CARTAZ_SBPC-2018-7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29" y="467975"/>
            <a:ext cx="4311219" cy="609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-1" y="984347"/>
            <a:ext cx="7683449" cy="5725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Debates </a:t>
            </a: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país inteiro para discutir as políticas públicas mais adequadas para o país 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 áreas de: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CT&amp;I</a:t>
            </a: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educação básica, educação superior e PG, 	Amazônia, direitos humanos, saúde pública,  	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desenvolvimento sustentável</a:t>
            </a: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democratização 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das comunicações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Neste </a:t>
            </a: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 eleitoral vai ser importante termos propostas consistentes a serem apresentadas aos candidatos para o Executivo e 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Legislativo.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Solicitar </a:t>
            </a: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deles posicionamentos claros e públicos sobre os pontos essenciais destas políticas públicas. </a:t>
            </a:r>
            <a:endParaRPr lang="pt-B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53634" y="175588"/>
            <a:ext cx="5992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SEMINÁRIOS TEMÁTICOS DA SBPC</a:t>
            </a:r>
          </a:p>
        </p:txBody>
      </p:sp>
    </p:spTree>
    <p:extLst>
      <p:ext uri="{BB962C8B-B14F-4D97-AF65-F5344CB8AC3E}">
        <p14:creationId xmlns:p14="http://schemas.microsoft.com/office/powerpoint/2010/main" val="9339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55788" y="332656"/>
            <a:ext cx="5580063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4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SimHei" panose="02010609060101010101" pitchFamily="49" charset="-122"/>
              </a:rPr>
              <a:t>TECENDO A MANHÃ</a:t>
            </a:r>
          </a:p>
          <a:p>
            <a:pPr algn="ctr" eaLnBrk="1" hangingPunct="1">
              <a:defRPr/>
            </a:pP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ea typeface="SimHei" panose="02010609060101010101" pitchFamily="49" charset="-122"/>
            </a:endParaRPr>
          </a:p>
          <a:p>
            <a:pPr algn="ctr" eaLnBrk="1" hangingPunct="1">
              <a:defRPr/>
            </a:pPr>
            <a:r>
              <a:rPr lang="pt-BR" sz="2000" b="1" i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JOÃO CABRAL DE MELO NETO</a:t>
            </a:r>
          </a:p>
          <a:p>
            <a:pPr algn="ctr" eaLnBrk="1" hangingPunct="1">
              <a:defRPr/>
            </a:pP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ea typeface="SimHei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UM GALO SOZINHO NÃO TECE UMA MANHÃ: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ELE PRECISARÁ SEMPRE DE OUTROS GALOS.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DE UM QUE APANHE ESSE GRITO  QUE ELE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E O LANCE A OUTRO; DE UM OUTRO GALO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QUE APANHE O GRITO QUE UM GALO ANTES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E O LANCE A OUTRO; E DE OUTROS GALOS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QUE COM MUITOS OUTROS GALOS SE CRUZEM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OS FIOS DE SOL DE SEUS GRITOS DE GALO,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PARA QUE A MANHÃ, DESDE UMA TEIA TÊNUE,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000066"/>
                </a:solidFill>
                <a:latin typeface="Calibri" panose="020F0502020204030204" pitchFamily="34" charset="0"/>
                <a:ea typeface="SimHei" panose="02010609060101010101" pitchFamily="49" charset="-122"/>
              </a:rPr>
              <a:t>SE VÁ TECENDO, ENTRE TODOS OS GALOS.</a:t>
            </a:r>
          </a:p>
          <a:p>
            <a:pPr algn="ctr" eaLnBrk="1" hangingPunct="1">
              <a:defRPr/>
            </a:pP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ea typeface="SimHei" panose="02010609060101010101" pitchFamily="49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13886" y="5657851"/>
            <a:ext cx="3618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Simplified Arabic Fixed" panose="02070309020205020404" pitchFamily="49" charset="-78"/>
              </a:rPr>
              <a:t>Muito obrigado!</a:t>
            </a:r>
          </a:p>
          <a:p>
            <a:pPr algn="ctr" eaLnBrk="1" hangingPunct="1">
              <a:defRPr/>
            </a:pPr>
            <a:endParaRPr lang="pt-BR" sz="16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Simplified Arabic Fixed" panose="02070309020205020404" pitchFamily="49" charset="-78"/>
            </a:endParaRPr>
          </a:p>
          <a:p>
            <a:pPr algn="ctr" eaLnBrk="1" hangingPunct="1">
              <a:defRPr/>
            </a:pPr>
            <a:r>
              <a:rPr lang="pt-BR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Simplified Arabic Fixed" panose="02070309020205020404" pitchFamily="49" charset="-78"/>
              </a:rPr>
              <a:t>ildeucastro@gmail.com</a:t>
            </a:r>
          </a:p>
        </p:txBody>
      </p:sp>
      <p:pic>
        <p:nvPicPr>
          <p:cNvPr id="119810" name="Picture 2" descr="http://alunosonline.uol.com.br/upload/conteudo_legenda/8bf8e816d2f9719c1f3773f10b3d72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196753"/>
            <a:ext cx="3111208" cy="264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11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44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13315" name="CaixaDeTexto 4"/>
          <p:cNvSpPr txBox="1">
            <a:spLocks noChangeArrowheads="1"/>
          </p:cNvSpPr>
          <p:nvPr/>
        </p:nvSpPr>
        <p:spPr bwMode="auto">
          <a:xfrm>
            <a:off x="3595688" y="4379914"/>
            <a:ext cx="7072312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3200" b="1" dirty="0">
                <a:solidFill>
                  <a:srgbClr val="99CCFF"/>
                </a:solidFill>
              </a:rPr>
              <a:t>Brazilian Science:</a:t>
            </a:r>
          </a:p>
          <a:p>
            <a:pPr eaLnBrk="1" hangingPunct="1"/>
            <a:r>
              <a:rPr lang="en-US" altLang="pt-BR" sz="3200" b="1" dirty="0">
                <a:solidFill>
                  <a:srgbClr val="99CCFF"/>
                </a:solidFill>
              </a:rPr>
              <a:t>Riding a Gusher</a:t>
            </a:r>
          </a:p>
          <a:p>
            <a:pPr eaLnBrk="1" hangingPunct="1"/>
            <a:endParaRPr lang="en-US" altLang="pt-BR" sz="1100" b="1" dirty="0">
              <a:solidFill>
                <a:srgbClr val="99CCFF"/>
              </a:solidFill>
            </a:endParaRPr>
          </a:p>
          <a:p>
            <a:pPr eaLnBrk="1" hangingPunct="1"/>
            <a:r>
              <a:rPr lang="en-US" altLang="pt-BR" sz="2000" b="1" dirty="0">
                <a:solidFill>
                  <a:srgbClr val="99CCFF"/>
                </a:solidFill>
              </a:rPr>
              <a:t>A fast-growing economy and oil discoveries are propelling Brazil’s research to new heights. But scientific leaders must overcome a weak education system and a low-impact track record</a:t>
            </a:r>
            <a:endParaRPr lang="pt-BR" altLang="pt-BR" sz="2000" b="1" dirty="0">
              <a:solidFill>
                <a:srgbClr val="99CCFF"/>
              </a:solidFill>
            </a:endParaRPr>
          </a:p>
        </p:txBody>
      </p:sp>
      <p:sp>
        <p:nvSpPr>
          <p:cNvPr id="13316" name="Retângulo 5"/>
          <p:cNvSpPr>
            <a:spLocks noChangeArrowheads="1"/>
          </p:cNvSpPr>
          <p:nvPr/>
        </p:nvSpPr>
        <p:spPr bwMode="auto">
          <a:xfrm>
            <a:off x="9908275" y="5934670"/>
            <a:ext cx="2579428" cy="128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pt-BR" b="1" dirty="0">
                <a:latin typeface="+mn-lt"/>
              </a:rPr>
              <a:t>3 DECEMBER 2010 </a:t>
            </a:r>
            <a:endParaRPr lang="en-US" altLang="pt-BR" b="1" dirty="0" smtClean="0">
              <a:latin typeface="+mn-lt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pt-BR" b="1" dirty="0" smtClean="0">
                <a:latin typeface="+mn-lt"/>
              </a:rPr>
              <a:t>VOL </a:t>
            </a:r>
            <a:r>
              <a:rPr lang="en-US" altLang="pt-BR" b="1" dirty="0">
                <a:latin typeface="+mn-lt"/>
              </a:rPr>
              <a:t>330 SCIENCE </a:t>
            </a:r>
            <a:endParaRPr lang="en-US" altLang="pt-BR" b="1" dirty="0" smtClean="0">
              <a:latin typeface="+mn-lt"/>
            </a:endParaRPr>
          </a:p>
          <a:p>
            <a:pPr algn="ctr" eaLnBrk="1" hangingPunct="1">
              <a:lnSpc>
                <a:spcPct val="150000"/>
              </a:lnSpc>
            </a:pPr>
            <a:endParaRPr lang="pt-BR" altLang="pt-B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43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469" y="0"/>
            <a:ext cx="651453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77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173"/>
          <p:cNvSpPr/>
          <p:nvPr/>
        </p:nvSpPr>
        <p:spPr>
          <a:xfrm>
            <a:off x="7137584" y="7294562"/>
            <a:ext cx="228232" cy="432215"/>
          </a:xfrm>
          <a:prstGeom prst="downArrow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2192000" cy="500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PLOA 2018 X LOA 2017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MENSAGEM DE AJUSTE (31 DE OUTUBRO DE 2017)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24000 – MCTIC - ORÇAMENTO GERAL (COM PAC*)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– 12.594.545.253; </a:t>
            </a:r>
            <a:r>
              <a:rPr lang="pt-B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2017 </a:t>
            </a: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15.647.132.438	</a:t>
            </a:r>
            <a:r>
              <a:rPr lang="pt-B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pt-B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REDUÇÃO 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19,51</a:t>
            </a:r>
            <a:r>
              <a:rPr lang="pt-B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 MOVIMENTÁVEL PELA PASTA (EXCLUÍDAS DESPESAS OBRIGATÓRIAS E RESERVA DE CONTINGÊNCIA)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– 4.646.226.269; </a:t>
            </a:r>
            <a:r>
              <a:rPr lang="pt-B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2017 </a:t>
            </a: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6.209.656.087	                                                               </a:t>
            </a:r>
            <a:r>
              <a:rPr lang="pt-B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REDUÇÃO 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25,18%</a:t>
            </a:r>
            <a:endParaRPr lang="pt-BR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24201 - CONSELHO NAC. DE DES. CIENTÍFICO E TECNOLÓGICO - CNPQ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– 1.486.922.929; </a:t>
            </a: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2017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1.673.094.527	                                                               </a:t>
            </a:r>
            <a:r>
              <a:rPr lang="pt-B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REDUÇÃO 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11,13%</a:t>
            </a:r>
            <a:endParaRPr lang="pt-B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5503855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26291 </a:t>
            </a:r>
            <a:r>
              <a:rPr lang="pt-BR" sz="2000" b="1" dirty="0"/>
              <a:t>- </a:t>
            </a:r>
            <a:r>
              <a:rPr lang="pt-BR" sz="2000" b="1" dirty="0" smtClean="0"/>
              <a:t>FUNDAÇÃO COORDENAÇÃO DE APERFEIÇOAMENTO DE PESSOAL DE NÍVEL SUPERIOR – CAPES</a:t>
            </a:r>
          </a:p>
          <a:p>
            <a:endParaRPr lang="pt-BR" sz="2000" b="1" dirty="0"/>
          </a:p>
          <a:p>
            <a:r>
              <a:rPr lang="pt-BR" sz="2000" b="1" dirty="0"/>
              <a:t>2018 – </a:t>
            </a:r>
            <a:r>
              <a:rPr lang="pt-BR" sz="2000" b="1" dirty="0" smtClean="0"/>
              <a:t>3.974.926.822;   2017 </a:t>
            </a:r>
            <a:r>
              <a:rPr lang="pt-BR" sz="2000" b="1" dirty="0"/>
              <a:t>– 4.959.676.683	</a:t>
            </a:r>
            <a:r>
              <a:rPr lang="pt-BR" sz="2000" b="1" dirty="0" smtClean="0"/>
              <a:t>                                       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REDUÇÃO </a:t>
            </a:r>
            <a:r>
              <a:rPr lang="pt-BR" sz="2000" b="1" dirty="0">
                <a:solidFill>
                  <a:srgbClr val="FF0000"/>
                </a:solidFill>
              </a:rPr>
              <a:t>DE </a:t>
            </a:r>
            <a:r>
              <a:rPr lang="pt-BR" sz="2000" b="1" dirty="0" smtClean="0">
                <a:solidFill>
                  <a:srgbClr val="FF0000"/>
                </a:solidFill>
              </a:rPr>
              <a:t>20%</a:t>
            </a:r>
            <a:endParaRPr lang="pt-BR" sz="2000" b="1" dirty="0">
              <a:solidFill>
                <a:srgbClr val="FF0000"/>
              </a:solidFill>
            </a:endParaRPr>
          </a:p>
          <a:p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89840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Ciência</a:t>
            </a:r>
            <a:r>
              <a:rPr lang="pt-BR" sz="2000" b="1" dirty="0"/>
              <a:t>, Tecnologia e Inovação no </a:t>
            </a:r>
            <a:r>
              <a:rPr lang="pt-BR" sz="2000" b="1" dirty="0" smtClean="0"/>
              <a:t>Instituto Nacional </a:t>
            </a:r>
            <a:r>
              <a:rPr lang="pt-BR" sz="2000" b="1" dirty="0"/>
              <a:t>de Pesquisas Espaciais – INPE</a:t>
            </a:r>
          </a:p>
          <a:p>
            <a:r>
              <a:rPr lang="pt-BR" sz="2000" b="1" dirty="0" smtClean="0"/>
              <a:t>6.012.865; 3.668.000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39</a:t>
            </a:r>
            <a:r>
              <a:rPr lang="pt-BR" sz="2000" b="1" dirty="0">
                <a:solidFill>
                  <a:srgbClr val="FF0000"/>
                </a:solidFill>
              </a:rPr>
              <a:t>%</a:t>
            </a:r>
          </a:p>
          <a:p>
            <a:endParaRPr lang="pt-BR" sz="2000" b="1" dirty="0"/>
          </a:p>
          <a:p>
            <a:r>
              <a:rPr lang="pt-BR" sz="2000" b="1" dirty="0"/>
              <a:t>Ciência, Tecnologia e Inovação no </a:t>
            </a:r>
            <a:r>
              <a:rPr lang="pt-BR" sz="2000" b="1" dirty="0" smtClean="0"/>
              <a:t>Instituto Nacional </a:t>
            </a:r>
            <a:r>
              <a:rPr lang="pt-BR" sz="2000" b="1" dirty="0"/>
              <a:t>do Semiárido - INSA</a:t>
            </a:r>
          </a:p>
          <a:p>
            <a:r>
              <a:rPr lang="pt-BR" sz="2000" b="1" dirty="0" smtClean="0"/>
              <a:t>1.571.498; 953.489  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39,33</a:t>
            </a:r>
            <a:r>
              <a:rPr lang="pt-BR" sz="2000" b="1" dirty="0">
                <a:solidFill>
                  <a:srgbClr val="FF0000"/>
                </a:solidFill>
              </a:rPr>
              <a:t>%</a:t>
            </a:r>
          </a:p>
          <a:p>
            <a:endParaRPr lang="pt-BR" sz="2000" b="1" dirty="0"/>
          </a:p>
          <a:p>
            <a:r>
              <a:rPr lang="pt-BR" sz="2000" b="1" dirty="0" smtClean="0"/>
              <a:t>Ciência</a:t>
            </a:r>
            <a:r>
              <a:rPr lang="pt-BR" sz="2000" b="1" dirty="0"/>
              <a:t>, Tecnologia e Inovação no </a:t>
            </a:r>
            <a:r>
              <a:rPr lang="pt-BR" sz="2000" b="1" dirty="0" smtClean="0"/>
              <a:t>Observatório Nacional </a:t>
            </a:r>
            <a:r>
              <a:rPr lang="pt-BR" sz="2000" b="1" dirty="0"/>
              <a:t>– ON</a:t>
            </a:r>
          </a:p>
          <a:p>
            <a:r>
              <a:rPr lang="pt-BR" sz="2000" b="1" dirty="0"/>
              <a:t>4.399.424 </a:t>
            </a:r>
            <a:r>
              <a:rPr lang="pt-BR" sz="2000" b="1" dirty="0" smtClean="0"/>
              <a:t> </a:t>
            </a:r>
            <a:r>
              <a:rPr lang="pt-BR" sz="2000" b="1" dirty="0"/>
              <a:t>3.025.769 </a:t>
            </a:r>
            <a:r>
              <a:rPr lang="pt-BR" sz="2000" b="1" dirty="0" smtClean="0"/>
              <a:t>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31,22</a:t>
            </a:r>
            <a:r>
              <a:rPr lang="pt-BR" sz="2000" b="1" dirty="0">
                <a:solidFill>
                  <a:srgbClr val="FF0000"/>
                </a:solidFill>
              </a:rPr>
              <a:t>%</a:t>
            </a:r>
          </a:p>
          <a:p>
            <a:endParaRPr lang="pt-BR" sz="2000" b="1" dirty="0"/>
          </a:p>
          <a:p>
            <a:r>
              <a:rPr lang="pt-BR" sz="2000" b="1" dirty="0"/>
              <a:t>Ciência, Tecnologia e Inovação no Centro </a:t>
            </a:r>
            <a:r>
              <a:rPr lang="pt-BR" sz="2000" b="1" dirty="0" smtClean="0"/>
              <a:t>de Tecnologia </a:t>
            </a:r>
            <a:r>
              <a:rPr lang="pt-BR" sz="2000" b="1" dirty="0"/>
              <a:t>da Informação Renato Archer – CTI</a:t>
            </a:r>
          </a:p>
          <a:p>
            <a:r>
              <a:rPr lang="pt-BR" sz="2000" b="1" dirty="0"/>
              <a:t>3.426.481 </a:t>
            </a:r>
            <a:r>
              <a:rPr lang="pt-BR" sz="2000" b="1" dirty="0" smtClean="0"/>
              <a:t> </a:t>
            </a:r>
            <a:r>
              <a:rPr lang="pt-BR" sz="2000" b="1" dirty="0"/>
              <a:t>1.150.000 </a:t>
            </a:r>
            <a:r>
              <a:rPr lang="pt-BR" sz="2000" b="1" dirty="0" smtClean="0"/>
              <a:t>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66,44</a:t>
            </a:r>
            <a:r>
              <a:rPr lang="pt-BR" sz="2000" b="1" dirty="0">
                <a:solidFill>
                  <a:srgbClr val="FF0000"/>
                </a:solidFill>
              </a:rPr>
              <a:t>%</a:t>
            </a:r>
          </a:p>
          <a:p>
            <a:endParaRPr lang="pt-BR" sz="2000" b="1" dirty="0"/>
          </a:p>
          <a:p>
            <a:r>
              <a:rPr lang="pt-BR" sz="2000" b="1" dirty="0" smtClean="0"/>
              <a:t>Ciência</a:t>
            </a:r>
            <a:r>
              <a:rPr lang="pt-BR" sz="2000" b="1" dirty="0"/>
              <a:t>, Tecnologia e Inovação no </a:t>
            </a:r>
            <a:r>
              <a:rPr lang="pt-BR" sz="2000" b="1" dirty="0" smtClean="0"/>
              <a:t>Instituto Nacional </a:t>
            </a:r>
            <a:r>
              <a:rPr lang="pt-BR" sz="2000" b="1" dirty="0"/>
              <a:t>de Tecnologia - INT</a:t>
            </a:r>
          </a:p>
          <a:p>
            <a:r>
              <a:rPr lang="pt-BR" sz="2000" b="1" dirty="0"/>
              <a:t>5.575.013 </a:t>
            </a:r>
            <a:r>
              <a:rPr lang="pt-BR" sz="2000" b="1" dirty="0" smtClean="0"/>
              <a:t> </a:t>
            </a:r>
            <a:r>
              <a:rPr lang="pt-BR" sz="2000" b="1" dirty="0"/>
              <a:t>4.452.903 </a:t>
            </a:r>
            <a:r>
              <a:rPr lang="pt-BR" sz="2000" b="1" dirty="0" smtClean="0"/>
              <a:t>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20,13</a:t>
            </a:r>
            <a:r>
              <a:rPr lang="pt-BR" sz="2000" b="1" dirty="0">
                <a:solidFill>
                  <a:srgbClr val="FF0000"/>
                </a:solidFill>
              </a:rPr>
              <a:t>%</a:t>
            </a:r>
          </a:p>
          <a:p>
            <a:endParaRPr lang="pt-BR" sz="2000" b="1" dirty="0"/>
          </a:p>
          <a:p>
            <a:r>
              <a:rPr lang="pt-BR" sz="2000" b="1" dirty="0"/>
              <a:t>Ciência, Tecnologia e Inovação no Museu </a:t>
            </a:r>
            <a:r>
              <a:rPr lang="pt-BR" sz="2000" b="1" dirty="0" smtClean="0"/>
              <a:t>de Astronomia </a:t>
            </a:r>
            <a:r>
              <a:rPr lang="pt-BR" sz="2000" b="1" dirty="0"/>
              <a:t>e Ciências Afins – MAST</a:t>
            </a:r>
          </a:p>
          <a:p>
            <a:r>
              <a:rPr lang="pt-BR" sz="2000" b="1" dirty="0"/>
              <a:t>2.308.465 </a:t>
            </a:r>
            <a:r>
              <a:rPr lang="pt-BR" sz="2000" b="1" dirty="0" smtClean="0"/>
              <a:t> 1.180.000   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48,88%</a:t>
            </a:r>
          </a:p>
          <a:p>
            <a:endParaRPr lang="pt-BR" sz="2000" b="1" dirty="0"/>
          </a:p>
          <a:p>
            <a:r>
              <a:rPr lang="pt-BR" sz="2000" b="1" dirty="0"/>
              <a:t>Ciência, Tecnologia e Inovação no </a:t>
            </a:r>
            <a:r>
              <a:rPr lang="pt-BR" sz="2000" b="1" dirty="0" smtClean="0"/>
              <a:t>Instituto Nacional </a:t>
            </a:r>
            <a:r>
              <a:rPr lang="pt-BR" sz="2000" b="1" dirty="0"/>
              <a:t>de Pesquisas da Amazônia – INPA</a:t>
            </a:r>
          </a:p>
          <a:p>
            <a:r>
              <a:rPr lang="pt-BR" sz="2000" b="1" dirty="0"/>
              <a:t>14.243.490 </a:t>
            </a:r>
            <a:r>
              <a:rPr lang="pt-BR" sz="2000" b="1" dirty="0" smtClean="0"/>
              <a:t> 5.411.848 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62</a:t>
            </a:r>
            <a:r>
              <a:rPr lang="pt-BR" sz="2000" b="1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6759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 dirty="0" smtClean="0">
                <a:effectLst/>
                <a:ea typeface="Times New Roman" panose="02020603050405020304" pitchFamily="18" charset="0"/>
              </a:rPr>
              <a:t>PROGRAMAS DO PAC NO MCTIC</a:t>
            </a:r>
          </a:p>
          <a:p>
            <a:pPr>
              <a:spcAft>
                <a:spcPts val="0"/>
              </a:spcAft>
            </a:pPr>
            <a:r>
              <a:rPr lang="pt-BR" sz="2000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pt-BR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000" b="1" i="1" dirty="0" smtClean="0">
                <a:effectLst/>
                <a:ea typeface="Times New Roman" panose="02020603050405020304" pitchFamily="18" charset="0"/>
              </a:rPr>
              <a:t>Construção de Fonte de Luz </a:t>
            </a:r>
            <a:r>
              <a:rPr lang="pt-BR" sz="2000" b="1" i="1" dirty="0" err="1" smtClean="0">
                <a:effectLst/>
                <a:ea typeface="Times New Roman" panose="02020603050405020304" pitchFamily="18" charset="0"/>
              </a:rPr>
              <a:t>Síncrotron</a:t>
            </a:r>
            <a:r>
              <a:rPr lang="pt-BR" sz="2000" b="1" i="1" dirty="0" smtClean="0">
                <a:effectLst/>
                <a:ea typeface="Times New Roman" panose="02020603050405020304" pitchFamily="18" charset="0"/>
              </a:rPr>
              <a:t> de 4ª geração - SIRIUS pelo Centro Nacional de Pesquisa em Energia e Materiais – CNPEM – OS</a:t>
            </a:r>
            <a:endParaRPr lang="pt-BR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000" b="1" dirty="0" smtClean="0">
                <a:effectLst/>
                <a:ea typeface="Times New Roman" panose="02020603050405020304" pitchFamily="18" charset="0"/>
              </a:rPr>
              <a:t>2018 – 218.410.903;   2017 – 325.933.705</a:t>
            </a:r>
            <a:r>
              <a:rPr lang="pt-BR" sz="2000" b="1" dirty="0">
                <a:ea typeface="Times New Roman" panose="02020603050405020304" pitchFamily="18" charset="0"/>
              </a:rPr>
              <a:t> </a:t>
            </a:r>
            <a:r>
              <a:rPr lang="pt-BR" sz="2000" b="1" dirty="0" smtClean="0">
                <a:ea typeface="Times New Roman" panose="02020603050405020304" pitchFamily="18" charset="0"/>
              </a:rPr>
              <a:t>                                                       </a:t>
            </a:r>
            <a:r>
              <a:rPr lang="pt-BR" sz="2000" b="1" dirty="0" smtClean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REDUÇÃO DE 32,99%</a:t>
            </a:r>
            <a:endParaRPr lang="pt-BR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000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pt-BR" sz="2000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pt-BR" sz="2000" b="1" dirty="0" smtClean="0">
                <a:solidFill>
                  <a:srgbClr val="008000"/>
                </a:solidFill>
                <a:effectLst/>
                <a:ea typeface="Times New Roman" panose="02020603050405020304" pitchFamily="18" charset="0"/>
              </a:rPr>
              <a:t>Indústrias Nucleares do Brasil</a:t>
            </a:r>
            <a:endParaRPr lang="pt-BR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000" b="1" i="1" dirty="0" smtClean="0">
                <a:effectLst/>
                <a:ea typeface="Times New Roman" panose="02020603050405020304" pitchFamily="18" charset="0"/>
              </a:rPr>
              <a:t>Ampliação da Unidade de Concentrado de Urânio em Caetité no Estado da Bahia</a:t>
            </a:r>
            <a:endParaRPr lang="pt-BR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000" b="1" dirty="0" smtClean="0">
                <a:effectLst/>
                <a:ea typeface="Times New Roman" panose="02020603050405020304" pitchFamily="18" charset="0"/>
              </a:rPr>
              <a:t>2018 – 25.823.741;     </a:t>
            </a:r>
            <a:r>
              <a:rPr lang="pt-BR" sz="2000" b="1" dirty="0" smtClean="0">
                <a:ea typeface="Times New Roman" panose="02020603050405020304" pitchFamily="18" charset="0"/>
              </a:rPr>
              <a:t>2</a:t>
            </a:r>
            <a:r>
              <a:rPr lang="pt-BR" sz="2000" b="1" dirty="0" smtClean="0">
                <a:effectLst/>
                <a:ea typeface="Times New Roman" panose="02020603050405020304" pitchFamily="18" charset="0"/>
              </a:rPr>
              <a:t>017 – 38.536.664</a:t>
            </a:r>
            <a:r>
              <a:rPr lang="pt-BR" sz="2000" b="1" dirty="0">
                <a:ea typeface="Times New Roman" panose="02020603050405020304" pitchFamily="18" charset="0"/>
              </a:rPr>
              <a:t> </a:t>
            </a:r>
            <a:r>
              <a:rPr lang="pt-BR" sz="2000" b="1" dirty="0" smtClean="0">
                <a:ea typeface="Times New Roman" panose="02020603050405020304" pitchFamily="18" charset="0"/>
              </a:rPr>
              <a:t>                                                          </a:t>
            </a:r>
            <a:r>
              <a:rPr lang="pt-BR" sz="2000" b="1" dirty="0" smtClean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REDUÇÃO DE 32,99%</a:t>
            </a:r>
            <a:endParaRPr lang="pt-BR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000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pt-BR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000" b="1" i="1" dirty="0" smtClean="0">
                <a:effectLst/>
                <a:ea typeface="Times New Roman" panose="02020603050405020304" pitchFamily="18" charset="0"/>
              </a:rPr>
              <a:t>Implantação do Reator </a:t>
            </a:r>
            <a:r>
              <a:rPr lang="pt-BR" sz="2000" b="1" i="1" dirty="0" err="1" smtClean="0">
                <a:effectLst/>
                <a:ea typeface="Times New Roman" panose="02020603050405020304" pitchFamily="18" charset="0"/>
              </a:rPr>
              <a:t>Multipropósito</a:t>
            </a:r>
            <a:r>
              <a:rPr lang="pt-BR" sz="2000" b="1" i="1" dirty="0" smtClean="0">
                <a:effectLst/>
                <a:ea typeface="Times New Roman" panose="02020603050405020304" pitchFamily="18" charset="0"/>
              </a:rPr>
              <a:t> Brasileiro</a:t>
            </a:r>
            <a:endParaRPr lang="pt-BR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000" b="1" dirty="0" smtClean="0">
                <a:effectLst/>
                <a:ea typeface="Times New Roman" panose="02020603050405020304" pitchFamily="18" charset="0"/>
              </a:rPr>
              <a:t>2018 – 71.031.487;     2017 – 106.000.000</a:t>
            </a:r>
            <a:r>
              <a:rPr lang="pt-BR" sz="2000" b="1" dirty="0">
                <a:ea typeface="Times New Roman" panose="02020603050405020304" pitchFamily="18" charset="0"/>
              </a:rPr>
              <a:t> </a:t>
            </a:r>
            <a:r>
              <a:rPr lang="pt-BR" sz="2000" b="1" dirty="0" smtClean="0"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pt-BR" sz="2000" b="1" dirty="0" smtClean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REDUÇÃO DE 32,99%</a:t>
            </a:r>
            <a:endParaRPr lang="pt-BR" sz="2000" b="1" dirty="0" smtClean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275267" y="5426242"/>
            <a:ext cx="8298287" cy="118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24205 - AGÊNCIA ESPACIAL BRASILEIRA – AEB</a:t>
            </a:r>
            <a:endParaRPr lang="pt-B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– 187.217.379; 2017 – 296.612.470	                                                                                   </a:t>
            </a:r>
            <a:r>
              <a:rPr lang="pt-BR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REDUÇÃO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36,88%</a:t>
            </a:r>
            <a:endParaRPr lang="pt-B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524001" y="-35486"/>
            <a:ext cx="9144000" cy="703180"/>
            <a:chOff x="-1339" y="70873"/>
            <a:chExt cx="9146927" cy="38081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586"/>
            <a:stretch/>
          </p:blipFill>
          <p:spPr bwMode="auto">
            <a:xfrm>
              <a:off x="1588" y="327776"/>
              <a:ext cx="9144000" cy="1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9" y="70873"/>
              <a:ext cx="9143488" cy="25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tângulo 25"/>
          <p:cNvSpPr>
            <a:spLocks noChangeArrowheads="1"/>
          </p:cNvSpPr>
          <p:nvPr/>
        </p:nvSpPr>
        <p:spPr bwMode="auto">
          <a:xfrm>
            <a:off x="1524001" y="84470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sz="2400" b="1" cap="small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Q41-57. </a:t>
            </a:r>
            <a:r>
              <a:rPr lang="pt-BR" sz="24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 ler algumas afirmações relacionadas à ciência e tecnologia. Diga em que medida você concorda ou discorda de cada uma delas:  </a:t>
            </a:r>
            <a:r>
              <a:rPr lang="pt-BR" sz="2400" b="1" cap="small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508623" y="-382"/>
            <a:ext cx="9155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alibri"/>
              </a:rPr>
              <a:t>→</a:t>
            </a:r>
            <a:r>
              <a:rPr lang="pt-BR" sz="3200" cap="small" dirty="0">
                <a:solidFill>
                  <a:schemeClr val="bg1"/>
                </a:solidFill>
                <a:sym typeface="Webdings"/>
              </a:rPr>
              <a:t> </a:t>
            </a:r>
            <a:r>
              <a:rPr lang="pt-BR" sz="3200" b="1" cap="small" dirty="0">
                <a:solidFill>
                  <a:schemeClr val="bg1"/>
                </a:solidFill>
                <a:cs typeface="Arial" panose="020B0604020202020204" pitchFamily="34" charset="0"/>
                <a:sym typeface="Webdings"/>
              </a:rPr>
              <a:t>Atitudes e visões sobre ciência e tecnologia</a:t>
            </a:r>
            <a:endParaRPr lang="pt-BR" sz="3200" b="1" cap="smal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05786"/>
            <a:ext cx="11130873" cy="4881752"/>
          </a:xfrm>
          <a:prstGeom prst="rect">
            <a:avLst/>
          </a:prstGeom>
        </p:spPr>
      </p:pic>
      <p:sp>
        <p:nvSpPr>
          <p:cNvPr id="2" name="Seta para a direita 1"/>
          <p:cNvSpPr/>
          <p:nvPr/>
        </p:nvSpPr>
        <p:spPr>
          <a:xfrm>
            <a:off x="126120" y="3673363"/>
            <a:ext cx="662152" cy="405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126120" y="4315130"/>
            <a:ext cx="662152" cy="405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13"/>
          <p:cNvSpPr/>
          <p:nvPr/>
        </p:nvSpPr>
        <p:spPr>
          <a:xfrm>
            <a:off x="126120" y="2469928"/>
            <a:ext cx="662152" cy="405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7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>
          <a:xfrm>
            <a:off x="458077" y="370860"/>
            <a:ext cx="4414174" cy="785813"/>
          </a:xfrm>
        </p:spPr>
        <p:txBody>
          <a:bodyPr/>
          <a:lstStyle/>
          <a:p>
            <a:pPr algn="ctr" eaLnBrk="1" hangingPunct="1"/>
            <a:r>
              <a:rPr lang="pt-BR" altLang="pt-BR" sz="2200" b="1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Brasil: </a:t>
            </a:r>
            <a:br>
              <a:rPr lang="pt-BR" altLang="pt-BR" sz="2200" b="1" dirty="0">
                <a:latin typeface="Book Antiqua" panose="02040602050305030304" pitchFamily="18" charset="0"/>
                <a:ea typeface="ＭＳ Ｐゴシック" panose="020B0600070205080204" pitchFamily="34" charset="-128"/>
              </a:rPr>
            </a:br>
            <a:r>
              <a:rPr lang="pt-BR" altLang="pt-BR" sz="2200" b="1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% Artigos no Mundo (</a:t>
            </a:r>
            <a:r>
              <a:rPr lang="pt-BR" altLang="pt-BR" sz="2200" b="1" dirty="0" smtClean="0">
                <a:latin typeface="Book Antiqua" panose="02040602050305030304" pitchFamily="18" charset="0"/>
                <a:ea typeface="ＭＳ Ｐゴシック" panose="020B0600070205080204" pitchFamily="34" charset="-128"/>
              </a:rPr>
              <a:t>1985-2015)</a:t>
            </a:r>
            <a:endParaRPr lang="pt-BR" altLang="pt-BR" sz="2200" b="1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878552"/>
              </p:ext>
            </p:extLst>
          </p:nvPr>
        </p:nvGraphicFramePr>
        <p:xfrm>
          <a:off x="458077" y="1587858"/>
          <a:ext cx="5849809" cy="418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833802"/>
              </p:ext>
            </p:extLst>
          </p:nvPr>
        </p:nvGraphicFramePr>
        <p:xfrm>
          <a:off x="197988" y="6054963"/>
          <a:ext cx="5766084" cy="435610"/>
        </p:xfrm>
        <a:graphic>
          <a:graphicData uri="http://schemas.openxmlformats.org/drawingml/2006/table">
            <a:tbl>
              <a:tblPr/>
              <a:tblGrid>
                <a:gridCol w="5766084"/>
              </a:tblGrid>
              <a:tr h="13716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InCitesTM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Thomson Reuters (2012). Report Created:  Jul 4, 2015  Data Processed  March 18, 2015  Data Source: Web of Science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290">
                <a:tc>
                  <a:txBody>
                    <a:bodyPr/>
                    <a:lstStyle/>
                    <a:p>
                      <a:pPr algn="l" fontAlgn="t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http://www.senado.gov.br/NOTICIAS/JORNAL/EMDISCUSSAO/upload/201203%20-%20setembro/ed12_imgs/ed12_p28_inf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264" y="370860"/>
            <a:ext cx="4969111" cy="348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071" y="4136727"/>
            <a:ext cx="5982227" cy="23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ctrTitle"/>
          </p:nvPr>
        </p:nvSpPr>
        <p:spPr>
          <a:xfrm>
            <a:off x="1847850" y="404814"/>
            <a:ext cx="8637588" cy="415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2400" b="1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Distribuição de programas de pós-graduação (1998)</a:t>
            </a:r>
          </a:p>
        </p:txBody>
      </p:sp>
      <p:pic>
        <p:nvPicPr>
          <p:cNvPr id="27651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908050"/>
            <a:ext cx="81788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06400"/>
            <a:ext cx="5016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0" y="1"/>
            <a:ext cx="9144000" cy="2714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7175" y="6718301"/>
            <a:ext cx="9144000" cy="142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68" y="-387424"/>
            <a:ext cx="9253933" cy="754323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735960" y="-83269"/>
            <a:ext cx="5184254" cy="4159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200" b="1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Distribuição de programas de </a:t>
            </a:r>
          </a:p>
          <a:p>
            <a:pPr eaLnBrk="1" hangingPunct="1"/>
            <a:r>
              <a:rPr lang="pt-BR" altLang="pt-BR" sz="2200" b="1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pós-graduação (2017)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911988" y="5568288"/>
            <a:ext cx="2784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Em discussão hoje: critérios de avaliação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42701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822" y="3003290"/>
            <a:ext cx="7124620" cy="37807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47" y="5692"/>
            <a:ext cx="8411642" cy="299759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35" y="3548565"/>
            <a:ext cx="4112050" cy="298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41822"/>
            <a:ext cx="1219200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Crescimento da Pós-graduação: 20.000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doutores </a:t>
            </a: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58.000 mestres (2016)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Aumento na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produtividade </a:t>
            </a: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científica. O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Brasil </a:t>
            </a: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ocupa o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13º lugar entre os países de maior produção </a:t>
            </a: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científica.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pt-BR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Resultado de investimentos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continuados nas universidades e institutos de pesquisa, em particular do CNPq, da Capes e da Finep, </a:t>
            </a:r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das 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fundações estaduais de amparo à pesquisa.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28537"/>
              </p:ext>
            </p:extLst>
          </p:nvPr>
        </p:nvGraphicFramePr>
        <p:xfrm>
          <a:off x="3075391" y="2102355"/>
          <a:ext cx="5688631" cy="55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614"/>
                <a:gridCol w="1593526"/>
                <a:gridCol w="1425600"/>
                <a:gridCol w="2024891"/>
              </a:tblGrid>
              <a:tr h="456014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Rank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Country</a:t>
                      </a:r>
                      <a:endParaRPr lang="pt-BR" sz="16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Papers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 of total papers in the world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2"/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USA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378.625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27,0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CHINA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219.281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15,6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GERMANY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102.271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7,3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ENGLAND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94.660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6,8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JAPAN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78.447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5,6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FRANCE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70.732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5,0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CANADA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62.804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4,5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ITALY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61.963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4,4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SPAIN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55.096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3,9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AUSTRALIA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53.296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3,8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INDIA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51.660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3,7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SOUTH KOREA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51.051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3,6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u="none" strike="noStrike">
                          <a:effectLst/>
                          <a:latin typeface="+mj-lt"/>
                        </a:rPr>
                        <a:t>13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1" u="none" strike="noStrike">
                          <a:effectLst/>
                          <a:latin typeface="+mj-lt"/>
                        </a:rPr>
                        <a:t>BRAZIL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u="none" strike="noStrike" dirty="0">
                          <a:effectLst/>
                          <a:latin typeface="+mj-lt"/>
                        </a:rPr>
                        <a:t>38.523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u="none" strike="noStrike" dirty="0">
                          <a:effectLst/>
                          <a:latin typeface="+mj-lt"/>
                        </a:rPr>
                        <a:t>2,7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rgbClr val="FFFF00"/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NETHERLANDS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37.570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2,7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RUSSIA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29.077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2,1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TAIWAN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27.699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2,0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SWITZERLAND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27.325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1,9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TURKEY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25.510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1,8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19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IRAN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25.415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1,8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>
                          <a:effectLst/>
                          <a:latin typeface="+mj-lt"/>
                        </a:rPr>
                        <a:t>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SWEDEN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24.416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u="none" strike="noStrike" dirty="0">
                          <a:effectLst/>
                          <a:latin typeface="+mj-lt"/>
                        </a:rPr>
                        <a:t>1,7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05" marR="7105" marT="710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ema do 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o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2010</Words>
  <Application>Microsoft Office PowerPoint</Application>
  <PresentationFormat>Widescreen</PresentationFormat>
  <Paragraphs>424</Paragraphs>
  <Slides>44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62" baseType="lpstr">
      <vt:lpstr>Arial Unicode MS</vt:lpstr>
      <vt:lpstr>MS PGothic</vt:lpstr>
      <vt:lpstr>MS PGothic</vt:lpstr>
      <vt:lpstr>SimHei</vt:lpstr>
      <vt:lpstr>Arial</vt:lpstr>
      <vt:lpstr>Arial Narrow</vt:lpstr>
      <vt:lpstr>Book Antiqua</vt:lpstr>
      <vt:lpstr>Calibri</vt:lpstr>
      <vt:lpstr>Calibri Light</vt:lpstr>
      <vt:lpstr>Helvetica Neue</vt:lpstr>
      <vt:lpstr>Simplified Arabic Fixed</vt:lpstr>
      <vt:lpstr>Symbol</vt:lpstr>
      <vt:lpstr>Tahoma</vt:lpstr>
      <vt:lpstr>Times New Roman</vt:lpstr>
      <vt:lpstr>Trebuchet MS</vt:lpstr>
      <vt:lpstr>Webdings</vt:lpstr>
      <vt:lpstr>Tema do Office</vt:lpstr>
      <vt:lpstr>Chart</vt:lpstr>
      <vt:lpstr>Apresentação do PowerPoint</vt:lpstr>
      <vt:lpstr>Apresentação do PowerPoint</vt:lpstr>
      <vt:lpstr>Apresentação do PowerPoint</vt:lpstr>
      <vt:lpstr>Apresentação do PowerPoint</vt:lpstr>
      <vt:lpstr>Brasil:  % Artigos no Mundo (1985-2015)</vt:lpstr>
      <vt:lpstr>Distribuição de programas de pós-graduação (1998)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Dispêndio nacional em P&amp;D em relação ao PIB: 2000 - 2013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Ildeu</dc:creator>
  <cp:lastModifiedBy>Ildeu</cp:lastModifiedBy>
  <cp:revision>139</cp:revision>
  <dcterms:created xsi:type="dcterms:W3CDTF">2017-10-08T15:01:45Z</dcterms:created>
  <dcterms:modified xsi:type="dcterms:W3CDTF">2018-03-26T20:30:32Z</dcterms:modified>
</cp:coreProperties>
</file>