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8" r:id="rId2"/>
    <p:sldId id="282" r:id="rId3"/>
    <p:sldId id="281" r:id="rId4"/>
    <p:sldId id="284" r:id="rId5"/>
    <p:sldId id="259" r:id="rId6"/>
    <p:sldId id="262" r:id="rId7"/>
    <p:sldId id="263" r:id="rId8"/>
    <p:sldId id="260" r:id="rId9"/>
    <p:sldId id="298" r:id="rId10"/>
    <p:sldId id="261" r:id="rId11"/>
    <p:sldId id="265" r:id="rId12"/>
    <p:sldId id="300" r:id="rId13"/>
    <p:sldId id="301" r:id="rId14"/>
    <p:sldId id="302" r:id="rId15"/>
    <p:sldId id="303" r:id="rId16"/>
    <p:sldId id="299" r:id="rId17"/>
    <p:sldId id="285" r:id="rId18"/>
    <p:sldId id="266" r:id="rId19"/>
    <p:sldId id="267" r:id="rId20"/>
    <p:sldId id="295" r:id="rId21"/>
    <p:sldId id="296" r:id="rId22"/>
    <p:sldId id="276" r:id="rId23"/>
    <p:sldId id="271" r:id="rId24"/>
    <p:sldId id="272" r:id="rId25"/>
    <p:sldId id="277" r:id="rId26"/>
    <p:sldId id="286" r:id="rId27"/>
    <p:sldId id="287" r:id="rId28"/>
    <p:sldId id="288" r:id="rId29"/>
    <p:sldId id="289" r:id="rId30"/>
    <p:sldId id="275" r:id="rId31"/>
  </p:sldIdLst>
  <p:sldSz cx="9144000" cy="6858000" type="screen4x3"/>
  <p:notesSz cx="6784975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39" autoAdjust="0"/>
  </p:normalViewPr>
  <p:slideViewPr>
    <p:cSldViewPr>
      <p:cViewPr>
        <p:scale>
          <a:sx n="75" d="100"/>
          <a:sy n="75" d="100"/>
        </p:scale>
        <p:origin x="-104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62342-64D8-4E97-B63B-92406C98A735}" type="doc">
      <dgm:prSet loTypeId="urn:microsoft.com/office/officeart/2005/8/layout/hierarchy3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004F4932-6704-4D79-B073-46182470C48A}">
      <dgm:prSet phldrT="[Texto]"/>
      <dgm:spPr>
        <a:solidFill>
          <a:schemeClr val="bg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dirty="0" smtClean="0"/>
            <a:t>TCU</a:t>
          </a:r>
          <a:endParaRPr lang="pt-BR" dirty="0"/>
        </a:p>
      </dgm:t>
    </dgm:pt>
    <dgm:pt modelId="{E60A3EB3-1F5A-4E2C-872E-C360EBB2D30B}" type="parTrans" cxnId="{A41E4769-20DC-443F-92DA-C63FB871459F}">
      <dgm:prSet/>
      <dgm:spPr/>
      <dgm:t>
        <a:bodyPr/>
        <a:lstStyle/>
        <a:p>
          <a:endParaRPr lang="pt-BR"/>
        </a:p>
      </dgm:t>
    </dgm:pt>
    <dgm:pt modelId="{D770688B-B158-41C7-99AD-9FE01643D6A7}" type="sibTrans" cxnId="{A41E4769-20DC-443F-92DA-C63FB871459F}">
      <dgm:prSet/>
      <dgm:spPr/>
      <dgm:t>
        <a:bodyPr/>
        <a:lstStyle/>
        <a:p>
          <a:endParaRPr lang="pt-BR"/>
        </a:p>
      </dgm:t>
    </dgm:pt>
    <dgm:pt modelId="{EA9DC5F7-BE03-4072-B592-36160D6C83BB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pt-BR" sz="1800" b="1" dirty="0" smtClean="0">
              <a:solidFill>
                <a:schemeClr val="accent1">
                  <a:lumMod val="25000"/>
                </a:schemeClr>
              </a:solidFill>
            </a:rPr>
            <a:t>Financiamentos com o BNDES</a:t>
          </a:r>
          <a:endParaRPr lang="pt-BR" sz="1800" b="1" dirty="0">
            <a:solidFill>
              <a:schemeClr val="accent1">
                <a:lumMod val="25000"/>
              </a:schemeClr>
            </a:solidFill>
          </a:endParaRPr>
        </a:p>
      </dgm:t>
    </dgm:pt>
    <dgm:pt modelId="{2EA6D9C9-E5B5-4DFC-AFC2-1D1708AB88AE}" type="parTrans" cxnId="{8DBB0ADF-B010-41C4-9DC4-A5AA4A2788D4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8BEEC267-7273-415F-89AA-43BBAF3706A2}" type="sibTrans" cxnId="{8DBB0ADF-B010-41C4-9DC4-A5AA4A2788D4}">
      <dgm:prSet/>
      <dgm:spPr/>
      <dgm:t>
        <a:bodyPr/>
        <a:lstStyle/>
        <a:p>
          <a:endParaRPr lang="pt-BR"/>
        </a:p>
      </dgm:t>
    </dgm:pt>
    <dgm:pt modelId="{7DC5E4D1-5A92-40F3-BCFF-C17E0B8455FE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pt-BR" sz="1800" b="1" dirty="0" smtClean="0">
              <a:solidFill>
                <a:schemeClr val="accent1">
                  <a:lumMod val="25000"/>
                </a:schemeClr>
              </a:solidFill>
            </a:rPr>
            <a:t>Financiamentos com a CAIXA</a:t>
          </a:r>
          <a:endParaRPr lang="pt-BR" sz="1800" b="1" dirty="0">
            <a:solidFill>
              <a:schemeClr val="accent1">
                <a:lumMod val="25000"/>
              </a:schemeClr>
            </a:solidFill>
          </a:endParaRPr>
        </a:p>
      </dgm:t>
    </dgm:pt>
    <dgm:pt modelId="{5330EAB4-9DC0-4731-97B8-C10620C51F2F}" type="parTrans" cxnId="{0F0420C8-8195-4D98-BEE1-0744BE69327D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B1BB8329-851F-454D-8959-85E91628B474}" type="sibTrans" cxnId="{0F0420C8-8195-4D98-BEE1-0744BE69327D}">
      <dgm:prSet/>
      <dgm:spPr/>
      <dgm:t>
        <a:bodyPr/>
        <a:lstStyle/>
        <a:p>
          <a:endParaRPr lang="pt-BR"/>
        </a:p>
      </dgm:t>
    </dgm:pt>
    <dgm:pt modelId="{D229D9FB-7C29-41AE-8DCB-994D38543B81}">
      <dgm:prSet phldrT="[Texto]"/>
      <dgm:spPr>
        <a:solidFill>
          <a:schemeClr val="bg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dirty="0" err="1" smtClean="0"/>
            <a:t>TCEs</a:t>
          </a:r>
          <a:r>
            <a:rPr lang="pt-BR" dirty="0" smtClean="0"/>
            <a:t> e </a:t>
          </a:r>
          <a:r>
            <a:rPr lang="pt-BR" dirty="0" err="1" smtClean="0"/>
            <a:t>TCMs</a:t>
          </a:r>
          <a:endParaRPr lang="pt-BR" dirty="0"/>
        </a:p>
      </dgm:t>
    </dgm:pt>
    <dgm:pt modelId="{1B74F9EC-B794-474E-8F87-11D8FF0FF86D}" type="parTrans" cxnId="{B364C89A-A82F-416C-B04D-F0C510C2DE9F}">
      <dgm:prSet/>
      <dgm:spPr/>
      <dgm:t>
        <a:bodyPr/>
        <a:lstStyle/>
        <a:p>
          <a:endParaRPr lang="pt-BR"/>
        </a:p>
      </dgm:t>
    </dgm:pt>
    <dgm:pt modelId="{3AF641E1-DE7D-4AC9-9558-30E18919D369}" type="sibTrans" cxnId="{B364C89A-A82F-416C-B04D-F0C510C2DE9F}">
      <dgm:prSet/>
      <dgm:spPr/>
      <dgm:t>
        <a:bodyPr/>
        <a:lstStyle/>
        <a:p>
          <a:endParaRPr lang="pt-BR"/>
        </a:p>
      </dgm:t>
    </dgm:pt>
    <dgm:pt modelId="{9D5AFF0A-F46B-458C-BAB2-E9D495DE7CBF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1800" b="1" dirty="0" smtClean="0">
              <a:solidFill>
                <a:schemeClr val="accent1">
                  <a:lumMod val="25000"/>
                </a:schemeClr>
              </a:solidFill>
            </a:rPr>
            <a:t>ESTÁDIOS</a:t>
          </a:r>
          <a:endParaRPr lang="pt-BR" sz="1800" b="1" dirty="0">
            <a:solidFill>
              <a:schemeClr val="accent1">
                <a:lumMod val="25000"/>
              </a:schemeClr>
            </a:solidFill>
          </a:endParaRPr>
        </a:p>
      </dgm:t>
    </dgm:pt>
    <dgm:pt modelId="{25F3EB86-3A74-481F-8307-F380F1A431A0}" type="parTrans" cxnId="{0CBAF1B0-43DA-438F-A0E9-E742916BD53B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53606585-1E00-435C-92EA-7D7CF91F230B}" type="sibTrans" cxnId="{0CBAF1B0-43DA-438F-A0E9-E742916BD53B}">
      <dgm:prSet/>
      <dgm:spPr/>
      <dgm:t>
        <a:bodyPr/>
        <a:lstStyle/>
        <a:p>
          <a:endParaRPr lang="pt-BR"/>
        </a:p>
      </dgm:t>
    </dgm:pt>
    <dgm:pt modelId="{EC11B803-BC8B-4CEB-AB63-86C32AEC1115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1800" b="1" dirty="0" smtClean="0">
              <a:solidFill>
                <a:schemeClr val="accent1">
                  <a:lumMod val="25000"/>
                </a:schemeClr>
              </a:solidFill>
            </a:rPr>
            <a:t>MOBILIDADE</a:t>
          </a:r>
          <a:r>
            <a:rPr lang="pt-BR" sz="1800" dirty="0" smtClean="0">
              <a:solidFill>
                <a:schemeClr val="accent1">
                  <a:lumMod val="25000"/>
                </a:schemeClr>
              </a:solidFill>
            </a:rPr>
            <a:t> </a:t>
          </a:r>
          <a:r>
            <a:rPr lang="pt-BR" sz="1800" b="1" dirty="0" smtClean="0">
              <a:solidFill>
                <a:schemeClr val="accent1">
                  <a:lumMod val="25000"/>
                </a:schemeClr>
              </a:solidFill>
            </a:rPr>
            <a:t>URBANA</a:t>
          </a:r>
          <a:endParaRPr lang="pt-BR" sz="1800" b="1" dirty="0">
            <a:solidFill>
              <a:schemeClr val="accent1">
                <a:lumMod val="25000"/>
              </a:schemeClr>
            </a:solidFill>
          </a:endParaRPr>
        </a:p>
      </dgm:t>
    </dgm:pt>
    <dgm:pt modelId="{8BC8A666-7F83-40BF-8128-C58EF5834E7C}" type="parTrans" cxnId="{1B0B3F07-E169-4FC2-9154-143D259B891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08FDB8A4-B7EC-4FCF-89E8-1AD54CD02F07}" type="sibTrans" cxnId="{1B0B3F07-E169-4FC2-9154-143D259B8916}">
      <dgm:prSet/>
      <dgm:spPr/>
      <dgm:t>
        <a:bodyPr/>
        <a:lstStyle/>
        <a:p>
          <a:endParaRPr lang="pt-BR"/>
        </a:p>
      </dgm:t>
    </dgm:pt>
    <dgm:pt modelId="{85059154-AD7B-4492-BB06-11DAAF8919AF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1800" b="1" dirty="0" smtClean="0">
              <a:solidFill>
                <a:schemeClr val="accent1">
                  <a:lumMod val="25000"/>
                </a:schemeClr>
              </a:solidFill>
            </a:rPr>
            <a:t>PORTOS</a:t>
          </a:r>
          <a:endParaRPr lang="pt-BR" sz="1800" b="1" dirty="0">
            <a:solidFill>
              <a:schemeClr val="accent1">
                <a:lumMod val="25000"/>
              </a:schemeClr>
            </a:solidFill>
          </a:endParaRPr>
        </a:p>
      </dgm:t>
    </dgm:pt>
    <dgm:pt modelId="{B15B4A2E-8E35-494B-8DBC-2A17744F8014}" type="parTrans" cxnId="{1CE64FA6-C2BB-483F-BB7E-2EE0AF89D07C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956E09B5-6613-4ED0-AAE8-D5C89740E578}" type="sibTrans" cxnId="{1CE64FA6-C2BB-483F-BB7E-2EE0AF89D07C}">
      <dgm:prSet/>
      <dgm:spPr/>
      <dgm:t>
        <a:bodyPr/>
        <a:lstStyle/>
        <a:p>
          <a:endParaRPr lang="pt-BR"/>
        </a:p>
      </dgm:t>
    </dgm:pt>
    <dgm:pt modelId="{73CEE920-5189-40F4-BF9B-FE4E122AAD8F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1800" b="1" dirty="0" smtClean="0">
              <a:solidFill>
                <a:schemeClr val="accent1">
                  <a:lumMod val="25000"/>
                </a:schemeClr>
              </a:solidFill>
            </a:rPr>
            <a:t>AEROPORTOS</a:t>
          </a:r>
          <a:endParaRPr lang="pt-BR" sz="1800" b="1" dirty="0">
            <a:solidFill>
              <a:schemeClr val="accent1">
                <a:lumMod val="25000"/>
              </a:schemeClr>
            </a:solidFill>
          </a:endParaRPr>
        </a:p>
      </dgm:t>
    </dgm:pt>
    <dgm:pt modelId="{98BECA9F-383B-4661-B14A-C91420E936B1}" type="parTrans" cxnId="{76F2BD46-3E83-4D2B-BB30-C95F583716DA}">
      <dgm:prSet/>
      <dgm:spPr>
        <a:ln>
          <a:solidFill>
            <a:schemeClr val="accent4">
              <a:lumMod val="75000"/>
              <a:lumOff val="25000"/>
            </a:schemeClr>
          </a:solidFill>
        </a:ln>
      </dgm:spPr>
      <dgm:t>
        <a:bodyPr/>
        <a:lstStyle/>
        <a:p>
          <a:endParaRPr lang="pt-BR"/>
        </a:p>
      </dgm:t>
    </dgm:pt>
    <dgm:pt modelId="{63AEFF70-2ECD-4F1A-98BC-2573FCAC068C}" type="sibTrans" cxnId="{76F2BD46-3E83-4D2B-BB30-C95F583716DA}">
      <dgm:prSet/>
      <dgm:spPr/>
      <dgm:t>
        <a:bodyPr/>
        <a:lstStyle/>
        <a:p>
          <a:endParaRPr lang="pt-BR"/>
        </a:p>
      </dgm:t>
    </dgm:pt>
    <dgm:pt modelId="{AB417728-708C-4866-BA49-780E2CF50E5B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1800" b="1" dirty="0" smtClean="0">
              <a:solidFill>
                <a:schemeClr val="accent1">
                  <a:lumMod val="25000"/>
                </a:schemeClr>
              </a:solidFill>
            </a:rPr>
            <a:t>Colaboração técnica com os </a:t>
          </a:r>
          <a:r>
            <a:rPr lang="pt-BR" sz="1800" b="1" dirty="0" err="1" smtClean="0">
              <a:solidFill>
                <a:schemeClr val="accent1">
                  <a:lumMod val="25000"/>
                </a:schemeClr>
              </a:solidFill>
            </a:rPr>
            <a:t>TCEs</a:t>
          </a:r>
          <a:r>
            <a:rPr lang="pt-BR" sz="1800" b="1" dirty="0" smtClean="0">
              <a:solidFill>
                <a:schemeClr val="accent1">
                  <a:lumMod val="25000"/>
                </a:schemeClr>
              </a:solidFill>
            </a:rPr>
            <a:t> e </a:t>
          </a:r>
          <a:r>
            <a:rPr lang="pt-BR" sz="1800" b="1" dirty="0" err="1" smtClean="0">
              <a:solidFill>
                <a:schemeClr val="accent1">
                  <a:lumMod val="25000"/>
                </a:schemeClr>
              </a:solidFill>
            </a:rPr>
            <a:t>TCMs</a:t>
          </a:r>
          <a:endParaRPr lang="pt-BR" sz="1800" b="1" dirty="0">
            <a:solidFill>
              <a:schemeClr val="accent1">
                <a:lumMod val="25000"/>
              </a:schemeClr>
            </a:solidFill>
          </a:endParaRPr>
        </a:p>
      </dgm:t>
    </dgm:pt>
    <dgm:pt modelId="{518E7572-F441-475A-A633-E5668975AE78}" type="parTrans" cxnId="{05EA9A41-0489-4BDF-B5E7-9DF9EF079F25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87A8A253-6BB1-42F0-9993-961B6505650E}" type="sibTrans" cxnId="{05EA9A41-0489-4BDF-B5E7-9DF9EF079F25}">
      <dgm:prSet/>
      <dgm:spPr/>
      <dgm:t>
        <a:bodyPr/>
        <a:lstStyle/>
        <a:p>
          <a:endParaRPr lang="pt-BR"/>
        </a:p>
      </dgm:t>
    </dgm:pt>
    <dgm:pt modelId="{F3004DE1-3727-4027-B5A2-75973614ADF4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1800" b="1" dirty="0" smtClean="0">
              <a:solidFill>
                <a:schemeClr val="accent1">
                  <a:lumMod val="25000"/>
                </a:schemeClr>
              </a:solidFill>
            </a:rPr>
            <a:t>Outros empreendimentos com recursos estaduais e municipais</a:t>
          </a:r>
          <a:endParaRPr lang="pt-BR" sz="1800" b="1" dirty="0">
            <a:solidFill>
              <a:schemeClr val="accent1">
                <a:lumMod val="25000"/>
              </a:schemeClr>
            </a:solidFill>
          </a:endParaRPr>
        </a:p>
      </dgm:t>
    </dgm:pt>
    <dgm:pt modelId="{5A71F830-0A55-404D-ADD2-11BE3F92543E}" type="parTrans" cxnId="{534CA376-EBA4-4309-A247-46D1BABC49E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DC8535A2-2523-41CA-BE3C-A88F9BEE8717}" type="sibTrans" cxnId="{534CA376-EBA4-4309-A247-46D1BABC49EA}">
      <dgm:prSet/>
      <dgm:spPr/>
      <dgm:t>
        <a:bodyPr/>
        <a:lstStyle/>
        <a:p>
          <a:endParaRPr lang="pt-BR"/>
        </a:p>
      </dgm:t>
    </dgm:pt>
    <dgm:pt modelId="{33F7EA7E-6C1F-4A42-9591-B04F228EBD63}" type="pres">
      <dgm:prSet presAssocID="{EC962342-64D8-4E97-B63B-92406C98A7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572B80A-A1B2-469C-AA00-1E98DEB91D78}" type="pres">
      <dgm:prSet presAssocID="{004F4932-6704-4D79-B073-46182470C48A}" presName="root" presStyleCnt="0"/>
      <dgm:spPr/>
    </dgm:pt>
    <dgm:pt modelId="{2F065564-9339-4C3C-94B9-C024DA33ED21}" type="pres">
      <dgm:prSet presAssocID="{004F4932-6704-4D79-B073-46182470C48A}" presName="rootComposite" presStyleCnt="0"/>
      <dgm:spPr/>
    </dgm:pt>
    <dgm:pt modelId="{5ADE98A6-FE0C-41CC-8898-2CF0B88A9AAA}" type="pres">
      <dgm:prSet presAssocID="{004F4932-6704-4D79-B073-46182470C48A}" presName="rootText" presStyleLbl="node1" presStyleIdx="0" presStyleCnt="2" custLinFactX="-10354" custLinFactNeighborX="-100000" custLinFactNeighborY="-600"/>
      <dgm:spPr/>
      <dgm:t>
        <a:bodyPr/>
        <a:lstStyle/>
        <a:p>
          <a:endParaRPr lang="pt-BR"/>
        </a:p>
      </dgm:t>
    </dgm:pt>
    <dgm:pt modelId="{F9955E1A-A154-45EC-B09A-EAE5C3F72F63}" type="pres">
      <dgm:prSet presAssocID="{004F4932-6704-4D79-B073-46182470C48A}" presName="rootConnector" presStyleLbl="node1" presStyleIdx="0" presStyleCnt="2"/>
      <dgm:spPr/>
      <dgm:t>
        <a:bodyPr/>
        <a:lstStyle/>
        <a:p>
          <a:endParaRPr lang="pt-BR"/>
        </a:p>
      </dgm:t>
    </dgm:pt>
    <dgm:pt modelId="{41639097-EAF0-45D9-9411-0C3347546652}" type="pres">
      <dgm:prSet presAssocID="{004F4932-6704-4D79-B073-46182470C48A}" presName="childShape" presStyleCnt="0"/>
      <dgm:spPr/>
    </dgm:pt>
    <dgm:pt modelId="{DDCED780-6A3D-4986-952B-E73913E2615D}" type="pres">
      <dgm:prSet presAssocID="{2EA6D9C9-E5B5-4DFC-AFC2-1D1708AB88AE}" presName="Name13" presStyleLbl="parChTrans1D2" presStyleIdx="0" presStyleCnt="8"/>
      <dgm:spPr/>
      <dgm:t>
        <a:bodyPr/>
        <a:lstStyle/>
        <a:p>
          <a:endParaRPr lang="pt-BR"/>
        </a:p>
      </dgm:t>
    </dgm:pt>
    <dgm:pt modelId="{DF5B627D-A05B-465A-9099-B24490ACF54B}" type="pres">
      <dgm:prSet presAssocID="{EA9DC5F7-BE03-4072-B592-36160D6C83BB}" presName="childText" presStyleLbl="bgAcc1" presStyleIdx="0" presStyleCnt="8" custScaleX="299737" custScaleY="109667" custLinFactNeighborX="-32545" custLinFactNeighborY="104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C43F04-44DB-4D38-A886-5D0E907C7ACE}" type="pres">
      <dgm:prSet presAssocID="{5330EAB4-9DC0-4731-97B8-C10620C51F2F}" presName="Name13" presStyleLbl="parChTrans1D2" presStyleIdx="1" presStyleCnt="8"/>
      <dgm:spPr/>
      <dgm:t>
        <a:bodyPr/>
        <a:lstStyle/>
        <a:p>
          <a:endParaRPr lang="pt-BR"/>
        </a:p>
      </dgm:t>
    </dgm:pt>
    <dgm:pt modelId="{0EDEED77-FD6D-455C-8836-4F4BACCA9AAB}" type="pres">
      <dgm:prSet presAssocID="{7DC5E4D1-5A92-40F3-BCFF-C17E0B8455FE}" presName="childText" presStyleLbl="bgAcc1" presStyleIdx="1" presStyleCnt="8" custScaleX="347300" custScaleY="136082" custLinFactNeighborX="-28924" custLinFactNeighborY="5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E9438E-3D01-4131-8116-C6EAD711F0B9}" type="pres">
      <dgm:prSet presAssocID="{B15B4A2E-8E35-494B-8DBC-2A17744F8014}" presName="Name13" presStyleLbl="parChTrans1D2" presStyleIdx="2" presStyleCnt="8"/>
      <dgm:spPr/>
      <dgm:t>
        <a:bodyPr/>
        <a:lstStyle/>
        <a:p>
          <a:endParaRPr lang="pt-BR"/>
        </a:p>
      </dgm:t>
    </dgm:pt>
    <dgm:pt modelId="{E9E15105-163A-4F76-A3E3-4F2BB98120F9}" type="pres">
      <dgm:prSet presAssocID="{85059154-AD7B-4492-BB06-11DAAF8919AF}" presName="childText" presStyleLbl="bgAcc1" presStyleIdx="2" presStyleCnt="8" custScaleX="299570" custScaleY="127878" custLinFactNeighborX="-28924" custLinFactNeighborY="95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AF9315-3434-47A7-AFC1-83E27998558B}" type="pres">
      <dgm:prSet presAssocID="{98BECA9F-383B-4661-B14A-C91420E936B1}" presName="Name13" presStyleLbl="parChTrans1D2" presStyleIdx="3" presStyleCnt="8"/>
      <dgm:spPr/>
      <dgm:t>
        <a:bodyPr/>
        <a:lstStyle/>
        <a:p>
          <a:endParaRPr lang="pt-BR"/>
        </a:p>
      </dgm:t>
    </dgm:pt>
    <dgm:pt modelId="{E4F428FD-02E1-44CB-BF1A-7ABDDE909EDB}" type="pres">
      <dgm:prSet presAssocID="{73CEE920-5189-40F4-BF9B-FE4E122AAD8F}" presName="childText" presStyleLbl="bgAcc1" presStyleIdx="3" presStyleCnt="8" custScaleX="301910" custScaleY="82403" custLinFactNeighborX="-28924" custLinFactNeighborY="39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46EAB3-EA77-43D3-896D-1FEEBE7D996C}" type="pres">
      <dgm:prSet presAssocID="{518E7572-F441-475A-A633-E5668975AE78}" presName="Name13" presStyleLbl="parChTrans1D2" presStyleIdx="4" presStyleCnt="8"/>
      <dgm:spPr/>
      <dgm:t>
        <a:bodyPr/>
        <a:lstStyle/>
        <a:p>
          <a:endParaRPr lang="pt-BR"/>
        </a:p>
      </dgm:t>
    </dgm:pt>
    <dgm:pt modelId="{F23145FA-219C-4E8C-8228-429E404941F1}" type="pres">
      <dgm:prSet presAssocID="{AB417728-708C-4866-BA49-780E2CF50E5B}" presName="childText" presStyleLbl="bgAcc1" presStyleIdx="4" presStyleCnt="8" custScaleX="294231" custScaleY="100140" custLinFactNeighborX="-28924" custLinFactNeighborY="-14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633DE0-F62B-472F-96FA-DB721B29CD45}" type="pres">
      <dgm:prSet presAssocID="{D229D9FB-7C29-41AE-8DCB-994D38543B81}" presName="root" presStyleCnt="0"/>
      <dgm:spPr/>
    </dgm:pt>
    <dgm:pt modelId="{2D308DE3-C8EE-49BC-9305-02F5C91251FA}" type="pres">
      <dgm:prSet presAssocID="{D229D9FB-7C29-41AE-8DCB-994D38543B81}" presName="rootComposite" presStyleCnt="0"/>
      <dgm:spPr/>
    </dgm:pt>
    <dgm:pt modelId="{534EA6C2-E496-4A25-93AA-581B74A2BC62}" type="pres">
      <dgm:prSet presAssocID="{D229D9FB-7C29-41AE-8DCB-994D38543B81}" presName="rootText" presStyleLbl="node1" presStyleIdx="1" presStyleCnt="2" custScaleX="221119" custLinFactNeighborX="9232" custLinFactNeighborY="-449"/>
      <dgm:spPr/>
      <dgm:t>
        <a:bodyPr/>
        <a:lstStyle/>
        <a:p>
          <a:endParaRPr lang="pt-BR"/>
        </a:p>
      </dgm:t>
    </dgm:pt>
    <dgm:pt modelId="{62E6A7FA-DBE8-4789-9ABB-68F5071D078D}" type="pres">
      <dgm:prSet presAssocID="{D229D9FB-7C29-41AE-8DCB-994D38543B81}" presName="rootConnector" presStyleLbl="node1" presStyleIdx="1" presStyleCnt="2"/>
      <dgm:spPr/>
      <dgm:t>
        <a:bodyPr/>
        <a:lstStyle/>
        <a:p>
          <a:endParaRPr lang="pt-BR"/>
        </a:p>
      </dgm:t>
    </dgm:pt>
    <dgm:pt modelId="{046F364F-03D8-49F8-B783-63D74DA064F9}" type="pres">
      <dgm:prSet presAssocID="{D229D9FB-7C29-41AE-8DCB-994D38543B81}" presName="childShape" presStyleCnt="0"/>
      <dgm:spPr/>
    </dgm:pt>
    <dgm:pt modelId="{329CDC33-CA4D-437D-9151-1C43412CBC0E}" type="pres">
      <dgm:prSet presAssocID="{25F3EB86-3A74-481F-8307-F380F1A431A0}" presName="Name13" presStyleLbl="parChTrans1D2" presStyleIdx="5" presStyleCnt="8"/>
      <dgm:spPr/>
      <dgm:t>
        <a:bodyPr/>
        <a:lstStyle/>
        <a:p>
          <a:endParaRPr lang="pt-BR"/>
        </a:p>
      </dgm:t>
    </dgm:pt>
    <dgm:pt modelId="{AF5C197C-A613-4891-A6CB-692621489B15}" type="pres">
      <dgm:prSet presAssocID="{9D5AFF0A-F46B-458C-BAB2-E9D495DE7CBF}" presName="childText" presStyleLbl="bgAcc1" presStyleIdx="5" presStyleCnt="8" custScaleX="313596" custLinFactNeighborX="28944" custLinFactNeighborY="331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C2BE63-D196-4491-92C7-4A8D6464A2C8}" type="pres">
      <dgm:prSet presAssocID="{8BC8A666-7F83-40BF-8128-C58EF5834E7C}" presName="Name13" presStyleLbl="parChTrans1D2" presStyleIdx="6" presStyleCnt="8"/>
      <dgm:spPr/>
      <dgm:t>
        <a:bodyPr/>
        <a:lstStyle/>
        <a:p>
          <a:endParaRPr lang="pt-BR"/>
        </a:p>
      </dgm:t>
    </dgm:pt>
    <dgm:pt modelId="{341DE390-0611-4163-8DFD-29F75D7712B9}" type="pres">
      <dgm:prSet presAssocID="{EC11B803-BC8B-4CEB-AB63-86C32AEC1115}" presName="childText" presStyleLbl="bgAcc1" presStyleIdx="6" presStyleCnt="8" custScaleX="294252" custLinFactNeighborX="30726" custLinFactNeighborY="442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00A1C1-FDB0-48A8-B8C7-88375DCE899E}" type="pres">
      <dgm:prSet presAssocID="{5A71F830-0A55-404D-ADD2-11BE3F92543E}" presName="Name13" presStyleLbl="parChTrans1D2" presStyleIdx="7" presStyleCnt="8"/>
      <dgm:spPr/>
      <dgm:t>
        <a:bodyPr/>
        <a:lstStyle/>
        <a:p>
          <a:endParaRPr lang="pt-BR"/>
        </a:p>
      </dgm:t>
    </dgm:pt>
    <dgm:pt modelId="{C459E6B2-DA7D-4DFA-A6BA-614B7F58F737}" type="pres">
      <dgm:prSet presAssocID="{F3004DE1-3727-4027-B5A2-75973614ADF4}" presName="childText" presStyleLbl="bgAcc1" presStyleIdx="7" presStyleCnt="8" custScaleX="430982" custScaleY="152437" custLinFactNeighborX="32646" custLinFactNeighborY="511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296364-8359-4473-B579-278B060AAD74}" type="presOf" srcId="{EA9DC5F7-BE03-4072-B592-36160D6C83BB}" destId="{DF5B627D-A05B-465A-9099-B24490ACF54B}" srcOrd="0" destOrd="0" presId="urn:microsoft.com/office/officeart/2005/8/layout/hierarchy3"/>
    <dgm:cxn modelId="{C403265C-AC0B-4DCB-8E2A-110CC28867FD}" type="presOf" srcId="{518E7572-F441-475A-A633-E5668975AE78}" destId="{2B46EAB3-EA77-43D3-896D-1FEEBE7D996C}" srcOrd="0" destOrd="0" presId="urn:microsoft.com/office/officeart/2005/8/layout/hierarchy3"/>
    <dgm:cxn modelId="{1B0B3F07-E169-4FC2-9154-143D259B8916}" srcId="{D229D9FB-7C29-41AE-8DCB-994D38543B81}" destId="{EC11B803-BC8B-4CEB-AB63-86C32AEC1115}" srcOrd="1" destOrd="0" parTransId="{8BC8A666-7F83-40BF-8128-C58EF5834E7C}" sibTransId="{08FDB8A4-B7EC-4FCF-89E8-1AD54CD02F07}"/>
    <dgm:cxn modelId="{9099CF4F-CA36-4263-861E-55A0F7CF3CE5}" type="presOf" srcId="{9D5AFF0A-F46B-458C-BAB2-E9D495DE7CBF}" destId="{AF5C197C-A613-4891-A6CB-692621489B15}" srcOrd="0" destOrd="0" presId="urn:microsoft.com/office/officeart/2005/8/layout/hierarchy3"/>
    <dgm:cxn modelId="{0B018182-578C-4560-AF7E-811294B9877F}" type="presOf" srcId="{25F3EB86-3A74-481F-8307-F380F1A431A0}" destId="{329CDC33-CA4D-437D-9151-1C43412CBC0E}" srcOrd="0" destOrd="0" presId="urn:microsoft.com/office/officeart/2005/8/layout/hierarchy3"/>
    <dgm:cxn modelId="{0F0420C8-8195-4D98-BEE1-0744BE69327D}" srcId="{004F4932-6704-4D79-B073-46182470C48A}" destId="{7DC5E4D1-5A92-40F3-BCFF-C17E0B8455FE}" srcOrd="1" destOrd="0" parTransId="{5330EAB4-9DC0-4731-97B8-C10620C51F2F}" sibTransId="{B1BB8329-851F-454D-8959-85E91628B474}"/>
    <dgm:cxn modelId="{A0ABEE8C-0D6C-47AE-9AED-739E09785CF1}" type="presOf" srcId="{004F4932-6704-4D79-B073-46182470C48A}" destId="{F9955E1A-A154-45EC-B09A-EAE5C3F72F63}" srcOrd="1" destOrd="0" presId="urn:microsoft.com/office/officeart/2005/8/layout/hierarchy3"/>
    <dgm:cxn modelId="{AF1E9310-1D4F-4162-A77B-B94F6BD35B80}" type="presOf" srcId="{EC11B803-BC8B-4CEB-AB63-86C32AEC1115}" destId="{341DE390-0611-4163-8DFD-29F75D7712B9}" srcOrd="0" destOrd="0" presId="urn:microsoft.com/office/officeart/2005/8/layout/hierarchy3"/>
    <dgm:cxn modelId="{9769460A-E806-4490-A312-60ABFE3C21C1}" type="presOf" srcId="{B15B4A2E-8E35-494B-8DBC-2A17744F8014}" destId="{81E9438E-3D01-4131-8116-C6EAD711F0B9}" srcOrd="0" destOrd="0" presId="urn:microsoft.com/office/officeart/2005/8/layout/hierarchy3"/>
    <dgm:cxn modelId="{01B48DD6-AACF-4C36-8A73-21644710F368}" type="presOf" srcId="{5330EAB4-9DC0-4731-97B8-C10620C51F2F}" destId="{06C43F04-44DB-4D38-A886-5D0E907C7ACE}" srcOrd="0" destOrd="0" presId="urn:microsoft.com/office/officeart/2005/8/layout/hierarchy3"/>
    <dgm:cxn modelId="{875F7F09-FF0A-4F64-868A-735503031F15}" type="presOf" srcId="{7DC5E4D1-5A92-40F3-BCFF-C17E0B8455FE}" destId="{0EDEED77-FD6D-455C-8836-4F4BACCA9AAB}" srcOrd="0" destOrd="0" presId="urn:microsoft.com/office/officeart/2005/8/layout/hierarchy3"/>
    <dgm:cxn modelId="{5A43FA76-48F5-4D01-B062-DD9AB7D90669}" type="presOf" srcId="{98BECA9F-383B-4661-B14A-C91420E936B1}" destId="{FBAF9315-3434-47A7-AFC1-83E27998558B}" srcOrd="0" destOrd="0" presId="urn:microsoft.com/office/officeart/2005/8/layout/hierarchy3"/>
    <dgm:cxn modelId="{BAB92799-CE7B-498E-83EF-5D86BA76355A}" type="presOf" srcId="{5A71F830-0A55-404D-ADD2-11BE3F92543E}" destId="{B400A1C1-FDB0-48A8-B8C7-88375DCE899E}" srcOrd="0" destOrd="0" presId="urn:microsoft.com/office/officeart/2005/8/layout/hierarchy3"/>
    <dgm:cxn modelId="{A41E4769-20DC-443F-92DA-C63FB871459F}" srcId="{EC962342-64D8-4E97-B63B-92406C98A735}" destId="{004F4932-6704-4D79-B073-46182470C48A}" srcOrd="0" destOrd="0" parTransId="{E60A3EB3-1F5A-4E2C-872E-C360EBB2D30B}" sibTransId="{D770688B-B158-41C7-99AD-9FE01643D6A7}"/>
    <dgm:cxn modelId="{1CE64FA6-C2BB-483F-BB7E-2EE0AF89D07C}" srcId="{004F4932-6704-4D79-B073-46182470C48A}" destId="{85059154-AD7B-4492-BB06-11DAAF8919AF}" srcOrd="2" destOrd="0" parTransId="{B15B4A2E-8E35-494B-8DBC-2A17744F8014}" sibTransId="{956E09B5-6613-4ED0-AAE8-D5C89740E578}"/>
    <dgm:cxn modelId="{472C69D0-3047-4482-A0A9-C437B66958F6}" type="presOf" srcId="{D229D9FB-7C29-41AE-8DCB-994D38543B81}" destId="{534EA6C2-E496-4A25-93AA-581B74A2BC62}" srcOrd="0" destOrd="0" presId="urn:microsoft.com/office/officeart/2005/8/layout/hierarchy3"/>
    <dgm:cxn modelId="{B364C89A-A82F-416C-B04D-F0C510C2DE9F}" srcId="{EC962342-64D8-4E97-B63B-92406C98A735}" destId="{D229D9FB-7C29-41AE-8DCB-994D38543B81}" srcOrd="1" destOrd="0" parTransId="{1B74F9EC-B794-474E-8F87-11D8FF0FF86D}" sibTransId="{3AF641E1-DE7D-4AC9-9558-30E18919D369}"/>
    <dgm:cxn modelId="{D7615472-52D1-40DE-B7AC-5C62B53313CC}" type="presOf" srcId="{8BC8A666-7F83-40BF-8128-C58EF5834E7C}" destId="{02C2BE63-D196-4491-92C7-4A8D6464A2C8}" srcOrd="0" destOrd="0" presId="urn:microsoft.com/office/officeart/2005/8/layout/hierarchy3"/>
    <dgm:cxn modelId="{B0C26701-E45B-4599-BBC3-8B46C3C1075D}" type="presOf" srcId="{EC962342-64D8-4E97-B63B-92406C98A735}" destId="{33F7EA7E-6C1F-4A42-9591-B04F228EBD63}" srcOrd="0" destOrd="0" presId="urn:microsoft.com/office/officeart/2005/8/layout/hierarchy3"/>
    <dgm:cxn modelId="{8DBB0ADF-B010-41C4-9DC4-A5AA4A2788D4}" srcId="{004F4932-6704-4D79-B073-46182470C48A}" destId="{EA9DC5F7-BE03-4072-B592-36160D6C83BB}" srcOrd="0" destOrd="0" parTransId="{2EA6D9C9-E5B5-4DFC-AFC2-1D1708AB88AE}" sibTransId="{8BEEC267-7273-415F-89AA-43BBAF3706A2}"/>
    <dgm:cxn modelId="{87D6F5D6-143A-42F2-82D2-4A13BCED21ED}" type="presOf" srcId="{85059154-AD7B-4492-BB06-11DAAF8919AF}" destId="{E9E15105-163A-4F76-A3E3-4F2BB98120F9}" srcOrd="0" destOrd="0" presId="urn:microsoft.com/office/officeart/2005/8/layout/hierarchy3"/>
    <dgm:cxn modelId="{85FF9FB3-46C7-41DE-882C-49903F88A05F}" type="presOf" srcId="{D229D9FB-7C29-41AE-8DCB-994D38543B81}" destId="{62E6A7FA-DBE8-4789-9ABB-68F5071D078D}" srcOrd="1" destOrd="0" presId="urn:microsoft.com/office/officeart/2005/8/layout/hierarchy3"/>
    <dgm:cxn modelId="{05EA9A41-0489-4BDF-B5E7-9DF9EF079F25}" srcId="{004F4932-6704-4D79-B073-46182470C48A}" destId="{AB417728-708C-4866-BA49-780E2CF50E5B}" srcOrd="4" destOrd="0" parTransId="{518E7572-F441-475A-A633-E5668975AE78}" sibTransId="{87A8A253-6BB1-42F0-9993-961B6505650E}"/>
    <dgm:cxn modelId="{4F20EB85-D1D2-487B-B833-0F58FB8AE626}" type="presOf" srcId="{73CEE920-5189-40F4-BF9B-FE4E122AAD8F}" destId="{E4F428FD-02E1-44CB-BF1A-7ABDDE909EDB}" srcOrd="0" destOrd="0" presId="urn:microsoft.com/office/officeart/2005/8/layout/hierarchy3"/>
    <dgm:cxn modelId="{534CA376-EBA4-4309-A247-46D1BABC49EA}" srcId="{D229D9FB-7C29-41AE-8DCB-994D38543B81}" destId="{F3004DE1-3727-4027-B5A2-75973614ADF4}" srcOrd="2" destOrd="0" parTransId="{5A71F830-0A55-404D-ADD2-11BE3F92543E}" sibTransId="{DC8535A2-2523-41CA-BE3C-A88F9BEE8717}"/>
    <dgm:cxn modelId="{0CBAF1B0-43DA-438F-A0E9-E742916BD53B}" srcId="{D229D9FB-7C29-41AE-8DCB-994D38543B81}" destId="{9D5AFF0A-F46B-458C-BAB2-E9D495DE7CBF}" srcOrd="0" destOrd="0" parTransId="{25F3EB86-3A74-481F-8307-F380F1A431A0}" sibTransId="{53606585-1E00-435C-92EA-7D7CF91F230B}"/>
    <dgm:cxn modelId="{74D8BD97-CE3A-495C-B53B-332C01DF18DC}" type="presOf" srcId="{F3004DE1-3727-4027-B5A2-75973614ADF4}" destId="{C459E6B2-DA7D-4DFA-A6BA-614B7F58F737}" srcOrd="0" destOrd="0" presId="urn:microsoft.com/office/officeart/2005/8/layout/hierarchy3"/>
    <dgm:cxn modelId="{381F4E41-24D5-48F8-8F12-FD68EAD6939C}" type="presOf" srcId="{AB417728-708C-4866-BA49-780E2CF50E5B}" destId="{F23145FA-219C-4E8C-8228-429E404941F1}" srcOrd="0" destOrd="0" presId="urn:microsoft.com/office/officeart/2005/8/layout/hierarchy3"/>
    <dgm:cxn modelId="{76F2BD46-3E83-4D2B-BB30-C95F583716DA}" srcId="{004F4932-6704-4D79-B073-46182470C48A}" destId="{73CEE920-5189-40F4-BF9B-FE4E122AAD8F}" srcOrd="3" destOrd="0" parTransId="{98BECA9F-383B-4661-B14A-C91420E936B1}" sibTransId="{63AEFF70-2ECD-4F1A-98BC-2573FCAC068C}"/>
    <dgm:cxn modelId="{5A5959B1-3059-4D20-9EA1-7280BCBB4611}" type="presOf" srcId="{2EA6D9C9-E5B5-4DFC-AFC2-1D1708AB88AE}" destId="{DDCED780-6A3D-4986-952B-E73913E2615D}" srcOrd="0" destOrd="0" presId="urn:microsoft.com/office/officeart/2005/8/layout/hierarchy3"/>
    <dgm:cxn modelId="{BC9845D2-6AE6-403E-B42A-3A675C328556}" type="presOf" srcId="{004F4932-6704-4D79-B073-46182470C48A}" destId="{5ADE98A6-FE0C-41CC-8898-2CF0B88A9AAA}" srcOrd="0" destOrd="0" presId="urn:microsoft.com/office/officeart/2005/8/layout/hierarchy3"/>
    <dgm:cxn modelId="{4CFDE959-0B90-4E90-BC06-A7EFB7592B60}" type="presParOf" srcId="{33F7EA7E-6C1F-4A42-9591-B04F228EBD63}" destId="{4572B80A-A1B2-469C-AA00-1E98DEB91D78}" srcOrd="0" destOrd="0" presId="urn:microsoft.com/office/officeart/2005/8/layout/hierarchy3"/>
    <dgm:cxn modelId="{2BA9CB36-2168-4E86-B073-5525D2C20704}" type="presParOf" srcId="{4572B80A-A1B2-469C-AA00-1E98DEB91D78}" destId="{2F065564-9339-4C3C-94B9-C024DA33ED21}" srcOrd="0" destOrd="0" presId="urn:microsoft.com/office/officeart/2005/8/layout/hierarchy3"/>
    <dgm:cxn modelId="{BCEB0076-88D1-4E05-8591-95311BEE7630}" type="presParOf" srcId="{2F065564-9339-4C3C-94B9-C024DA33ED21}" destId="{5ADE98A6-FE0C-41CC-8898-2CF0B88A9AAA}" srcOrd="0" destOrd="0" presId="urn:microsoft.com/office/officeart/2005/8/layout/hierarchy3"/>
    <dgm:cxn modelId="{0845284A-5005-46EB-A990-FA081208304C}" type="presParOf" srcId="{2F065564-9339-4C3C-94B9-C024DA33ED21}" destId="{F9955E1A-A154-45EC-B09A-EAE5C3F72F63}" srcOrd="1" destOrd="0" presId="urn:microsoft.com/office/officeart/2005/8/layout/hierarchy3"/>
    <dgm:cxn modelId="{50FA10DB-7118-4205-9950-705C45BB6B0F}" type="presParOf" srcId="{4572B80A-A1B2-469C-AA00-1E98DEB91D78}" destId="{41639097-EAF0-45D9-9411-0C3347546652}" srcOrd="1" destOrd="0" presId="urn:microsoft.com/office/officeart/2005/8/layout/hierarchy3"/>
    <dgm:cxn modelId="{60775FE1-883A-4F2C-8574-9F97B98CB4AC}" type="presParOf" srcId="{41639097-EAF0-45D9-9411-0C3347546652}" destId="{DDCED780-6A3D-4986-952B-E73913E2615D}" srcOrd="0" destOrd="0" presId="urn:microsoft.com/office/officeart/2005/8/layout/hierarchy3"/>
    <dgm:cxn modelId="{FB3A6543-B58E-451F-852B-D4977853A3EF}" type="presParOf" srcId="{41639097-EAF0-45D9-9411-0C3347546652}" destId="{DF5B627D-A05B-465A-9099-B24490ACF54B}" srcOrd="1" destOrd="0" presId="urn:microsoft.com/office/officeart/2005/8/layout/hierarchy3"/>
    <dgm:cxn modelId="{D8DA63CA-8FD5-4F55-B8D1-3D2610618FBB}" type="presParOf" srcId="{41639097-EAF0-45D9-9411-0C3347546652}" destId="{06C43F04-44DB-4D38-A886-5D0E907C7ACE}" srcOrd="2" destOrd="0" presId="urn:microsoft.com/office/officeart/2005/8/layout/hierarchy3"/>
    <dgm:cxn modelId="{21E6688B-EFF9-4036-A9C0-19AA56D019C8}" type="presParOf" srcId="{41639097-EAF0-45D9-9411-0C3347546652}" destId="{0EDEED77-FD6D-455C-8836-4F4BACCA9AAB}" srcOrd="3" destOrd="0" presId="urn:microsoft.com/office/officeart/2005/8/layout/hierarchy3"/>
    <dgm:cxn modelId="{EC5F684A-D6E4-40FF-9F66-D8490D7A64AB}" type="presParOf" srcId="{41639097-EAF0-45D9-9411-0C3347546652}" destId="{81E9438E-3D01-4131-8116-C6EAD711F0B9}" srcOrd="4" destOrd="0" presId="urn:microsoft.com/office/officeart/2005/8/layout/hierarchy3"/>
    <dgm:cxn modelId="{116CDE82-9062-4697-BE40-BBB7B8FB6C31}" type="presParOf" srcId="{41639097-EAF0-45D9-9411-0C3347546652}" destId="{E9E15105-163A-4F76-A3E3-4F2BB98120F9}" srcOrd="5" destOrd="0" presId="urn:microsoft.com/office/officeart/2005/8/layout/hierarchy3"/>
    <dgm:cxn modelId="{900028BD-263D-4231-A973-7526A9F21ADF}" type="presParOf" srcId="{41639097-EAF0-45D9-9411-0C3347546652}" destId="{FBAF9315-3434-47A7-AFC1-83E27998558B}" srcOrd="6" destOrd="0" presId="urn:microsoft.com/office/officeart/2005/8/layout/hierarchy3"/>
    <dgm:cxn modelId="{6797B75B-BE20-4141-BC53-BFDB7550E652}" type="presParOf" srcId="{41639097-EAF0-45D9-9411-0C3347546652}" destId="{E4F428FD-02E1-44CB-BF1A-7ABDDE909EDB}" srcOrd="7" destOrd="0" presId="urn:microsoft.com/office/officeart/2005/8/layout/hierarchy3"/>
    <dgm:cxn modelId="{1F5AC459-28C9-47BE-A257-E738771DD6E1}" type="presParOf" srcId="{41639097-EAF0-45D9-9411-0C3347546652}" destId="{2B46EAB3-EA77-43D3-896D-1FEEBE7D996C}" srcOrd="8" destOrd="0" presId="urn:microsoft.com/office/officeart/2005/8/layout/hierarchy3"/>
    <dgm:cxn modelId="{F87F33CF-BD72-44E2-BDB1-47112385F2E9}" type="presParOf" srcId="{41639097-EAF0-45D9-9411-0C3347546652}" destId="{F23145FA-219C-4E8C-8228-429E404941F1}" srcOrd="9" destOrd="0" presId="urn:microsoft.com/office/officeart/2005/8/layout/hierarchy3"/>
    <dgm:cxn modelId="{9EA94BB0-743F-41A9-AB18-9F951C72EDE9}" type="presParOf" srcId="{33F7EA7E-6C1F-4A42-9591-B04F228EBD63}" destId="{71633DE0-F62B-472F-96FA-DB721B29CD45}" srcOrd="1" destOrd="0" presId="urn:microsoft.com/office/officeart/2005/8/layout/hierarchy3"/>
    <dgm:cxn modelId="{26C4567A-738B-48F7-A88B-D26F497C933C}" type="presParOf" srcId="{71633DE0-F62B-472F-96FA-DB721B29CD45}" destId="{2D308DE3-C8EE-49BC-9305-02F5C91251FA}" srcOrd="0" destOrd="0" presId="urn:microsoft.com/office/officeart/2005/8/layout/hierarchy3"/>
    <dgm:cxn modelId="{5593BD89-E962-427D-B5D6-7318E0008A7B}" type="presParOf" srcId="{2D308DE3-C8EE-49BC-9305-02F5C91251FA}" destId="{534EA6C2-E496-4A25-93AA-581B74A2BC62}" srcOrd="0" destOrd="0" presId="urn:microsoft.com/office/officeart/2005/8/layout/hierarchy3"/>
    <dgm:cxn modelId="{3D790332-B0BB-42D8-9C29-6B3501F41548}" type="presParOf" srcId="{2D308DE3-C8EE-49BC-9305-02F5C91251FA}" destId="{62E6A7FA-DBE8-4789-9ABB-68F5071D078D}" srcOrd="1" destOrd="0" presId="urn:microsoft.com/office/officeart/2005/8/layout/hierarchy3"/>
    <dgm:cxn modelId="{22CFF8A1-6EC9-4326-9D24-56946781E773}" type="presParOf" srcId="{71633DE0-F62B-472F-96FA-DB721B29CD45}" destId="{046F364F-03D8-49F8-B783-63D74DA064F9}" srcOrd="1" destOrd="0" presId="urn:microsoft.com/office/officeart/2005/8/layout/hierarchy3"/>
    <dgm:cxn modelId="{C2BF6E68-7E18-4AF9-AF8C-3C5D1B64BF20}" type="presParOf" srcId="{046F364F-03D8-49F8-B783-63D74DA064F9}" destId="{329CDC33-CA4D-437D-9151-1C43412CBC0E}" srcOrd="0" destOrd="0" presId="urn:microsoft.com/office/officeart/2005/8/layout/hierarchy3"/>
    <dgm:cxn modelId="{75A8DB61-7CF0-42B1-919C-538769F58C89}" type="presParOf" srcId="{046F364F-03D8-49F8-B783-63D74DA064F9}" destId="{AF5C197C-A613-4891-A6CB-692621489B15}" srcOrd="1" destOrd="0" presId="urn:microsoft.com/office/officeart/2005/8/layout/hierarchy3"/>
    <dgm:cxn modelId="{0D448D8C-E55C-4C66-8291-AFCFCFF7588E}" type="presParOf" srcId="{046F364F-03D8-49F8-B783-63D74DA064F9}" destId="{02C2BE63-D196-4491-92C7-4A8D6464A2C8}" srcOrd="2" destOrd="0" presId="urn:microsoft.com/office/officeart/2005/8/layout/hierarchy3"/>
    <dgm:cxn modelId="{D58C938A-A6A0-4BCF-9AC4-6480CEF88C7E}" type="presParOf" srcId="{046F364F-03D8-49F8-B783-63D74DA064F9}" destId="{341DE390-0611-4163-8DFD-29F75D7712B9}" srcOrd="3" destOrd="0" presId="urn:microsoft.com/office/officeart/2005/8/layout/hierarchy3"/>
    <dgm:cxn modelId="{84B81271-BD36-4BB6-BC79-29301CB8395B}" type="presParOf" srcId="{046F364F-03D8-49F8-B783-63D74DA064F9}" destId="{B400A1C1-FDB0-48A8-B8C7-88375DCE899E}" srcOrd="4" destOrd="0" presId="urn:microsoft.com/office/officeart/2005/8/layout/hierarchy3"/>
    <dgm:cxn modelId="{37785428-AD3B-4779-813B-960F45E2232D}" type="presParOf" srcId="{046F364F-03D8-49F8-B783-63D74DA064F9}" destId="{C459E6B2-DA7D-4DFA-A6BA-614B7F58F737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C92262-686D-46B4-A1DB-4218FE1C0296}" type="doc">
      <dgm:prSet loTypeId="urn:microsoft.com/office/officeart/2005/8/layout/gear1" loCatId="cycle" qsTypeId="urn:microsoft.com/office/officeart/2005/8/quickstyle/simple1#2" qsCatId="simple" csTypeId="urn:microsoft.com/office/officeart/2005/8/colors/accent1_2#2" csCatId="accent1" phldr="1"/>
      <dgm:spPr/>
    </dgm:pt>
    <dgm:pt modelId="{9BE88259-BDBC-4B4A-BDAB-9F6886729FC4}">
      <dgm:prSet phldrT="[Texto]"/>
      <dgm:spPr/>
      <dgm:t>
        <a:bodyPr/>
        <a:lstStyle/>
        <a:p>
          <a:r>
            <a:rPr lang="pt-BR" b="1" dirty="0" smtClean="0">
              <a:solidFill>
                <a:schemeClr val="accent2">
                  <a:lumMod val="25000"/>
                </a:schemeClr>
              </a:solidFill>
            </a:rPr>
            <a:t>Alterações tempestivas dos projetos, orçamentos e editais</a:t>
          </a:r>
          <a:endParaRPr lang="pt-BR" b="1" dirty="0">
            <a:solidFill>
              <a:schemeClr val="accent2">
                <a:lumMod val="25000"/>
              </a:schemeClr>
            </a:solidFill>
          </a:endParaRPr>
        </a:p>
      </dgm:t>
    </dgm:pt>
    <dgm:pt modelId="{FFBB0C8E-FBAB-4EA6-900D-10F7B1D9F292}" type="parTrans" cxnId="{6B6C3441-AE06-4F81-BD80-8E62D754C06C}">
      <dgm:prSet/>
      <dgm:spPr/>
      <dgm:t>
        <a:bodyPr/>
        <a:lstStyle/>
        <a:p>
          <a:endParaRPr lang="pt-BR"/>
        </a:p>
      </dgm:t>
    </dgm:pt>
    <dgm:pt modelId="{6AA3F8ED-69FF-4A18-8D24-967252854787}" type="sibTrans" cxnId="{6B6C3441-AE06-4F81-BD80-8E62D754C06C}">
      <dgm:prSet/>
      <dgm:spPr/>
      <dgm:t>
        <a:bodyPr/>
        <a:lstStyle/>
        <a:p>
          <a:endParaRPr lang="pt-BR"/>
        </a:p>
      </dgm:t>
    </dgm:pt>
    <dgm:pt modelId="{BC64A555-6CAC-4217-9E93-A7972E2A4C0B}">
      <dgm:prSet phldrT="[Texto]"/>
      <dgm:spPr/>
      <dgm:t>
        <a:bodyPr/>
        <a:lstStyle/>
        <a:p>
          <a:r>
            <a:rPr lang="pt-BR" b="1" dirty="0" smtClean="0">
              <a:solidFill>
                <a:schemeClr val="accent2">
                  <a:lumMod val="25000"/>
                </a:schemeClr>
              </a:solidFill>
            </a:rPr>
            <a:t>Oitivas</a:t>
          </a:r>
          <a:endParaRPr lang="pt-BR" b="1" dirty="0">
            <a:solidFill>
              <a:schemeClr val="accent2">
                <a:lumMod val="25000"/>
              </a:schemeClr>
            </a:solidFill>
          </a:endParaRPr>
        </a:p>
      </dgm:t>
    </dgm:pt>
    <dgm:pt modelId="{978D2FF2-FD41-48EB-9A5D-A5EA9F4E7C0F}" type="parTrans" cxnId="{F62B01AF-030A-4F9D-8517-DE5EAD3D5228}">
      <dgm:prSet/>
      <dgm:spPr/>
      <dgm:t>
        <a:bodyPr/>
        <a:lstStyle/>
        <a:p>
          <a:endParaRPr lang="pt-BR"/>
        </a:p>
      </dgm:t>
    </dgm:pt>
    <dgm:pt modelId="{96C80A9B-5FD0-4B1B-8F8D-531F5455DC63}" type="sibTrans" cxnId="{F62B01AF-030A-4F9D-8517-DE5EAD3D5228}">
      <dgm:prSet/>
      <dgm:spPr/>
      <dgm:t>
        <a:bodyPr/>
        <a:lstStyle/>
        <a:p>
          <a:endParaRPr lang="pt-BR"/>
        </a:p>
      </dgm:t>
    </dgm:pt>
    <dgm:pt modelId="{BCF4BB1D-BE71-4B3B-8742-99C4FE6CEDEC}">
      <dgm:prSet phldrT="[Texto]"/>
      <dgm:spPr/>
      <dgm:t>
        <a:bodyPr/>
        <a:lstStyle/>
        <a:p>
          <a:r>
            <a:rPr lang="pt-BR" b="1" dirty="0" smtClean="0">
              <a:solidFill>
                <a:schemeClr val="accent2">
                  <a:lumMod val="25000"/>
                </a:schemeClr>
              </a:solidFill>
            </a:rPr>
            <a:t>Fiscalizações de edital</a:t>
          </a:r>
          <a:endParaRPr lang="pt-BR" b="1" dirty="0">
            <a:solidFill>
              <a:schemeClr val="accent2">
                <a:lumMod val="25000"/>
              </a:schemeClr>
            </a:solidFill>
          </a:endParaRPr>
        </a:p>
      </dgm:t>
    </dgm:pt>
    <dgm:pt modelId="{2F324E34-DF5C-4BEA-B08D-6BF2DCBB0428}" type="parTrans" cxnId="{4AF666DF-D0CA-4DE0-BBFD-2771A2DBDB58}">
      <dgm:prSet/>
      <dgm:spPr/>
      <dgm:t>
        <a:bodyPr/>
        <a:lstStyle/>
        <a:p>
          <a:endParaRPr lang="pt-BR"/>
        </a:p>
      </dgm:t>
    </dgm:pt>
    <dgm:pt modelId="{E952B491-8970-4BBD-8FC6-15F6C58D1C9E}" type="sibTrans" cxnId="{4AF666DF-D0CA-4DE0-BBFD-2771A2DBDB58}">
      <dgm:prSet/>
      <dgm:spPr/>
      <dgm:t>
        <a:bodyPr/>
        <a:lstStyle/>
        <a:p>
          <a:endParaRPr lang="pt-BR"/>
        </a:p>
      </dgm:t>
    </dgm:pt>
    <dgm:pt modelId="{E2663126-D456-4B7C-936F-A49F7357EABE}" type="pres">
      <dgm:prSet presAssocID="{7DC92262-686D-46B4-A1DB-4218FE1C029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743BBFB-2EE8-4407-8A2C-95E2945890A2}" type="pres">
      <dgm:prSet presAssocID="{9BE88259-BDBC-4B4A-BDAB-9F6886729FC4}" presName="gear1" presStyleLbl="node1" presStyleIdx="0" presStyleCnt="3" custScaleX="106259" custScaleY="10983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57093F-2F4F-498B-A1A2-0ECFBFC5B424}" type="pres">
      <dgm:prSet presAssocID="{9BE88259-BDBC-4B4A-BDAB-9F6886729FC4}" presName="gear1srcNode" presStyleLbl="node1" presStyleIdx="0" presStyleCnt="3"/>
      <dgm:spPr/>
      <dgm:t>
        <a:bodyPr/>
        <a:lstStyle/>
        <a:p>
          <a:endParaRPr lang="pt-BR"/>
        </a:p>
      </dgm:t>
    </dgm:pt>
    <dgm:pt modelId="{875F410F-E1CB-44D7-85A2-57D057328028}" type="pres">
      <dgm:prSet presAssocID="{9BE88259-BDBC-4B4A-BDAB-9F6886729FC4}" presName="gear1dstNode" presStyleLbl="node1" presStyleIdx="0" presStyleCnt="3"/>
      <dgm:spPr/>
      <dgm:t>
        <a:bodyPr/>
        <a:lstStyle/>
        <a:p>
          <a:endParaRPr lang="pt-BR"/>
        </a:p>
      </dgm:t>
    </dgm:pt>
    <dgm:pt modelId="{04904B6D-C2FF-4AF0-B542-8EE665B9FEB2}" type="pres">
      <dgm:prSet presAssocID="{BC64A555-6CAC-4217-9E93-A7972E2A4C0B}" presName="gear2" presStyleLbl="node1" presStyleIdx="1" presStyleCnt="3" custScaleX="124137" custScaleY="10835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4E02CD-9F59-443C-94D3-85E1DF03F77D}" type="pres">
      <dgm:prSet presAssocID="{BC64A555-6CAC-4217-9E93-A7972E2A4C0B}" presName="gear2srcNode" presStyleLbl="node1" presStyleIdx="1" presStyleCnt="3"/>
      <dgm:spPr/>
      <dgm:t>
        <a:bodyPr/>
        <a:lstStyle/>
        <a:p>
          <a:endParaRPr lang="pt-BR"/>
        </a:p>
      </dgm:t>
    </dgm:pt>
    <dgm:pt modelId="{F0F37D8B-D4DF-44FA-8190-41B0E065666D}" type="pres">
      <dgm:prSet presAssocID="{BC64A555-6CAC-4217-9E93-A7972E2A4C0B}" presName="gear2dstNode" presStyleLbl="node1" presStyleIdx="1" presStyleCnt="3"/>
      <dgm:spPr/>
      <dgm:t>
        <a:bodyPr/>
        <a:lstStyle/>
        <a:p>
          <a:endParaRPr lang="pt-BR"/>
        </a:p>
      </dgm:t>
    </dgm:pt>
    <dgm:pt modelId="{3CB766EB-EC73-4D21-ACA6-57D297C6C42F}" type="pres">
      <dgm:prSet presAssocID="{BCF4BB1D-BE71-4B3B-8742-99C4FE6CEDEC}" presName="gear3" presStyleLbl="node1" presStyleIdx="2" presStyleCnt="3" custScaleX="142348" custScaleY="144670" custLinFactNeighborX="1481" custLinFactNeighborY="-4398"/>
      <dgm:spPr/>
      <dgm:t>
        <a:bodyPr/>
        <a:lstStyle/>
        <a:p>
          <a:endParaRPr lang="pt-BR"/>
        </a:p>
      </dgm:t>
    </dgm:pt>
    <dgm:pt modelId="{87F95A74-6115-402D-8D19-A1CDD5A00950}" type="pres">
      <dgm:prSet presAssocID="{BCF4BB1D-BE71-4B3B-8742-99C4FE6CEDE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3B6BDC-B6F8-494A-A39D-1BFEE0D883D4}" type="pres">
      <dgm:prSet presAssocID="{BCF4BB1D-BE71-4B3B-8742-99C4FE6CEDEC}" presName="gear3srcNode" presStyleLbl="node1" presStyleIdx="2" presStyleCnt="3"/>
      <dgm:spPr/>
      <dgm:t>
        <a:bodyPr/>
        <a:lstStyle/>
        <a:p>
          <a:endParaRPr lang="pt-BR"/>
        </a:p>
      </dgm:t>
    </dgm:pt>
    <dgm:pt modelId="{EA26A5FE-860D-4D98-9E8E-04311BCF68E1}" type="pres">
      <dgm:prSet presAssocID="{BCF4BB1D-BE71-4B3B-8742-99C4FE6CEDEC}" presName="gear3dstNode" presStyleLbl="node1" presStyleIdx="2" presStyleCnt="3"/>
      <dgm:spPr/>
      <dgm:t>
        <a:bodyPr/>
        <a:lstStyle/>
        <a:p>
          <a:endParaRPr lang="pt-BR"/>
        </a:p>
      </dgm:t>
    </dgm:pt>
    <dgm:pt modelId="{E1EB7F3F-CDE7-4F6D-AAEC-34CA491EFBC1}" type="pres">
      <dgm:prSet presAssocID="{6AA3F8ED-69FF-4A18-8D24-967252854787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2B55B4CF-7872-4846-B360-2A38E277B412}" type="pres">
      <dgm:prSet presAssocID="{96C80A9B-5FD0-4B1B-8F8D-531F5455DC63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0984A616-011D-443B-B5D2-DBE6546B1258}" type="pres">
      <dgm:prSet presAssocID="{E952B491-8970-4BBD-8FC6-15F6C58D1C9E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6ACB84B7-2E74-4718-9B6E-B8480577C8A1}" type="presOf" srcId="{E952B491-8970-4BBD-8FC6-15F6C58D1C9E}" destId="{0984A616-011D-443B-B5D2-DBE6546B1258}" srcOrd="0" destOrd="0" presId="urn:microsoft.com/office/officeart/2005/8/layout/gear1"/>
    <dgm:cxn modelId="{4AF666DF-D0CA-4DE0-BBFD-2771A2DBDB58}" srcId="{7DC92262-686D-46B4-A1DB-4218FE1C0296}" destId="{BCF4BB1D-BE71-4B3B-8742-99C4FE6CEDEC}" srcOrd="2" destOrd="0" parTransId="{2F324E34-DF5C-4BEA-B08D-6BF2DCBB0428}" sibTransId="{E952B491-8970-4BBD-8FC6-15F6C58D1C9E}"/>
    <dgm:cxn modelId="{BB5C4487-E15C-4EBA-A3D4-A9962C1654D8}" type="presOf" srcId="{BCF4BB1D-BE71-4B3B-8742-99C4FE6CEDEC}" destId="{033B6BDC-B6F8-494A-A39D-1BFEE0D883D4}" srcOrd="2" destOrd="0" presId="urn:microsoft.com/office/officeart/2005/8/layout/gear1"/>
    <dgm:cxn modelId="{7694A460-AD64-48B7-B98D-9DD4707E14AC}" type="presOf" srcId="{BCF4BB1D-BE71-4B3B-8742-99C4FE6CEDEC}" destId="{87F95A74-6115-402D-8D19-A1CDD5A00950}" srcOrd="1" destOrd="0" presId="urn:microsoft.com/office/officeart/2005/8/layout/gear1"/>
    <dgm:cxn modelId="{F62B01AF-030A-4F9D-8517-DE5EAD3D5228}" srcId="{7DC92262-686D-46B4-A1DB-4218FE1C0296}" destId="{BC64A555-6CAC-4217-9E93-A7972E2A4C0B}" srcOrd="1" destOrd="0" parTransId="{978D2FF2-FD41-48EB-9A5D-A5EA9F4E7C0F}" sibTransId="{96C80A9B-5FD0-4B1B-8F8D-531F5455DC63}"/>
    <dgm:cxn modelId="{EDC7CD68-8F84-4FF3-8780-3814EA550B4D}" type="presOf" srcId="{BCF4BB1D-BE71-4B3B-8742-99C4FE6CEDEC}" destId="{3CB766EB-EC73-4D21-ACA6-57D297C6C42F}" srcOrd="0" destOrd="0" presId="urn:microsoft.com/office/officeart/2005/8/layout/gear1"/>
    <dgm:cxn modelId="{FA69BDE8-9B5C-4CA2-81E7-F18412854945}" type="presOf" srcId="{9BE88259-BDBC-4B4A-BDAB-9F6886729FC4}" destId="{BE57093F-2F4F-498B-A1A2-0ECFBFC5B424}" srcOrd="1" destOrd="0" presId="urn:microsoft.com/office/officeart/2005/8/layout/gear1"/>
    <dgm:cxn modelId="{6B6C3441-AE06-4F81-BD80-8E62D754C06C}" srcId="{7DC92262-686D-46B4-A1DB-4218FE1C0296}" destId="{9BE88259-BDBC-4B4A-BDAB-9F6886729FC4}" srcOrd="0" destOrd="0" parTransId="{FFBB0C8E-FBAB-4EA6-900D-10F7B1D9F292}" sibTransId="{6AA3F8ED-69FF-4A18-8D24-967252854787}"/>
    <dgm:cxn modelId="{BEAE7FCD-444B-428B-BF0B-731B36495DDC}" type="presOf" srcId="{BC64A555-6CAC-4217-9E93-A7972E2A4C0B}" destId="{774E02CD-9F59-443C-94D3-85E1DF03F77D}" srcOrd="1" destOrd="0" presId="urn:microsoft.com/office/officeart/2005/8/layout/gear1"/>
    <dgm:cxn modelId="{E544250C-959E-49D3-B0F9-DF0B28F0A6C5}" type="presOf" srcId="{7DC92262-686D-46B4-A1DB-4218FE1C0296}" destId="{E2663126-D456-4B7C-936F-A49F7357EABE}" srcOrd="0" destOrd="0" presId="urn:microsoft.com/office/officeart/2005/8/layout/gear1"/>
    <dgm:cxn modelId="{4C1046A2-1D06-487F-8CE2-8548D9D4C0E6}" type="presOf" srcId="{BC64A555-6CAC-4217-9E93-A7972E2A4C0B}" destId="{04904B6D-C2FF-4AF0-B542-8EE665B9FEB2}" srcOrd="0" destOrd="0" presId="urn:microsoft.com/office/officeart/2005/8/layout/gear1"/>
    <dgm:cxn modelId="{A4DB1E0B-8F9E-4E02-B937-15807C6147F6}" type="presOf" srcId="{BCF4BB1D-BE71-4B3B-8742-99C4FE6CEDEC}" destId="{EA26A5FE-860D-4D98-9E8E-04311BCF68E1}" srcOrd="3" destOrd="0" presId="urn:microsoft.com/office/officeart/2005/8/layout/gear1"/>
    <dgm:cxn modelId="{49F0F43C-6F86-4802-96D8-CE22FD73634C}" type="presOf" srcId="{6AA3F8ED-69FF-4A18-8D24-967252854787}" destId="{E1EB7F3F-CDE7-4F6D-AAEC-34CA491EFBC1}" srcOrd="0" destOrd="0" presId="urn:microsoft.com/office/officeart/2005/8/layout/gear1"/>
    <dgm:cxn modelId="{7022E5B2-26CC-47CB-B6B9-DFBDFE078CAF}" type="presOf" srcId="{9BE88259-BDBC-4B4A-BDAB-9F6886729FC4}" destId="{875F410F-E1CB-44D7-85A2-57D057328028}" srcOrd="2" destOrd="0" presId="urn:microsoft.com/office/officeart/2005/8/layout/gear1"/>
    <dgm:cxn modelId="{463EC6CF-4182-4704-BE4D-173C7296C6B7}" type="presOf" srcId="{9BE88259-BDBC-4B4A-BDAB-9F6886729FC4}" destId="{F743BBFB-2EE8-4407-8A2C-95E2945890A2}" srcOrd="0" destOrd="0" presId="urn:microsoft.com/office/officeart/2005/8/layout/gear1"/>
    <dgm:cxn modelId="{726E85E8-CA1C-4D01-B039-9F2150033E4D}" type="presOf" srcId="{BC64A555-6CAC-4217-9E93-A7972E2A4C0B}" destId="{F0F37D8B-D4DF-44FA-8190-41B0E065666D}" srcOrd="2" destOrd="0" presId="urn:microsoft.com/office/officeart/2005/8/layout/gear1"/>
    <dgm:cxn modelId="{3FA9315B-D5FA-4F71-9B1D-31DDE083BB65}" type="presOf" srcId="{96C80A9B-5FD0-4B1B-8F8D-531F5455DC63}" destId="{2B55B4CF-7872-4846-B360-2A38E277B412}" srcOrd="0" destOrd="0" presId="urn:microsoft.com/office/officeart/2005/8/layout/gear1"/>
    <dgm:cxn modelId="{DC7FEA9E-2E5D-4DD4-B751-79C340BFF92C}" type="presParOf" srcId="{E2663126-D456-4B7C-936F-A49F7357EABE}" destId="{F743BBFB-2EE8-4407-8A2C-95E2945890A2}" srcOrd="0" destOrd="0" presId="urn:microsoft.com/office/officeart/2005/8/layout/gear1"/>
    <dgm:cxn modelId="{0768B406-B98C-4900-B31C-0D71EB33FDEF}" type="presParOf" srcId="{E2663126-D456-4B7C-936F-A49F7357EABE}" destId="{BE57093F-2F4F-498B-A1A2-0ECFBFC5B424}" srcOrd="1" destOrd="0" presId="urn:microsoft.com/office/officeart/2005/8/layout/gear1"/>
    <dgm:cxn modelId="{E80EF088-1E1D-4C0C-B78F-773A8305524B}" type="presParOf" srcId="{E2663126-D456-4B7C-936F-A49F7357EABE}" destId="{875F410F-E1CB-44D7-85A2-57D057328028}" srcOrd="2" destOrd="0" presId="urn:microsoft.com/office/officeart/2005/8/layout/gear1"/>
    <dgm:cxn modelId="{79DDE0DD-F977-4507-B44E-6C0718DCFD88}" type="presParOf" srcId="{E2663126-D456-4B7C-936F-A49F7357EABE}" destId="{04904B6D-C2FF-4AF0-B542-8EE665B9FEB2}" srcOrd="3" destOrd="0" presId="urn:microsoft.com/office/officeart/2005/8/layout/gear1"/>
    <dgm:cxn modelId="{F1EA93B6-F986-41CD-A43A-7946CC7C9B81}" type="presParOf" srcId="{E2663126-D456-4B7C-936F-A49F7357EABE}" destId="{774E02CD-9F59-443C-94D3-85E1DF03F77D}" srcOrd="4" destOrd="0" presId="urn:microsoft.com/office/officeart/2005/8/layout/gear1"/>
    <dgm:cxn modelId="{DB344729-8935-45AB-8E4E-2131361201E6}" type="presParOf" srcId="{E2663126-D456-4B7C-936F-A49F7357EABE}" destId="{F0F37D8B-D4DF-44FA-8190-41B0E065666D}" srcOrd="5" destOrd="0" presId="urn:microsoft.com/office/officeart/2005/8/layout/gear1"/>
    <dgm:cxn modelId="{8CCC5028-D3C5-4B77-8BE9-27DB8F6B491C}" type="presParOf" srcId="{E2663126-D456-4B7C-936F-A49F7357EABE}" destId="{3CB766EB-EC73-4D21-ACA6-57D297C6C42F}" srcOrd="6" destOrd="0" presId="urn:microsoft.com/office/officeart/2005/8/layout/gear1"/>
    <dgm:cxn modelId="{D523721E-F0E8-40DC-A700-8C89D3624D2B}" type="presParOf" srcId="{E2663126-D456-4B7C-936F-A49F7357EABE}" destId="{87F95A74-6115-402D-8D19-A1CDD5A00950}" srcOrd="7" destOrd="0" presId="urn:microsoft.com/office/officeart/2005/8/layout/gear1"/>
    <dgm:cxn modelId="{DD3E4D82-05C8-4430-B68A-35B94E74914E}" type="presParOf" srcId="{E2663126-D456-4B7C-936F-A49F7357EABE}" destId="{033B6BDC-B6F8-494A-A39D-1BFEE0D883D4}" srcOrd="8" destOrd="0" presId="urn:microsoft.com/office/officeart/2005/8/layout/gear1"/>
    <dgm:cxn modelId="{C79FFD0E-F92B-43F3-B5DE-E68CFE500A9C}" type="presParOf" srcId="{E2663126-D456-4B7C-936F-A49F7357EABE}" destId="{EA26A5FE-860D-4D98-9E8E-04311BCF68E1}" srcOrd="9" destOrd="0" presId="urn:microsoft.com/office/officeart/2005/8/layout/gear1"/>
    <dgm:cxn modelId="{3748FDD7-3DB0-4512-8AC3-19997C1288AC}" type="presParOf" srcId="{E2663126-D456-4B7C-936F-A49F7357EABE}" destId="{E1EB7F3F-CDE7-4F6D-AAEC-34CA491EFBC1}" srcOrd="10" destOrd="0" presId="urn:microsoft.com/office/officeart/2005/8/layout/gear1"/>
    <dgm:cxn modelId="{11B46633-EC91-4253-93CA-45CB7358FA4C}" type="presParOf" srcId="{E2663126-D456-4B7C-936F-A49F7357EABE}" destId="{2B55B4CF-7872-4846-B360-2A38E277B412}" srcOrd="11" destOrd="0" presId="urn:microsoft.com/office/officeart/2005/8/layout/gear1"/>
    <dgm:cxn modelId="{768D55CB-58C8-481C-B959-EB9BBA3B874F}" type="presParOf" srcId="{E2663126-D456-4B7C-936F-A49F7357EABE}" destId="{0984A616-011D-443B-B5D2-DBE6546B125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0AA2A4-C3CE-4A47-B41C-FAE3943BF223}" type="doc">
      <dgm:prSet loTypeId="urn:microsoft.com/office/officeart/2005/8/layout/equation1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pt-BR"/>
        </a:p>
      </dgm:t>
    </dgm:pt>
    <dgm:pt modelId="{4EB2E69E-9112-4721-B809-4BDE6138F5BB}">
      <dgm:prSet phldrT="[Texto]" custT="1"/>
      <dgm:spPr/>
      <dgm:t>
        <a:bodyPr/>
        <a:lstStyle/>
        <a:p>
          <a:r>
            <a:rPr lang="pt-BR" sz="2000" dirty="0" smtClean="0">
              <a:solidFill>
                <a:srgbClr val="002060"/>
              </a:solidFill>
            </a:rPr>
            <a:t>Portos</a:t>
          </a:r>
          <a:endParaRPr lang="pt-BR" sz="2000" dirty="0">
            <a:solidFill>
              <a:srgbClr val="002060"/>
            </a:solidFill>
          </a:endParaRPr>
        </a:p>
      </dgm:t>
    </dgm:pt>
    <dgm:pt modelId="{80B525CF-DB7E-43C2-A630-359189986B05}" type="parTrans" cxnId="{8FE939F6-7129-437E-AAF9-25D04ADCA5E4}">
      <dgm:prSet/>
      <dgm:spPr/>
      <dgm:t>
        <a:bodyPr/>
        <a:lstStyle/>
        <a:p>
          <a:endParaRPr lang="pt-BR"/>
        </a:p>
      </dgm:t>
    </dgm:pt>
    <dgm:pt modelId="{2AE8235B-8BE9-426B-A79F-9F93CF076606}" type="sibTrans" cxnId="{8FE939F6-7129-437E-AAF9-25D04ADCA5E4}">
      <dgm:prSet/>
      <dgm:spPr/>
      <dgm:t>
        <a:bodyPr/>
        <a:lstStyle/>
        <a:p>
          <a:endParaRPr lang="pt-BR"/>
        </a:p>
      </dgm:t>
    </dgm:pt>
    <dgm:pt modelId="{F5236E03-1E7B-49D6-A946-DBFC52D9F62B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 + R$ 550 mi</a:t>
          </a:r>
          <a:endParaRPr lang="pt-BR" b="1" dirty="0">
            <a:solidFill>
              <a:srgbClr val="002060"/>
            </a:solidFill>
          </a:endParaRPr>
        </a:p>
      </dgm:t>
    </dgm:pt>
    <dgm:pt modelId="{AC0B7BCD-EB4C-481D-AFD3-6EBA6C0E4B96}" type="parTrans" cxnId="{405E7B3F-B319-456D-BADE-C91201AD950D}">
      <dgm:prSet/>
      <dgm:spPr/>
      <dgm:t>
        <a:bodyPr/>
        <a:lstStyle/>
        <a:p>
          <a:endParaRPr lang="pt-BR"/>
        </a:p>
      </dgm:t>
    </dgm:pt>
    <dgm:pt modelId="{09FCAD68-314B-4616-A87C-47681AFE6685}" type="sibTrans" cxnId="{405E7B3F-B319-456D-BADE-C91201AD950D}">
      <dgm:prSet/>
      <dgm:spPr/>
      <dgm:t>
        <a:bodyPr/>
        <a:lstStyle/>
        <a:p>
          <a:endParaRPr lang="pt-BR"/>
        </a:p>
      </dgm:t>
    </dgm:pt>
    <dgm:pt modelId="{7043B7E9-8CD9-4FCA-824B-C6895BCB3497}">
      <dgm:prSet phldrT="[Texto]" custT="1"/>
      <dgm:spPr/>
      <dgm:t>
        <a:bodyPr/>
        <a:lstStyle/>
        <a:p>
          <a:r>
            <a:rPr lang="pt-BR" sz="2000" dirty="0" smtClean="0">
              <a:solidFill>
                <a:srgbClr val="002060"/>
              </a:solidFill>
            </a:rPr>
            <a:t>Aero-portos</a:t>
          </a:r>
          <a:endParaRPr lang="pt-BR" sz="2000" dirty="0">
            <a:solidFill>
              <a:srgbClr val="002060"/>
            </a:solidFill>
          </a:endParaRPr>
        </a:p>
      </dgm:t>
    </dgm:pt>
    <dgm:pt modelId="{B09F965F-27CC-409D-A0F6-B5712BF7BACD}" type="parTrans" cxnId="{F4FDE1F7-874F-4515-831C-ADB820E0A74F}">
      <dgm:prSet/>
      <dgm:spPr/>
      <dgm:t>
        <a:bodyPr/>
        <a:lstStyle/>
        <a:p>
          <a:endParaRPr lang="pt-BR"/>
        </a:p>
      </dgm:t>
    </dgm:pt>
    <dgm:pt modelId="{20E1E094-41EE-4A90-B45C-44496F3F03CB}" type="sibTrans" cxnId="{F4FDE1F7-874F-4515-831C-ADB820E0A74F}">
      <dgm:prSet/>
      <dgm:spPr/>
      <dgm:t>
        <a:bodyPr/>
        <a:lstStyle/>
        <a:p>
          <a:endParaRPr lang="pt-BR"/>
        </a:p>
      </dgm:t>
    </dgm:pt>
    <dgm:pt modelId="{F8405C73-CB5A-4438-BA34-94FDE30E955E}">
      <dgm:prSet phldrT="[Texto]" custT="1"/>
      <dgm:spPr/>
      <dgm:t>
        <a:bodyPr/>
        <a:lstStyle/>
        <a:p>
          <a:r>
            <a:rPr lang="pt-BR" sz="2000" b="0" dirty="0" smtClean="0">
              <a:solidFill>
                <a:srgbClr val="002060"/>
              </a:solidFill>
            </a:rPr>
            <a:t>Arenas</a:t>
          </a:r>
          <a:endParaRPr lang="pt-BR" sz="2000" dirty="0">
            <a:solidFill>
              <a:srgbClr val="002060"/>
            </a:solidFill>
          </a:endParaRPr>
        </a:p>
      </dgm:t>
    </dgm:pt>
    <dgm:pt modelId="{5B44AD53-B567-45FB-BEDA-1A3B1B123854}" type="parTrans" cxnId="{8D29D5A1-307E-444D-BAD1-8E84B85E8274}">
      <dgm:prSet/>
      <dgm:spPr/>
      <dgm:t>
        <a:bodyPr/>
        <a:lstStyle/>
        <a:p>
          <a:endParaRPr lang="pt-BR"/>
        </a:p>
      </dgm:t>
    </dgm:pt>
    <dgm:pt modelId="{40D824F8-7D93-4C9B-A0BE-02FEA538D2D3}" type="sibTrans" cxnId="{8D29D5A1-307E-444D-BAD1-8E84B85E8274}">
      <dgm:prSet/>
      <dgm:spPr/>
      <dgm:t>
        <a:bodyPr/>
        <a:lstStyle/>
        <a:p>
          <a:endParaRPr lang="pt-BR"/>
        </a:p>
      </dgm:t>
    </dgm:pt>
    <dgm:pt modelId="{15728A49-6F2F-47C9-87B5-3308382FFFAE}">
      <dgm:prSet phldrT="[Texto]" custT="1"/>
      <dgm:spPr/>
      <dgm:t>
        <a:bodyPr/>
        <a:lstStyle/>
        <a:p>
          <a:r>
            <a:rPr lang="pt-BR" sz="2000" b="0" dirty="0" smtClean="0">
              <a:solidFill>
                <a:srgbClr val="002060"/>
              </a:solidFill>
            </a:rPr>
            <a:t>Mob. Urbana</a:t>
          </a:r>
          <a:endParaRPr lang="pt-BR" sz="2000" dirty="0">
            <a:solidFill>
              <a:srgbClr val="002060"/>
            </a:solidFill>
          </a:endParaRPr>
        </a:p>
      </dgm:t>
    </dgm:pt>
    <dgm:pt modelId="{66F2A031-FAA9-44A5-A31B-EF386B36052D}" type="parTrans" cxnId="{16FF1F90-FA43-4556-9219-5BF985C4AC90}">
      <dgm:prSet/>
      <dgm:spPr/>
      <dgm:t>
        <a:bodyPr/>
        <a:lstStyle/>
        <a:p>
          <a:endParaRPr lang="pt-BR"/>
        </a:p>
      </dgm:t>
    </dgm:pt>
    <dgm:pt modelId="{4219580B-1F2C-407D-9F33-18D9CAE9FD8A}" type="sibTrans" cxnId="{16FF1F90-FA43-4556-9219-5BF985C4AC90}">
      <dgm:prSet/>
      <dgm:spPr/>
      <dgm:t>
        <a:bodyPr/>
        <a:lstStyle/>
        <a:p>
          <a:endParaRPr lang="pt-BR"/>
        </a:p>
      </dgm:t>
    </dgm:pt>
    <dgm:pt modelId="{746383CA-1035-4A21-91D6-29103D615057}" type="pres">
      <dgm:prSet presAssocID="{760AA2A4-C3CE-4A47-B41C-FAE3943BF22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08ADBD-0194-4E0F-8FB9-3AF8D9AE9B4E}" type="pres">
      <dgm:prSet presAssocID="{4EB2E69E-9112-4721-B809-4BDE6138F5BB}" presName="node" presStyleLbl="node1" presStyleIdx="0" presStyleCnt="5" custScaleX="235083" custScaleY="199417" custLinFactX="171264" custLinFactNeighborX="200000" custLinFactNeighborY="-48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3741C8-27A9-4F60-B9C6-76751DEDCF53}" type="pres">
      <dgm:prSet presAssocID="{2AE8235B-8BE9-426B-A79F-9F93CF076606}" presName="spacerL" presStyleCnt="0"/>
      <dgm:spPr/>
    </dgm:pt>
    <dgm:pt modelId="{A7534F0B-92A7-4C0A-9BF1-EA094B111E8A}" type="pres">
      <dgm:prSet presAssocID="{2AE8235B-8BE9-426B-A79F-9F93CF076606}" presName="sibTrans" presStyleLbl="sibTrans2D1" presStyleIdx="0" presStyleCnt="4" custScaleX="128476" custScaleY="104395" custLinFactX="294815" custLinFactNeighborX="300000" custLinFactNeighborY="16127"/>
      <dgm:spPr/>
      <dgm:t>
        <a:bodyPr/>
        <a:lstStyle/>
        <a:p>
          <a:endParaRPr lang="pt-BR"/>
        </a:p>
      </dgm:t>
    </dgm:pt>
    <dgm:pt modelId="{6B07EEB2-69D9-4F68-B337-72D57ACB3BC7}" type="pres">
      <dgm:prSet presAssocID="{2AE8235B-8BE9-426B-A79F-9F93CF076606}" presName="spacerR" presStyleCnt="0"/>
      <dgm:spPr/>
    </dgm:pt>
    <dgm:pt modelId="{AC1F95BD-8A1D-4C3D-BB9B-925BAAC99087}" type="pres">
      <dgm:prSet presAssocID="{7043B7E9-8CD9-4FCA-824B-C6895BCB3497}" presName="node" presStyleLbl="node1" presStyleIdx="1" presStyleCnt="5" custScaleX="273530" custScaleY="204952" custLinFactX="187575" custLinFactNeighborX="200000" custLinFactNeighborY="18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DCB529-FA80-4CAC-B23A-4EC8AF8E0E49}" type="pres">
      <dgm:prSet presAssocID="{20E1E094-41EE-4A90-B45C-44496F3F03CB}" presName="spacerL" presStyleCnt="0"/>
      <dgm:spPr/>
    </dgm:pt>
    <dgm:pt modelId="{B66E4158-998E-4983-89DE-142A91313B98}" type="pres">
      <dgm:prSet presAssocID="{20E1E094-41EE-4A90-B45C-44496F3F03CB}" presName="sibTrans" presStyleLbl="sibTrans2D1" presStyleIdx="1" presStyleCnt="4" custLinFactX="336647" custLinFactNeighborX="400000" custLinFactNeighborY="-7826"/>
      <dgm:spPr/>
      <dgm:t>
        <a:bodyPr/>
        <a:lstStyle/>
        <a:p>
          <a:endParaRPr lang="pt-BR"/>
        </a:p>
      </dgm:t>
    </dgm:pt>
    <dgm:pt modelId="{FF4D8051-4422-4404-95F1-A040FEF28A4E}" type="pres">
      <dgm:prSet presAssocID="{20E1E094-41EE-4A90-B45C-44496F3F03CB}" presName="spacerR" presStyleCnt="0"/>
      <dgm:spPr/>
    </dgm:pt>
    <dgm:pt modelId="{FD796921-8735-4118-84E0-84AFE9E300BE}" type="pres">
      <dgm:prSet presAssocID="{F8405C73-CB5A-4438-BA34-94FDE30E955E}" presName="node" presStyleLbl="node1" presStyleIdx="2" presStyleCnt="5" custScaleX="237713" custScaleY="228067" custLinFactX="204334" custLinFactNeighborX="3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47A21F-B50C-41DF-819B-A35549CDA973}" type="pres">
      <dgm:prSet presAssocID="{40D824F8-7D93-4C9B-A0BE-02FEA538D2D3}" presName="spacerL" presStyleCnt="0"/>
      <dgm:spPr/>
    </dgm:pt>
    <dgm:pt modelId="{BF5591C1-178C-4C29-8EF4-4A7F43EEB10A}" type="pres">
      <dgm:prSet presAssocID="{40D824F8-7D93-4C9B-A0BE-02FEA538D2D3}" presName="sibTrans" presStyleLbl="sibTrans2D1" presStyleIdx="2" presStyleCnt="4" custLinFactX="353930" custLinFactNeighborX="400000" custLinFactNeighborY="-7826"/>
      <dgm:spPr/>
      <dgm:t>
        <a:bodyPr/>
        <a:lstStyle/>
        <a:p>
          <a:endParaRPr lang="pt-BR"/>
        </a:p>
      </dgm:t>
    </dgm:pt>
    <dgm:pt modelId="{F58F6E52-48CC-4C1C-9FAE-C7C9BDB7E68C}" type="pres">
      <dgm:prSet presAssocID="{40D824F8-7D93-4C9B-A0BE-02FEA538D2D3}" presName="spacerR" presStyleCnt="0"/>
      <dgm:spPr/>
    </dgm:pt>
    <dgm:pt modelId="{9414817A-17AE-4260-B8BA-9E413D85263C}" type="pres">
      <dgm:prSet presAssocID="{15728A49-6F2F-47C9-87B5-3308382FFFAE}" presName="node" presStyleLbl="node1" presStyleIdx="3" presStyleCnt="5" custScaleX="295072" custScaleY="206397" custLinFactX="227774" custLinFactNeighborX="300000" custLinFactNeighborY="-108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3B8F15-6799-48A6-B6B0-2BD24A8D527C}" type="pres">
      <dgm:prSet presAssocID="{4219580B-1F2C-407D-9F33-18D9CAE9FD8A}" presName="spacerL" presStyleCnt="0"/>
      <dgm:spPr/>
    </dgm:pt>
    <dgm:pt modelId="{59F4D68A-88DE-4600-9200-A9E9F230DA12}" type="pres">
      <dgm:prSet presAssocID="{4219580B-1F2C-407D-9F33-18D9CAE9FD8A}" presName="sibTrans" presStyleLbl="sibTrans2D1" presStyleIdx="3" presStyleCnt="4" custLinFactX="430914" custLinFactNeighborX="500000" custLinFactNeighborY="-27164"/>
      <dgm:spPr/>
      <dgm:t>
        <a:bodyPr/>
        <a:lstStyle/>
        <a:p>
          <a:endParaRPr lang="pt-BR"/>
        </a:p>
      </dgm:t>
    </dgm:pt>
    <dgm:pt modelId="{2E857680-819A-45AA-8C6E-123603045A7C}" type="pres">
      <dgm:prSet presAssocID="{4219580B-1F2C-407D-9F33-18D9CAE9FD8A}" presName="spacerR" presStyleCnt="0"/>
      <dgm:spPr/>
    </dgm:pt>
    <dgm:pt modelId="{454AA315-FA94-41BD-8CF1-A43A93800D47}" type="pres">
      <dgm:prSet presAssocID="{F5236E03-1E7B-49D6-A946-DBFC52D9F62B}" presName="node" presStyleLbl="node1" presStyleIdx="4" presStyleCnt="5" custScaleX="352200" custScaleY="149694" custLinFactX="-1139666" custLinFactY="100000" custLinFactNeighborX="-1200000" custLinFactNeighborY="1631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E939F6-7129-437E-AAF9-25D04ADCA5E4}" srcId="{760AA2A4-C3CE-4A47-B41C-FAE3943BF223}" destId="{4EB2E69E-9112-4721-B809-4BDE6138F5BB}" srcOrd="0" destOrd="0" parTransId="{80B525CF-DB7E-43C2-A630-359189986B05}" sibTransId="{2AE8235B-8BE9-426B-A79F-9F93CF076606}"/>
    <dgm:cxn modelId="{F8C3D8CC-4A7B-461E-8F8A-E5F68D57124A}" type="presOf" srcId="{20E1E094-41EE-4A90-B45C-44496F3F03CB}" destId="{B66E4158-998E-4983-89DE-142A91313B98}" srcOrd="0" destOrd="0" presId="urn:microsoft.com/office/officeart/2005/8/layout/equation1"/>
    <dgm:cxn modelId="{953AECA4-C5F8-4A66-95EF-70E0ECC2A304}" type="presOf" srcId="{4219580B-1F2C-407D-9F33-18D9CAE9FD8A}" destId="{59F4D68A-88DE-4600-9200-A9E9F230DA12}" srcOrd="0" destOrd="0" presId="urn:microsoft.com/office/officeart/2005/8/layout/equation1"/>
    <dgm:cxn modelId="{F4FDE1F7-874F-4515-831C-ADB820E0A74F}" srcId="{760AA2A4-C3CE-4A47-B41C-FAE3943BF223}" destId="{7043B7E9-8CD9-4FCA-824B-C6895BCB3497}" srcOrd="1" destOrd="0" parTransId="{B09F965F-27CC-409D-A0F6-B5712BF7BACD}" sibTransId="{20E1E094-41EE-4A90-B45C-44496F3F03CB}"/>
    <dgm:cxn modelId="{7FE57CC7-2F57-4F07-8C71-7F773FCACD73}" type="presOf" srcId="{7043B7E9-8CD9-4FCA-824B-C6895BCB3497}" destId="{AC1F95BD-8A1D-4C3D-BB9B-925BAAC99087}" srcOrd="0" destOrd="0" presId="urn:microsoft.com/office/officeart/2005/8/layout/equation1"/>
    <dgm:cxn modelId="{D3F99E35-00E4-44B8-A3D5-7BDE3D957BE1}" type="presOf" srcId="{15728A49-6F2F-47C9-87B5-3308382FFFAE}" destId="{9414817A-17AE-4260-B8BA-9E413D85263C}" srcOrd="0" destOrd="0" presId="urn:microsoft.com/office/officeart/2005/8/layout/equation1"/>
    <dgm:cxn modelId="{D9E03357-8511-4C73-B7B5-0A9E1BDBDE09}" type="presOf" srcId="{4EB2E69E-9112-4721-B809-4BDE6138F5BB}" destId="{CA08ADBD-0194-4E0F-8FB9-3AF8D9AE9B4E}" srcOrd="0" destOrd="0" presId="urn:microsoft.com/office/officeart/2005/8/layout/equation1"/>
    <dgm:cxn modelId="{16FF1F90-FA43-4556-9219-5BF985C4AC90}" srcId="{760AA2A4-C3CE-4A47-B41C-FAE3943BF223}" destId="{15728A49-6F2F-47C9-87B5-3308382FFFAE}" srcOrd="3" destOrd="0" parTransId="{66F2A031-FAA9-44A5-A31B-EF386B36052D}" sibTransId="{4219580B-1F2C-407D-9F33-18D9CAE9FD8A}"/>
    <dgm:cxn modelId="{B420FF2F-95F9-4CED-8CF9-9096B04460BA}" type="presOf" srcId="{F8405C73-CB5A-4438-BA34-94FDE30E955E}" destId="{FD796921-8735-4118-84E0-84AFE9E300BE}" srcOrd="0" destOrd="0" presId="urn:microsoft.com/office/officeart/2005/8/layout/equation1"/>
    <dgm:cxn modelId="{C19A946F-F70B-4AFD-AA93-A6033BD63831}" type="presOf" srcId="{40D824F8-7D93-4C9B-A0BE-02FEA538D2D3}" destId="{BF5591C1-178C-4C29-8EF4-4A7F43EEB10A}" srcOrd="0" destOrd="0" presId="urn:microsoft.com/office/officeart/2005/8/layout/equation1"/>
    <dgm:cxn modelId="{3761058F-DEF7-48CC-9C93-205E11C6963F}" type="presOf" srcId="{F5236E03-1E7B-49D6-A946-DBFC52D9F62B}" destId="{454AA315-FA94-41BD-8CF1-A43A93800D47}" srcOrd="0" destOrd="0" presId="urn:microsoft.com/office/officeart/2005/8/layout/equation1"/>
    <dgm:cxn modelId="{CC6024D7-0A41-4752-A0EC-157582F70FCF}" type="presOf" srcId="{2AE8235B-8BE9-426B-A79F-9F93CF076606}" destId="{A7534F0B-92A7-4C0A-9BF1-EA094B111E8A}" srcOrd="0" destOrd="0" presId="urn:microsoft.com/office/officeart/2005/8/layout/equation1"/>
    <dgm:cxn modelId="{405E7B3F-B319-456D-BADE-C91201AD950D}" srcId="{760AA2A4-C3CE-4A47-B41C-FAE3943BF223}" destId="{F5236E03-1E7B-49D6-A946-DBFC52D9F62B}" srcOrd="4" destOrd="0" parTransId="{AC0B7BCD-EB4C-481D-AFD3-6EBA6C0E4B96}" sibTransId="{09FCAD68-314B-4616-A87C-47681AFE6685}"/>
    <dgm:cxn modelId="{1FAE2041-71F0-4099-BFF1-5E6B2DA274CD}" type="presOf" srcId="{760AA2A4-C3CE-4A47-B41C-FAE3943BF223}" destId="{746383CA-1035-4A21-91D6-29103D615057}" srcOrd="0" destOrd="0" presId="urn:microsoft.com/office/officeart/2005/8/layout/equation1"/>
    <dgm:cxn modelId="{8D29D5A1-307E-444D-BAD1-8E84B85E8274}" srcId="{760AA2A4-C3CE-4A47-B41C-FAE3943BF223}" destId="{F8405C73-CB5A-4438-BA34-94FDE30E955E}" srcOrd="2" destOrd="0" parTransId="{5B44AD53-B567-45FB-BEDA-1A3B1B123854}" sibTransId="{40D824F8-7D93-4C9B-A0BE-02FEA538D2D3}"/>
    <dgm:cxn modelId="{05DCC17E-F5C2-4486-AD74-845C3B91ADA9}" type="presParOf" srcId="{746383CA-1035-4A21-91D6-29103D615057}" destId="{CA08ADBD-0194-4E0F-8FB9-3AF8D9AE9B4E}" srcOrd="0" destOrd="0" presId="urn:microsoft.com/office/officeart/2005/8/layout/equation1"/>
    <dgm:cxn modelId="{4923BA3E-CBDE-4E79-83E1-1CFFF63E9DF4}" type="presParOf" srcId="{746383CA-1035-4A21-91D6-29103D615057}" destId="{0C3741C8-27A9-4F60-B9C6-76751DEDCF53}" srcOrd="1" destOrd="0" presId="urn:microsoft.com/office/officeart/2005/8/layout/equation1"/>
    <dgm:cxn modelId="{BE03A3AC-C3AB-458E-AC3D-574515EC57A0}" type="presParOf" srcId="{746383CA-1035-4A21-91D6-29103D615057}" destId="{A7534F0B-92A7-4C0A-9BF1-EA094B111E8A}" srcOrd="2" destOrd="0" presId="urn:microsoft.com/office/officeart/2005/8/layout/equation1"/>
    <dgm:cxn modelId="{9316B697-BCF1-497D-9C7B-8011B07F679C}" type="presParOf" srcId="{746383CA-1035-4A21-91D6-29103D615057}" destId="{6B07EEB2-69D9-4F68-B337-72D57ACB3BC7}" srcOrd="3" destOrd="0" presId="urn:microsoft.com/office/officeart/2005/8/layout/equation1"/>
    <dgm:cxn modelId="{5FB00392-A22A-4712-ADAF-D52130A7468E}" type="presParOf" srcId="{746383CA-1035-4A21-91D6-29103D615057}" destId="{AC1F95BD-8A1D-4C3D-BB9B-925BAAC99087}" srcOrd="4" destOrd="0" presId="urn:microsoft.com/office/officeart/2005/8/layout/equation1"/>
    <dgm:cxn modelId="{A78FCF75-8059-4BCB-B2BE-2D9501E52473}" type="presParOf" srcId="{746383CA-1035-4A21-91D6-29103D615057}" destId="{ECDCB529-FA80-4CAC-B23A-4EC8AF8E0E49}" srcOrd="5" destOrd="0" presId="urn:microsoft.com/office/officeart/2005/8/layout/equation1"/>
    <dgm:cxn modelId="{5BF475DC-8147-4EBF-92EC-4652894E2C7D}" type="presParOf" srcId="{746383CA-1035-4A21-91D6-29103D615057}" destId="{B66E4158-998E-4983-89DE-142A91313B98}" srcOrd="6" destOrd="0" presId="urn:microsoft.com/office/officeart/2005/8/layout/equation1"/>
    <dgm:cxn modelId="{6468BB8E-79E9-417F-A9C7-545E12F6E30D}" type="presParOf" srcId="{746383CA-1035-4A21-91D6-29103D615057}" destId="{FF4D8051-4422-4404-95F1-A040FEF28A4E}" srcOrd="7" destOrd="0" presId="urn:microsoft.com/office/officeart/2005/8/layout/equation1"/>
    <dgm:cxn modelId="{3813C219-C8A9-4839-9BD1-DE824D5BD3A5}" type="presParOf" srcId="{746383CA-1035-4A21-91D6-29103D615057}" destId="{FD796921-8735-4118-84E0-84AFE9E300BE}" srcOrd="8" destOrd="0" presId="urn:microsoft.com/office/officeart/2005/8/layout/equation1"/>
    <dgm:cxn modelId="{5BE4EA6B-51DA-48BF-9E3C-67FEDB57EFAB}" type="presParOf" srcId="{746383CA-1035-4A21-91D6-29103D615057}" destId="{2B47A21F-B50C-41DF-819B-A35549CDA973}" srcOrd="9" destOrd="0" presId="urn:microsoft.com/office/officeart/2005/8/layout/equation1"/>
    <dgm:cxn modelId="{9A14E3C4-5F74-490F-B3B0-58B5CF6BCB39}" type="presParOf" srcId="{746383CA-1035-4A21-91D6-29103D615057}" destId="{BF5591C1-178C-4C29-8EF4-4A7F43EEB10A}" srcOrd="10" destOrd="0" presId="urn:microsoft.com/office/officeart/2005/8/layout/equation1"/>
    <dgm:cxn modelId="{93B5F834-F4C8-4BEF-99F3-DA765FE0B350}" type="presParOf" srcId="{746383CA-1035-4A21-91D6-29103D615057}" destId="{F58F6E52-48CC-4C1C-9FAE-C7C9BDB7E68C}" srcOrd="11" destOrd="0" presId="urn:microsoft.com/office/officeart/2005/8/layout/equation1"/>
    <dgm:cxn modelId="{E5F9C8E7-B5DC-4F15-8B0E-B77791B5D6B5}" type="presParOf" srcId="{746383CA-1035-4A21-91D6-29103D615057}" destId="{9414817A-17AE-4260-B8BA-9E413D85263C}" srcOrd="12" destOrd="0" presId="urn:microsoft.com/office/officeart/2005/8/layout/equation1"/>
    <dgm:cxn modelId="{6694029A-45E3-4E0D-8817-D7BFF27CA3AC}" type="presParOf" srcId="{746383CA-1035-4A21-91D6-29103D615057}" destId="{9A3B8F15-6799-48A6-B6B0-2BD24A8D527C}" srcOrd="13" destOrd="0" presId="urn:microsoft.com/office/officeart/2005/8/layout/equation1"/>
    <dgm:cxn modelId="{8053C029-4B88-40F0-8C88-8A91982DA343}" type="presParOf" srcId="{746383CA-1035-4A21-91D6-29103D615057}" destId="{59F4D68A-88DE-4600-9200-A9E9F230DA12}" srcOrd="14" destOrd="0" presId="urn:microsoft.com/office/officeart/2005/8/layout/equation1"/>
    <dgm:cxn modelId="{C6FB4A79-1422-4A3C-ACD8-EA56125D1375}" type="presParOf" srcId="{746383CA-1035-4A21-91D6-29103D615057}" destId="{2E857680-819A-45AA-8C6E-123603045A7C}" srcOrd="15" destOrd="0" presId="urn:microsoft.com/office/officeart/2005/8/layout/equation1"/>
    <dgm:cxn modelId="{47906891-9A5D-40D6-A918-B80EB39B9245}" type="presParOf" srcId="{746383CA-1035-4A21-91D6-29103D615057}" destId="{454AA315-FA94-41BD-8CF1-A43A93800D47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69AC80-A2D3-416C-87B6-5245D2033B00}" type="doc">
      <dgm:prSet loTypeId="urn:microsoft.com/office/officeart/2005/8/layout/radial5" loCatId="cycl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pt-BR"/>
        </a:p>
      </dgm:t>
    </dgm:pt>
    <dgm:pt modelId="{EB27F3B4-062B-43D3-B82D-C88B7006FB9B}">
      <dgm:prSet phldrT="[Texto]"/>
      <dgm:spPr/>
      <dgm:t>
        <a:bodyPr/>
        <a:lstStyle/>
        <a:p>
          <a:r>
            <a:rPr lang="pt-BR" b="1" dirty="0" smtClean="0">
              <a:solidFill>
                <a:schemeClr val="accent2">
                  <a:lumMod val="25000"/>
                </a:schemeClr>
              </a:solidFill>
            </a:rPr>
            <a:t>R$ 93 milhões</a:t>
          </a:r>
          <a:endParaRPr lang="pt-BR" b="1" dirty="0">
            <a:solidFill>
              <a:schemeClr val="accent2">
                <a:lumMod val="25000"/>
              </a:schemeClr>
            </a:solidFill>
          </a:endParaRPr>
        </a:p>
      </dgm:t>
    </dgm:pt>
    <dgm:pt modelId="{F36ACA67-E99B-4922-8578-103013AC8AF2}" type="parTrans" cxnId="{F16DA590-C1F7-481E-BCA2-315ACE10AB0C}">
      <dgm:prSet/>
      <dgm:spPr/>
      <dgm:t>
        <a:bodyPr/>
        <a:lstStyle/>
        <a:p>
          <a:endParaRPr lang="pt-BR"/>
        </a:p>
      </dgm:t>
    </dgm:pt>
    <dgm:pt modelId="{D81917A2-83E4-4C6F-A61E-8D9C0F14F943}" type="sibTrans" cxnId="{F16DA590-C1F7-481E-BCA2-315ACE10AB0C}">
      <dgm:prSet/>
      <dgm:spPr/>
      <dgm:t>
        <a:bodyPr/>
        <a:lstStyle/>
        <a:p>
          <a:endParaRPr lang="pt-BR"/>
        </a:p>
      </dgm:t>
    </dgm:pt>
    <dgm:pt modelId="{98C584BA-9FF7-4589-AF5E-264C0CBCA5EE}">
      <dgm:prSet phldrT="[Texto]"/>
      <dgm:spPr/>
      <dgm:t>
        <a:bodyPr/>
        <a:lstStyle/>
        <a:p>
          <a:r>
            <a:rPr lang="pt-BR" dirty="0" smtClean="0"/>
            <a:t>Rio de Janeiro</a:t>
          </a:r>
          <a:endParaRPr lang="pt-BR" dirty="0"/>
        </a:p>
      </dgm:t>
    </dgm:pt>
    <dgm:pt modelId="{7B058927-9DAA-45DD-8B84-C43798C710D2}" type="parTrans" cxnId="{6771A596-9B8A-4DC8-8C2D-808CC3C9F08C}">
      <dgm:prSet/>
      <dgm:spPr/>
      <dgm:t>
        <a:bodyPr/>
        <a:lstStyle/>
        <a:p>
          <a:endParaRPr lang="pt-BR"/>
        </a:p>
      </dgm:t>
    </dgm:pt>
    <dgm:pt modelId="{5C54CD5D-563C-45A1-A3FB-9F1B8F081AD4}" type="sibTrans" cxnId="{6771A596-9B8A-4DC8-8C2D-808CC3C9F08C}">
      <dgm:prSet/>
      <dgm:spPr/>
      <dgm:t>
        <a:bodyPr/>
        <a:lstStyle/>
        <a:p>
          <a:endParaRPr lang="pt-BR"/>
        </a:p>
      </dgm:t>
    </dgm:pt>
    <dgm:pt modelId="{6CDE3506-2B3B-4995-BCA9-965FFA5DC2EC}">
      <dgm:prSet phldrT="[Texto]"/>
      <dgm:spPr/>
      <dgm:t>
        <a:bodyPr/>
        <a:lstStyle/>
        <a:p>
          <a:r>
            <a:rPr lang="pt-BR" dirty="0" smtClean="0"/>
            <a:t>Fortaleza</a:t>
          </a:r>
          <a:endParaRPr lang="pt-BR" dirty="0"/>
        </a:p>
      </dgm:t>
    </dgm:pt>
    <dgm:pt modelId="{2095A6BB-491D-4A74-8A8F-BBACFEF2EE1A}" type="parTrans" cxnId="{286B5B03-4184-457F-BF5D-784DB4CA92C4}">
      <dgm:prSet/>
      <dgm:spPr/>
      <dgm:t>
        <a:bodyPr/>
        <a:lstStyle/>
        <a:p>
          <a:endParaRPr lang="pt-BR"/>
        </a:p>
      </dgm:t>
    </dgm:pt>
    <dgm:pt modelId="{DBBB645F-8DB0-440C-BD72-B81F6D2DE477}" type="sibTrans" cxnId="{286B5B03-4184-457F-BF5D-784DB4CA92C4}">
      <dgm:prSet/>
      <dgm:spPr/>
      <dgm:t>
        <a:bodyPr/>
        <a:lstStyle/>
        <a:p>
          <a:endParaRPr lang="pt-BR"/>
        </a:p>
      </dgm:t>
    </dgm:pt>
    <dgm:pt modelId="{2DF86043-17CD-4473-98B5-BA05E36AF32F}">
      <dgm:prSet phldrT="[Texto]"/>
      <dgm:spPr/>
      <dgm:t>
        <a:bodyPr/>
        <a:lstStyle/>
        <a:p>
          <a:r>
            <a:rPr lang="pt-BR" dirty="0" smtClean="0"/>
            <a:t>Natal</a:t>
          </a:r>
          <a:endParaRPr lang="pt-BR" dirty="0"/>
        </a:p>
      </dgm:t>
    </dgm:pt>
    <dgm:pt modelId="{CCC004E9-B6F0-4519-A553-29EF22F193AF}" type="parTrans" cxnId="{B7E83386-81B0-441B-AF83-BAA4268294BF}">
      <dgm:prSet/>
      <dgm:spPr/>
      <dgm:t>
        <a:bodyPr/>
        <a:lstStyle/>
        <a:p>
          <a:endParaRPr lang="pt-BR"/>
        </a:p>
      </dgm:t>
    </dgm:pt>
    <dgm:pt modelId="{B6BA69E1-568F-44FA-9FE4-FF8BFCCE4EB9}" type="sibTrans" cxnId="{B7E83386-81B0-441B-AF83-BAA4268294BF}">
      <dgm:prSet/>
      <dgm:spPr/>
      <dgm:t>
        <a:bodyPr/>
        <a:lstStyle/>
        <a:p>
          <a:endParaRPr lang="pt-BR"/>
        </a:p>
      </dgm:t>
    </dgm:pt>
    <dgm:pt modelId="{41AD8A62-8446-4BFE-9B0C-C034571B1B4F}">
      <dgm:prSet phldrT="[Texto]"/>
      <dgm:spPr/>
      <dgm:t>
        <a:bodyPr/>
        <a:lstStyle/>
        <a:p>
          <a:r>
            <a:rPr lang="pt-BR" dirty="0" smtClean="0"/>
            <a:t>Santos</a:t>
          </a:r>
          <a:endParaRPr lang="pt-BR" dirty="0"/>
        </a:p>
      </dgm:t>
    </dgm:pt>
    <dgm:pt modelId="{72B38F7D-4DC8-4E02-A9EE-D97B341B10AA}" type="parTrans" cxnId="{66BC95EF-C0E8-4AE5-BDFD-927BA501F052}">
      <dgm:prSet/>
      <dgm:spPr/>
      <dgm:t>
        <a:bodyPr/>
        <a:lstStyle/>
        <a:p>
          <a:endParaRPr lang="pt-BR"/>
        </a:p>
      </dgm:t>
    </dgm:pt>
    <dgm:pt modelId="{9FA82C81-6885-4A16-BCD0-B6974F287B46}" type="sibTrans" cxnId="{66BC95EF-C0E8-4AE5-BDFD-927BA501F052}">
      <dgm:prSet/>
      <dgm:spPr/>
      <dgm:t>
        <a:bodyPr/>
        <a:lstStyle/>
        <a:p>
          <a:endParaRPr lang="pt-BR"/>
        </a:p>
      </dgm:t>
    </dgm:pt>
    <dgm:pt modelId="{A1ECDCF9-E866-4483-9780-7D0B81E3144F}">
      <dgm:prSet phldrT="[Texto]"/>
      <dgm:spPr/>
      <dgm:t>
        <a:bodyPr/>
        <a:lstStyle/>
        <a:p>
          <a:r>
            <a:rPr lang="pt-BR" dirty="0" smtClean="0"/>
            <a:t>Manaus</a:t>
          </a:r>
          <a:endParaRPr lang="pt-BR" dirty="0"/>
        </a:p>
      </dgm:t>
    </dgm:pt>
    <dgm:pt modelId="{BA70E6F4-0342-4914-9A50-5C588151080A}" type="parTrans" cxnId="{D8270A4B-D9BF-447E-A18F-7884A5D8166D}">
      <dgm:prSet/>
      <dgm:spPr/>
      <dgm:t>
        <a:bodyPr/>
        <a:lstStyle/>
        <a:p>
          <a:endParaRPr lang="pt-BR"/>
        </a:p>
      </dgm:t>
    </dgm:pt>
    <dgm:pt modelId="{383B4406-D3D2-4571-889B-69160B785AFE}" type="sibTrans" cxnId="{D8270A4B-D9BF-447E-A18F-7884A5D8166D}">
      <dgm:prSet/>
      <dgm:spPr/>
      <dgm:t>
        <a:bodyPr/>
        <a:lstStyle/>
        <a:p>
          <a:endParaRPr lang="pt-BR"/>
        </a:p>
      </dgm:t>
    </dgm:pt>
    <dgm:pt modelId="{C605BB04-A549-4F0E-9440-0E514513F362}" type="pres">
      <dgm:prSet presAssocID="{3769AC80-A2D3-416C-87B6-5245D2033B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0E3945-3C9C-4001-BB24-AF97F7F658E1}" type="pres">
      <dgm:prSet presAssocID="{EB27F3B4-062B-43D3-B82D-C88B7006FB9B}" presName="centerShape" presStyleLbl="node0" presStyleIdx="0" presStyleCnt="1" custScaleX="151835" custScaleY="135793"/>
      <dgm:spPr/>
      <dgm:t>
        <a:bodyPr/>
        <a:lstStyle/>
        <a:p>
          <a:endParaRPr lang="pt-BR"/>
        </a:p>
      </dgm:t>
    </dgm:pt>
    <dgm:pt modelId="{DBAEDD9D-74CF-42F0-8A64-C0EE72119775}" type="pres">
      <dgm:prSet presAssocID="{7B058927-9DAA-45DD-8B84-C43798C710D2}" presName="parTrans" presStyleLbl="sibTrans2D1" presStyleIdx="0" presStyleCnt="5"/>
      <dgm:spPr/>
      <dgm:t>
        <a:bodyPr/>
        <a:lstStyle/>
        <a:p>
          <a:endParaRPr lang="pt-BR"/>
        </a:p>
      </dgm:t>
    </dgm:pt>
    <dgm:pt modelId="{96BDF6EF-AD82-4B12-B28B-4030C19EA881}" type="pres">
      <dgm:prSet presAssocID="{7B058927-9DAA-45DD-8B84-C43798C710D2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E9BBE9D4-BE0C-494E-BA6E-3F13EF464F30}" type="pres">
      <dgm:prSet presAssocID="{98C584BA-9FF7-4589-AF5E-264C0CBCA5EE}" presName="node" presStyleLbl="node1" presStyleIdx="0" presStyleCnt="5" custScaleX="145660" custScaleY="135880" custRadScaleRad="104590" custRadScaleInc="2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837E13-6B79-4CB1-AAF3-0719C7E7A8CC}" type="pres">
      <dgm:prSet presAssocID="{2095A6BB-491D-4A74-8A8F-BBACFEF2EE1A}" presName="parTrans" presStyleLbl="sibTrans2D1" presStyleIdx="1" presStyleCnt="5"/>
      <dgm:spPr/>
      <dgm:t>
        <a:bodyPr/>
        <a:lstStyle/>
        <a:p>
          <a:endParaRPr lang="pt-BR"/>
        </a:p>
      </dgm:t>
    </dgm:pt>
    <dgm:pt modelId="{5B7019A9-9052-4A3F-B5CE-F23FDB840F31}" type="pres">
      <dgm:prSet presAssocID="{2095A6BB-491D-4A74-8A8F-BBACFEF2EE1A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FD66441B-14E4-4544-9326-0BD4D712D5AC}" type="pres">
      <dgm:prSet presAssocID="{6CDE3506-2B3B-4995-BCA9-965FFA5DC2EC}" presName="node" presStyleLbl="node1" presStyleIdx="1" presStyleCnt="5" custScaleX="144830" custScaleY="1482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061D44-651C-4A17-BAA3-68F24F69997C}" type="pres">
      <dgm:prSet presAssocID="{CCC004E9-B6F0-4519-A553-29EF22F193AF}" presName="parTrans" presStyleLbl="sibTrans2D1" presStyleIdx="2" presStyleCnt="5"/>
      <dgm:spPr/>
      <dgm:t>
        <a:bodyPr/>
        <a:lstStyle/>
        <a:p>
          <a:endParaRPr lang="pt-BR"/>
        </a:p>
      </dgm:t>
    </dgm:pt>
    <dgm:pt modelId="{5AA18410-9D43-4EFE-A12B-FD6EE9D061F8}" type="pres">
      <dgm:prSet presAssocID="{CCC004E9-B6F0-4519-A553-29EF22F193AF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2BAD1DCE-4298-4F49-A021-67356A25EA99}" type="pres">
      <dgm:prSet presAssocID="{2DF86043-17CD-4473-98B5-BA05E36AF32F}" presName="node" presStyleLbl="node1" presStyleIdx="2" presStyleCnt="5" custScaleX="147091" custScaleY="1469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360F95-5BAE-4CF9-B5FD-A2F2F95DA4AA}" type="pres">
      <dgm:prSet presAssocID="{72B38F7D-4DC8-4E02-A9EE-D97B341B10AA}" presName="parTrans" presStyleLbl="sibTrans2D1" presStyleIdx="3" presStyleCnt="5"/>
      <dgm:spPr/>
      <dgm:t>
        <a:bodyPr/>
        <a:lstStyle/>
        <a:p>
          <a:endParaRPr lang="pt-BR"/>
        </a:p>
      </dgm:t>
    </dgm:pt>
    <dgm:pt modelId="{EB4FA33B-EEF8-405D-9C9B-C5129638546F}" type="pres">
      <dgm:prSet presAssocID="{72B38F7D-4DC8-4E02-A9EE-D97B341B10AA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09D38C22-6A95-49DD-8167-80838F364714}" type="pres">
      <dgm:prSet presAssocID="{41AD8A62-8446-4BFE-9B0C-C034571B1B4F}" presName="node" presStyleLbl="node1" presStyleIdx="3" presStyleCnt="5" custScaleX="152291" custScaleY="1452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9A3A85-DAF2-4290-B55E-62F9316FC24E}" type="pres">
      <dgm:prSet presAssocID="{BA70E6F4-0342-4914-9A50-5C588151080A}" presName="parTrans" presStyleLbl="sibTrans2D1" presStyleIdx="4" presStyleCnt="5"/>
      <dgm:spPr/>
      <dgm:t>
        <a:bodyPr/>
        <a:lstStyle/>
        <a:p>
          <a:endParaRPr lang="pt-BR"/>
        </a:p>
      </dgm:t>
    </dgm:pt>
    <dgm:pt modelId="{30A512D5-D28A-4B21-9F08-F8A025A125C1}" type="pres">
      <dgm:prSet presAssocID="{BA70E6F4-0342-4914-9A50-5C588151080A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5CA82F8A-A2EB-4D0A-B4C7-F23E370ED597}" type="pres">
      <dgm:prSet presAssocID="{A1ECDCF9-E866-4483-9780-7D0B81E3144F}" presName="node" presStyleLbl="node1" presStyleIdx="4" presStyleCnt="5" custScaleX="161850" custScaleY="1623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C33E99-3E3D-4EA0-8C69-5C2137956FDD}" type="presOf" srcId="{CCC004E9-B6F0-4519-A553-29EF22F193AF}" destId="{5AA18410-9D43-4EFE-A12B-FD6EE9D061F8}" srcOrd="1" destOrd="0" presId="urn:microsoft.com/office/officeart/2005/8/layout/radial5"/>
    <dgm:cxn modelId="{E1B404D8-694E-48A3-9FB6-64618F068708}" type="presOf" srcId="{7B058927-9DAA-45DD-8B84-C43798C710D2}" destId="{DBAEDD9D-74CF-42F0-8A64-C0EE72119775}" srcOrd="0" destOrd="0" presId="urn:microsoft.com/office/officeart/2005/8/layout/radial5"/>
    <dgm:cxn modelId="{9704BE08-3B49-4E95-847F-424FE9334139}" type="presOf" srcId="{2095A6BB-491D-4A74-8A8F-BBACFEF2EE1A}" destId="{32837E13-6B79-4CB1-AAF3-0719C7E7A8CC}" srcOrd="0" destOrd="0" presId="urn:microsoft.com/office/officeart/2005/8/layout/radial5"/>
    <dgm:cxn modelId="{41609E31-8262-4599-B18E-352257A59663}" type="presOf" srcId="{2DF86043-17CD-4473-98B5-BA05E36AF32F}" destId="{2BAD1DCE-4298-4F49-A021-67356A25EA99}" srcOrd="0" destOrd="0" presId="urn:microsoft.com/office/officeart/2005/8/layout/radial5"/>
    <dgm:cxn modelId="{EA69373D-38D9-4F5D-A5D3-A3FAFA8EDFC3}" type="presOf" srcId="{72B38F7D-4DC8-4E02-A9EE-D97B341B10AA}" destId="{AE360F95-5BAE-4CF9-B5FD-A2F2F95DA4AA}" srcOrd="0" destOrd="0" presId="urn:microsoft.com/office/officeart/2005/8/layout/radial5"/>
    <dgm:cxn modelId="{50C7D9F0-C075-4858-852D-5C5DD283D3AA}" type="presOf" srcId="{6CDE3506-2B3B-4995-BCA9-965FFA5DC2EC}" destId="{FD66441B-14E4-4544-9326-0BD4D712D5AC}" srcOrd="0" destOrd="0" presId="urn:microsoft.com/office/officeart/2005/8/layout/radial5"/>
    <dgm:cxn modelId="{8B23CA42-2CFC-4BA1-9A6B-A37AA1D6162F}" type="presOf" srcId="{BA70E6F4-0342-4914-9A50-5C588151080A}" destId="{E89A3A85-DAF2-4290-B55E-62F9316FC24E}" srcOrd="0" destOrd="0" presId="urn:microsoft.com/office/officeart/2005/8/layout/radial5"/>
    <dgm:cxn modelId="{66BC95EF-C0E8-4AE5-BDFD-927BA501F052}" srcId="{EB27F3B4-062B-43D3-B82D-C88B7006FB9B}" destId="{41AD8A62-8446-4BFE-9B0C-C034571B1B4F}" srcOrd="3" destOrd="0" parTransId="{72B38F7D-4DC8-4E02-A9EE-D97B341B10AA}" sibTransId="{9FA82C81-6885-4A16-BCD0-B6974F287B46}"/>
    <dgm:cxn modelId="{5E7B5343-7E8A-4C17-9939-CD93C32FC337}" type="presOf" srcId="{BA70E6F4-0342-4914-9A50-5C588151080A}" destId="{30A512D5-D28A-4B21-9F08-F8A025A125C1}" srcOrd="1" destOrd="0" presId="urn:microsoft.com/office/officeart/2005/8/layout/radial5"/>
    <dgm:cxn modelId="{A0AF5943-0AD0-41B4-8425-14CF019B3B85}" type="presOf" srcId="{98C584BA-9FF7-4589-AF5E-264C0CBCA5EE}" destId="{E9BBE9D4-BE0C-494E-BA6E-3F13EF464F30}" srcOrd="0" destOrd="0" presId="urn:microsoft.com/office/officeart/2005/8/layout/radial5"/>
    <dgm:cxn modelId="{F16DA590-C1F7-481E-BCA2-315ACE10AB0C}" srcId="{3769AC80-A2D3-416C-87B6-5245D2033B00}" destId="{EB27F3B4-062B-43D3-B82D-C88B7006FB9B}" srcOrd="0" destOrd="0" parTransId="{F36ACA67-E99B-4922-8578-103013AC8AF2}" sibTransId="{D81917A2-83E4-4C6F-A61E-8D9C0F14F943}"/>
    <dgm:cxn modelId="{D8270A4B-D9BF-447E-A18F-7884A5D8166D}" srcId="{EB27F3B4-062B-43D3-B82D-C88B7006FB9B}" destId="{A1ECDCF9-E866-4483-9780-7D0B81E3144F}" srcOrd="4" destOrd="0" parTransId="{BA70E6F4-0342-4914-9A50-5C588151080A}" sibTransId="{383B4406-D3D2-4571-889B-69160B785AFE}"/>
    <dgm:cxn modelId="{B351E206-D45A-4E22-AF0A-0ADFF2B965EA}" type="presOf" srcId="{72B38F7D-4DC8-4E02-A9EE-D97B341B10AA}" destId="{EB4FA33B-EEF8-405D-9C9B-C5129638546F}" srcOrd="1" destOrd="0" presId="urn:microsoft.com/office/officeart/2005/8/layout/radial5"/>
    <dgm:cxn modelId="{6771A596-9B8A-4DC8-8C2D-808CC3C9F08C}" srcId="{EB27F3B4-062B-43D3-B82D-C88B7006FB9B}" destId="{98C584BA-9FF7-4589-AF5E-264C0CBCA5EE}" srcOrd="0" destOrd="0" parTransId="{7B058927-9DAA-45DD-8B84-C43798C710D2}" sibTransId="{5C54CD5D-563C-45A1-A3FB-9F1B8F081AD4}"/>
    <dgm:cxn modelId="{474FE93D-0465-4C85-B4B9-1E647FA145AB}" type="presOf" srcId="{CCC004E9-B6F0-4519-A553-29EF22F193AF}" destId="{A8061D44-651C-4A17-BAA3-68F24F69997C}" srcOrd="0" destOrd="0" presId="urn:microsoft.com/office/officeart/2005/8/layout/radial5"/>
    <dgm:cxn modelId="{B96F17FF-C4B2-40BE-B5FE-A190FCF8F985}" type="presOf" srcId="{41AD8A62-8446-4BFE-9B0C-C034571B1B4F}" destId="{09D38C22-6A95-49DD-8167-80838F364714}" srcOrd="0" destOrd="0" presId="urn:microsoft.com/office/officeart/2005/8/layout/radial5"/>
    <dgm:cxn modelId="{CFACE945-5E12-48AA-AEE1-7893299396D8}" type="presOf" srcId="{7B058927-9DAA-45DD-8B84-C43798C710D2}" destId="{96BDF6EF-AD82-4B12-B28B-4030C19EA881}" srcOrd="1" destOrd="0" presId="urn:microsoft.com/office/officeart/2005/8/layout/radial5"/>
    <dgm:cxn modelId="{286B5B03-4184-457F-BF5D-784DB4CA92C4}" srcId="{EB27F3B4-062B-43D3-B82D-C88B7006FB9B}" destId="{6CDE3506-2B3B-4995-BCA9-965FFA5DC2EC}" srcOrd="1" destOrd="0" parTransId="{2095A6BB-491D-4A74-8A8F-BBACFEF2EE1A}" sibTransId="{DBBB645F-8DB0-440C-BD72-B81F6D2DE477}"/>
    <dgm:cxn modelId="{F78DD879-E767-479C-BABA-5F61F2226AE9}" type="presOf" srcId="{3769AC80-A2D3-416C-87B6-5245D2033B00}" destId="{C605BB04-A549-4F0E-9440-0E514513F362}" srcOrd="0" destOrd="0" presId="urn:microsoft.com/office/officeart/2005/8/layout/radial5"/>
    <dgm:cxn modelId="{3B40104E-CBF0-4CB9-9063-5AC1B3CFD2A4}" type="presOf" srcId="{EB27F3B4-062B-43D3-B82D-C88B7006FB9B}" destId="{6F0E3945-3C9C-4001-BB24-AF97F7F658E1}" srcOrd="0" destOrd="0" presId="urn:microsoft.com/office/officeart/2005/8/layout/radial5"/>
    <dgm:cxn modelId="{9A6106C5-3C17-44E6-8C84-AD92A51AEF2C}" type="presOf" srcId="{A1ECDCF9-E866-4483-9780-7D0B81E3144F}" destId="{5CA82F8A-A2EB-4D0A-B4C7-F23E370ED597}" srcOrd="0" destOrd="0" presId="urn:microsoft.com/office/officeart/2005/8/layout/radial5"/>
    <dgm:cxn modelId="{B7E83386-81B0-441B-AF83-BAA4268294BF}" srcId="{EB27F3B4-062B-43D3-B82D-C88B7006FB9B}" destId="{2DF86043-17CD-4473-98B5-BA05E36AF32F}" srcOrd="2" destOrd="0" parTransId="{CCC004E9-B6F0-4519-A553-29EF22F193AF}" sibTransId="{B6BA69E1-568F-44FA-9FE4-FF8BFCCE4EB9}"/>
    <dgm:cxn modelId="{10A8C712-738D-4480-B455-C7C66C3F571B}" type="presOf" srcId="{2095A6BB-491D-4A74-8A8F-BBACFEF2EE1A}" destId="{5B7019A9-9052-4A3F-B5CE-F23FDB840F31}" srcOrd="1" destOrd="0" presId="urn:microsoft.com/office/officeart/2005/8/layout/radial5"/>
    <dgm:cxn modelId="{4B84BECE-1222-4D29-8916-CA7434DA15A3}" type="presParOf" srcId="{C605BB04-A549-4F0E-9440-0E514513F362}" destId="{6F0E3945-3C9C-4001-BB24-AF97F7F658E1}" srcOrd="0" destOrd="0" presId="urn:microsoft.com/office/officeart/2005/8/layout/radial5"/>
    <dgm:cxn modelId="{A1D62DF0-95AF-4DFD-8892-24062FD154DD}" type="presParOf" srcId="{C605BB04-A549-4F0E-9440-0E514513F362}" destId="{DBAEDD9D-74CF-42F0-8A64-C0EE72119775}" srcOrd="1" destOrd="0" presId="urn:microsoft.com/office/officeart/2005/8/layout/radial5"/>
    <dgm:cxn modelId="{3E001C26-E609-4689-AB1A-197DB16F16A4}" type="presParOf" srcId="{DBAEDD9D-74CF-42F0-8A64-C0EE72119775}" destId="{96BDF6EF-AD82-4B12-B28B-4030C19EA881}" srcOrd="0" destOrd="0" presId="urn:microsoft.com/office/officeart/2005/8/layout/radial5"/>
    <dgm:cxn modelId="{6D1E92B9-1958-4DC1-8DC4-5991D13FFAB2}" type="presParOf" srcId="{C605BB04-A549-4F0E-9440-0E514513F362}" destId="{E9BBE9D4-BE0C-494E-BA6E-3F13EF464F30}" srcOrd="2" destOrd="0" presId="urn:microsoft.com/office/officeart/2005/8/layout/radial5"/>
    <dgm:cxn modelId="{12EB9FA0-43A0-4D3D-A772-070A42FD8624}" type="presParOf" srcId="{C605BB04-A549-4F0E-9440-0E514513F362}" destId="{32837E13-6B79-4CB1-AAF3-0719C7E7A8CC}" srcOrd="3" destOrd="0" presId="urn:microsoft.com/office/officeart/2005/8/layout/radial5"/>
    <dgm:cxn modelId="{B026C002-44BC-4AA6-88CB-095A0D6A6547}" type="presParOf" srcId="{32837E13-6B79-4CB1-AAF3-0719C7E7A8CC}" destId="{5B7019A9-9052-4A3F-B5CE-F23FDB840F31}" srcOrd="0" destOrd="0" presId="urn:microsoft.com/office/officeart/2005/8/layout/radial5"/>
    <dgm:cxn modelId="{D47942B6-4B86-450A-AAFC-61E3B45F478E}" type="presParOf" srcId="{C605BB04-A549-4F0E-9440-0E514513F362}" destId="{FD66441B-14E4-4544-9326-0BD4D712D5AC}" srcOrd="4" destOrd="0" presId="urn:microsoft.com/office/officeart/2005/8/layout/radial5"/>
    <dgm:cxn modelId="{0B727EFE-DA00-42FA-966B-EF153A486FD6}" type="presParOf" srcId="{C605BB04-A549-4F0E-9440-0E514513F362}" destId="{A8061D44-651C-4A17-BAA3-68F24F69997C}" srcOrd="5" destOrd="0" presId="urn:microsoft.com/office/officeart/2005/8/layout/radial5"/>
    <dgm:cxn modelId="{73AE43B2-8183-4CB9-9814-FD7C6DE75B3C}" type="presParOf" srcId="{A8061D44-651C-4A17-BAA3-68F24F69997C}" destId="{5AA18410-9D43-4EFE-A12B-FD6EE9D061F8}" srcOrd="0" destOrd="0" presId="urn:microsoft.com/office/officeart/2005/8/layout/radial5"/>
    <dgm:cxn modelId="{898CAC64-39AA-494D-A983-8AEC030A3AA6}" type="presParOf" srcId="{C605BB04-A549-4F0E-9440-0E514513F362}" destId="{2BAD1DCE-4298-4F49-A021-67356A25EA99}" srcOrd="6" destOrd="0" presId="urn:microsoft.com/office/officeart/2005/8/layout/radial5"/>
    <dgm:cxn modelId="{F0FD7731-3A7D-4383-B29D-E30E60EDCFBD}" type="presParOf" srcId="{C605BB04-A549-4F0E-9440-0E514513F362}" destId="{AE360F95-5BAE-4CF9-B5FD-A2F2F95DA4AA}" srcOrd="7" destOrd="0" presId="urn:microsoft.com/office/officeart/2005/8/layout/radial5"/>
    <dgm:cxn modelId="{8844A025-E9AD-4C95-A231-F7F4C863154B}" type="presParOf" srcId="{AE360F95-5BAE-4CF9-B5FD-A2F2F95DA4AA}" destId="{EB4FA33B-EEF8-405D-9C9B-C5129638546F}" srcOrd="0" destOrd="0" presId="urn:microsoft.com/office/officeart/2005/8/layout/radial5"/>
    <dgm:cxn modelId="{FDFF2A05-1B5B-4688-802C-5D7DD40160E8}" type="presParOf" srcId="{C605BB04-A549-4F0E-9440-0E514513F362}" destId="{09D38C22-6A95-49DD-8167-80838F364714}" srcOrd="8" destOrd="0" presId="urn:microsoft.com/office/officeart/2005/8/layout/radial5"/>
    <dgm:cxn modelId="{12B62B44-5B0E-4227-A6D1-DB88366D2AB4}" type="presParOf" srcId="{C605BB04-A549-4F0E-9440-0E514513F362}" destId="{E89A3A85-DAF2-4290-B55E-62F9316FC24E}" srcOrd="9" destOrd="0" presId="urn:microsoft.com/office/officeart/2005/8/layout/radial5"/>
    <dgm:cxn modelId="{79B98A6D-E247-43FF-9D4B-1459EF3C115E}" type="presParOf" srcId="{E89A3A85-DAF2-4290-B55E-62F9316FC24E}" destId="{30A512D5-D28A-4B21-9F08-F8A025A125C1}" srcOrd="0" destOrd="0" presId="urn:microsoft.com/office/officeart/2005/8/layout/radial5"/>
    <dgm:cxn modelId="{5C9454CC-3E81-497C-9DC8-581492CA71CD}" type="presParOf" srcId="{C605BB04-A549-4F0E-9440-0E514513F362}" destId="{5CA82F8A-A2EB-4D0A-B4C7-F23E370ED59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8B7256-8A80-4E62-B367-305E2371E182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A1CB780-58C4-4E19-81BB-FEFA63FC17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254C1-DC26-4E15-A997-54BBEC5A11E3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92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A30E2E-0E58-4E1B-B45B-DD48791208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E535E7-0294-4023-BAF7-F3D05409DD99}" type="slidenum">
              <a:rPr lang="en-US" smtClean="0">
                <a:latin typeface="Arial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3891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C3B03B-C5A2-4C83-BA49-0AF424252CD5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409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3EAD4F-71B2-4077-99CF-2BA84BCC6E09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580D08-1328-444E-B061-B2097FB3168F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4BE2B3-F742-4626-BFD8-C40E350002E8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471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BB6C7E-556F-48D9-A410-0A2DE2392206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491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9A1141-B848-44C0-98C2-C3CAFB25B719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F162B4-AE95-40B4-BAB6-7C03425623A0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532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DDCD79-1BCA-4D24-9590-F3EA2005AF93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3B4D4B-EAF1-41F9-83C4-2A0EAC8EC3C8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93064C-D148-4C37-BBF9-C43F6C5348DE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68288" indent="-268288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593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387EEB-7BC9-4DA4-920C-8A5BB4D9CCCF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31E5F2-8397-44A7-A6FD-C2EF33523DF1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634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89ECC1-78EB-4CE2-AAFC-772DCC8396EC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655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0182DB-E2EB-44B2-B0C7-0835BFBBBF06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6758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F87F8D-7060-4DD8-8FD2-CA6195609CFE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696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54A892-8B0E-4756-8A80-D8606646AF61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716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7C1997-CCAE-4EDF-94B3-681094C6069E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B410D-4312-435F-8885-C29EE3081B7F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Para se ter uma ideia da nova estrutura, são as seguintes Secretarias que atuam na área de Infraestrutura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24B8D0-AF07-40E4-9D9A-41482699C910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8FA2B7-D4B5-451B-A7AE-9B79A959B314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4E7EB4-E255-488D-B023-B9F132F8308F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39E839-4B85-449A-993C-243279CC05CF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5F978A-A26D-4BD4-B310-E097873CD9AE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1F63-00D8-4539-9110-83636FFA3F4C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C0A4-D9C0-4223-9CC9-FB5ABA3E71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4305-51F0-4A1D-B148-DBFC86FB3259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237E-68B8-433B-AF02-75549A7304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C47B-A6EC-4569-A81B-A3F88B3A13E7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648F-1EB3-445F-B1CD-95A1BEA72A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4000" y="1602000"/>
            <a:ext cx="7991475" cy="35568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452B9-A9BE-4E4A-9C14-4F79DDBBDF7D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B48C-5C9D-49B5-BC48-A023C1D622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C4E0-9AEA-40AB-82AE-8B2B313BD66C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73A7-25C2-400C-AD9E-3504C95468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58AA-DA0E-4A82-85C7-E3FD351B55B9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F095-EC9A-4FA9-9B4E-28645BA1D3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7FC3-AC12-4412-94B1-32D7D3285AF5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911B-C8A3-4FF4-920A-BCB5FA042A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8C56-A93C-4BD4-ACD0-AD67F671DC41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951CF-1E1F-4B3B-AF60-A30D504390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B2A3F-54F0-4EB7-990C-8EF478C12E20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F538-9E15-4785-A9AF-F50BA547B2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E132-02A1-4146-B0FD-2B933C3F459C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D0AC-8162-419D-9ADD-BC3B2F9723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EB30-6EE2-4A02-A855-E767F31B37B5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1E170-D2FC-41D4-A905-68AA3CA12A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60E2E-DC84-4B6B-8C65-350143B80A1D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6CC861-009D-47B3-808C-A6061B9B22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m 5" descr="image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35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71550" y="1774825"/>
            <a:ext cx="75152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6000" b="1" kern="0" dirty="0">
                <a:latin typeface="+mj-lt"/>
                <a:ea typeface="+mj-ea"/>
                <a:cs typeface="+mj-cs"/>
              </a:rPr>
              <a:t>O TCU E A COPA 2014</a:t>
            </a:r>
          </a:p>
          <a:p>
            <a:pPr algn="ctr" eaLnBrk="0" hangingPunct="0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000" b="1" kern="0" dirty="0">
                <a:latin typeface="+mj-lt"/>
                <a:ea typeface="+mj-ea"/>
                <a:cs typeface="+mj-cs"/>
              </a:rPr>
              <a:t>Ministro-Relator: Valmir Campelo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258888" y="4448175"/>
            <a:ext cx="70580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4213" eaLnBrk="0" hangingPunct="0">
              <a:spcBef>
                <a:spcPct val="20000"/>
              </a:spcBef>
              <a:buSzPct val="25000"/>
              <a:defRPr/>
            </a:pPr>
            <a:r>
              <a:rPr lang="pt-BR" sz="2000" dirty="0">
                <a:latin typeface="+mj-lt"/>
                <a:cs typeface="+mn-cs"/>
              </a:rPr>
              <a:t>Adalberto Santos de Vasconcelos</a:t>
            </a:r>
          </a:p>
          <a:p>
            <a:pPr defTabSz="684213" eaLnBrk="0" hangingPunct="0">
              <a:spcBef>
                <a:spcPct val="20000"/>
              </a:spcBef>
              <a:buSzPct val="25000"/>
              <a:defRPr/>
            </a:pPr>
            <a:r>
              <a:rPr lang="pt-BR" sz="2000" dirty="0">
                <a:latin typeface="+mj-lt"/>
                <a:cs typeface="+mn-cs"/>
              </a:rPr>
              <a:t>Coordenador-Geral da Área de Infraestrutura e da Região Sudeste</a:t>
            </a:r>
          </a:p>
          <a:p>
            <a:pPr defTabSz="684213" eaLnBrk="0" hangingPunct="0">
              <a:spcBef>
                <a:spcPct val="20000"/>
              </a:spcBef>
              <a:buSzPct val="25000"/>
              <a:defRPr/>
            </a:pPr>
            <a:r>
              <a:rPr lang="pt-BR" sz="2000" dirty="0">
                <a:latin typeface="+mj-lt"/>
                <a:cs typeface="+mn-cs"/>
              </a:rPr>
              <a:t>Rafael Jardim</a:t>
            </a:r>
          </a:p>
          <a:p>
            <a:pPr defTabSz="684213" eaLnBrk="0" hangingPunct="0">
              <a:spcBef>
                <a:spcPct val="20000"/>
              </a:spcBef>
              <a:buSzPct val="25000"/>
              <a:defRPr/>
            </a:pPr>
            <a:r>
              <a:rPr lang="pt-BR" sz="2000" dirty="0">
                <a:latin typeface="+mj-lt"/>
                <a:cs typeface="+mn-cs"/>
              </a:rPr>
              <a:t>Assessor do Ministro Valmir Campelo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79575" y="6205538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4213" eaLnBrk="0" hangingPunct="0">
              <a:spcBef>
                <a:spcPct val="20000"/>
              </a:spcBef>
              <a:buSzPct val="25000"/>
            </a:pPr>
            <a:r>
              <a:rPr lang="pt-BR" sz="1400"/>
              <a:t>Brasília (SENADO FEDERAL), 11 de março de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6635750" cy="936625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Dinâmica do controle nas grandes obras para a Copa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11560" y="1484784"/>
          <a:ext cx="791946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609600" y="1016000"/>
            <a:ext cx="8099425" cy="3903663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das fiscalizações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836613"/>
            <a:ext cx="6635750" cy="688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Benefícios do controle</a:t>
            </a: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 smtClean="0">
                <a:solidFill>
                  <a:srgbClr val="FF0000"/>
                </a:solidFill>
              </a:rPr>
              <a:t>Copa do Mundo de 2014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300" dirty="0" smtClean="0"/>
              <a:t>(TCU)</a:t>
            </a:r>
            <a:endParaRPr lang="pt-BR" sz="33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7" name="CaixaDeTexto 4"/>
          <p:cNvSpPr txBox="1">
            <a:spLocks noChangeArrowheads="1"/>
          </p:cNvSpPr>
          <p:nvPr/>
        </p:nvSpPr>
        <p:spPr bwMode="auto">
          <a:xfrm>
            <a:off x="3276600" y="4221163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</a:rPr>
              <a:t>TRANSPARÊNCIA</a:t>
            </a:r>
          </a:p>
        </p:txBody>
      </p:sp>
      <p:sp>
        <p:nvSpPr>
          <p:cNvPr id="36868" name="CaixaDeTexto 5"/>
          <p:cNvSpPr txBox="1">
            <a:spLocks noChangeArrowheads="1"/>
          </p:cNvSpPr>
          <p:nvPr/>
        </p:nvSpPr>
        <p:spPr bwMode="auto">
          <a:xfrm>
            <a:off x="2771775" y="4005263"/>
            <a:ext cx="4524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2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869" name="CaixaDeTexto 6"/>
          <p:cNvSpPr txBox="1">
            <a:spLocks noChangeArrowheads="1"/>
          </p:cNvSpPr>
          <p:nvPr/>
        </p:nvSpPr>
        <p:spPr bwMode="auto">
          <a:xfrm>
            <a:off x="5364163" y="4005263"/>
            <a:ext cx="4524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2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870" name="CaixaDeTexto 7"/>
          <p:cNvSpPr txBox="1">
            <a:spLocks noChangeArrowheads="1"/>
          </p:cNvSpPr>
          <p:nvPr/>
        </p:nvSpPr>
        <p:spPr bwMode="auto">
          <a:xfrm>
            <a:off x="5940425" y="42211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</a:rPr>
              <a:t>CONTROLE SOCIAL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3C5D1-74FE-4973-982E-D74888C71BE5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tângulo 3"/>
          <p:cNvSpPr>
            <a:spLocks noChangeArrowheads="1"/>
          </p:cNvSpPr>
          <p:nvPr/>
        </p:nvSpPr>
        <p:spPr bwMode="auto">
          <a:xfrm>
            <a:off x="0" y="0"/>
            <a:ext cx="9144000" cy="2917825"/>
          </a:xfrm>
          <a:prstGeom prst="rect">
            <a:avLst/>
          </a:prstGeom>
          <a:solidFill>
            <a:srgbClr val="FFFF00"/>
          </a:solidFill>
          <a:ln w="28575" algn="ctr">
            <a:noFill/>
            <a:round/>
            <a:headEnd/>
            <a:tailEnd/>
          </a:ln>
        </p:spPr>
        <p:txBody>
          <a:bodyPr wrap="none" lIns="72000" tIns="0" rIns="0" bIns="0" anchor="ctr"/>
          <a:lstStyle/>
          <a:p>
            <a:pPr algn="ctr"/>
            <a:endParaRPr lang="pt-BR"/>
          </a:p>
        </p:txBody>
      </p:sp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174625" y="246063"/>
            <a:ext cx="3729038" cy="2462212"/>
          </a:xfrm>
        </p:spPr>
        <p:txBody>
          <a:bodyPr/>
          <a:lstStyle/>
          <a:p>
            <a:pPr eaLnBrk="1" hangingPunct="1"/>
            <a:r>
              <a:rPr lang="pt-BR" sz="3200" b="1" smtClean="0"/>
              <a:t>Resultados da Atuação do TCU</a:t>
            </a:r>
            <a:br>
              <a:rPr lang="pt-BR" sz="3200" b="1" smtClean="0"/>
            </a:br>
            <a:r>
              <a:rPr lang="pt-BR" sz="3200" b="1" smtClean="0"/>
              <a:t/>
            </a:r>
            <a:br>
              <a:rPr lang="pt-BR" sz="3200" b="1" smtClean="0"/>
            </a:br>
            <a:r>
              <a:rPr lang="pt-BR" sz="3200" b="1" smtClean="0"/>
              <a:t>Arenas Esportivas</a:t>
            </a:r>
          </a:p>
        </p:txBody>
      </p:sp>
      <p:sp>
        <p:nvSpPr>
          <p:cNvPr id="37891" name="Espaço Reservado para Conteúdo 2"/>
          <p:cNvSpPr>
            <a:spLocks noGrp="1"/>
          </p:cNvSpPr>
          <p:nvPr>
            <p:ph idx="1"/>
          </p:nvPr>
        </p:nvSpPr>
        <p:spPr>
          <a:xfrm>
            <a:off x="347663" y="3251200"/>
            <a:ext cx="8550275" cy="2932113"/>
          </a:xfrm>
        </p:spPr>
        <p:txBody>
          <a:bodyPr/>
          <a:lstStyle/>
          <a:p>
            <a:pPr algn="just" eaLnBrk="1" hangingPunct="1"/>
            <a:r>
              <a:rPr lang="pt-BR" sz="2400" b="1" smtClean="0">
                <a:solidFill>
                  <a:srgbClr val="000066"/>
                </a:solidFill>
                <a:cs typeface="Arial" charset="0"/>
              </a:rPr>
              <a:t>Orientação acerca da atuação do BNDES e do BNB (melhoria de procedimentos e controles internos);</a:t>
            </a:r>
          </a:p>
          <a:p>
            <a:pPr algn="just" eaLnBrk="1" hangingPunct="1"/>
            <a:r>
              <a:rPr lang="pt-BR" sz="2400" b="1" smtClean="0">
                <a:solidFill>
                  <a:srgbClr val="000066"/>
                </a:solidFill>
                <a:cs typeface="Arial" charset="0"/>
              </a:rPr>
              <a:t>Redução de R$ 97,4 milhões no orçamento da reforma do Maracanã;</a:t>
            </a:r>
          </a:p>
          <a:p>
            <a:pPr algn="just" eaLnBrk="1" hangingPunct="1"/>
            <a:r>
              <a:rPr lang="pt-BR" sz="2400" b="1" smtClean="0">
                <a:solidFill>
                  <a:srgbClr val="000066"/>
                </a:solidFill>
                <a:cs typeface="Arial" charset="0"/>
              </a:rPr>
              <a:t>Redução de R$ 65 milhões no custo das obras de reconstrução da Arena Amazonas;</a:t>
            </a:r>
          </a:p>
          <a:p>
            <a:pPr algn="just" eaLnBrk="1" hangingPunct="1"/>
            <a:endParaRPr lang="pt-BR" sz="2400" b="1" smtClean="0">
              <a:solidFill>
                <a:srgbClr val="330066"/>
              </a:solidFill>
              <a:cs typeface="Arial" charset="0"/>
            </a:endParaRPr>
          </a:p>
          <a:p>
            <a:pPr algn="just" eaLnBrk="1" hangingPunct="1"/>
            <a:endParaRPr lang="pt-BR" sz="2400" b="1" smtClean="0">
              <a:solidFill>
                <a:srgbClr val="330066"/>
              </a:solidFill>
              <a:cs typeface="Arial" charset="0"/>
            </a:endParaRPr>
          </a:p>
        </p:txBody>
      </p:sp>
      <p:pic>
        <p:nvPicPr>
          <p:cNvPr id="37892" name="Picture 7" descr="http://www.noh.com.br/imgs/fck/img550X411_20090206114053porto_alegre___2014____manaus___projeto_do_verd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0"/>
            <a:ext cx="52197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tângulo 3"/>
          <p:cNvSpPr>
            <a:spLocks noChangeArrowheads="1"/>
          </p:cNvSpPr>
          <p:nvPr/>
        </p:nvSpPr>
        <p:spPr bwMode="auto">
          <a:xfrm>
            <a:off x="0" y="0"/>
            <a:ext cx="9144000" cy="2497138"/>
          </a:xfrm>
          <a:prstGeom prst="rect">
            <a:avLst/>
          </a:prstGeom>
          <a:solidFill>
            <a:srgbClr val="FFFF00"/>
          </a:solidFill>
          <a:ln w="28575" algn="ctr">
            <a:noFill/>
            <a:round/>
            <a:headEnd/>
            <a:tailEnd/>
          </a:ln>
        </p:spPr>
        <p:txBody>
          <a:bodyPr wrap="none" lIns="72000" tIns="0" rIns="0" bIns="0" anchor="ctr"/>
          <a:lstStyle/>
          <a:p>
            <a:pPr algn="ctr"/>
            <a:endParaRPr lang="pt-BR"/>
          </a:p>
        </p:txBody>
      </p:sp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276225" y="549275"/>
            <a:ext cx="3584575" cy="1439863"/>
          </a:xfrm>
        </p:spPr>
        <p:txBody>
          <a:bodyPr/>
          <a:lstStyle/>
          <a:p>
            <a:pPr eaLnBrk="1" hangingPunct="1"/>
            <a:r>
              <a:rPr lang="pt-BR" sz="3200" b="1" smtClean="0"/>
              <a:t>Resultados da Atuação do TCU</a:t>
            </a:r>
            <a:br>
              <a:rPr lang="pt-BR" sz="3200" b="1" smtClean="0"/>
            </a:br>
            <a:r>
              <a:rPr lang="pt-BR" sz="3200" b="1" smtClean="0"/>
              <a:t/>
            </a:r>
            <a:br>
              <a:rPr lang="pt-BR" sz="3200" b="1" smtClean="0"/>
            </a:br>
            <a:r>
              <a:rPr lang="pt-BR" sz="3200" b="1" smtClean="0"/>
              <a:t>Aeroportos</a:t>
            </a:r>
          </a:p>
        </p:txBody>
      </p:sp>
      <p:sp>
        <p:nvSpPr>
          <p:cNvPr id="14340" name="Espaço Reservado para Conteúdo 2"/>
          <p:cNvSpPr>
            <a:spLocks noGrp="1"/>
          </p:cNvSpPr>
          <p:nvPr>
            <p:ph idx="1"/>
          </p:nvPr>
        </p:nvSpPr>
        <p:spPr>
          <a:xfrm>
            <a:off x="217488" y="2540000"/>
            <a:ext cx="8737600" cy="3990975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0066"/>
                </a:solidFill>
                <a:cs typeface="Arial" charset="0"/>
              </a:rPr>
              <a:t>Economias decorrentes da análise dos editais de licitação  (editais/orçamentos refeitos pela Infraero/Anac):</a:t>
            </a:r>
          </a:p>
          <a:p>
            <a:pPr lvl="1" algn="just" eaLnBrk="1" hangingPunct="1">
              <a:buFont typeface="Arial" pitchFamily="34" charset="0"/>
              <a:buChar char="–"/>
              <a:defRPr/>
            </a:pPr>
            <a:r>
              <a:rPr lang="pt-BR" sz="2300" b="1" dirty="0" smtClean="0">
                <a:solidFill>
                  <a:srgbClr val="000066"/>
                </a:solidFill>
                <a:cs typeface="Arial" charset="0"/>
              </a:rPr>
              <a:t>Aeroporto de Confins: R$ 97 milhões</a:t>
            </a:r>
          </a:p>
          <a:p>
            <a:pPr lvl="1" algn="just" eaLnBrk="1" hangingPunct="1">
              <a:buFont typeface="Arial" pitchFamily="34" charset="0"/>
              <a:buChar char="–"/>
              <a:defRPr/>
            </a:pPr>
            <a:r>
              <a:rPr lang="pt-BR" sz="2300" b="1" dirty="0" smtClean="0">
                <a:solidFill>
                  <a:srgbClr val="000066"/>
                </a:solidFill>
                <a:cs typeface="Arial" charset="0"/>
              </a:rPr>
              <a:t>Aeroporto de Manaus: R$ 73,1 milhões</a:t>
            </a:r>
          </a:p>
          <a:p>
            <a:pPr lvl="1" algn="just" eaLnBrk="1" hangingPunct="1">
              <a:buFont typeface="Arial" pitchFamily="34" charset="0"/>
              <a:buChar char="–"/>
              <a:defRPr/>
            </a:pPr>
            <a:r>
              <a:rPr lang="pt-BR" sz="2300" b="1" dirty="0" smtClean="0">
                <a:solidFill>
                  <a:srgbClr val="000066"/>
                </a:solidFill>
                <a:cs typeface="Arial" charset="0"/>
              </a:rPr>
              <a:t>Aeroporto de Fortaleza: R$ 1</a:t>
            </a:r>
            <a:r>
              <a:rPr lang="pt-BR" sz="2300" b="1" dirty="0" smtClean="0">
                <a:solidFill>
                  <a:srgbClr val="000066"/>
                </a:solidFill>
              </a:rPr>
              <a:t>5 milhões</a:t>
            </a:r>
          </a:p>
          <a:p>
            <a:pPr lvl="1" algn="just" eaLnBrk="1" hangingPunct="1">
              <a:buFont typeface="Arial" pitchFamily="34" charset="0"/>
              <a:buChar char="–"/>
              <a:defRPr/>
            </a:pPr>
            <a:r>
              <a:rPr lang="pt-BR" sz="2300" b="1" dirty="0" smtClean="0">
                <a:solidFill>
                  <a:srgbClr val="000066"/>
                </a:solidFill>
                <a:cs typeface="Arial" charset="0"/>
              </a:rPr>
              <a:t>Aeroporto do Galeão: R$ 15,2 milhões</a:t>
            </a:r>
          </a:p>
          <a:p>
            <a:pPr lvl="1" algn="just" eaLnBrk="1" hangingPunct="1">
              <a:buFont typeface="Arial" pitchFamily="34" charset="0"/>
              <a:buChar char="–"/>
              <a:defRPr/>
            </a:pPr>
            <a:r>
              <a:rPr lang="pt-BR" sz="2300" b="1" dirty="0" smtClean="0">
                <a:solidFill>
                  <a:srgbClr val="000066"/>
                </a:solidFill>
                <a:cs typeface="Arial" charset="0"/>
              </a:rPr>
              <a:t>Aeroporto de Cuiabá: R$ 11,5 milhões</a:t>
            </a:r>
          </a:p>
          <a:p>
            <a:pPr lvl="1" algn="just" eaLnBrk="1" hangingPunct="1">
              <a:buFont typeface="Arial" pitchFamily="34" charset="0"/>
              <a:buChar char="–"/>
              <a:defRPr/>
            </a:pPr>
            <a:r>
              <a:rPr lang="pt-BR" sz="2300" b="1" dirty="0" smtClean="0">
                <a:solidFill>
                  <a:srgbClr val="000066"/>
                </a:solidFill>
                <a:cs typeface="Arial" charset="0"/>
              </a:rPr>
              <a:t>Aeroporto de Porto Alegre: R$ 6,6 milhões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endParaRPr lang="pt-BR" sz="2400" dirty="0" smtClean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  <a:p>
            <a:pPr lvl="1" algn="just" eaLnBrk="1" hangingPunct="1">
              <a:buFont typeface="Arial" pitchFamily="34" charset="0"/>
              <a:buChar char="–"/>
              <a:defRPr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b="1" dirty="0" smtClean="0">
              <a:solidFill>
                <a:srgbClr val="330066"/>
              </a:solidFill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b="1" dirty="0" smtClean="0">
              <a:solidFill>
                <a:srgbClr val="330066"/>
              </a:solidFill>
              <a:cs typeface="Arial" charset="0"/>
            </a:endParaRPr>
          </a:p>
        </p:txBody>
      </p:sp>
      <p:pic>
        <p:nvPicPr>
          <p:cNvPr id="3994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5938" y="0"/>
            <a:ext cx="481806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tângulo 3"/>
          <p:cNvSpPr>
            <a:spLocks noChangeArrowheads="1"/>
          </p:cNvSpPr>
          <p:nvPr/>
        </p:nvSpPr>
        <p:spPr bwMode="auto">
          <a:xfrm>
            <a:off x="0" y="0"/>
            <a:ext cx="9144000" cy="2887663"/>
          </a:xfrm>
          <a:prstGeom prst="rect">
            <a:avLst/>
          </a:prstGeom>
          <a:solidFill>
            <a:srgbClr val="FFFF00"/>
          </a:solidFill>
          <a:ln w="28575" algn="ctr">
            <a:noFill/>
            <a:round/>
            <a:headEnd/>
            <a:tailEnd/>
          </a:ln>
        </p:spPr>
        <p:txBody>
          <a:bodyPr wrap="none" lIns="72000" tIns="0" rIns="0" bIns="0" anchor="ctr"/>
          <a:lstStyle/>
          <a:p>
            <a:pPr algn="ctr"/>
            <a:endParaRPr lang="pt-BR"/>
          </a:p>
        </p:txBody>
      </p:sp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425450" y="319088"/>
            <a:ext cx="3697288" cy="2178050"/>
          </a:xfrm>
        </p:spPr>
        <p:txBody>
          <a:bodyPr/>
          <a:lstStyle/>
          <a:p>
            <a:pPr eaLnBrk="1" hangingPunct="1"/>
            <a:r>
              <a:rPr lang="pt-BR" sz="3200" b="1" smtClean="0"/>
              <a:t>Resultados da Atuação do TCU</a:t>
            </a:r>
            <a:br>
              <a:rPr lang="pt-BR" sz="3200" b="1" smtClean="0"/>
            </a:br>
            <a:r>
              <a:rPr lang="pt-BR" sz="3200" b="1" smtClean="0"/>
              <a:t/>
            </a:r>
            <a:br>
              <a:rPr lang="pt-BR" sz="3200" b="1" smtClean="0"/>
            </a:br>
            <a:r>
              <a:rPr lang="pt-BR" sz="3200" b="1" smtClean="0"/>
              <a:t>Portos</a:t>
            </a:r>
          </a:p>
        </p:txBody>
      </p:sp>
      <p:pic>
        <p:nvPicPr>
          <p:cNvPr id="41987" name="Picture 2" descr="http://andregxavier.files.wordpress.com/2010/11/pc3ader-y-render-01-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663" y="0"/>
            <a:ext cx="473233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259632" y="3212976"/>
          <a:ext cx="7077472" cy="322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609600" y="1016000"/>
            <a:ext cx="8099425" cy="3903663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dos projetos das arenas esportivas, portos, aeroportos e mobilidade urbana </a:t>
            </a:r>
            <a:b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das Fiscalizações do TCU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370887" cy="576263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Responsabilidades da Copa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0825" y="1108075"/>
          <a:ext cx="8642350" cy="4975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438"/>
                <a:gridCol w="1360932"/>
                <a:gridCol w="1512148"/>
                <a:gridCol w="1360932"/>
                <a:gridCol w="1285324"/>
                <a:gridCol w="1296186"/>
              </a:tblGrid>
              <a:tr h="54633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Ação/Área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Investimento Global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Financiamento Federal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Investimento Federal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Governo Local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Iniciativa privada</a:t>
                      </a:r>
                      <a:endParaRPr lang="pt-BR" sz="1600" dirty="0"/>
                    </a:p>
                  </a:txBody>
                  <a:tcPr/>
                </a:tc>
              </a:tr>
              <a:tr h="54633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Mobilidade urbana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7,027.54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4,315.80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2,711.67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</a:tr>
              <a:tr h="384545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Obras de entorno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996.52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62.10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17.63</a:t>
                      </a:r>
                      <a:endParaRPr lang="pt-BR" sz="1600" b="1" dirty="0" smtClean="0"/>
                    </a:p>
                    <a:p>
                      <a:pPr algn="r"/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916.79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</a:tr>
              <a:tr h="384545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Estádios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8,005.20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3,919.80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3,952.15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133.25</a:t>
                      </a:r>
                      <a:endParaRPr lang="pt-BR" sz="1600" b="1" dirty="0"/>
                    </a:p>
                  </a:txBody>
                  <a:tcPr/>
                </a:tc>
              </a:tr>
              <a:tr h="384545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Aeroportos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6,280.56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2,662.76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3,617.80</a:t>
                      </a:r>
                      <a:endParaRPr lang="pt-BR" sz="1600" b="1" dirty="0"/>
                    </a:p>
                  </a:txBody>
                  <a:tcPr/>
                </a:tc>
              </a:tr>
              <a:tr h="384545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Portos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587.30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581.00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</a:tr>
              <a:tr h="384545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Telecomunicações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404.00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404.00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</a:tr>
              <a:tr h="384545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Segurança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1,879.10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1,879.10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</a:tr>
              <a:tr h="384545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Turismo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180.28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162.75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17.53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</a:tr>
              <a:tr h="384545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Instalações complementares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208.80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208.80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/>
                </a:tc>
              </a:tr>
              <a:tr h="384545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25,569.30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8,297.70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5,707.24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7,813.24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3,751.05</a:t>
                      </a:r>
                      <a:endParaRPr lang="pt-BR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2339975" y="5589588"/>
            <a:ext cx="1223963" cy="7191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179388" y="276225"/>
            <a:ext cx="8785225" cy="66675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Arenas Esportivas: sete concluídas e cinco a serem entregues 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20713" y="6327775"/>
            <a:ext cx="83708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pt-BR" sz="2000" kern="0" dirty="0">
                <a:latin typeface="+mj-lt"/>
                <a:ea typeface="+mj-ea"/>
                <a:cs typeface="+mj-cs"/>
              </a:rPr>
              <a:t>Fonte: 5º Balanço da Copa - ME</a:t>
            </a:r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8913" y="1125538"/>
            <a:ext cx="8775700" cy="5183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370887" cy="379413"/>
          </a:xfrm>
        </p:spPr>
        <p:txBody>
          <a:bodyPr/>
          <a:lstStyle/>
          <a:p>
            <a:pPr eaLnBrk="1" hangingPunct="1">
              <a:defRPr/>
            </a:pP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Arenas esportivas a serem entregues em 2014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395288" y="765175"/>
          <a:ext cx="8208962" cy="546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286"/>
                <a:gridCol w="3371313"/>
                <a:gridCol w="3371313"/>
              </a:tblGrid>
              <a:tr h="89306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Arenas a serem entregues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Expectativa</a:t>
                      </a:r>
                      <a:r>
                        <a:rPr lang="pt-BR" sz="18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de inauguração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Situação</a:t>
                      </a:r>
                      <a:r>
                        <a:rPr lang="pt-BR" sz="18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processual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02186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Cuiabá – Arena Pantanal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JOGO INAUGURAL EM 2 DE ABRIL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Análise do </a:t>
                      </a:r>
                      <a:r>
                        <a:rPr lang="pt-BR" sz="1400" baseline="0" dirty="0" smtClean="0"/>
                        <a:t>último aditivo firmado ao contrato.</a:t>
                      </a:r>
                      <a:endParaRPr lang="pt-B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Desembolso BNDES: 88,6% (fev.</a:t>
                      </a:r>
                      <a:r>
                        <a:rPr lang="pt-BR" sz="1400" baseline="0" dirty="0" smtClean="0"/>
                        <a:t> 14)</a:t>
                      </a:r>
                      <a:endParaRPr lang="pt-BR" sz="1400" dirty="0"/>
                    </a:p>
                  </a:txBody>
                  <a:tcPr/>
                </a:tc>
              </a:tr>
              <a:tr h="922828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Curitiba – Arena da Baixada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JOGO TESTE EM 29 DE MARÇO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PREVISÃO DE ENTREGA EM 15 DE MAIO.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Fontes</a:t>
                      </a:r>
                      <a:r>
                        <a:rPr lang="pt-BR" sz="1400" baseline="0" dirty="0" smtClean="0"/>
                        <a:t> de recursos indefinidas na última fiscalização</a:t>
                      </a:r>
                      <a:r>
                        <a:rPr lang="pt-BR" sz="1400" dirty="0" smtClean="0"/>
                        <a:t>.  Avaliação das consequências</a:t>
                      </a:r>
                      <a:r>
                        <a:rPr lang="pt-BR" sz="1400" baseline="0" dirty="0" smtClean="0"/>
                        <a:t> contratuais em caso de atraso.</a:t>
                      </a:r>
                      <a:endParaRPr lang="pt-B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Desembolso BNDES: 87,5% (fev.</a:t>
                      </a:r>
                      <a:r>
                        <a:rPr lang="pt-BR" sz="1400" baseline="0" dirty="0" smtClean="0"/>
                        <a:t> 14)</a:t>
                      </a:r>
                      <a:endParaRPr lang="pt-BR" sz="1400" dirty="0"/>
                    </a:p>
                  </a:txBody>
                  <a:tcPr/>
                </a:tc>
              </a:tr>
              <a:tr h="682865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Manaus – Arena da Amazônia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JOGO INAUGURAL EM</a:t>
                      </a:r>
                      <a:r>
                        <a:rPr lang="pt-BR" sz="1400" baseline="0" dirty="0" smtClean="0"/>
                        <a:t> 9 DE MARÇO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Desembolso BNDES: 90% (fev. 14)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SEM PENDÊNCIAS</a:t>
                      </a:r>
                      <a:r>
                        <a:rPr lang="pt-BR" sz="1400" baseline="0" dirty="0" smtClean="0"/>
                        <a:t> NO DESEMBOLSO.</a:t>
                      </a:r>
                      <a:endParaRPr lang="pt-BR" sz="1400" dirty="0" smtClean="0"/>
                    </a:p>
                  </a:txBody>
                  <a:tcPr/>
                </a:tc>
              </a:tr>
              <a:tr h="506067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Porto Alegre – Beira Rio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JOGO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 TESTE EM 16 DE FEVEREIRO</a:t>
                      </a:r>
                      <a:endParaRPr lang="pt-B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INAUGURAÇÃO EM 6 DE ABRIL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Desembolso BNDES: 76,5% (fev.</a:t>
                      </a:r>
                      <a:r>
                        <a:rPr lang="pt-BR" sz="1400" baseline="0" dirty="0" smtClean="0"/>
                        <a:t> 14)</a:t>
                      </a:r>
                      <a:endParaRPr lang="pt-BR" sz="1400" baseline="0" dirty="0"/>
                    </a:p>
                    <a:p>
                      <a:pPr algn="ctr"/>
                      <a:r>
                        <a:rPr lang="pt-BR" sz="1400" baseline="0" dirty="0" smtClean="0"/>
                        <a:t>SEM PENDÊNCIAS DE DESEMBOLSO.</a:t>
                      </a:r>
                    </a:p>
                  </a:txBody>
                  <a:tcPr/>
                </a:tc>
              </a:tr>
              <a:tr h="1087527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São Paulo – Arena Corinthians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JOGO INAUGURAL EM 15 DE ABRIL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 contrato de financiamento com a Caixa foi assinado.  </a:t>
                      </a:r>
                    </a:p>
                    <a:p>
                      <a:pPr algn="ctr"/>
                      <a:r>
                        <a:rPr lang="pt-BR" sz="1400" dirty="0" smtClean="0"/>
                        <a:t>Desembolso: BNDES 0% (fev.</a:t>
                      </a:r>
                      <a:r>
                        <a:rPr lang="pt-BR" sz="1400" baseline="0" dirty="0" smtClean="0"/>
                        <a:t> 14)</a:t>
                      </a:r>
                      <a:endParaRPr lang="pt-BR" sz="1400" dirty="0"/>
                    </a:p>
                  </a:txBody>
                  <a:tcPr/>
                </a:tc>
              </a:tr>
              <a:tr h="506067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Arena das Dunas</a:t>
                      </a:r>
                      <a:r>
                        <a:rPr lang="pt-BR" sz="1400" b="1" baseline="0" dirty="0" smtClean="0"/>
                        <a:t> - Natal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JOGO INAUGURAL EM</a:t>
                      </a:r>
                      <a:r>
                        <a:rPr lang="pt-BR" sz="1400" baseline="0" dirty="0" smtClean="0"/>
                        <a:t> 26 DE ABRIL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RELATÓRIO</a:t>
                      </a:r>
                      <a:r>
                        <a:rPr lang="pt-BR" sz="1400" baseline="0" dirty="0" smtClean="0"/>
                        <a:t> FINAL DE ACOMPANHAMENTO.</a:t>
                      </a:r>
                    </a:p>
                    <a:p>
                      <a:pPr algn="ctr"/>
                      <a:r>
                        <a:rPr lang="pt-BR" sz="1400" baseline="0" dirty="0" smtClean="0"/>
                        <a:t>Desembolso BNDES: 100%.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ima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713" y="1439863"/>
            <a:ext cx="6492875" cy="43275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8434" name="AutoShape 3"/>
          <p:cNvSpPr>
            <a:spLocks/>
          </p:cNvSpPr>
          <p:nvPr/>
        </p:nvSpPr>
        <p:spPr bwMode="auto">
          <a:xfrm rot="10800000">
            <a:off x="6443663" y="3284538"/>
            <a:ext cx="576262" cy="64928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7019925" y="1831975"/>
            <a:ext cx="1982788" cy="30495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pt-BR" sz="2400" b="1">
              <a:cs typeface="+mn-cs"/>
            </a:endParaRPr>
          </a:p>
        </p:txBody>
      </p:sp>
      <p:sp>
        <p:nvSpPr>
          <p:cNvPr id="3" name="AutoShape 5"/>
          <p:cNvSpPr>
            <a:spLocks/>
          </p:cNvSpPr>
          <p:nvPr/>
        </p:nvSpPr>
        <p:spPr bwMode="auto">
          <a:xfrm>
            <a:off x="7019925" y="1131888"/>
            <a:ext cx="1982788" cy="44497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algn="ctr">
              <a:spcBef>
                <a:spcPts val="1800"/>
              </a:spcBef>
            </a:pPr>
            <a:r>
              <a:rPr lang="pt-BR" sz="1400" b="1"/>
              <a:t>SISTEMATIZAR RELATÓRIOS </a:t>
            </a:r>
          </a:p>
          <a:p>
            <a:pPr algn="ctr">
              <a:spcBef>
                <a:spcPts val="600"/>
              </a:spcBef>
            </a:pPr>
            <a:r>
              <a:rPr lang="pt-BR" sz="1400" b="1"/>
              <a:t>SETORIAIS PARA:</a:t>
            </a:r>
          </a:p>
          <a:p>
            <a:pPr algn="ctr">
              <a:spcBef>
                <a:spcPts val="600"/>
              </a:spcBef>
            </a:pPr>
            <a:endParaRPr lang="pt-BR" sz="1400" b="1"/>
          </a:p>
          <a:p>
            <a:pPr algn="ctr">
              <a:spcBef>
                <a:spcPts val="600"/>
              </a:spcBef>
              <a:buSzPct val="100000"/>
              <a:buFont typeface="Arial" charset="0"/>
              <a:buChar char="•"/>
            </a:pPr>
            <a:r>
              <a:rPr lang="pt-BR" sz="1400" b="1"/>
              <a:t>SOCIEDADE;</a:t>
            </a:r>
          </a:p>
          <a:p>
            <a:pPr algn="ctr">
              <a:spcBef>
                <a:spcPts val="600"/>
              </a:spcBef>
              <a:buSzPct val="100000"/>
              <a:buFont typeface="Arial" charset="0"/>
              <a:buChar char="•"/>
            </a:pPr>
            <a:r>
              <a:rPr lang="pt-BR" sz="1400" b="1"/>
              <a:t>CONGRESSO NACIONAL</a:t>
            </a:r>
            <a:endParaRPr lang="pt-BR" sz="1400"/>
          </a:p>
        </p:txBody>
      </p:sp>
      <p:sp>
        <p:nvSpPr>
          <p:cNvPr id="18437" name="AutoShape 6"/>
          <p:cNvSpPr>
            <a:spLocks/>
          </p:cNvSpPr>
          <p:nvPr/>
        </p:nvSpPr>
        <p:spPr bwMode="auto">
          <a:xfrm>
            <a:off x="1835150" y="3284538"/>
            <a:ext cx="576263" cy="64928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8952" y="2226833"/>
            <a:ext cx="1686198" cy="2718230"/>
            <a:chOff x="0" y="0"/>
            <a:chExt cx="145" cy="2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440" name="AutoShape 8"/>
            <p:cNvSpPr>
              <a:spLocks/>
            </p:cNvSpPr>
            <p:nvPr/>
          </p:nvSpPr>
          <p:spPr bwMode="auto">
            <a:xfrm>
              <a:off x="0" y="0"/>
              <a:ext cx="145" cy="2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254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pt-BR" sz="2400" b="1">
                <a:cs typeface="+mn-cs"/>
              </a:endParaRPr>
            </a:p>
          </p:txBody>
        </p:sp>
        <p:sp>
          <p:nvSpPr>
            <p:cNvPr id="18441" name="AutoShape 9"/>
            <p:cNvSpPr>
              <a:spLocks/>
            </p:cNvSpPr>
            <p:nvPr/>
          </p:nvSpPr>
          <p:spPr bwMode="auto">
            <a:xfrm>
              <a:off x="0" y="17"/>
              <a:ext cx="145" cy="1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 algn="ctr">
                <a:spcBef>
                  <a:spcPts val="600"/>
                </a:spcBef>
                <a:defRPr/>
              </a:pPr>
              <a:r>
                <a:rPr lang="pt-BR" sz="1400" b="1" dirty="0">
                  <a:cs typeface="+mn-cs"/>
                </a:rPr>
                <a:t>MELHORIA</a:t>
              </a:r>
            </a:p>
            <a:p>
              <a:pPr algn="ctr">
                <a:spcBef>
                  <a:spcPts val="600"/>
                </a:spcBef>
                <a:defRPr/>
              </a:pPr>
              <a:r>
                <a:rPr lang="pt-BR" sz="1400" b="1" dirty="0">
                  <a:cs typeface="+mn-cs"/>
                </a:rPr>
                <a:t>DA</a:t>
              </a:r>
            </a:p>
            <a:p>
              <a:pPr algn="ctr">
                <a:spcBef>
                  <a:spcPts val="600"/>
                </a:spcBef>
                <a:defRPr/>
              </a:pPr>
              <a:r>
                <a:rPr lang="pt-BR" sz="1400" b="1" dirty="0">
                  <a:cs typeface="+mn-cs"/>
                </a:rPr>
                <a:t>GOVERNANÇA E DA </a:t>
              </a:r>
            </a:p>
            <a:p>
              <a:pPr algn="ctr">
                <a:spcBef>
                  <a:spcPts val="600"/>
                </a:spcBef>
                <a:defRPr/>
              </a:pPr>
              <a:r>
                <a:rPr lang="pt-BR" sz="1400" b="1" dirty="0">
                  <a:cs typeface="+mn-cs"/>
                </a:rPr>
                <a:t>TRANSPARÊNCIA</a:t>
              </a:r>
              <a:endParaRPr lang="pt-BR" sz="1400" dirty="0">
                <a:cs typeface="+mn-cs"/>
              </a:endParaRP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31886" y="200026"/>
            <a:ext cx="8836269" cy="8999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762000">
              <a:lnSpc>
                <a:spcPts val="3000"/>
              </a:lnSpc>
              <a:spcBef>
                <a:spcPts val="6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Times New Roman" pitchFamily="18" charset="0"/>
              </a:rPr>
              <a:t>ESTRUTURA DO TCU - SEGECEX</a:t>
            </a:r>
          </a:p>
          <a:p>
            <a:pPr algn="ctr" defTabSz="762000">
              <a:lnSpc>
                <a:spcPts val="3000"/>
              </a:lnSpc>
              <a:spcBef>
                <a:spcPts val="6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Times New Roman" pitchFamily="18" charset="0"/>
              </a:rPr>
              <a:t>(COORDENAÇÃO E ESPECIALIZAÇÃO)</a:t>
            </a:r>
            <a:endParaRPr lang="pt-BR" sz="28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370887" cy="595312"/>
          </a:xfrm>
        </p:spPr>
        <p:txBody>
          <a:bodyPr/>
          <a:lstStyle/>
          <a:p>
            <a:pPr eaLnBrk="1" hangingPunct="1">
              <a:defRPr/>
            </a:pPr>
            <a:r>
              <a:rPr lang="pt-BR" sz="3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Aeroportos da Copa (Fev 2014)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075613" cy="504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/>
                <a:gridCol w="1368152"/>
                <a:gridCol w="1440160"/>
                <a:gridCol w="1224136"/>
              </a:tblGrid>
              <a:tr h="108171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Aeroporto</a:t>
                      </a:r>
                    </a:p>
                    <a:p>
                      <a:pPr algn="ctr"/>
                      <a:r>
                        <a:rPr lang="pt-BR" dirty="0" smtClean="0"/>
                        <a:t>Empreendimento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Valor Atualizado do contrato (em R$ milhões)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Valor</a:t>
                      </a:r>
                    </a:p>
                    <a:p>
                      <a:pPr algn="ctr"/>
                      <a:r>
                        <a:rPr lang="pt-BR" sz="1600" dirty="0" smtClean="0"/>
                        <a:t>Escopo copa</a:t>
                      </a:r>
                    </a:p>
                    <a:p>
                      <a:pPr algn="ctr"/>
                      <a:r>
                        <a:rPr lang="pt-BR" sz="1600" dirty="0" smtClean="0"/>
                        <a:t>(Em Milhões)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% físico executado</a:t>
                      </a:r>
                    </a:p>
                    <a:p>
                      <a:pPr algn="ctr"/>
                      <a:r>
                        <a:rPr lang="pt-BR" sz="1600" dirty="0" smtClean="0"/>
                        <a:t>do escopo Copa</a:t>
                      </a:r>
                      <a:endParaRPr lang="pt-BR" sz="1600" dirty="0"/>
                    </a:p>
                  </a:txBody>
                  <a:tcPr/>
                </a:tc>
              </a:tr>
              <a:tr h="834463">
                <a:tc>
                  <a:txBody>
                    <a:bodyPr/>
                    <a:lstStyle/>
                    <a:p>
                      <a:pPr algn="just"/>
                      <a:r>
                        <a:rPr lang="pt-BR" sz="1700" b="1" dirty="0" smtClean="0"/>
                        <a:t>CONFINS: </a:t>
                      </a:r>
                      <a:r>
                        <a:rPr lang="pt-BR" sz="1700" dirty="0" smtClean="0"/>
                        <a:t>Terminal de passageiros (TPS) e sistema viário </a:t>
                      </a:r>
                    </a:p>
                    <a:p>
                      <a:pPr algn="just"/>
                      <a:r>
                        <a:rPr lang="pt-BR" sz="1700" dirty="0" smtClean="0"/>
                        <a:t>CONFINS: Pista de pouso e pátio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700" dirty="0" smtClean="0"/>
                    </a:p>
                    <a:p>
                      <a:pPr algn="r"/>
                      <a:r>
                        <a:rPr lang="pt-BR" sz="1700" dirty="0" smtClean="0"/>
                        <a:t>241,8</a:t>
                      </a:r>
                    </a:p>
                    <a:p>
                      <a:pPr algn="r"/>
                      <a:r>
                        <a:rPr lang="pt-BR" sz="1700" dirty="0" smtClean="0"/>
                        <a:t>199,0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700" dirty="0" smtClean="0"/>
                    </a:p>
                    <a:p>
                      <a:pPr algn="r"/>
                      <a:r>
                        <a:rPr lang="pt-BR" sz="1700" dirty="0" smtClean="0"/>
                        <a:t>185,8</a:t>
                      </a:r>
                    </a:p>
                    <a:p>
                      <a:pPr algn="r"/>
                      <a:r>
                        <a:rPr lang="pt-BR" sz="1700" dirty="0" smtClean="0"/>
                        <a:t>123,1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700" dirty="0" smtClean="0"/>
                    </a:p>
                    <a:p>
                      <a:pPr algn="r"/>
                      <a:r>
                        <a:rPr lang="pt-BR" sz="1700" dirty="0" smtClean="0"/>
                        <a:t>56,31</a:t>
                      </a:r>
                    </a:p>
                    <a:p>
                      <a:pPr algn="r"/>
                      <a:r>
                        <a:rPr lang="pt-BR" sz="1700" dirty="0" smtClean="0"/>
                        <a:t>53,44</a:t>
                      </a:r>
                      <a:endParaRPr lang="pt-BR" sz="1700" dirty="0"/>
                    </a:p>
                  </a:txBody>
                  <a:tcPr/>
                </a:tc>
              </a:tr>
              <a:tr h="587215">
                <a:tc>
                  <a:txBody>
                    <a:bodyPr/>
                    <a:lstStyle/>
                    <a:p>
                      <a:pPr algn="just"/>
                      <a:r>
                        <a:rPr lang="pt-BR" sz="1700" b="1" dirty="0" smtClean="0"/>
                        <a:t>CUIABÁ: </a:t>
                      </a:r>
                      <a:r>
                        <a:rPr lang="pt-BR" sz="1700" dirty="0" smtClean="0"/>
                        <a:t>TPS, sistema viário e estacionamento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700" dirty="0" smtClean="0"/>
                    </a:p>
                    <a:p>
                      <a:pPr algn="r"/>
                      <a:r>
                        <a:rPr lang="pt-BR" sz="1700" dirty="0" smtClean="0"/>
                        <a:t>80,5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700" dirty="0" smtClean="0"/>
                    </a:p>
                    <a:p>
                      <a:pPr algn="r"/>
                      <a:r>
                        <a:rPr lang="pt-BR" sz="1700" dirty="0" smtClean="0"/>
                        <a:t>80,5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700" dirty="0" smtClean="0"/>
                    </a:p>
                    <a:p>
                      <a:pPr algn="r"/>
                      <a:r>
                        <a:rPr lang="pt-BR" sz="1700" dirty="0" smtClean="0"/>
                        <a:t>40,47</a:t>
                      </a:r>
                      <a:endParaRPr lang="pt-BR" sz="1700" dirty="0"/>
                    </a:p>
                  </a:txBody>
                  <a:tcPr/>
                </a:tc>
              </a:tr>
              <a:tr h="375589">
                <a:tc>
                  <a:txBody>
                    <a:bodyPr/>
                    <a:lstStyle/>
                    <a:p>
                      <a:pPr algn="just"/>
                      <a:r>
                        <a:rPr lang="pt-BR" sz="1700" b="1" dirty="0" smtClean="0"/>
                        <a:t>CURITIBA:</a:t>
                      </a:r>
                      <a:r>
                        <a:rPr lang="pt-BR" sz="1700" dirty="0" smtClean="0"/>
                        <a:t> TPS e sistema viário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246,8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81,9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49,40</a:t>
                      </a:r>
                      <a:endParaRPr lang="pt-BR" sz="1700" dirty="0"/>
                    </a:p>
                  </a:txBody>
                  <a:tcPr/>
                </a:tc>
              </a:tr>
              <a:tr h="3755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 smtClean="0"/>
                        <a:t>FORTALEZA:</a:t>
                      </a:r>
                      <a:r>
                        <a:rPr lang="pt-BR" sz="1700" dirty="0" smtClean="0"/>
                        <a:t> TPS e sistema viário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336,8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202,8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25,93</a:t>
                      </a:r>
                      <a:endParaRPr lang="pt-BR" sz="1700" dirty="0"/>
                    </a:p>
                  </a:txBody>
                  <a:tcPr/>
                </a:tc>
              </a:tr>
              <a:tr h="3755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 smtClean="0"/>
                        <a:t>MANAUS:</a:t>
                      </a:r>
                      <a:r>
                        <a:rPr lang="pt-BR" sz="1700" dirty="0" smtClean="0"/>
                        <a:t> TPS e sistema viário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389,7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388,7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84,17</a:t>
                      </a:r>
                      <a:endParaRPr lang="pt-BR" sz="1700" dirty="0"/>
                    </a:p>
                  </a:txBody>
                  <a:tcPr/>
                </a:tc>
              </a:tr>
              <a:tr h="587215">
                <a:tc>
                  <a:txBody>
                    <a:bodyPr/>
                    <a:lstStyle/>
                    <a:p>
                      <a:pPr algn="just"/>
                      <a:r>
                        <a:rPr lang="pt-BR" sz="1700" b="1" dirty="0" smtClean="0"/>
                        <a:t>PORTO ALEGRE</a:t>
                      </a:r>
                      <a:r>
                        <a:rPr lang="pt-BR" sz="1700" b="0" dirty="0" smtClean="0"/>
                        <a:t>: Terminal de Passageiros</a:t>
                      </a:r>
                    </a:p>
                    <a:p>
                      <a:pPr algn="just"/>
                      <a:r>
                        <a:rPr lang="pt-BR" sz="1700" b="1" dirty="0" smtClean="0"/>
                        <a:t>PORTO ALEGRE:</a:t>
                      </a:r>
                      <a:r>
                        <a:rPr lang="pt-BR" sz="1700" dirty="0" smtClean="0"/>
                        <a:t> Pátios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181,2</a:t>
                      </a:r>
                    </a:p>
                    <a:p>
                      <a:pPr algn="r"/>
                      <a:r>
                        <a:rPr lang="pt-BR" sz="1700" dirty="0" smtClean="0"/>
                        <a:t>79,2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156,7</a:t>
                      </a:r>
                    </a:p>
                    <a:p>
                      <a:pPr algn="r"/>
                      <a:r>
                        <a:rPr lang="pt-BR" sz="1700" dirty="0" smtClean="0"/>
                        <a:t>33,3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2,14</a:t>
                      </a:r>
                    </a:p>
                    <a:p>
                      <a:pPr algn="r"/>
                      <a:r>
                        <a:rPr lang="pt-BR" sz="1700" dirty="0" smtClean="0"/>
                        <a:t>29,68</a:t>
                      </a:r>
                      <a:endParaRPr lang="pt-BR" sz="1700" dirty="0"/>
                    </a:p>
                  </a:txBody>
                  <a:tcPr/>
                </a:tc>
              </a:tr>
              <a:tr h="375589">
                <a:tc>
                  <a:txBody>
                    <a:bodyPr/>
                    <a:lstStyle/>
                    <a:p>
                      <a:pPr algn="just"/>
                      <a:r>
                        <a:rPr lang="pt-BR" sz="1700" b="1" dirty="0" smtClean="0"/>
                        <a:t>GALEÃO: </a:t>
                      </a:r>
                      <a:r>
                        <a:rPr lang="pt-BR" sz="1700" dirty="0" smtClean="0"/>
                        <a:t>Terminal (TPS 1)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153,0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68,3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89,67</a:t>
                      </a:r>
                      <a:endParaRPr lang="pt-BR" sz="1700" dirty="0"/>
                    </a:p>
                  </a:txBody>
                  <a:tcPr/>
                </a:tc>
              </a:tr>
              <a:tr h="375589">
                <a:tc>
                  <a:txBody>
                    <a:bodyPr/>
                    <a:lstStyle/>
                    <a:p>
                      <a:pPr algn="just"/>
                      <a:r>
                        <a:rPr lang="pt-BR" sz="1700" b="1" dirty="0" smtClean="0"/>
                        <a:t>SALVADOR:</a:t>
                      </a:r>
                      <a:r>
                        <a:rPr lang="pt-BR" sz="1700" dirty="0" smtClean="0"/>
                        <a:t> Terminal de Passageiros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87,2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78,3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48,84</a:t>
                      </a:r>
                      <a:endParaRPr lang="pt-BR" sz="17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370887" cy="595312"/>
          </a:xfrm>
        </p:spPr>
        <p:txBody>
          <a:bodyPr/>
          <a:lstStyle/>
          <a:p>
            <a:pPr eaLnBrk="1" hangingPunct="1">
              <a:defRPr/>
            </a:pPr>
            <a:r>
              <a:rPr lang="pt-BR" sz="3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Aeroportos da Copa (Ações Concluídas)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91513" cy="518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745"/>
                <a:gridCol w="2218029"/>
                <a:gridCol w="1700490"/>
              </a:tblGrid>
              <a:tr h="81850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Aeroporto</a:t>
                      </a:r>
                    </a:p>
                    <a:p>
                      <a:pPr algn="ctr"/>
                      <a:r>
                        <a:rPr lang="pt-BR" sz="1800" dirty="0" smtClean="0"/>
                        <a:t>Empreendimento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Valor Atualizado do contrato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Data de </a:t>
                      </a:r>
                    </a:p>
                    <a:p>
                      <a:pPr algn="ctr"/>
                      <a:r>
                        <a:rPr lang="pt-BR" sz="1800" dirty="0" smtClean="0"/>
                        <a:t>término</a:t>
                      </a:r>
                      <a:endParaRPr lang="pt-BR" sz="1800" dirty="0"/>
                    </a:p>
                  </a:txBody>
                  <a:tcPr/>
                </a:tc>
              </a:tr>
              <a:tr h="742448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BRASÍLIA:</a:t>
                      </a:r>
                      <a:r>
                        <a:rPr lang="pt-BR" sz="1600" b="0" dirty="0" smtClean="0"/>
                        <a:t> Módulo operacional</a:t>
                      </a:r>
                    </a:p>
                    <a:p>
                      <a:pPr algn="just"/>
                      <a:r>
                        <a:rPr lang="pt-BR" sz="1600" b="1" dirty="0" smtClean="0"/>
                        <a:t>BRASÍLIA:</a:t>
                      </a:r>
                      <a:r>
                        <a:rPr lang="pt-BR" sz="1600" b="0" dirty="0" smtClean="0"/>
                        <a:t> Reforma do corpo central do TPS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2.379.608,30</a:t>
                      </a:r>
                    </a:p>
                    <a:p>
                      <a:pPr algn="r"/>
                      <a:r>
                        <a:rPr lang="pt-BR" sz="1600" b="0" dirty="0" smtClean="0"/>
                        <a:t>4.377.537,33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29/06/2012</a:t>
                      </a:r>
                    </a:p>
                    <a:p>
                      <a:pPr algn="r"/>
                      <a:r>
                        <a:rPr lang="pt-BR" sz="1600" b="0" dirty="0" smtClean="0"/>
                        <a:t>30/11/2012</a:t>
                      </a:r>
                      <a:endParaRPr lang="pt-BR" sz="1600" b="0" dirty="0"/>
                    </a:p>
                  </a:txBody>
                  <a:tcPr/>
                </a:tc>
              </a:tr>
              <a:tr h="446456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CUIABÁ:</a:t>
                      </a:r>
                      <a:r>
                        <a:rPr lang="pt-BR" sz="1600" b="0" dirty="0" smtClean="0"/>
                        <a:t> Módulo operacional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2.250.000,00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30/11/2011</a:t>
                      </a:r>
                      <a:endParaRPr lang="pt-BR" sz="1600" b="0" dirty="0"/>
                    </a:p>
                  </a:txBody>
                  <a:tcPr/>
                </a:tc>
              </a:tr>
              <a:tr h="346461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CURITIBA:</a:t>
                      </a:r>
                      <a:r>
                        <a:rPr lang="pt-BR" sz="1600" b="0" dirty="0" smtClean="0"/>
                        <a:t> Pista de pouso e decolagem e de Taxi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14.425.668,24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17/06/2012</a:t>
                      </a:r>
                      <a:endParaRPr lang="pt-BR" sz="1600" b="0" dirty="0"/>
                    </a:p>
                  </a:txBody>
                  <a:tcPr/>
                </a:tc>
              </a:tr>
              <a:tr h="5984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PORTO ALEGRE: </a:t>
                      </a:r>
                      <a:r>
                        <a:rPr lang="pt-BR" sz="1600" b="0" dirty="0" smtClean="0"/>
                        <a:t>Módulo operacional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PORTO ALEGRE: </a:t>
                      </a:r>
                      <a:r>
                        <a:rPr lang="pt-BR" sz="1600" b="0" dirty="0" smtClean="0"/>
                        <a:t>Área de desembarque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4.497.218,97</a:t>
                      </a:r>
                    </a:p>
                    <a:p>
                      <a:pPr algn="r"/>
                      <a:r>
                        <a:rPr lang="pt-BR" sz="1600" b="0" dirty="0" smtClean="0"/>
                        <a:t>1.616.262,93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13/01/2012</a:t>
                      </a:r>
                    </a:p>
                    <a:p>
                      <a:pPr algn="r"/>
                      <a:r>
                        <a:rPr lang="pt-BR" sz="1600" b="0" dirty="0" smtClean="0"/>
                        <a:t>01/12/2013</a:t>
                      </a:r>
                      <a:endParaRPr lang="pt-BR" sz="1600" b="0" dirty="0"/>
                    </a:p>
                  </a:txBody>
                  <a:tcPr/>
                </a:tc>
              </a:tr>
              <a:tr h="5984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GALEÃO: </a:t>
                      </a:r>
                      <a:r>
                        <a:rPr lang="pt-BR" sz="1600" b="0" dirty="0" smtClean="0"/>
                        <a:t>Terminal de Passageiros 1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GALEÃO: </a:t>
                      </a:r>
                      <a:r>
                        <a:rPr lang="pt-BR" sz="1600" b="0" dirty="0" smtClean="0"/>
                        <a:t>Obras 1ª etapa 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29.180.516,74</a:t>
                      </a:r>
                    </a:p>
                    <a:p>
                      <a:pPr algn="r"/>
                      <a:r>
                        <a:rPr lang="pt-BR" sz="1600" b="0" dirty="0" smtClean="0"/>
                        <a:t>43.194.747,21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-</a:t>
                      </a:r>
                    </a:p>
                    <a:p>
                      <a:pPr algn="r"/>
                      <a:r>
                        <a:rPr lang="pt-BR" sz="1600" b="0" dirty="0" smtClean="0"/>
                        <a:t>15/09/2012</a:t>
                      </a:r>
                      <a:endParaRPr lang="pt-BR" sz="1600" b="0" dirty="0"/>
                    </a:p>
                  </a:txBody>
                  <a:tcPr/>
                </a:tc>
              </a:tr>
              <a:tr h="857618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GUARULHOS: </a:t>
                      </a:r>
                      <a:r>
                        <a:rPr lang="pt-BR" sz="1600" b="0" dirty="0" smtClean="0"/>
                        <a:t>Terraplanagem TPS3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GUARULHOS: </a:t>
                      </a:r>
                      <a:r>
                        <a:rPr lang="pt-BR" sz="1600" b="0" dirty="0" smtClean="0"/>
                        <a:t>Terminal 4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GUARULHOS: </a:t>
                      </a:r>
                      <a:r>
                        <a:rPr lang="pt-BR" sz="1600" b="0" dirty="0" smtClean="0"/>
                        <a:t>Pistas (escopo reduzido)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227.266.098,39</a:t>
                      </a:r>
                    </a:p>
                    <a:p>
                      <a:pPr algn="r"/>
                      <a:r>
                        <a:rPr lang="pt-BR" sz="1600" b="0" dirty="0" smtClean="0"/>
                        <a:t>85.759.976,24</a:t>
                      </a:r>
                    </a:p>
                    <a:p>
                      <a:pPr algn="r"/>
                      <a:r>
                        <a:rPr lang="pt-BR" sz="1600" b="0" dirty="0" smtClean="0"/>
                        <a:t>30.120.551,54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30/11/2012</a:t>
                      </a:r>
                    </a:p>
                    <a:p>
                      <a:pPr algn="r"/>
                      <a:r>
                        <a:rPr lang="pt-BR" sz="1600" b="0" dirty="0" smtClean="0"/>
                        <a:t>21/01/2012</a:t>
                      </a:r>
                    </a:p>
                    <a:p>
                      <a:pPr algn="r"/>
                      <a:r>
                        <a:rPr lang="pt-BR" sz="1600" b="0" dirty="0" smtClean="0"/>
                        <a:t>07/12/2011</a:t>
                      </a:r>
                      <a:endParaRPr lang="pt-BR" sz="1600" b="0" dirty="0"/>
                    </a:p>
                  </a:txBody>
                  <a:tcPr/>
                </a:tc>
              </a:tr>
              <a:tr h="388114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VIRACOPOS: </a:t>
                      </a:r>
                      <a:r>
                        <a:rPr lang="pt-BR" sz="1600" b="0" dirty="0" smtClean="0"/>
                        <a:t>Módulo operacional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3.259.915,83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Jun/11</a:t>
                      </a:r>
                      <a:endParaRPr lang="pt-BR" sz="1600" b="0" dirty="0"/>
                    </a:p>
                  </a:txBody>
                  <a:tcPr/>
                </a:tc>
              </a:tr>
              <a:tr h="388114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SALVADOR:</a:t>
                      </a:r>
                      <a:r>
                        <a:rPr lang="pt-BR" sz="1600" b="0" dirty="0" smtClean="0"/>
                        <a:t>  Pátio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15.051.320,09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11/08/2013</a:t>
                      </a:r>
                      <a:endParaRPr lang="pt-BR" sz="1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8280400" cy="431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dos portos (jan 2014)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9388" y="587375"/>
          <a:ext cx="8964612" cy="6157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1741073"/>
                <a:gridCol w="1139247"/>
                <a:gridCol w="1080120"/>
                <a:gridCol w="4032449"/>
              </a:tblGrid>
              <a:tr h="94218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Porto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Investimento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Valor  inicial</a:t>
                      </a:r>
                    </a:p>
                    <a:p>
                      <a:pPr algn="ctr"/>
                      <a:r>
                        <a:rPr lang="pt-BR" sz="1400" dirty="0" smtClean="0"/>
                        <a:t>(Em R$ milhões)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Valor  atual</a:t>
                      </a:r>
                    </a:p>
                    <a:p>
                      <a:pPr algn="ctr"/>
                      <a:r>
                        <a:rPr lang="pt-BR" sz="1400" dirty="0" smtClean="0"/>
                        <a:t>(Em R$ milhões)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Situação</a:t>
                      </a:r>
                      <a:endParaRPr lang="pt-BR" sz="1400" dirty="0"/>
                    </a:p>
                  </a:txBody>
                  <a:tcPr anchor="ctr"/>
                </a:tc>
              </a:tr>
              <a:tr h="687275"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Fortaleza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Construção de terminal de passageiros e cais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118,5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171,0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Obra em andamento, com 85%  de execução física. O terminal de passageiros encontra-se com  40% de execução e previsão de término</a:t>
                      </a:r>
                      <a:r>
                        <a:rPr lang="pt-BR" sz="1300" b="1" baseline="0" dirty="0" smtClean="0"/>
                        <a:t> em maio/2014</a:t>
                      </a:r>
                      <a:r>
                        <a:rPr lang="pt-BR" sz="1300" b="1" dirty="0" smtClean="0"/>
                        <a:t>. </a:t>
                      </a:r>
                      <a:endParaRPr lang="pt-BR" sz="1300" b="1" dirty="0"/>
                    </a:p>
                  </a:txBody>
                  <a:tcPr/>
                </a:tc>
              </a:tr>
              <a:tr h="887732"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Natal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Adaptação terminal de passageiros e aumento do cais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49,3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72,5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smtClean="0"/>
                        <a:t>Obra em andamento, com 76%  de execução física. O terminal de passageiros encontra-se com  24% de execução e previsão de término</a:t>
                      </a:r>
                      <a:r>
                        <a:rPr lang="pt-BR" sz="1300" b="1" baseline="0" dirty="0" smtClean="0"/>
                        <a:t> em abril/2014</a:t>
                      </a:r>
                      <a:r>
                        <a:rPr lang="pt-BR" sz="1300" b="1" dirty="0" smtClean="0"/>
                        <a:t>. </a:t>
                      </a:r>
                    </a:p>
                    <a:p>
                      <a:endParaRPr lang="pt-BR" sz="1300" b="1" dirty="0"/>
                    </a:p>
                  </a:txBody>
                  <a:tcPr/>
                </a:tc>
              </a:tr>
              <a:tr h="687275"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Salvador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Adaptação terminal de passageiros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30,2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36,8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smtClean="0"/>
                        <a:t>Obra em andamento, com 72%  de execução física. Previsão de término</a:t>
                      </a:r>
                      <a:r>
                        <a:rPr lang="pt-BR" sz="1300" b="1" baseline="0" dirty="0" smtClean="0"/>
                        <a:t> em abril/2014</a:t>
                      </a:r>
                      <a:r>
                        <a:rPr lang="pt-BR" sz="1300" b="1" dirty="0" smtClean="0"/>
                        <a:t>. </a:t>
                      </a:r>
                    </a:p>
                    <a:p>
                      <a:endParaRPr lang="pt-BR" sz="1300" b="1" dirty="0"/>
                    </a:p>
                  </a:txBody>
                  <a:tcPr/>
                </a:tc>
              </a:tr>
              <a:tr h="486820"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Recife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Construção terminal de passageiros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25,8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28,1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Concluída em setembro/2013.</a:t>
                      </a:r>
                      <a:endParaRPr lang="pt-BR" sz="1300" b="1" dirty="0"/>
                    </a:p>
                  </a:txBody>
                  <a:tcPr/>
                </a:tc>
              </a:tr>
              <a:tr h="486820"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Rio de Janeiro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Implantação de píeres de atracação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smtClean="0"/>
                        <a:t>314,0</a:t>
                      </a:r>
                    </a:p>
                    <a:p>
                      <a:pPr algn="ctr"/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-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Obra não iniciada. Excluída da matriz da Copa.</a:t>
                      </a:r>
                      <a:endParaRPr lang="pt-BR" sz="1300" b="1" dirty="0"/>
                    </a:p>
                  </a:txBody>
                  <a:tcPr/>
                </a:tc>
              </a:tr>
              <a:tr h="887732"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Santos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Alinhamento do cais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287,3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275,6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Obra em andamento, com 70% do valor medido para a 1ª fase (segmentos 1 a 4 do cais).  Previsão de conclusão de 512m dos 720m inicialmente previstos na Matriz de Responsabilidades.</a:t>
                      </a:r>
                      <a:endParaRPr lang="pt-BR" sz="1300" b="1" dirty="0"/>
                    </a:p>
                  </a:txBody>
                  <a:tcPr/>
                </a:tc>
              </a:tr>
              <a:tr h="1088187"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Manaus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Recuperação estrutural das pontes de acesso e  cais flutuantes de atracação das torres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71,1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71,1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b="1" dirty="0" smtClean="0"/>
                        <a:t>Obra iniciada em dezembro de 2013, com 4,4% de execução. Previsão</a:t>
                      </a:r>
                      <a:r>
                        <a:rPr lang="pt-BR" sz="1300" b="1" baseline="0" dirty="0" smtClean="0"/>
                        <a:t> de conclusão da ancoragem dos cais flutuantes e do terminal internacional de passageiros em maio/2014.</a:t>
                      </a:r>
                      <a:endParaRPr lang="pt-BR" sz="13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370887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de Mobilidade Urbana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620713" y="6327775"/>
            <a:ext cx="83708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pt-BR" sz="2000" kern="0" dirty="0">
                <a:latin typeface="+mj-lt"/>
                <a:ea typeface="+mj-ea"/>
                <a:cs typeface="+mj-cs"/>
              </a:rPr>
              <a:t>Fonte: </a:t>
            </a:r>
            <a:r>
              <a:rPr lang="pt-BR" sz="2000" kern="0" dirty="0">
                <a:latin typeface="+mj-lt"/>
                <a:ea typeface="+mj-ea"/>
                <a:cs typeface="+mj-cs"/>
              </a:rPr>
              <a:t>Caixa Econômica Federal</a:t>
            </a:r>
            <a:endParaRPr lang="pt-BR" sz="20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50825" y="981075"/>
          <a:ext cx="8642350" cy="4857750"/>
        </p:xfrm>
        <a:graphic>
          <a:graphicData uri="http://schemas.openxmlformats.org/drawingml/2006/table">
            <a:tbl>
              <a:tblPr/>
              <a:tblGrid>
                <a:gridCol w="1388434"/>
                <a:gridCol w="620711"/>
                <a:gridCol w="1502775"/>
                <a:gridCol w="1878470"/>
                <a:gridCol w="1813132"/>
                <a:gridCol w="1437438"/>
              </a:tblGrid>
              <a:tr h="28454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Quadro-Resumo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682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Cidade-sede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Obras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Situação  do Contrato de Financiamento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Valor contratual dos Financiamentos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Valor Total dos Empreendimentos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desembolsado em relação ao finaciado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56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Assinados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4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Belo Horizonte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945.250.000,00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1.232.760.755,34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84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Brasília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98.000.000,00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103.157.886,72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84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Cuiabá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454.700.000,00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1.622.608.524,02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84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Curitiba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305.000.000,00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454.389.975,39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84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Fortaleza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409.800.000,00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575.167.961,45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84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Manaus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84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Natal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315.700.000,00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472.243.198,35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84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Porto Alegre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84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Recife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678.000.000,00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857.619.099,71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84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Salvador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84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São Paulo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8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3.206.450.000,00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5.317.947.400,98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56,2%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>
            <a:off x="7848600" y="5157788"/>
            <a:ext cx="1295400" cy="10795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51887" cy="935037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Oficialmente Excluídas da Matriz</a:t>
            </a:r>
          </a:p>
        </p:txBody>
      </p:sp>
      <p:sp>
        <p:nvSpPr>
          <p:cNvPr id="18435" name="Espaço Reservado para Conteúdo 3"/>
          <p:cNvSpPr>
            <a:spLocks noGrp="1"/>
          </p:cNvSpPr>
          <p:nvPr>
            <p:ph idx="1"/>
          </p:nvPr>
        </p:nvSpPr>
        <p:spPr>
          <a:xfrm>
            <a:off x="611188" y="981075"/>
            <a:ext cx="8024812" cy="4033838"/>
          </a:xfrm>
        </p:spPr>
        <p:txBody>
          <a:bodyPr/>
          <a:lstStyle/>
          <a:p>
            <a:pPr algn="just">
              <a:defRPr/>
            </a:pPr>
            <a:r>
              <a:rPr lang="pt-BR" sz="2800" b="1" dirty="0" err="1" smtClean="0">
                <a:solidFill>
                  <a:schemeClr val="tx2">
                    <a:lumMod val="50000"/>
                  </a:schemeClr>
                </a:solidFill>
              </a:rPr>
              <a:t>VLT</a:t>
            </a: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 de Brasília;</a:t>
            </a:r>
          </a:p>
          <a:p>
            <a:pPr algn="just">
              <a:defRPr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Corredor metropolitano de Curitiba;</a:t>
            </a:r>
          </a:p>
          <a:p>
            <a:pPr algn="just">
              <a:defRPr/>
            </a:pPr>
            <a:r>
              <a:rPr lang="pt-BR" sz="2800" b="1" dirty="0" err="1" smtClean="0">
                <a:solidFill>
                  <a:schemeClr val="tx2">
                    <a:lumMod val="50000"/>
                  </a:schemeClr>
                </a:solidFill>
              </a:rPr>
              <a:t>BRT</a:t>
            </a: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 Leste/Centro de Manaus;</a:t>
            </a:r>
          </a:p>
          <a:p>
            <a:pPr algn="just">
              <a:defRPr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Monotrilho de Manaus;</a:t>
            </a:r>
          </a:p>
          <a:p>
            <a:pPr algn="just">
              <a:defRPr/>
            </a:pPr>
            <a:r>
              <a:rPr lang="pt-BR" sz="2800" b="1" dirty="0" err="1" smtClean="0">
                <a:solidFill>
                  <a:schemeClr val="tx2">
                    <a:lumMod val="50000"/>
                  </a:schemeClr>
                </a:solidFill>
              </a:rPr>
              <a:t>Reest</a:t>
            </a: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. da Av. Engenheiro Roberto Freire, em Natal;</a:t>
            </a:r>
          </a:p>
          <a:p>
            <a:pPr algn="just">
              <a:defRPr/>
            </a:pPr>
            <a:r>
              <a:rPr lang="pt-BR" sz="2800" b="1" dirty="0" err="1" smtClean="0">
                <a:solidFill>
                  <a:schemeClr val="tx2">
                    <a:lumMod val="50000"/>
                  </a:schemeClr>
                </a:solidFill>
              </a:rPr>
              <a:t>BRT</a:t>
            </a: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 Aeroporto/Acesso Norte, em Salvador;</a:t>
            </a:r>
          </a:p>
          <a:p>
            <a:pPr algn="just">
              <a:defRPr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Linha 17 ouro, em São Paulo;</a:t>
            </a:r>
          </a:p>
          <a:p>
            <a:pPr algn="just">
              <a:defRPr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Via 710, de Belo Horizonte;</a:t>
            </a:r>
          </a:p>
          <a:p>
            <a:pPr algn="just">
              <a:defRPr/>
            </a:pPr>
            <a:r>
              <a:rPr lang="pt-BR" sz="2800" b="1" dirty="0" err="1" smtClean="0">
                <a:solidFill>
                  <a:schemeClr val="tx2">
                    <a:lumMod val="50000"/>
                  </a:schemeClr>
                </a:solidFill>
              </a:rPr>
              <a:t>BRT</a:t>
            </a: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 Cândido de Abreu, em Curitiba;</a:t>
            </a:r>
          </a:p>
          <a:p>
            <a:pPr algn="just">
              <a:defRPr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Todas as obras de Porto Alegre.</a:t>
            </a:r>
          </a:p>
          <a:p>
            <a:pPr algn="just">
              <a:defRPr/>
            </a:pPr>
            <a:endParaRPr lang="pt-BR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174625" y="549275"/>
            <a:ext cx="8751888" cy="1366838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das obras de mobilidade urbana financiadas pela Caixa em janeiro de 2014 (a 5 meses do mundial)</a:t>
            </a:r>
          </a:p>
        </p:txBody>
      </p:sp>
      <p:sp>
        <p:nvSpPr>
          <p:cNvPr id="18435" name="Espaço Reservado para Conteúdo 3"/>
          <p:cNvSpPr>
            <a:spLocks noGrp="1"/>
          </p:cNvSpPr>
          <p:nvPr>
            <p:ph idx="1"/>
          </p:nvPr>
        </p:nvSpPr>
        <p:spPr>
          <a:xfrm>
            <a:off x="539750" y="2205038"/>
            <a:ext cx="8064500" cy="3744912"/>
          </a:xfrm>
        </p:spPr>
        <p:txBody>
          <a:bodyPr/>
          <a:lstStyle/>
          <a:p>
            <a:pPr algn="just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1 obra concluída;</a:t>
            </a:r>
          </a:p>
          <a:p>
            <a:pPr algn="just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5 obras (16%) com mais de 75% de desembolso;</a:t>
            </a:r>
          </a:p>
          <a:p>
            <a:pPr algn="just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7 obras (23%) entre 50 e 75% de desembolso;</a:t>
            </a:r>
          </a:p>
          <a:p>
            <a:pPr algn="just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13 obras (42%) com menos de 50% de desembolso;</a:t>
            </a:r>
          </a:p>
          <a:p>
            <a:pPr algn="just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5 obras (16%) com 0% de desembolso (não iniciadas). </a:t>
            </a:r>
          </a:p>
          <a:p>
            <a:pPr algn="just">
              <a:buFont typeface="Arial" charset="0"/>
              <a:buNone/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Total: 31 obras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609600" y="1016000"/>
            <a:ext cx="8099425" cy="3903663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dos demais investimentos em telecomunicações, segurança, turismo </a:t>
            </a:r>
            <a:r>
              <a:rPr lang="pt-BR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pt-BR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370887" cy="595312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 em Telecomunicações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68313" y="908050"/>
          <a:ext cx="8229600" cy="513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3240360"/>
                <a:gridCol w="3466728"/>
              </a:tblGrid>
              <a:tr h="61721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TELEBRÁS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ANATEL</a:t>
                      </a:r>
                      <a:endParaRPr lang="pt-BR" sz="2000" dirty="0"/>
                    </a:p>
                  </a:txBody>
                  <a:tcPr/>
                </a:tc>
              </a:tr>
              <a:tr h="273797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Escopo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Disponibilização das redes metropolitanas nas 12 cidades –sede:</a:t>
                      </a:r>
                    </a:p>
                    <a:p>
                      <a:pPr algn="just"/>
                      <a:r>
                        <a:rPr lang="pt-BR" dirty="0" smtClean="0"/>
                        <a:t>- </a:t>
                      </a:r>
                      <a:r>
                        <a:rPr lang="pt-BR" b="1" dirty="0" smtClean="0"/>
                        <a:t>Redes de fibra óptica  </a:t>
                      </a:r>
                      <a:r>
                        <a:rPr lang="pt-BR" dirty="0" smtClean="0"/>
                        <a:t>metropolitanas, combinando parcerias e construções próprias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pt-BR" b="1" dirty="0" smtClean="0"/>
                        <a:t>Links de satélite</a:t>
                      </a:r>
                      <a:r>
                        <a:rPr lang="pt-BR" b="1" baseline="0" dirty="0" smtClean="0"/>
                        <a:t> </a:t>
                      </a:r>
                      <a:r>
                        <a:rPr lang="pt-BR" b="0" baseline="0" dirty="0" smtClean="0"/>
                        <a:t>para transmissão</a:t>
                      </a:r>
                      <a:r>
                        <a:rPr lang="pt-BR" b="1" baseline="0" dirty="0" smtClean="0"/>
                        <a:t>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pt-BR" b="1" baseline="0" dirty="0" smtClean="0"/>
                        <a:t>- ligação via rádio </a:t>
                      </a:r>
                      <a:r>
                        <a:rPr lang="pt-BR" b="0" baseline="0" dirty="0" smtClean="0"/>
                        <a:t>nos campos-base das seleções;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Implantação de equipamentos e sistemas para: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pt-BR" dirty="0" smtClean="0"/>
                        <a:t> </a:t>
                      </a:r>
                      <a:r>
                        <a:rPr lang="pt-BR" b="1" dirty="0" smtClean="0"/>
                        <a:t>Fiscalização e Monitoração </a:t>
                      </a:r>
                      <a:r>
                        <a:rPr lang="pt-BR" dirty="0" smtClean="0"/>
                        <a:t>do espectro de radiofrequências;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pt-BR" dirty="0" smtClean="0"/>
                        <a:t> Gestão do </a:t>
                      </a:r>
                      <a:r>
                        <a:rPr lang="pt-BR" b="1" dirty="0" smtClean="0"/>
                        <a:t>Uso do Espectro;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pt-BR" dirty="0" smtClean="0"/>
                        <a:t> </a:t>
                      </a:r>
                      <a:r>
                        <a:rPr lang="pt-BR" b="1" dirty="0" smtClean="0"/>
                        <a:t>Suporte à Mobilidade </a:t>
                      </a:r>
                      <a:r>
                        <a:rPr lang="pt-BR" dirty="0" smtClean="0"/>
                        <a:t>dos Agentes;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pt-BR" dirty="0" smtClean="0"/>
                        <a:t> Segurança de </a:t>
                      </a:r>
                      <a:r>
                        <a:rPr lang="pt-BR" b="1" dirty="0" smtClean="0"/>
                        <a:t>Infraestruturas Críticas </a:t>
                      </a:r>
                      <a:r>
                        <a:rPr lang="pt-BR" b="0" dirty="0" smtClean="0"/>
                        <a:t>telecomunicações</a:t>
                      </a:r>
                      <a:endParaRPr lang="pt-BR" b="1" dirty="0"/>
                    </a:p>
                  </a:txBody>
                  <a:tcPr/>
                </a:tc>
              </a:tr>
              <a:tr h="495029">
                <a:tc>
                  <a:txBody>
                    <a:bodyPr/>
                    <a:lstStyle/>
                    <a:p>
                      <a:r>
                        <a:rPr lang="pt-BR" b="1" dirty="0" smtClean="0"/>
                        <a:t>Investimentos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R$ 200,1 milhões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R$ 171 milhões</a:t>
                      </a:r>
                      <a:endParaRPr lang="pt-BR" b="1" dirty="0"/>
                    </a:p>
                  </a:txBody>
                  <a:tcPr/>
                </a:tc>
              </a:tr>
              <a:tr h="104632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Estágio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2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(mais de 50 contratos)</a:t>
                      </a:r>
                      <a:endParaRPr lang="pt-BR" sz="2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  <a:p>
                      <a:pPr algn="ctr"/>
                      <a:r>
                        <a:rPr lang="pt-BR" sz="2200" b="1" dirty="0" smtClean="0">
                          <a:solidFill>
                            <a:srgbClr val="FF0000"/>
                          </a:solidFill>
                        </a:rPr>
                        <a:t>(mais de 30 contratos)</a:t>
                      </a:r>
                      <a:endParaRPr lang="pt-BR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84" name="Retângulo 3"/>
          <p:cNvSpPr>
            <a:spLocks noChangeArrowheads="1"/>
          </p:cNvSpPr>
          <p:nvPr/>
        </p:nvSpPr>
        <p:spPr bwMode="auto">
          <a:xfrm>
            <a:off x="539750" y="5949950"/>
            <a:ext cx="3570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/>
              <a:t>Fonte: Portal da Transparência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370887" cy="595313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Segurança 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68313" y="765175"/>
          <a:ext cx="8229600" cy="350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3456384"/>
                <a:gridCol w="3250704"/>
              </a:tblGrid>
              <a:tr h="32514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SEGURANÇA PÚBLICA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DEFESA</a:t>
                      </a:r>
                      <a:endParaRPr lang="pt-BR" dirty="0"/>
                    </a:p>
                  </a:txBody>
                  <a:tcPr/>
                </a:tc>
              </a:tr>
              <a:tr h="1282782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Objetivos e grandes eixos de ação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pt-BR" sz="1600" dirty="0" smtClean="0"/>
                        <a:t> Integração de instituições e sistemas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pt-BR" sz="1600" dirty="0" smtClean="0"/>
                        <a:t> Controle dos pontos de entrada no país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pt-BR" sz="1600" dirty="0" smtClean="0"/>
                        <a:t> Segurança do Evento 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- Ações de defesa para o grande evento e para o território nacional</a:t>
                      </a:r>
                    </a:p>
                    <a:p>
                      <a:pPr algn="just"/>
                      <a:r>
                        <a:rPr lang="pt-BR" sz="1600" dirty="0" smtClean="0"/>
                        <a:t>- Contingências</a:t>
                      </a:r>
                      <a:endParaRPr lang="pt-BR" sz="1600" dirty="0"/>
                    </a:p>
                  </a:txBody>
                  <a:tcPr/>
                </a:tc>
              </a:tr>
              <a:tr h="1523303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Instituições envolvidas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Ministério da Justiça: SESGE; Polícia Federal; Polícia Rodoviária Federal. GSI/ABIN. Receita. Polícias Militar/Civil. Guarda Municipal. Defesa Civil/Bombeiros. </a:t>
                      </a:r>
                      <a:r>
                        <a:rPr lang="pt-BR" sz="1600" dirty="0" err="1" smtClean="0"/>
                        <a:t>Detran</a:t>
                      </a:r>
                      <a:r>
                        <a:rPr lang="pt-BR" sz="1600" dirty="0" smtClean="0"/>
                        <a:t>/CET.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Ministério da Defesa; Marinha; Exército;  Aeronáutica.</a:t>
                      </a:r>
                      <a:endParaRPr lang="pt-BR" sz="1600" dirty="0"/>
                    </a:p>
                  </a:txBody>
                  <a:tcPr/>
                </a:tc>
              </a:tr>
              <a:tr h="325149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Investimentos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R$ 1,1 bilhão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R$ 0,7 bilhão</a:t>
                      </a:r>
                      <a:endParaRPr lang="pt-BR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86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292600"/>
            <a:ext cx="496728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370887" cy="595312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do Turismo para a Copa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518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6779096"/>
              </a:tblGrid>
              <a:tr h="344023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Ações e 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projetos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algn="just" eaLnBrk="1" hangingPunct="1">
                        <a:buFont typeface="Arial Black" pitchFamily="34" charset="0"/>
                        <a:buAutoNum type="arabicPeriod"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INFRAESTRUTURA TURÍSTICA:  </a:t>
                      </a:r>
                    </a:p>
                    <a:p>
                      <a:pPr marL="514350" indent="-514350" algn="just" eaLnBrk="1" hangingPunct="1">
                        <a:buFont typeface="Wingdings" pitchFamily="2" charset="2"/>
                        <a:buChar char="ü"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Construção, reforma ou ampliação dos Centros de Atendimento aos Turistas – CAT</a:t>
                      </a:r>
                    </a:p>
                    <a:p>
                      <a:pPr marL="514350" indent="-514350" algn="just" eaLnBrk="1" hangingPunct="1">
                        <a:buFont typeface="Wingdings" pitchFamily="2" charset="2"/>
                        <a:buChar char="ü"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Implantação de sinalização turística</a:t>
                      </a:r>
                    </a:p>
                    <a:p>
                      <a:pPr marL="514350" indent="-514350" algn="just" eaLnBrk="1" hangingPunct="1">
                        <a:buFont typeface="Wingdings" pitchFamily="2" charset="2"/>
                        <a:buChar char="ü"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Execução de obras de adequação para acessibilidade de portadores de deficiência </a:t>
                      </a:r>
                    </a:p>
                    <a:p>
                      <a:pPr marL="514350" indent="-514350" algn="just" eaLnBrk="1" hangingPunct="1">
                        <a:buFont typeface="Wingdings" pitchFamily="2" charset="2"/>
                        <a:buNone/>
                      </a:pP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 algn="just" eaLnBrk="1" hangingPunct="1">
                        <a:buFont typeface="Wingdings" pitchFamily="2" charset="2"/>
                        <a:buAutoNum type="arabicPeriod" startAt="2"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OFERTA DE QUALIFICAÇÃO (ação principal via PRONATEC Órgão executor: MEC; Órgão demandante: MTUR)</a:t>
                      </a:r>
                    </a:p>
                    <a:p>
                      <a:pPr marL="514350" indent="-514350" algn="just" eaLnBrk="1" hangingPunct="1">
                        <a:buFont typeface="Wingdings" pitchFamily="2" charset="2"/>
                        <a:buNone/>
                      </a:pPr>
                      <a:endParaRPr lang="pt-B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 algn="just" eaLnBrk="1" hangingPunct="1">
                        <a:buFont typeface="Wingdings" pitchFamily="2" charset="2"/>
                        <a:buAutoNum type="arabicPeriod" startAt="2"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MONITORAMENTO DA OFERTA DE ACOMODAÇÕES</a:t>
                      </a:r>
                      <a:endParaRPr lang="pt-BR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5197">
                <a:tc>
                  <a:txBody>
                    <a:bodyPr/>
                    <a:lstStyle/>
                    <a:p>
                      <a:r>
                        <a:rPr lang="pt-BR" b="1" dirty="0" smtClean="0"/>
                        <a:t>Investimento</a:t>
                      </a:r>
                      <a:endParaRPr lang="pt-BR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R$ 212 milhões (somente infraestrutura)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9819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Situação</a:t>
                      </a:r>
                      <a:endParaRPr lang="pt-BR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Até jan/2014</a:t>
                      </a:r>
                    </a:p>
                    <a:p>
                      <a:pPr algn="ctr"/>
                      <a:r>
                        <a:rPr lang="pt-BR" sz="2000" dirty="0" smtClean="0">
                          <a:solidFill>
                            <a:srgbClr val="FF0000"/>
                          </a:solidFill>
                        </a:rPr>
                        <a:t>Nenhum</a:t>
                      </a:r>
                      <a:r>
                        <a:rPr lang="pt-BR" sz="2000" baseline="0" dirty="0" smtClean="0">
                          <a:solidFill>
                            <a:srgbClr val="FF0000"/>
                          </a:solidFill>
                        </a:rPr>
                        <a:t> recurso liberado.</a:t>
                      </a:r>
                      <a:endParaRPr lang="pt-B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936625"/>
          </a:xfrm>
        </p:spPr>
        <p:txBody>
          <a:bodyPr/>
          <a:lstStyle/>
          <a:p>
            <a:pPr eaLnBrk="1" hangingPunct="1"/>
            <a:r>
              <a:rPr lang="pt-BR" b="1" smtClean="0">
                <a:solidFill>
                  <a:srgbClr val="002060"/>
                </a:solidFill>
              </a:rPr>
              <a:t>Fiscalização do setor de infraestrutura</a:t>
            </a:r>
            <a:endParaRPr lang="pt-BR" sz="4000" b="1" smtClean="0">
              <a:solidFill>
                <a:srgbClr val="002060"/>
              </a:solidFill>
            </a:endParaRPr>
          </a:p>
        </p:txBody>
      </p:sp>
      <p:sp>
        <p:nvSpPr>
          <p:cNvPr id="14" name="Seta para a esquerda e para a direita 13"/>
          <p:cNvSpPr/>
          <p:nvPr/>
        </p:nvSpPr>
        <p:spPr>
          <a:xfrm>
            <a:off x="4211961" y="3356992"/>
            <a:ext cx="792088" cy="504056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 bwMode="auto">
          <a:xfrm>
            <a:off x="5187060" y="2798930"/>
            <a:ext cx="3623803" cy="16201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Avançar para uma visão sistêmica do setor de infraestrutura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945" y="1412776"/>
            <a:ext cx="1557128" cy="111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6441" y="4869162"/>
            <a:ext cx="1387432" cy="108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2555" y="4869162"/>
            <a:ext cx="1434422" cy="105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8052" y="1447715"/>
            <a:ext cx="1434422" cy="104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tângulo 27"/>
          <p:cNvSpPr/>
          <p:nvPr/>
        </p:nvSpPr>
        <p:spPr>
          <a:xfrm>
            <a:off x="5064125" y="1052513"/>
            <a:ext cx="3849688" cy="5113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50825" y="1052513"/>
            <a:ext cx="3889375" cy="5113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4000" lvl="1">
              <a:defRPr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9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2088" y="1246188"/>
            <a:ext cx="16827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>
            <a:hlinkClick r:id="rId8" action="ppaction://hlinksldjump"/>
          </p:cNvPr>
          <p:cNvSpPr/>
          <p:nvPr/>
        </p:nvSpPr>
        <p:spPr>
          <a:xfrm>
            <a:off x="323529" y="2780930"/>
            <a:ext cx="374441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BR" sz="3200" b="1" dirty="0">
                <a:solidFill>
                  <a:schemeClr val="tx1"/>
                </a:solidFill>
              </a:rPr>
              <a:t>MISSÃO DO TCU</a:t>
            </a:r>
          </a:p>
        </p:txBody>
      </p:sp>
      <p:sp>
        <p:nvSpPr>
          <p:cNvPr id="20" name="Retângulo 19">
            <a:hlinkClick r:id="rId8" action="ppaction://hlinksldjump"/>
          </p:cNvPr>
          <p:cNvSpPr/>
          <p:nvPr/>
        </p:nvSpPr>
        <p:spPr>
          <a:xfrm>
            <a:off x="323529" y="3573016"/>
            <a:ext cx="3744416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BR" sz="2800" dirty="0">
                <a:solidFill>
                  <a:schemeClr val="tx1"/>
                </a:solidFill>
              </a:rPr>
              <a:t>“Controlar a Administração Pública para contribuir com seu aperfeiçoamento em benefício da sociedade”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Imagem 3" descr="Relatório_copa_2014_Capa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7425" y="769938"/>
            <a:ext cx="442595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890588"/>
            <a:ext cx="4078288" cy="1184275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6633"/>
              </a:buClr>
              <a:buFont typeface="Wingdings" pitchFamily="2" charset="2"/>
              <a:buNone/>
              <a:defRPr/>
            </a:pPr>
            <a:r>
              <a:rPr lang="pt-BR" sz="4000" kern="0" dirty="0">
                <a:solidFill>
                  <a:srgbClr val="330066"/>
                </a:solidFill>
                <a:latin typeface="+mj-lt"/>
                <a:ea typeface="+mj-ea"/>
                <a:cs typeface="+mj-cs"/>
              </a:rPr>
              <a:t>Obrigado</a:t>
            </a:r>
            <a:r>
              <a:rPr lang="pt-BR" sz="5400" kern="0" dirty="0">
                <a:solidFill>
                  <a:srgbClr val="330066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marL="342900" indent="-342900">
              <a:spcBef>
                <a:spcPct val="20000"/>
              </a:spcBef>
              <a:buClr>
                <a:srgbClr val="006633"/>
              </a:buClr>
              <a:buFont typeface="Wingdings" pitchFamily="2" charset="2"/>
              <a:buNone/>
              <a:defRPr/>
            </a:pPr>
            <a:endParaRPr lang="pt-BR" sz="2400" kern="0" dirty="0">
              <a:solidFill>
                <a:srgbClr val="006633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6633"/>
              </a:buClr>
              <a:buFont typeface="Wingdings" pitchFamily="2" charset="2"/>
              <a:buNone/>
              <a:defRPr/>
            </a:pPr>
            <a:r>
              <a:rPr lang="pt-BR" sz="2400" kern="0" dirty="0">
                <a:solidFill>
                  <a:srgbClr val="006633"/>
                </a:solidFill>
                <a:latin typeface="+mn-lt"/>
              </a:rPr>
              <a:t>	</a:t>
            </a:r>
            <a:endParaRPr lang="pt-BR" sz="2800" kern="0" dirty="0">
              <a:solidFill>
                <a:srgbClr val="006633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006633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rgbClr val="00B050"/>
              </a:solidFill>
              <a:latin typeface="+mj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6633"/>
              </a:buClr>
              <a:buFont typeface="Wingdings" pitchFamily="2" charset="2"/>
              <a:buChar char="§"/>
              <a:defRPr/>
            </a:pPr>
            <a:endParaRPr lang="pt-BR" sz="2600" kern="0" dirty="0">
              <a:solidFill>
                <a:srgbClr val="006633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6633"/>
              </a:buClr>
              <a:buFont typeface="Wingdings" pitchFamily="2" charset="2"/>
              <a:buChar char="§"/>
              <a:defRPr/>
            </a:pPr>
            <a:endParaRPr lang="pt-BR" sz="2600" kern="0" dirty="0">
              <a:solidFill>
                <a:srgbClr val="00663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ima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8277225" cy="41021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2530" name="AutoShape 3"/>
          <p:cNvSpPr>
            <a:spLocks/>
          </p:cNvSpPr>
          <p:nvPr/>
        </p:nvSpPr>
        <p:spPr bwMode="auto">
          <a:xfrm>
            <a:off x="652463" y="5527675"/>
            <a:ext cx="7710487" cy="8636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7652" name="AutoShape 4"/>
          <p:cNvSpPr>
            <a:spLocks/>
          </p:cNvSpPr>
          <p:nvPr/>
        </p:nvSpPr>
        <p:spPr bwMode="auto">
          <a:xfrm>
            <a:off x="663575" y="5516563"/>
            <a:ext cx="7664450" cy="838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algn="ct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Secretarias nos Estados: Região Sudeste</a:t>
            </a:r>
          </a:p>
          <a:p>
            <a:pPr algn="ctr">
              <a:spcBef>
                <a:spcPts val="600"/>
              </a:spcBef>
              <a:defRPr/>
            </a:pPr>
            <a:r>
              <a:rPr lang="pt-BR" sz="2000" b="1" u="sng" dirty="0">
                <a:solidFill>
                  <a:schemeClr val="tx2">
                    <a:lumMod val="50000"/>
                  </a:schemeClr>
                </a:solidFill>
                <a:cs typeface="+mn-cs"/>
              </a:rPr>
              <a:t>Ações da Copa de 2014 </a:t>
            </a: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(infraestrutura, segurança pública, turismo </a:t>
            </a:r>
            <a:r>
              <a:rPr lang="pt-BR" sz="1600" b="1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etc</a:t>
            </a: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)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e Olimpíadas de 2016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1886" y="200026"/>
            <a:ext cx="8836269" cy="8999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762000">
              <a:lnSpc>
                <a:spcPts val="3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cs typeface="+mn-cs"/>
              </a:rPr>
              <a:t>Coordenação-Geral de Controle Externo da Área de Infraestrutura e da Região Sudeste – Coinfra</a:t>
            </a:r>
            <a:endParaRPr lang="pt-BR" sz="28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351837" cy="85725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Objetos de Fiscalização do TCU </a:t>
            </a:r>
          </a:p>
        </p:txBody>
      </p:sp>
      <p:sp>
        <p:nvSpPr>
          <p:cNvPr id="24578" name="Espaço Reservado para Conteúdo 2"/>
          <p:cNvSpPr>
            <a:spLocks noGrp="1"/>
          </p:cNvSpPr>
          <p:nvPr>
            <p:ph idx="1"/>
          </p:nvPr>
        </p:nvSpPr>
        <p:spPr>
          <a:xfrm>
            <a:off x="347663" y="1484313"/>
            <a:ext cx="8545512" cy="4843462"/>
          </a:xfrm>
        </p:spPr>
        <p:txBody>
          <a:bodyPr/>
          <a:lstStyle/>
          <a:p>
            <a:pPr algn="just" eaLnBrk="1" hangingPunct="1"/>
            <a:r>
              <a:rPr lang="pt-BR" sz="2800" b="1" smtClean="0">
                <a:cs typeface="Arial" charset="0"/>
              </a:rPr>
              <a:t>Governança da Copa </a:t>
            </a:r>
            <a:r>
              <a:rPr lang="pt-BR" sz="2800" smtClean="0">
                <a:cs typeface="Arial" charset="0"/>
              </a:rPr>
              <a:t>(Atuação do Ministério do Esporte, GE-COPA e demais pastas ministeriais)</a:t>
            </a:r>
          </a:p>
          <a:p>
            <a:pPr algn="just" eaLnBrk="1" hangingPunct="1"/>
            <a:r>
              <a:rPr lang="pt-BR" sz="2800" b="1" smtClean="0">
                <a:cs typeface="Arial" charset="0"/>
              </a:rPr>
              <a:t>Obras de Aeroportos </a:t>
            </a:r>
            <a:r>
              <a:rPr lang="pt-BR" sz="2800" smtClean="0">
                <a:cs typeface="Arial" charset="0"/>
              </a:rPr>
              <a:t>(Infraero e ANAC)</a:t>
            </a:r>
          </a:p>
          <a:p>
            <a:pPr algn="just" eaLnBrk="1" hangingPunct="1"/>
            <a:r>
              <a:rPr lang="pt-BR" sz="2800" b="1" smtClean="0">
                <a:cs typeface="Arial" charset="0"/>
              </a:rPr>
              <a:t>Obras dos Portos </a:t>
            </a:r>
            <a:r>
              <a:rPr lang="pt-BR" sz="2800" smtClean="0">
                <a:cs typeface="Arial" charset="0"/>
              </a:rPr>
              <a:t>(Secretaria de Portos e Docas) </a:t>
            </a:r>
          </a:p>
          <a:p>
            <a:pPr algn="just" eaLnBrk="1" hangingPunct="1"/>
            <a:r>
              <a:rPr lang="pt-BR" sz="2800" b="1" smtClean="0">
                <a:cs typeface="Arial" charset="0"/>
              </a:rPr>
              <a:t>Atuação dos agentes financeiros federais </a:t>
            </a:r>
            <a:r>
              <a:rPr lang="pt-BR" sz="2800" smtClean="0">
                <a:cs typeface="Arial" charset="0"/>
              </a:rPr>
              <a:t>(BNDES, CAIXA e BNB)</a:t>
            </a:r>
          </a:p>
          <a:p>
            <a:pPr algn="just" eaLnBrk="1" hangingPunct="1"/>
            <a:r>
              <a:rPr lang="pt-BR" sz="2800" b="1" smtClean="0">
                <a:cs typeface="Arial" charset="0"/>
              </a:rPr>
              <a:t>Obras estaduais e municipais </a:t>
            </a:r>
            <a:r>
              <a:rPr lang="pt-BR" sz="2800" smtClean="0">
                <a:cs typeface="Arial" charset="0"/>
              </a:rPr>
              <a:t>(mobilidade urbana e arenas esportivas: cooperação com MPF e Tribunais de Contas Estaduais ou dos Municípios)</a:t>
            </a:r>
          </a:p>
          <a:p>
            <a:pPr lvl="1" algn="just" eaLnBrk="1" hangingPunct="1"/>
            <a:endParaRPr lang="pt-BR" sz="24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351837" cy="10080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da atuação fiscalizadora do TCU com relação às obras da Copa 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347663" y="1773238"/>
            <a:ext cx="8462962" cy="4410075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pt-BR" sz="2800" b="1" dirty="0" smtClean="0"/>
              <a:t>(...) de acordo com as matrizes de responsabilidade assinadas pelo Governo Federal e por todos os estados e municípios que sediarão os jogos da Copa 2014, nas obras dos estádios e nas de mobilidade urbana, a participação da União deverá se restringir, respectivamente, a financiamentos concedidos pelo Banco Nacional de Desenvolvimento Econômico e Social (BNDES) e pela Caixa Econômica Federal (Caixa).</a:t>
            </a:r>
          </a:p>
          <a:p>
            <a:pPr marL="457200" indent="-457200" algn="just">
              <a:buFont typeface="Wingdings" pitchFamily="2" charset="2"/>
              <a:buNone/>
              <a:defRPr/>
            </a:pPr>
            <a:r>
              <a:rPr lang="pt-BR" b="1" dirty="0" smtClean="0"/>
              <a:t>     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endParaRPr lang="pt-BR" sz="2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351837" cy="10080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da atuação fiscalizadora do TCU com relação às obras da Copa </a:t>
            </a:r>
          </a:p>
        </p:txBody>
      </p:sp>
      <p:sp>
        <p:nvSpPr>
          <p:cNvPr id="28674" name="Espaço Reservado para Conteúdo 2"/>
          <p:cNvSpPr>
            <a:spLocks noGrp="1"/>
          </p:cNvSpPr>
          <p:nvPr>
            <p:ph idx="1"/>
          </p:nvPr>
        </p:nvSpPr>
        <p:spPr>
          <a:xfrm>
            <a:off x="347663" y="1800225"/>
            <a:ext cx="8432800" cy="4078288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pt-BR" sz="2000" b="1" smtClean="0"/>
              <a:t>	</a:t>
            </a:r>
            <a:r>
              <a:rPr lang="pt-BR" sz="2800" b="1" smtClean="0"/>
              <a:t>Nesse contexto, cabe ao Tribunal de Contas da União a análise dos procedimentos de contratação das operações de crédito e a verificação da adequação e da suficiência das garantias, e aos tribunais de contas dos estados e dos municípios a fiscalização da aplicação dos recursos obtidos para a contratação e execução das obras. (trecho do voto condutor do Acórdão TCU 757/2010-P).</a:t>
            </a:r>
            <a:endParaRPr lang="pt-BR" sz="28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351837" cy="85725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Objetos de Fiscalização do TCU </a:t>
            </a:r>
          </a:p>
        </p:txBody>
      </p:sp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>
          <a:xfrm>
            <a:off x="347663" y="1268413"/>
            <a:ext cx="8550275" cy="4897437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</a:pPr>
            <a:r>
              <a:rPr lang="pt-BR" sz="2800" b="1" smtClean="0">
                <a:cs typeface="Arial" charset="0"/>
              </a:rPr>
              <a:t>Ações de segurança pública e defesa </a:t>
            </a:r>
            <a:r>
              <a:rPr lang="pt-BR" sz="2800" smtClean="0">
                <a:cs typeface="Arial" charset="0"/>
              </a:rPr>
              <a:t>(Secretaria Extraordinária de Segurança de Grandes Eventos (MJ), Forças Armadas e Ministério da Defesa);</a:t>
            </a:r>
          </a:p>
          <a:p>
            <a:pPr algn="just" eaLnBrk="1" hangingPunct="1">
              <a:spcBef>
                <a:spcPts val="1200"/>
              </a:spcBef>
            </a:pPr>
            <a:r>
              <a:rPr lang="pt-BR" sz="2800" b="1" smtClean="0">
                <a:cs typeface="Arial" charset="0"/>
              </a:rPr>
              <a:t>Ações de desenvolvimento do turismo </a:t>
            </a:r>
            <a:r>
              <a:rPr lang="pt-BR" sz="2000" smtClean="0">
                <a:cs typeface="Arial" charset="0"/>
              </a:rPr>
              <a:t>(centro de atendimento ao turista – CAT; sinalização turística e obras de acessibilidade na cidade – via contrato de repasse com a CAIXA)</a:t>
            </a:r>
            <a:r>
              <a:rPr lang="pt-BR" sz="2800" b="1" smtClean="0">
                <a:cs typeface="Arial" charset="0"/>
              </a:rPr>
              <a:t>;</a:t>
            </a:r>
            <a:endParaRPr lang="pt-BR" sz="2800" smtClean="0">
              <a:cs typeface="Arial" charset="0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pt-BR" sz="2800" b="1" smtClean="0">
                <a:cs typeface="Arial" charset="0"/>
              </a:rPr>
              <a:t>Obras de transmissão de energia;</a:t>
            </a:r>
          </a:p>
          <a:p>
            <a:pPr algn="just" eaLnBrk="1" hangingPunct="1">
              <a:spcBef>
                <a:spcPts val="1200"/>
              </a:spcBef>
            </a:pPr>
            <a:r>
              <a:rPr lang="pt-BR" sz="2800" b="1" smtClean="0">
                <a:cs typeface="Arial" charset="0"/>
              </a:rPr>
              <a:t>Projetos de telecomunicações </a:t>
            </a:r>
            <a:r>
              <a:rPr lang="pt-BR" sz="2800" smtClean="0">
                <a:cs typeface="Arial" charset="0"/>
              </a:rPr>
              <a:t>(rede metropolitana de fibras ópticas a cargo da Telebrás e implantação de equipamentos e sistemas  pela Anatel).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87484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5661025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FF0000"/>
                </a:solidFill>
                <a:cs typeface="+mn-cs"/>
              </a:rPr>
              <a:t>Quando os recursos da União limitam-se aos financiamentos, o TCU avalia apenas a regularidade das operações. Isso envolve, também, a finalidade e probidade dos investimentos. Se os empréstimos não estão alimentando obras superfaturadas.</a:t>
            </a:r>
            <a:endParaRPr lang="pt-BR" sz="20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68313" y="6308725"/>
            <a:ext cx="2133600" cy="365125"/>
          </a:xfrm>
        </p:spPr>
        <p:txBody>
          <a:bodyPr/>
          <a:lstStyle/>
          <a:p>
            <a:pPr>
              <a:defRPr/>
            </a:pPr>
            <a:fld id="{092EF499-69E3-488C-8467-998AC9E99591}" type="slidenum">
              <a:rPr lang="pt-BR" sz="1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pt-BR" sz="1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95288" y="0"/>
            <a:ext cx="83518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Contexto da atuação do TCU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1703</Words>
  <Application>Microsoft Office PowerPoint</Application>
  <PresentationFormat>Apresentação na tela (4:3)</PresentationFormat>
  <Paragraphs>489</Paragraphs>
  <Slides>30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Modelo de design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Arial Black</vt:lpstr>
      <vt:lpstr>Tema do Office</vt:lpstr>
      <vt:lpstr>Tema do Office</vt:lpstr>
      <vt:lpstr>Slide 1</vt:lpstr>
      <vt:lpstr>Slide 2</vt:lpstr>
      <vt:lpstr>Fiscalização do setor de infraestrutura</vt:lpstr>
      <vt:lpstr>Slide 4</vt:lpstr>
      <vt:lpstr>Objetos de Fiscalização do TCU </vt:lpstr>
      <vt:lpstr>Definição da atuação fiscalizadora do TCU com relação às obras da Copa </vt:lpstr>
      <vt:lpstr>Definição da atuação fiscalizadora do TCU com relação às obras da Copa </vt:lpstr>
      <vt:lpstr>Objetos de Fiscalização do TCU </vt:lpstr>
      <vt:lpstr>Slide 9</vt:lpstr>
      <vt:lpstr>Dinâmica do controle nas grandes obras para a Copa</vt:lpstr>
      <vt:lpstr>Resultado das fiscalizações</vt:lpstr>
      <vt:lpstr>Benefícios do controle Copa do Mundo de 2014 (TCU)</vt:lpstr>
      <vt:lpstr>Resultados da Atuação do TCU  Arenas Esportivas</vt:lpstr>
      <vt:lpstr>Resultados da Atuação do TCU  Aeroportos</vt:lpstr>
      <vt:lpstr>Resultados da Atuação do TCU  Portos</vt:lpstr>
      <vt:lpstr>Situação dos projetos das arenas esportivas, portos, aeroportos e mobilidade urbana  Resultado das Fiscalizações do TCU</vt:lpstr>
      <vt:lpstr>Matriz de Responsabilidades da Copa</vt:lpstr>
      <vt:lpstr>Arenas Esportivas: sete concluídas e cinco a serem entregues  </vt:lpstr>
      <vt:lpstr>Arenas esportivas a serem entregues em 2014</vt:lpstr>
      <vt:lpstr>Aeroportos da Copa (Fev 2014)</vt:lpstr>
      <vt:lpstr>Aeroportos da Copa (Ações Concluídas)</vt:lpstr>
      <vt:lpstr>Obras dos portos (jan 2014) </vt:lpstr>
      <vt:lpstr>Obras de Mobilidade Urbana</vt:lpstr>
      <vt:lpstr>Obras Oficialmente Excluídas da Matriz</vt:lpstr>
      <vt:lpstr>Situação das obras de mobilidade urbana financiadas pela Caixa em janeiro de 2014 (a 5 meses do mundial)</vt:lpstr>
      <vt:lpstr>Situação dos demais investimentos em telecomunicações, segurança, turismo etc</vt:lpstr>
      <vt:lpstr>Investimentos em Telecomunicações</vt:lpstr>
      <vt:lpstr>Segurança </vt:lpstr>
      <vt:lpstr>Ações do Turismo para a Copa</vt:lpstr>
      <vt:lpstr>Slide 30</vt:lpstr>
    </vt:vector>
  </TitlesOfParts>
  <Company>TCU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malvim</dc:creator>
  <cp:lastModifiedBy>mauroims</cp:lastModifiedBy>
  <cp:revision>156</cp:revision>
  <dcterms:created xsi:type="dcterms:W3CDTF">2012-01-19T13:05:04Z</dcterms:created>
  <dcterms:modified xsi:type="dcterms:W3CDTF">2014-03-10T19:09:45Z</dcterms:modified>
</cp:coreProperties>
</file>