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539" r:id="rId3"/>
    <p:sldId id="540" r:id="rId4"/>
    <p:sldId id="327" r:id="rId5"/>
    <p:sldId id="377" r:id="rId6"/>
    <p:sldId id="320" r:id="rId7"/>
    <p:sldId id="321" r:id="rId8"/>
    <p:sldId id="514" r:id="rId9"/>
    <p:sldId id="549" r:id="rId10"/>
    <p:sldId id="553" r:id="rId11"/>
    <p:sldId id="552" r:id="rId12"/>
    <p:sldId id="554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5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EFF0F-C6A6-4A5C-83C7-C07E6C153492}" type="datetimeFigureOut">
              <a:rPr lang="pt-BR" smtClean="0"/>
              <a:pPr/>
              <a:t>23/10/2019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369B0-DE8D-49F4-B23F-0C9C4B0CE3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29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>
            <a:extLst>
              <a:ext uri="{FF2B5EF4-FFF2-40B4-BE49-F238E27FC236}">
                <a16:creationId xmlns:a16="http://schemas.microsoft.com/office/drawing/2014/main" id="{92D44CBC-EB8D-488C-8252-2170A9138A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>
            <a:extLst>
              <a:ext uri="{FF2B5EF4-FFF2-40B4-BE49-F238E27FC236}">
                <a16:creationId xmlns:a16="http://schemas.microsoft.com/office/drawing/2014/main" id="{B15EDB03-4DF6-4E12-92D1-38ABCC4782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2532" name="Espaço Reservado para Número de Slide 3">
            <a:extLst>
              <a:ext uri="{FF2B5EF4-FFF2-40B4-BE49-F238E27FC236}">
                <a16:creationId xmlns:a16="http://schemas.microsoft.com/office/drawing/2014/main" id="{52ECAFD0-6D97-43BA-85F7-17BCEAF135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56BD81-B5B1-4E48-8134-AE50F8DF9F88}" type="slidenum">
              <a:rPr lang="pt-BR" altLang="pt-BR"/>
              <a:pPr>
                <a:spcBef>
                  <a:spcPct val="0"/>
                </a:spcBef>
              </a:pPr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603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2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166BC5-E1D6-0E4F-B191-3AA1932480FC}" type="datetimeFigureOut">
              <a:rPr lang="pt-BR" smtClean="0"/>
              <a:pPr/>
              <a:t>23/10/2019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981194-948D-1849-882D-85E1530BB6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987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58616"/>
          </a:xfrm>
          <a:prstGeom prst="rect">
            <a:avLst/>
          </a:prstGeom>
        </p:spPr>
        <p:txBody>
          <a:bodyPr lIns="121917" tIns="60958" rIns="121917" bIns="60958" rtlCol="0">
            <a:noAutofit/>
          </a:bodyPr>
          <a:lstStyle>
            <a:lvl1pPr>
              <a:defRPr sz="2775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70B474E1-93B8-4922-A64C-B58CEC1F99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23648" y="6356350"/>
            <a:ext cx="463153" cy="279400"/>
          </a:xfrm>
          <a:prstGeom prst="rect">
            <a:avLst/>
          </a:prstGeom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9F49526-52D4-445C-AC44-EC08BF947E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776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5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7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0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EA6E-7C28-A444-AEA7-F2A016BBB5C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2D309-6926-8144-819F-98571D054D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file://localhost/Volumes/HD/Trabalhos%20Sabrina/Eventos_Planilhas/Pecas_arquivos%20eventos_Ascom%20set19/Apresentacao%20PPT_IEC/logo%20IEC%20pptx.pn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_0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logo IEC pptx.png" descr="/Volumes/HD/Trabalhos Sabrina/Eventos_Planilhas/Pecas_arquivos eventos_Ascom set19/Apresentacao PPT_IEC/logo IEC pptx.png"/>
          <p:cNvPicPr>
            <a:picLocks noChangeAspect="1"/>
          </p:cNvPicPr>
          <p:nvPr userDrawn="1"/>
        </p:nvPicPr>
        <p:blipFill>
          <a:blip r:embed="rId16" r:link="rId17"/>
          <a:stretch>
            <a:fillRect/>
          </a:stretch>
        </p:blipFill>
        <p:spPr>
          <a:xfrm>
            <a:off x="5139267" y="6133057"/>
            <a:ext cx="818506" cy="49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Volumes/HD/Trabalhos%20Sabrina/Eventos_Planilhas/Pecas_arquivos%20eventos_Ascom%20set19/Apresentacao%20PPT_IEC/logo%20IEC%20pptx.p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Volumes/HD/Trabalhos%20Sabrina/Eventos_Planilhas/Pecas_arquivos%20eventos_Ascom%20set19/Apresentacao%20PPT_IEC/logo%20IEC%20pptx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DV_Secretarias_MS-TEMPLATE-STANDART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logo IEC pptx.png" descr="/Volumes/HD/Trabalhos Sabrina/Eventos_Planilhas/Pecas_arquivos eventos_Ascom set19/Apresentacao PPT_IEC/logo IEC pptx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4772494" y="5960534"/>
            <a:ext cx="629584" cy="38413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CAEBD3F-1546-49E8-A99D-BE8840BB5372}"/>
              </a:ext>
            </a:extLst>
          </p:cNvPr>
          <p:cNvSpPr txBox="1"/>
          <p:nvPr/>
        </p:nvSpPr>
        <p:spPr>
          <a:xfrm>
            <a:off x="1294544" y="441790"/>
            <a:ext cx="7161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INSTITUTO EVANDRO CHAGAS: CONTRIBUIÇÃO PARA PESQUISA E VIGILÂNCIA EM SAÚDE PÚBLICA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2BFEE2F-1414-4292-961B-98659593D31E}"/>
              </a:ext>
            </a:extLst>
          </p:cNvPr>
          <p:cNvSpPr txBox="1"/>
          <p:nvPr/>
        </p:nvSpPr>
        <p:spPr>
          <a:xfrm>
            <a:off x="287676" y="3808995"/>
            <a:ext cx="779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Lívia Caricio Martins –PhD</a:t>
            </a:r>
          </a:p>
          <a:p>
            <a:r>
              <a:rPr lang="pt-BR" sz="2400" b="1" dirty="0"/>
              <a:t>Pesquisadora em Saúde Pública</a:t>
            </a:r>
          </a:p>
          <a:p>
            <a:r>
              <a:rPr lang="pt-BR" sz="2400" b="1" dirty="0"/>
              <a:t>Diretora substituta do Instituto Evandro Chagas/SVS/MS</a:t>
            </a:r>
          </a:p>
        </p:txBody>
      </p:sp>
    </p:spTree>
    <p:extLst>
      <p:ext uri="{BB962C8B-B14F-4D97-AF65-F5344CB8AC3E}">
        <p14:creationId xmlns:p14="http://schemas.microsoft.com/office/powerpoint/2010/main" val="1170065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187244A-062A-4815-9053-E59A9D690F6B}"/>
              </a:ext>
            </a:extLst>
          </p:cNvPr>
          <p:cNvSpPr txBox="1"/>
          <p:nvPr/>
        </p:nvSpPr>
        <p:spPr>
          <a:xfrm>
            <a:off x="256654" y="224368"/>
            <a:ext cx="6000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DESTAQUE PARA PESQUISAS APLICADAS AO PLANO NACIONAL DE SAÚDE  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AC6BB9F-91E8-407F-85C3-2FE6FF6E91BB}"/>
              </a:ext>
            </a:extLst>
          </p:cNvPr>
          <p:cNvSpPr txBox="1"/>
          <p:nvPr/>
        </p:nvSpPr>
        <p:spPr>
          <a:xfrm>
            <a:off x="457200" y="1068703"/>
            <a:ext cx="77980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2000" dirty="0"/>
              <a:t>Estudos clínicos para avaliação do tratamento de diversas doenças: Malária, Hanseníase, Leishmanioses, Doença de Chagas, entre outros;</a:t>
            </a:r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r>
              <a:rPr lang="pt-BR" sz="2000" dirty="0"/>
              <a:t>Estudos clínicos para esclarecimento das síndromes causadas pelos agentes infecciosos: Doenças neuroinvasivas causados pelos arbovírus e síndromes congênitas e atraso cognitivo causado pelo Vírus Zika;</a:t>
            </a:r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r>
              <a:rPr lang="pt-BR" sz="2000" dirty="0"/>
              <a:t>Avaliar o desempenho dos testes SD BIOLINE HIV/</a:t>
            </a:r>
            <a:r>
              <a:rPr lang="pt-BR" sz="2000" dirty="0" err="1"/>
              <a:t>Syphilis</a:t>
            </a:r>
            <a:r>
              <a:rPr lang="pt-BR" sz="2000" dirty="0"/>
              <a:t> Duo (</a:t>
            </a:r>
            <a:r>
              <a:rPr lang="pt-BR" sz="2000" dirty="0" err="1"/>
              <a:t>Alere</a:t>
            </a:r>
            <a:r>
              <a:rPr lang="pt-BR" sz="2000" dirty="0"/>
              <a:t>); DPP® HIV-Sífilis Combo (</a:t>
            </a:r>
            <a:r>
              <a:rPr lang="pt-BR" sz="2000" dirty="0" err="1"/>
              <a:t>Chembio-Biomanguinhos</a:t>
            </a:r>
            <a:r>
              <a:rPr lang="pt-BR" sz="2000" dirty="0"/>
              <a:t>); Teste Rápido Sífilis/HIV Combo </a:t>
            </a:r>
            <a:r>
              <a:rPr lang="pt-BR" sz="2000" dirty="0" err="1"/>
              <a:t>MedLevensohn</a:t>
            </a:r>
            <a:r>
              <a:rPr lang="pt-BR" sz="2000" dirty="0"/>
              <a:t>® para diagnóstico e tratamento precoce;</a:t>
            </a:r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r>
              <a:rPr lang="pt-BR" sz="2000" dirty="0"/>
              <a:t>Teste rápido com antígeno sintético combinado para o diagnóstico da hanseníase</a:t>
            </a:r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r>
              <a:rPr lang="pt-BR" sz="2000" dirty="0"/>
              <a:t>Aprimorar o diagnóstico sorológico da Leishmaniose visceral americana (LVA);</a:t>
            </a:r>
          </a:p>
          <a:p>
            <a:pPr marL="285750" indent="-285750" algn="just">
              <a:buFontTx/>
              <a:buChar char="-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0113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4B205DF-3DE2-4A42-A976-2ACB2FA46EBD}"/>
              </a:ext>
            </a:extLst>
          </p:cNvPr>
          <p:cNvSpPr txBox="1"/>
          <p:nvPr/>
        </p:nvSpPr>
        <p:spPr>
          <a:xfrm>
            <a:off x="431515" y="1345915"/>
            <a:ext cx="82706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pt-BR" sz="2000" dirty="0"/>
              <a:t>Estudos Epidemiológicos voltados para determinar a incidência e prevalência das doenças e agravos; determinar do ciclo de transmissão identificando agentes transmissores e reservatórios/hospedeiros;</a:t>
            </a:r>
          </a:p>
          <a:p>
            <a:pPr marL="285750" lvl="0" indent="-285750" algn="just">
              <a:buFontTx/>
              <a:buChar char="-"/>
            </a:pPr>
            <a:endParaRPr lang="pt-BR" sz="2000" dirty="0"/>
          </a:p>
          <a:p>
            <a:pPr marL="285750" lvl="0" indent="-285750" algn="just">
              <a:buFontTx/>
              <a:buChar char="-"/>
            </a:pPr>
            <a:r>
              <a:rPr lang="pt-BR" sz="2000" dirty="0"/>
              <a:t>Estudos utilizando modelos experimentais para descrever a fisiopatologia das infecções pelos agentes infecciosos;</a:t>
            </a:r>
          </a:p>
          <a:p>
            <a:pPr marL="285750" lvl="0" indent="-285750" algn="just">
              <a:buFontTx/>
              <a:buChar char="-"/>
            </a:pPr>
            <a:endParaRPr lang="pt-BR" sz="2000" dirty="0"/>
          </a:p>
          <a:p>
            <a:pPr marL="285750" lvl="0" indent="-285750" algn="just">
              <a:buFontTx/>
              <a:buChar char="-"/>
            </a:pPr>
            <a:r>
              <a:rPr lang="pt-BR" sz="2000" dirty="0"/>
              <a:t>Estudos genéticos dos agentes infecciosos- determinar genótipos circulantes, evolução, filogenética e </a:t>
            </a:r>
            <a:r>
              <a:rPr lang="pt-BR" sz="2000" dirty="0" err="1"/>
              <a:t>filogeografia</a:t>
            </a:r>
            <a:r>
              <a:rPr lang="pt-BR" sz="2000" dirty="0"/>
              <a:t> (rota de entrada e dispersão);</a:t>
            </a:r>
          </a:p>
          <a:p>
            <a:pPr marL="285750" lvl="0" indent="-285750" algn="just">
              <a:buFontTx/>
              <a:buChar char="-"/>
            </a:pPr>
            <a:endParaRPr lang="pt-BR" sz="2000" dirty="0"/>
          </a:p>
          <a:p>
            <a:pPr marL="285750" lvl="0" indent="-285750" algn="just">
              <a:buFontTx/>
              <a:buChar char="-"/>
            </a:pPr>
            <a:r>
              <a:rPr lang="pt-BR" sz="2000" dirty="0"/>
              <a:t>Estudos Ambientais voltados a investigação de agrotóxicos, metais, </a:t>
            </a:r>
            <a:r>
              <a:rPr lang="pt-BR" sz="2000" dirty="0" err="1"/>
              <a:t>cianobactérias</a:t>
            </a:r>
            <a:r>
              <a:rPr lang="pt-BR" sz="2000" dirty="0"/>
              <a:t>, </a:t>
            </a:r>
            <a:r>
              <a:rPr lang="pt-BR" sz="2000" dirty="0" err="1"/>
              <a:t>cianotoxinas</a:t>
            </a:r>
            <a:r>
              <a:rPr lang="pt-BR" sz="2000" dirty="0"/>
              <a:t>, resíduos de inseticidas, etc. Bem como das populações expostas a esses agentes.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99E2A7D-F16D-452E-8A56-5D14EC3A2C6D}"/>
              </a:ext>
            </a:extLst>
          </p:cNvPr>
          <p:cNvSpPr txBox="1"/>
          <p:nvPr/>
        </p:nvSpPr>
        <p:spPr>
          <a:xfrm>
            <a:off x="256654" y="224368"/>
            <a:ext cx="6000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DESTAQUE PARA PESQUISAS APLICADAS AO PLANO NACIONAL DE SAÚDE  </a:t>
            </a:r>
            <a:endParaRPr lang="pt-BR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19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3D07FACA-D5D1-4A7E-926A-3C4CF348C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5021945" cy="242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7285C31-2C8C-4B0A-8706-F3A56EB20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0590" y="917133"/>
            <a:ext cx="4783410" cy="268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C5AF713-AAC3-46A9-88E1-85C7282FE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9308" y="3753034"/>
            <a:ext cx="4514692" cy="2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33E1697-6B2F-42B3-A5C9-F86CC6B58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266" y="2766445"/>
            <a:ext cx="4783410" cy="2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1387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DV_Secretarias_MS-TEMPLATE-STANDART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logo IEC pptx.png" descr="/Volumes/HD/Trabalhos Sabrina/Eventos_Planilhas/Pecas_arquivos eventos_Ascom set19/Apresentacao PPT_IEC/logo IEC pptx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4114799" y="5049711"/>
            <a:ext cx="914402" cy="55790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BF60D9D-EB6B-45BB-BF96-165205EA5D74}"/>
              </a:ext>
            </a:extLst>
          </p:cNvPr>
          <p:cNvSpPr txBox="1"/>
          <p:nvPr/>
        </p:nvSpPr>
        <p:spPr>
          <a:xfrm>
            <a:off x="1664413" y="2424701"/>
            <a:ext cx="57946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OBRIGADA</a:t>
            </a:r>
          </a:p>
          <a:p>
            <a:pPr algn="ctr"/>
            <a:endParaRPr lang="pt-BR" sz="1000" dirty="0"/>
          </a:p>
          <a:p>
            <a:pPr algn="ctr"/>
            <a:r>
              <a:rPr lang="pt-BR" sz="2400" dirty="0"/>
              <a:t>Contato: liviamartins@iec.gov.br</a:t>
            </a:r>
          </a:p>
        </p:txBody>
      </p:sp>
    </p:spTree>
    <p:extLst>
      <p:ext uri="{BB962C8B-B14F-4D97-AF65-F5344CB8AC3E}">
        <p14:creationId xmlns:p14="http://schemas.microsoft.com/office/powerpoint/2010/main" val="260178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DJI_0029_APRESENTACAO_SV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  <p:pic>
        <p:nvPicPr>
          <p:cNvPr id="7" name="Imagem 6" descr="lOGO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332656"/>
            <a:ext cx="2386608" cy="148318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0" y="63093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 </a:t>
            </a:r>
            <a:r>
              <a:rPr lang="pt-BR" sz="1400" b="1" dirty="0">
                <a:solidFill>
                  <a:schemeClr val="bg1"/>
                </a:solidFill>
              </a:rPr>
              <a:t>Vista aérea do IEC – Ananindeua/PA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 Prioritár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11714"/>
            <a:ext cx="1485050" cy="1274845"/>
          </a:xfrm>
          <a:prstGeom prst="rect">
            <a:avLst/>
          </a:prstGeom>
        </p:spPr>
      </p:pic>
      <p:pic>
        <p:nvPicPr>
          <p:cNvPr id="4" name="Imagem 3" descr="Saimiris-01.jpg"/>
          <p:cNvPicPr>
            <a:picLocks noChangeAspect="1"/>
          </p:cNvPicPr>
          <p:nvPr/>
        </p:nvPicPr>
        <p:blipFill>
          <a:blip r:embed="rId3"/>
          <a:srcRect l="33625" r="10721"/>
          <a:stretch>
            <a:fillRect/>
          </a:stretch>
        </p:blipFill>
        <p:spPr>
          <a:xfrm>
            <a:off x="4310194" y="548680"/>
            <a:ext cx="4294254" cy="547260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7200" y="2492896"/>
            <a:ext cx="3682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Maior centro de primatologia da América Latina em diversidade de espécies.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57200" y="4266962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• Atua em apoio às pesquisas em saúde pública.</a:t>
            </a:r>
          </a:p>
          <a:p>
            <a:r>
              <a:rPr lang="pt-BR" sz="2000" dirty="0"/>
              <a:t>• Aprox. 650 primatas criados e reproduzidos em condições controladas.</a:t>
            </a:r>
          </a:p>
          <a:p>
            <a:r>
              <a:rPr lang="pt-BR" sz="2000" dirty="0"/>
              <a:t>• 21 espécies diferentes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E4CE0C-506A-4C42-8060-C5B97BB11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76250"/>
            <a:ext cx="1800225" cy="7207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pc="-150" dirty="0">
                <a:solidFill>
                  <a:schemeClr val="tx2">
                    <a:lumMod val="75000"/>
                  </a:schemeClr>
                </a:solidFill>
              </a:rPr>
              <a:t>MISSÃO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CDC9B8D-E619-42E1-959A-0438B1B56631}"/>
              </a:ext>
            </a:extLst>
          </p:cNvPr>
          <p:cNvSpPr txBox="1"/>
          <p:nvPr/>
        </p:nvSpPr>
        <p:spPr>
          <a:xfrm>
            <a:off x="768350" y="1200473"/>
            <a:ext cx="580604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defRPr/>
            </a:pPr>
            <a:r>
              <a:rPr lang="pt-BR" sz="2400" b="1" cap="all" dirty="0">
                <a:solidFill>
                  <a:srgbClr val="009245"/>
                </a:solidFill>
              </a:rPr>
              <a:t>Atuar em pesquisa científica, apoio a vigilância e ensino, para produção, disseminação e divulgação de conhecimentos e inovações tecnológicas que subsidiem </a:t>
            </a:r>
          </a:p>
          <a:p>
            <a:pPr>
              <a:lnSpc>
                <a:spcPts val="2300"/>
              </a:lnSpc>
              <a:defRPr/>
            </a:pPr>
            <a:r>
              <a:rPr lang="pt-BR" sz="2400" b="1" cap="all" dirty="0">
                <a:solidFill>
                  <a:srgbClr val="009245"/>
                </a:solidFill>
              </a:rPr>
              <a:t>políticas públicas de saúde.</a:t>
            </a:r>
            <a:endParaRPr lang="pt-BR" sz="2400" b="1" cap="all" dirty="0">
              <a:solidFill>
                <a:srgbClr val="009245"/>
              </a:solidFill>
              <a:latin typeface="+mn-lt"/>
              <a:cs typeface="+mn-cs"/>
            </a:endParaRPr>
          </a:p>
        </p:txBody>
      </p:sp>
      <p:pic>
        <p:nvPicPr>
          <p:cNvPr id="4100" name="Espaço Reservado para Conteúdo 4">
            <a:extLst>
              <a:ext uri="{FF2B5EF4-FFF2-40B4-BE49-F238E27FC236}">
                <a16:creationId xmlns:a16="http://schemas.microsoft.com/office/drawing/2014/main" id="{7EBCDE1F-0449-41A9-BE9D-F127EC113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4005174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CaixaDeTexto 12">
            <a:extLst>
              <a:ext uri="{FF2B5EF4-FFF2-40B4-BE49-F238E27FC236}">
                <a16:creationId xmlns:a16="http://schemas.microsoft.com/office/drawing/2014/main" id="{61C3B175-ACF4-4C4B-A8F5-D8C2458C5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98" y="3968661"/>
            <a:ext cx="522822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pt-BR" altLang="pt-BR" sz="2400" b="1" dirty="0">
                <a:solidFill>
                  <a:srgbClr val="009245"/>
                </a:solidFill>
                <a:latin typeface="Calibri" panose="020F0502020204030204" pitchFamily="34" charset="0"/>
              </a:rPr>
              <a:t>SER UMA INSTITUIÇÃO PÚBLICA RECONHECIDA NOS ÂMBITOS NACIONAL E INTERNACIONAL NA MELHORIA DA SAÚDE DA POPULAÇÃO POR MEIO DA PESQUISA CIENTÍFICA, APOIO À VIGILÂNCIA, ENSINO E PRODUÇÃO DO CONHECIMENTO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pic>
        <p:nvPicPr>
          <p:cNvPr id="4102" name="Espaço Reservado para Conteúdo 4">
            <a:extLst>
              <a:ext uri="{FF2B5EF4-FFF2-40B4-BE49-F238E27FC236}">
                <a16:creationId xmlns:a16="http://schemas.microsoft.com/office/drawing/2014/main" id="{85BB70A1-EB8A-4909-92B0-5C1413B80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262386"/>
            <a:ext cx="21373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m 19">
            <a:extLst>
              <a:ext uri="{FF2B5EF4-FFF2-40B4-BE49-F238E27FC236}">
                <a16:creationId xmlns:a16="http://schemas.microsoft.com/office/drawing/2014/main" id="{34D54072-2B41-4484-AD78-1EC6F19D5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76" y="983274"/>
            <a:ext cx="4476024" cy="29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Imagem 18">
            <a:extLst>
              <a:ext uri="{FF2B5EF4-FFF2-40B4-BE49-F238E27FC236}">
                <a16:creationId xmlns:a16="http://schemas.microsoft.com/office/drawing/2014/main" id="{903A73B1-6F52-4CF2-93CB-35250822D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71" y="3357474"/>
            <a:ext cx="309562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25876FBF-3679-4894-B0B5-746D4B32BF78}"/>
              </a:ext>
            </a:extLst>
          </p:cNvPr>
          <p:cNvSpPr txBox="1">
            <a:spLocks/>
          </p:cNvSpPr>
          <p:nvPr/>
        </p:nvSpPr>
        <p:spPr>
          <a:xfrm>
            <a:off x="357188" y="3357474"/>
            <a:ext cx="1800225" cy="720725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400" spc="-15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VISÃO 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eta para cima 66">
            <a:extLst>
              <a:ext uri="{FF2B5EF4-FFF2-40B4-BE49-F238E27FC236}">
                <a16:creationId xmlns:a16="http://schemas.microsoft.com/office/drawing/2014/main" id="{BD8BE953-E5F1-4B0F-B0C4-C188710BA72B}"/>
              </a:ext>
            </a:extLst>
          </p:cNvPr>
          <p:cNvSpPr/>
          <p:nvPr/>
        </p:nvSpPr>
        <p:spPr>
          <a:xfrm>
            <a:off x="457200" y="3961210"/>
            <a:ext cx="7749779" cy="1872853"/>
          </a:xfrm>
          <a:prstGeom prst="upArrow">
            <a:avLst>
              <a:gd name="adj1" fmla="val 85120"/>
              <a:gd name="adj2" fmla="val 17085"/>
            </a:avLst>
          </a:prstGeom>
          <a:gradFill>
            <a:gsLst>
              <a:gs pos="50000">
                <a:srgbClr val="E6EFD5"/>
              </a:gs>
              <a:gs pos="0">
                <a:srgbClr val="D3E3B6"/>
              </a:gs>
              <a:gs pos="100000">
                <a:srgbClr val="F0F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0" rIns="91438" bIns="45719"/>
          <a:lstStyle/>
          <a:p>
            <a:pPr algn="ctr" defTabSz="913233">
              <a:defRPr/>
            </a:pPr>
            <a:endParaRPr lang="pt-BR" sz="1425" b="1" dirty="0">
              <a:solidFill>
                <a:srgbClr val="083660"/>
              </a:solidFill>
            </a:endParaRPr>
          </a:p>
        </p:txBody>
      </p:sp>
      <p:sp>
        <p:nvSpPr>
          <p:cNvPr id="41" name="Seta para cima e para baixo 40">
            <a:extLst>
              <a:ext uri="{FF2B5EF4-FFF2-40B4-BE49-F238E27FC236}">
                <a16:creationId xmlns:a16="http://schemas.microsoft.com/office/drawing/2014/main" id="{87CF1AA0-4357-4672-AE64-8B98D351E73B}"/>
              </a:ext>
            </a:extLst>
          </p:cNvPr>
          <p:cNvSpPr/>
          <p:nvPr/>
        </p:nvSpPr>
        <p:spPr>
          <a:xfrm rot="5400000">
            <a:off x="2852738" y="-1201340"/>
            <a:ext cx="2541985" cy="7783115"/>
          </a:xfrm>
          <a:prstGeom prst="upDownArrow">
            <a:avLst>
              <a:gd name="adj1" fmla="val 93743"/>
              <a:gd name="adj2" fmla="val 23436"/>
            </a:avLst>
          </a:prstGeom>
          <a:gradFill>
            <a:gsLst>
              <a:gs pos="50000">
                <a:schemeClr val="bg1"/>
              </a:gs>
              <a:gs pos="50000">
                <a:schemeClr val="bg1"/>
              </a:gs>
              <a:gs pos="0">
                <a:srgbClr val="BBBAB8"/>
              </a:gs>
              <a:gs pos="100000">
                <a:srgbClr val="BBBAB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/>
          <a:lstStyle/>
          <a:p>
            <a:pPr algn="ctr" defTabSz="913233">
              <a:defRPr/>
            </a:pPr>
            <a:endParaRPr lang="pt-BR" sz="1350" dirty="0"/>
          </a:p>
        </p:txBody>
      </p:sp>
      <p:sp>
        <p:nvSpPr>
          <p:cNvPr id="21508" name="Título 1">
            <a:extLst>
              <a:ext uri="{FF2B5EF4-FFF2-40B4-BE49-F238E27FC236}">
                <a16:creationId xmlns:a16="http://schemas.microsoft.com/office/drawing/2014/main" id="{6D0D98F1-DD5B-4C0D-9CE8-02FED0F56E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89435" y="531020"/>
            <a:ext cx="5074029" cy="5595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2400" b="1" dirty="0">
                <a:solidFill>
                  <a:schemeClr val="accent6">
                    <a:lumMod val="75000"/>
                  </a:schemeClr>
                </a:solidFill>
              </a:rPr>
              <a:t>CADEIA DE VALOR DO IEC</a:t>
            </a:r>
          </a:p>
        </p:txBody>
      </p:sp>
      <p:sp>
        <p:nvSpPr>
          <p:cNvPr id="21509" name="Espaço Reservado para Número de Slide 3">
            <a:extLst>
              <a:ext uri="{FF2B5EF4-FFF2-40B4-BE49-F238E27FC236}">
                <a16:creationId xmlns:a16="http://schemas.microsoft.com/office/drawing/2014/main" id="{0BEDBF57-622B-4CFE-AAE2-DEF1D56020E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3BC1D3-FD18-41D8-876C-7CD747EA672F}" type="slidenum">
              <a:rPr lang="pt-BR" altLang="pt-BR" sz="975"/>
              <a:pPr/>
              <a:t>5</a:t>
            </a:fld>
            <a:endParaRPr lang="pt-BR" altLang="pt-BR" sz="975"/>
          </a:p>
        </p:txBody>
      </p:sp>
      <p:sp>
        <p:nvSpPr>
          <p:cNvPr id="16" name="Pentágono 15">
            <a:extLst>
              <a:ext uri="{FF2B5EF4-FFF2-40B4-BE49-F238E27FC236}">
                <a16:creationId xmlns:a16="http://schemas.microsoft.com/office/drawing/2014/main" id="{3B42510B-0B86-484E-A03D-57F03CBC5550}"/>
              </a:ext>
            </a:extLst>
          </p:cNvPr>
          <p:cNvSpPr/>
          <p:nvPr/>
        </p:nvSpPr>
        <p:spPr>
          <a:xfrm>
            <a:off x="1189435" y="2311004"/>
            <a:ext cx="6324600" cy="432197"/>
          </a:xfrm>
          <a:prstGeom prst="homePlate">
            <a:avLst>
              <a:gd name="adj" fmla="val 16966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0" rIns="68579" bIns="0" anchor="ctr" anchorCtr="1"/>
          <a:lstStyle/>
          <a:p>
            <a:pPr defTabSz="913233">
              <a:defRPr/>
            </a:pPr>
            <a:r>
              <a:rPr lang="pt-BR" sz="1575" b="1" dirty="0">
                <a:solidFill>
                  <a:schemeClr val="bg1"/>
                </a:solidFill>
              </a:rPr>
              <a:t>Pesquisa e Desenvolvimento Tecnológico</a:t>
            </a:r>
            <a:endParaRPr lang="en-US" sz="1575" b="1" dirty="0">
              <a:solidFill>
                <a:schemeClr val="bg1"/>
              </a:solidFill>
            </a:endParaRPr>
          </a:p>
        </p:txBody>
      </p:sp>
      <p:sp>
        <p:nvSpPr>
          <p:cNvPr id="17" name="Pentágono 16">
            <a:extLst>
              <a:ext uri="{FF2B5EF4-FFF2-40B4-BE49-F238E27FC236}">
                <a16:creationId xmlns:a16="http://schemas.microsoft.com/office/drawing/2014/main" id="{276958A8-AD86-4720-B311-A083E0718F7B}"/>
              </a:ext>
            </a:extLst>
          </p:cNvPr>
          <p:cNvSpPr/>
          <p:nvPr/>
        </p:nvSpPr>
        <p:spPr>
          <a:xfrm>
            <a:off x="1189435" y="1810941"/>
            <a:ext cx="6324600" cy="432197"/>
          </a:xfrm>
          <a:prstGeom prst="homePlate">
            <a:avLst>
              <a:gd name="adj" fmla="val 16966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0" rIns="68579" bIns="0" anchor="ctr" anchorCtr="1"/>
          <a:lstStyle/>
          <a:p>
            <a:pPr defTabSz="913233">
              <a:defRPr/>
            </a:pPr>
            <a:r>
              <a:rPr lang="pt-BR" sz="1575" b="1" dirty="0">
                <a:solidFill>
                  <a:schemeClr val="bg1"/>
                </a:solidFill>
              </a:rPr>
              <a:t>Vigilância</a:t>
            </a:r>
            <a:endParaRPr lang="en-US" sz="1575" b="1" dirty="0">
              <a:solidFill>
                <a:schemeClr val="bg1"/>
              </a:solidFill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FC951686-454B-4209-8868-6B44F5C85C88}"/>
              </a:ext>
            </a:extLst>
          </p:cNvPr>
          <p:cNvSpPr/>
          <p:nvPr/>
        </p:nvSpPr>
        <p:spPr>
          <a:xfrm>
            <a:off x="2386013" y="1539479"/>
            <a:ext cx="3608785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3233">
              <a:defRPr/>
            </a:pPr>
            <a:r>
              <a:rPr lang="pt-BR" sz="1350" b="1" dirty="0">
                <a:solidFill>
                  <a:srgbClr val="083660"/>
                </a:solidFill>
              </a:rPr>
              <a:t>PROCESSOS DE NEGÓCIO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8981D406-CF1D-4589-8016-3D61E3786860}"/>
              </a:ext>
            </a:extLst>
          </p:cNvPr>
          <p:cNvSpPr/>
          <p:nvPr/>
        </p:nvSpPr>
        <p:spPr>
          <a:xfrm>
            <a:off x="8015288" y="2538413"/>
            <a:ext cx="104894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3233">
              <a:defRPr/>
            </a:pPr>
            <a:r>
              <a:rPr lang="pt-BR" sz="1425" b="1" dirty="0">
                <a:solidFill>
                  <a:srgbClr val="083660"/>
                </a:solidFill>
              </a:rPr>
              <a:t>Sociedade/ Clientes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6905481E-66D8-4905-980C-EC6F36994900}"/>
              </a:ext>
            </a:extLst>
          </p:cNvPr>
          <p:cNvSpPr/>
          <p:nvPr/>
        </p:nvSpPr>
        <p:spPr>
          <a:xfrm>
            <a:off x="119063" y="1370410"/>
            <a:ext cx="925116" cy="2725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3233">
              <a:defRPr/>
            </a:pPr>
            <a:endParaRPr lang="pt-BR" sz="2400" dirty="0"/>
          </a:p>
        </p:txBody>
      </p:sp>
      <p:sp>
        <p:nvSpPr>
          <p:cNvPr id="49" name="Pentágono 48">
            <a:extLst>
              <a:ext uri="{FF2B5EF4-FFF2-40B4-BE49-F238E27FC236}">
                <a16:creationId xmlns:a16="http://schemas.microsoft.com/office/drawing/2014/main" id="{5269F08D-9721-4EF7-8F08-92C532AD32BE}"/>
              </a:ext>
            </a:extLst>
          </p:cNvPr>
          <p:cNvSpPr/>
          <p:nvPr/>
        </p:nvSpPr>
        <p:spPr>
          <a:xfrm>
            <a:off x="1189435" y="2811066"/>
            <a:ext cx="6324600" cy="432197"/>
          </a:xfrm>
          <a:prstGeom prst="homePlate">
            <a:avLst>
              <a:gd name="adj" fmla="val 16966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0" rIns="68579" bIns="0" anchor="ctr" anchorCtr="1"/>
          <a:lstStyle/>
          <a:p>
            <a:pPr defTabSz="913233">
              <a:defRPr/>
            </a:pPr>
            <a:r>
              <a:rPr lang="pt-BR" sz="1575" b="1" dirty="0">
                <a:solidFill>
                  <a:schemeClr val="bg1"/>
                </a:solidFill>
              </a:rPr>
              <a:t>Ensino, Capacitação, Formação</a:t>
            </a:r>
            <a:endParaRPr lang="en-US" sz="1575" b="1" dirty="0">
              <a:solidFill>
                <a:schemeClr val="bg1"/>
              </a:solidFill>
            </a:endParaRPr>
          </a:p>
        </p:txBody>
      </p:sp>
      <p:grpSp>
        <p:nvGrpSpPr>
          <p:cNvPr id="21516" name="Grupo 79">
            <a:extLst>
              <a:ext uri="{FF2B5EF4-FFF2-40B4-BE49-F238E27FC236}">
                <a16:creationId xmlns:a16="http://schemas.microsoft.com/office/drawing/2014/main" id="{F60F956C-E345-45A4-A9D7-A8ECD996CD22}"/>
              </a:ext>
            </a:extLst>
          </p:cNvPr>
          <p:cNvGrpSpPr>
            <a:grpSpLocks/>
          </p:cNvGrpSpPr>
          <p:nvPr/>
        </p:nvGrpSpPr>
        <p:grpSpPr bwMode="auto">
          <a:xfrm>
            <a:off x="23812" y="2556273"/>
            <a:ext cx="1042988" cy="354806"/>
            <a:chOff x="192832" y="1698903"/>
            <a:chExt cx="850993" cy="354548"/>
          </a:xfrm>
        </p:grpSpPr>
        <p:sp>
          <p:nvSpPr>
            <p:cNvPr id="50" name="Rectangle 156">
              <a:extLst>
                <a:ext uri="{FF2B5EF4-FFF2-40B4-BE49-F238E27FC236}">
                  <a16:creationId xmlns:a16="http://schemas.microsoft.com/office/drawing/2014/main" id="{F6CFCE2A-49C8-4767-B714-0F993C813CE5}"/>
                </a:ext>
              </a:extLst>
            </p:cNvPr>
            <p:cNvSpPr/>
            <p:nvPr/>
          </p:nvSpPr>
          <p:spPr bwMode="auto">
            <a:xfrm>
              <a:off x="192832" y="1946373"/>
              <a:ext cx="611044" cy="107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913233">
                <a:defRPr/>
              </a:pPr>
              <a:r>
                <a:rPr lang="pt-BR" sz="1200" b="1" dirty="0">
                  <a:solidFill>
                    <a:srgbClr val="072F52"/>
                  </a:solidFill>
                </a:rPr>
                <a:t>Demandas</a:t>
              </a:r>
              <a:endParaRPr lang="pt-BR" sz="975" b="1" dirty="0">
                <a:solidFill>
                  <a:srgbClr val="072F52"/>
                </a:solidFill>
              </a:endParaRPr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E0C6972A-2293-4720-B40D-A25BC0B28246}"/>
                </a:ext>
              </a:extLst>
            </p:cNvPr>
            <p:cNvSpPr/>
            <p:nvPr/>
          </p:nvSpPr>
          <p:spPr>
            <a:xfrm>
              <a:off x="192832" y="1698903"/>
              <a:ext cx="618816" cy="1213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defTabSz="913233">
                <a:defRPr/>
              </a:pPr>
              <a:r>
                <a:rPr lang="pt-BR" sz="1200" b="1" dirty="0">
                  <a:solidFill>
                    <a:srgbClr val="072F52"/>
                  </a:solidFill>
                </a:rPr>
                <a:t>Tendências</a:t>
              </a:r>
              <a:endParaRPr lang="pt-BR" sz="975" b="1" dirty="0">
                <a:solidFill>
                  <a:srgbClr val="072F52"/>
                </a:solidFill>
              </a:endParaRPr>
            </a:p>
          </p:txBody>
        </p:sp>
        <p:cxnSp>
          <p:nvCxnSpPr>
            <p:cNvPr id="63" name="Conector angulado 62">
              <a:extLst>
                <a:ext uri="{FF2B5EF4-FFF2-40B4-BE49-F238E27FC236}">
                  <a16:creationId xmlns:a16="http://schemas.microsoft.com/office/drawing/2014/main" id="{124AEBD6-25DF-457D-BFC4-F1F84B4423C2}"/>
                </a:ext>
              </a:extLst>
            </p:cNvPr>
            <p:cNvCxnSpPr>
              <a:stCxn id="50" idx="3"/>
              <a:endCxn id="47" idx="3"/>
            </p:cNvCxnSpPr>
            <p:nvPr/>
          </p:nvCxnSpPr>
          <p:spPr>
            <a:xfrm flipV="1">
              <a:off x="803876" y="1874987"/>
              <a:ext cx="239949" cy="124924"/>
            </a:xfrm>
            <a:prstGeom prst="bentConnector3">
              <a:avLst>
                <a:gd name="adj1" fmla="val 33407"/>
              </a:avLst>
            </a:prstGeom>
            <a:ln>
              <a:solidFill>
                <a:srgbClr val="072F5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angulado 63">
              <a:extLst>
                <a:ext uri="{FF2B5EF4-FFF2-40B4-BE49-F238E27FC236}">
                  <a16:creationId xmlns:a16="http://schemas.microsoft.com/office/drawing/2014/main" id="{7B836EF1-7589-46A0-9F00-584073D457E7}"/>
                </a:ext>
              </a:extLst>
            </p:cNvPr>
            <p:cNvCxnSpPr>
              <a:stCxn id="60" idx="3"/>
              <a:endCxn id="47" idx="3"/>
            </p:cNvCxnSpPr>
            <p:nvPr/>
          </p:nvCxnSpPr>
          <p:spPr>
            <a:xfrm>
              <a:off x="811648" y="1760770"/>
              <a:ext cx="232177" cy="114217"/>
            </a:xfrm>
            <a:prstGeom prst="bentConnector3">
              <a:avLst>
                <a:gd name="adj1" fmla="val 32060"/>
              </a:avLst>
            </a:prstGeom>
            <a:ln>
              <a:solidFill>
                <a:srgbClr val="072F5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Pentágono 36">
            <a:extLst>
              <a:ext uri="{FF2B5EF4-FFF2-40B4-BE49-F238E27FC236}">
                <a16:creationId xmlns:a16="http://schemas.microsoft.com/office/drawing/2014/main" id="{95369366-AB57-4D17-B401-082CF57EE3A9}"/>
              </a:ext>
            </a:extLst>
          </p:cNvPr>
          <p:cNvSpPr/>
          <p:nvPr/>
        </p:nvSpPr>
        <p:spPr>
          <a:xfrm>
            <a:off x="1189435" y="3311128"/>
            <a:ext cx="6324600" cy="433388"/>
          </a:xfrm>
          <a:prstGeom prst="homePlate">
            <a:avLst>
              <a:gd name="adj" fmla="val 16966"/>
            </a:avLst>
          </a:prstGeom>
          <a:solidFill>
            <a:srgbClr val="F05804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0" rIns="68579" bIns="0" anchor="ctr" anchorCtr="1"/>
          <a:lstStyle/>
          <a:p>
            <a:pPr defTabSz="913233">
              <a:defRPr/>
            </a:pPr>
            <a:r>
              <a:rPr lang="pt-BR" sz="1575" b="1" dirty="0">
                <a:solidFill>
                  <a:schemeClr val="bg1"/>
                </a:solidFill>
              </a:rPr>
              <a:t>Produção de Animais de Laboratório e Insumos Biológicos</a:t>
            </a:r>
            <a:endParaRPr lang="en-US" sz="1575" b="1" dirty="0">
              <a:solidFill>
                <a:schemeClr val="bg1"/>
              </a:solidFill>
            </a:endParaRPr>
          </a:p>
        </p:txBody>
      </p:sp>
      <p:sp>
        <p:nvSpPr>
          <p:cNvPr id="38" name="AutoShape 20">
            <a:extLst>
              <a:ext uri="{FF2B5EF4-FFF2-40B4-BE49-F238E27FC236}">
                <a16:creationId xmlns:a16="http://schemas.microsoft.com/office/drawing/2014/main" id="{B55F207B-1589-46A5-8729-3F9768743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435" y="5349478"/>
            <a:ext cx="900113" cy="432197"/>
          </a:xfrm>
          <a:prstGeom prst="rect">
            <a:avLst/>
          </a:prstGeom>
          <a:solidFill>
            <a:srgbClr val="88E17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defTabSz="913233">
              <a:defRPr/>
            </a:pPr>
            <a:r>
              <a:rPr lang="pt-BR" sz="1050" b="1" dirty="0">
                <a:solidFill>
                  <a:schemeClr val="tx1"/>
                </a:solidFill>
              </a:rPr>
              <a:t>Gestão de Processos</a:t>
            </a:r>
          </a:p>
        </p:txBody>
      </p:sp>
      <p:sp>
        <p:nvSpPr>
          <p:cNvPr id="39" name="AutoShape 20">
            <a:extLst>
              <a:ext uri="{FF2B5EF4-FFF2-40B4-BE49-F238E27FC236}">
                <a16:creationId xmlns:a16="http://schemas.microsoft.com/office/drawing/2014/main" id="{47CCB6AD-EAF3-46B9-9CBC-3A6AAF561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9604" y="4851798"/>
            <a:ext cx="1116806" cy="431006"/>
          </a:xfrm>
          <a:prstGeom prst="rect">
            <a:avLst/>
          </a:prstGeom>
          <a:solidFill>
            <a:srgbClr val="88E17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defTabSz="913233">
              <a:defRPr/>
            </a:pPr>
            <a:r>
              <a:rPr lang="pt-BR" sz="1050" b="1" dirty="0">
                <a:solidFill>
                  <a:schemeClr val="tx1"/>
                </a:solidFill>
              </a:rPr>
              <a:t>Gestão Administrativa e de Infraestrutura</a:t>
            </a:r>
          </a:p>
        </p:txBody>
      </p:sp>
      <p:sp>
        <p:nvSpPr>
          <p:cNvPr id="40" name="AutoShape 20">
            <a:extLst>
              <a:ext uri="{FF2B5EF4-FFF2-40B4-BE49-F238E27FC236}">
                <a16:creationId xmlns:a16="http://schemas.microsoft.com/office/drawing/2014/main" id="{29F02AAE-937E-4F01-82CA-67D66FC3C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6110" y="4362451"/>
            <a:ext cx="1128713" cy="432197"/>
          </a:xfrm>
          <a:prstGeom prst="rect">
            <a:avLst/>
          </a:prstGeom>
          <a:solidFill>
            <a:srgbClr val="88E17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defTabSz="913233">
              <a:defRPr/>
            </a:pPr>
            <a:r>
              <a:rPr lang="pt-BR" sz="1050" b="1" dirty="0">
                <a:solidFill>
                  <a:schemeClr val="tx1"/>
                </a:solidFill>
              </a:rPr>
              <a:t>Gestão de Portfólio de Projetos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42" name="AutoShape 20">
            <a:extLst>
              <a:ext uri="{FF2B5EF4-FFF2-40B4-BE49-F238E27FC236}">
                <a16:creationId xmlns:a16="http://schemas.microsoft.com/office/drawing/2014/main" id="{BD2E6DE7-AF9C-452D-89E9-CE1E14BD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435" y="4362451"/>
            <a:ext cx="1115615" cy="432197"/>
          </a:xfrm>
          <a:prstGeom prst="rect">
            <a:avLst/>
          </a:prstGeom>
          <a:solidFill>
            <a:srgbClr val="88E17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defTabSz="913233">
              <a:defRPr/>
            </a:pPr>
            <a:r>
              <a:rPr lang="pt-BR" sz="1050" b="1" dirty="0">
                <a:solidFill>
                  <a:schemeClr val="tx1"/>
                </a:solidFill>
              </a:rPr>
              <a:t>Governança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51" name="AutoShape 20">
            <a:extLst>
              <a:ext uri="{FF2B5EF4-FFF2-40B4-BE49-F238E27FC236}">
                <a16:creationId xmlns:a16="http://schemas.microsoft.com/office/drawing/2014/main" id="{1BB6F14A-94B6-4569-804B-4CD5CE5FC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092" y="4362451"/>
            <a:ext cx="1116806" cy="432197"/>
          </a:xfrm>
          <a:prstGeom prst="rect">
            <a:avLst/>
          </a:prstGeom>
          <a:solidFill>
            <a:srgbClr val="88E17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defTabSz="913233">
              <a:defRPr/>
            </a:pPr>
            <a:r>
              <a:rPr lang="pt-BR" sz="1050" b="1" dirty="0">
                <a:solidFill>
                  <a:schemeClr val="tx1"/>
                </a:solidFill>
              </a:rPr>
              <a:t>Gestão da Estratégia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52" name="AutoShape 20">
            <a:extLst>
              <a:ext uri="{FF2B5EF4-FFF2-40B4-BE49-F238E27FC236}">
                <a16:creationId xmlns:a16="http://schemas.microsoft.com/office/drawing/2014/main" id="{158768B5-0DBC-4242-B4E9-65E14FB66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435" y="4872038"/>
            <a:ext cx="1115615" cy="432197"/>
          </a:xfrm>
          <a:prstGeom prst="rect">
            <a:avLst/>
          </a:prstGeom>
          <a:solidFill>
            <a:srgbClr val="88E17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defTabSz="913233">
              <a:defRPr/>
            </a:pPr>
            <a:r>
              <a:rPr lang="pt-BR" sz="1050" b="1" dirty="0">
                <a:solidFill>
                  <a:schemeClr val="tx1"/>
                </a:solidFill>
              </a:rPr>
              <a:t>Gestão Estratégica de Pessoas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53" name="AutoShape 20">
            <a:extLst>
              <a:ext uri="{FF2B5EF4-FFF2-40B4-BE49-F238E27FC236}">
                <a16:creationId xmlns:a16="http://schemas.microsoft.com/office/drawing/2014/main" id="{9FC05FFB-9340-437B-BB6E-D6EDEA730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6297" y="5349478"/>
            <a:ext cx="900113" cy="432197"/>
          </a:xfrm>
          <a:prstGeom prst="rect">
            <a:avLst/>
          </a:prstGeom>
          <a:solidFill>
            <a:srgbClr val="88E17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defTabSz="913233">
              <a:defRPr/>
            </a:pPr>
            <a:r>
              <a:rPr lang="pt-BR" sz="1050" b="1" dirty="0">
                <a:solidFill>
                  <a:schemeClr val="tx1"/>
                </a:solidFill>
              </a:rPr>
              <a:t>Gestão de Parcerias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54" name="AutoShape 20">
            <a:extLst>
              <a:ext uri="{FF2B5EF4-FFF2-40B4-BE49-F238E27FC236}">
                <a16:creationId xmlns:a16="http://schemas.microsoft.com/office/drawing/2014/main" id="{CBDF2A17-3AF3-413E-B691-C167011E9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967" y="4858941"/>
            <a:ext cx="1116806" cy="432197"/>
          </a:xfrm>
          <a:prstGeom prst="rect">
            <a:avLst/>
          </a:prstGeom>
          <a:solidFill>
            <a:srgbClr val="88E17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9" tIns="0" rIns="35999" bIns="0" anchor="ctr" anchorCtr="1"/>
          <a:lstStyle/>
          <a:p>
            <a:pPr algn="ctr" defTabSz="913233">
              <a:defRPr/>
            </a:pPr>
            <a:r>
              <a:rPr lang="pt-BR" sz="1050" b="1" dirty="0">
                <a:solidFill>
                  <a:schemeClr val="tx1"/>
                </a:solidFill>
              </a:rPr>
              <a:t>Planejamento de Atividades e Orçamento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55" name="AutoShape 20">
            <a:extLst>
              <a:ext uri="{FF2B5EF4-FFF2-40B4-BE49-F238E27FC236}">
                <a16:creationId xmlns:a16="http://schemas.microsoft.com/office/drawing/2014/main" id="{88827AD4-9D39-4381-B545-0963758C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760" y="5349478"/>
            <a:ext cx="900113" cy="432197"/>
          </a:xfrm>
          <a:prstGeom prst="rect">
            <a:avLst/>
          </a:prstGeom>
          <a:solidFill>
            <a:srgbClr val="88E17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defTabSz="913233">
              <a:defRPr/>
            </a:pPr>
            <a:r>
              <a:rPr lang="pt-BR" sz="1050" b="1" dirty="0">
                <a:solidFill>
                  <a:schemeClr val="tx1"/>
                </a:solidFill>
              </a:rPr>
              <a:t>Gestão de TIC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56" name="AutoShape 20">
            <a:extLst>
              <a:ext uri="{FF2B5EF4-FFF2-40B4-BE49-F238E27FC236}">
                <a16:creationId xmlns:a16="http://schemas.microsoft.com/office/drawing/2014/main" id="{A3274656-F705-4368-BA2B-B2745EB3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710" y="4858941"/>
            <a:ext cx="1115615" cy="432197"/>
          </a:xfrm>
          <a:prstGeom prst="rect">
            <a:avLst/>
          </a:prstGeom>
          <a:solidFill>
            <a:srgbClr val="88E17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defTabSz="913233">
              <a:defRPr/>
            </a:pPr>
            <a:r>
              <a:rPr lang="pt-BR" sz="1050" b="1" dirty="0">
                <a:solidFill>
                  <a:schemeClr val="tx1"/>
                </a:solidFill>
              </a:rPr>
              <a:t>Gestão do Conhecimento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57" name="AutoShape 20">
            <a:extLst>
              <a:ext uri="{FF2B5EF4-FFF2-40B4-BE49-F238E27FC236}">
                <a16:creationId xmlns:a16="http://schemas.microsoft.com/office/drawing/2014/main" id="{B908581F-33E8-4E42-A33B-EEB86A04B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9703" y="5349478"/>
            <a:ext cx="900113" cy="432197"/>
          </a:xfrm>
          <a:prstGeom prst="rect">
            <a:avLst/>
          </a:prstGeom>
          <a:solidFill>
            <a:srgbClr val="88E17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defTabSz="913233">
              <a:defRPr/>
            </a:pPr>
            <a:r>
              <a:rPr lang="pt-BR" sz="1050" b="1" dirty="0">
                <a:solidFill>
                  <a:schemeClr val="tx1"/>
                </a:solidFill>
              </a:rPr>
              <a:t>Gestão de Suprimentos</a:t>
            </a: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2FAEDECD-490E-46F1-930B-D2FBE1CE8FB0}"/>
              </a:ext>
            </a:extLst>
          </p:cNvPr>
          <p:cNvSpPr/>
          <p:nvPr/>
        </p:nvSpPr>
        <p:spPr>
          <a:xfrm>
            <a:off x="2515791" y="4015979"/>
            <a:ext cx="3607594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3233">
              <a:defRPr/>
            </a:pPr>
            <a:r>
              <a:rPr lang="pt-BR" sz="1575" b="1" dirty="0">
                <a:solidFill>
                  <a:srgbClr val="083660"/>
                </a:solidFill>
              </a:rPr>
              <a:t>PROCESSOS DE APOIO</a:t>
            </a:r>
          </a:p>
        </p:txBody>
      </p:sp>
      <p:sp>
        <p:nvSpPr>
          <p:cNvPr id="59" name="AutoShape 20">
            <a:extLst>
              <a:ext uri="{FF2B5EF4-FFF2-40B4-BE49-F238E27FC236}">
                <a16:creationId xmlns:a16="http://schemas.microsoft.com/office/drawing/2014/main" id="{422FBF14-CFD9-4D1D-BD6A-27E5EDC33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4362451"/>
            <a:ext cx="1115616" cy="432197"/>
          </a:xfrm>
          <a:prstGeom prst="rect">
            <a:avLst/>
          </a:prstGeom>
          <a:solidFill>
            <a:srgbClr val="88E17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defTabSz="913233">
              <a:defRPr/>
            </a:pPr>
            <a:r>
              <a:rPr lang="pt-BR" sz="1050" b="1" dirty="0">
                <a:solidFill>
                  <a:schemeClr val="tx1"/>
                </a:solidFill>
              </a:rPr>
              <a:t>Marketing &amp; Comunicação</a:t>
            </a:r>
          </a:p>
        </p:txBody>
      </p:sp>
      <p:sp>
        <p:nvSpPr>
          <p:cNvPr id="61" name="AutoShape 20">
            <a:extLst>
              <a:ext uri="{FF2B5EF4-FFF2-40B4-BE49-F238E27FC236}">
                <a16:creationId xmlns:a16="http://schemas.microsoft.com/office/drawing/2014/main" id="{A2D57473-1EAC-489C-83D6-2495CECC3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923" y="4858941"/>
            <a:ext cx="1234678" cy="432197"/>
          </a:xfrm>
          <a:prstGeom prst="rect">
            <a:avLst/>
          </a:prstGeom>
          <a:solidFill>
            <a:srgbClr val="88E17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defTabSz="913233">
              <a:defRPr/>
            </a:pPr>
            <a:r>
              <a:rPr lang="pt-BR" sz="1050" b="1" dirty="0">
                <a:solidFill>
                  <a:schemeClr val="tx1"/>
                </a:solidFill>
              </a:rPr>
              <a:t>Gestão integrada da Qualidade, Segurança e Ambiente</a:t>
            </a:r>
          </a:p>
        </p:txBody>
      </p:sp>
      <p:sp>
        <p:nvSpPr>
          <p:cNvPr id="62" name="AutoShape 20">
            <a:extLst>
              <a:ext uri="{FF2B5EF4-FFF2-40B4-BE49-F238E27FC236}">
                <a16:creationId xmlns:a16="http://schemas.microsoft.com/office/drawing/2014/main" id="{AB5DF825-A43E-4244-89A1-608A46D01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4362451"/>
            <a:ext cx="1075135" cy="432197"/>
          </a:xfrm>
          <a:prstGeom prst="rect">
            <a:avLst/>
          </a:prstGeom>
          <a:solidFill>
            <a:srgbClr val="88E17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defTabSz="913233">
              <a:defRPr/>
            </a:pPr>
            <a:r>
              <a:rPr lang="pt-BR" sz="1050" b="1" dirty="0">
                <a:solidFill>
                  <a:schemeClr val="tx1"/>
                </a:solidFill>
              </a:rPr>
              <a:t>Gestão de Negócios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65" name="AutoShape 20">
            <a:extLst>
              <a:ext uri="{FF2B5EF4-FFF2-40B4-BE49-F238E27FC236}">
                <a16:creationId xmlns:a16="http://schemas.microsoft.com/office/drawing/2014/main" id="{175D9B8F-F898-42E3-8B94-761B9390E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1162" y="5349478"/>
            <a:ext cx="900113" cy="432197"/>
          </a:xfrm>
          <a:prstGeom prst="rect">
            <a:avLst/>
          </a:prstGeom>
          <a:solidFill>
            <a:srgbClr val="88E17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9" tIns="0" rIns="35999" bIns="0" anchor="ctr" anchorCtr="1"/>
          <a:lstStyle/>
          <a:p>
            <a:pPr algn="ctr" defTabSz="913233">
              <a:defRPr/>
            </a:pPr>
            <a:r>
              <a:rPr lang="pt-BR" sz="1050" b="1" dirty="0">
                <a:solidFill>
                  <a:schemeClr val="tx1"/>
                </a:solidFill>
              </a:rPr>
              <a:t>Biobanco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66" name="AutoShape 20">
            <a:extLst>
              <a:ext uri="{FF2B5EF4-FFF2-40B4-BE49-F238E27FC236}">
                <a16:creationId xmlns:a16="http://schemas.microsoft.com/office/drawing/2014/main" id="{8A18152C-8B46-48C2-B130-66597DC91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837" y="5349478"/>
            <a:ext cx="900113" cy="432197"/>
          </a:xfrm>
          <a:prstGeom prst="rect">
            <a:avLst/>
          </a:prstGeom>
          <a:solidFill>
            <a:srgbClr val="88E17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9" tIns="0" rIns="35999" bIns="0" anchor="ctr" anchorCtr="1"/>
          <a:lstStyle/>
          <a:p>
            <a:pPr algn="ctr" defTabSz="913233">
              <a:defRPr/>
            </a:pPr>
            <a:r>
              <a:rPr lang="pt-BR" sz="1050" b="1" dirty="0">
                <a:solidFill>
                  <a:schemeClr val="tx1"/>
                </a:solidFill>
              </a:rPr>
              <a:t>Gestão Financeira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87093BE-D64B-432F-AD49-F89A3CAFBF55}"/>
              </a:ext>
            </a:extLst>
          </p:cNvPr>
          <p:cNvSpPr/>
          <p:nvPr/>
        </p:nvSpPr>
        <p:spPr>
          <a:xfrm>
            <a:off x="1066800" y="2311004"/>
            <a:ext cx="6663929" cy="3929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8756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81DEC-CF99-4118-BAE1-81549E287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61955"/>
            <a:ext cx="7848600" cy="7921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spc="-150" dirty="0">
                <a:solidFill>
                  <a:schemeClr val="tx2">
                    <a:lumMod val="75000"/>
                  </a:schemeClr>
                </a:solidFill>
              </a:rPr>
              <a:t>ATUAÇÃO EM PESQUISAS CIENTÍFICAS</a:t>
            </a:r>
          </a:p>
        </p:txBody>
      </p:sp>
      <p:sp>
        <p:nvSpPr>
          <p:cNvPr id="5123" name="CaixaDeTexto 5">
            <a:extLst>
              <a:ext uri="{FF2B5EF4-FFF2-40B4-BE49-F238E27FC236}">
                <a16:creationId xmlns:a16="http://schemas.microsoft.com/office/drawing/2014/main" id="{EEEC87EC-AE8D-4496-B95D-81A08A6F1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14625"/>
            <a:ext cx="23050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pt-BR" altLang="pt-BR" sz="2400" b="1">
                <a:solidFill>
                  <a:srgbClr val="009245"/>
                </a:solidFill>
                <a:latin typeface="Calibri" panose="020F0502020204030204" pitchFamily="34" charset="0"/>
              </a:rPr>
              <a:t>Saúde e meio ambiente</a:t>
            </a:r>
          </a:p>
          <a:p>
            <a:pPr eaLnBrk="1" hangingPunct="1">
              <a:lnSpc>
                <a:spcPts val="1700"/>
              </a:lnSpc>
            </a:pPr>
            <a:r>
              <a:rPr lang="pt-BR" altLang="pt-BR" sz="1600">
                <a:latin typeface="Calibri" panose="020F0502020204030204" pitchFamily="34" charset="0"/>
                <a:cs typeface="Times New Roman" panose="02020603050405020304" pitchFamily="18" charset="0"/>
              </a:rPr>
              <a:t>em populações expostas ao risco de poluentes na Amazônia e outros ecossistemas</a:t>
            </a:r>
            <a:endParaRPr lang="pt-BR" altLang="pt-BR" sz="1600" b="1">
              <a:solidFill>
                <a:srgbClr val="009245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2300"/>
              </a:lnSpc>
            </a:pPr>
            <a:endParaRPr lang="pt-BR" altLang="pt-BR" sz="2400" b="1">
              <a:solidFill>
                <a:srgbClr val="009245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CaixaDeTexto 26">
            <a:extLst>
              <a:ext uri="{FF2B5EF4-FFF2-40B4-BE49-F238E27FC236}">
                <a16:creationId xmlns:a16="http://schemas.microsoft.com/office/drawing/2014/main" id="{7FEBB7F3-FCE8-4C86-B80D-A2B1AEEA7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852738"/>
            <a:ext cx="2232025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pt-BR" altLang="pt-BR" sz="2400" b="1">
                <a:solidFill>
                  <a:srgbClr val="009245"/>
                </a:solidFill>
                <a:latin typeface="Calibri" panose="020F0502020204030204" pitchFamily="34" charset="0"/>
              </a:rPr>
              <a:t>Doenças de veiculação hídrica</a:t>
            </a:r>
          </a:p>
          <a:p>
            <a:pPr eaLnBrk="1" hangingPunct="1">
              <a:lnSpc>
                <a:spcPts val="1700"/>
              </a:lnSpc>
            </a:pPr>
            <a:r>
              <a:rPr lang="pt-BR" altLang="pt-BR" sz="1600">
                <a:latin typeface="Calibri" panose="020F0502020204030204" pitchFamily="34" charset="0"/>
                <a:cs typeface="Times New Roman" panose="02020603050405020304" pitchFamily="18" charset="0"/>
              </a:rPr>
              <a:t>e a qualidade da água</a:t>
            </a:r>
            <a:endParaRPr lang="pt-BR" altLang="pt-BR" sz="2400" b="1">
              <a:solidFill>
                <a:srgbClr val="009245"/>
              </a:solidFill>
              <a:latin typeface="Calibri" panose="020F0502020204030204" pitchFamily="34" charset="0"/>
            </a:endParaRPr>
          </a:p>
        </p:txBody>
      </p:sp>
      <p:sp>
        <p:nvSpPr>
          <p:cNvPr id="5125" name="CaixaDeTexto 28">
            <a:extLst>
              <a:ext uri="{FF2B5EF4-FFF2-40B4-BE49-F238E27FC236}">
                <a16:creationId xmlns:a16="http://schemas.microsoft.com/office/drawing/2014/main" id="{634132AB-4493-4A67-8312-5B1652EE0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28892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pt-BR" altLang="pt-BR" sz="2400" b="1">
                <a:solidFill>
                  <a:srgbClr val="009245"/>
                </a:solidFill>
                <a:latin typeface="Calibri" panose="020F0502020204030204" pitchFamily="34" charset="0"/>
              </a:rPr>
              <a:t>Vigilância em saúde das síndromes</a:t>
            </a:r>
          </a:p>
          <a:p>
            <a:pPr eaLnBrk="1" hangingPunct="1">
              <a:lnSpc>
                <a:spcPts val="1700"/>
              </a:lnSpc>
            </a:pPr>
            <a:r>
              <a:rPr lang="pt-BR" altLang="pt-BR" sz="1600">
                <a:latin typeface="Calibri" panose="020F0502020204030204" pitchFamily="34" charset="0"/>
                <a:cs typeface="Times New Roman" panose="02020603050405020304" pitchFamily="18" charset="0"/>
              </a:rPr>
              <a:t>hemorrágicas, ictéricas, </a:t>
            </a:r>
          </a:p>
          <a:p>
            <a:pPr eaLnBrk="1" hangingPunct="1">
              <a:lnSpc>
                <a:spcPts val="1700"/>
              </a:lnSpc>
            </a:pPr>
            <a:r>
              <a:rPr lang="pt-BR" altLang="pt-BR" sz="1600">
                <a:latin typeface="Calibri" panose="020F0502020204030204" pitchFamily="34" charset="0"/>
                <a:cs typeface="Times New Roman" panose="02020603050405020304" pitchFamily="18" charset="0"/>
              </a:rPr>
              <a:t>diarréicas, respiratórias e exantemáticas</a:t>
            </a:r>
            <a:endParaRPr lang="pt-BR" altLang="pt-BR" sz="2400" b="1">
              <a:solidFill>
                <a:srgbClr val="009245"/>
              </a:solidFill>
              <a:latin typeface="Calibri" panose="020F0502020204030204" pitchFamily="34" charset="0"/>
            </a:endParaRPr>
          </a:p>
        </p:txBody>
      </p:sp>
      <p:sp>
        <p:nvSpPr>
          <p:cNvPr id="5126" name="CaixaDeTexto 29">
            <a:extLst>
              <a:ext uri="{FF2B5EF4-FFF2-40B4-BE49-F238E27FC236}">
                <a16:creationId xmlns:a16="http://schemas.microsoft.com/office/drawing/2014/main" id="{BB0E30B2-804C-44C2-980C-11518EC16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2840038"/>
            <a:ext cx="285750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pt-BR" altLang="pt-BR" sz="2400" b="1">
                <a:solidFill>
                  <a:srgbClr val="009245"/>
                </a:solidFill>
                <a:latin typeface="Calibri" panose="020F0502020204030204" pitchFamily="34" charset="0"/>
              </a:rPr>
              <a:t>Doenças virais e parasitárias transmitidas por vetores</a:t>
            </a:r>
          </a:p>
          <a:p>
            <a:pPr eaLnBrk="1" hangingPunct="1">
              <a:lnSpc>
                <a:spcPts val="1700"/>
              </a:lnSpc>
            </a:pPr>
            <a:r>
              <a:rPr lang="pt-BR" altLang="pt-BR" sz="1600">
                <a:latin typeface="Calibri" panose="020F0502020204030204" pitchFamily="34" charset="0"/>
                <a:cs typeface="Times New Roman" panose="02020603050405020304" pitchFamily="18" charset="0"/>
              </a:rPr>
              <a:t>ênfase em arboviroses, malária, </a:t>
            </a:r>
          </a:p>
          <a:p>
            <a:pPr eaLnBrk="1" hangingPunct="1">
              <a:lnSpc>
                <a:spcPts val="1700"/>
              </a:lnSpc>
            </a:pPr>
            <a:r>
              <a:rPr lang="pt-BR" altLang="pt-BR" sz="1600">
                <a:latin typeface="Calibri" panose="020F0502020204030204" pitchFamily="34" charset="0"/>
                <a:cs typeface="Times New Roman" panose="02020603050405020304" pitchFamily="18" charset="0"/>
              </a:rPr>
              <a:t>leishmanioses e doença de Chagas</a:t>
            </a:r>
            <a:endParaRPr lang="pt-BR" altLang="pt-BR" sz="2400" b="1">
              <a:solidFill>
                <a:srgbClr val="009245"/>
              </a:solidFill>
              <a:latin typeface="Calibri" panose="020F0502020204030204" pitchFamily="34" charset="0"/>
            </a:endParaRPr>
          </a:p>
        </p:txBody>
      </p:sp>
      <p:sp>
        <p:nvSpPr>
          <p:cNvPr id="5127" name="CaixaDeTexto 30">
            <a:extLst>
              <a:ext uri="{FF2B5EF4-FFF2-40B4-BE49-F238E27FC236}">
                <a16:creationId xmlns:a16="http://schemas.microsoft.com/office/drawing/2014/main" id="{88341AB9-78D2-459C-806C-27B8787E5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5373688"/>
            <a:ext cx="22320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pt-BR" altLang="pt-BR" sz="2400" b="1">
                <a:solidFill>
                  <a:srgbClr val="009245"/>
                </a:solidFill>
                <a:latin typeface="Calibri" panose="020F0502020204030204" pitchFamily="34" charset="0"/>
              </a:rPr>
              <a:t>Novas vacinas</a:t>
            </a:r>
          </a:p>
          <a:p>
            <a:pPr eaLnBrk="1" hangingPunct="1">
              <a:lnSpc>
                <a:spcPts val="1700"/>
              </a:lnSpc>
            </a:pPr>
            <a:r>
              <a:rPr lang="pt-BR" altLang="pt-BR" sz="1600">
                <a:latin typeface="Calibri" panose="020F0502020204030204" pitchFamily="34" charset="0"/>
                <a:cs typeface="Times New Roman" panose="02020603050405020304" pitchFamily="18" charset="0"/>
              </a:rPr>
              <a:t>e novas estratégias de vacinação para a saúde pública</a:t>
            </a:r>
            <a:endParaRPr lang="pt-BR" altLang="pt-BR" sz="2400" b="1">
              <a:solidFill>
                <a:srgbClr val="009245"/>
              </a:solidFill>
              <a:latin typeface="Calibri" panose="020F0502020204030204" pitchFamily="34" charset="0"/>
            </a:endParaRPr>
          </a:p>
        </p:txBody>
      </p:sp>
      <p:pic>
        <p:nvPicPr>
          <p:cNvPr id="5128" name="Imagem 38">
            <a:extLst>
              <a:ext uri="{FF2B5EF4-FFF2-40B4-BE49-F238E27FC236}">
                <a16:creationId xmlns:a16="http://schemas.microsoft.com/office/drawing/2014/main" id="{1FE3B850-31A8-42DB-A223-36EA32F14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73238"/>
            <a:ext cx="15843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Imagem 39">
            <a:extLst>
              <a:ext uri="{FF2B5EF4-FFF2-40B4-BE49-F238E27FC236}">
                <a16:creationId xmlns:a16="http://schemas.microsoft.com/office/drawing/2014/main" id="{7AE69FC7-3C0D-4AA1-8849-377949ADB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43063"/>
            <a:ext cx="15811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Imagem 40">
            <a:extLst>
              <a:ext uri="{FF2B5EF4-FFF2-40B4-BE49-F238E27FC236}">
                <a16:creationId xmlns:a16="http://schemas.microsoft.com/office/drawing/2014/main" id="{7539D783-BB77-4990-BFC7-845DF03A3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292600"/>
            <a:ext cx="16446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Imagem 41">
            <a:extLst>
              <a:ext uri="{FF2B5EF4-FFF2-40B4-BE49-F238E27FC236}">
                <a16:creationId xmlns:a16="http://schemas.microsoft.com/office/drawing/2014/main" id="{E72A94E2-DBE6-4867-99ED-8FDC063E2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58938"/>
            <a:ext cx="14700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Imagem 47">
            <a:extLst>
              <a:ext uri="{FF2B5EF4-FFF2-40B4-BE49-F238E27FC236}">
                <a16:creationId xmlns:a16="http://schemas.microsoft.com/office/drawing/2014/main" id="{8EE25F71-E426-4D46-9F7B-491AAD207A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92600"/>
            <a:ext cx="14208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BD0B6-8AC2-476C-9529-69AF1B6A6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72853"/>
            <a:ext cx="7848600" cy="79216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spc="-150" dirty="0">
                <a:solidFill>
                  <a:schemeClr val="tx2">
                    <a:lumMod val="75000"/>
                  </a:schemeClr>
                </a:solidFill>
              </a:rPr>
              <a:t>ATUAÇÃO EM PESQUISAS CIENTÍFICAS</a:t>
            </a:r>
          </a:p>
        </p:txBody>
      </p:sp>
      <p:sp>
        <p:nvSpPr>
          <p:cNvPr id="6147" name="CaixaDeTexto 5">
            <a:extLst>
              <a:ext uri="{FF2B5EF4-FFF2-40B4-BE49-F238E27FC236}">
                <a16:creationId xmlns:a16="http://schemas.microsoft.com/office/drawing/2014/main" id="{9F9C2CF1-5702-41D1-91A3-FD53DA226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740969"/>
            <a:ext cx="23764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pt-BR" altLang="pt-BR" sz="2400" b="1">
                <a:solidFill>
                  <a:srgbClr val="009245"/>
                </a:solidFill>
                <a:latin typeface="Calibri" panose="020F0502020204030204" pitchFamily="34" charset="0"/>
              </a:rPr>
              <a:t>A biodiversidade como promotora de saúde </a:t>
            </a:r>
          </a:p>
          <a:p>
            <a:pPr eaLnBrk="1" hangingPunct="1">
              <a:lnSpc>
                <a:spcPts val="1700"/>
              </a:lnSpc>
            </a:pPr>
            <a:r>
              <a:rPr lang="pt-BR" altLang="pt-BR" sz="1600">
                <a:latin typeface="Calibri" panose="020F0502020204030204" pitchFamily="34" charset="0"/>
                <a:cs typeface="Times New Roman" panose="02020603050405020304" pitchFamily="18" charset="0"/>
              </a:rPr>
              <a:t>e reservatório de doenças na região</a:t>
            </a:r>
            <a:endParaRPr lang="pt-BR" altLang="pt-BR" sz="2400" b="1">
              <a:solidFill>
                <a:srgbClr val="009245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CaixaDeTexto 26">
            <a:extLst>
              <a:ext uri="{FF2B5EF4-FFF2-40B4-BE49-F238E27FC236}">
                <a16:creationId xmlns:a16="http://schemas.microsoft.com/office/drawing/2014/main" id="{DD526A15-84E4-40D7-8E2B-2EAD5B48D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740969"/>
            <a:ext cx="2592388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pt-BR" altLang="pt-BR" sz="2400" b="1">
                <a:solidFill>
                  <a:srgbClr val="009245"/>
                </a:solidFill>
                <a:latin typeface="Calibri" panose="020F0502020204030204" pitchFamily="34" charset="0"/>
              </a:rPr>
              <a:t>Etioepidemiologia das endemias</a:t>
            </a:r>
          </a:p>
          <a:p>
            <a:pPr eaLnBrk="1" hangingPunct="1">
              <a:lnSpc>
                <a:spcPts val="1700"/>
              </a:lnSpc>
            </a:pPr>
            <a:r>
              <a:rPr lang="pt-BR" altLang="pt-BR" sz="1600">
                <a:latin typeface="Calibri" panose="020F0502020204030204" pitchFamily="34" charset="0"/>
                <a:cs typeface="Times New Roman" panose="02020603050405020304" pitchFamily="18" charset="0"/>
              </a:rPr>
              <a:t>epidemias e poluição ambiental em comunidades indígenas amazônicas</a:t>
            </a:r>
            <a:endParaRPr lang="pt-BR" altLang="pt-BR" sz="2400" b="1">
              <a:solidFill>
                <a:srgbClr val="009245"/>
              </a:solidFill>
              <a:latin typeface="Calibri" panose="020F0502020204030204" pitchFamily="34" charset="0"/>
            </a:endParaRPr>
          </a:p>
        </p:txBody>
      </p:sp>
      <p:sp>
        <p:nvSpPr>
          <p:cNvPr id="6149" name="CaixaDeTexto 31">
            <a:extLst>
              <a:ext uri="{FF2B5EF4-FFF2-40B4-BE49-F238E27FC236}">
                <a16:creationId xmlns:a16="http://schemas.microsoft.com/office/drawing/2014/main" id="{2B2BA4AD-3C38-4964-8497-1F0AB6096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740969"/>
            <a:ext cx="308451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pt-BR" altLang="pt-BR" sz="2400" b="1">
                <a:solidFill>
                  <a:srgbClr val="009245"/>
                </a:solidFill>
                <a:latin typeface="Calibri" panose="020F0502020204030204" pitchFamily="34" charset="0"/>
              </a:rPr>
              <a:t>Genômica, proteômica e nanotecnologia</a:t>
            </a:r>
          </a:p>
          <a:p>
            <a:pPr eaLnBrk="1" hangingPunct="1">
              <a:lnSpc>
                <a:spcPts val="1700"/>
              </a:lnSpc>
            </a:pPr>
            <a:r>
              <a:rPr lang="pt-BR" altLang="pt-BR" sz="1600">
                <a:latin typeface="Calibri" panose="020F0502020204030204" pitchFamily="34" charset="0"/>
                <a:cs typeface="Times New Roman" panose="02020603050405020304" pitchFamily="18" charset="0"/>
              </a:rPr>
              <a:t>desenvolvimento de novas abordagens diagnósticas mais rápidas, sensíveis e específicas, e alvos terapêuticos.</a:t>
            </a:r>
            <a:endParaRPr lang="pt-BR" altLang="pt-BR" sz="2400" b="1">
              <a:solidFill>
                <a:srgbClr val="009245"/>
              </a:solidFill>
              <a:latin typeface="Calibri" panose="020F0502020204030204" pitchFamily="34" charset="0"/>
            </a:endParaRPr>
          </a:p>
        </p:txBody>
      </p:sp>
      <p:sp>
        <p:nvSpPr>
          <p:cNvPr id="6150" name="CaixaDeTexto 9">
            <a:extLst>
              <a:ext uri="{FF2B5EF4-FFF2-40B4-BE49-F238E27FC236}">
                <a16:creationId xmlns:a16="http://schemas.microsoft.com/office/drawing/2014/main" id="{4EFD383E-385B-4569-B58D-5AD12ABD3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130" y="4849885"/>
            <a:ext cx="640873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pt-BR" altLang="pt-BR" sz="2400" b="1">
                <a:solidFill>
                  <a:srgbClr val="009245"/>
                </a:solidFill>
                <a:latin typeface="Calibri" panose="020F0502020204030204" pitchFamily="34" charset="0"/>
              </a:rPr>
              <a:t>Epidemiologia molecular, bioinformática e georeferenciamento</a:t>
            </a:r>
          </a:p>
          <a:p>
            <a:pPr eaLnBrk="1" hangingPunct="1">
              <a:lnSpc>
                <a:spcPts val="2200"/>
              </a:lnSpc>
            </a:pPr>
            <a:r>
              <a:rPr lang="pt-BR" altLang="pt-BR" sz="1600">
                <a:latin typeface="Calibri" panose="020F0502020204030204" pitchFamily="34" charset="0"/>
              </a:rPr>
              <a:t>aprimoramento da vigilância em saúde na Amazônia</a:t>
            </a:r>
          </a:p>
          <a:p>
            <a:pPr eaLnBrk="1" hangingPunct="1">
              <a:lnSpc>
                <a:spcPts val="1700"/>
              </a:lnSpc>
            </a:pPr>
            <a:endParaRPr lang="pt-BR" altLang="pt-BR" sz="2400" b="1">
              <a:solidFill>
                <a:srgbClr val="009245"/>
              </a:solidFill>
              <a:latin typeface="Calibri" panose="020F0502020204030204" pitchFamily="34" charset="0"/>
            </a:endParaRPr>
          </a:p>
        </p:txBody>
      </p:sp>
      <p:pic>
        <p:nvPicPr>
          <p:cNvPr id="6151" name="Imagem 10">
            <a:extLst>
              <a:ext uri="{FF2B5EF4-FFF2-40B4-BE49-F238E27FC236}">
                <a16:creationId xmlns:a16="http://schemas.microsoft.com/office/drawing/2014/main" id="{DDAB4D2B-248A-4E15-9D13-AD8FB493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588444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Imagem 12">
            <a:extLst>
              <a:ext uri="{FF2B5EF4-FFF2-40B4-BE49-F238E27FC236}">
                <a16:creationId xmlns:a16="http://schemas.microsoft.com/office/drawing/2014/main" id="{95B865A2-4C2C-4EC1-8996-F05DCFE9E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515419"/>
            <a:ext cx="20161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Imagem 14">
            <a:extLst>
              <a:ext uri="{FF2B5EF4-FFF2-40B4-BE49-F238E27FC236}">
                <a16:creationId xmlns:a16="http://schemas.microsoft.com/office/drawing/2014/main" id="{595F0D22-1F19-4EA6-8B55-AE1D4B600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67" y="4735585"/>
            <a:ext cx="24669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Imagem 15">
            <a:extLst>
              <a:ext uri="{FF2B5EF4-FFF2-40B4-BE49-F238E27FC236}">
                <a16:creationId xmlns:a16="http://schemas.microsoft.com/office/drawing/2014/main" id="{B088AC68-F65D-431D-9325-0D0714A256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515419"/>
            <a:ext cx="19208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1517715"/>
            <a:ext cx="9144000" cy="1347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GeraIEC-01.jpg"/>
          <p:cNvPicPr>
            <a:picLocks noChangeAspect="1"/>
          </p:cNvPicPr>
          <p:nvPr/>
        </p:nvPicPr>
        <p:blipFill>
          <a:blip r:embed="rId2"/>
          <a:srcRect t="29487"/>
          <a:stretch>
            <a:fillRect/>
          </a:stretch>
        </p:blipFill>
        <p:spPr>
          <a:xfrm>
            <a:off x="1" y="2449647"/>
            <a:ext cx="9144000" cy="440835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3B1BC11-2F04-4FDA-BACF-77A6BD70E1FC}"/>
              </a:ext>
            </a:extLst>
          </p:cNvPr>
          <p:cNvSpPr txBox="1"/>
          <p:nvPr/>
        </p:nvSpPr>
        <p:spPr>
          <a:xfrm>
            <a:off x="3660245" y="2611434"/>
            <a:ext cx="1417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122 bolsistas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4F223F2-9506-4526-A781-F2EC41F1C81A}"/>
              </a:ext>
            </a:extLst>
          </p:cNvPr>
          <p:cNvSpPr txBox="1"/>
          <p:nvPr/>
        </p:nvSpPr>
        <p:spPr>
          <a:xfrm>
            <a:off x="2180662" y="2053002"/>
            <a:ext cx="1263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- 76 artigos</a:t>
            </a:r>
          </a:p>
          <a:p>
            <a:r>
              <a:rPr lang="pt-BR" sz="1600" b="1" dirty="0">
                <a:solidFill>
                  <a:srgbClr val="FF0000"/>
                </a:solidFill>
              </a:rPr>
              <a:t>- 8 capítulos livros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6E70B7-BFBB-4BD5-A9C9-01599BA5FC4F}"/>
              </a:ext>
            </a:extLst>
          </p:cNvPr>
          <p:cNvSpPr txBox="1"/>
          <p:nvPr/>
        </p:nvSpPr>
        <p:spPr>
          <a:xfrm>
            <a:off x="583032" y="2449647"/>
            <a:ext cx="986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Estudos Clínicos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FED9CF-2F58-4E6A-9114-2ECBE390228E}"/>
              </a:ext>
            </a:extLst>
          </p:cNvPr>
          <p:cNvSpPr txBox="1"/>
          <p:nvPr/>
        </p:nvSpPr>
        <p:spPr>
          <a:xfrm>
            <a:off x="321068" y="4708617"/>
            <a:ext cx="2116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- 135 Mestrados</a:t>
            </a:r>
          </a:p>
          <a:p>
            <a:r>
              <a:rPr lang="pt-BR" sz="1600" b="1" dirty="0">
                <a:solidFill>
                  <a:srgbClr val="FF0000"/>
                </a:solidFill>
              </a:rPr>
              <a:t>- 91 Doutorado</a:t>
            </a:r>
          </a:p>
          <a:p>
            <a:r>
              <a:rPr lang="pt-BR" sz="1600" b="1" dirty="0">
                <a:solidFill>
                  <a:srgbClr val="FF0000"/>
                </a:solidFill>
              </a:rPr>
              <a:t>- 4 Pós-doutorado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7549DA2-88F6-4888-8A1A-7D41E59B3D67}"/>
              </a:ext>
            </a:extLst>
          </p:cNvPr>
          <p:cNvSpPr txBox="1"/>
          <p:nvPr/>
        </p:nvSpPr>
        <p:spPr>
          <a:xfrm>
            <a:off x="7182563" y="2005867"/>
            <a:ext cx="1684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- 320.000 exames </a:t>
            </a:r>
          </a:p>
          <a:p>
            <a:r>
              <a:rPr lang="pt-BR" sz="1600" b="1" dirty="0">
                <a:solidFill>
                  <a:srgbClr val="FF0000"/>
                </a:solidFill>
              </a:rPr>
              <a:t>- 30 investigação    de surtos</a:t>
            </a:r>
          </a:p>
        </p:txBody>
      </p:sp>
      <p:pic>
        <p:nvPicPr>
          <p:cNvPr id="9" name="Imagem 8" descr="GeraIEC-01.jpg"/>
          <p:cNvPicPr>
            <a:picLocks noChangeAspect="1"/>
          </p:cNvPicPr>
          <p:nvPr/>
        </p:nvPicPr>
        <p:blipFill>
          <a:blip r:embed="rId2"/>
          <a:srcRect t="11087" b="71706"/>
          <a:stretch>
            <a:fillRect/>
          </a:stretch>
        </p:blipFill>
        <p:spPr>
          <a:xfrm>
            <a:off x="1" y="606175"/>
            <a:ext cx="9144000" cy="10757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7E3D948-B837-46C8-AA7F-AD42BEE7B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685800"/>
            <a:ext cx="7280027" cy="528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23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618</Words>
  <Application>Microsoft Office PowerPoint</Application>
  <PresentationFormat>Apresentação na tela (4:3)</PresentationFormat>
  <Paragraphs>94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MISSÃO </vt:lpstr>
      <vt:lpstr>CADEIA DE VALOR DO IEC</vt:lpstr>
      <vt:lpstr>ATUAÇÃO EM PESQUISAS CIENTÍFICAS</vt:lpstr>
      <vt:lpstr>ATUAÇÃO EM PESQUISAS CIENTÍFICAS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CCPAGENCIA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CIA-Studio yeah</dc:creator>
  <cp:lastModifiedBy>Livia Martins</cp:lastModifiedBy>
  <cp:revision>50</cp:revision>
  <dcterms:created xsi:type="dcterms:W3CDTF">2019-09-12T22:32:04Z</dcterms:created>
  <dcterms:modified xsi:type="dcterms:W3CDTF">2019-10-23T11:20:35Z</dcterms:modified>
</cp:coreProperties>
</file>