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316" r:id="rId4"/>
    <p:sldId id="258" r:id="rId5"/>
    <p:sldId id="307" r:id="rId6"/>
    <p:sldId id="315" r:id="rId7"/>
    <p:sldId id="313" r:id="rId8"/>
    <p:sldId id="311" r:id="rId9"/>
    <p:sldId id="320" r:id="rId10"/>
    <p:sldId id="321" r:id="rId11"/>
    <p:sldId id="319" r:id="rId12"/>
    <p:sldId id="317" r:id="rId13"/>
    <p:sldId id="306" r:id="rId14"/>
    <p:sldId id="304" r:id="rId15"/>
    <p:sldId id="305" r:id="rId16"/>
    <p:sldId id="287" r:id="rId17"/>
    <p:sldId id="289" r:id="rId18"/>
    <p:sldId id="322" r:id="rId19"/>
    <p:sldId id="325" r:id="rId20"/>
    <p:sldId id="323" r:id="rId21"/>
    <p:sldId id="326" r:id="rId22"/>
    <p:sldId id="324" r:id="rId23"/>
    <p:sldId id="314" r:id="rId24"/>
    <p:sldId id="294" r:id="rId25"/>
  </p:sldIdLst>
  <p:sldSz cx="9906000" cy="6858000" type="A4"/>
  <p:notesSz cx="6769100" cy="9906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45E61"/>
    <a:srgbClr val="43367C"/>
    <a:srgbClr val="FBFBFC"/>
    <a:srgbClr val="98C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61627F-C749-4F6B-8C9F-BF353229C7B8}">
  <a:tblStyle styleId="{8361627F-C749-4F6B-8C9F-BF353229C7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4620" autoAdjust="0"/>
  </p:normalViewPr>
  <p:slideViewPr>
    <p:cSldViewPr snapToGrid="0">
      <p:cViewPr>
        <p:scale>
          <a:sx n="100" d="100"/>
          <a:sy n="100" d="100"/>
        </p:scale>
        <p:origin x="-420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MISRV02\SIH\DPE-PSF\CGEES\C&#243;pia%20de%20RAFAE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MISRV02\SIH\DPE-PSF\CGEES\C&#243;pia%20de%20RAFAE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MISRV02\SIH\DPE-PSF\CGEES\C&#243;pia%20de%20RAFAEL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Planilha2!$B$4</c:f>
              <c:strCache>
                <c:ptCount val="1"/>
                <c:pt idx="0">
                  <c:v>DNOS (34)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Planilha2!$A$5:$A$18</c:f>
              <c:strCache>
                <c:ptCount val="14"/>
                <c:pt idx="0">
                  <c:v>SE</c:v>
                </c:pt>
                <c:pt idx="1">
                  <c:v>PR</c:v>
                </c:pt>
                <c:pt idx="2">
                  <c:v>RJ</c:v>
                </c:pt>
                <c:pt idx="3">
                  <c:v>MA</c:v>
                </c:pt>
                <c:pt idx="4">
                  <c:v>AL</c:v>
                </c:pt>
                <c:pt idx="5">
                  <c:v>SC</c:v>
                </c:pt>
                <c:pt idx="6">
                  <c:v>PB</c:v>
                </c:pt>
                <c:pt idx="7">
                  <c:v>PI</c:v>
                </c:pt>
                <c:pt idx="8">
                  <c:v>RN</c:v>
                </c:pt>
                <c:pt idx="9">
                  <c:v>RS</c:v>
                </c:pt>
                <c:pt idx="10">
                  <c:v>MG</c:v>
                </c:pt>
                <c:pt idx="11">
                  <c:v>PE</c:v>
                </c:pt>
                <c:pt idx="12">
                  <c:v>BA</c:v>
                </c:pt>
                <c:pt idx="13">
                  <c:v>CE</c:v>
                </c:pt>
              </c:strCache>
            </c:strRef>
          </c:cat>
          <c:val>
            <c:numRef>
              <c:f>Planilha2!$B$5:$B$18</c:f>
              <c:numCache>
                <c:formatCode>General</c:formatCode>
                <c:ptCount val="14"/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5">
                  <c:v>4</c:v>
                </c:pt>
                <c:pt idx="9">
                  <c:v>10</c:v>
                </c:pt>
                <c:pt idx="10">
                  <c:v>6</c:v>
                </c:pt>
                <c:pt idx="11">
                  <c:v>4</c:v>
                </c:pt>
                <c:pt idx="12">
                  <c:v>1</c:v>
                </c:pt>
                <c:pt idx="1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71-4463-9AA8-9D42021F8143}"/>
            </c:ext>
          </c:extLst>
        </c:ser>
        <c:ser>
          <c:idx val="1"/>
          <c:order val="1"/>
          <c:tx>
            <c:strRef>
              <c:f>Planilha2!$C$4</c:f>
              <c:strCache>
                <c:ptCount val="1"/>
                <c:pt idx="0">
                  <c:v>CODEVASF (43)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Planilha2!$A$5:$A$18</c:f>
              <c:strCache>
                <c:ptCount val="14"/>
                <c:pt idx="0">
                  <c:v>SE</c:v>
                </c:pt>
                <c:pt idx="1">
                  <c:v>PR</c:v>
                </c:pt>
                <c:pt idx="2">
                  <c:v>RJ</c:v>
                </c:pt>
                <c:pt idx="3">
                  <c:v>MA</c:v>
                </c:pt>
                <c:pt idx="4">
                  <c:v>AL</c:v>
                </c:pt>
                <c:pt idx="5">
                  <c:v>SC</c:v>
                </c:pt>
                <c:pt idx="6">
                  <c:v>PB</c:v>
                </c:pt>
                <c:pt idx="7">
                  <c:v>PI</c:v>
                </c:pt>
                <c:pt idx="8">
                  <c:v>RN</c:v>
                </c:pt>
                <c:pt idx="9">
                  <c:v>RS</c:v>
                </c:pt>
                <c:pt idx="10">
                  <c:v>MG</c:v>
                </c:pt>
                <c:pt idx="11">
                  <c:v>PE</c:v>
                </c:pt>
                <c:pt idx="12">
                  <c:v>BA</c:v>
                </c:pt>
                <c:pt idx="13">
                  <c:v>CE</c:v>
                </c:pt>
              </c:strCache>
            </c:strRef>
          </c:cat>
          <c:val>
            <c:numRef>
              <c:f>Planilha2!$C$5:$C$18</c:f>
              <c:numCache>
                <c:formatCode>General</c:formatCode>
                <c:ptCount val="14"/>
                <c:pt idx="0">
                  <c:v>1</c:v>
                </c:pt>
                <c:pt idx="4">
                  <c:v>3</c:v>
                </c:pt>
                <c:pt idx="7">
                  <c:v>3</c:v>
                </c:pt>
                <c:pt idx="10">
                  <c:v>9</c:v>
                </c:pt>
                <c:pt idx="11">
                  <c:v>14</c:v>
                </c:pt>
                <c:pt idx="1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71-4463-9AA8-9D42021F8143}"/>
            </c:ext>
          </c:extLst>
        </c:ser>
        <c:ser>
          <c:idx val="2"/>
          <c:order val="2"/>
          <c:tx>
            <c:strRef>
              <c:f>Planilha2!$D$4</c:f>
              <c:strCache>
                <c:ptCount val="1"/>
                <c:pt idx="0">
                  <c:v>DNOCS (62)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Planilha2!$A$5:$A$18</c:f>
              <c:strCache>
                <c:ptCount val="14"/>
                <c:pt idx="0">
                  <c:v>SE</c:v>
                </c:pt>
                <c:pt idx="1">
                  <c:v>PR</c:v>
                </c:pt>
                <c:pt idx="2">
                  <c:v>RJ</c:v>
                </c:pt>
                <c:pt idx="3">
                  <c:v>MA</c:v>
                </c:pt>
                <c:pt idx="4">
                  <c:v>AL</c:v>
                </c:pt>
                <c:pt idx="5">
                  <c:v>SC</c:v>
                </c:pt>
                <c:pt idx="6">
                  <c:v>PB</c:v>
                </c:pt>
                <c:pt idx="7">
                  <c:v>PI</c:v>
                </c:pt>
                <c:pt idx="8">
                  <c:v>RN</c:v>
                </c:pt>
                <c:pt idx="9">
                  <c:v>RS</c:v>
                </c:pt>
                <c:pt idx="10">
                  <c:v>MG</c:v>
                </c:pt>
                <c:pt idx="11">
                  <c:v>PE</c:v>
                </c:pt>
                <c:pt idx="12">
                  <c:v>BA</c:v>
                </c:pt>
                <c:pt idx="13">
                  <c:v>CE</c:v>
                </c:pt>
              </c:strCache>
            </c:strRef>
          </c:cat>
          <c:val>
            <c:numRef>
              <c:f>Planilha2!$D$5:$D$18</c:f>
              <c:numCache>
                <c:formatCode>General</c:formatCode>
                <c:ptCount val="14"/>
                <c:pt idx="3">
                  <c:v>2</c:v>
                </c:pt>
                <c:pt idx="4">
                  <c:v>1</c:v>
                </c:pt>
                <c:pt idx="6">
                  <c:v>4</c:v>
                </c:pt>
                <c:pt idx="7">
                  <c:v>2</c:v>
                </c:pt>
                <c:pt idx="8">
                  <c:v>7</c:v>
                </c:pt>
                <c:pt idx="11">
                  <c:v>8</c:v>
                </c:pt>
                <c:pt idx="12">
                  <c:v>12</c:v>
                </c:pt>
                <c:pt idx="13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971-4463-9AA8-9D42021F8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388800"/>
        <c:axId val="45917312"/>
      </c:barChart>
      <c:catAx>
        <c:axId val="7738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5917312"/>
        <c:crosses val="autoZero"/>
        <c:auto val="1"/>
        <c:lblAlgn val="ctr"/>
        <c:lblOffset val="100"/>
        <c:noMultiLvlLbl val="0"/>
      </c:catAx>
      <c:valAx>
        <c:axId val="4591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3888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Planilha4!$B$3</c:f>
              <c:strCache>
                <c:ptCount val="1"/>
                <c:pt idx="0">
                  <c:v>Rótulos de Coluna</c:v>
                </c:pt>
              </c:strCache>
            </c:strRef>
          </c:tx>
          <c:dPt>
            <c:idx val="0"/>
            <c:bubble3D val="0"/>
            <c:spPr>
              <a:solidFill>
                <a:srgbClr val="E45E6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2B-4DCF-825A-7D6F476B74B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2B-4DCF-825A-7D6F476B74B4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2B-4DCF-825A-7D6F476B74B4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92B-4DCF-825A-7D6F476B74B4}"/>
              </c:ext>
            </c:extLst>
          </c:dPt>
          <c:dLbls>
            <c:dLbl>
              <c:idx val="0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2B-4DCF-825A-7D6F476B74B4}"/>
                </c:ext>
              </c:extLst>
            </c:dLbl>
            <c:dLbl>
              <c:idx val="1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2B-4DCF-825A-7D6F476B74B4}"/>
                </c:ext>
              </c:extLst>
            </c:dLbl>
            <c:dLbl>
              <c:idx val="2"/>
              <c:layout>
                <c:manualLayout>
                  <c:x val="6.4522195307538902E-2"/>
                  <c:y val="0.1350948728047041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2B-4DCF-825A-7D6F476B74B4}"/>
                </c:ext>
              </c:extLst>
            </c:dLbl>
            <c:dLbl>
              <c:idx val="3"/>
              <c:layout>
                <c:manualLayout>
                  <c:x val="7.6899818292965258E-2"/>
                  <c:y val="4.6835684591248015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92B-4DCF-825A-7D6F476B74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Planilha4!$B$4:$E$4</c:f>
              <c:strCache>
                <c:ptCount val="4"/>
                <c:pt idx="0">
                  <c:v>Alerta</c:v>
                </c:pt>
                <c:pt idx="1">
                  <c:v>Atenção</c:v>
                </c:pt>
                <c:pt idx="2">
                  <c:v>Normal</c:v>
                </c:pt>
                <c:pt idx="3">
                  <c:v>Sem inspeção</c:v>
                </c:pt>
              </c:strCache>
            </c:strRef>
          </c:cat>
          <c:val>
            <c:numRef>
              <c:f>Planilha4!$B$5:$E$5</c:f>
              <c:numCache>
                <c:formatCode>General</c:formatCode>
                <c:ptCount val="4"/>
                <c:pt idx="0">
                  <c:v>40</c:v>
                </c:pt>
                <c:pt idx="1">
                  <c:v>85</c:v>
                </c:pt>
                <c:pt idx="2">
                  <c:v>13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92B-4DCF-825A-7D6F476B74B4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[Cópia de RAFAEL.xlsx]Planilha5!Tabela dinâmica1</c:name>
    <c:fmtId val="12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Planilha5!$B$3:$B$4</c:f>
              <c:strCache>
                <c:ptCount val="1"/>
                <c:pt idx="0">
                  <c:v>Alerta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Planilha5!$A$5:$A$19</c:f>
              <c:strCache>
                <c:ptCount val="14"/>
                <c:pt idx="0">
                  <c:v>SE</c:v>
                </c:pt>
                <c:pt idx="1">
                  <c:v>PR</c:v>
                </c:pt>
                <c:pt idx="2">
                  <c:v>MA</c:v>
                </c:pt>
                <c:pt idx="3">
                  <c:v>RJ</c:v>
                </c:pt>
                <c:pt idx="4">
                  <c:v>RN</c:v>
                </c:pt>
                <c:pt idx="5">
                  <c:v>SC</c:v>
                </c:pt>
                <c:pt idx="6">
                  <c:v>PB</c:v>
                </c:pt>
                <c:pt idx="7">
                  <c:v>RS</c:v>
                </c:pt>
                <c:pt idx="8">
                  <c:v>PI</c:v>
                </c:pt>
                <c:pt idx="9">
                  <c:v>AL</c:v>
                </c:pt>
                <c:pt idx="10">
                  <c:v>MG</c:v>
                </c:pt>
                <c:pt idx="11">
                  <c:v>PE</c:v>
                </c:pt>
                <c:pt idx="12">
                  <c:v>BA</c:v>
                </c:pt>
                <c:pt idx="13">
                  <c:v>CE</c:v>
                </c:pt>
              </c:strCache>
            </c:strRef>
          </c:cat>
          <c:val>
            <c:numRef>
              <c:f>Planilha5!$B$5:$B$19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4">
                  <c:v>5</c:v>
                </c:pt>
                <c:pt idx="6">
                  <c:v>1</c:v>
                </c:pt>
                <c:pt idx="7">
                  <c:v>7</c:v>
                </c:pt>
                <c:pt idx="10">
                  <c:v>1</c:v>
                </c:pt>
                <c:pt idx="11">
                  <c:v>9</c:v>
                </c:pt>
                <c:pt idx="12">
                  <c:v>7</c:v>
                </c:pt>
                <c:pt idx="1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CD-4514-8F97-41182C7317FE}"/>
            </c:ext>
          </c:extLst>
        </c:ser>
        <c:ser>
          <c:idx val="1"/>
          <c:order val="1"/>
          <c:tx>
            <c:strRef>
              <c:f>Planilha5!$C$3:$C$4</c:f>
              <c:strCache>
                <c:ptCount val="1"/>
                <c:pt idx="0">
                  <c:v>Atenção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Planilha5!$A$5:$A$19</c:f>
              <c:strCache>
                <c:ptCount val="14"/>
                <c:pt idx="0">
                  <c:v>SE</c:v>
                </c:pt>
                <c:pt idx="1">
                  <c:v>PR</c:v>
                </c:pt>
                <c:pt idx="2">
                  <c:v>MA</c:v>
                </c:pt>
                <c:pt idx="3">
                  <c:v>RJ</c:v>
                </c:pt>
                <c:pt idx="4">
                  <c:v>RN</c:v>
                </c:pt>
                <c:pt idx="5">
                  <c:v>SC</c:v>
                </c:pt>
                <c:pt idx="6">
                  <c:v>PB</c:v>
                </c:pt>
                <c:pt idx="7">
                  <c:v>RS</c:v>
                </c:pt>
                <c:pt idx="8">
                  <c:v>PI</c:v>
                </c:pt>
                <c:pt idx="9">
                  <c:v>AL</c:v>
                </c:pt>
                <c:pt idx="10">
                  <c:v>MG</c:v>
                </c:pt>
                <c:pt idx="11">
                  <c:v>PE</c:v>
                </c:pt>
                <c:pt idx="12">
                  <c:v>BA</c:v>
                </c:pt>
                <c:pt idx="13">
                  <c:v>CE</c:v>
                </c:pt>
              </c:strCache>
            </c:strRef>
          </c:cat>
          <c:val>
            <c:numRef>
              <c:f>Planilha5!$C$5:$C$19</c:f>
              <c:numCache>
                <c:formatCode>General</c:formatCode>
                <c:ptCount val="14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7</c:v>
                </c:pt>
                <c:pt idx="11">
                  <c:v>15</c:v>
                </c:pt>
                <c:pt idx="12">
                  <c:v>18</c:v>
                </c:pt>
                <c:pt idx="13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CD-4514-8F97-41182C7317FE}"/>
            </c:ext>
          </c:extLst>
        </c:ser>
        <c:ser>
          <c:idx val="2"/>
          <c:order val="2"/>
          <c:tx>
            <c:strRef>
              <c:f>Planilha5!$D$3:$D$4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Planilha5!$A$5:$A$19</c:f>
              <c:strCache>
                <c:ptCount val="14"/>
                <c:pt idx="0">
                  <c:v>SE</c:v>
                </c:pt>
                <c:pt idx="1">
                  <c:v>PR</c:v>
                </c:pt>
                <c:pt idx="2">
                  <c:v>MA</c:v>
                </c:pt>
                <c:pt idx="3">
                  <c:v>RJ</c:v>
                </c:pt>
                <c:pt idx="4">
                  <c:v>RN</c:v>
                </c:pt>
                <c:pt idx="5">
                  <c:v>SC</c:v>
                </c:pt>
                <c:pt idx="6">
                  <c:v>PB</c:v>
                </c:pt>
                <c:pt idx="7">
                  <c:v>RS</c:v>
                </c:pt>
                <c:pt idx="8">
                  <c:v>PI</c:v>
                </c:pt>
                <c:pt idx="9">
                  <c:v>AL</c:v>
                </c:pt>
                <c:pt idx="10">
                  <c:v>MG</c:v>
                </c:pt>
                <c:pt idx="11">
                  <c:v>PE</c:v>
                </c:pt>
                <c:pt idx="12">
                  <c:v>BA</c:v>
                </c:pt>
                <c:pt idx="13">
                  <c:v>CE</c:v>
                </c:pt>
              </c:strCache>
            </c:strRef>
          </c:cat>
          <c:val>
            <c:numRef>
              <c:f>Planilha5!$D$5:$D$19</c:f>
              <c:numCache>
                <c:formatCode>General</c:formatCode>
                <c:ptCount val="14"/>
                <c:pt idx="8">
                  <c:v>1</c:v>
                </c:pt>
                <c:pt idx="10">
                  <c:v>7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5CD-4514-8F97-41182C7317FE}"/>
            </c:ext>
          </c:extLst>
        </c:ser>
        <c:ser>
          <c:idx val="3"/>
          <c:order val="3"/>
          <c:tx>
            <c:strRef>
              <c:f>Planilha5!$E$3:$E$4</c:f>
              <c:strCache>
                <c:ptCount val="1"/>
                <c:pt idx="0">
                  <c:v>Sem inspeção</c:v>
                </c:pt>
              </c:strCache>
            </c:strRef>
          </c:tx>
          <c:spPr>
            <a:solidFill>
              <a:schemeClr val="tx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Planilha5!$A$5:$A$19</c:f>
              <c:strCache>
                <c:ptCount val="14"/>
                <c:pt idx="0">
                  <c:v>SE</c:v>
                </c:pt>
                <c:pt idx="1">
                  <c:v>PR</c:v>
                </c:pt>
                <c:pt idx="2">
                  <c:v>MA</c:v>
                </c:pt>
                <c:pt idx="3">
                  <c:v>RJ</c:v>
                </c:pt>
                <c:pt idx="4">
                  <c:v>RN</c:v>
                </c:pt>
                <c:pt idx="5">
                  <c:v>SC</c:v>
                </c:pt>
                <c:pt idx="6">
                  <c:v>PB</c:v>
                </c:pt>
                <c:pt idx="7">
                  <c:v>RS</c:v>
                </c:pt>
                <c:pt idx="8">
                  <c:v>PI</c:v>
                </c:pt>
                <c:pt idx="9">
                  <c:v>AL</c:v>
                </c:pt>
                <c:pt idx="10">
                  <c:v>MG</c:v>
                </c:pt>
                <c:pt idx="11">
                  <c:v>PE</c:v>
                </c:pt>
                <c:pt idx="12">
                  <c:v>BA</c:v>
                </c:pt>
                <c:pt idx="13">
                  <c:v>CE</c:v>
                </c:pt>
              </c:strCache>
            </c:strRef>
          </c:cat>
          <c:val>
            <c:numRef>
              <c:f>Planilha5!$E$5:$E$19</c:f>
              <c:numCache>
                <c:formatCode>General</c:formatCode>
                <c:ptCount val="14"/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5CD-4514-8F97-41182C731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570624"/>
        <c:axId val="45923648"/>
      </c:barChart>
      <c:catAx>
        <c:axId val="5257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5923648"/>
        <c:crosses val="autoZero"/>
        <c:auto val="1"/>
        <c:lblAlgn val="ctr"/>
        <c:lblOffset val="100"/>
        <c:noMultiLvlLbl val="0"/>
      </c:catAx>
      <c:valAx>
        <c:axId val="4592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5706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CODEVASF</a:t>
            </a:r>
          </a:p>
        </c:rich>
      </c:tx>
      <c:layout>
        <c:manualLayout>
          <c:xMode val="edge"/>
          <c:yMode val="edge"/>
          <c:x val="4.2501404918877994E-2"/>
          <c:y val="0.148080499824471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85-4FD1-B114-258D26C48D2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85-4FD1-B114-258D26C48D2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85-4FD1-B114-258D26C48D2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785-4FD1-B114-258D26C48D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84</c:v>
                </c:pt>
                <c:pt idx="1">
                  <c:v>2</c:v>
                </c:pt>
                <c:pt idx="2">
                  <c:v>12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785-4FD1-B114-258D26C48D2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3327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1" tIns="45563" rIns="91151" bIns="45563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34257" y="0"/>
            <a:ext cx="293327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1" tIns="45563" rIns="91151" bIns="45563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1" tIns="45563" rIns="91151" bIns="45563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08981"/>
            <a:ext cx="293327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1" tIns="45563" rIns="91151" bIns="45563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1" tIns="45563" rIns="91151" bIns="45563" anchor="b" anchorCtr="0">
            <a:noAutofit/>
          </a:bodyPr>
          <a:lstStyle/>
          <a:p>
            <a:pPr algn="r"/>
            <a:fld id="{00000000-1234-1234-1234-123412341234}" type="slidenum">
              <a:rPr lang="pt-BR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‹nº›</a:t>
            </a:fld>
            <a:endParaRPr lang="pt-BR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0998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5417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9498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681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92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270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783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717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07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480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909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6684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120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spcFirstLastPara="1" wrap="square" lIns="91151" tIns="45563" rIns="91151" bIns="4556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742950"/>
            <a:ext cx="536575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960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700" cy="2736900"/>
          </a:xfrm>
          <a:prstGeom prst="rect">
            <a:avLst/>
          </a:prstGeom>
        </p:spPr>
        <p:txBody>
          <a:bodyPr spcFirstLastPara="1" wrap="square" lIns="106650" tIns="106650" rIns="106650" bIns="10665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700" cy="10569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700" cy="7635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00" cy="45552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/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00" cy="45552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/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700" cy="7635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700"/>
          </a:xfrm>
          <a:prstGeom prst="rect">
            <a:avLst/>
          </a:prstGeom>
        </p:spPr>
        <p:txBody>
          <a:bodyPr spcFirstLastPara="1" wrap="square" lIns="106650" tIns="106650" rIns="106650" bIns="10665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500" cy="54543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650" tIns="106650" rIns="106650" bIns="1066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400" cy="1976400"/>
          </a:xfrm>
          <a:prstGeom prst="rect">
            <a:avLst/>
          </a:prstGeom>
        </p:spPr>
        <p:txBody>
          <a:bodyPr spcFirstLastPara="1" wrap="square" lIns="106650" tIns="106650" rIns="106650" bIns="10665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400" cy="16467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800" cy="49269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/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900"/>
              </a:spcBef>
              <a:spcAft>
                <a:spcPts val="19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600" cy="806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700" cy="2618100"/>
          </a:xfrm>
          <a:prstGeom prst="rect">
            <a:avLst/>
          </a:prstGeom>
        </p:spPr>
        <p:txBody>
          <a:bodyPr spcFirstLastPara="1" wrap="square" lIns="106650" tIns="106650" rIns="106650" bIns="10665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700" cy="173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/>
          <a:lstStyle>
            <a:lvl1pPr marL="457200" lvl="0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 algn="ctr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1900"/>
              </a:spcBef>
              <a:spcAft>
                <a:spcPts val="19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/>
          <a:lstStyle>
            <a:lvl1pPr marL="457200" lvl="0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marL="914400" lvl="1" indent="-33020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/>
        </p:nvSpPr>
        <p:spPr>
          <a:xfrm>
            <a:off x="927410" y="2458693"/>
            <a:ext cx="8051177" cy="169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66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AÇÕES DO MINISTÉRIO DO DESENVOLVIMENTO REGIONAL RELATIVOS À SEGURANÇA </a:t>
            </a:r>
            <a:r>
              <a:rPr lang="pt-BR" sz="3466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3466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BARRAGENS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6BE1A83B-CBA9-429F-AD32-2C1A7BC2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12" y="3189658"/>
            <a:ext cx="5191125" cy="3133725"/>
          </a:xfrm>
          <a:prstGeom prst="rect">
            <a:avLst/>
          </a:prstGeom>
        </p:spPr>
      </p:pic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6;p46">
            <a:extLst>
              <a:ext uri="{FF2B5EF4-FFF2-40B4-BE49-F238E27FC236}">
                <a16:creationId xmlns="" xmlns:a16="http://schemas.microsoft.com/office/drawing/2014/main" id="{668ADFDC-9F50-460E-B8E9-A3E993FB9CB4}"/>
              </a:ext>
            </a:extLst>
          </p:cNvPr>
          <p:cNvSpPr txBox="1"/>
          <p:nvPr/>
        </p:nvSpPr>
        <p:spPr>
          <a:xfrm>
            <a:off x="1549401" y="2161446"/>
            <a:ext cx="7196208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170" dirty="0">
                <a:latin typeface="Calibri" panose="020F0502020204030204" pitchFamily="34" charset="0"/>
              </a:rPr>
              <a:t>Estudo de Rompimento de Barragem Mangueira - </a:t>
            </a:r>
            <a:r>
              <a:rPr lang="pt-BR" sz="2170" dirty="0" err="1">
                <a:latin typeface="Calibri" panose="020F0502020204030204" pitchFamily="34" charset="0"/>
              </a:rPr>
              <a:t>Dam</a:t>
            </a:r>
            <a:r>
              <a:rPr lang="pt-BR" sz="2170" dirty="0">
                <a:latin typeface="Calibri" panose="020F0502020204030204" pitchFamily="34" charset="0"/>
              </a:rPr>
              <a:t> break </a:t>
            </a:r>
          </a:p>
        </p:txBody>
      </p:sp>
      <p:sp>
        <p:nvSpPr>
          <p:cNvPr id="6" name="Google Shape;316;p46">
            <a:extLst>
              <a:ext uri="{FF2B5EF4-FFF2-40B4-BE49-F238E27FC236}">
                <a16:creationId xmlns="" xmlns:a16="http://schemas.microsoft.com/office/drawing/2014/main" id="{177BB35C-44ED-418C-9FB4-E3502A5F6F53}"/>
              </a:ext>
            </a:extLst>
          </p:cNvPr>
          <p:cNvSpPr txBox="1"/>
          <p:nvPr/>
        </p:nvSpPr>
        <p:spPr>
          <a:xfrm>
            <a:off x="359113" y="4270359"/>
            <a:ext cx="2208629" cy="48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1200" dirty="0">
                <a:latin typeface="Calibri" panose="020F0502020204030204" pitchFamily="34" charset="0"/>
              </a:rPr>
              <a:t>ZAS – Zona de Auto Salvamento</a:t>
            </a:r>
          </a:p>
          <a:p>
            <a:pPr lvl="0"/>
            <a:r>
              <a:rPr lang="pt-BR" sz="1200" dirty="0">
                <a:latin typeface="Calibri" panose="020F0502020204030204" pitchFamily="34" charset="0"/>
              </a:rPr>
              <a:t>ZID – Zona de Impacto Direto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0FD876B-DA48-4266-B92A-D02073D68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07" y="2569886"/>
            <a:ext cx="61722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6;p46">
            <a:extLst>
              <a:ext uri="{FF2B5EF4-FFF2-40B4-BE49-F238E27FC236}">
                <a16:creationId xmlns="" xmlns:a16="http://schemas.microsoft.com/office/drawing/2014/main" id="{668ADFDC-9F50-460E-B8E9-A3E993FB9CB4}"/>
              </a:ext>
            </a:extLst>
          </p:cNvPr>
          <p:cNvSpPr txBox="1"/>
          <p:nvPr/>
        </p:nvSpPr>
        <p:spPr>
          <a:xfrm>
            <a:off x="1778303" y="2072389"/>
            <a:ext cx="6349394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170" dirty="0">
                <a:latin typeface="Calibri" panose="020F0502020204030204" pitchFamily="34" charset="0"/>
              </a:rPr>
              <a:t>Barragem Mangueira – Mapa de Risco Hidrodinâmico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3ED2FC65-4B17-4C45-85E2-65B93B499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73" y="2511418"/>
            <a:ext cx="6591365" cy="36959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8708F5F5-CE54-49FD-ACE2-651E8C874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260" y="4189810"/>
            <a:ext cx="970440" cy="885369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="" xmlns:a16="http://schemas.microsoft.com/office/drawing/2014/main" id="{2D04A353-5B92-45A8-A57E-6EB19EDF8406}"/>
              </a:ext>
            </a:extLst>
          </p:cNvPr>
          <p:cNvCxnSpPr>
            <a:cxnSpLocks/>
          </p:cNvCxnSpPr>
          <p:nvPr/>
        </p:nvCxnSpPr>
        <p:spPr>
          <a:xfrm flipH="1" flipV="1">
            <a:off x="4305301" y="3952875"/>
            <a:ext cx="145255" cy="833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AD2B5C92-480C-40D3-8010-65D3C0EDB5D6}"/>
              </a:ext>
            </a:extLst>
          </p:cNvPr>
          <p:cNvCxnSpPr/>
          <p:nvPr/>
        </p:nvCxnSpPr>
        <p:spPr>
          <a:xfrm flipH="1">
            <a:off x="4281487" y="4036219"/>
            <a:ext cx="169069" cy="3071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="" xmlns:a16="http://schemas.microsoft.com/office/drawing/2014/main" id="{4EA3598C-726B-405C-A8B9-7769CE7F5A07}"/>
              </a:ext>
            </a:extLst>
          </p:cNvPr>
          <p:cNvCxnSpPr>
            <a:cxnSpLocks/>
          </p:cNvCxnSpPr>
          <p:nvPr/>
        </p:nvCxnSpPr>
        <p:spPr>
          <a:xfrm flipH="1" flipV="1">
            <a:off x="4136232" y="4260057"/>
            <a:ext cx="145255" cy="833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9E3C7562-C8B0-4AE8-932A-015DB04DF4B5}"/>
              </a:ext>
            </a:extLst>
          </p:cNvPr>
          <p:cNvSpPr/>
          <p:nvPr/>
        </p:nvSpPr>
        <p:spPr>
          <a:xfrm>
            <a:off x="4287875" y="3698081"/>
            <a:ext cx="1227099" cy="22866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EC27FF0A-E436-4C12-856D-9525836AF6C4}"/>
              </a:ext>
            </a:extLst>
          </p:cNvPr>
          <p:cNvSpPr txBox="1"/>
          <p:nvPr/>
        </p:nvSpPr>
        <p:spPr>
          <a:xfrm>
            <a:off x="4256484" y="3722663"/>
            <a:ext cx="172640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/>
              <a:t>ZONA DE AUTO SALVAMENTO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7AA24AAC-F2B7-4D37-9545-F3989428B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805" y="5260107"/>
            <a:ext cx="4113739" cy="147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662523" y="344050"/>
            <a:ext cx="5568943" cy="64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dirty="0"/>
          </a:p>
        </p:txBody>
      </p:sp>
      <p:sp>
        <p:nvSpPr>
          <p:cNvPr id="4" name="Google Shape;70;p15">
            <a:extLst>
              <a:ext uri="{FF2B5EF4-FFF2-40B4-BE49-F238E27FC236}">
                <a16:creationId xmlns="" xmlns:a16="http://schemas.microsoft.com/office/drawing/2014/main" id="{FA203EDE-A018-4B02-B7C8-8BE786AA76B5}"/>
              </a:ext>
            </a:extLst>
          </p:cNvPr>
          <p:cNvSpPr txBox="1"/>
          <p:nvPr/>
        </p:nvSpPr>
        <p:spPr>
          <a:xfrm>
            <a:off x="478366" y="2405168"/>
            <a:ext cx="8949267" cy="204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t-BR" sz="4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PLANO DE AÇÕES ESTRATÉGICAS PARA REABILITAÇÃO DE BARRAGENS DA UNIÃO| PLANERB </a:t>
            </a:r>
            <a:endParaRPr sz="40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7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13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PLANERB| DISTRIBUIÇÃO DAS BARRAGENS POR ESTADO</a:t>
            </a: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C4EF21CB-62DA-4B95-89DE-6305396C13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29724"/>
              </p:ext>
            </p:extLst>
          </p:nvPr>
        </p:nvGraphicFramePr>
        <p:xfrm>
          <a:off x="1685924" y="2135080"/>
          <a:ext cx="6534151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00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PLANERB | NÍVEL DE RISCO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a16="http://schemas.microsoft.com/office/drawing/2014/main" id="{45852AAB-494C-49C9-B39F-516D6DD207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049250"/>
              </p:ext>
            </p:extLst>
          </p:nvPr>
        </p:nvGraphicFramePr>
        <p:xfrm>
          <a:off x="568563" y="2639211"/>
          <a:ext cx="3796771" cy="2709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Google Shape;69;p15">
            <a:extLst>
              <a:ext uri="{FF2B5EF4-FFF2-40B4-BE49-F238E27FC236}">
                <a16:creationId xmlns="" xmlns:a16="http://schemas.microsoft.com/office/drawing/2014/main" id="{D10A2B64-393E-4C2A-A408-F36161530F17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21F1041B-8577-4807-B987-FE3998897AE1}"/>
              </a:ext>
            </a:extLst>
          </p:cNvPr>
          <p:cNvSpPr/>
          <p:nvPr/>
        </p:nvSpPr>
        <p:spPr>
          <a:xfrm>
            <a:off x="5193634" y="4809729"/>
            <a:ext cx="3118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* Inspeção técnica à barragem NORTE não foi possível em razão de recorrentes manifestações indígenas.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FD8D4A1-FE1D-468D-8F96-F7B62192E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00" y="2969155"/>
            <a:ext cx="2867290" cy="18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PLANERB | NÍVEL DE RISCO POR ESTADO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9;p15">
            <a:extLst>
              <a:ext uri="{FF2B5EF4-FFF2-40B4-BE49-F238E27FC236}">
                <a16:creationId xmlns="" xmlns:a16="http://schemas.microsoft.com/office/drawing/2014/main" id="{D10A2B64-393E-4C2A-A408-F36161530F17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AA6BDD0D-74DD-4AA8-878B-CED3458BA1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235459"/>
              </p:ext>
            </p:extLst>
          </p:nvPr>
        </p:nvGraphicFramePr>
        <p:xfrm>
          <a:off x="1667933" y="2303008"/>
          <a:ext cx="6570133" cy="373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29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/>
          <p:nvPr/>
        </p:nvSpPr>
        <p:spPr>
          <a:xfrm>
            <a:off x="194568" y="5078027"/>
            <a:ext cx="9392575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Todas as barragens do DNOCS e do extinto DNOS estão inseridas na categoria “A”.</a:t>
            </a:r>
            <a:endParaRPr sz="2150" dirty="0"/>
          </a:p>
        </p:txBody>
      </p:sp>
      <p:sp>
        <p:nvSpPr>
          <p:cNvPr id="6" name="Google Shape;76;p16">
            <a:extLst>
              <a:ext uri="{FF2B5EF4-FFF2-40B4-BE49-F238E27FC236}">
                <a16:creationId xmlns="" xmlns:a16="http://schemas.microsoft.com/office/drawing/2014/main" id="{AC2927B7-9821-4A65-A78F-CA08662D6F81}"/>
              </a:ext>
            </a:extLst>
          </p:cNvPr>
          <p:cNvSpPr txBox="1"/>
          <p:nvPr/>
        </p:nvSpPr>
        <p:spPr>
          <a:xfrm>
            <a:off x="568562" y="1593598"/>
            <a:ext cx="4502668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r>
              <a:rPr lang="pt-BR" sz="303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PRODUTO: CRI-DPA</a:t>
            </a:r>
            <a:endParaRPr sz="303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="" xmlns:a16="http://schemas.microsoft.com/office/drawing/2014/main" id="{C665AE43-7E80-4472-AF2D-6AD2CB64F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4889669"/>
              </p:ext>
            </p:extLst>
          </p:nvPr>
        </p:nvGraphicFramePr>
        <p:xfrm>
          <a:off x="568562" y="1982617"/>
          <a:ext cx="4620898" cy="2892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2F6D898-E9DF-4AB2-BD73-69741FA41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772016"/>
            <a:ext cx="2905786" cy="1617133"/>
          </a:xfrm>
          <a:prstGeom prst="rect">
            <a:avLst/>
          </a:prstGeom>
        </p:spPr>
      </p:pic>
      <p:sp>
        <p:nvSpPr>
          <p:cNvPr id="9" name="Google Shape;69;p15">
            <a:extLst>
              <a:ext uri="{FF2B5EF4-FFF2-40B4-BE49-F238E27FC236}">
                <a16:creationId xmlns="" xmlns:a16="http://schemas.microsoft.com/office/drawing/2014/main" id="{D8FE4457-EED6-422B-BC6F-0163C74CBD82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/>
        </p:nvSpPr>
        <p:spPr>
          <a:xfrm>
            <a:off x="660399" y="2282488"/>
            <a:ext cx="8146249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Gestão da Aplicação de Recursos Públicos em Segurança de </a:t>
            </a:r>
            <a:r>
              <a:rPr lang="pt-BR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Barragens - </a:t>
            </a:r>
            <a:r>
              <a:rPr lang="pt-BR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Ipresas</a:t>
            </a:r>
            <a:endParaRPr sz="1800" dirty="0"/>
          </a:p>
        </p:txBody>
      </p:sp>
      <p:pic>
        <p:nvPicPr>
          <p:cNvPr id="317" name="Google Shape;31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1323" y="2970112"/>
            <a:ext cx="4304414" cy="249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399" y="2971410"/>
            <a:ext cx="4280688" cy="29737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6;p16">
            <a:extLst>
              <a:ext uri="{FF2B5EF4-FFF2-40B4-BE49-F238E27FC236}">
                <a16:creationId xmlns="" xmlns:a16="http://schemas.microsoft.com/office/drawing/2014/main" id="{34D1D04D-340B-4B0F-86CD-F5834CD55B31}"/>
              </a:ext>
            </a:extLst>
          </p:cNvPr>
          <p:cNvSpPr txBox="1"/>
          <p:nvPr/>
        </p:nvSpPr>
        <p:spPr>
          <a:xfrm>
            <a:off x="568562" y="1658419"/>
            <a:ext cx="4502668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r>
              <a:rPr lang="pt-BR" sz="303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PRODUTO</a:t>
            </a:r>
            <a:endParaRPr sz="3030" dirty="0"/>
          </a:p>
        </p:txBody>
      </p:sp>
      <p:sp>
        <p:nvSpPr>
          <p:cNvPr id="7" name="Google Shape;69;p15">
            <a:extLst>
              <a:ext uri="{FF2B5EF4-FFF2-40B4-BE49-F238E27FC236}">
                <a16:creationId xmlns="" xmlns:a16="http://schemas.microsoft.com/office/drawing/2014/main" id="{B2736104-BDF1-438F-83C6-20D2140983CA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/>
        </p:nvSpPr>
        <p:spPr>
          <a:xfrm>
            <a:off x="660399" y="2282488"/>
            <a:ext cx="8146249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" name="Google Shape;76;p16">
            <a:extLst>
              <a:ext uri="{FF2B5EF4-FFF2-40B4-BE49-F238E27FC236}">
                <a16:creationId xmlns="" xmlns:a16="http://schemas.microsoft.com/office/drawing/2014/main" id="{34D1D04D-340B-4B0F-86CD-F5834CD55B31}"/>
              </a:ext>
            </a:extLst>
          </p:cNvPr>
          <p:cNvSpPr txBox="1"/>
          <p:nvPr/>
        </p:nvSpPr>
        <p:spPr>
          <a:xfrm>
            <a:off x="568562" y="1658419"/>
            <a:ext cx="9108838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chemeClr val="dk2"/>
              </a:buClr>
              <a:buSzPts val="3380"/>
            </a:pPr>
            <a:endParaRPr lang="pt-BR" sz="4000" b="1" dirty="0" smtClean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buClr>
                <a:schemeClr val="dk2"/>
              </a:buClr>
              <a:buSzPts val="3380"/>
            </a:pPr>
            <a:endParaRPr lang="pt-BR" sz="4000" b="1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buClr>
                <a:schemeClr val="dk2"/>
              </a:buClr>
              <a:buSzPts val="3380"/>
            </a:pPr>
            <a:endParaRPr lang="pt-BR" sz="4000" b="1" dirty="0" smtClean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2"/>
              </a:buClr>
              <a:buSzPts val="3380"/>
            </a:pPr>
            <a:r>
              <a:rPr lang="pt-BR" sz="40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PROTEÇÃO E DEFESA</a:t>
            </a:r>
            <a:r>
              <a:rPr lang="pt-BR" sz="2400" b="1" dirty="0" smtClean="0">
                <a:solidFill>
                  <a:schemeClr val="dk2"/>
                </a:solidFill>
                <a:latin typeface="Calibri"/>
                <a:sym typeface="Calibri"/>
              </a:rPr>
              <a:t> </a:t>
            </a:r>
            <a:r>
              <a:rPr lang="pt-BR" sz="4000" b="1" dirty="0">
                <a:solidFill>
                  <a:schemeClr val="dk2"/>
                </a:solidFill>
                <a:latin typeface="Calibri"/>
                <a:sym typeface="Calibri"/>
              </a:rPr>
              <a:t>CIVIL</a:t>
            </a:r>
          </a:p>
        </p:txBody>
      </p:sp>
      <p:sp>
        <p:nvSpPr>
          <p:cNvPr id="7" name="Google Shape;69;p15">
            <a:extLst>
              <a:ext uri="{FF2B5EF4-FFF2-40B4-BE49-F238E27FC236}">
                <a16:creationId xmlns="" xmlns:a16="http://schemas.microsoft.com/office/drawing/2014/main" id="{B2736104-BDF1-438F-83C6-20D2140983CA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3521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/>
        </p:nvSpPr>
        <p:spPr>
          <a:xfrm>
            <a:off x="660399" y="2282488"/>
            <a:ext cx="8146249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" name="Google Shape;76;p16">
            <a:extLst>
              <a:ext uri="{FF2B5EF4-FFF2-40B4-BE49-F238E27FC236}">
                <a16:creationId xmlns="" xmlns:a16="http://schemas.microsoft.com/office/drawing/2014/main" id="{34D1D04D-340B-4B0F-86CD-F5834CD55B31}"/>
              </a:ext>
            </a:extLst>
          </p:cNvPr>
          <p:cNvSpPr txBox="1"/>
          <p:nvPr/>
        </p:nvSpPr>
        <p:spPr>
          <a:xfrm>
            <a:off x="568562" y="1658419"/>
            <a:ext cx="9108838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r>
              <a:rPr lang="pt-BR" sz="3030" b="1" dirty="0" smtClean="0">
                <a:solidFill>
                  <a:schemeClr val="dk2"/>
                </a:solidFill>
                <a:latin typeface="Calibri"/>
                <a:sym typeface="Calibri"/>
              </a:rPr>
              <a:t>ATUAÇÃO DA PROTEÇÃO E DEFESA CIVIL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endParaRPr lang="pt-BR" sz="3030" b="1" dirty="0" smtClean="0">
              <a:solidFill>
                <a:schemeClr val="dk2"/>
              </a:solidFill>
              <a:latin typeface="Calibri"/>
              <a:sym typeface="Calibri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dk2"/>
                </a:solidFill>
                <a:latin typeface="Calibri"/>
                <a:sym typeface="Calibri"/>
              </a:rPr>
              <a:t>Papel Fundamental na efetiva implementação dos Planos de Ação de Emergência -PAE</a:t>
            </a:r>
          </a:p>
          <a:p>
            <a:pPr marL="457200" lvl="0" indent="-457200" algn="just">
              <a:buClr>
                <a:schemeClr val="dk2"/>
              </a:buClr>
              <a:buSzPts val="3380"/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dk2"/>
                </a:solidFill>
                <a:latin typeface="Calibri"/>
                <a:sym typeface="Calibri"/>
              </a:rPr>
              <a:t>Interlocução entre os empreendedores e população</a:t>
            </a:r>
          </a:p>
          <a:p>
            <a:pPr marL="457200" lvl="0" indent="-457200" algn="just">
              <a:buClr>
                <a:schemeClr val="dk2"/>
              </a:buClr>
              <a:buSzPts val="3380"/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dk2"/>
                </a:solidFill>
                <a:latin typeface="Calibri"/>
                <a:sym typeface="Calibri"/>
              </a:rPr>
              <a:t>Integração entre as politicas de Segurança de Barragens e de Proteção e Defesa Civil (PNSB e PNPDEC)</a:t>
            </a:r>
          </a:p>
          <a:p>
            <a:pPr marL="457200" lvl="0" indent="-457200" algn="just">
              <a:buClr>
                <a:schemeClr val="dk2"/>
              </a:buClr>
              <a:buSzPts val="3380"/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dk2"/>
                </a:solidFill>
                <a:latin typeface="Calibri"/>
                <a:sym typeface="Calibri"/>
              </a:rPr>
              <a:t>Necessidade de Estruturação dos Órgãos de Proteção  e Defesa Civil</a:t>
            </a:r>
          </a:p>
          <a:p>
            <a:pPr lvl="0" algn="just">
              <a:buClr>
                <a:schemeClr val="dk2"/>
              </a:buClr>
              <a:buSzPts val="3380"/>
            </a:pPr>
            <a:endParaRPr lang="pt-BR" sz="2400" b="1" dirty="0" smtClean="0">
              <a:solidFill>
                <a:schemeClr val="dk2"/>
              </a:solidFill>
              <a:latin typeface="Calibri"/>
              <a:sym typeface="Calibri"/>
            </a:endParaRPr>
          </a:p>
        </p:txBody>
      </p:sp>
      <p:sp>
        <p:nvSpPr>
          <p:cNvPr id="7" name="Google Shape;69;p15">
            <a:extLst>
              <a:ext uri="{FF2B5EF4-FFF2-40B4-BE49-F238E27FC236}">
                <a16:creationId xmlns="" xmlns:a16="http://schemas.microsoft.com/office/drawing/2014/main" id="{B2736104-BDF1-438F-83C6-20D2140983CA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1060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425046" y="1500324"/>
            <a:ext cx="9252354" cy="441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33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OBJETO: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Francisco - PISF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Plano de Ações Estratégicas para Reabilitação para Barragens da União -   PLANERB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Proteção e Defesa Civil</a:t>
            </a:r>
            <a:endParaRPr lang="pt-BR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3033" b="1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33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OBJETIVO: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dk1"/>
                </a:solidFill>
                <a:latin typeface="Calibri"/>
                <a:sym typeface="Calibri"/>
              </a:rPr>
              <a:t>Ações de Segurança </a:t>
            </a:r>
            <a:r>
              <a:rPr lang="pt-BR" sz="2000" dirty="0">
                <a:solidFill>
                  <a:schemeClr val="dk1"/>
                </a:solidFill>
                <a:latin typeface="Calibri"/>
                <a:sym typeface="Calibri"/>
              </a:rPr>
              <a:t>de Barragem no Projeto de Integração do São Francisco;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  <a:latin typeface="Calibri"/>
              </a:rPr>
              <a:t>Apresentar o PLANERB  - diagnóstico </a:t>
            </a:r>
            <a:r>
              <a:rPr lang="pt-BR" sz="2000" dirty="0" smtClean="0">
                <a:solidFill>
                  <a:schemeClr val="dk1"/>
                </a:solidFill>
                <a:latin typeface="Calibri"/>
              </a:rPr>
              <a:t>de </a:t>
            </a:r>
            <a:r>
              <a:rPr lang="pt-BR" sz="2000" dirty="0">
                <a:solidFill>
                  <a:schemeClr val="dk1"/>
                </a:solidFill>
                <a:latin typeface="Calibri"/>
              </a:rPr>
              <a:t>139 barragens, envolvendo DNOCS, CODEVASF e o extinto </a:t>
            </a:r>
            <a:r>
              <a:rPr lang="pt-BR" sz="2000" dirty="0" smtClean="0">
                <a:solidFill>
                  <a:schemeClr val="dk1"/>
                </a:solidFill>
                <a:latin typeface="Calibri"/>
              </a:rPr>
              <a:t>DNOS e implementação do Plano de Segurança de Barragem</a:t>
            </a:r>
            <a:r>
              <a:rPr lang="pt-BR" sz="2000" dirty="0" smtClean="0">
                <a:solidFill>
                  <a:schemeClr val="dk1"/>
                </a:solidFill>
                <a:latin typeface="Calibri"/>
                <a:sym typeface="Calibri"/>
              </a:rPr>
              <a:t>;</a:t>
            </a:r>
            <a:endParaRPr lang="pt-BR" sz="2000" dirty="0">
              <a:solidFill>
                <a:schemeClr val="dk1"/>
              </a:solidFill>
              <a:latin typeface="Calibri"/>
              <a:sym typeface="Calibri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  <a:latin typeface="Calibri"/>
                <a:sym typeface="Calibri"/>
              </a:rPr>
              <a:t>Ação da Secretaria Nacional de Proteção e Defesa Civil em Segurança de Barragem.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662523" y="344050"/>
            <a:ext cx="5568943" cy="64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/>
        </p:nvSpPr>
        <p:spPr>
          <a:xfrm>
            <a:off x="660399" y="2282488"/>
            <a:ext cx="8146249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" name="Google Shape;76;p16">
            <a:extLst>
              <a:ext uri="{FF2B5EF4-FFF2-40B4-BE49-F238E27FC236}">
                <a16:creationId xmlns="" xmlns:a16="http://schemas.microsoft.com/office/drawing/2014/main" id="{34D1D04D-340B-4B0F-86CD-F5834CD55B31}"/>
              </a:ext>
            </a:extLst>
          </p:cNvPr>
          <p:cNvSpPr txBox="1"/>
          <p:nvPr/>
        </p:nvSpPr>
        <p:spPr>
          <a:xfrm>
            <a:off x="568562" y="1658419"/>
            <a:ext cx="9108838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endParaRPr lang="pt-BR" sz="3030" b="1" dirty="0">
              <a:solidFill>
                <a:schemeClr val="dk2"/>
              </a:solidFill>
              <a:latin typeface="Calibri"/>
              <a:sym typeface="Calibri"/>
            </a:endParaRPr>
          </a:p>
        </p:txBody>
      </p:sp>
      <p:sp>
        <p:nvSpPr>
          <p:cNvPr id="7" name="Google Shape;69;p15">
            <a:extLst>
              <a:ext uri="{FF2B5EF4-FFF2-40B4-BE49-F238E27FC236}">
                <a16:creationId xmlns="" xmlns:a16="http://schemas.microsoft.com/office/drawing/2014/main" id="{B2736104-BDF1-438F-83C6-20D2140983CA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39" y="2019572"/>
            <a:ext cx="2134035" cy="157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24" y="2134668"/>
            <a:ext cx="2083024" cy="155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65" y="2002612"/>
            <a:ext cx="1793715" cy="159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31" y="3812076"/>
            <a:ext cx="3188392" cy="255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14" y="3833501"/>
            <a:ext cx="3259092" cy="25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67614" y="1428750"/>
            <a:ext cx="7939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dk2"/>
                </a:solidFill>
                <a:latin typeface="Calibri"/>
                <a:cs typeface="Calibri"/>
              </a:rPr>
              <a:t>Exemplo de Atuação da Defesa Civil em Segurança de Barragens</a:t>
            </a:r>
          </a:p>
        </p:txBody>
      </p:sp>
    </p:spTree>
    <p:extLst>
      <p:ext uri="{BB962C8B-B14F-4D97-AF65-F5344CB8AC3E}">
        <p14:creationId xmlns:p14="http://schemas.microsoft.com/office/powerpoint/2010/main" val="26510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6;p16">
            <a:extLst>
              <a:ext uri="{FF2B5EF4-FFF2-40B4-BE49-F238E27FC236}">
                <a16:creationId xmlns="" xmlns:a16="http://schemas.microsoft.com/office/drawing/2014/main" id="{34D1D04D-340B-4B0F-86CD-F5834CD55B31}"/>
              </a:ext>
            </a:extLst>
          </p:cNvPr>
          <p:cNvSpPr txBox="1"/>
          <p:nvPr/>
        </p:nvSpPr>
        <p:spPr>
          <a:xfrm>
            <a:off x="568562" y="1658419"/>
            <a:ext cx="9108838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endParaRPr lang="pt-BR" sz="3030" b="1" dirty="0">
              <a:solidFill>
                <a:schemeClr val="dk2"/>
              </a:solidFill>
              <a:latin typeface="Calibri"/>
              <a:sym typeface="Calibri"/>
            </a:endParaRPr>
          </a:p>
        </p:txBody>
      </p:sp>
      <p:sp>
        <p:nvSpPr>
          <p:cNvPr id="7" name="Google Shape;69;p15">
            <a:extLst>
              <a:ext uri="{FF2B5EF4-FFF2-40B4-BE49-F238E27FC236}">
                <a16:creationId xmlns="" xmlns:a16="http://schemas.microsoft.com/office/drawing/2014/main" id="{B2736104-BDF1-438F-83C6-20D2140983CA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867613" y="1428750"/>
            <a:ext cx="8705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dk2"/>
                </a:solidFill>
                <a:latin typeface="Calibri"/>
                <a:cs typeface="Calibri"/>
              </a:rPr>
              <a:t>Exemplo de Atuação da Defesa Civil em Segurança de Barragens - Simulados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9" y="2495586"/>
            <a:ext cx="4406028" cy="32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336" y="2495585"/>
            <a:ext cx="4318459" cy="320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0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/>
        </p:nvSpPr>
        <p:spPr>
          <a:xfrm>
            <a:off x="660399" y="2282488"/>
            <a:ext cx="8146249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" name="Google Shape;76;p16">
            <a:extLst>
              <a:ext uri="{FF2B5EF4-FFF2-40B4-BE49-F238E27FC236}">
                <a16:creationId xmlns="" xmlns:a16="http://schemas.microsoft.com/office/drawing/2014/main" id="{34D1D04D-340B-4B0F-86CD-F5834CD55B31}"/>
              </a:ext>
            </a:extLst>
          </p:cNvPr>
          <p:cNvSpPr txBox="1"/>
          <p:nvPr/>
        </p:nvSpPr>
        <p:spPr>
          <a:xfrm>
            <a:off x="568562" y="1658419"/>
            <a:ext cx="9108838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endParaRPr lang="pt-BR" sz="3030" b="1" dirty="0">
              <a:solidFill>
                <a:schemeClr val="dk2"/>
              </a:solidFill>
              <a:latin typeface="Calibri"/>
              <a:sym typeface="Calibri"/>
            </a:endParaRPr>
          </a:p>
        </p:txBody>
      </p:sp>
      <p:sp>
        <p:nvSpPr>
          <p:cNvPr id="7" name="Google Shape;69;p15">
            <a:extLst>
              <a:ext uri="{FF2B5EF4-FFF2-40B4-BE49-F238E27FC236}">
                <a16:creationId xmlns="" xmlns:a16="http://schemas.microsoft.com/office/drawing/2014/main" id="{B2736104-BDF1-438F-83C6-20D2140983CA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867614" y="1428750"/>
            <a:ext cx="793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Exemplo de Atuação da Defesa Civil – Plano De Contingência</a:t>
            </a:r>
            <a:endParaRPr lang="pt-B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16" y="1849785"/>
            <a:ext cx="833123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916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6;p16">
            <a:extLst>
              <a:ext uri="{FF2B5EF4-FFF2-40B4-BE49-F238E27FC236}">
                <a16:creationId xmlns="" xmlns:a16="http://schemas.microsoft.com/office/drawing/2014/main" id="{8E61A010-D8BB-4405-935A-4310EC051687}"/>
              </a:ext>
            </a:extLst>
          </p:cNvPr>
          <p:cNvSpPr txBox="1"/>
          <p:nvPr/>
        </p:nvSpPr>
        <p:spPr>
          <a:xfrm>
            <a:off x="568561" y="1542022"/>
            <a:ext cx="9099313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r>
              <a:rPr lang="pt-BR" sz="3030" b="1" dirty="0" smtClean="0">
                <a:solidFill>
                  <a:schemeClr val="dk2"/>
                </a:solidFill>
                <a:latin typeface="Calibri"/>
                <a:sym typeface="Calibri"/>
              </a:rPr>
              <a:t>Principais Políticas Públicas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endParaRPr lang="pt-BR" sz="2000" b="1" dirty="0">
              <a:solidFill>
                <a:schemeClr val="dk2"/>
              </a:solidFill>
              <a:latin typeface="Calibri"/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dk2"/>
                </a:solidFill>
                <a:latin typeface="Calibri"/>
                <a:sym typeface="Calibri"/>
              </a:rPr>
              <a:t>Obtenção </a:t>
            </a:r>
            <a:r>
              <a:rPr lang="pt-BR" sz="2000" b="1" dirty="0" smtClean="0">
                <a:solidFill>
                  <a:schemeClr val="dk2"/>
                </a:solidFill>
                <a:latin typeface="Calibri"/>
                <a:sym typeface="Calibri"/>
              </a:rPr>
              <a:t>de Recursos para o subsídio aos  Empreendedores Públicos</a:t>
            </a:r>
            <a:r>
              <a:rPr lang="pt-BR" sz="2000" b="1" dirty="0" smtClean="0">
                <a:solidFill>
                  <a:schemeClr val="dk2"/>
                </a:solidFill>
                <a:latin typeface="Calibri"/>
                <a:sym typeface="Calibri"/>
              </a:rPr>
              <a:t>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</a:pPr>
            <a:endParaRPr lang="pt-BR" sz="2000" b="1" dirty="0" smtClean="0">
              <a:solidFill>
                <a:schemeClr val="dk2"/>
              </a:solidFill>
              <a:latin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</a:pPr>
            <a:endParaRPr lang="pt-BR" sz="2000" b="1" dirty="0" smtClean="0">
              <a:solidFill>
                <a:schemeClr val="dk2"/>
              </a:solidFill>
              <a:latin typeface="Calibri"/>
              <a:sym typeface="Calibri"/>
            </a:endParaRPr>
          </a:p>
          <a:p>
            <a:pPr marL="457200" indent="-457200">
              <a:buClr>
                <a:schemeClr val="dk2"/>
              </a:buClr>
              <a:buSzPts val="3380"/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chemeClr val="dk2"/>
                </a:solidFill>
                <a:latin typeface="Calibri"/>
                <a:sym typeface="Calibri"/>
              </a:rPr>
              <a:t>Viabilização da Sustentabilidade Financeira dos </a:t>
            </a:r>
            <a:r>
              <a:rPr lang="pt-BR" sz="2000" b="1" dirty="0" smtClean="0">
                <a:solidFill>
                  <a:schemeClr val="dk2"/>
                </a:solidFill>
                <a:latin typeface="Calibri"/>
                <a:sym typeface="Calibri"/>
              </a:rPr>
              <a:t>Empreendimentos Públicos.</a:t>
            </a:r>
          </a:p>
          <a:p>
            <a:pPr>
              <a:buClr>
                <a:schemeClr val="dk2"/>
              </a:buClr>
              <a:buSzPts val="3380"/>
            </a:pPr>
            <a:endParaRPr lang="pt-BR" sz="2000" b="1" dirty="0">
              <a:solidFill>
                <a:schemeClr val="dk2"/>
              </a:solidFill>
              <a:latin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</a:pPr>
            <a:endParaRPr lang="pt-BR" sz="2000" b="1" dirty="0" smtClean="0">
              <a:solidFill>
                <a:schemeClr val="dk2"/>
              </a:solidFill>
              <a:latin typeface="Calibri"/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dk2"/>
                </a:solidFill>
                <a:latin typeface="Calibri"/>
                <a:sym typeface="Calibri"/>
              </a:rPr>
              <a:t>Recursos para estruturação dos órgãos Públicos Empreendedores de Barragem e  de Proteção de Defesa Civil.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</a:pPr>
            <a:endParaRPr lang="pt-BR" sz="2000" b="1" dirty="0" smtClean="0">
              <a:solidFill>
                <a:schemeClr val="dk2"/>
              </a:solidFill>
              <a:latin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</a:pPr>
            <a:endParaRPr lang="pt-BR" sz="2000" b="1" dirty="0" smtClean="0">
              <a:solidFill>
                <a:schemeClr val="dk2"/>
              </a:solidFill>
              <a:latin typeface="Calibri"/>
              <a:sym typeface="Calibri"/>
            </a:endParaRPr>
          </a:p>
          <a:p>
            <a:pPr marL="457200" indent="-457200">
              <a:buClr>
                <a:schemeClr val="dk2"/>
              </a:buClr>
              <a:buSzPts val="3380"/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chemeClr val="dk2"/>
                </a:solidFill>
                <a:latin typeface="Calibri"/>
                <a:sym typeface="Calibri"/>
              </a:rPr>
              <a:t>Proposta do MDR para a viabilidade </a:t>
            </a:r>
            <a:r>
              <a:rPr lang="pt-BR" sz="2000" b="1" dirty="0" smtClean="0">
                <a:solidFill>
                  <a:schemeClr val="dk2"/>
                </a:solidFill>
                <a:latin typeface="Calibri"/>
                <a:sym typeface="Calibri"/>
              </a:rPr>
              <a:t>de </a:t>
            </a:r>
            <a:r>
              <a:rPr lang="pt-BR" sz="2000" b="1" dirty="0">
                <a:solidFill>
                  <a:schemeClr val="dk2"/>
                </a:solidFill>
                <a:latin typeface="Calibri"/>
                <a:sym typeface="Calibri"/>
              </a:rPr>
              <a:t>compensação financeira para estruturação e atuação dos órgão de defesa civil dos municípios afetados.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Wingdings" panose="05000000000000000000" pitchFamily="2" charset="2"/>
              <a:buChar char="Ø"/>
            </a:pPr>
            <a:endParaRPr lang="pt-BR" sz="2000" b="1" dirty="0">
              <a:solidFill>
                <a:schemeClr val="dk2"/>
              </a:solidFill>
              <a:latin typeface="Calibri"/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Wingdings" panose="05000000000000000000" pitchFamily="2" charset="2"/>
              <a:buChar char="Ø"/>
            </a:pPr>
            <a:endParaRPr lang="pt-BR" sz="2000" b="1" dirty="0">
              <a:solidFill>
                <a:schemeClr val="dk2"/>
              </a:solidFill>
              <a:latin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</a:pPr>
            <a:endParaRPr lang="pt-BR" b="1" dirty="0" smtClean="0"/>
          </a:p>
        </p:txBody>
      </p:sp>
      <p:sp>
        <p:nvSpPr>
          <p:cNvPr id="7" name="Google Shape;69;p15">
            <a:extLst>
              <a:ext uri="{FF2B5EF4-FFF2-40B4-BE49-F238E27FC236}">
                <a16:creationId xmlns="" xmlns:a16="http://schemas.microsoft.com/office/drawing/2014/main" id="{067E6837-D622-4662-87ED-2F941D4D85E8}"/>
              </a:ext>
            </a:extLst>
          </p:cNvPr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62840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/>
          <p:nvPr/>
        </p:nvSpPr>
        <p:spPr>
          <a:xfrm>
            <a:off x="3130790" y="2495336"/>
            <a:ext cx="3376541" cy="119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OBRIGADO!</a:t>
            </a:r>
            <a:endParaRPr sz="5000" b="1" dirty="0"/>
          </a:p>
        </p:txBody>
      </p:sp>
      <p:sp>
        <p:nvSpPr>
          <p:cNvPr id="2" name="Retângulo 1"/>
          <p:cNvSpPr/>
          <p:nvPr/>
        </p:nvSpPr>
        <p:spPr>
          <a:xfrm>
            <a:off x="4524375" y="4128196"/>
            <a:ext cx="4953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i="1" dirty="0"/>
              <a:t>Eng. Rafael Ribeiro Silveira</a:t>
            </a:r>
            <a:endParaRPr lang="pt-BR" dirty="0"/>
          </a:p>
          <a:p>
            <a:r>
              <a:rPr lang="pt-BR" i="1" dirty="0"/>
              <a:t>Coordenador Geral de Estudos e Projetos</a:t>
            </a:r>
          </a:p>
          <a:p>
            <a:r>
              <a:rPr lang="pt-BR" i="1" dirty="0"/>
              <a:t>Departamento de Projetos  Estratégicos</a:t>
            </a:r>
            <a:endParaRPr lang="pt-BR" dirty="0"/>
          </a:p>
          <a:p>
            <a:r>
              <a:rPr lang="pt-BR" i="1" dirty="0"/>
              <a:t>Secretaria Nacional de Segurança Hídrica</a:t>
            </a:r>
            <a:endParaRPr lang="pt-BR" dirty="0"/>
          </a:p>
          <a:p>
            <a:r>
              <a:rPr lang="pt-BR" i="1" dirty="0"/>
              <a:t>Tel.:  61 2034- 4253</a:t>
            </a:r>
            <a:endParaRPr lang="pt-BR" dirty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662523" y="344050"/>
            <a:ext cx="5568943" cy="64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Calibri"/>
              <a:buNone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dirty="0"/>
          </a:p>
        </p:txBody>
      </p:sp>
      <p:sp>
        <p:nvSpPr>
          <p:cNvPr id="4" name="Google Shape;70;p15">
            <a:extLst>
              <a:ext uri="{FF2B5EF4-FFF2-40B4-BE49-F238E27FC236}">
                <a16:creationId xmlns="" xmlns:a16="http://schemas.microsoft.com/office/drawing/2014/main" id="{FA203EDE-A018-4B02-B7C8-8BE786AA76B5}"/>
              </a:ext>
            </a:extLst>
          </p:cNvPr>
          <p:cNvSpPr txBox="1"/>
          <p:nvPr/>
        </p:nvSpPr>
        <p:spPr>
          <a:xfrm>
            <a:off x="1541464" y="2805005"/>
            <a:ext cx="6823072" cy="2503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t-BR" sz="4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40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08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74D6CE2E-9E66-4751-89A8-1512B23B3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996" y="2162298"/>
            <a:ext cx="5820954" cy="41037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E25F8A2-3A44-4634-AC6A-EED3DC5E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70" y="4214185"/>
            <a:ext cx="1791160" cy="17911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FE26F24-DD71-449A-BAD9-BD04F4286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8" y="2162298"/>
            <a:ext cx="1881583" cy="2027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6;p46">
            <a:extLst>
              <a:ext uri="{FF2B5EF4-FFF2-40B4-BE49-F238E27FC236}">
                <a16:creationId xmlns="" xmlns:a16="http://schemas.microsoft.com/office/drawing/2014/main" id="{907C948E-9351-47F4-8C53-AA91BF62B26F}"/>
              </a:ext>
            </a:extLst>
          </p:cNvPr>
          <p:cNvSpPr txBox="1"/>
          <p:nvPr/>
        </p:nvSpPr>
        <p:spPr>
          <a:xfrm>
            <a:off x="1589760" y="2190950"/>
            <a:ext cx="7207745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170" dirty="0">
                <a:latin typeface="Calibri" panose="020F0502020204030204" pitchFamily="34" charset="0"/>
              </a:rPr>
              <a:t>Estrutura organizacional </a:t>
            </a:r>
            <a:r>
              <a:rPr lang="pt-BR" sz="2170" dirty="0" smtClean="0">
                <a:latin typeface="Calibri" panose="020F0502020204030204" pitchFamily="34" charset="0"/>
              </a:rPr>
              <a:t>– Pré-Operação e Manutenção</a:t>
            </a:r>
            <a:endParaRPr lang="pt-BR" sz="2170" dirty="0">
              <a:latin typeface="Calibri" panose="020F0502020204030204" pitchFamily="34" charset="0"/>
            </a:endParaRPr>
          </a:p>
        </p:txBody>
      </p:sp>
      <p:sp>
        <p:nvSpPr>
          <p:cNvPr id="10" name="Seta: para a Direita 9">
            <a:extLst>
              <a:ext uri="{FF2B5EF4-FFF2-40B4-BE49-F238E27FC236}">
                <a16:creationId xmlns="" xmlns:a16="http://schemas.microsoft.com/office/drawing/2014/main" id="{E7437D5B-12FB-4FC8-80CA-97E22C770466}"/>
              </a:ext>
            </a:extLst>
          </p:cNvPr>
          <p:cNvSpPr/>
          <p:nvPr/>
        </p:nvSpPr>
        <p:spPr>
          <a:xfrm>
            <a:off x="4987285" y="3814659"/>
            <a:ext cx="946373" cy="4261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3CCC5E1C-58EB-4062-8A0B-F276154D2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9" y="2815019"/>
            <a:ext cx="3568732" cy="26787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5E200BE-9863-4DD0-A22F-50181352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23" y="2815019"/>
            <a:ext cx="4379821" cy="28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ED814409-7439-4C05-9A53-60B7FD481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579" y="2617146"/>
            <a:ext cx="4616106" cy="3744644"/>
          </a:xfrm>
          <a:prstGeom prst="rect">
            <a:avLst/>
          </a:prstGeom>
        </p:spPr>
      </p:pic>
      <p:sp>
        <p:nvSpPr>
          <p:cNvPr id="7" name="Google Shape;316;p46">
            <a:extLst>
              <a:ext uri="{FF2B5EF4-FFF2-40B4-BE49-F238E27FC236}">
                <a16:creationId xmlns="" xmlns:a16="http://schemas.microsoft.com/office/drawing/2014/main" id="{907C948E-9351-47F4-8C53-AA91BF62B26F}"/>
              </a:ext>
            </a:extLst>
          </p:cNvPr>
          <p:cNvSpPr txBox="1"/>
          <p:nvPr/>
        </p:nvSpPr>
        <p:spPr>
          <a:xfrm>
            <a:off x="1589760" y="2190950"/>
            <a:ext cx="7207745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170" dirty="0">
                <a:latin typeface="Calibri" panose="020F0502020204030204" pitchFamily="34" charset="0"/>
              </a:rPr>
              <a:t>Estrutura organizacional – Equipe de Segurança de Barragem</a:t>
            </a:r>
          </a:p>
        </p:txBody>
      </p:sp>
    </p:spTree>
    <p:extLst>
      <p:ext uri="{BB962C8B-B14F-4D97-AF65-F5344CB8AC3E}">
        <p14:creationId xmlns:p14="http://schemas.microsoft.com/office/powerpoint/2010/main" val="29653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6;p46">
            <a:extLst>
              <a:ext uri="{FF2B5EF4-FFF2-40B4-BE49-F238E27FC236}">
                <a16:creationId xmlns="" xmlns:a16="http://schemas.microsoft.com/office/drawing/2014/main" id="{668ADFDC-9F50-460E-B8E9-A3E993FB9CB4}"/>
              </a:ext>
            </a:extLst>
          </p:cNvPr>
          <p:cNvSpPr txBox="1"/>
          <p:nvPr/>
        </p:nvSpPr>
        <p:spPr>
          <a:xfrm>
            <a:off x="3115422" y="2295976"/>
            <a:ext cx="4156422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170" dirty="0">
                <a:latin typeface="Calibri" panose="020F0502020204030204" pitchFamily="34" charset="0"/>
              </a:rPr>
              <a:t>Barragem Boa Vista – Eixo Norte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453E96BF-57B3-4664-BB8D-3C0C6AE8F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567" y="2722172"/>
            <a:ext cx="6132866" cy="344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6;p46">
            <a:extLst>
              <a:ext uri="{FF2B5EF4-FFF2-40B4-BE49-F238E27FC236}">
                <a16:creationId xmlns="" xmlns:a16="http://schemas.microsoft.com/office/drawing/2014/main" id="{668ADFDC-9F50-460E-B8E9-A3E993FB9CB4}"/>
              </a:ext>
            </a:extLst>
          </p:cNvPr>
          <p:cNvSpPr txBox="1"/>
          <p:nvPr/>
        </p:nvSpPr>
        <p:spPr>
          <a:xfrm>
            <a:off x="3380720" y="2288944"/>
            <a:ext cx="3625823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170" dirty="0">
                <a:latin typeface="Calibri" panose="020F0502020204030204" pitchFamily="34" charset="0"/>
              </a:rPr>
              <a:t>Barragem Areias – Eixo Leste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13D9694-D4BF-4EE1-888B-868E6B156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402" y="2715140"/>
            <a:ext cx="6225195" cy="35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3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C0F3154C-9C0C-4D63-AC1A-75816AAAB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33" y="2642851"/>
            <a:ext cx="6398875" cy="3735724"/>
          </a:xfrm>
          <a:prstGeom prst="rect">
            <a:avLst/>
          </a:prstGeom>
        </p:spPr>
      </p:pic>
      <p:sp>
        <p:nvSpPr>
          <p:cNvPr id="69" name="Google Shape;69;p15"/>
          <p:cNvSpPr txBox="1"/>
          <p:nvPr/>
        </p:nvSpPr>
        <p:spPr>
          <a:xfrm>
            <a:off x="568562" y="383560"/>
            <a:ext cx="5654437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2"/>
              </a:buClr>
              <a:buSzPts val="3380"/>
            </a:pPr>
            <a:r>
              <a:rPr lang="pt-BR" sz="338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SEGURANÇA DE BARRAGEM</a:t>
            </a:r>
            <a:endParaRPr lang="pt-BR" sz="36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568563" y="1678939"/>
            <a:ext cx="9250140" cy="62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PROJETO DE INTEGRAÇÃO DO RIO SÃO FRANSCICO | PISF </a:t>
            </a:r>
            <a:endParaRPr sz="2800"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6;p46">
            <a:extLst>
              <a:ext uri="{FF2B5EF4-FFF2-40B4-BE49-F238E27FC236}">
                <a16:creationId xmlns="" xmlns:a16="http://schemas.microsoft.com/office/drawing/2014/main" id="{668ADFDC-9F50-460E-B8E9-A3E993FB9CB4}"/>
              </a:ext>
            </a:extLst>
          </p:cNvPr>
          <p:cNvSpPr txBox="1"/>
          <p:nvPr/>
        </p:nvSpPr>
        <p:spPr>
          <a:xfrm>
            <a:off x="1428424" y="2188080"/>
            <a:ext cx="7206791" cy="42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170" dirty="0">
                <a:latin typeface="Calibri" panose="020F0502020204030204" pitchFamily="34" charset="0"/>
              </a:rPr>
              <a:t>Estudo de Rompimento da Barragem Mangueira - </a:t>
            </a:r>
            <a:r>
              <a:rPr lang="pt-BR" sz="2170" dirty="0" err="1">
                <a:latin typeface="Calibri" panose="020F0502020204030204" pitchFamily="34" charset="0"/>
              </a:rPr>
              <a:t>Dam</a:t>
            </a:r>
            <a:r>
              <a:rPr lang="pt-BR" sz="2170" dirty="0">
                <a:latin typeface="Calibri" panose="020F0502020204030204" pitchFamily="34" charset="0"/>
              </a:rPr>
              <a:t> break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91FDFA8-B359-4D9A-890B-3785FB14C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42" y="4032081"/>
            <a:ext cx="771525" cy="9001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3FFA69D6-5E4B-4BFD-80F9-2AD437B9E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42" y="5051323"/>
            <a:ext cx="984250" cy="5522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53DF9F71-9518-41EA-8342-1D788196B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42" y="5603597"/>
            <a:ext cx="829076" cy="282939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C8296230-DF16-4ED7-ABBF-D58A4E605A4B}"/>
              </a:ext>
            </a:extLst>
          </p:cNvPr>
          <p:cNvSpPr/>
          <p:nvPr/>
        </p:nvSpPr>
        <p:spPr>
          <a:xfrm>
            <a:off x="4249983" y="3731025"/>
            <a:ext cx="1227099" cy="18466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BEB0EDE6-E300-4376-A883-EF7C04914D0A}"/>
              </a:ext>
            </a:extLst>
          </p:cNvPr>
          <p:cNvSpPr txBox="1"/>
          <p:nvPr/>
        </p:nvSpPr>
        <p:spPr>
          <a:xfrm>
            <a:off x="4221884" y="3739620"/>
            <a:ext cx="172640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/>
              <a:t>ZONA DE AUTO SALVAMENTO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="" xmlns:a16="http://schemas.microsoft.com/office/drawing/2014/main" id="{8493A708-3B1D-415B-9FDC-DDE3E3E5383A}"/>
              </a:ext>
            </a:extLst>
          </p:cNvPr>
          <p:cNvCxnSpPr>
            <a:cxnSpLocks/>
          </p:cNvCxnSpPr>
          <p:nvPr/>
        </p:nvCxnSpPr>
        <p:spPr>
          <a:xfrm flipH="1" flipV="1">
            <a:off x="4390953" y="3929978"/>
            <a:ext cx="145255" cy="833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="" xmlns:a16="http://schemas.microsoft.com/office/drawing/2014/main" id="{ECFFBFC4-44B7-487E-A0CC-B2C67CB1824C}"/>
              </a:ext>
            </a:extLst>
          </p:cNvPr>
          <p:cNvCxnSpPr/>
          <p:nvPr/>
        </p:nvCxnSpPr>
        <p:spPr>
          <a:xfrm flipH="1">
            <a:off x="4359996" y="3991890"/>
            <a:ext cx="169069" cy="3071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="" xmlns:a16="http://schemas.microsoft.com/office/drawing/2014/main" id="{C6235FFC-9A37-4ABF-8AE0-FF09C082332C}"/>
              </a:ext>
            </a:extLst>
          </p:cNvPr>
          <p:cNvCxnSpPr>
            <a:cxnSpLocks/>
          </p:cNvCxnSpPr>
          <p:nvPr/>
        </p:nvCxnSpPr>
        <p:spPr>
          <a:xfrm flipH="1" flipV="1">
            <a:off x="4221884" y="4215728"/>
            <a:ext cx="145255" cy="833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6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</TotalTime>
  <Words>525</Words>
  <Application>Microsoft Office PowerPoint</Application>
  <PresentationFormat>Papel A4 (210 x 297 mm)</PresentationFormat>
  <Paragraphs>98</Paragraphs>
  <Slides>24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Sales</dc:creator>
  <cp:lastModifiedBy>Rafael Ribeiro Silveira</cp:lastModifiedBy>
  <cp:revision>140</cp:revision>
  <cp:lastPrinted>2019-02-21T12:14:22Z</cp:lastPrinted>
  <dcterms:modified xsi:type="dcterms:W3CDTF">2019-03-14T12:25:18Z</dcterms:modified>
</cp:coreProperties>
</file>