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76" r:id="rId5"/>
    <p:sldId id="277" r:id="rId6"/>
    <p:sldId id="279" r:id="rId7"/>
    <p:sldId id="290" r:id="rId8"/>
    <p:sldId id="281" r:id="rId9"/>
    <p:sldId id="283" r:id="rId10"/>
    <p:sldId id="284" r:id="rId11"/>
    <p:sldId id="286" r:id="rId12"/>
    <p:sldId id="274" r:id="rId13"/>
    <p:sldId id="25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li Faria" initials="RF" lastIdx="1" clrIdx="0">
    <p:extLst>
      <p:ext uri="{19B8F6BF-5375-455C-9EA6-DF929625EA0E}">
        <p15:presenceInfo xmlns:p15="http://schemas.microsoft.com/office/powerpoint/2012/main" userId="S::roseli.faria@cidadania.gov.br::36ba23a1-92a1-49cb-ab9f-337341aab0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69AC5-8AEB-46BA-BE83-CE5E88B62E59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D2683-050D-424C-A5AB-6B0564162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6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18028-AEB6-442A-8064-419858554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20BE0-57C0-4AAA-B058-49F3DE2D1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226ABF-42A6-4BF3-86BA-7507A585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B8736-D274-4065-B187-644DE4B8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85AB8-87CD-4B95-A189-A6796449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8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1A780-E843-4F2A-AB3F-ABA0F1A0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45A64E-D8CE-4117-A4CD-E5FB85D8A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AF219E-5F59-4473-BC89-977420E4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33B765-EC9F-4621-BF5C-9E959E50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06E84-FC4E-49FD-9185-AB8E1C1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01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3C5386-2BE0-4AC2-9686-CC2468E5D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88CD56-C846-4769-9698-987366C1C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B5A9E7-F3A3-43BB-A29D-76F7A7EA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F4D07D-AC5C-4C37-B137-12C67D42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32ECF1-0A14-4A7E-A4C2-62CC53AF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2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2E259-C0AE-4222-B4D2-A75D300F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25A579-B7EC-4C94-A67D-06D13E49A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2A0D15-3772-4F58-981B-FE7FEEBD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0149D2-0B3B-4208-AB60-237BC733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F483CE-EAEB-4427-B2F0-5296708C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01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1D15A-E151-4A64-A36D-49777B84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6D20DB-0878-4A9E-8D1B-F39AEC54B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BE9C94-84DC-4903-A655-057498274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5B3A6D-B311-4A11-99BF-F9F6050E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9A5EA7-5172-49B3-888D-2DF13A89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57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16F67-C4B9-4008-B728-012A02BC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0D005-5FAC-40E2-A2A0-03263BF17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6069D1-1742-4D75-A6E3-557EE84DB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C59EC5-46BD-49D1-A4BF-D018F5D0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20D187-F905-4A37-9513-8B65F30C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9A1433-C8A6-4F69-AF48-93709E52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8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F9188-551D-4551-89F6-5D906080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726D8C-C5D1-431F-93C2-A87F9793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A9E0E1-8549-4905-98D9-43782D774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6A20E6-B68E-4FE1-989A-D5DB97A28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E23A0D-56D6-43E0-91BD-019B732D7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BD77C55-3C05-49EC-841A-CACCBA46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7625D91-205C-4DDD-B78D-21F1B24B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67A89F2-7FD1-45EE-8955-9395231C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15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5044D9-4FE8-477A-87AB-13498DCA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B111CD-F523-4264-8EFD-91EF6A7C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E84DD8-DC4B-418E-ABCA-396DE095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EC6CA2-B5BC-454C-9C9E-31E2CF15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06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D03547-7C5D-475B-ABEB-8A5CFE3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E7885A-4A17-43F4-BF24-4A00A853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ABCBE5-6CF5-453C-AFBC-B62FAF47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30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75B44-B846-4409-97EF-7FA92F9E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751F04-806C-4AE8-A507-22E0581C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C5B6F3-8245-4415-AF1B-ECC2D1F67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D435EB-0A0B-49B0-8B03-48A20A59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C4F7E9-9220-4F51-BE3E-D566E0D6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5374E7-9C68-4F92-82B6-637A881A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14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1F9E8-2F95-46D6-8D5A-09D7A177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B2182B-C31C-41B9-86B4-D0F4381AC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793982-D586-41AB-945F-5C3FF9974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EDF311-A718-469C-8883-046E0613D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1D4154-D97B-4CB4-94B1-881BE6CC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F45DB3-77A4-42F3-BB9B-A6AFB724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78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6E17958-9125-4560-8964-98E3E9DB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1E8A37-530C-4F76-B5D0-D17041CB1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50167D-26EE-4FCD-8426-79935E342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51A08-D891-46CE-A65E-B2A8576BE43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C3E02C-20AF-4C81-99B7-13C016FB8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853351-8445-4545-9F83-4C8955416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088B-B0C9-42AF-9E99-CD8F27E7A2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4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73C9D-5AB9-4E39-A1C1-BB0C2EE9B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7C99E3-7CB4-4E49-A703-6A41A55F2E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71273DF-5E24-4708-A87C-C83432C48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AA38DF-B687-4C91-B99E-4D79C47C756D}"/>
              </a:ext>
            </a:extLst>
          </p:cNvPr>
          <p:cNvSpPr txBox="1"/>
          <p:nvPr/>
        </p:nvSpPr>
        <p:spPr>
          <a:xfrm>
            <a:off x="1984658" y="2078802"/>
            <a:ext cx="804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 Interativa – PEC 186/2019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Comissão de Constituição, Justiça e Cidadania – CCJ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12 de março de 2020</a:t>
            </a:r>
            <a:r>
              <a:rPr lang="pt-BR" sz="36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0EDAC88-813C-4256-B9F5-BF8B2AB3F1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54" y="5575188"/>
            <a:ext cx="1888503" cy="830088"/>
          </a:xfrm>
          <a:prstGeom prst="rect">
            <a:avLst/>
          </a:prstGeom>
        </p:spPr>
      </p:pic>
      <p:pic>
        <p:nvPicPr>
          <p:cNvPr id="7" name="Imagem 6" descr="Uma imagem contendo camisa&#10;&#10;Descrição gerada automaticamente">
            <a:extLst>
              <a:ext uri="{FF2B5EF4-FFF2-40B4-BE49-F238E27FC236}">
                <a16:creationId xmlns:a16="http://schemas.microsoft.com/office/drawing/2014/main" id="{476E5C3E-CE28-4691-95D7-53EF17F331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35" y="5162006"/>
            <a:ext cx="1471113" cy="14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9E669E-2C73-4F82-8187-81C3780E4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2"/>
          <a:stretch/>
        </p:blipFill>
        <p:spPr>
          <a:xfrm>
            <a:off x="3245637" y="-275772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81" y="859536"/>
            <a:ext cx="5347535" cy="1239012"/>
          </a:xfrm>
        </p:spPr>
        <p:txBody>
          <a:bodyPr anchor="ctr">
            <a:noAutofit/>
          </a:bodyPr>
          <a:lstStyle/>
          <a:p>
            <a:r>
              <a:rPr lang="pt-BR" b="1" dirty="0">
                <a:latin typeface="Arial Black" panose="020B0A04020102020204" pitchFamily="34" charset="0"/>
              </a:rPr>
              <a:t>5 –  Se não a PEC 186/2019, qual reforma?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390622" cy="3864174"/>
          </a:xfrm>
        </p:spPr>
        <p:txBody>
          <a:bodyPr anchor="t"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pt-BR" sz="3400" dirty="0"/>
              <a:t>Ideal: grupo de trabalho plural com especialistas para a construção de uma reforma </a:t>
            </a:r>
            <a:r>
              <a:rPr lang="pt-BR" sz="3400" dirty="0" smtClean="0"/>
              <a:t>fiscal e reforma tributária</a:t>
            </a:r>
            <a:endParaRPr lang="pt-BR" sz="3400" dirty="0"/>
          </a:p>
          <a:p>
            <a:pPr>
              <a:buFontTx/>
              <a:buChar char="-"/>
            </a:pPr>
            <a:r>
              <a:rPr lang="pt-BR" sz="3400" i="1" dirty="0" err="1" smtClean="0"/>
              <a:t>Second</a:t>
            </a:r>
            <a:r>
              <a:rPr lang="pt-BR" sz="3400" i="1" dirty="0" smtClean="0"/>
              <a:t> </a:t>
            </a:r>
            <a:r>
              <a:rPr lang="pt-BR" sz="3400" i="1" dirty="0" err="1"/>
              <a:t>best</a:t>
            </a:r>
            <a:r>
              <a:rPr lang="pt-BR" sz="3400" dirty="0"/>
              <a:t>: </a:t>
            </a:r>
            <a:endParaRPr lang="pt-BR" sz="3400" dirty="0" smtClean="0"/>
          </a:p>
          <a:p>
            <a:pPr>
              <a:buFontTx/>
              <a:buChar char="-"/>
            </a:pPr>
            <a:r>
              <a:rPr lang="pt-BR" sz="3400" dirty="0" smtClean="0"/>
              <a:t>retirar </a:t>
            </a:r>
            <a:r>
              <a:rPr lang="pt-BR" sz="3400" dirty="0"/>
              <a:t>investimentos em infraestrutura do cálculo do teto dos </a:t>
            </a:r>
            <a:r>
              <a:rPr lang="pt-BR" sz="3400" dirty="0" smtClean="0"/>
              <a:t>gastos e de quaisquer </a:t>
            </a:r>
            <a:r>
              <a:rPr lang="pt-BR" sz="3400" dirty="0" smtClean="0"/>
              <a:t>dispositivos </a:t>
            </a:r>
            <a:r>
              <a:rPr lang="pt-BR" sz="3400" dirty="0" smtClean="0"/>
              <a:t>que </a:t>
            </a:r>
            <a:r>
              <a:rPr lang="pt-BR" sz="3400" dirty="0" smtClean="0"/>
              <a:t>causem </a:t>
            </a:r>
            <a:r>
              <a:rPr lang="pt-BR" sz="3400" dirty="0" smtClean="0"/>
              <a:t>insegurança jurídica ou </a:t>
            </a:r>
            <a:r>
              <a:rPr lang="pt-BR" sz="3400" dirty="0" smtClean="0"/>
              <a:t>que seja </a:t>
            </a:r>
            <a:r>
              <a:rPr lang="pt-BR" sz="3400" smtClean="0"/>
              <a:t>recessivo </a:t>
            </a:r>
          </a:p>
          <a:p>
            <a:pPr>
              <a:buFontTx/>
              <a:buChar char="-"/>
            </a:pPr>
            <a:r>
              <a:rPr lang="pt-BR" sz="3400" smtClean="0"/>
              <a:t>Distribuir </a:t>
            </a:r>
            <a:r>
              <a:rPr lang="pt-BR" sz="3400" dirty="0" smtClean="0"/>
              <a:t>de forma mais equânime os encargos do ajuste fiscal: Avaliação </a:t>
            </a:r>
            <a:r>
              <a:rPr lang="pt-BR" sz="3400" dirty="0" smtClean="0"/>
              <a:t>dos benefícios fiscais já em 2020</a:t>
            </a:r>
            <a:endParaRPr lang="pt-BR" sz="34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76583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>
                <a:solidFill>
                  <a:schemeClr val="bg1"/>
                </a:solidFill>
              </a:rPr>
              <a:t>“Costumo voltar atrás, sim. </a:t>
            </a:r>
          </a:p>
          <a:p>
            <a:pPr marL="0" indent="0" algn="ctr">
              <a:buNone/>
            </a:pPr>
            <a:r>
              <a:rPr lang="pt-BR" sz="4400" dirty="0">
                <a:solidFill>
                  <a:schemeClr val="bg1"/>
                </a:solidFill>
              </a:rPr>
              <a:t>Não tenho compromisso com o erro”</a:t>
            </a:r>
          </a:p>
          <a:p>
            <a:pPr marL="0" indent="0" algn="ctr">
              <a:buNone/>
            </a:pPr>
            <a:r>
              <a:rPr lang="pt-BR" sz="2000" i="1" dirty="0">
                <a:solidFill>
                  <a:schemeClr val="bg1"/>
                </a:solidFill>
              </a:rPr>
              <a:t>Juscelino Kubitschek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DEABB366-BD11-4147-9469-5B4C1B0F6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913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8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EC4454A-01E7-4DB5-ADD2-32F0C0C0E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EA596D1-9624-4761-8F71-D4928240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200907" cy="1124712"/>
          </a:xfrm>
        </p:spPr>
        <p:txBody>
          <a:bodyPr anchor="b">
            <a:normAutofit/>
          </a:bodyPr>
          <a:lstStyle/>
          <a:p>
            <a:r>
              <a:rPr lang="pt-BR" b="1" dirty="0"/>
              <a:t>Bibliografia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0CA3316-32B1-47E0-8888-AF47032F7288}"/>
              </a:ext>
            </a:extLst>
          </p:cNvPr>
          <p:cNvSpPr/>
          <p:nvPr/>
        </p:nvSpPr>
        <p:spPr>
          <a:xfrm>
            <a:off x="105727" y="2628558"/>
            <a:ext cx="468308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DOMINGUES, E.P; CARDOSO, D.F; MAGALHÃES, A.S; SIMONATO, T.C. (2020). “Efeitos Contracionistas da PEC Emergencial? O impacto da incerteza do pagamento de salários do setor público na economia brasileira”. Nota Técnica do NEMEA, 28 de Fevereiro.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ORAIR, R.O.; SIQUEIRA, F.F.; GOBETTI, S.W. (2016). “Política fiscal e ciclo econômico: uma análise baseada em multiplicares do gasto público”. Monografia.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TAVARES, J.F.C.; GREGGIANIN, E.; VOLPE, R.A. (2019). “Subsídios à Apreciação da PEC nº 186, de 2019 - medidas permanentes e emergenciais de controle do crescimento das despesas obrigatórias e de reequilíbrio.”, Estudo Técnico n° 50/2019</a:t>
            </a:r>
          </a:p>
        </p:txBody>
      </p:sp>
    </p:spTree>
    <p:extLst>
      <p:ext uri="{BB962C8B-B14F-4D97-AF65-F5344CB8AC3E}">
        <p14:creationId xmlns:p14="http://schemas.microsoft.com/office/powerpoint/2010/main" val="43112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E4CA6-B64A-4EFB-8862-D25C4289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902" y="3429000"/>
            <a:ext cx="8256926" cy="1325563"/>
          </a:xfrm>
        </p:spPr>
        <p:txBody>
          <a:bodyPr>
            <a:normAutofit/>
          </a:bodyPr>
          <a:lstStyle/>
          <a:p>
            <a:r>
              <a:rPr lang="pt-BR" b="1" dirty="0"/>
              <a:t>Roseli Faria</a:t>
            </a:r>
            <a:br>
              <a:rPr lang="pt-BR" b="1" dirty="0"/>
            </a:br>
            <a:r>
              <a:rPr lang="pt-BR" b="1" dirty="0"/>
              <a:t>presidencia@assecor.org.br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437E4CF-F8C5-426D-AC09-B79AC89AD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81" y="4613618"/>
            <a:ext cx="9243060" cy="2023672"/>
          </a:xfrm>
          <a:prstGeom prst="rect">
            <a:avLst/>
          </a:prstGeom>
        </p:spPr>
      </p:pic>
      <p:pic>
        <p:nvPicPr>
          <p:cNvPr id="8" name="Imagem 7" descr="Uma imagem contendo placar&#10;&#10;Descrição gerada automaticamente">
            <a:extLst>
              <a:ext uri="{FF2B5EF4-FFF2-40B4-BE49-F238E27FC236}">
                <a16:creationId xmlns:a16="http://schemas.microsoft.com/office/drawing/2014/main" id="{FD56967E-F7CC-40C9-AFEE-1AD25D793C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19" y="4613618"/>
            <a:ext cx="2023672" cy="20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2818C6-1E2B-406D-99BB-B63E18058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05053-7003-4652-B984-E5C0BC2A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A </a:t>
            </a:r>
            <a:r>
              <a:rPr lang="en-US" sz="6000" b="1" dirty="0" err="1"/>
              <a:t>sustentabilidade</a:t>
            </a:r>
            <a:r>
              <a:rPr lang="en-US" sz="6000" b="1" dirty="0"/>
              <a:t> da </a:t>
            </a:r>
            <a:r>
              <a:rPr lang="en-US" sz="6000" b="1" dirty="0" err="1"/>
              <a:t>dívida</a:t>
            </a:r>
            <a:r>
              <a:rPr lang="en-US" sz="6000" b="1" dirty="0"/>
              <a:t> </a:t>
            </a:r>
            <a:r>
              <a:rPr lang="en-US" sz="6000" b="1" dirty="0" err="1"/>
              <a:t>pública</a:t>
            </a:r>
            <a:r>
              <a:rPr lang="en-US" sz="6000" b="1" dirty="0"/>
              <a:t> e a PEC 186/2019</a:t>
            </a:r>
            <a:endParaRPr lang="en-US" sz="60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D67D48-E17F-496D-9D1A-091734BE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700"/>
              <a:t/>
            </a:r>
            <a:br>
              <a:rPr lang="en-US" sz="1700"/>
            </a:b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1054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456583" cy="1225650"/>
          </a:xfrm>
        </p:spPr>
        <p:txBody>
          <a:bodyPr anchor="b"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1 –  Planos econômicos passados = passivos presentes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600" dirty="0">
                <a:solidFill>
                  <a:schemeClr val="bg1"/>
                </a:solidFill>
              </a:rPr>
              <a:t>Desrespeito à segurança jurídica pelo Estado no passado gerou passivos a serem pagos pela sociedade no presente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64F506ED-5487-46D8-83C8-46AD7BB9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3" r="44759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8" name="Imagem 7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C169DA9A-5A79-4874-8FC5-E48A6F52C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49" y="3429000"/>
            <a:ext cx="3832651" cy="1242333"/>
          </a:xfrm>
          <a:prstGeom prst="rect">
            <a:avLst/>
          </a:prstGeom>
        </p:spPr>
      </p:pic>
      <p:pic>
        <p:nvPicPr>
          <p:cNvPr id="9" name="Imagem 8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BD428BA-9780-42B4-8221-F6A6830E2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44" y="3859492"/>
            <a:ext cx="2372870" cy="1235517"/>
          </a:xfrm>
          <a:prstGeom prst="rect">
            <a:avLst/>
          </a:prstGeom>
        </p:spPr>
      </p:pic>
      <p:pic>
        <p:nvPicPr>
          <p:cNvPr id="10" name="Imagem 9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A2597324-E08D-4701-83B5-4519E18F0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39" y="5244897"/>
            <a:ext cx="4318158" cy="13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892C3B4-5562-4C9A-8B16-439B8428E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" t="9091" r="21082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100792" cy="1124712"/>
          </a:xfrm>
        </p:spPr>
        <p:txBody>
          <a:bodyPr anchor="b">
            <a:noAutofit/>
          </a:bodyPr>
          <a:lstStyle/>
          <a:p>
            <a:r>
              <a:rPr lang="pt-BR" sz="2800" b="1" dirty="0">
                <a:latin typeface="Arial Black" panose="020B0A04020102020204" pitchFamily="34" charset="0"/>
              </a:rPr>
              <a:t>2 –  Descumprimento de princípios básicos de responsabilidade fiscal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8396892" cy="32072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i="1" dirty="0" smtClean="0"/>
              <a:t>Lei nº 101/2000 – lei de responsabilidade fiscal</a:t>
            </a:r>
          </a:p>
          <a:p>
            <a:pPr marL="0" indent="0">
              <a:buNone/>
            </a:pPr>
            <a:r>
              <a:rPr lang="pt-BR" i="1" dirty="0" smtClean="0"/>
              <a:t>“</a:t>
            </a:r>
            <a:r>
              <a:rPr lang="pt-BR" i="1" dirty="0"/>
              <a:t>Art.1º</a:t>
            </a:r>
          </a:p>
          <a:p>
            <a:pPr marL="0" indent="0">
              <a:buNone/>
            </a:pPr>
            <a:r>
              <a:rPr lang="pt-BR" i="1" dirty="0"/>
              <a:t>§ 1</a:t>
            </a:r>
            <a:r>
              <a:rPr lang="pt-BR" i="1" u="sng" baseline="30000" dirty="0"/>
              <a:t>o</a:t>
            </a:r>
            <a:r>
              <a:rPr lang="pt-BR" i="1" dirty="0"/>
              <a:t> A responsabilidade na gestão fiscal pressupõe a ação planejada e transparente, em que se previnem riscos e corrigem desvios capazes de afetar o equilíbrio das contas </a:t>
            </a:r>
            <a:r>
              <a:rPr lang="pt-BR" i="1" dirty="0" smtClean="0"/>
              <a:t>públicas...”</a:t>
            </a:r>
          </a:p>
          <a:p>
            <a:pPr marL="0" indent="0">
              <a:buNone/>
            </a:pPr>
            <a:r>
              <a:rPr lang="pt-BR" dirty="0" smtClean="0"/>
              <a:t>Não </a:t>
            </a:r>
            <a:r>
              <a:rPr lang="pt-BR" dirty="0"/>
              <a:t>houve </a:t>
            </a:r>
            <a:r>
              <a:rPr lang="pt-BR" b="1" dirty="0" smtClean="0"/>
              <a:t>planejamento e</a:t>
            </a:r>
            <a:r>
              <a:rPr lang="pt-BR" dirty="0" smtClean="0"/>
              <a:t>  </a:t>
            </a:r>
            <a:r>
              <a:rPr lang="pt-BR" b="1" dirty="0"/>
              <a:t>transparência</a:t>
            </a:r>
            <a:r>
              <a:rPr lang="pt-BR" dirty="0"/>
              <a:t> </a:t>
            </a:r>
            <a:r>
              <a:rPr lang="pt-BR" dirty="0" smtClean="0"/>
              <a:t>por parte do </a:t>
            </a:r>
            <a:r>
              <a:rPr lang="pt-BR" dirty="0"/>
              <a:t>Executivo no processo de elaboração da PEC 186/2019</a:t>
            </a:r>
          </a:p>
        </p:txBody>
      </p:sp>
    </p:spTree>
    <p:extLst>
      <p:ext uri="{BB962C8B-B14F-4D97-AF65-F5344CB8AC3E}">
        <p14:creationId xmlns:p14="http://schemas.microsoft.com/office/powerpoint/2010/main" val="645430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C356DF-6ABC-4606-9A25-A8EF1C357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7" t="9091" r="1360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724906" cy="1124712"/>
          </a:xfrm>
        </p:spPr>
        <p:txBody>
          <a:bodyPr anchor="b">
            <a:noAutofit/>
          </a:bodyPr>
          <a:lstStyle/>
          <a:p>
            <a:r>
              <a:rPr lang="pt-BR" sz="2800" b="1" dirty="0">
                <a:latin typeface="Arial Black" panose="020B0A04020102020204" pitchFamily="34" charset="0"/>
              </a:rPr>
              <a:t>3 –  Riqueza futura = investimentos em pessoas e infraestrutura no presente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192076" cy="3207258"/>
          </a:xfrm>
        </p:spPr>
        <p:txBody>
          <a:bodyPr anchor="t">
            <a:noAutofit/>
          </a:bodyPr>
          <a:lstStyle/>
          <a:p>
            <a:r>
              <a:rPr lang="pt-BR" dirty="0"/>
              <a:t>Estado deve ampliar proteção social em períodos de crises (transferências para as famílias, </a:t>
            </a:r>
            <a:r>
              <a:rPr lang="pt-BR" dirty="0" smtClean="0"/>
              <a:t>ampliação dos serviços </a:t>
            </a:r>
            <a:r>
              <a:rPr lang="pt-BR" dirty="0"/>
              <a:t>públicos e apoio às finanças de Estados e Municípios): primeira infância, jovens, mulheres e idosos</a:t>
            </a:r>
          </a:p>
          <a:p>
            <a:r>
              <a:rPr lang="pt-BR" dirty="0" smtClean="0"/>
              <a:t>Investimentos não podem </a:t>
            </a:r>
            <a:r>
              <a:rPr lang="pt-BR" dirty="0"/>
              <a:t>ser interrompido</a:t>
            </a:r>
          </a:p>
        </p:txBody>
      </p:sp>
      <p:pic>
        <p:nvPicPr>
          <p:cNvPr id="10" name="Espaço Reservado para Conteúdo 6">
            <a:extLst>
              <a:ext uri="{FF2B5EF4-FFF2-40B4-BE49-F238E27FC236}">
                <a16:creationId xmlns:a16="http://schemas.microsoft.com/office/drawing/2014/main" id="{79B22560-B996-4C8A-9F2C-422A5403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70" y="1661631"/>
            <a:ext cx="5485623" cy="32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47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0A909E6-95EB-4181-9318-143C997AF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28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3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15" y="3457526"/>
            <a:ext cx="5015492" cy="1112261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latin typeface="Arial Black" panose="020B0A04020102020204" pitchFamily="34" charset="0"/>
              </a:rPr>
              <a:t>4 –  </a:t>
            </a:r>
            <a:r>
              <a:rPr lang="pt-BR" sz="4000" b="1" dirty="0" smtClean="0">
                <a:latin typeface="Arial Black" panose="020B0A04020102020204" pitchFamily="34" charset="0"/>
              </a:rPr>
              <a:t>Sustentabilidade da dívida se faz com boas regras fiscais</a:t>
            </a:r>
            <a:endParaRPr lang="pt-BR" sz="4000" b="1" dirty="0">
              <a:latin typeface="Arial Black" panose="020B0A040201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DE3C07-9214-4FDE-AF3B-196D2C13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5" r="18454" b="9092"/>
          <a:stretch/>
        </p:blipFill>
        <p:spPr>
          <a:xfrm>
            <a:off x="3541488" y="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476677" cy="1124712"/>
          </a:xfrm>
        </p:spPr>
        <p:txBody>
          <a:bodyPr anchor="b">
            <a:normAutofit fontScale="90000"/>
          </a:bodyPr>
          <a:lstStyle/>
          <a:p>
            <a:pPr algn="just"/>
            <a:r>
              <a:rPr lang="pt-BR" sz="2400" b="1" dirty="0">
                <a:latin typeface="Arial Black" panose="020B0A04020102020204" pitchFamily="34" charset="0"/>
              </a:rPr>
              <a:t>4 –  PEC 186/2019 acentua caráter pró-cíclico das regras fiscais vigentes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7012473" cy="151211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3200" dirty="0" smtClean="0"/>
              <a:t>Proposta </a:t>
            </a:r>
            <a:r>
              <a:rPr lang="pt-BR" sz="3200" dirty="0"/>
              <a:t>é claramente </a:t>
            </a:r>
            <a:r>
              <a:rPr lang="pt-BR" sz="3200" dirty="0" smtClean="0"/>
              <a:t>recessiva:</a:t>
            </a:r>
            <a:endParaRPr lang="pt-BR" sz="3200" dirty="0"/>
          </a:p>
          <a:p>
            <a:pPr marL="0" indent="0">
              <a:buNone/>
            </a:pPr>
            <a:r>
              <a:rPr lang="pt-BR" sz="3200" dirty="0"/>
              <a:t> - Impacto </a:t>
            </a:r>
            <a:r>
              <a:rPr lang="pt-BR" sz="3200" dirty="0" smtClean="0"/>
              <a:t>negativo de até 1,4 </a:t>
            </a:r>
            <a:r>
              <a:rPr lang="pt-BR" sz="3200" dirty="0"/>
              <a:t>% do PIB</a:t>
            </a:r>
          </a:p>
          <a:p>
            <a:pPr marL="0" indent="0">
              <a:buNone/>
            </a:pPr>
            <a:endParaRPr lang="pt-BR" sz="17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EF1A36-1330-47ED-AB47-99EB41397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" y="4307389"/>
            <a:ext cx="8638015" cy="20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2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6FC404-8683-4B66-BC4F-2AD6D21DA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9091" r="1761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870050" cy="1124712"/>
          </a:xfrm>
        </p:spPr>
        <p:txBody>
          <a:bodyPr anchor="b">
            <a:noAutofit/>
          </a:bodyPr>
          <a:lstStyle/>
          <a:p>
            <a:pPr algn="just"/>
            <a:r>
              <a:rPr lang="pt-BR" sz="2800" b="1" dirty="0">
                <a:latin typeface="Arial Black" panose="020B0A04020102020204" pitchFamily="34" charset="0"/>
              </a:rPr>
              <a:t>4 –  PEC 186/2019 acentua caráter pró-cíclico das regras fiscais vigentes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72" y="2718053"/>
            <a:ext cx="9445331" cy="381947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pt-BR" sz="3600" dirty="0" smtClean="0"/>
              <a:t>Não </a:t>
            </a:r>
            <a:r>
              <a:rPr lang="pt-BR" sz="3600" dirty="0"/>
              <a:t>haverá elevação de investimentos públicos que permita a retomada do </a:t>
            </a:r>
            <a:r>
              <a:rPr lang="pt-BR" sz="3600" dirty="0" smtClean="0"/>
              <a:t>crescimento</a:t>
            </a:r>
            <a:endParaRPr lang="pt-BR" sz="3600" dirty="0"/>
          </a:p>
          <a:p>
            <a:pPr>
              <a:buFontTx/>
              <a:buChar char="-"/>
            </a:pPr>
            <a:r>
              <a:rPr lang="pt-BR" sz="3600" dirty="0" smtClean="0"/>
              <a:t>Geração de baixo espaço fiscal oriundo do </a:t>
            </a:r>
            <a:r>
              <a:rPr lang="pt-BR" sz="3600" dirty="0"/>
              <a:t>§ 1º </a:t>
            </a:r>
            <a:r>
              <a:rPr lang="pt-BR" sz="3600" dirty="0" smtClean="0"/>
              <a:t>do Art</a:t>
            </a:r>
            <a:r>
              <a:rPr lang="pt-BR" sz="3600" dirty="0"/>
              <a:t>. </a:t>
            </a:r>
            <a:r>
              <a:rPr lang="pt-BR" sz="3600" dirty="0" smtClean="0"/>
              <a:t>4º </a:t>
            </a:r>
            <a:r>
              <a:rPr lang="pt-BR" sz="2400" baseline="30000" dirty="0" smtClean="0"/>
              <a:t>(1)</a:t>
            </a:r>
            <a:r>
              <a:rPr lang="pt-BR" sz="3600" dirty="0" smtClean="0"/>
              <a:t>:  </a:t>
            </a:r>
          </a:p>
          <a:p>
            <a:pPr marL="457200" lvl="1" indent="0">
              <a:buNone/>
            </a:pPr>
            <a:r>
              <a:rPr lang="pt-BR" sz="3200" i="1" dirty="0"/>
              <a:t>R$ 415,1 milhões (2020</a:t>
            </a:r>
            <a:r>
              <a:rPr lang="pt-BR" sz="3200" i="1" dirty="0" smtClean="0"/>
              <a:t>)</a:t>
            </a:r>
          </a:p>
          <a:p>
            <a:pPr marL="457200" lvl="1" indent="0">
              <a:buNone/>
            </a:pPr>
            <a:r>
              <a:rPr lang="pt-BR" sz="3200" i="1" dirty="0" smtClean="0"/>
              <a:t>R</a:t>
            </a:r>
            <a:r>
              <a:rPr lang="pt-BR" sz="3200" i="1" dirty="0"/>
              <a:t>$ 815,5 milhões (2021) </a:t>
            </a:r>
          </a:p>
          <a:p>
            <a:pPr marL="457200" lvl="1" indent="0">
              <a:buNone/>
            </a:pPr>
            <a:r>
              <a:rPr lang="pt-BR" sz="3200" i="1" dirty="0" smtClean="0"/>
              <a:t>R</a:t>
            </a:r>
            <a:r>
              <a:rPr lang="pt-BR" sz="3200" i="1" dirty="0"/>
              <a:t>$ 1,03 bilhão (2022) </a:t>
            </a:r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r>
              <a:rPr lang="pt-BR" sz="1700" dirty="0" smtClean="0"/>
              <a:t>(1) Câmara federal </a:t>
            </a: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576931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816530-E5FE-48C5-A9BC-443819FE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86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14F48-B24F-456D-BA39-F0D04B23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303993" cy="1124712"/>
          </a:xfrm>
        </p:spPr>
        <p:txBody>
          <a:bodyPr anchor="b">
            <a:normAutofit/>
          </a:bodyPr>
          <a:lstStyle/>
          <a:p>
            <a:r>
              <a:rPr lang="pt-BR" sz="2400" b="1" dirty="0">
                <a:latin typeface="Arial Black" panose="020B0A04020102020204" pitchFamily="34" charset="0"/>
              </a:rPr>
              <a:t>4 –  PEC 186/2019 acentua caráter pró-cíclico das regras fiscais vigentes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3C0A03-43C5-4F1B-9F6E-1FE8130A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633735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dirty="0" smtClean="0"/>
              <a:t>Não </a:t>
            </a:r>
            <a:r>
              <a:rPr lang="pt-BR" dirty="0"/>
              <a:t>haverá elevação de investimentos públicos que permita a retomada do crescimento:</a:t>
            </a:r>
          </a:p>
          <a:p>
            <a:pPr>
              <a:buFontTx/>
              <a:buChar char="-"/>
            </a:pPr>
            <a:r>
              <a:rPr lang="pt-BR" dirty="0"/>
              <a:t>Servidores essenciais para execução dos investimentos em infraestrutura</a:t>
            </a:r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412251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483</Words>
  <Application>Microsoft Office PowerPoint</Application>
  <PresentationFormat>Widescreen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 sustentabilidade da dívida pública e a PEC 186/2019</vt:lpstr>
      <vt:lpstr>1 –  Planos econômicos passados = passivos presentes</vt:lpstr>
      <vt:lpstr>2 –  Descumprimento de princípios básicos de responsabilidade fiscal</vt:lpstr>
      <vt:lpstr>3 –  Riqueza futura = investimentos em pessoas e infraestrutura no presente</vt:lpstr>
      <vt:lpstr>4 –  Sustentabilidade da dívida se faz com boas regras fiscais</vt:lpstr>
      <vt:lpstr>4 –  PEC 186/2019 acentua caráter pró-cíclico das regras fiscais vigentes</vt:lpstr>
      <vt:lpstr>4 –  PEC 186/2019 acentua caráter pró-cíclico das regras fiscais vigentes</vt:lpstr>
      <vt:lpstr>4 –  PEC 186/2019 acentua caráter pró-cíclico das regras fiscais vigentes</vt:lpstr>
      <vt:lpstr>5 –  Se não a PEC 186/2019, qual reforma?</vt:lpstr>
      <vt:lpstr>Apresentação do PowerPoint</vt:lpstr>
      <vt:lpstr>Bibliografia</vt:lpstr>
      <vt:lpstr>Roseli Faria presidencia@assecor.org.br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arifrances@uol.com.br</dc:creator>
  <cp:lastModifiedBy>Roseli Faria</cp:lastModifiedBy>
  <cp:revision>17</cp:revision>
  <dcterms:created xsi:type="dcterms:W3CDTF">2020-03-11T22:06:08Z</dcterms:created>
  <dcterms:modified xsi:type="dcterms:W3CDTF">2020-03-12T02:46:23Z</dcterms:modified>
</cp:coreProperties>
</file>